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tags/tag49.xml" ContentType="application/vnd.openxmlformats-officedocument.presentationml.tags+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tags/tag38.xml" ContentType="application/vnd.openxmlformats-officedocument.presentationml.tags+xml"/>
  <Override PartName="/ppt/notesSlides/notesSlide16.xml" ContentType="application/vnd.openxmlformats-officedocument.presentationml.notesSlide+xml"/>
  <Override PartName="/ppt/tags/tag85.xml" ContentType="application/vnd.openxmlformats-officedocument.presentationml.tags+xml"/>
  <Override PartName="/ppt/notesSlides/notesSlide63.xml" ContentType="application/vnd.openxmlformats-officedocument.presentationml.notesSlide+xml"/>
  <Override PartName="/ppt/tableStyles.xml" ContentType="application/vnd.openxmlformats-officedocument.presentationml.tableStyles+xml"/>
  <Override PartName="/ppt/tags/tag16.xml" ContentType="application/vnd.openxmlformats-officedocument.presentationml.tags+xml"/>
  <Override PartName="/ppt/tags/tag27.xml" ContentType="application/vnd.openxmlformats-officedocument.presentationml.tags+xml"/>
  <Override PartName="/ppt/tags/tag63.xml" ContentType="application/vnd.openxmlformats-officedocument.presentationml.tags+xml"/>
  <Override PartName="/ppt/notesSlides/notesSlide41.xml" ContentType="application/vnd.openxmlformats-officedocument.presentationml.notesSlide+xml"/>
  <Override PartName="/ppt/tags/tag74.xml" ContentType="application/vnd.openxmlformats-officedocument.presentationml.tags+xml"/>
  <Override PartName="/ppt/notesSlides/notesSlide52.xml" ContentType="application/vnd.openxmlformats-officedocument.presentationml.notesSlide+xml"/>
  <Override PartName="/ppt/tags/tag52.xml" ContentType="application/vnd.openxmlformats-officedocument.presentationml.tags+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tags/tag41.xml" ContentType="application/vnd.openxmlformats-officedocument.presentationml.tags+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tags/tag3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notesSlides/notesSlide68.xml" ContentType="application/vnd.openxmlformats-officedocument.presentationml.notesSlide+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79.xml" ContentType="application/vnd.openxmlformats-officedocument.presentationml.tags+xml"/>
  <Override PartName="/ppt/notesSlides/notesSlide57.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tags/tag68.xml" ContentType="application/vnd.openxmlformats-officedocument.presentationml.tags+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tags/tag57.xml" ContentType="application/vnd.openxmlformats-officedocument.presentationml.tags+xml"/>
  <Override PartName="/ppt/notesSlides/notesSlide35.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tags/tag35.xml" ContentType="application/vnd.openxmlformats-officedocument.presentationml.tags+xml"/>
  <Override PartName="/ppt/notesSlides/notesSlide13.xml" ContentType="application/vnd.openxmlformats-officedocument.presentationml.notesSlide+xml"/>
  <Override PartName="/ppt/tags/tag46.xml" ContentType="application/vnd.openxmlformats-officedocument.presentationml.tags+xml"/>
  <Override PartName="/ppt/tags/tag82.xml" ContentType="application/vnd.openxmlformats-officedocument.presentationml.tags+xml"/>
  <Override PartName="/ppt/notesSlides/notesSlide60.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tags/tag24.xml" ContentType="application/vnd.openxmlformats-officedocument.presentationml.tags+xml"/>
  <Override PartName="/ppt/tags/tag71.xml" ContentType="application/vnd.openxmlformats-officedocument.presentationml.tags+xml"/>
  <Override PartName="/ppt/slides/slide108.xml" ContentType="application/vnd.openxmlformats-officedocument.presentationml.slide+xml"/>
  <Override PartName="/ppt/tags/tag13.xml" ContentType="application/vnd.openxmlformats-officedocument.presentationml.tags+xml"/>
  <Override PartName="/ppt/tags/tag60.xml" ContentType="application/vnd.openxmlformats-officedocument.presentationml.tags+xml"/>
  <Override PartName="/ppt/slides/slide49.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tags/tag2.xml" ContentType="application/vnd.openxmlformats-officedocument.presentationml.tags+xml"/>
  <Override PartName="/ppt/notesSlides/notesSlide18.xml" ContentType="application/vnd.openxmlformats-officedocument.presentationml.notesSlide+xml"/>
  <Default Extension="wmf" ContentType="image/x-wmf"/>
  <Override PartName="/ppt/tags/tag87.xml" ContentType="application/vnd.openxmlformats-officedocument.presentationml.tags+xml"/>
  <Override PartName="/ppt/notesSlides/notesSlide65.xml" ContentType="application/vnd.openxmlformats-officedocument.presentationml.notesSlide+xml"/>
  <Override PartName="/ppt/slides/slide41.xml" ContentType="application/vnd.openxmlformats-officedocument.presentationml.slide+xml"/>
  <Override PartName="/ppt/tags/tag29.xml" ContentType="application/vnd.openxmlformats-officedocument.presentationml.tags+xml"/>
  <Override PartName="/ppt/notesSlides/notesSlide43.xml" ContentType="application/vnd.openxmlformats-officedocument.presentationml.notesSlide+xml"/>
  <Override PartName="/ppt/tags/tag76.xml" ContentType="application/vnd.openxmlformats-officedocument.presentationml.tags+xml"/>
  <Override PartName="/ppt/notesSlides/notesSlide54.xml" ContentType="application/vnd.openxmlformats-officedocument.presentationml.notesSlide+xml"/>
  <Override PartName="/ppt/slides/slide30.xml" ContentType="application/vnd.openxmlformats-officedocument.presentationml.slide+xml"/>
  <Override PartName="/ppt/slideLayouts/slideLayout40.xml" ContentType="application/vnd.openxmlformats-officedocument.presentationml.slideLayout+xml"/>
  <Override PartName="/ppt/tags/tag18.xml" ContentType="application/vnd.openxmlformats-officedocument.presentationml.tags+xml"/>
  <Override PartName="/ppt/tags/tag54.xml" ContentType="application/vnd.openxmlformats-officedocument.presentationml.tags+xml"/>
  <Override PartName="/ppt/notesSlides/notesSlide32.xml" ContentType="application/vnd.openxmlformats-officedocument.presentationml.notesSlide+xml"/>
  <Override PartName="/ppt/tags/tag65.xml" ContentType="application/vnd.openxmlformats-officedocument.presentationml.tags+xml"/>
  <Override PartName="/ppt/notesSlides/notesSlide9.xml" ContentType="application/vnd.openxmlformats-officedocument.presentationml.notesSlide+xml"/>
  <Override PartName="/ppt/tags/tag43.xml" ContentType="application/vnd.openxmlformats-officedocument.presentationml.tags+xml"/>
  <Override PartName="/ppt/notesSlides/notesSlide21.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tags/tag32.xml" ContentType="application/vnd.openxmlformats-officedocument.presentationml.tags+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tags/tag10.xml" ContentType="application/vnd.openxmlformats-officedocument.presentationml.tags+xml"/>
  <Override PartName="/ppt/tags/tag21.xml" ContentType="application/vnd.openxmlformats-officedocument.presentationml.tags+xml"/>
  <Override PartName="/ppt/slides/slide57.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tags/tag7.xml" ContentType="application/vnd.openxmlformats-officedocument.presentationml.tags+xml"/>
  <Override PartName="/ppt/notesSlides/notesSlide59.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34.xml" ContentType="application/vnd.openxmlformats-officedocument.presentationml.slideLayout+xml"/>
  <Override PartName="/ppt/tags/tag59.xml" ContentType="application/vnd.openxmlformats-officedocument.presentationml.tags+xml"/>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Default Extension="wav" ContentType="audio/wav"/>
  <Override PartName="/ppt/tags/tag19.xml" ContentType="application/vnd.openxmlformats-officedocument.presentationml.tags+xml"/>
  <Override PartName="/ppt/tags/tag37.xml" ContentType="application/vnd.openxmlformats-officedocument.presentationml.tags+xml"/>
  <Override PartName="/ppt/notesSlides/notesSlide15.xml" ContentType="application/vnd.openxmlformats-officedocument.presentationml.notesSlide+xml"/>
  <Override PartName="/ppt/tags/tag48.xml" ContentType="application/vnd.openxmlformats-officedocument.presentationml.tags+xml"/>
  <Override PartName="/ppt/notesSlides/notesSlide26.xml" ContentType="application/vnd.openxmlformats-officedocument.presentationml.notesSlide+xml"/>
  <Override PartName="/ppt/tags/tag66.xml" ContentType="application/vnd.openxmlformats-officedocument.presentationml.tags+xml"/>
  <Override PartName="/ppt/notesSlides/notesSlide44.xml" ContentType="application/vnd.openxmlformats-officedocument.presentationml.notesSlide+xml"/>
  <Override PartName="/ppt/tags/tag84.xml" ContentType="application/vnd.openxmlformats-officedocument.presentationml.tags+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tags/tag26.xml" ContentType="application/vnd.openxmlformats-officedocument.presentationml.tags+xml"/>
  <Override PartName="/ppt/notesSlides/notesSlide22.xml" ContentType="application/vnd.openxmlformats-officedocument.presentationml.notesSlide+xml"/>
  <Override PartName="/ppt/tags/tag55.xml" ContentType="application/vnd.openxmlformats-officedocument.presentationml.tags+xml"/>
  <Override PartName="/ppt/notesSlides/notesSlide33.xml" ContentType="application/vnd.openxmlformats-officedocument.presentationml.notesSlide+xml"/>
  <Override PartName="/ppt/tags/tag73.xml" ContentType="application/vnd.openxmlformats-officedocument.presentationml.tags+xml"/>
  <Override PartName="/ppt/notesSlides/notesSlide51.xml" ContentType="application/vnd.openxmlformats-officedocument.presentationml.notesSlide+xml"/>
  <Override PartName="/ppt/tags/tag15.xml" ContentType="application/vnd.openxmlformats-officedocument.presentationml.tags+xml"/>
  <Override PartName="/ppt/tags/tag33.xml" ContentType="application/vnd.openxmlformats-officedocument.presentationml.tags+xml"/>
  <Override PartName="/ppt/notesSlides/notesSlide11.xml" ContentType="application/vnd.openxmlformats-officedocument.presentationml.notesSlide+xml"/>
  <Override PartName="/ppt/tags/tag44.xml" ContentType="application/vnd.openxmlformats-officedocument.presentationml.tags+xml"/>
  <Override PartName="/ppt/tags/tag62.xml" ContentType="application/vnd.openxmlformats-officedocument.presentationml.tags+xml"/>
  <Override PartName="/ppt/notesSlides/notesSlide40.xml" ContentType="application/vnd.openxmlformats-officedocument.presentationml.notesSlide+xml"/>
  <Override PartName="/ppt/tags/tag80.xml" ContentType="application/vnd.openxmlformats-officedocument.presentationml.tags+xml"/>
  <Override PartName="/ppt/slides/slide98.xml" ContentType="application/vnd.openxmlformats-officedocument.presentationml.slide+xml"/>
  <Override PartName="/ppt/slides/slide117.xml" ContentType="application/vnd.openxmlformats-officedocument.presentationml.slide+xml"/>
  <Override PartName="/ppt/tags/tag22.xml" ContentType="application/vnd.openxmlformats-officedocument.presentationml.tags+xml"/>
  <Override PartName="/ppt/notesSlides/notesSlide6.xml" ContentType="application/vnd.openxmlformats-officedocument.presentationml.notesSlide+xml"/>
  <Override PartName="/ppt/tags/tag40.xml" ContentType="application/vnd.openxmlformats-officedocument.presentationml.tags+xml"/>
  <Override PartName="/ppt/tags/tag51.xml" ContentType="application/vnd.openxmlformats-officedocument.presentationml.tags+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tags/tag11.xml" ContentType="application/vnd.openxmlformats-officedocument.presentationml.tags+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Layouts/slideLayout39.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ags/tag4.xml" ContentType="application/vnd.openxmlformats-officedocument.presentationml.tags+xml"/>
  <Override PartName="/ppt/tags/tag89.xml" ContentType="application/vnd.openxmlformats-officedocument.presentationml.tags+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tags/tag78.xml" ContentType="application/vnd.openxmlformats-officedocument.presentationml.tags+xml"/>
  <Override PartName="/ppt/notesSlides/notesSlide56.xml" ContentType="application/vnd.openxmlformats-officedocument.presentationml.notesSlide+xml"/>
  <Override PartName="/ppt/slides/slide32.xml" ContentType="application/vnd.openxmlformats-officedocument.presentationml.slide+xml"/>
  <Override PartName="/ppt/slideLayouts/slideLayout42.xml" ContentType="application/vnd.openxmlformats-officedocument.presentationml.slideLayout+xml"/>
  <Override PartName="/ppt/tags/tag56.xml" ContentType="application/vnd.openxmlformats-officedocument.presentationml.tags+xml"/>
  <Override PartName="/ppt/notesSlides/notesSlide34.xml" ContentType="application/vnd.openxmlformats-officedocument.presentationml.notesSlide+xml"/>
  <Override PartName="/ppt/tags/tag67.xml" ContentType="application/vnd.openxmlformats-officedocument.presentationml.tags+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tags/tag45.xml" ContentType="application/vnd.openxmlformats-officedocument.presentationml.tags+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tags/tag34.xml" ContentType="application/vnd.openxmlformats-officedocument.presentationml.tags+xml"/>
  <Override PartName="/ppt/notesSlides/notesSlide12.xml" ContentType="application/vnd.openxmlformats-officedocument.presentationml.notesSlide+xml"/>
  <Override PartName="/ppt/tags/tag81.xml" ContentType="application/vnd.openxmlformats-officedocument.presentationml.tags+xml"/>
  <Override PartName="/ppt/slides/slide118.xml" ContentType="application/vnd.openxmlformats-officedocument.presentationml.slide+xml"/>
  <Override PartName="/ppt/tags/tag12.xml" ContentType="application/vnd.openxmlformats-officedocument.presentationml.tags+xml"/>
  <Override PartName="/ppt/tags/tag23.xml" ContentType="application/vnd.openxmlformats-officedocument.presentationml.tags+xml"/>
  <Override PartName="/ppt/tags/tag70.xml" ContentType="application/vnd.openxmlformats-officedocument.presentationml.tags+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slides/slide48.xml" ContentType="application/vnd.openxmlformats-officedocument.presentationml.slide+xml"/>
  <Override PartName="/ppt/slides/slide95.xml" ContentType="application/vnd.openxmlformats-officedocument.presentationml.slide+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tags/tag39.xml" ContentType="application/vnd.openxmlformats-officedocument.presentationml.tags+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tags/tag86.xml" ContentType="application/vnd.openxmlformats-officedocument.presentationml.tags+xml"/>
  <Override PartName="/ppt/notesSlides/notesSlide64.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tags/tag1.xml" ContentType="application/vnd.openxmlformats-officedocument.presentationml.tags+xml"/>
  <Override PartName="/ppt/tags/tag28.xml" ContentType="application/vnd.openxmlformats-officedocument.presentationml.tags+xml"/>
  <Override PartName="/ppt/tags/tag75.xml" ContentType="application/vnd.openxmlformats-officedocument.presentationml.tags+xml"/>
  <Override PartName="/ppt/notesSlides/notesSlide53.xml" ContentType="application/vnd.openxmlformats-officedocument.presentationml.notesSlide+xml"/>
  <Override PartName="/ppt/slides/slide40.xml" ContentType="application/vnd.openxmlformats-officedocument.presentationml.slide+xml"/>
  <Override PartName="/ppt/tags/tag17.xml" ContentType="application/vnd.openxmlformats-officedocument.presentationml.tags+xml"/>
  <Override PartName="/ppt/tags/tag64.xml" ContentType="application/vnd.openxmlformats-officedocument.presentationml.tags+xml"/>
  <Override PartName="/ppt/notesSlides/notesSlide42.xml" ContentType="application/vnd.openxmlformats-officedocument.presentationml.notesSlide+xml"/>
  <Override PartName="/ppt/notesSlides/notesSlide8.xml" ContentType="application/vnd.openxmlformats-officedocument.presentationml.notesSlide+xml"/>
  <Default Extension="gif" ContentType="image/gif"/>
  <Override PartName="/ppt/notesSlides/notesSlide20.xml" ContentType="application/vnd.openxmlformats-officedocument.presentationml.notesSlide+xml"/>
  <Override PartName="/ppt/tags/tag53.xml" ContentType="application/vnd.openxmlformats-officedocument.presentationml.tags+xml"/>
  <Override PartName="/ppt/notesSlides/notesSlide31.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tags/tag31.xml" ContentType="application/vnd.openxmlformats-officedocument.presentationml.tags+xml"/>
  <Override PartName="/ppt/tags/tag42.xml" ContentType="application/vnd.openxmlformats-officedocument.presentationml.tags+xml"/>
  <Override PartName="/ppt/slides/slide78.xml" ContentType="application/vnd.openxmlformats-officedocument.presentationml.slide+xml"/>
  <Override PartName="/ppt/slides/slide115.xml" ContentType="application/vnd.openxmlformats-officedocument.presentationml.slide+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ags/tag6.xml" ContentType="application/vnd.openxmlformats-officedocument.presentationml.tags+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tags/tag58.xml" ContentType="application/vnd.openxmlformats-officedocument.presentationml.tags+xml"/>
  <Override PartName="/ppt/notesSlides/notesSlide36.xml" ContentType="application/vnd.openxmlformats-officedocument.presentationml.notesSlide+xml"/>
  <Override PartName="/ppt/tags/tag69.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tags/tag47.xml" ContentType="application/vnd.openxmlformats-officedocument.presentationml.tags+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tags/tag36.xml" ContentType="application/vnd.openxmlformats-officedocument.presentationml.tags+xml"/>
  <Override PartName="/ppt/notesSlides/notesSlide14.xml" ContentType="application/vnd.openxmlformats-officedocument.presentationml.notesSlide+xml"/>
  <Override PartName="/ppt/tags/tag83.xml" ContentType="application/vnd.openxmlformats-officedocument.presentationml.tags+xml"/>
  <Override PartName="/ppt/notesSlides/notesSlide61.xml" ContentType="application/vnd.openxmlformats-officedocument.presentationml.notesSlide+xml"/>
  <Override PartName="/ppt/tags/tag14.xml" ContentType="application/vnd.openxmlformats-officedocument.presentationml.tags+xml"/>
  <Override PartName="/ppt/tags/tag25.xml" ContentType="application/vnd.openxmlformats-officedocument.presentationml.tags+xml"/>
  <Override PartName="/ppt/tags/tag61.xml" ContentType="application/vnd.openxmlformats-officedocument.presentationml.tags+xml"/>
  <Override PartName="/ppt/tags/tag72.xml" ContentType="application/vnd.openxmlformats-officedocument.presentationml.tags+xml"/>
  <Override PartName="/ppt/notesSlides/notesSlide50.xml" ContentType="application/vnd.openxmlformats-officedocument.presentationml.notesSlide+xml"/>
  <Override PartName="/ppt/slides/slide109.xml" ContentType="application/vnd.openxmlformats-officedocument.presentationml.slide+xml"/>
  <Override PartName="/ppt/tags/tag50.xml" ContentType="application/vnd.openxmlformats-officedocument.presentationml.tags+xml"/>
  <Override PartName="/ppt/slides/slide97.xml" ContentType="application/vnd.openxmlformats-officedocument.presentationml.slide+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Layouts/slideLayout38.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slides/slide53.xml" ContentType="application/vnd.openxmlformats-officedocument.presentationml.slide+xml"/>
  <Default Extension="jpeg" ContentType="image/jpeg"/>
  <Override PartName="/ppt/slideLayouts/slideLayout16.xml" ContentType="application/vnd.openxmlformats-officedocument.presentationml.slideLayout+xml"/>
  <Override PartName="/ppt/tags/tag3.xml" ContentType="application/vnd.openxmlformats-officedocument.presentationml.tags+xml"/>
  <Override PartName="/ppt/tags/tag77.xml" ContentType="application/vnd.openxmlformats-officedocument.presentationml.tags+xml"/>
  <Override PartName="/ppt/notesSlides/notesSlide55.xml" ContentType="application/vnd.openxmlformats-officedocument.presentationml.notesSlide+xml"/>
  <Override PartName="/ppt/tags/tag88.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29"/>
  </p:notesMasterIdLst>
  <p:sldIdLst>
    <p:sldId id="256" r:id="rId2"/>
    <p:sldId id="913" r:id="rId3"/>
    <p:sldId id="914" r:id="rId4"/>
    <p:sldId id="850" r:id="rId5"/>
    <p:sldId id="848" r:id="rId6"/>
    <p:sldId id="983" r:id="rId7"/>
    <p:sldId id="838" r:id="rId8"/>
    <p:sldId id="851" r:id="rId9"/>
    <p:sldId id="837" r:id="rId10"/>
    <p:sldId id="839" r:id="rId11"/>
    <p:sldId id="842" r:id="rId12"/>
    <p:sldId id="844" r:id="rId13"/>
    <p:sldId id="840" r:id="rId14"/>
    <p:sldId id="845" r:id="rId15"/>
    <p:sldId id="846" r:id="rId16"/>
    <p:sldId id="915" r:id="rId17"/>
    <p:sldId id="852" r:id="rId18"/>
    <p:sldId id="854" r:id="rId19"/>
    <p:sldId id="855" r:id="rId20"/>
    <p:sldId id="856" r:id="rId21"/>
    <p:sldId id="857" r:id="rId22"/>
    <p:sldId id="859" r:id="rId23"/>
    <p:sldId id="860" r:id="rId24"/>
    <p:sldId id="987" r:id="rId25"/>
    <p:sldId id="861" r:id="rId26"/>
    <p:sldId id="919" r:id="rId27"/>
    <p:sldId id="1045" r:id="rId28"/>
    <p:sldId id="921" r:id="rId29"/>
    <p:sldId id="922" r:id="rId30"/>
    <p:sldId id="918" r:id="rId31"/>
    <p:sldId id="924" r:id="rId32"/>
    <p:sldId id="925" r:id="rId33"/>
    <p:sldId id="865" r:id="rId34"/>
    <p:sldId id="923" r:id="rId35"/>
    <p:sldId id="560" r:id="rId36"/>
    <p:sldId id="928" r:id="rId37"/>
    <p:sldId id="561" r:id="rId38"/>
    <p:sldId id="562" r:id="rId39"/>
    <p:sldId id="563" r:id="rId40"/>
    <p:sldId id="931" r:id="rId41"/>
    <p:sldId id="932" r:id="rId42"/>
    <p:sldId id="1032" r:id="rId43"/>
    <p:sldId id="1033" r:id="rId44"/>
    <p:sldId id="1034" r:id="rId45"/>
    <p:sldId id="1035" r:id="rId46"/>
    <p:sldId id="1036" r:id="rId47"/>
    <p:sldId id="1037" r:id="rId48"/>
    <p:sldId id="1038" r:id="rId49"/>
    <p:sldId id="1039" r:id="rId50"/>
    <p:sldId id="1040" r:id="rId51"/>
    <p:sldId id="938" r:id="rId52"/>
    <p:sldId id="937" r:id="rId53"/>
    <p:sldId id="939" r:id="rId54"/>
    <p:sldId id="984" r:id="rId55"/>
    <p:sldId id="985" r:id="rId56"/>
    <p:sldId id="941" r:id="rId57"/>
    <p:sldId id="952" r:id="rId58"/>
    <p:sldId id="953" r:id="rId59"/>
    <p:sldId id="954" r:id="rId60"/>
    <p:sldId id="955" r:id="rId61"/>
    <p:sldId id="956" r:id="rId62"/>
    <p:sldId id="957" r:id="rId63"/>
    <p:sldId id="958" r:id="rId64"/>
    <p:sldId id="959" r:id="rId65"/>
    <p:sldId id="960" r:id="rId66"/>
    <p:sldId id="961" r:id="rId67"/>
    <p:sldId id="962" r:id="rId68"/>
    <p:sldId id="988" r:id="rId69"/>
    <p:sldId id="1042" r:id="rId70"/>
    <p:sldId id="1044" r:id="rId71"/>
    <p:sldId id="1048" r:id="rId72"/>
    <p:sldId id="1049" r:id="rId73"/>
    <p:sldId id="1050" r:id="rId74"/>
    <p:sldId id="1043" r:id="rId75"/>
    <p:sldId id="963" r:id="rId76"/>
    <p:sldId id="965" r:id="rId77"/>
    <p:sldId id="966" r:id="rId78"/>
    <p:sldId id="967" r:id="rId79"/>
    <p:sldId id="968" r:id="rId80"/>
    <p:sldId id="969" r:id="rId81"/>
    <p:sldId id="970" r:id="rId82"/>
    <p:sldId id="1051" r:id="rId83"/>
    <p:sldId id="982" r:id="rId84"/>
    <p:sldId id="972" r:id="rId85"/>
    <p:sldId id="974" r:id="rId86"/>
    <p:sldId id="977" r:id="rId87"/>
    <p:sldId id="978" r:id="rId88"/>
    <p:sldId id="979" r:id="rId89"/>
    <p:sldId id="980" r:id="rId90"/>
    <p:sldId id="986" r:id="rId91"/>
    <p:sldId id="1000" r:id="rId92"/>
    <p:sldId id="1008" r:id="rId93"/>
    <p:sldId id="1007" r:id="rId94"/>
    <p:sldId id="1006" r:id="rId95"/>
    <p:sldId id="1009" r:id="rId96"/>
    <p:sldId id="992" r:id="rId97"/>
    <p:sldId id="993" r:id="rId98"/>
    <p:sldId id="994" r:id="rId99"/>
    <p:sldId id="995" r:id="rId100"/>
    <p:sldId id="996" r:id="rId101"/>
    <p:sldId id="997" r:id="rId102"/>
    <p:sldId id="998" r:id="rId103"/>
    <p:sldId id="1004" r:id="rId104"/>
    <p:sldId id="1005" r:id="rId105"/>
    <p:sldId id="1001" r:id="rId106"/>
    <p:sldId id="1010" r:id="rId107"/>
    <p:sldId id="1011" r:id="rId108"/>
    <p:sldId id="1012" r:id="rId109"/>
    <p:sldId id="1016" r:id="rId110"/>
    <p:sldId id="1013" r:id="rId111"/>
    <p:sldId id="1018" r:id="rId112"/>
    <p:sldId id="1019" r:id="rId113"/>
    <p:sldId id="1020" r:id="rId114"/>
    <p:sldId id="1017" r:id="rId115"/>
    <p:sldId id="1021" r:id="rId116"/>
    <p:sldId id="1022" r:id="rId117"/>
    <p:sldId id="1023" r:id="rId118"/>
    <p:sldId id="1024" r:id="rId119"/>
    <p:sldId id="1025" r:id="rId120"/>
    <p:sldId id="1026" r:id="rId121"/>
    <p:sldId id="1027" r:id="rId122"/>
    <p:sldId id="1028" r:id="rId123"/>
    <p:sldId id="1029" r:id="rId124"/>
    <p:sldId id="1030" r:id="rId125"/>
    <p:sldId id="1031" r:id="rId126"/>
    <p:sldId id="1046" r:id="rId127"/>
    <p:sldId id="1047" r:id="rId1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showPr>
  <p:clrMru>
    <a:srgbClr val="523DCF"/>
    <a:srgbClr val="310FFD"/>
    <a:srgbClr val="FFE285"/>
    <a:srgbClr val="990000"/>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244" autoAdjust="0"/>
    <p:restoredTop sz="93705" autoAdjust="0"/>
  </p:normalViewPr>
  <p:slideViewPr>
    <p:cSldViewPr>
      <p:cViewPr varScale="1">
        <p:scale>
          <a:sx n="103" d="100"/>
          <a:sy n="103" d="100"/>
        </p:scale>
        <p:origin x="-108"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8868"/>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625BFCD-1A9F-4E04-964F-3BE1AA8E8FD6}" type="datetimeFigureOut">
              <a:rPr lang="en-US" smtClean="0"/>
              <a:pPr/>
              <a:t>12/1/2009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8C1EB67-F149-44AB-8268-6FBAA37BC8D1}"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h1  h2  h3</a:t>
            </a:r>
          </a:p>
        </p:txBody>
      </p:sp>
      <p:sp>
        <p:nvSpPr>
          <p:cNvPr id="5" name="Rectangle 6"/>
          <p:cNvSpPr>
            <a:spLocks noGrp="1" noChangeArrowheads="1"/>
          </p:cNvSpPr>
          <p:nvPr>
            <p:ph type="ftr" sz="quarter" idx="4"/>
          </p:nvPr>
        </p:nvSpPr>
        <p:spPr>
          <a:ln/>
        </p:spPr>
        <p:txBody>
          <a:bodyPr/>
          <a:lstStyle/>
          <a:p>
            <a:r>
              <a:rPr lang="en-US"/>
              <a:t>f1</a:t>
            </a:r>
          </a:p>
        </p:txBody>
      </p:sp>
      <p:sp>
        <p:nvSpPr>
          <p:cNvPr id="6" name="Rectangle 7"/>
          <p:cNvSpPr>
            <a:spLocks noGrp="1" noChangeArrowheads="1"/>
          </p:cNvSpPr>
          <p:nvPr>
            <p:ph type="sldNum" sz="quarter" idx="5"/>
          </p:nvPr>
        </p:nvSpPr>
        <p:spPr>
          <a:ln/>
        </p:spPr>
        <p:txBody>
          <a:bodyPr/>
          <a:lstStyle/>
          <a:p>
            <a:fld id="{E75A7530-4EC3-47FC-AFB6-08629A53F1C7}" type="slidenum">
              <a:rPr lang="en-US"/>
              <a:pPr/>
              <a:t>2</a:t>
            </a:fld>
            <a:endParaRPr lang="en-US"/>
          </a:p>
        </p:txBody>
      </p:sp>
      <p:sp>
        <p:nvSpPr>
          <p:cNvPr id="1504258" name="Rectangle 2"/>
          <p:cNvSpPr>
            <a:spLocks noGrp="1" noRot="1" noChangeAspect="1" noChangeArrowheads="1" noTextEdit="1"/>
          </p:cNvSpPr>
          <p:nvPr>
            <p:ph type="sldImg"/>
          </p:nvPr>
        </p:nvSpPr>
        <p:spPr>
          <a:ln/>
        </p:spPr>
      </p:sp>
      <p:sp>
        <p:nvSpPr>
          <p:cNvPr id="15042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E51FA5F-D746-4AFA-838A-A3B0E2517B25}" type="slidenum">
              <a:rPr lang="en-US" smtClean="0"/>
              <a:pPr/>
              <a:t>43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EE51FA5F-D746-4AFA-838A-A3B0E2517B25}" type="slidenum">
              <a:rPr lang="en-US" smtClean="0"/>
              <a:pPr/>
              <a:t>44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E51FA5F-D746-4AFA-838A-A3B0E2517B25}" type="slidenum">
              <a:rPr lang="en-US" smtClean="0"/>
              <a:pPr/>
              <a:t>45</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E51FA5F-D746-4AFA-838A-A3B0E2517B25}" type="slidenum">
              <a:rPr lang="en-US" smtClean="0"/>
              <a:pPr/>
              <a:t>46</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E51FA5F-D746-4AFA-838A-A3B0E2517B25}" type="slidenum">
              <a:rPr lang="en-US" smtClean="0"/>
              <a:pPr/>
              <a:t>47</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E51FA5F-D746-4AFA-838A-A3B0E2517B25}" type="slidenum">
              <a:rPr lang="en-US" smtClean="0"/>
              <a:pPr/>
              <a:t>48</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E51FA5F-D746-4AFA-838A-A3B0E2517B25}" type="slidenum">
              <a:rPr lang="en-US" smtClean="0"/>
              <a:pPr/>
              <a:t>49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E51FA5F-D746-4AFA-838A-A3B0E2517B25}" type="slidenum">
              <a:rPr lang="en-US" smtClean="0"/>
              <a:pPr/>
              <a:t>50</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h1  h2  h3</a:t>
            </a:r>
          </a:p>
        </p:txBody>
      </p:sp>
      <p:sp>
        <p:nvSpPr>
          <p:cNvPr id="5" name="Rectangle 6"/>
          <p:cNvSpPr>
            <a:spLocks noGrp="1" noChangeArrowheads="1"/>
          </p:cNvSpPr>
          <p:nvPr>
            <p:ph type="ftr" sz="quarter" idx="4"/>
          </p:nvPr>
        </p:nvSpPr>
        <p:spPr>
          <a:ln/>
        </p:spPr>
        <p:txBody>
          <a:bodyPr/>
          <a:lstStyle/>
          <a:p>
            <a:r>
              <a:rPr lang="en-US"/>
              <a:t>f1</a:t>
            </a:r>
          </a:p>
        </p:txBody>
      </p:sp>
      <p:sp>
        <p:nvSpPr>
          <p:cNvPr id="6" name="Rectangle 7"/>
          <p:cNvSpPr>
            <a:spLocks noGrp="1" noChangeArrowheads="1"/>
          </p:cNvSpPr>
          <p:nvPr>
            <p:ph type="sldNum" sz="quarter" idx="5"/>
          </p:nvPr>
        </p:nvSpPr>
        <p:spPr>
          <a:ln/>
        </p:spPr>
        <p:txBody>
          <a:bodyPr/>
          <a:lstStyle/>
          <a:p>
            <a:fld id="{33A833B1-1626-4F86-81B1-1EE7A833B4D1}" type="slidenum">
              <a:rPr lang="en-US"/>
              <a:pPr/>
              <a:t>52</a:t>
            </a:fld>
            <a:endParaRPr lang="en-US"/>
          </a:p>
        </p:txBody>
      </p:sp>
      <p:sp>
        <p:nvSpPr>
          <p:cNvPr id="1258498" name="Rectangle 2"/>
          <p:cNvSpPr>
            <a:spLocks noGrp="1" noRot="1" noChangeAspect="1" noChangeArrowheads="1" noTextEdit="1"/>
          </p:cNvSpPr>
          <p:nvPr>
            <p:ph type="sldImg"/>
          </p:nvPr>
        </p:nvSpPr>
        <p:spPr>
          <a:ln/>
        </p:spPr>
      </p:sp>
      <p:sp>
        <p:nvSpPr>
          <p:cNvPr id="12584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E51FA5F-D746-4AFA-838A-A3B0E2517B25}" type="slidenum">
              <a:rPr lang="en-US" smtClean="0"/>
              <a:pPr/>
              <a:t>55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h1  h2  h3</a:t>
            </a:r>
          </a:p>
        </p:txBody>
      </p:sp>
      <p:sp>
        <p:nvSpPr>
          <p:cNvPr id="5" name="Rectangle 6"/>
          <p:cNvSpPr>
            <a:spLocks noGrp="1" noChangeArrowheads="1"/>
          </p:cNvSpPr>
          <p:nvPr>
            <p:ph type="ftr" sz="quarter" idx="4"/>
          </p:nvPr>
        </p:nvSpPr>
        <p:spPr>
          <a:ln/>
        </p:spPr>
        <p:txBody>
          <a:bodyPr/>
          <a:lstStyle/>
          <a:p>
            <a:r>
              <a:rPr lang="en-US"/>
              <a:t>f1</a:t>
            </a:r>
          </a:p>
        </p:txBody>
      </p:sp>
      <p:sp>
        <p:nvSpPr>
          <p:cNvPr id="6" name="Rectangle 7"/>
          <p:cNvSpPr>
            <a:spLocks noGrp="1" noChangeArrowheads="1"/>
          </p:cNvSpPr>
          <p:nvPr>
            <p:ph type="sldNum" sz="quarter" idx="5"/>
          </p:nvPr>
        </p:nvSpPr>
        <p:spPr>
          <a:ln/>
        </p:spPr>
        <p:txBody>
          <a:bodyPr/>
          <a:lstStyle/>
          <a:p>
            <a:fld id="{ADF55CDF-4454-48D0-A32D-DFD747A53221}" type="slidenum">
              <a:rPr lang="en-US"/>
              <a:pPr/>
              <a:t>3</a:t>
            </a:fld>
            <a:endParaRPr lang="en-US"/>
          </a:p>
        </p:txBody>
      </p:sp>
      <p:sp>
        <p:nvSpPr>
          <p:cNvPr id="1505282" name="Rectangle 2"/>
          <p:cNvSpPr>
            <a:spLocks noGrp="1" noRot="1" noChangeAspect="1" noChangeArrowheads="1" noTextEdit="1"/>
          </p:cNvSpPr>
          <p:nvPr>
            <p:ph type="sldImg"/>
          </p:nvPr>
        </p:nvSpPr>
        <p:spPr>
          <a:ln/>
        </p:spPr>
      </p:sp>
      <p:sp>
        <p:nvSpPr>
          <p:cNvPr id="15052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E51FA5F-D746-4AFA-838A-A3B0E2517B25}" type="slidenum">
              <a:rPr lang="en-US" smtClean="0"/>
              <a:pPr/>
              <a:t>56</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E51FA5F-D746-4AFA-838A-A3B0E2517B25}" type="slidenum">
              <a:rPr lang="en-US" smtClean="0"/>
              <a:pPr/>
              <a:t>57</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E51FA5F-D746-4AFA-838A-A3B0E2517B25}" type="slidenum">
              <a:rPr lang="en-US" smtClean="0"/>
              <a:pPr/>
              <a:t>58</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E51FA5F-D746-4AFA-838A-A3B0E2517B25}" type="slidenum">
              <a:rPr lang="en-US" smtClean="0"/>
              <a:pPr/>
              <a:t>59</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E51FA5F-D746-4AFA-838A-A3B0E2517B25}" type="slidenum">
              <a:rPr lang="en-US" smtClean="0"/>
              <a:pPr/>
              <a:t>60</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E51FA5F-D746-4AFA-838A-A3B0E2517B25}" type="slidenum">
              <a:rPr lang="en-US" smtClean="0"/>
              <a:pPr/>
              <a:t>61</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E51FA5F-D746-4AFA-838A-A3B0E2517B25}" type="slidenum">
              <a:rPr lang="en-US" smtClean="0"/>
              <a:pPr/>
              <a:t>62</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E51FA5F-D746-4AFA-838A-A3B0E2517B25}" type="slidenum">
              <a:rPr lang="en-US" smtClean="0"/>
              <a:pPr/>
              <a:t>63</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E51FA5F-D746-4AFA-838A-A3B0E2517B25}" type="slidenum">
              <a:rPr lang="en-US" smtClean="0"/>
              <a:pPr/>
              <a:t>64</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E51FA5F-D746-4AFA-838A-A3B0E2517B25}" type="slidenum">
              <a:rPr lang="en-US" smtClean="0"/>
              <a:pPr/>
              <a:t>65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E51FA5F-D746-4AFA-838A-A3B0E2517B25}" type="slidenum">
              <a:rPr lang="en-US" smtClean="0"/>
              <a:pPr/>
              <a:t>35</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E51FA5F-D746-4AFA-838A-A3B0E2517B25}" type="slidenum">
              <a:rPr lang="en-US" smtClean="0"/>
              <a:pPr/>
              <a:t>66</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E51FA5F-D746-4AFA-838A-A3B0E2517B25}" type="slidenum">
              <a:rPr lang="en-US" smtClean="0"/>
              <a:pPr/>
              <a:t>67</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E51FA5F-D746-4AFA-838A-A3B0E2517B25}" type="slidenum">
              <a:rPr lang="en-US" smtClean="0"/>
              <a:pPr/>
              <a:t>68</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E51FA5F-D746-4AFA-838A-A3B0E2517B25}" type="slidenum">
              <a:rPr lang="en-US" smtClean="0"/>
              <a:pPr/>
              <a:t>69</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E51FA5F-D746-4AFA-838A-A3B0E2517B25}" type="slidenum">
              <a:rPr lang="en-US" smtClean="0"/>
              <a:pPr/>
              <a:t>70</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E51FA5F-D746-4AFA-838A-A3B0E2517B25}" type="slidenum">
              <a:rPr lang="en-US" smtClean="0"/>
              <a:pPr/>
              <a:t>71</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E51FA5F-D746-4AFA-838A-A3B0E2517B25}" type="slidenum">
              <a:rPr lang="en-US" smtClean="0"/>
              <a:pPr/>
              <a:t>72</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E51FA5F-D746-4AFA-838A-A3B0E2517B25}" type="slidenum">
              <a:rPr lang="en-US" smtClean="0"/>
              <a:pPr/>
              <a:t>73</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E51FA5F-D746-4AFA-838A-A3B0E2517B25}" type="slidenum">
              <a:rPr lang="en-US" smtClean="0"/>
              <a:pPr/>
              <a:t>74</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E51FA5F-D746-4AFA-838A-A3B0E2517B25}" type="slidenum">
              <a:rPr lang="en-US" smtClean="0"/>
              <a:pPr/>
              <a:t>75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EE51FA5F-D746-4AFA-838A-A3B0E2517B25}" type="slidenum">
              <a:rPr lang="en-US" smtClean="0"/>
              <a:pPr/>
              <a:t>37</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E51FA5F-D746-4AFA-838A-A3B0E2517B25}" type="slidenum">
              <a:rPr lang="en-US" smtClean="0"/>
              <a:pPr/>
              <a:t>76</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EE51FA5F-D746-4AFA-838A-A3B0E2517B25}" type="slidenum">
              <a:rPr lang="en-US" smtClean="0"/>
              <a:pPr/>
              <a:t>77</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E51FA5F-D746-4AFA-838A-A3B0E2517B25}" type="slidenum">
              <a:rPr lang="en-US" smtClean="0"/>
              <a:pPr/>
              <a:t>78</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E51FA5F-D746-4AFA-838A-A3B0E2517B25}" type="slidenum">
              <a:rPr lang="en-US" smtClean="0"/>
              <a:pPr/>
              <a:t>79</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E51FA5F-D746-4AFA-838A-A3B0E2517B25}" type="slidenum">
              <a:rPr lang="en-US" smtClean="0"/>
              <a:pPr/>
              <a:t>80</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E51FA5F-D746-4AFA-838A-A3B0E2517B25}" type="slidenum">
              <a:rPr lang="en-US" smtClean="0"/>
              <a:pPr/>
              <a:t>81</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E51FA5F-D746-4AFA-838A-A3B0E2517B25}" type="slidenum">
              <a:rPr lang="en-US" smtClean="0"/>
              <a:pPr/>
              <a:t>84</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EE51FA5F-D746-4AFA-838A-A3B0E2517B25}" type="slidenum">
              <a:rPr lang="en-US" smtClean="0"/>
              <a:pPr/>
              <a:t>95</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8C1EB67-F149-44AB-8268-6FBAA37BC8D1}" type="slidenum">
              <a:rPr lang="en-US" smtClean="0"/>
              <a:pPr/>
              <a:t>96</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8C1EB67-F149-44AB-8268-6FBAA37BC8D1}" type="slidenum">
              <a:rPr lang="en-US" smtClean="0"/>
              <a:pPr/>
              <a:t>97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E51FA5F-D746-4AFA-838A-A3B0E2517B25}" type="slidenum">
              <a:rPr lang="en-US" smtClean="0"/>
              <a:pPr/>
              <a:t>38</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8C1EB67-F149-44AB-8268-6FBAA37BC8D1}" type="slidenum">
              <a:rPr lang="en-US" smtClean="0"/>
              <a:pPr/>
              <a:t>98</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8C1EB67-F149-44AB-8268-6FBAA37BC8D1}" type="slidenum">
              <a:rPr lang="en-US" smtClean="0"/>
              <a:pPr/>
              <a:t>99</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8C1EB67-F149-44AB-8268-6FBAA37BC8D1}" type="slidenum">
              <a:rPr lang="en-US" smtClean="0"/>
              <a:pPr/>
              <a:t>100</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8C1EB67-F149-44AB-8268-6FBAA37BC8D1}" type="slidenum">
              <a:rPr lang="en-US" smtClean="0"/>
              <a:pPr/>
              <a:t>101</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8C1EB67-F149-44AB-8268-6FBAA37BC8D1}" type="slidenum">
              <a:rPr lang="en-US" smtClean="0"/>
              <a:pPr/>
              <a:t>102</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EE51FA5F-D746-4AFA-838A-A3B0E2517B25}" type="slidenum">
              <a:rPr lang="en-US" smtClean="0"/>
              <a:pPr/>
              <a:t>103</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EE51FA5F-D746-4AFA-838A-A3B0E2517B25}" type="slidenum">
              <a:rPr lang="en-US" smtClean="0"/>
              <a:pPr/>
              <a:t>104</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EA83D9-1D5D-4105-9B26-832729BCCC29}" type="slidenum">
              <a:rPr lang="en-US"/>
              <a:pPr/>
              <a:t>107</a:t>
            </a:fld>
            <a:endParaRPr lang="en-US"/>
          </a:p>
        </p:txBody>
      </p:sp>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3DACD4-3BAF-4182-B683-E67E783DFA74}" type="slidenum">
              <a:rPr lang="en-US"/>
              <a:pPr/>
              <a:t>109</a:t>
            </a:fld>
            <a:endParaRPr lang="en-US"/>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3CAFDF-8CCB-40E8-932B-BE67ACA00B2E}" type="slidenum">
              <a:rPr lang="en-US"/>
              <a:pPr/>
              <a:t>110</a:t>
            </a:fld>
            <a:endParaRPr lang="en-US"/>
          </a:p>
        </p:txBody>
      </p:sp>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E51FA5F-D746-4AFA-838A-A3B0E2517B25}" type="slidenum">
              <a:rPr lang="en-US" smtClean="0"/>
              <a:pPr/>
              <a:t>39</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718A25-393B-4601-B559-6A83CADF5CCF}" type="slidenum">
              <a:rPr lang="en-US"/>
              <a:pPr/>
              <a:t>112</a:t>
            </a:fld>
            <a:endParaRPr lang="en-US"/>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3DACD4-3BAF-4182-B683-E67E783DFA74}" type="slidenum">
              <a:rPr lang="en-US"/>
              <a:pPr/>
              <a:t>113</a:t>
            </a:fld>
            <a:endParaRPr lang="en-US"/>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36E7BB-D02F-497E-88C9-0D7E6CE0AF29}" type="slidenum">
              <a:rPr lang="en-US"/>
              <a:pPr/>
              <a:t>114</a:t>
            </a:fld>
            <a:endParaRPr lang="en-US"/>
          </a:p>
        </p:txBody>
      </p:sp>
      <p:sp>
        <p:nvSpPr>
          <p:cNvPr id="224258" name="Rectangle 2"/>
          <p:cNvSpPr>
            <a:spLocks noGrp="1" noRot="1" noChangeAspect="1" noChangeArrowheads="1" noTextEdit="1"/>
          </p:cNvSpPr>
          <p:nvPr>
            <p:ph type="sldImg"/>
          </p:nvPr>
        </p:nvSpPr>
        <p:spPr>
          <a:ln/>
        </p:spPr>
      </p:sp>
      <p:sp>
        <p:nvSpPr>
          <p:cNvPr id="2242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9DB176-1CA2-45F3-AE3E-82468894622B}" type="slidenum">
              <a:rPr lang="en-US"/>
              <a:pPr/>
              <a:t>115</a:t>
            </a:fld>
            <a:endParaRPr lang="en-US"/>
          </a:p>
        </p:txBody>
      </p:sp>
      <p:sp>
        <p:nvSpPr>
          <p:cNvPr id="226306" name="Rectangle 2"/>
          <p:cNvSpPr>
            <a:spLocks noGrp="1" noRot="1" noChangeAspect="1" noChangeArrowheads="1" noTextEdit="1"/>
          </p:cNvSpPr>
          <p:nvPr>
            <p:ph type="sldImg"/>
          </p:nvPr>
        </p:nvSpPr>
        <p:spPr>
          <a:ln/>
        </p:spPr>
      </p:sp>
      <p:sp>
        <p:nvSpPr>
          <p:cNvPr id="2263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BB9DA7-08FC-4536-84A1-C0E009D37DFD}" type="slidenum">
              <a:rPr lang="en-US"/>
              <a:pPr/>
              <a:t>116</a:t>
            </a:fld>
            <a:endParaRPr lang="en-US"/>
          </a:p>
        </p:txBody>
      </p:sp>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TextEdit="1"/>
          </p:cNvSpPr>
          <p:nvPr>
            <p:ph type="sldImg"/>
          </p:nvPr>
        </p:nvSpPr>
        <p:spPr bwMode="auto">
          <a:ln>
            <a:solidFill>
              <a:srgbClr val="000000"/>
            </a:solidFill>
            <a:miter lim="800000"/>
            <a:headEnd/>
            <a:tailEnd/>
          </a:ln>
        </p:spPr>
      </p:sp>
      <p:sp>
        <p:nvSpPr>
          <p:cNvPr id="83971" name="Rectangle 3"/>
          <p:cNvSpPr>
            <a:spLocks noGrp="1"/>
          </p:cNvSpPr>
          <p:nvPr>
            <p:ph type="body" idx="1"/>
          </p:nvPr>
        </p:nvSpPr>
        <p:spPr bwMode="auto"/>
        <p:txBody>
          <a:bodyPr wrap="square" lIns="91440" tIns="45720" rIns="91440" bIns="45720" numCol="1" anchor="t" anchorCtr="0" compatLnSpc="1">
            <a:prstTxWarp prst="textNoShape">
              <a:avLst/>
            </a:prstTxWarp>
          </a:bodyPr>
          <a:lstStyle/>
          <a:p>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TextEdit="1"/>
          </p:cNvSpPr>
          <p:nvPr>
            <p:ph type="sldImg"/>
          </p:nvPr>
        </p:nvSpPr>
        <p:spPr bwMode="auto">
          <a:ln>
            <a:solidFill>
              <a:srgbClr val="000000"/>
            </a:solidFill>
            <a:miter lim="800000"/>
            <a:headEnd/>
            <a:tailEnd/>
          </a:ln>
        </p:spPr>
      </p:sp>
      <p:sp>
        <p:nvSpPr>
          <p:cNvPr id="83971" name="Rectangle 3"/>
          <p:cNvSpPr>
            <a:spLocks noGrp="1"/>
          </p:cNvSpPr>
          <p:nvPr>
            <p:ph type="body" idx="1"/>
          </p:nvPr>
        </p:nvSpPr>
        <p:spPr bwMode="auto"/>
        <p:txBody>
          <a:bodyPr wrap="square" lIns="91440" tIns="45720" rIns="91440" bIns="45720" numCol="1" anchor="t" anchorCtr="0" compatLnSpc="1">
            <a:prstTxWarp prst="textNoShape">
              <a:avLst/>
            </a:prstTxWarp>
          </a:bodyPr>
          <a:lstStyle/>
          <a:p>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E51FA5F-D746-4AFA-838A-A3B0E2517B25}" type="slidenum">
              <a:rPr lang="en-US" smtClean="0"/>
              <a:pPr/>
              <a:t>120</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E51FA5F-D746-4AFA-838A-A3B0E2517B25}" type="slidenum">
              <a:rPr lang="en-US" smtClean="0"/>
              <a:pPr/>
              <a:t>121</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EE51FA5F-D746-4AFA-838A-A3B0E2517B25}" type="slidenum">
              <a:rPr lang="en-US" smtClean="0"/>
              <a:pPr/>
              <a:t>122</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TextEdit="1"/>
          </p:cNvSpPr>
          <p:nvPr>
            <p:ph type="sldImg"/>
          </p:nvPr>
        </p:nvSpPr>
        <p:spPr bwMode="auto">
          <a:ln>
            <a:solidFill>
              <a:srgbClr val="000000"/>
            </a:solidFill>
            <a:miter lim="800000"/>
            <a:headEnd/>
            <a:tailEnd/>
          </a:ln>
        </p:spPr>
      </p:sp>
      <p:sp>
        <p:nvSpPr>
          <p:cNvPr id="83971" name="Rectangle 3"/>
          <p:cNvSpPr>
            <a:spLocks noGrp="1"/>
          </p:cNvSpPr>
          <p:nvPr>
            <p:ph type="body" idx="1"/>
          </p:nvPr>
        </p:nvSpPr>
        <p:spPr bwMode="auto"/>
        <p:txBody>
          <a:bodyPr wrap="square" lIns="91440" tIns="45720" rIns="91440" bIns="45720" numCol="1" anchor="t" anchorCtr="0" compatLnSpc="1">
            <a:prstTxWarp prst="textNoShape">
              <a:avLst/>
            </a:prstTxWarp>
          </a:bodyPr>
          <a:lstStyle/>
          <a:p>
            <a:endParaRPr 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E51FA5F-D746-4AFA-838A-A3B0E2517B25}" type="slidenum">
              <a:rPr lang="en-US" smtClean="0"/>
              <a:pPr/>
              <a:t>123</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E51FA5F-D746-4AFA-838A-A3B0E2517B25}" type="slidenum">
              <a:rPr lang="en-US" smtClean="0"/>
              <a:pPr/>
              <a:t>124</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this example, </a:t>
            </a:r>
            <a:r>
              <a:rPr lang="en-US" baseline="0" dirty="0" smtClean="0"/>
              <a:t>the maximum multicast Remote Response time is 2T+3P+2D while the maximum </a:t>
            </a:r>
            <a:r>
              <a:rPr lang="en-US" baseline="0" dirty="0" err="1" smtClean="0"/>
              <a:t>unicast</a:t>
            </a:r>
            <a:r>
              <a:rPr lang="en-US" baseline="0" dirty="0" smtClean="0"/>
              <a:t> Remote Response time is 3T+2P+D. Hence, if P+D &gt; T, then multicast should be used instead of unicast, and vice versa. So in this more realistic scenario, we see that multicast may improve or degrade Remote Response times. To see the extent to which this is true in a practical scenario, we simulated unicast and multicast Remote Response results using actual values of all of the parameters.</a:t>
            </a:r>
            <a:endParaRPr lang="en-US" dirty="0"/>
          </a:p>
        </p:txBody>
      </p:sp>
      <p:sp>
        <p:nvSpPr>
          <p:cNvPr id="4" name="Slide Number Placeholder 3"/>
          <p:cNvSpPr>
            <a:spLocks noGrp="1"/>
          </p:cNvSpPr>
          <p:nvPr>
            <p:ph type="sldNum" sz="quarter" idx="10"/>
          </p:nvPr>
        </p:nvSpPr>
        <p:spPr/>
        <p:txBody>
          <a:bodyPr/>
          <a:lstStyle/>
          <a:p>
            <a:fld id="{EE51FA5F-D746-4AFA-838A-A3B0E2517B25}" type="slidenum">
              <a:rPr lang="en-US" smtClean="0"/>
              <a:pPr/>
              <a:t>125</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E51FA5F-D746-4AFA-838A-A3B0E2517B25}" type="slidenum">
              <a:rPr lang="en-US" smtClean="0"/>
              <a:pPr/>
              <a:t>126</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E51FA5F-D746-4AFA-838A-A3B0E2517B25}" type="slidenum">
              <a:rPr lang="en-US" smtClean="0"/>
              <a:pPr/>
              <a:t>127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TextEdit="1"/>
          </p:cNvSpPr>
          <p:nvPr>
            <p:ph type="sldImg"/>
          </p:nvPr>
        </p:nvSpPr>
        <p:spPr bwMode="auto">
          <a:ln>
            <a:solidFill>
              <a:srgbClr val="000000"/>
            </a:solidFill>
            <a:miter lim="800000"/>
            <a:headEnd/>
            <a:tailEnd/>
          </a:ln>
        </p:spPr>
      </p:sp>
      <p:sp>
        <p:nvSpPr>
          <p:cNvPr id="83971" name="Rectangle 3"/>
          <p:cNvSpPr>
            <a:spLocks noGrp="1"/>
          </p:cNvSpPr>
          <p:nvPr>
            <p:ph type="body" idx="1"/>
          </p:nvPr>
        </p:nvSpPr>
        <p:spPr bwMode="auto"/>
        <p:txBody>
          <a:bodyPr wrap="square" lIns="91440" tIns="45720" rIns="91440" bIns="45720" numCol="1" anchor="t" anchorCtr="0" compatLnSpc="1">
            <a:prstTxWarp prst="textNoShape">
              <a:avLst/>
            </a:prstTxWarp>
          </a:bodyPr>
          <a:lstStyle/>
          <a:p>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E51FA5F-D746-4AFA-838A-A3B0E2517B25}" type="slidenum">
              <a:rPr lang="en-US" smtClean="0"/>
              <a:pPr/>
              <a:t>42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smtClean="0"/>
              <a:t>Click to edit Master title style</a:t>
            </a:r>
            <a:endParaRPr kumimoji="0" lang="en-US"/>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bwMode="auto">
          <a:xfrm>
            <a:off x="1325544" y="4928702"/>
            <a:ext cx="609600" cy="517524"/>
          </a:xfrm>
          <a:prstGeom prst="rect">
            <a:avLst/>
          </a:prstGeom>
        </p:spPr>
        <p:txBody>
          <a:bodyPr/>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rot="5400000">
            <a:off x="7589520" y="1081851"/>
            <a:ext cx="2011680" cy="384048"/>
          </a:xfrm>
          <a:prstGeom prst="rect">
            <a:avLst/>
          </a:prstGeom>
        </p:spPr>
        <p:txBody>
          <a:bodyPr/>
          <a:lstStyle/>
          <a:p>
            <a:endParaRPr lang="en-US"/>
          </a:p>
        </p:txBody>
      </p:sp>
      <p:sp>
        <p:nvSpPr>
          <p:cNvPr id="5" name="Footer Placeholder 4"/>
          <p:cNvSpPr>
            <a:spLocks noGrp="1"/>
          </p:cNvSpPr>
          <p:nvPr>
            <p:ph type="ftr" sz="quarter" idx="11"/>
          </p:nvPr>
        </p:nvSpPr>
        <p:spPr>
          <a:xfrm rot="5400000">
            <a:off x="6990186" y="3737240"/>
            <a:ext cx="3200400" cy="365760"/>
          </a:xfrm>
          <a:prstGeom prst="rect">
            <a:avLst/>
          </a:prstGeom>
        </p:spPr>
        <p:txBody>
          <a:bodyPr/>
          <a:lstStyle/>
          <a:p>
            <a:endParaRPr lang="en-US"/>
          </a:p>
        </p:txBody>
      </p:sp>
      <p:sp>
        <p:nvSpPr>
          <p:cNvPr id="6" name="Slide Number Placeholder 5"/>
          <p:cNvSpPr>
            <a:spLocks noGrp="1"/>
          </p:cNvSpPr>
          <p:nvPr>
            <p:ph type="sldNum" sz="quarter" idx="12"/>
          </p:nvPr>
        </p:nvSpPr>
        <p:spPr>
          <a:xfrm>
            <a:off x="8458200" y="6191451"/>
            <a:ext cx="585216" cy="525018"/>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rot="5400000">
            <a:off x="7589520" y="1081851"/>
            <a:ext cx="2011680" cy="384048"/>
          </a:xfrm>
          <a:prstGeom prst="rect">
            <a:avLst/>
          </a:prstGeom>
        </p:spPr>
        <p:txBody>
          <a:bodyPr/>
          <a:lstStyle/>
          <a:p>
            <a:endParaRPr lang="en-US"/>
          </a:p>
        </p:txBody>
      </p:sp>
      <p:sp>
        <p:nvSpPr>
          <p:cNvPr id="5" name="Footer Placeholder 4"/>
          <p:cNvSpPr>
            <a:spLocks noGrp="1"/>
          </p:cNvSpPr>
          <p:nvPr>
            <p:ph type="ftr" sz="quarter" idx="11"/>
          </p:nvPr>
        </p:nvSpPr>
        <p:spPr>
          <a:xfrm rot="5400000">
            <a:off x="6990186" y="3737240"/>
            <a:ext cx="3200400" cy="365760"/>
          </a:xfrm>
          <a:prstGeom prst="rect">
            <a:avLst/>
          </a:prstGeom>
        </p:spPr>
        <p:txBody>
          <a:bodyPr/>
          <a:lstStyle/>
          <a:p>
            <a:endParaRPr lang="en-US"/>
          </a:p>
        </p:txBody>
      </p:sp>
      <p:sp>
        <p:nvSpPr>
          <p:cNvPr id="6" name="Slide Number Placeholder 5"/>
          <p:cNvSpPr>
            <a:spLocks noGrp="1"/>
          </p:cNvSpPr>
          <p:nvPr>
            <p:ph type="sldNum" sz="quarter" idx="12"/>
          </p:nvPr>
        </p:nvSpPr>
        <p:spPr>
          <a:xfrm>
            <a:off x="8458200" y="6191451"/>
            <a:ext cx="585216" cy="525018"/>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7924800" cy="868362"/>
          </a:xfrm>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143000"/>
            <a:ext cx="7924800" cy="51785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7"/>
          <p:cNvSpPr>
            <a:spLocks noGrp="1"/>
          </p:cNvSpPr>
          <p:nvPr>
            <p:ph sz="quarter" idx="10"/>
          </p:nvPr>
        </p:nvSpPr>
        <p:spPr>
          <a:xfrm>
            <a:off x="304800" y="6443004"/>
            <a:ext cx="8229600" cy="381000"/>
          </a:xfrm>
          <a:prstGeom prst="rect">
            <a:avLst/>
          </a:prstGeom>
        </p:spPr>
        <p:txBody>
          <a:bodyPr lIns="0" tIns="0" rIns="0" bIns="0"/>
          <a:lstStyle>
            <a:lvl1pPr>
              <a:spcBef>
                <a:spcPts val="0"/>
              </a:spcBef>
              <a:buNone/>
              <a:defRPr sz="800">
                <a:latin typeface="Calibri" pitchFamily="34" charset="0"/>
              </a:defRPr>
            </a:lvl1pPr>
            <a:lvl2pPr>
              <a:defRPr sz="800"/>
            </a:lvl2pPr>
            <a:lvl3pPr>
              <a:defRPr sz="800"/>
            </a:lvl3pPr>
            <a:lvl4pPr>
              <a:defRPr sz="800"/>
            </a:lvl4pPr>
            <a:lvl5pPr>
              <a:defRPr sz="800"/>
            </a:lvl5pPr>
          </a:lstStyle>
          <a:p>
            <a:pPr lvl="0" eaLnBrk="1" latinLnBrk="0" hangingPunct="1"/>
            <a:r>
              <a:rPr lang="en-US" dirty="0" smtClean="0"/>
              <a:t>Click to edit Master text styles</a:t>
            </a:r>
          </a:p>
        </p:txBody>
      </p:sp>
      <p:sp>
        <p:nvSpPr>
          <p:cNvPr id="7" name="Oval 6"/>
          <p:cNvSpPr/>
          <p:nvPr userDrawn="1"/>
        </p:nvSpPr>
        <p:spPr>
          <a:xfrm>
            <a:off x="8561832" y="62484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Slide Number Placeholder 22"/>
          <p:cNvSpPr>
            <a:spLocks noGrp="1"/>
          </p:cNvSpPr>
          <p:nvPr>
            <p:ph type="sldNum" sz="quarter" idx="4"/>
          </p:nvPr>
        </p:nvSpPr>
        <p:spPr>
          <a:xfrm>
            <a:off x="8534400" y="6267450"/>
            <a:ext cx="609600" cy="521208"/>
          </a:xfrm>
          <a:prstGeom prst="rect">
            <a:avLst/>
          </a:prstGeom>
        </p:spPr>
        <p:txBody>
          <a:bodyPr vert="horz" anchor="ctr"/>
          <a:lstStyle>
            <a:lvl1pPr algn="ctr" eaLnBrk="1" latinLnBrk="0" hangingPunct="1">
              <a:defRPr kumimoji="0" sz="1400" b="1">
                <a:solidFill>
                  <a:srgbClr val="FFFFFF"/>
                </a:solidFill>
              </a:defRPr>
            </a:lvl1pPr>
          </a:lstStyle>
          <a:p>
            <a:pPr algn="ctr" eaLnBrk="1" latinLnBrk="0" hangingPunct="1"/>
            <a:fld id="{2BBB5E19-F10A-4C2F-BF6F-11C513378A2E}" type="slidenum">
              <a:rPr kumimoji="0" lang="en-US" smtClean="0"/>
              <a:pPr algn="ctr" eaLnBrk="1" latinLnBrk="0" hangingPunct="1"/>
              <a:t>‹#›</a:t>
            </a:fld>
            <a:endParaRPr kumimoji="0" lang="en-US" sz="1400" b="1" dirty="0">
              <a:solidFill>
                <a:srgbClr val="FFFFFF"/>
              </a:solidFill>
            </a:endParaRPr>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868362"/>
          </a:xfrm>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143000"/>
            <a:ext cx="8229600" cy="51785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7"/>
          <p:cNvSpPr>
            <a:spLocks noGrp="1"/>
          </p:cNvSpPr>
          <p:nvPr>
            <p:ph sz="quarter" idx="10"/>
          </p:nvPr>
        </p:nvSpPr>
        <p:spPr>
          <a:xfrm>
            <a:off x="304800" y="6443004"/>
            <a:ext cx="8229600" cy="381000"/>
          </a:xfrm>
          <a:prstGeom prst="rect">
            <a:avLst/>
          </a:prstGeom>
        </p:spPr>
        <p:txBody>
          <a:bodyPr lIns="0" tIns="0" rIns="0" bIns="0"/>
          <a:lstStyle>
            <a:lvl1pPr>
              <a:spcBef>
                <a:spcPts val="0"/>
              </a:spcBef>
              <a:buNone/>
              <a:defRPr sz="800">
                <a:latin typeface="Calibri" pitchFamily="34" charset="0"/>
              </a:defRPr>
            </a:lvl1pPr>
            <a:lvl2pPr>
              <a:defRPr sz="800"/>
            </a:lvl2pPr>
            <a:lvl3pPr>
              <a:defRPr sz="800"/>
            </a:lvl3pPr>
            <a:lvl4pPr>
              <a:defRPr sz="800"/>
            </a:lvl4pPr>
            <a:lvl5pPr>
              <a:defRPr sz="800"/>
            </a:lvl5pPr>
          </a:lstStyle>
          <a:p>
            <a:pPr lvl="0" eaLnBrk="1" latinLnBrk="0" hangingPunct="1"/>
            <a:r>
              <a:rPr lang="en-US" dirty="0" smtClean="0"/>
              <a:t>Click to edit Master text styles</a:t>
            </a:r>
          </a:p>
        </p:txBody>
      </p:sp>
      <p:sp>
        <p:nvSpPr>
          <p:cNvPr id="7" name="Oval 6"/>
          <p:cNvSpPr/>
          <p:nvPr userDrawn="1"/>
        </p:nvSpPr>
        <p:spPr>
          <a:xfrm>
            <a:off x="8561832" y="62484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Slide Number Placeholder 22"/>
          <p:cNvSpPr>
            <a:spLocks noGrp="1"/>
          </p:cNvSpPr>
          <p:nvPr>
            <p:ph type="sldNum" sz="quarter" idx="4"/>
          </p:nvPr>
        </p:nvSpPr>
        <p:spPr>
          <a:xfrm>
            <a:off x="8534400" y="6267450"/>
            <a:ext cx="609600" cy="521208"/>
          </a:xfrm>
          <a:prstGeom prst="rect">
            <a:avLst/>
          </a:prstGeom>
        </p:spPr>
        <p:txBody>
          <a:bodyPr vert="horz" anchor="ctr"/>
          <a:lstStyle>
            <a:lvl1pPr algn="ctr" eaLnBrk="1" latinLnBrk="0" hangingPunct="1">
              <a:defRPr kumimoji="0" sz="1400" b="1">
                <a:solidFill>
                  <a:srgbClr val="FFFFFF"/>
                </a:solidFill>
              </a:defRPr>
            </a:lvl1pPr>
          </a:lstStyle>
          <a:p>
            <a:pPr algn="ctr" eaLnBrk="1" latinLnBrk="0" hangingPunct="1"/>
            <a:fld id="{2BBB5E19-F10A-4C2F-BF6F-11C513378A2E}" type="slidenum">
              <a:rPr kumimoji="0" lang="en-US" smtClean="0"/>
              <a:pPr algn="ctr" eaLnBrk="1" latinLnBrk="0" hangingPunct="1"/>
              <a:t>‹#›</a:t>
            </a:fld>
            <a:endParaRPr kumimoji="0" lang="en-US" sz="1400" b="1" dirty="0">
              <a:solidFill>
                <a:srgbClr val="FFFFFF"/>
              </a:solidFill>
            </a:endParaRPr>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868362"/>
          </a:xfrm>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143000"/>
            <a:ext cx="8229600" cy="51785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7"/>
          <p:cNvSpPr>
            <a:spLocks noGrp="1"/>
          </p:cNvSpPr>
          <p:nvPr>
            <p:ph sz="quarter" idx="10"/>
          </p:nvPr>
        </p:nvSpPr>
        <p:spPr>
          <a:xfrm>
            <a:off x="304800" y="6443004"/>
            <a:ext cx="8229600" cy="381000"/>
          </a:xfrm>
          <a:prstGeom prst="rect">
            <a:avLst/>
          </a:prstGeom>
        </p:spPr>
        <p:txBody>
          <a:bodyPr lIns="0" tIns="0" rIns="0" bIns="0"/>
          <a:lstStyle>
            <a:lvl1pPr>
              <a:spcBef>
                <a:spcPts val="0"/>
              </a:spcBef>
              <a:buNone/>
              <a:defRPr sz="800">
                <a:latin typeface="Calibri" pitchFamily="34" charset="0"/>
              </a:defRPr>
            </a:lvl1pPr>
            <a:lvl2pPr>
              <a:defRPr sz="800"/>
            </a:lvl2pPr>
            <a:lvl3pPr>
              <a:defRPr sz="800"/>
            </a:lvl3pPr>
            <a:lvl4pPr>
              <a:defRPr sz="800"/>
            </a:lvl4pPr>
            <a:lvl5pPr>
              <a:defRPr sz="800"/>
            </a:lvl5pPr>
          </a:lstStyle>
          <a:p>
            <a:pPr lvl="0" eaLnBrk="1" latinLnBrk="0" hangingPunct="1"/>
            <a:r>
              <a:rPr lang="en-US" dirty="0" smtClean="0"/>
              <a:t>Click to edit Master text styles</a:t>
            </a:r>
          </a:p>
        </p:txBody>
      </p:sp>
      <p:sp>
        <p:nvSpPr>
          <p:cNvPr id="7" name="Oval 6"/>
          <p:cNvSpPr/>
          <p:nvPr userDrawn="1"/>
        </p:nvSpPr>
        <p:spPr>
          <a:xfrm>
            <a:off x="8561832" y="62484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Slide Number Placeholder 22"/>
          <p:cNvSpPr>
            <a:spLocks noGrp="1"/>
          </p:cNvSpPr>
          <p:nvPr>
            <p:ph type="sldNum" sz="quarter" idx="4"/>
          </p:nvPr>
        </p:nvSpPr>
        <p:spPr>
          <a:xfrm>
            <a:off x="8534400" y="6267450"/>
            <a:ext cx="609600" cy="521208"/>
          </a:xfrm>
          <a:prstGeom prst="rect">
            <a:avLst/>
          </a:prstGeom>
        </p:spPr>
        <p:txBody>
          <a:bodyPr vert="horz" anchor="ctr"/>
          <a:lstStyle>
            <a:lvl1pPr algn="ctr" eaLnBrk="1" latinLnBrk="0" hangingPunct="1">
              <a:defRPr kumimoji="0" sz="1400" b="1">
                <a:solidFill>
                  <a:srgbClr val="FFFFFF"/>
                </a:solidFill>
              </a:defRPr>
            </a:lvl1pPr>
          </a:lstStyle>
          <a:p>
            <a:pPr algn="ctr" eaLnBrk="1" latinLnBrk="0" hangingPunct="1"/>
            <a:fld id="{2BBB5E19-F10A-4C2F-BF6F-11C513378A2E}" type="slidenum">
              <a:rPr kumimoji="0" lang="en-US" smtClean="0"/>
              <a:pPr algn="ctr" eaLnBrk="1" latinLnBrk="0" hangingPunct="1"/>
              <a:t>‹#›</a:t>
            </a:fld>
            <a:endParaRPr kumimoji="0" lang="en-US" sz="1400" b="1" dirty="0">
              <a:solidFill>
                <a:srgbClr val="FFFFFF"/>
              </a:solidFill>
            </a:endParaRPr>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868362"/>
          </a:xfrm>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143000"/>
            <a:ext cx="8229600" cy="51785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7"/>
          <p:cNvSpPr>
            <a:spLocks noGrp="1"/>
          </p:cNvSpPr>
          <p:nvPr>
            <p:ph sz="quarter" idx="10"/>
          </p:nvPr>
        </p:nvSpPr>
        <p:spPr>
          <a:xfrm>
            <a:off x="304800" y="6443004"/>
            <a:ext cx="8229600" cy="381000"/>
          </a:xfrm>
          <a:prstGeom prst="rect">
            <a:avLst/>
          </a:prstGeom>
        </p:spPr>
        <p:txBody>
          <a:bodyPr lIns="0" tIns="0" rIns="0" bIns="0"/>
          <a:lstStyle>
            <a:lvl1pPr>
              <a:spcBef>
                <a:spcPts val="0"/>
              </a:spcBef>
              <a:buNone/>
              <a:defRPr sz="800">
                <a:latin typeface="Calibri" pitchFamily="34" charset="0"/>
              </a:defRPr>
            </a:lvl1pPr>
            <a:lvl2pPr>
              <a:defRPr sz="800"/>
            </a:lvl2pPr>
            <a:lvl3pPr>
              <a:defRPr sz="800"/>
            </a:lvl3pPr>
            <a:lvl4pPr>
              <a:defRPr sz="800"/>
            </a:lvl4pPr>
            <a:lvl5pPr>
              <a:defRPr sz="800"/>
            </a:lvl5pPr>
          </a:lstStyle>
          <a:p>
            <a:pPr lvl="0" eaLnBrk="1" latinLnBrk="0" hangingPunct="1"/>
            <a:r>
              <a:rPr lang="en-US" dirty="0" smtClean="0"/>
              <a:t>Click to edit Master text styles</a:t>
            </a:r>
          </a:p>
        </p:txBody>
      </p:sp>
      <p:sp>
        <p:nvSpPr>
          <p:cNvPr id="7" name="Oval 6"/>
          <p:cNvSpPr/>
          <p:nvPr userDrawn="1"/>
        </p:nvSpPr>
        <p:spPr>
          <a:xfrm>
            <a:off x="8561832" y="62484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Slide Number Placeholder 22"/>
          <p:cNvSpPr>
            <a:spLocks noGrp="1"/>
          </p:cNvSpPr>
          <p:nvPr>
            <p:ph type="sldNum" sz="quarter" idx="4"/>
          </p:nvPr>
        </p:nvSpPr>
        <p:spPr>
          <a:xfrm>
            <a:off x="8534400" y="6267450"/>
            <a:ext cx="609600" cy="521208"/>
          </a:xfrm>
          <a:prstGeom prst="rect">
            <a:avLst/>
          </a:prstGeom>
        </p:spPr>
        <p:txBody>
          <a:bodyPr vert="horz" anchor="ctr"/>
          <a:lstStyle>
            <a:lvl1pPr algn="ctr" eaLnBrk="1" latinLnBrk="0" hangingPunct="1">
              <a:defRPr kumimoji="0" sz="1400" b="1">
                <a:solidFill>
                  <a:srgbClr val="FFFFFF"/>
                </a:solidFill>
              </a:defRPr>
            </a:lvl1pPr>
          </a:lstStyle>
          <a:p>
            <a:pPr algn="ctr" eaLnBrk="1" latinLnBrk="0" hangingPunct="1"/>
            <a:fld id="{2BBB5E19-F10A-4C2F-BF6F-11C513378A2E}" type="slidenum">
              <a:rPr kumimoji="0" lang="en-US" smtClean="0"/>
              <a:pPr algn="ctr" eaLnBrk="1" latinLnBrk="0" hangingPunct="1"/>
              <a:t>‹#›</a:t>
            </a:fld>
            <a:endParaRPr kumimoji="0" lang="en-US" sz="1400" b="1" dirty="0">
              <a:solidFill>
                <a:srgbClr val="FFFFFF"/>
              </a:solidFill>
            </a:endParaRPr>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868362"/>
          </a:xfrm>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143000"/>
            <a:ext cx="8229600" cy="51785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7"/>
          <p:cNvSpPr>
            <a:spLocks noGrp="1"/>
          </p:cNvSpPr>
          <p:nvPr>
            <p:ph sz="quarter" idx="10"/>
          </p:nvPr>
        </p:nvSpPr>
        <p:spPr>
          <a:xfrm>
            <a:off x="304800" y="6443004"/>
            <a:ext cx="8229600" cy="381000"/>
          </a:xfrm>
          <a:prstGeom prst="rect">
            <a:avLst/>
          </a:prstGeom>
        </p:spPr>
        <p:txBody>
          <a:bodyPr lIns="0" tIns="0" rIns="0" bIns="0"/>
          <a:lstStyle>
            <a:lvl1pPr>
              <a:spcBef>
                <a:spcPts val="0"/>
              </a:spcBef>
              <a:buNone/>
              <a:defRPr sz="800">
                <a:latin typeface="Calibri" pitchFamily="34" charset="0"/>
              </a:defRPr>
            </a:lvl1pPr>
            <a:lvl2pPr>
              <a:defRPr sz="800"/>
            </a:lvl2pPr>
            <a:lvl3pPr>
              <a:defRPr sz="800"/>
            </a:lvl3pPr>
            <a:lvl4pPr>
              <a:defRPr sz="800"/>
            </a:lvl4pPr>
            <a:lvl5pPr>
              <a:defRPr sz="800"/>
            </a:lvl5pPr>
          </a:lstStyle>
          <a:p>
            <a:pPr lvl="0" eaLnBrk="1" latinLnBrk="0" hangingPunct="1"/>
            <a:r>
              <a:rPr lang="en-US" dirty="0" smtClean="0"/>
              <a:t>Click to edit Master text styles</a:t>
            </a:r>
          </a:p>
        </p:txBody>
      </p:sp>
      <p:sp>
        <p:nvSpPr>
          <p:cNvPr id="7" name="Oval 6"/>
          <p:cNvSpPr/>
          <p:nvPr userDrawn="1"/>
        </p:nvSpPr>
        <p:spPr>
          <a:xfrm>
            <a:off x="8561832" y="62484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Slide Number Placeholder 22"/>
          <p:cNvSpPr>
            <a:spLocks noGrp="1"/>
          </p:cNvSpPr>
          <p:nvPr>
            <p:ph type="sldNum" sz="quarter" idx="4"/>
          </p:nvPr>
        </p:nvSpPr>
        <p:spPr>
          <a:xfrm>
            <a:off x="8534400" y="6267450"/>
            <a:ext cx="609600" cy="521208"/>
          </a:xfrm>
          <a:prstGeom prst="rect">
            <a:avLst/>
          </a:prstGeom>
        </p:spPr>
        <p:txBody>
          <a:bodyPr vert="horz" anchor="ctr"/>
          <a:lstStyle>
            <a:lvl1pPr algn="ctr" eaLnBrk="1" latinLnBrk="0" hangingPunct="1">
              <a:defRPr kumimoji="0" sz="1400" b="1">
                <a:solidFill>
                  <a:srgbClr val="FFFFFF"/>
                </a:solidFill>
              </a:defRPr>
            </a:lvl1pPr>
          </a:lstStyle>
          <a:p>
            <a:pPr algn="ctr" eaLnBrk="1" latinLnBrk="0" hangingPunct="1"/>
            <a:fld id="{2BBB5E19-F10A-4C2F-BF6F-11C513378A2E}" type="slidenum">
              <a:rPr kumimoji="0" lang="en-US" smtClean="0"/>
              <a:pPr algn="ctr" eaLnBrk="1" latinLnBrk="0" hangingPunct="1"/>
              <a:t>‹#›</a:t>
            </a:fld>
            <a:endParaRPr kumimoji="0" lang="en-US" sz="1400" b="1" dirty="0">
              <a:solidFill>
                <a:srgbClr val="FFFFFF"/>
              </a:solidFill>
            </a:endParaRPr>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868362"/>
          </a:xfrm>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143000"/>
            <a:ext cx="8229600" cy="51785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7"/>
          <p:cNvSpPr>
            <a:spLocks noGrp="1"/>
          </p:cNvSpPr>
          <p:nvPr>
            <p:ph sz="quarter" idx="10"/>
          </p:nvPr>
        </p:nvSpPr>
        <p:spPr>
          <a:xfrm>
            <a:off x="304800" y="6443004"/>
            <a:ext cx="8229600" cy="381000"/>
          </a:xfrm>
          <a:prstGeom prst="rect">
            <a:avLst/>
          </a:prstGeom>
        </p:spPr>
        <p:txBody>
          <a:bodyPr lIns="0" tIns="0" rIns="0" bIns="0"/>
          <a:lstStyle>
            <a:lvl1pPr>
              <a:spcBef>
                <a:spcPts val="0"/>
              </a:spcBef>
              <a:buNone/>
              <a:defRPr sz="800">
                <a:latin typeface="Calibri" pitchFamily="34" charset="0"/>
              </a:defRPr>
            </a:lvl1pPr>
            <a:lvl2pPr>
              <a:defRPr sz="800"/>
            </a:lvl2pPr>
            <a:lvl3pPr>
              <a:defRPr sz="800"/>
            </a:lvl3pPr>
            <a:lvl4pPr>
              <a:defRPr sz="800"/>
            </a:lvl4pPr>
            <a:lvl5pPr>
              <a:defRPr sz="800"/>
            </a:lvl5pPr>
          </a:lstStyle>
          <a:p>
            <a:pPr lvl="0" eaLnBrk="1" latinLnBrk="0" hangingPunct="1"/>
            <a:r>
              <a:rPr lang="en-US" dirty="0" smtClean="0"/>
              <a:t>Click to edit Master text styles</a:t>
            </a:r>
          </a:p>
        </p:txBody>
      </p:sp>
      <p:sp>
        <p:nvSpPr>
          <p:cNvPr id="7" name="Oval 6"/>
          <p:cNvSpPr/>
          <p:nvPr userDrawn="1"/>
        </p:nvSpPr>
        <p:spPr>
          <a:xfrm>
            <a:off x="8561832" y="62484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Slide Number Placeholder 22"/>
          <p:cNvSpPr>
            <a:spLocks noGrp="1"/>
          </p:cNvSpPr>
          <p:nvPr>
            <p:ph type="sldNum" sz="quarter" idx="4"/>
          </p:nvPr>
        </p:nvSpPr>
        <p:spPr>
          <a:xfrm>
            <a:off x="8534400" y="6267450"/>
            <a:ext cx="609600" cy="521208"/>
          </a:xfrm>
          <a:prstGeom prst="rect">
            <a:avLst/>
          </a:prstGeom>
        </p:spPr>
        <p:txBody>
          <a:bodyPr vert="horz" anchor="ctr"/>
          <a:lstStyle>
            <a:lvl1pPr algn="ctr" eaLnBrk="1" latinLnBrk="0" hangingPunct="1">
              <a:defRPr kumimoji="0" sz="1400" b="1">
                <a:solidFill>
                  <a:srgbClr val="FFFFFF"/>
                </a:solidFill>
              </a:defRPr>
            </a:lvl1pPr>
          </a:lstStyle>
          <a:p>
            <a:pPr algn="ctr" eaLnBrk="1" latinLnBrk="0" hangingPunct="1"/>
            <a:fld id="{2BBB5E19-F10A-4C2F-BF6F-11C513378A2E}" type="slidenum">
              <a:rPr kumimoji="0" lang="en-US" smtClean="0"/>
              <a:pPr algn="ctr" eaLnBrk="1" latinLnBrk="0" hangingPunct="1"/>
              <a:t>‹#›</a:t>
            </a:fld>
            <a:endParaRPr kumimoji="0" lang="en-US" sz="1400" b="1" dirty="0">
              <a:solidFill>
                <a:srgbClr val="FFFFFF"/>
              </a:solidFill>
            </a:endParaRPr>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868362"/>
          </a:xfrm>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143000"/>
            <a:ext cx="8229600" cy="51785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7"/>
          <p:cNvSpPr>
            <a:spLocks noGrp="1"/>
          </p:cNvSpPr>
          <p:nvPr>
            <p:ph sz="quarter" idx="10"/>
          </p:nvPr>
        </p:nvSpPr>
        <p:spPr>
          <a:xfrm>
            <a:off x="304800" y="6443004"/>
            <a:ext cx="8229600" cy="381000"/>
          </a:xfrm>
          <a:prstGeom prst="rect">
            <a:avLst/>
          </a:prstGeom>
        </p:spPr>
        <p:txBody>
          <a:bodyPr lIns="0" tIns="0" rIns="0" bIns="0"/>
          <a:lstStyle>
            <a:lvl1pPr>
              <a:spcBef>
                <a:spcPts val="0"/>
              </a:spcBef>
              <a:buNone/>
              <a:defRPr sz="800">
                <a:latin typeface="Calibri" pitchFamily="34" charset="0"/>
              </a:defRPr>
            </a:lvl1pPr>
            <a:lvl2pPr>
              <a:defRPr sz="800"/>
            </a:lvl2pPr>
            <a:lvl3pPr>
              <a:defRPr sz="800"/>
            </a:lvl3pPr>
            <a:lvl4pPr>
              <a:defRPr sz="800"/>
            </a:lvl4pPr>
            <a:lvl5pPr>
              <a:defRPr sz="800"/>
            </a:lvl5pPr>
          </a:lstStyle>
          <a:p>
            <a:pPr lvl="0" eaLnBrk="1" latinLnBrk="0" hangingPunct="1"/>
            <a:r>
              <a:rPr lang="en-US" dirty="0" smtClean="0"/>
              <a:t>Click to edit Master text styles</a:t>
            </a:r>
          </a:p>
        </p:txBody>
      </p:sp>
      <p:sp>
        <p:nvSpPr>
          <p:cNvPr id="7" name="Oval 6"/>
          <p:cNvSpPr/>
          <p:nvPr userDrawn="1"/>
        </p:nvSpPr>
        <p:spPr>
          <a:xfrm>
            <a:off x="8561832" y="62484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Slide Number Placeholder 22"/>
          <p:cNvSpPr>
            <a:spLocks noGrp="1"/>
          </p:cNvSpPr>
          <p:nvPr>
            <p:ph type="sldNum" sz="quarter" idx="4"/>
          </p:nvPr>
        </p:nvSpPr>
        <p:spPr>
          <a:xfrm>
            <a:off x="8534400" y="6267450"/>
            <a:ext cx="609600" cy="521208"/>
          </a:xfrm>
          <a:prstGeom prst="rect">
            <a:avLst/>
          </a:prstGeom>
        </p:spPr>
        <p:txBody>
          <a:bodyPr vert="horz" anchor="ctr"/>
          <a:lstStyle>
            <a:lvl1pPr algn="ctr" eaLnBrk="1" latinLnBrk="0" hangingPunct="1">
              <a:defRPr kumimoji="0" sz="1400" b="1">
                <a:solidFill>
                  <a:srgbClr val="FFFFFF"/>
                </a:solidFill>
              </a:defRPr>
            </a:lvl1pPr>
          </a:lstStyle>
          <a:p>
            <a:pPr algn="ctr" eaLnBrk="1" latinLnBrk="0" hangingPunct="1"/>
            <a:fld id="{2BBB5E19-F10A-4C2F-BF6F-11C513378A2E}" type="slidenum">
              <a:rPr kumimoji="0" lang="en-US" smtClean="0"/>
              <a:pPr algn="ctr" eaLnBrk="1" latinLnBrk="0" hangingPunct="1"/>
              <a:t>‹#›</a:t>
            </a:fld>
            <a:endParaRPr kumimoji="0" lang="en-US" sz="1400" b="1" dirty="0">
              <a:solidFill>
                <a:srgbClr val="FFFFFF"/>
              </a:solidFill>
            </a:endParaRPr>
          </a:p>
        </p:txBody>
      </p:sp>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868362"/>
          </a:xfrm>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143000"/>
            <a:ext cx="8229600" cy="51785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7"/>
          <p:cNvSpPr>
            <a:spLocks noGrp="1"/>
          </p:cNvSpPr>
          <p:nvPr>
            <p:ph sz="quarter" idx="10"/>
          </p:nvPr>
        </p:nvSpPr>
        <p:spPr>
          <a:xfrm>
            <a:off x="304800" y="6443004"/>
            <a:ext cx="8229600" cy="381000"/>
          </a:xfrm>
          <a:prstGeom prst="rect">
            <a:avLst/>
          </a:prstGeom>
        </p:spPr>
        <p:txBody>
          <a:bodyPr lIns="0" tIns="0" rIns="0" bIns="0"/>
          <a:lstStyle>
            <a:lvl1pPr>
              <a:spcBef>
                <a:spcPts val="0"/>
              </a:spcBef>
              <a:buNone/>
              <a:defRPr sz="800">
                <a:latin typeface="Calibri" pitchFamily="34" charset="0"/>
              </a:defRPr>
            </a:lvl1pPr>
            <a:lvl2pPr>
              <a:defRPr sz="800"/>
            </a:lvl2pPr>
            <a:lvl3pPr>
              <a:defRPr sz="800"/>
            </a:lvl3pPr>
            <a:lvl4pPr>
              <a:defRPr sz="800"/>
            </a:lvl4pPr>
            <a:lvl5pPr>
              <a:defRPr sz="800"/>
            </a:lvl5pPr>
          </a:lstStyle>
          <a:p>
            <a:pPr lvl="0" eaLnBrk="1" latinLnBrk="0" hangingPunct="1"/>
            <a:r>
              <a:rPr lang="en-US" dirty="0" smtClean="0"/>
              <a:t>Click to edit Master text styles</a:t>
            </a:r>
          </a:p>
        </p:txBody>
      </p:sp>
      <p:sp>
        <p:nvSpPr>
          <p:cNvPr id="7" name="Oval 6"/>
          <p:cNvSpPr/>
          <p:nvPr userDrawn="1"/>
        </p:nvSpPr>
        <p:spPr>
          <a:xfrm>
            <a:off x="8561832" y="62484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Slide Number Placeholder 22"/>
          <p:cNvSpPr>
            <a:spLocks noGrp="1"/>
          </p:cNvSpPr>
          <p:nvPr>
            <p:ph type="sldNum" sz="quarter" idx="4"/>
          </p:nvPr>
        </p:nvSpPr>
        <p:spPr>
          <a:xfrm>
            <a:off x="8534400" y="6267450"/>
            <a:ext cx="609600" cy="521208"/>
          </a:xfrm>
          <a:prstGeom prst="rect">
            <a:avLst/>
          </a:prstGeom>
        </p:spPr>
        <p:txBody>
          <a:bodyPr vert="horz" anchor="ctr"/>
          <a:lstStyle>
            <a:lvl1pPr algn="ctr" eaLnBrk="1" latinLnBrk="0" hangingPunct="1">
              <a:defRPr kumimoji="0" sz="1400" b="1">
                <a:solidFill>
                  <a:srgbClr val="FFFFFF"/>
                </a:solidFill>
              </a:defRPr>
            </a:lvl1pPr>
          </a:lstStyle>
          <a:p>
            <a:pPr algn="ctr" eaLnBrk="1" latinLnBrk="0" hangingPunct="1"/>
            <a:fld id="{2BBB5E19-F10A-4C2F-BF6F-11C513378A2E}" type="slidenum">
              <a:rPr kumimoji="0" lang="en-US" smtClean="0"/>
              <a:pPr algn="ctr" eaLnBrk="1" latinLnBrk="0" hangingPunct="1"/>
              <a:t>‹#›</a:t>
            </a:fld>
            <a:endParaRPr kumimoji="0" lang="en-US" sz="1400" b="1" dirty="0">
              <a:solidFill>
                <a:srgbClr val="FFFFFF"/>
              </a:solidFill>
            </a:endParaRP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295400"/>
            <a:ext cx="7924800" cy="51785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Slide Number Placeholder 8"/>
          <p:cNvSpPr>
            <a:spLocks noGrp="1"/>
          </p:cNvSpPr>
          <p:nvPr>
            <p:ph type="sldNum" sz="quarter" idx="15"/>
          </p:nvPr>
        </p:nvSpPr>
        <p:spPr>
          <a:xfrm>
            <a:off x="8458200" y="6191451"/>
            <a:ext cx="585216" cy="525018"/>
          </a:xfrm>
          <a:prstGeom prst="rect">
            <a:avLst/>
          </a:prstGeom>
        </p:spPr>
        <p:txBody>
          <a:bodyPr rtlCol="0"/>
          <a:lstStyle/>
          <a:p>
            <a:fld id="{B6F15528-21DE-4FAA-801E-634DDDAF4B2B}"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868362"/>
          </a:xfrm>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143000"/>
            <a:ext cx="8229600" cy="51785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7"/>
          <p:cNvSpPr>
            <a:spLocks noGrp="1"/>
          </p:cNvSpPr>
          <p:nvPr>
            <p:ph sz="quarter" idx="10"/>
          </p:nvPr>
        </p:nvSpPr>
        <p:spPr>
          <a:xfrm>
            <a:off x="304800" y="6443004"/>
            <a:ext cx="8229600" cy="381000"/>
          </a:xfrm>
          <a:prstGeom prst="rect">
            <a:avLst/>
          </a:prstGeom>
        </p:spPr>
        <p:txBody>
          <a:bodyPr lIns="0" tIns="0" rIns="0" bIns="0"/>
          <a:lstStyle>
            <a:lvl1pPr>
              <a:spcBef>
                <a:spcPts val="0"/>
              </a:spcBef>
              <a:buNone/>
              <a:defRPr sz="800">
                <a:latin typeface="Calibri" pitchFamily="34" charset="0"/>
              </a:defRPr>
            </a:lvl1pPr>
            <a:lvl2pPr>
              <a:defRPr sz="800"/>
            </a:lvl2pPr>
            <a:lvl3pPr>
              <a:defRPr sz="800"/>
            </a:lvl3pPr>
            <a:lvl4pPr>
              <a:defRPr sz="800"/>
            </a:lvl4pPr>
            <a:lvl5pPr>
              <a:defRPr sz="800"/>
            </a:lvl5pPr>
          </a:lstStyle>
          <a:p>
            <a:pPr lvl="0" eaLnBrk="1" latinLnBrk="0" hangingPunct="1"/>
            <a:r>
              <a:rPr lang="en-US" dirty="0" smtClean="0"/>
              <a:t>Click to edit Master text styles</a:t>
            </a:r>
          </a:p>
        </p:txBody>
      </p:sp>
      <p:sp>
        <p:nvSpPr>
          <p:cNvPr id="7" name="Oval 6"/>
          <p:cNvSpPr/>
          <p:nvPr userDrawn="1"/>
        </p:nvSpPr>
        <p:spPr>
          <a:xfrm>
            <a:off x="8561832" y="62484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Slide Number Placeholder 22"/>
          <p:cNvSpPr>
            <a:spLocks noGrp="1"/>
          </p:cNvSpPr>
          <p:nvPr>
            <p:ph type="sldNum" sz="quarter" idx="4"/>
          </p:nvPr>
        </p:nvSpPr>
        <p:spPr>
          <a:xfrm>
            <a:off x="8534400" y="6267450"/>
            <a:ext cx="609600" cy="521208"/>
          </a:xfrm>
          <a:prstGeom prst="rect">
            <a:avLst/>
          </a:prstGeom>
        </p:spPr>
        <p:txBody>
          <a:bodyPr vert="horz" anchor="ctr"/>
          <a:lstStyle>
            <a:lvl1pPr algn="ctr" eaLnBrk="1" latinLnBrk="0" hangingPunct="1">
              <a:defRPr kumimoji="0" sz="1400" b="1">
                <a:solidFill>
                  <a:srgbClr val="FFFFFF"/>
                </a:solidFill>
              </a:defRPr>
            </a:lvl1pPr>
          </a:lstStyle>
          <a:p>
            <a:pPr algn="ctr" eaLnBrk="1" latinLnBrk="0" hangingPunct="1"/>
            <a:fld id="{2BBB5E19-F10A-4C2F-BF6F-11C513378A2E}" type="slidenum">
              <a:rPr kumimoji="0" lang="en-US" smtClean="0"/>
              <a:pPr algn="ctr" eaLnBrk="1" latinLnBrk="0" hangingPunct="1"/>
              <a:t>‹#›</a:t>
            </a:fld>
            <a:endParaRPr kumimoji="0" lang="en-US" sz="1400" b="1" dirty="0">
              <a:solidFill>
                <a:srgbClr val="FFFFFF"/>
              </a:solidFill>
            </a:endParaRPr>
          </a:p>
        </p:txBody>
      </p:sp>
    </p:spTree>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868362"/>
          </a:xfrm>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143000"/>
            <a:ext cx="8229600" cy="51785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7"/>
          <p:cNvSpPr>
            <a:spLocks noGrp="1"/>
          </p:cNvSpPr>
          <p:nvPr>
            <p:ph sz="quarter" idx="10"/>
          </p:nvPr>
        </p:nvSpPr>
        <p:spPr>
          <a:xfrm>
            <a:off x="304800" y="6443004"/>
            <a:ext cx="8229600" cy="381000"/>
          </a:xfrm>
          <a:prstGeom prst="rect">
            <a:avLst/>
          </a:prstGeom>
        </p:spPr>
        <p:txBody>
          <a:bodyPr lIns="0" tIns="0" rIns="0" bIns="0"/>
          <a:lstStyle>
            <a:lvl1pPr>
              <a:spcBef>
                <a:spcPts val="0"/>
              </a:spcBef>
              <a:buNone/>
              <a:defRPr sz="800">
                <a:latin typeface="Calibri" pitchFamily="34" charset="0"/>
              </a:defRPr>
            </a:lvl1pPr>
            <a:lvl2pPr>
              <a:defRPr sz="800"/>
            </a:lvl2pPr>
            <a:lvl3pPr>
              <a:defRPr sz="800"/>
            </a:lvl3pPr>
            <a:lvl4pPr>
              <a:defRPr sz="800"/>
            </a:lvl4pPr>
            <a:lvl5pPr>
              <a:defRPr sz="800"/>
            </a:lvl5pPr>
          </a:lstStyle>
          <a:p>
            <a:pPr lvl="0" eaLnBrk="1" latinLnBrk="0" hangingPunct="1"/>
            <a:r>
              <a:rPr lang="en-US" dirty="0" smtClean="0"/>
              <a:t>Click to edit Master text styles</a:t>
            </a:r>
          </a:p>
        </p:txBody>
      </p:sp>
      <p:sp>
        <p:nvSpPr>
          <p:cNvPr id="7" name="Oval 6"/>
          <p:cNvSpPr/>
          <p:nvPr userDrawn="1"/>
        </p:nvSpPr>
        <p:spPr>
          <a:xfrm>
            <a:off x="8561832" y="62484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Slide Number Placeholder 22"/>
          <p:cNvSpPr>
            <a:spLocks noGrp="1"/>
          </p:cNvSpPr>
          <p:nvPr>
            <p:ph type="sldNum" sz="quarter" idx="4"/>
          </p:nvPr>
        </p:nvSpPr>
        <p:spPr>
          <a:xfrm>
            <a:off x="8534400" y="6267450"/>
            <a:ext cx="609600" cy="521208"/>
          </a:xfrm>
          <a:prstGeom prst="rect">
            <a:avLst/>
          </a:prstGeom>
        </p:spPr>
        <p:txBody>
          <a:bodyPr vert="horz" anchor="ctr"/>
          <a:lstStyle>
            <a:lvl1pPr algn="ctr" eaLnBrk="1" latinLnBrk="0" hangingPunct="1">
              <a:defRPr kumimoji="0" sz="1400" b="1">
                <a:solidFill>
                  <a:srgbClr val="FFFFFF"/>
                </a:solidFill>
              </a:defRPr>
            </a:lvl1pPr>
          </a:lstStyle>
          <a:p>
            <a:pPr algn="ctr" eaLnBrk="1" latinLnBrk="0" hangingPunct="1"/>
            <a:fld id="{2BBB5E19-F10A-4C2F-BF6F-11C513378A2E}" type="slidenum">
              <a:rPr kumimoji="0" lang="en-US" smtClean="0"/>
              <a:pPr algn="ctr" eaLnBrk="1" latinLnBrk="0" hangingPunct="1"/>
              <a:t>‹#›</a:t>
            </a:fld>
            <a:endParaRPr kumimoji="0" lang="en-US" sz="1400" b="1" dirty="0">
              <a:solidFill>
                <a:srgbClr val="FFFFFF"/>
              </a:solidFill>
            </a:endParaRPr>
          </a:p>
        </p:txBody>
      </p:sp>
    </p:spTree>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868362"/>
          </a:xfrm>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143000"/>
            <a:ext cx="8229600" cy="51785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7"/>
          <p:cNvSpPr>
            <a:spLocks noGrp="1"/>
          </p:cNvSpPr>
          <p:nvPr>
            <p:ph sz="quarter" idx="10"/>
          </p:nvPr>
        </p:nvSpPr>
        <p:spPr>
          <a:xfrm>
            <a:off x="304800" y="6443004"/>
            <a:ext cx="8229600" cy="381000"/>
          </a:xfrm>
          <a:prstGeom prst="rect">
            <a:avLst/>
          </a:prstGeom>
        </p:spPr>
        <p:txBody>
          <a:bodyPr lIns="0" tIns="0" rIns="0" bIns="0"/>
          <a:lstStyle>
            <a:lvl1pPr>
              <a:spcBef>
                <a:spcPts val="0"/>
              </a:spcBef>
              <a:buNone/>
              <a:defRPr sz="800">
                <a:latin typeface="Calibri" pitchFamily="34" charset="0"/>
              </a:defRPr>
            </a:lvl1pPr>
            <a:lvl2pPr>
              <a:defRPr sz="800"/>
            </a:lvl2pPr>
            <a:lvl3pPr>
              <a:defRPr sz="800"/>
            </a:lvl3pPr>
            <a:lvl4pPr>
              <a:defRPr sz="800"/>
            </a:lvl4pPr>
            <a:lvl5pPr>
              <a:defRPr sz="800"/>
            </a:lvl5pPr>
          </a:lstStyle>
          <a:p>
            <a:pPr lvl="0" eaLnBrk="1" latinLnBrk="0" hangingPunct="1"/>
            <a:r>
              <a:rPr lang="en-US" dirty="0" smtClean="0"/>
              <a:t>Click to edit Master text styles</a:t>
            </a:r>
          </a:p>
        </p:txBody>
      </p:sp>
      <p:sp>
        <p:nvSpPr>
          <p:cNvPr id="7" name="Oval 6"/>
          <p:cNvSpPr/>
          <p:nvPr userDrawn="1"/>
        </p:nvSpPr>
        <p:spPr>
          <a:xfrm>
            <a:off x="8561832" y="62484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Slide Number Placeholder 22"/>
          <p:cNvSpPr>
            <a:spLocks noGrp="1"/>
          </p:cNvSpPr>
          <p:nvPr>
            <p:ph type="sldNum" sz="quarter" idx="4"/>
          </p:nvPr>
        </p:nvSpPr>
        <p:spPr>
          <a:xfrm>
            <a:off x="8534400" y="6267450"/>
            <a:ext cx="609600" cy="521208"/>
          </a:xfrm>
          <a:prstGeom prst="rect">
            <a:avLst/>
          </a:prstGeom>
        </p:spPr>
        <p:txBody>
          <a:bodyPr vert="horz" anchor="ctr"/>
          <a:lstStyle>
            <a:lvl1pPr algn="ctr" eaLnBrk="1" latinLnBrk="0" hangingPunct="1">
              <a:defRPr kumimoji="0" sz="1400" b="1">
                <a:solidFill>
                  <a:srgbClr val="FFFFFF"/>
                </a:solidFill>
              </a:defRPr>
            </a:lvl1pPr>
          </a:lstStyle>
          <a:p>
            <a:pPr algn="ctr" eaLnBrk="1" latinLnBrk="0" hangingPunct="1"/>
            <a:fld id="{2BBB5E19-F10A-4C2F-BF6F-11C513378A2E}" type="slidenum">
              <a:rPr kumimoji="0" lang="en-US" smtClean="0"/>
              <a:pPr algn="ctr" eaLnBrk="1" latinLnBrk="0" hangingPunct="1"/>
              <a:t>‹#›</a:t>
            </a:fld>
            <a:endParaRPr kumimoji="0" lang="en-US" sz="1400" b="1" dirty="0">
              <a:solidFill>
                <a:srgbClr val="FFFFFF"/>
              </a:solidFill>
            </a:endParaRPr>
          </a:p>
        </p:txBody>
      </p:sp>
    </p:spTree>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868362"/>
          </a:xfrm>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143000"/>
            <a:ext cx="8229600" cy="51785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7"/>
          <p:cNvSpPr>
            <a:spLocks noGrp="1"/>
          </p:cNvSpPr>
          <p:nvPr>
            <p:ph sz="quarter" idx="10"/>
          </p:nvPr>
        </p:nvSpPr>
        <p:spPr>
          <a:xfrm>
            <a:off x="304800" y="6443004"/>
            <a:ext cx="8229600" cy="381000"/>
          </a:xfrm>
          <a:prstGeom prst="rect">
            <a:avLst/>
          </a:prstGeom>
        </p:spPr>
        <p:txBody>
          <a:bodyPr lIns="0" tIns="0" rIns="0" bIns="0"/>
          <a:lstStyle>
            <a:lvl1pPr>
              <a:spcBef>
                <a:spcPts val="0"/>
              </a:spcBef>
              <a:buNone/>
              <a:defRPr sz="800">
                <a:latin typeface="Calibri" pitchFamily="34" charset="0"/>
              </a:defRPr>
            </a:lvl1pPr>
            <a:lvl2pPr>
              <a:defRPr sz="800"/>
            </a:lvl2pPr>
            <a:lvl3pPr>
              <a:defRPr sz="800"/>
            </a:lvl3pPr>
            <a:lvl4pPr>
              <a:defRPr sz="800"/>
            </a:lvl4pPr>
            <a:lvl5pPr>
              <a:defRPr sz="800"/>
            </a:lvl5pPr>
          </a:lstStyle>
          <a:p>
            <a:pPr lvl="0" eaLnBrk="1" latinLnBrk="0" hangingPunct="1"/>
            <a:r>
              <a:rPr lang="en-US" dirty="0" smtClean="0"/>
              <a:t>Click to edit Master text styles</a:t>
            </a:r>
          </a:p>
        </p:txBody>
      </p:sp>
      <p:sp>
        <p:nvSpPr>
          <p:cNvPr id="7" name="Oval 6"/>
          <p:cNvSpPr/>
          <p:nvPr userDrawn="1"/>
        </p:nvSpPr>
        <p:spPr>
          <a:xfrm>
            <a:off x="8561832" y="62484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Slide Number Placeholder 22"/>
          <p:cNvSpPr>
            <a:spLocks noGrp="1"/>
          </p:cNvSpPr>
          <p:nvPr>
            <p:ph type="sldNum" sz="quarter" idx="4"/>
          </p:nvPr>
        </p:nvSpPr>
        <p:spPr>
          <a:xfrm>
            <a:off x="8534400" y="6267450"/>
            <a:ext cx="609600" cy="521208"/>
          </a:xfrm>
          <a:prstGeom prst="rect">
            <a:avLst/>
          </a:prstGeom>
        </p:spPr>
        <p:txBody>
          <a:bodyPr vert="horz" anchor="ctr"/>
          <a:lstStyle>
            <a:lvl1pPr algn="ctr" eaLnBrk="1" latinLnBrk="0" hangingPunct="1">
              <a:defRPr kumimoji="0" sz="1400" b="1">
                <a:solidFill>
                  <a:srgbClr val="FFFFFF"/>
                </a:solidFill>
              </a:defRPr>
            </a:lvl1pPr>
          </a:lstStyle>
          <a:p>
            <a:pPr algn="ctr" eaLnBrk="1" latinLnBrk="0" hangingPunct="1"/>
            <a:fld id="{2BBB5E19-F10A-4C2F-BF6F-11C513378A2E}" type="slidenum">
              <a:rPr kumimoji="0" lang="en-US" smtClean="0"/>
              <a:pPr algn="ctr" eaLnBrk="1" latinLnBrk="0" hangingPunct="1"/>
              <a:t>‹#›</a:t>
            </a:fld>
            <a:endParaRPr kumimoji="0" lang="en-US" sz="1400" b="1" dirty="0">
              <a:solidFill>
                <a:srgbClr val="FFFFFF"/>
              </a:solidFill>
            </a:endParaRPr>
          </a:p>
        </p:txBody>
      </p:sp>
    </p:spTree>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868362"/>
          </a:xfrm>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143000"/>
            <a:ext cx="8229600" cy="51785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7"/>
          <p:cNvSpPr>
            <a:spLocks noGrp="1"/>
          </p:cNvSpPr>
          <p:nvPr>
            <p:ph sz="quarter" idx="10"/>
          </p:nvPr>
        </p:nvSpPr>
        <p:spPr>
          <a:xfrm>
            <a:off x="304800" y="6443004"/>
            <a:ext cx="8229600" cy="381000"/>
          </a:xfrm>
          <a:prstGeom prst="rect">
            <a:avLst/>
          </a:prstGeom>
        </p:spPr>
        <p:txBody>
          <a:bodyPr lIns="0" tIns="0" rIns="0" bIns="0"/>
          <a:lstStyle>
            <a:lvl1pPr>
              <a:spcBef>
                <a:spcPts val="0"/>
              </a:spcBef>
              <a:buNone/>
              <a:defRPr sz="800">
                <a:latin typeface="Calibri" pitchFamily="34" charset="0"/>
              </a:defRPr>
            </a:lvl1pPr>
            <a:lvl2pPr>
              <a:defRPr sz="800"/>
            </a:lvl2pPr>
            <a:lvl3pPr>
              <a:defRPr sz="800"/>
            </a:lvl3pPr>
            <a:lvl4pPr>
              <a:defRPr sz="800"/>
            </a:lvl4pPr>
            <a:lvl5pPr>
              <a:defRPr sz="800"/>
            </a:lvl5pPr>
          </a:lstStyle>
          <a:p>
            <a:pPr lvl="0" eaLnBrk="1" latinLnBrk="0" hangingPunct="1"/>
            <a:r>
              <a:rPr lang="en-US" dirty="0" smtClean="0"/>
              <a:t>Click to edit Master text styles</a:t>
            </a:r>
          </a:p>
        </p:txBody>
      </p:sp>
      <p:sp>
        <p:nvSpPr>
          <p:cNvPr id="7" name="Oval 6"/>
          <p:cNvSpPr/>
          <p:nvPr userDrawn="1"/>
        </p:nvSpPr>
        <p:spPr>
          <a:xfrm>
            <a:off x="8561832" y="62484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Slide Number Placeholder 22"/>
          <p:cNvSpPr>
            <a:spLocks noGrp="1"/>
          </p:cNvSpPr>
          <p:nvPr>
            <p:ph type="sldNum" sz="quarter" idx="4"/>
          </p:nvPr>
        </p:nvSpPr>
        <p:spPr>
          <a:xfrm>
            <a:off x="8534400" y="6267450"/>
            <a:ext cx="609600" cy="521208"/>
          </a:xfrm>
          <a:prstGeom prst="rect">
            <a:avLst/>
          </a:prstGeom>
        </p:spPr>
        <p:txBody>
          <a:bodyPr vert="horz" anchor="ctr"/>
          <a:lstStyle>
            <a:lvl1pPr algn="ctr" eaLnBrk="1" latinLnBrk="0" hangingPunct="1">
              <a:defRPr kumimoji="0" sz="1400" b="1">
                <a:solidFill>
                  <a:srgbClr val="FFFFFF"/>
                </a:solidFill>
              </a:defRPr>
            </a:lvl1pPr>
          </a:lstStyle>
          <a:p>
            <a:pPr algn="ctr" eaLnBrk="1" latinLnBrk="0" hangingPunct="1"/>
            <a:fld id="{2BBB5E19-F10A-4C2F-BF6F-11C513378A2E}" type="slidenum">
              <a:rPr kumimoji="0" lang="en-US" smtClean="0"/>
              <a:pPr algn="ctr" eaLnBrk="1" latinLnBrk="0" hangingPunct="1"/>
              <a:t>‹#›</a:t>
            </a:fld>
            <a:endParaRPr kumimoji="0" lang="en-US" sz="1400" b="1" dirty="0">
              <a:solidFill>
                <a:srgbClr val="FFFFFF"/>
              </a:solidFill>
            </a:endParaRPr>
          </a:p>
        </p:txBody>
      </p:sp>
    </p:spTree>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868362"/>
          </a:xfrm>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143000"/>
            <a:ext cx="8229600" cy="51785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7"/>
          <p:cNvSpPr>
            <a:spLocks noGrp="1"/>
          </p:cNvSpPr>
          <p:nvPr>
            <p:ph sz="quarter" idx="10"/>
          </p:nvPr>
        </p:nvSpPr>
        <p:spPr>
          <a:xfrm>
            <a:off x="304800" y="6443004"/>
            <a:ext cx="8229600" cy="381000"/>
          </a:xfrm>
          <a:prstGeom prst="rect">
            <a:avLst/>
          </a:prstGeom>
        </p:spPr>
        <p:txBody>
          <a:bodyPr lIns="0" tIns="0" rIns="0" bIns="0"/>
          <a:lstStyle>
            <a:lvl1pPr>
              <a:spcBef>
                <a:spcPts val="0"/>
              </a:spcBef>
              <a:buNone/>
              <a:defRPr sz="800">
                <a:latin typeface="Calibri" pitchFamily="34" charset="0"/>
              </a:defRPr>
            </a:lvl1pPr>
            <a:lvl2pPr>
              <a:defRPr sz="800"/>
            </a:lvl2pPr>
            <a:lvl3pPr>
              <a:defRPr sz="800"/>
            </a:lvl3pPr>
            <a:lvl4pPr>
              <a:defRPr sz="800"/>
            </a:lvl4pPr>
            <a:lvl5pPr>
              <a:defRPr sz="800"/>
            </a:lvl5pPr>
          </a:lstStyle>
          <a:p>
            <a:pPr lvl="0" eaLnBrk="1" latinLnBrk="0" hangingPunct="1"/>
            <a:r>
              <a:rPr lang="en-US" dirty="0" smtClean="0"/>
              <a:t>Click to edit Master text styles</a:t>
            </a:r>
          </a:p>
        </p:txBody>
      </p:sp>
      <p:sp>
        <p:nvSpPr>
          <p:cNvPr id="7" name="Oval 6"/>
          <p:cNvSpPr/>
          <p:nvPr userDrawn="1"/>
        </p:nvSpPr>
        <p:spPr>
          <a:xfrm>
            <a:off x="8561832" y="62484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Slide Number Placeholder 22"/>
          <p:cNvSpPr>
            <a:spLocks noGrp="1"/>
          </p:cNvSpPr>
          <p:nvPr>
            <p:ph type="sldNum" sz="quarter" idx="4"/>
          </p:nvPr>
        </p:nvSpPr>
        <p:spPr>
          <a:xfrm>
            <a:off x="8534400" y="6267450"/>
            <a:ext cx="609600" cy="521208"/>
          </a:xfrm>
          <a:prstGeom prst="rect">
            <a:avLst/>
          </a:prstGeom>
        </p:spPr>
        <p:txBody>
          <a:bodyPr vert="horz" anchor="ctr"/>
          <a:lstStyle>
            <a:lvl1pPr algn="ctr" eaLnBrk="1" latinLnBrk="0" hangingPunct="1">
              <a:defRPr kumimoji="0" sz="1400" b="1">
                <a:solidFill>
                  <a:srgbClr val="FFFFFF"/>
                </a:solidFill>
              </a:defRPr>
            </a:lvl1pPr>
          </a:lstStyle>
          <a:p>
            <a:pPr algn="ctr" eaLnBrk="1" latinLnBrk="0" hangingPunct="1"/>
            <a:fld id="{2BBB5E19-F10A-4C2F-BF6F-11C513378A2E}" type="slidenum">
              <a:rPr kumimoji="0" lang="en-US" smtClean="0"/>
              <a:pPr algn="ctr" eaLnBrk="1" latinLnBrk="0" hangingPunct="1"/>
              <a:t>‹#›</a:t>
            </a:fld>
            <a:endParaRPr kumimoji="0" lang="en-US" sz="1400" b="1" dirty="0">
              <a:solidFill>
                <a:srgbClr val="FFFFFF"/>
              </a:solidFill>
            </a:endParaRPr>
          </a:p>
        </p:txBody>
      </p:sp>
    </p:spTree>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868362"/>
          </a:xfrm>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143000"/>
            <a:ext cx="8229600" cy="51785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7"/>
          <p:cNvSpPr>
            <a:spLocks noGrp="1"/>
          </p:cNvSpPr>
          <p:nvPr>
            <p:ph sz="quarter" idx="10"/>
          </p:nvPr>
        </p:nvSpPr>
        <p:spPr>
          <a:xfrm>
            <a:off x="304800" y="6443004"/>
            <a:ext cx="8229600" cy="381000"/>
          </a:xfrm>
          <a:prstGeom prst="rect">
            <a:avLst/>
          </a:prstGeom>
        </p:spPr>
        <p:txBody>
          <a:bodyPr lIns="0" tIns="0" rIns="0" bIns="0"/>
          <a:lstStyle>
            <a:lvl1pPr>
              <a:spcBef>
                <a:spcPts val="0"/>
              </a:spcBef>
              <a:buNone/>
              <a:defRPr sz="800">
                <a:latin typeface="Calibri" pitchFamily="34" charset="0"/>
              </a:defRPr>
            </a:lvl1pPr>
            <a:lvl2pPr>
              <a:defRPr sz="800"/>
            </a:lvl2pPr>
            <a:lvl3pPr>
              <a:defRPr sz="800"/>
            </a:lvl3pPr>
            <a:lvl4pPr>
              <a:defRPr sz="800"/>
            </a:lvl4pPr>
            <a:lvl5pPr>
              <a:defRPr sz="800"/>
            </a:lvl5pPr>
          </a:lstStyle>
          <a:p>
            <a:pPr lvl="0" eaLnBrk="1" latinLnBrk="0" hangingPunct="1"/>
            <a:r>
              <a:rPr lang="en-US" dirty="0" smtClean="0"/>
              <a:t>Click to edit Master text styles</a:t>
            </a:r>
          </a:p>
        </p:txBody>
      </p:sp>
      <p:sp>
        <p:nvSpPr>
          <p:cNvPr id="7" name="Oval 6"/>
          <p:cNvSpPr/>
          <p:nvPr userDrawn="1"/>
        </p:nvSpPr>
        <p:spPr>
          <a:xfrm>
            <a:off x="8561832" y="62484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Slide Number Placeholder 22"/>
          <p:cNvSpPr>
            <a:spLocks noGrp="1"/>
          </p:cNvSpPr>
          <p:nvPr>
            <p:ph type="sldNum" sz="quarter" idx="4"/>
          </p:nvPr>
        </p:nvSpPr>
        <p:spPr>
          <a:xfrm>
            <a:off x="8534400" y="6267450"/>
            <a:ext cx="609600" cy="521208"/>
          </a:xfrm>
          <a:prstGeom prst="rect">
            <a:avLst/>
          </a:prstGeom>
        </p:spPr>
        <p:txBody>
          <a:bodyPr vert="horz" anchor="ctr"/>
          <a:lstStyle>
            <a:lvl1pPr algn="ctr" eaLnBrk="1" latinLnBrk="0" hangingPunct="1">
              <a:defRPr kumimoji="0" sz="1400" b="1">
                <a:solidFill>
                  <a:srgbClr val="FFFFFF"/>
                </a:solidFill>
              </a:defRPr>
            </a:lvl1pPr>
          </a:lstStyle>
          <a:p>
            <a:pPr algn="ctr" eaLnBrk="1" latinLnBrk="0" hangingPunct="1"/>
            <a:fld id="{2BBB5E19-F10A-4C2F-BF6F-11C513378A2E}" type="slidenum">
              <a:rPr kumimoji="0" lang="en-US" smtClean="0"/>
              <a:pPr algn="ctr" eaLnBrk="1" latinLnBrk="0" hangingPunct="1"/>
              <a:t>‹#›</a:t>
            </a:fld>
            <a:endParaRPr kumimoji="0" lang="en-US" sz="1400" b="1" dirty="0">
              <a:solidFill>
                <a:srgbClr val="FFFFFF"/>
              </a:solidFill>
            </a:endParaRPr>
          </a:p>
        </p:txBody>
      </p:sp>
    </p:spTree>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5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868362"/>
          </a:xfrm>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143000"/>
            <a:ext cx="8229600" cy="51785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7"/>
          <p:cNvSpPr>
            <a:spLocks noGrp="1"/>
          </p:cNvSpPr>
          <p:nvPr>
            <p:ph sz="quarter" idx="10"/>
          </p:nvPr>
        </p:nvSpPr>
        <p:spPr>
          <a:xfrm>
            <a:off x="304800" y="6443004"/>
            <a:ext cx="8229600" cy="381000"/>
          </a:xfrm>
          <a:prstGeom prst="rect">
            <a:avLst/>
          </a:prstGeom>
        </p:spPr>
        <p:txBody>
          <a:bodyPr lIns="0" tIns="0" rIns="0" bIns="0"/>
          <a:lstStyle>
            <a:lvl1pPr>
              <a:spcBef>
                <a:spcPts val="0"/>
              </a:spcBef>
              <a:buNone/>
              <a:defRPr sz="800">
                <a:latin typeface="Calibri" pitchFamily="34" charset="0"/>
              </a:defRPr>
            </a:lvl1pPr>
            <a:lvl2pPr>
              <a:defRPr sz="800"/>
            </a:lvl2pPr>
            <a:lvl3pPr>
              <a:defRPr sz="800"/>
            </a:lvl3pPr>
            <a:lvl4pPr>
              <a:defRPr sz="800"/>
            </a:lvl4pPr>
            <a:lvl5pPr>
              <a:defRPr sz="800"/>
            </a:lvl5pPr>
          </a:lstStyle>
          <a:p>
            <a:pPr lvl="0" eaLnBrk="1" latinLnBrk="0" hangingPunct="1"/>
            <a:r>
              <a:rPr lang="en-US" dirty="0" smtClean="0"/>
              <a:t>Click to edit Master text styles</a:t>
            </a:r>
          </a:p>
        </p:txBody>
      </p:sp>
      <p:sp>
        <p:nvSpPr>
          <p:cNvPr id="7" name="Oval 6"/>
          <p:cNvSpPr/>
          <p:nvPr userDrawn="1"/>
        </p:nvSpPr>
        <p:spPr>
          <a:xfrm>
            <a:off x="8561832" y="62484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Slide Number Placeholder 22"/>
          <p:cNvSpPr>
            <a:spLocks noGrp="1"/>
          </p:cNvSpPr>
          <p:nvPr>
            <p:ph type="sldNum" sz="quarter" idx="4"/>
          </p:nvPr>
        </p:nvSpPr>
        <p:spPr>
          <a:xfrm>
            <a:off x="8534400" y="6267450"/>
            <a:ext cx="609600" cy="521208"/>
          </a:xfrm>
          <a:prstGeom prst="rect">
            <a:avLst/>
          </a:prstGeom>
        </p:spPr>
        <p:txBody>
          <a:bodyPr vert="horz" anchor="ctr"/>
          <a:lstStyle>
            <a:lvl1pPr algn="ctr" eaLnBrk="1" latinLnBrk="0" hangingPunct="1">
              <a:defRPr kumimoji="0" sz="1400" b="1">
                <a:solidFill>
                  <a:srgbClr val="FFFFFF"/>
                </a:solidFill>
              </a:defRPr>
            </a:lvl1pPr>
          </a:lstStyle>
          <a:p>
            <a:pPr algn="ctr" eaLnBrk="1" latinLnBrk="0" hangingPunct="1"/>
            <a:fld id="{2BBB5E19-F10A-4C2F-BF6F-11C513378A2E}" type="slidenum">
              <a:rPr kumimoji="0" lang="en-US" smtClean="0"/>
              <a:pPr algn="ctr" eaLnBrk="1" latinLnBrk="0" hangingPunct="1"/>
              <a:t>‹#›</a:t>
            </a:fld>
            <a:endParaRPr kumimoji="0" lang="en-US" sz="1400" b="1" dirty="0">
              <a:solidFill>
                <a:srgbClr val="FFFFFF"/>
              </a:solidFill>
            </a:endParaRPr>
          </a:p>
        </p:txBody>
      </p:sp>
    </p:spTree>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5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868362"/>
          </a:xfrm>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143000"/>
            <a:ext cx="8229600" cy="51785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7"/>
          <p:cNvSpPr>
            <a:spLocks noGrp="1"/>
          </p:cNvSpPr>
          <p:nvPr>
            <p:ph sz="quarter" idx="10"/>
          </p:nvPr>
        </p:nvSpPr>
        <p:spPr>
          <a:xfrm>
            <a:off x="304800" y="6443004"/>
            <a:ext cx="8229600" cy="381000"/>
          </a:xfrm>
          <a:prstGeom prst="rect">
            <a:avLst/>
          </a:prstGeom>
        </p:spPr>
        <p:txBody>
          <a:bodyPr lIns="0" tIns="0" rIns="0" bIns="0"/>
          <a:lstStyle>
            <a:lvl1pPr>
              <a:spcBef>
                <a:spcPts val="0"/>
              </a:spcBef>
              <a:buNone/>
              <a:defRPr sz="800">
                <a:latin typeface="Calibri" pitchFamily="34" charset="0"/>
              </a:defRPr>
            </a:lvl1pPr>
            <a:lvl2pPr>
              <a:defRPr sz="800"/>
            </a:lvl2pPr>
            <a:lvl3pPr>
              <a:defRPr sz="800"/>
            </a:lvl3pPr>
            <a:lvl4pPr>
              <a:defRPr sz="800"/>
            </a:lvl4pPr>
            <a:lvl5pPr>
              <a:defRPr sz="800"/>
            </a:lvl5pPr>
          </a:lstStyle>
          <a:p>
            <a:pPr lvl="0" eaLnBrk="1" latinLnBrk="0" hangingPunct="1"/>
            <a:r>
              <a:rPr lang="en-US" dirty="0" smtClean="0"/>
              <a:t>Click to edit Master text styles</a:t>
            </a:r>
          </a:p>
        </p:txBody>
      </p:sp>
      <p:sp>
        <p:nvSpPr>
          <p:cNvPr id="7" name="Oval 6"/>
          <p:cNvSpPr/>
          <p:nvPr userDrawn="1"/>
        </p:nvSpPr>
        <p:spPr>
          <a:xfrm>
            <a:off x="8561832" y="62484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Slide Number Placeholder 22"/>
          <p:cNvSpPr>
            <a:spLocks noGrp="1"/>
          </p:cNvSpPr>
          <p:nvPr>
            <p:ph type="sldNum" sz="quarter" idx="4"/>
          </p:nvPr>
        </p:nvSpPr>
        <p:spPr>
          <a:xfrm>
            <a:off x="8534400" y="6267450"/>
            <a:ext cx="609600" cy="521208"/>
          </a:xfrm>
          <a:prstGeom prst="rect">
            <a:avLst/>
          </a:prstGeom>
        </p:spPr>
        <p:txBody>
          <a:bodyPr vert="horz" anchor="ctr"/>
          <a:lstStyle>
            <a:lvl1pPr algn="ctr" eaLnBrk="1" latinLnBrk="0" hangingPunct="1">
              <a:defRPr kumimoji="0" sz="1400" b="1">
                <a:solidFill>
                  <a:srgbClr val="FFFFFF"/>
                </a:solidFill>
              </a:defRPr>
            </a:lvl1pPr>
          </a:lstStyle>
          <a:p>
            <a:pPr algn="ctr" eaLnBrk="1" latinLnBrk="0" hangingPunct="1"/>
            <a:fld id="{2BBB5E19-F10A-4C2F-BF6F-11C513378A2E}" type="slidenum">
              <a:rPr kumimoji="0" lang="en-US" smtClean="0"/>
              <a:pPr algn="ctr" eaLnBrk="1" latinLnBrk="0" hangingPunct="1"/>
              <a:t>‹#›</a:t>
            </a:fld>
            <a:endParaRPr kumimoji="0" lang="en-US" sz="1400" b="1" dirty="0">
              <a:solidFill>
                <a:srgbClr val="FFFFFF"/>
              </a:solidFill>
            </a:endParaRPr>
          </a:p>
        </p:txBody>
      </p:sp>
    </p:spTree>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5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868362"/>
          </a:xfrm>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143000"/>
            <a:ext cx="8229600" cy="51785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7"/>
          <p:cNvSpPr>
            <a:spLocks noGrp="1"/>
          </p:cNvSpPr>
          <p:nvPr>
            <p:ph sz="quarter" idx="10"/>
          </p:nvPr>
        </p:nvSpPr>
        <p:spPr>
          <a:xfrm>
            <a:off x="304800" y="6443004"/>
            <a:ext cx="8229600" cy="381000"/>
          </a:xfrm>
          <a:prstGeom prst="rect">
            <a:avLst/>
          </a:prstGeom>
        </p:spPr>
        <p:txBody>
          <a:bodyPr lIns="0" tIns="0" rIns="0" bIns="0"/>
          <a:lstStyle>
            <a:lvl1pPr>
              <a:spcBef>
                <a:spcPts val="0"/>
              </a:spcBef>
              <a:buNone/>
              <a:defRPr sz="800">
                <a:latin typeface="Calibri" pitchFamily="34" charset="0"/>
              </a:defRPr>
            </a:lvl1pPr>
            <a:lvl2pPr>
              <a:defRPr sz="800"/>
            </a:lvl2pPr>
            <a:lvl3pPr>
              <a:defRPr sz="800"/>
            </a:lvl3pPr>
            <a:lvl4pPr>
              <a:defRPr sz="800"/>
            </a:lvl4pPr>
            <a:lvl5pPr>
              <a:defRPr sz="800"/>
            </a:lvl5pPr>
          </a:lstStyle>
          <a:p>
            <a:pPr lvl="0" eaLnBrk="1" latinLnBrk="0" hangingPunct="1"/>
            <a:r>
              <a:rPr lang="en-US" dirty="0" smtClean="0"/>
              <a:t>Click to edit Master text styles</a:t>
            </a:r>
          </a:p>
        </p:txBody>
      </p:sp>
      <p:sp>
        <p:nvSpPr>
          <p:cNvPr id="7" name="Oval 6"/>
          <p:cNvSpPr/>
          <p:nvPr userDrawn="1"/>
        </p:nvSpPr>
        <p:spPr>
          <a:xfrm>
            <a:off x="8561832" y="62484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Slide Number Placeholder 22"/>
          <p:cNvSpPr>
            <a:spLocks noGrp="1"/>
          </p:cNvSpPr>
          <p:nvPr>
            <p:ph type="sldNum" sz="quarter" idx="4"/>
          </p:nvPr>
        </p:nvSpPr>
        <p:spPr>
          <a:xfrm>
            <a:off x="8534400" y="6267450"/>
            <a:ext cx="609600" cy="521208"/>
          </a:xfrm>
          <a:prstGeom prst="rect">
            <a:avLst/>
          </a:prstGeom>
        </p:spPr>
        <p:txBody>
          <a:bodyPr vert="horz" anchor="ctr"/>
          <a:lstStyle>
            <a:lvl1pPr algn="ctr" eaLnBrk="1" latinLnBrk="0" hangingPunct="1">
              <a:defRPr kumimoji="0" sz="1400" b="1">
                <a:solidFill>
                  <a:srgbClr val="FFFFFF"/>
                </a:solidFill>
              </a:defRPr>
            </a:lvl1pPr>
          </a:lstStyle>
          <a:p>
            <a:pPr algn="ctr" eaLnBrk="1" latinLnBrk="0" hangingPunct="1"/>
            <a:fld id="{2BBB5E19-F10A-4C2F-BF6F-11C513378A2E}" type="slidenum">
              <a:rPr kumimoji="0" lang="en-US" smtClean="0"/>
              <a:pPr algn="ctr" eaLnBrk="1" latinLnBrk="0" hangingPunct="1"/>
              <a:t>‹#›</a:t>
            </a:fld>
            <a:endParaRPr kumimoji="0" lang="en-US" sz="1400" b="1" dirty="0">
              <a:solidFill>
                <a:srgbClr val="FFFFFF"/>
              </a:solidFill>
            </a:endParaRP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bwMode="auto">
          <a:xfrm rot="5400000">
            <a:off x="7763256" y="1170432"/>
            <a:ext cx="2286000" cy="381000"/>
          </a:xfrm>
          <a:prstGeom prst="rect">
            <a:avLst/>
          </a:prstGeom>
        </p:spPr>
        <p:txBody>
          <a:bodyPr/>
          <a:lstStyle/>
          <a:p>
            <a:endParaRPr lang="en-US"/>
          </a:p>
        </p:txBody>
      </p:sp>
      <p:sp>
        <p:nvSpPr>
          <p:cNvPr id="5" name="Footer Placeholder 4"/>
          <p:cNvSpPr>
            <a:spLocks noGrp="1"/>
          </p:cNvSpPr>
          <p:nvPr>
            <p:ph type="ftr" sz="quarter" idx="11"/>
          </p:nvPr>
        </p:nvSpPr>
        <p:spPr bwMode="auto">
          <a:xfrm rot="5400000">
            <a:off x="7077456" y="4178808"/>
            <a:ext cx="3657600" cy="384048"/>
          </a:xfrm>
          <a:prstGeom prst="rect">
            <a:avLst/>
          </a:prstGeom>
        </p:spPr>
        <p:txBody>
          <a:bodyPr/>
          <a:lstStyle/>
          <a:p>
            <a:endParaRPr lang="en-US"/>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ide Number Placeholder 5"/>
          <p:cNvSpPr>
            <a:spLocks noGrp="1"/>
          </p:cNvSpPr>
          <p:nvPr>
            <p:ph type="sldNum" sz="quarter" idx="12"/>
          </p:nvPr>
        </p:nvSpPr>
        <p:spPr bwMode="auto">
          <a:xfrm>
            <a:off x="1340616" y="4928702"/>
            <a:ext cx="609600" cy="517524"/>
          </a:xfrm>
          <a:prstGeom prst="rect">
            <a:avLst/>
          </a:prstGeom>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5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868362"/>
          </a:xfrm>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143000"/>
            <a:ext cx="8229600" cy="51785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7"/>
          <p:cNvSpPr>
            <a:spLocks noGrp="1"/>
          </p:cNvSpPr>
          <p:nvPr>
            <p:ph sz="quarter" idx="10"/>
          </p:nvPr>
        </p:nvSpPr>
        <p:spPr>
          <a:xfrm>
            <a:off x="304800" y="6443004"/>
            <a:ext cx="8229600" cy="381000"/>
          </a:xfrm>
          <a:prstGeom prst="rect">
            <a:avLst/>
          </a:prstGeom>
        </p:spPr>
        <p:txBody>
          <a:bodyPr lIns="0" tIns="0" rIns="0" bIns="0"/>
          <a:lstStyle>
            <a:lvl1pPr>
              <a:spcBef>
                <a:spcPts val="0"/>
              </a:spcBef>
              <a:buNone/>
              <a:defRPr sz="800">
                <a:latin typeface="Calibri" pitchFamily="34" charset="0"/>
              </a:defRPr>
            </a:lvl1pPr>
            <a:lvl2pPr>
              <a:defRPr sz="800"/>
            </a:lvl2pPr>
            <a:lvl3pPr>
              <a:defRPr sz="800"/>
            </a:lvl3pPr>
            <a:lvl4pPr>
              <a:defRPr sz="800"/>
            </a:lvl4pPr>
            <a:lvl5pPr>
              <a:defRPr sz="800"/>
            </a:lvl5pPr>
          </a:lstStyle>
          <a:p>
            <a:pPr lvl="0" eaLnBrk="1" latinLnBrk="0" hangingPunct="1"/>
            <a:r>
              <a:rPr lang="en-US" dirty="0" smtClean="0"/>
              <a:t>Click to edit Master text styles</a:t>
            </a:r>
          </a:p>
        </p:txBody>
      </p:sp>
      <p:sp>
        <p:nvSpPr>
          <p:cNvPr id="7" name="Oval 6"/>
          <p:cNvSpPr/>
          <p:nvPr userDrawn="1"/>
        </p:nvSpPr>
        <p:spPr>
          <a:xfrm>
            <a:off x="8561832" y="62484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Slide Number Placeholder 22"/>
          <p:cNvSpPr>
            <a:spLocks noGrp="1"/>
          </p:cNvSpPr>
          <p:nvPr>
            <p:ph type="sldNum" sz="quarter" idx="4"/>
          </p:nvPr>
        </p:nvSpPr>
        <p:spPr>
          <a:xfrm>
            <a:off x="8534400" y="6267450"/>
            <a:ext cx="609600" cy="521208"/>
          </a:xfrm>
          <a:prstGeom prst="rect">
            <a:avLst/>
          </a:prstGeom>
        </p:spPr>
        <p:txBody>
          <a:bodyPr vert="horz" anchor="ctr"/>
          <a:lstStyle>
            <a:lvl1pPr algn="ctr" eaLnBrk="1" latinLnBrk="0" hangingPunct="1">
              <a:defRPr kumimoji="0" sz="1400" b="1">
                <a:solidFill>
                  <a:srgbClr val="FFFFFF"/>
                </a:solidFill>
              </a:defRPr>
            </a:lvl1pPr>
          </a:lstStyle>
          <a:p>
            <a:pPr algn="ctr" eaLnBrk="1" latinLnBrk="0" hangingPunct="1"/>
            <a:fld id="{2BBB5E19-F10A-4C2F-BF6F-11C513378A2E}" type="slidenum">
              <a:rPr kumimoji="0" lang="en-US" smtClean="0"/>
              <a:pPr algn="ctr" eaLnBrk="1" latinLnBrk="0" hangingPunct="1"/>
              <a:t>‹#›</a:t>
            </a:fld>
            <a:endParaRPr kumimoji="0" lang="en-US" sz="1400" b="1" dirty="0">
              <a:solidFill>
                <a:srgbClr val="FFFFFF"/>
              </a:solidFill>
            </a:endParaRPr>
          </a:p>
        </p:txBody>
      </p:sp>
    </p:spTree>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5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868362"/>
          </a:xfrm>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143000"/>
            <a:ext cx="8229600" cy="51785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7"/>
          <p:cNvSpPr>
            <a:spLocks noGrp="1"/>
          </p:cNvSpPr>
          <p:nvPr>
            <p:ph sz="quarter" idx="10"/>
          </p:nvPr>
        </p:nvSpPr>
        <p:spPr>
          <a:xfrm>
            <a:off x="304800" y="6443004"/>
            <a:ext cx="8229600" cy="381000"/>
          </a:xfrm>
          <a:prstGeom prst="rect">
            <a:avLst/>
          </a:prstGeom>
        </p:spPr>
        <p:txBody>
          <a:bodyPr lIns="0" tIns="0" rIns="0" bIns="0"/>
          <a:lstStyle>
            <a:lvl1pPr>
              <a:spcBef>
                <a:spcPts val="0"/>
              </a:spcBef>
              <a:buNone/>
              <a:defRPr sz="800">
                <a:latin typeface="Calibri" pitchFamily="34" charset="0"/>
              </a:defRPr>
            </a:lvl1pPr>
            <a:lvl2pPr>
              <a:defRPr sz="800"/>
            </a:lvl2pPr>
            <a:lvl3pPr>
              <a:defRPr sz="800"/>
            </a:lvl3pPr>
            <a:lvl4pPr>
              <a:defRPr sz="800"/>
            </a:lvl4pPr>
            <a:lvl5pPr>
              <a:defRPr sz="800"/>
            </a:lvl5pPr>
          </a:lstStyle>
          <a:p>
            <a:pPr lvl="0" eaLnBrk="1" latinLnBrk="0" hangingPunct="1"/>
            <a:r>
              <a:rPr lang="en-US" dirty="0" smtClean="0"/>
              <a:t>Click to edit Master text styles</a:t>
            </a:r>
          </a:p>
        </p:txBody>
      </p:sp>
      <p:sp>
        <p:nvSpPr>
          <p:cNvPr id="7" name="Oval 6"/>
          <p:cNvSpPr/>
          <p:nvPr userDrawn="1"/>
        </p:nvSpPr>
        <p:spPr>
          <a:xfrm>
            <a:off x="8561832" y="62484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Slide Number Placeholder 22"/>
          <p:cNvSpPr>
            <a:spLocks noGrp="1"/>
          </p:cNvSpPr>
          <p:nvPr>
            <p:ph type="sldNum" sz="quarter" idx="4"/>
          </p:nvPr>
        </p:nvSpPr>
        <p:spPr>
          <a:xfrm>
            <a:off x="8534400" y="6267450"/>
            <a:ext cx="609600" cy="521208"/>
          </a:xfrm>
          <a:prstGeom prst="rect">
            <a:avLst/>
          </a:prstGeom>
        </p:spPr>
        <p:txBody>
          <a:bodyPr vert="horz" anchor="ctr"/>
          <a:lstStyle>
            <a:lvl1pPr algn="ctr" eaLnBrk="1" latinLnBrk="0" hangingPunct="1">
              <a:defRPr kumimoji="0" sz="1400" b="1">
                <a:solidFill>
                  <a:srgbClr val="FFFFFF"/>
                </a:solidFill>
              </a:defRPr>
            </a:lvl1pPr>
          </a:lstStyle>
          <a:p>
            <a:pPr algn="ctr" eaLnBrk="1" latinLnBrk="0" hangingPunct="1"/>
            <a:fld id="{2BBB5E19-F10A-4C2F-BF6F-11C513378A2E}" type="slidenum">
              <a:rPr kumimoji="0" lang="en-US" smtClean="0"/>
              <a:pPr algn="ctr" eaLnBrk="1" latinLnBrk="0" hangingPunct="1"/>
              <a:t>‹#›</a:t>
            </a:fld>
            <a:endParaRPr kumimoji="0" lang="en-US" sz="1400" b="1" dirty="0">
              <a:solidFill>
                <a:srgbClr val="FFFFFF"/>
              </a:solidFill>
            </a:endParaRPr>
          </a:p>
        </p:txBody>
      </p:sp>
    </p:spTree>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6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868362"/>
          </a:xfrm>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143000"/>
            <a:ext cx="8229600" cy="51785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7"/>
          <p:cNvSpPr>
            <a:spLocks noGrp="1"/>
          </p:cNvSpPr>
          <p:nvPr>
            <p:ph sz="quarter" idx="10"/>
          </p:nvPr>
        </p:nvSpPr>
        <p:spPr>
          <a:xfrm>
            <a:off x="304800" y="6443004"/>
            <a:ext cx="8229600" cy="381000"/>
          </a:xfrm>
          <a:prstGeom prst="rect">
            <a:avLst/>
          </a:prstGeom>
        </p:spPr>
        <p:txBody>
          <a:bodyPr lIns="0" tIns="0" rIns="0" bIns="0"/>
          <a:lstStyle>
            <a:lvl1pPr>
              <a:spcBef>
                <a:spcPts val="0"/>
              </a:spcBef>
              <a:buNone/>
              <a:defRPr sz="800">
                <a:latin typeface="Calibri" pitchFamily="34" charset="0"/>
              </a:defRPr>
            </a:lvl1pPr>
            <a:lvl2pPr>
              <a:defRPr sz="800"/>
            </a:lvl2pPr>
            <a:lvl3pPr>
              <a:defRPr sz="800"/>
            </a:lvl3pPr>
            <a:lvl4pPr>
              <a:defRPr sz="800"/>
            </a:lvl4pPr>
            <a:lvl5pPr>
              <a:defRPr sz="800"/>
            </a:lvl5pPr>
          </a:lstStyle>
          <a:p>
            <a:pPr lvl="0" eaLnBrk="1" latinLnBrk="0" hangingPunct="1"/>
            <a:r>
              <a:rPr lang="en-US" dirty="0" smtClean="0"/>
              <a:t>Click to edit Master text styles</a:t>
            </a:r>
          </a:p>
        </p:txBody>
      </p:sp>
      <p:sp>
        <p:nvSpPr>
          <p:cNvPr id="7" name="Oval 6"/>
          <p:cNvSpPr/>
          <p:nvPr userDrawn="1"/>
        </p:nvSpPr>
        <p:spPr>
          <a:xfrm>
            <a:off x="8561832" y="62484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Slide Number Placeholder 22"/>
          <p:cNvSpPr>
            <a:spLocks noGrp="1"/>
          </p:cNvSpPr>
          <p:nvPr>
            <p:ph type="sldNum" sz="quarter" idx="4"/>
          </p:nvPr>
        </p:nvSpPr>
        <p:spPr>
          <a:xfrm>
            <a:off x="8534400" y="6267450"/>
            <a:ext cx="609600" cy="521208"/>
          </a:xfrm>
          <a:prstGeom prst="rect">
            <a:avLst/>
          </a:prstGeom>
        </p:spPr>
        <p:txBody>
          <a:bodyPr vert="horz" anchor="ctr"/>
          <a:lstStyle>
            <a:lvl1pPr algn="ctr" eaLnBrk="1" latinLnBrk="0" hangingPunct="1">
              <a:defRPr kumimoji="0" sz="1400" b="1">
                <a:solidFill>
                  <a:srgbClr val="FFFFFF"/>
                </a:solidFill>
              </a:defRPr>
            </a:lvl1pPr>
          </a:lstStyle>
          <a:p>
            <a:pPr algn="ctr" eaLnBrk="1" latinLnBrk="0" hangingPunct="1"/>
            <a:fld id="{2BBB5E19-F10A-4C2F-BF6F-11C513378A2E}" type="slidenum">
              <a:rPr kumimoji="0" lang="en-US" smtClean="0"/>
              <a:pPr algn="ctr" eaLnBrk="1" latinLnBrk="0" hangingPunct="1"/>
              <a:t>‹#›</a:t>
            </a:fld>
            <a:endParaRPr kumimoji="0" lang="en-US" sz="1400" b="1" dirty="0">
              <a:solidFill>
                <a:srgbClr val="FFFFFF"/>
              </a:solidFill>
            </a:endParaRPr>
          </a:p>
        </p:txBody>
      </p:sp>
    </p:spTree>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6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868362"/>
          </a:xfrm>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143000"/>
            <a:ext cx="8229600" cy="51785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7"/>
          <p:cNvSpPr>
            <a:spLocks noGrp="1"/>
          </p:cNvSpPr>
          <p:nvPr>
            <p:ph sz="quarter" idx="10"/>
          </p:nvPr>
        </p:nvSpPr>
        <p:spPr>
          <a:xfrm>
            <a:off x="304800" y="6443004"/>
            <a:ext cx="8229600" cy="381000"/>
          </a:xfrm>
          <a:prstGeom prst="rect">
            <a:avLst/>
          </a:prstGeom>
        </p:spPr>
        <p:txBody>
          <a:bodyPr lIns="0" tIns="0" rIns="0" bIns="0"/>
          <a:lstStyle>
            <a:lvl1pPr>
              <a:spcBef>
                <a:spcPts val="0"/>
              </a:spcBef>
              <a:buNone/>
              <a:defRPr sz="800">
                <a:latin typeface="Calibri" pitchFamily="34" charset="0"/>
              </a:defRPr>
            </a:lvl1pPr>
            <a:lvl2pPr>
              <a:defRPr sz="800"/>
            </a:lvl2pPr>
            <a:lvl3pPr>
              <a:defRPr sz="800"/>
            </a:lvl3pPr>
            <a:lvl4pPr>
              <a:defRPr sz="800"/>
            </a:lvl4pPr>
            <a:lvl5pPr>
              <a:defRPr sz="800"/>
            </a:lvl5pPr>
          </a:lstStyle>
          <a:p>
            <a:pPr lvl="0" eaLnBrk="1" latinLnBrk="0" hangingPunct="1"/>
            <a:r>
              <a:rPr lang="en-US" dirty="0" smtClean="0"/>
              <a:t>Click to edit Master text styles</a:t>
            </a:r>
          </a:p>
        </p:txBody>
      </p:sp>
      <p:sp>
        <p:nvSpPr>
          <p:cNvPr id="7" name="Oval 6"/>
          <p:cNvSpPr/>
          <p:nvPr userDrawn="1"/>
        </p:nvSpPr>
        <p:spPr>
          <a:xfrm>
            <a:off x="8561832" y="62484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Slide Number Placeholder 22"/>
          <p:cNvSpPr>
            <a:spLocks noGrp="1"/>
          </p:cNvSpPr>
          <p:nvPr>
            <p:ph type="sldNum" sz="quarter" idx="4"/>
          </p:nvPr>
        </p:nvSpPr>
        <p:spPr>
          <a:xfrm>
            <a:off x="8534400" y="6267450"/>
            <a:ext cx="609600" cy="521208"/>
          </a:xfrm>
          <a:prstGeom prst="rect">
            <a:avLst/>
          </a:prstGeom>
        </p:spPr>
        <p:txBody>
          <a:bodyPr vert="horz" anchor="ctr"/>
          <a:lstStyle>
            <a:lvl1pPr algn="ctr" eaLnBrk="1" latinLnBrk="0" hangingPunct="1">
              <a:defRPr kumimoji="0" sz="1400" b="1">
                <a:solidFill>
                  <a:srgbClr val="FFFFFF"/>
                </a:solidFill>
              </a:defRPr>
            </a:lvl1pPr>
          </a:lstStyle>
          <a:p>
            <a:pPr algn="ctr" eaLnBrk="1" latinLnBrk="0" hangingPunct="1"/>
            <a:fld id="{2BBB5E19-F10A-4C2F-BF6F-11C513378A2E}" type="slidenum">
              <a:rPr kumimoji="0" lang="en-US" smtClean="0"/>
              <a:pPr algn="ctr" eaLnBrk="1" latinLnBrk="0" hangingPunct="1"/>
              <a:t>‹#›</a:t>
            </a:fld>
            <a:endParaRPr kumimoji="0" lang="en-US" sz="1400" b="1" dirty="0">
              <a:solidFill>
                <a:srgbClr val="FFFFFF"/>
              </a:solidFill>
            </a:endParaRPr>
          </a:p>
        </p:txBody>
      </p:sp>
    </p:spTree>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6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868362"/>
          </a:xfrm>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143000"/>
            <a:ext cx="8229600" cy="51785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7"/>
          <p:cNvSpPr>
            <a:spLocks noGrp="1"/>
          </p:cNvSpPr>
          <p:nvPr>
            <p:ph sz="quarter" idx="10"/>
          </p:nvPr>
        </p:nvSpPr>
        <p:spPr>
          <a:xfrm>
            <a:off x="304800" y="6443004"/>
            <a:ext cx="8229600" cy="381000"/>
          </a:xfrm>
          <a:prstGeom prst="rect">
            <a:avLst/>
          </a:prstGeom>
        </p:spPr>
        <p:txBody>
          <a:bodyPr lIns="0" tIns="0" rIns="0" bIns="0"/>
          <a:lstStyle>
            <a:lvl1pPr>
              <a:spcBef>
                <a:spcPts val="0"/>
              </a:spcBef>
              <a:buNone/>
              <a:defRPr sz="800">
                <a:latin typeface="Calibri" pitchFamily="34" charset="0"/>
              </a:defRPr>
            </a:lvl1pPr>
            <a:lvl2pPr>
              <a:defRPr sz="800"/>
            </a:lvl2pPr>
            <a:lvl3pPr>
              <a:defRPr sz="800"/>
            </a:lvl3pPr>
            <a:lvl4pPr>
              <a:defRPr sz="800"/>
            </a:lvl4pPr>
            <a:lvl5pPr>
              <a:defRPr sz="800"/>
            </a:lvl5pPr>
          </a:lstStyle>
          <a:p>
            <a:pPr lvl="0" eaLnBrk="1" latinLnBrk="0" hangingPunct="1"/>
            <a:r>
              <a:rPr lang="en-US" dirty="0" smtClean="0"/>
              <a:t>Click to edit Master text styles</a:t>
            </a:r>
          </a:p>
        </p:txBody>
      </p:sp>
      <p:sp>
        <p:nvSpPr>
          <p:cNvPr id="7" name="Oval 6"/>
          <p:cNvSpPr/>
          <p:nvPr userDrawn="1"/>
        </p:nvSpPr>
        <p:spPr>
          <a:xfrm>
            <a:off x="8561832" y="62484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Slide Number Placeholder 22"/>
          <p:cNvSpPr>
            <a:spLocks noGrp="1"/>
          </p:cNvSpPr>
          <p:nvPr>
            <p:ph type="sldNum" sz="quarter" idx="4"/>
          </p:nvPr>
        </p:nvSpPr>
        <p:spPr>
          <a:xfrm>
            <a:off x="8534400" y="6267450"/>
            <a:ext cx="609600" cy="521208"/>
          </a:xfrm>
          <a:prstGeom prst="rect">
            <a:avLst/>
          </a:prstGeom>
        </p:spPr>
        <p:txBody>
          <a:bodyPr vert="horz" anchor="ctr"/>
          <a:lstStyle>
            <a:lvl1pPr algn="ctr" eaLnBrk="1" latinLnBrk="0" hangingPunct="1">
              <a:defRPr kumimoji="0" sz="1400" b="1">
                <a:solidFill>
                  <a:srgbClr val="FFFFFF"/>
                </a:solidFill>
              </a:defRPr>
            </a:lvl1pPr>
          </a:lstStyle>
          <a:p>
            <a:pPr algn="ctr" eaLnBrk="1" latinLnBrk="0" hangingPunct="1"/>
            <a:fld id="{2BBB5E19-F10A-4C2F-BF6F-11C513378A2E}" type="slidenum">
              <a:rPr kumimoji="0" lang="en-US" smtClean="0"/>
              <a:pPr algn="ctr" eaLnBrk="1" latinLnBrk="0" hangingPunct="1"/>
              <a:t>‹#›</a:t>
            </a:fld>
            <a:endParaRPr kumimoji="0" lang="en-US" sz="1400" b="1" dirty="0">
              <a:solidFill>
                <a:srgbClr val="FFFFFF"/>
              </a:solidFill>
            </a:endParaRPr>
          </a:p>
        </p:txBody>
      </p:sp>
    </p:spTree>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868362"/>
          </a:xfrm>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143000"/>
            <a:ext cx="8229600" cy="51785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7"/>
          <p:cNvSpPr>
            <a:spLocks noGrp="1"/>
          </p:cNvSpPr>
          <p:nvPr>
            <p:ph sz="quarter" idx="10"/>
          </p:nvPr>
        </p:nvSpPr>
        <p:spPr>
          <a:xfrm>
            <a:off x="304800" y="6443004"/>
            <a:ext cx="8229600" cy="381000"/>
          </a:xfrm>
          <a:prstGeom prst="rect">
            <a:avLst/>
          </a:prstGeom>
        </p:spPr>
        <p:txBody>
          <a:bodyPr lIns="0" tIns="0" rIns="0" bIns="0"/>
          <a:lstStyle>
            <a:lvl1pPr>
              <a:spcBef>
                <a:spcPts val="0"/>
              </a:spcBef>
              <a:buNone/>
              <a:defRPr sz="800">
                <a:latin typeface="Calibri" pitchFamily="34" charset="0"/>
              </a:defRPr>
            </a:lvl1pPr>
            <a:lvl2pPr>
              <a:defRPr sz="800"/>
            </a:lvl2pPr>
            <a:lvl3pPr>
              <a:defRPr sz="800"/>
            </a:lvl3pPr>
            <a:lvl4pPr>
              <a:defRPr sz="800"/>
            </a:lvl4pPr>
            <a:lvl5pPr>
              <a:defRPr sz="800"/>
            </a:lvl5pPr>
          </a:lstStyle>
          <a:p>
            <a:pPr lvl="0" eaLnBrk="1" latinLnBrk="0" hangingPunct="1"/>
            <a:r>
              <a:rPr lang="en-US" dirty="0" smtClean="0"/>
              <a:t>Click to edit Master text styles</a:t>
            </a:r>
          </a:p>
        </p:txBody>
      </p:sp>
      <p:sp>
        <p:nvSpPr>
          <p:cNvPr id="7" name="Oval 6"/>
          <p:cNvSpPr/>
          <p:nvPr userDrawn="1"/>
        </p:nvSpPr>
        <p:spPr>
          <a:xfrm>
            <a:off x="8561832" y="62484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Slide Number Placeholder 22"/>
          <p:cNvSpPr>
            <a:spLocks noGrp="1"/>
          </p:cNvSpPr>
          <p:nvPr>
            <p:ph type="sldNum" sz="quarter" idx="4"/>
          </p:nvPr>
        </p:nvSpPr>
        <p:spPr>
          <a:xfrm>
            <a:off x="8534400" y="6267450"/>
            <a:ext cx="609600" cy="521208"/>
          </a:xfrm>
          <a:prstGeom prst="rect">
            <a:avLst/>
          </a:prstGeom>
        </p:spPr>
        <p:txBody>
          <a:bodyPr vert="horz" anchor="ctr"/>
          <a:lstStyle>
            <a:lvl1pPr algn="ctr" eaLnBrk="1" latinLnBrk="0" hangingPunct="1">
              <a:defRPr kumimoji="0" sz="1400" b="1">
                <a:solidFill>
                  <a:srgbClr val="FFFFFF"/>
                </a:solidFill>
              </a:defRPr>
            </a:lvl1pPr>
          </a:lstStyle>
          <a:p>
            <a:pPr algn="ctr" eaLnBrk="1" latinLnBrk="0" hangingPunct="1"/>
            <a:fld id="{2BBB5E19-F10A-4C2F-BF6F-11C513378A2E}" type="slidenum">
              <a:rPr kumimoji="0" lang="en-US" smtClean="0"/>
              <a:pPr algn="ctr" eaLnBrk="1" latinLnBrk="0" hangingPunct="1"/>
              <a:t>‹#›</a:t>
            </a:fld>
            <a:endParaRPr kumimoji="0" lang="en-US" sz="1400" b="1" dirty="0">
              <a:solidFill>
                <a:srgbClr val="FFFFFF"/>
              </a:solidFill>
            </a:endParaRPr>
          </a:p>
        </p:txBody>
      </p:sp>
    </p:spTree>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868362"/>
          </a:xfrm>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143000"/>
            <a:ext cx="8229600" cy="51785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7"/>
          <p:cNvSpPr>
            <a:spLocks noGrp="1"/>
          </p:cNvSpPr>
          <p:nvPr>
            <p:ph sz="quarter" idx="10"/>
          </p:nvPr>
        </p:nvSpPr>
        <p:spPr>
          <a:xfrm>
            <a:off x="304800" y="6443004"/>
            <a:ext cx="8229600" cy="381000"/>
          </a:xfrm>
          <a:prstGeom prst="rect">
            <a:avLst/>
          </a:prstGeom>
        </p:spPr>
        <p:txBody>
          <a:bodyPr lIns="0" tIns="0" rIns="0" bIns="0"/>
          <a:lstStyle>
            <a:lvl1pPr>
              <a:spcBef>
                <a:spcPts val="0"/>
              </a:spcBef>
              <a:buNone/>
              <a:defRPr sz="800">
                <a:latin typeface="Calibri" pitchFamily="34" charset="0"/>
              </a:defRPr>
            </a:lvl1pPr>
            <a:lvl2pPr>
              <a:defRPr sz="800"/>
            </a:lvl2pPr>
            <a:lvl3pPr>
              <a:defRPr sz="800"/>
            </a:lvl3pPr>
            <a:lvl4pPr>
              <a:defRPr sz="800"/>
            </a:lvl4pPr>
            <a:lvl5pPr>
              <a:defRPr sz="800"/>
            </a:lvl5pPr>
          </a:lstStyle>
          <a:p>
            <a:pPr lvl="0" eaLnBrk="1" latinLnBrk="0" hangingPunct="1"/>
            <a:r>
              <a:rPr lang="en-US" dirty="0" smtClean="0"/>
              <a:t>Click to edit Master text styles</a:t>
            </a:r>
          </a:p>
        </p:txBody>
      </p:sp>
      <p:sp>
        <p:nvSpPr>
          <p:cNvPr id="7" name="Oval 6"/>
          <p:cNvSpPr/>
          <p:nvPr userDrawn="1"/>
        </p:nvSpPr>
        <p:spPr>
          <a:xfrm>
            <a:off x="8561832" y="62484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Slide Number Placeholder 22"/>
          <p:cNvSpPr>
            <a:spLocks noGrp="1"/>
          </p:cNvSpPr>
          <p:nvPr>
            <p:ph type="sldNum" sz="quarter" idx="4"/>
          </p:nvPr>
        </p:nvSpPr>
        <p:spPr>
          <a:xfrm>
            <a:off x="8534400" y="6267450"/>
            <a:ext cx="609600" cy="521208"/>
          </a:xfrm>
          <a:prstGeom prst="rect">
            <a:avLst/>
          </a:prstGeom>
        </p:spPr>
        <p:txBody>
          <a:bodyPr vert="horz" anchor="ctr"/>
          <a:lstStyle>
            <a:lvl1pPr algn="ctr" eaLnBrk="1" latinLnBrk="0" hangingPunct="1">
              <a:defRPr kumimoji="0" sz="1400" b="1">
                <a:solidFill>
                  <a:srgbClr val="FFFFFF"/>
                </a:solidFill>
              </a:defRPr>
            </a:lvl1pPr>
          </a:lstStyle>
          <a:p>
            <a:pPr algn="ctr" eaLnBrk="1" latinLnBrk="0" hangingPunct="1"/>
            <a:fld id="{2BBB5E19-F10A-4C2F-BF6F-11C513378A2E}" type="slidenum">
              <a:rPr kumimoji="0" lang="en-US" smtClean="0"/>
              <a:pPr algn="ctr" eaLnBrk="1" latinLnBrk="0" hangingPunct="1"/>
              <a:t>‹#›</a:t>
            </a:fld>
            <a:endParaRPr kumimoji="0" lang="en-US" sz="1400" b="1" dirty="0">
              <a:solidFill>
                <a:srgbClr val="FFFFFF"/>
              </a:solidFill>
            </a:endParaRPr>
          </a:p>
        </p:txBody>
      </p:sp>
    </p:spTree>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868362"/>
          </a:xfrm>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143000"/>
            <a:ext cx="8229600" cy="51785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7"/>
          <p:cNvSpPr>
            <a:spLocks noGrp="1"/>
          </p:cNvSpPr>
          <p:nvPr>
            <p:ph sz="quarter" idx="10"/>
          </p:nvPr>
        </p:nvSpPr>
        <p:spPr>
          <a:xfrm>
            <a:off x="304800" y="6443004"/>
            <a:ext cx="8229600" cy="381000"/>
          </a:xfrm>
          <a:prstGeom prst="rect">
            <a:avLst/>
          </a:prstGeom>
        </p:spPr>
        <p:txBody>
          <a:bodyPr lIns="0" tIns="0" rIns="0" bIns="0"/>
          <a:lstStyle>
            <a:lvl1pPr>
              <a:spcBef>
                <a:spcPts val="0"/>
              </a:spcBef>
              <a:buNone/>
              <a:defRPr sz="800">
                <a:latin typeface="Calibri" pitchFamily="34" charset="0"/>
              </a:defRPr>
            </a:lvl1pPr>
            <a:lvl2pPr>
              <a:defRPr sz="800"/>
            </a:lvl2pPr>
            <a:lvl3pPr>
              <a:defRPr sz="800"/>
            </a:lvl3pPr>
            <a:lvl4pPr>
              <a:defRPr sz="800"/>
            </a:lvl4pPr>
            <a:lvl5pPr>
              <a:defRPr sz="800"/>
            </a:lvl5pPr>
          </a:lstStyle>
          <a:p>
            <a:pPr lvl="0" eaLnBrk="1" latinLnBrk="0" hangingPunct="1"/>
            <a:r>
              <a:rPr lang="en-US" dirty="0" smtClean="0"/>
              <a:t>Click to edit Master text styles</a:t>
            </a:r>
          </a:p>
        </p:txBody>
      </p:sp>
      <p:sp>
        <p:nvSpPr>
          <p:cNvPr id="7" name="Oval 6"/>
          <p:cNvSpPr/>
          <p:nvPr userDrawn="1"/>
        </p:nvSpPr>
        <p:spPr>
          <a:xfrm>
            <a:off x="8561832" y="62484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Slide Number Placeholder 22"/>
          <p:cNvSpPr>
            <a:spLocks noGrp="1"/>
          </p:cNvSpPr>
          <p:nvPr>
            <p:ph type="sldNum" sz="quarter" idx="4"/>
          </p:nvPr>
        </p:nvSpPr>
        <p:spPr>
          <a:xfrm>
            <a:off x="8534400" y="6267450"/>
            <a:ext cx="609600" cy="521208"/>
          </a:xfrm>
          <a:prstGeom prst="rect">
            <a:avLst/>
          </a:prstGeom>
        </p:spPr>
        <p:txBody>
          <a:bodyPr vert="horz" anchor="ctr"/>
          <a:lstStyle>
            <a:lvl1pPr algn="ctr" eaLnBrk="1" latinLnBrk="0" hangingPunct="1">
              <a:defRPr kumimoji="0" sz="1400" b="1">
                <a:solidFill>
                  <a:srgbClr val="FFFFFF"/>
                </a:solidFill>
              </a:defRPr>
            </a:lvl1pPr>
          </a:lstStyle>
          <a:p>
            <a:pPr algn="ctr" eaLnBrk="1" latinLnBrk="0" hangingPunct="1"/>
            <a:fld id="{2BBB5E19-F10A-4C2F-BF6F-11C513378A2E}" type="slidenum">
              <a:rPr kumimoji="0" lang="en-US" smtClean="0"/>
              <a:pPr algn="ctr" eaLnBrk="1" latinLnBrk="0" hangingPunct="1"/>
              <a:t>‹#›</a:t>
            </a:fld>
            <a:endParaRPr kumimoji="0" lang="en-US" sz="1400" b="1" dirty="0">
              <a:solidFill>
                <a:srgbClr val="FFFFFF"/>
              </a:solidFill>
            </a:endParaRPr>
          </a:p>
        </p:txBody>
      </p:sp>
    </p:spTree>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868362"/>
          </a:xfrm>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143000"/>
            <a:ext cx="8229600" cy="51785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7"/>
          <p:cNvSpPr>
            <a:spLocks noGrp="1"/>
          </p:cNvSpPr>
          <p:nvPr>
            <p:ph sz="quarter" idx="10"/>
          </p:nvPr>
        </p:nvSpPr>
        <p:spPr>
          <a:xfrm>
            <a:off x="304800" y="6443004"/>
            <a:ext cx="8229600" cy="381000"/>
          </a:xfrm>
          <a:prstGeom prst="rect">
            <a:avLst/>
          </a:prstGeom>
        </p:spPr>
        <p:txBody>
          <a:bodyPr lIns="0" tIns="0" rIns="0" bIns="0"/>
          <a:lstStyle>
            <a:lvl1pPr>
              <a:spcBef>
                <a:spcPts val="0"/>
              </a:spcBef>
              <a:buNone/>
              <a:defRPr sz="800">
                <a:latin typeface="Calibri" pitchFamily="34" charset="0"/>
              </a:defRPr>
            </a:lvl1pPr>
            <a:lvl2pPr>
              <a:defRPr sz="800"/>
            </a:lvl2pPr>
            <a:lvl3pPr>
              <a:defRPr sz="800"/>
            </a:lvl3pPr>
            <a:lvl4pPr>
              <a:defRPr sz="800"/>
            </a:lvl4pPr>
            <a:lvl5pPr>
              <a:defRPr sz="800"/>
            </a:lvl5pPr>
          </a:lstStyle>
          <a:p>
            <a:pPr lvl="0" eaLnBrk="1" latinLnBrk="0" hangingPunct="1"/>
            <a:r>
              <a:rPr lang="en-US" dirty="0" smtClean="0"/>
              <a:t>Click to edit Master text styles</a:t>
            </a:r>
          </a:p>
        </p:txBody>
      </p:sp>
      <p:sp>
        <p:nvSpPr>
          <p:cNvPr id="7" name="Oval 6"/>
          <p:cNvSpPr/>
          <p:nvPr userDrawn="1"/>
        </p:nvSpPr>
        <p:spPr>
          <a:xfrm>
            <a:off x="8561832" y="62484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Slide Number Placeholder 22"/>
          <p:cNvSpPr>
            <a:spLocks noGrp="1"/>
          </p:cNvSpPr>
          <p:nvPr>
            <p:ph type="sldNum" sz="quarter" idx="4"/>
          </p:nvPr>
        </p:nvSpPr>
        <p:spPr>
          <a:xfrm>
            <a:off x="8534400" y="6267450"/>
            <a:ext cx="609600" cy="521208"/>
          </a:xfrm>
          <a:prstGeom prst="rect">
            <a:avLst/>
          </a:prstGeom>
        </p:spPr>
        <p:txBody>
          <a:bodyPr vert="horz" anchor="ctr"/>
          <a:lstStyle>
            <a:lvl1pPr algn="ctr" eaLnBrk="1" latinLnBrk="0" hangingPunct="1">
              <a:defRPr kumimoji="0" sz="1400" b="1">
                <a:solidFill>
                  <a:srgbClr val="FFFFFF"/>
                </a:solidFill>
              </a:defRPr>
            </a:lvl1pPr>
          </a:lstStyle>
          <a:p>
            <a:pPr algn="ctr" eaLnBrk="1" latinLnBrk="0" hangingPunct="1"/>
            <a:fld id="{2BBB5E19-F10A-4C2F-BF6F-11C513378A2E}" type="slidenum">
              <a:rPr kumimoji="0" lang="en-US" smtClean="0"/>
              <a:pPr algn="ctr" eaLnBrk="1" latinLnBrk="0" hangingPunct="1"/>
              <a:t>‹#›</a:t>
            </a:fld>
            <a:endParaRPr kumimoji="0" lang="en-US" sz="1400" b="1" dirty="0">
              <a:solidFill>
                <a:srgbClr val="FFFFFF"/>
              </a:solidFill>
            </a:endParaRPr>
          </a:p>
        </p:txBody>
      </p:sp>
    </p:spTree>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868362"/>
          </a:xfrm>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143000"/>
            <a:ext cx="8229600" cy="51785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7"/>
          <p:cNvSpPr>
            <a:spLocks noGrp="1"/>
          </p:cNvSpPr>
          <p:nvPr>
            <p:ph sz="quarter" idx="10"/>
          </p:nvPr>
        </p:nvSpPr>
        <p:spPr>
          <a:xfrm>
            <a:off x="304800" y="6443004"/>
            <a:ext cx="8229600" cy="381000"/>
          </a:xfrm>
          <a:prstGeom prst="rect">
            <a:avLst/>
          </a:prstGeom>
        </p:spPr>
        <p:txBody>
          <a:bodyPr lIns="0" tIns="0" rIns="0" bIns="0"/>
          <a:lstStyle>
            <a:lvl1pPr>
              <a:spcBef>
                <a:spcPts val="0"/>
              </a:spcBef>
              <a:buNone/>
              <a:defRPr sz="800">
                <a:latin typeface="Calibri" pitchFamily="34" charset="0"/>
              </a:defRPr>
            </a:lvl1pPr>
            <a:lvl2pPr>
              <a:defRPr sz="800"/>
            </a:lvl2pPr>
            <a:lvl3pPr>
              <a:defRPr sz="800"/>
            </a:lvl3pPr>
            <a:lvl4pPr>
              <a:defRPr sz="800"/>
            </a:lvl4pPr>
            <a:lvl5pPr>
              <a:defRPr sz="800"/>
            </a:lvl5pPr>
          </a:lstStyle>
          <a:p>
            <a:pPr lvl="0" eaLnBrk="1" latinLnBrk="0" hangingPunct="1"/>
            <a:r>
              <a:rPr lang="en-US" dirty="0" smtClean="0"/>
              <a:t>Click to edit Master text styles</a:t>
            </a:r>
          </a:p>
        </p:txBody>
      </p:sp>
      <p:sp>
        <p:nvSpPr>
          <p:cNvPr id="7" name="Oval 6"/>
          <p:cNvSpPr/>
          <p:nvPr userDrawn="1"/>
        </p:nvSpPr>
        <p:spPr>
          <a:xfrm>
            <a:off x="8561832" y="62484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Slide Number Placeholder 22"/>
          <p:cNvSpPr>
            <a:spLocks noGrp="1"/>
          </p:cNvSpPr>
          <p:nvPr>
            <p:ph type="sldNum" sz="quarter" idx="4"/>
          </p:nvPr>
        </p:nvSpPr>
        <p:spPr>
          <a:xfrm>
            <a:off x="8534400" y="6267450"/>
            <a:ext cx="609600" cy="521208"/>
          </a:xfrm>
          <a:prstGeom prst="rect">
            <a:avLst/>
          </a:prstGeom>
        </p:spPr>
        <p:txBody>
          <a:bodyPr vert="horz" anchor="ctr"/>
          <a:lstStyle>
            <a:lvl1pPr algn="ctr" eaLnBrk="1" latinLnBrk="0" hangingPunct="1">
              <a:defRPr kumimoji="0" sz="1400" b="1">
                <a:solidFill>
                  <a:srgbClr val="FFFFFF"/>
                </a:solidFill>
              </a:defRPr>
            </a:lvl1pPr>
          </a:lstStyle>
          <a:p>
            <a:pPr algn="ctr" eaLnBrk="1" latinLnBrk="0" hangingPunct="1"/>
            <a:fld id="{2BBB5E19-F10A-4C2F-BF6F-11C513378A2E}" type="slidenum">
              <a:rPr kumimoji="0" lang="en-US" smtClean="0"/>
              <a:pPr algn="ctr" eaLnBrk="1" latinLnBrk="0" hangingPunct="1"/>
              <a:t>‹#›</a:t>
            </a:fld>
            <a:endParaRPr kumimoji="0" lang="en-US" sz="1400" b="1" dirty="0">
              <a:solidFill>
                <a:srgbClr val="FFFFFF"/>
              </a:solidFill>
            </a:endParaRP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rot="5400000">
            <a:off x="7589520" y="1081851"/>
            <a:ext cx="2011680" cy="384048"/>
          </a:xfrm>
          <a:prstGeom prst="rect">
            <a:avLst/>
          </a:prstGeom>
        </p:spPr>
        <p:txBody>
          <a:bodyPr/>
          <a:lstStyle/>
          <a:p>
            <a:endParaRPr lang="en-US"/>
          </a:p>
        </p:txBody>
      </p:sp>
      <p:sp>
        <p:nvSpPr>
          <p:cNvPr id="6" name="Footer Placeholder 5"/>
          <p:cNvSpPr>
            <a:spLocks noGrp="1"/>
          </p:cNvSpPr>
          <p:nvPr>
            <p:ph type="ftr" sz="quarter" idx="11"/>
          </p:nvPr>
        </p:nvSpPr>
        <p:spPr>
          <a:xfrm rot="5400000">
            <a:off x="6990186" y="3737240"/>
            <a:ext cx="3200400" cy="365760"/>
          </a:xfrm>
          <a:prstGeom prst="rect">
            <a:avLst/>
          </a:prstGeom>
        </p:spPr>
        <p:txBody>
          <a:bodyPr/>
          <a:lstStyle/>
          <a:p>
            <a:endParaRPr lang="en-US"/>
          </a:p>
        </p:txBody>
      </p:sp>
      <p:sp>
        <p:nvSpPr>
          <p:cNvPr id="7" name="Slide Number Placeholder 6"/>
          <p:cNvSpPr>
            <a:spLocks noGrp="1"/>
          </p:cNvSpPr>
          <p:nvPr>
            <p:ph type="sldNum" sz="quarter" idx="12"/>
          </p:nvPr>
        </p:nvSpPr>
        <p:spPr>
          <a:xfrm>
            <a:off x="8458200" y="6191451"/>
            <a:ext cx="585216" cy="525018"/>
          </a:xfrm>
          <a:prstGeom prst="rect">
            <a:avLst/>
          </a:prstGeom>
        </p:spPr>
        <p:txBody>
          <a:bodyPr/>
          <a:lstStyle/>
          <a:p>
            <a:fld id="{B6F15528-21DE-4FAA-801E-634DDDAF4B2B}" type="slidenum">
              <a:rPr lang="en-US" smtClean="0"/>
              <a:pPr/>
              <a:t>‹#›</a:t>
            </a:fld>
            <a:endParaRPr lang="en-US"/>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868362"/>
          </a:xfrm>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143000"/>
            <a:ext cx="8229600" cy="51785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7"/>
          <p:cNvSpPr>
            <a:spLocks noGrp="1"/>
          </p:cNvSpPr>
          <p:nvPr>
            <p:ph sz="quarter" idx="10"/>
          </p:nvPr>
        </p:nvSpPr>
        <p:spPr>
          <a:xfrm>
            <a:off x="304800" y="6443004"/>
            <a:ext cx="8229600" cy="381000"/>
          </a:xfrm>
          <a:prstGeom prst="rect">
            <a:avLst/>
          </a:prstGeom>
        </p:spPr>
        <p:txBody>
          <a:bodyPr lIns="0" tIns="0" rIns="0" bIns="0"/>
          <a:lstStyle>
            <a:lvl1pPr>
              <a:spcBef>
                <a:spcPts val="0"/>
              </a:spcBef>
              <a:buNone/>
              <a:defRPr sz="800">
                <a:latin typeface="Calibri" pitchFamily="34" charset="0"/>
              </a:defRPr>
            </a:lvl1pPr>
            <a:lvl2pPr>
              <a:defRPr sz="800"/>
            </a:lvl2pPr>
            <a:lvl3pPr>
              <a:defRPr sz="800"/>
            </a:lvl3pPr>
            <a:lvl4pPr>
              <a:defRPr sz="800"/>
            </a:lvl4pPr>
            <a:lvl5pPr>
              <a:defRPr sz="800"/>
            </a:lvl5pPr>
          </a:lstStyle>
          <a:p>
            <a:pPr lvl="0" eaLnBrk="1" latinLnBrk="0" hangingPunct="1"/>
            <a:r>
              <a:rPr lang="en-US" dirty="0" smtClean="0"/>
              <a:t>Click to edit Master text styles</a:t>
            </a:r>
          </a:p>
        </p:txBody>
      </p:sp>
      <p:sp>
        <p:nvSpPr>
          <p:cNvPr id="7" name="Oval 6"/>
          <p:cNvSpPr/>
          <p:nvPr userDrawn="1"/>
        </p:nvSpPr>
        <p:spPr>
          <a:xfrm>
            <a:off x="8561832" y="62484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Slide Number Placeholder 22"/>
          <p:cNvSpPr>
            <a:spLocks noGrp="1"/>
          </p:cNvSpPr>
          <p:nvPr>
            <p:ph type="sldNum" sz="quarter" idx="4"/>
          </p:nvPr>
        </p:nvSpPr>
        <p:spPr>
          <a:xfrm>
            <a:off x="8534400" y="6267450"/>
            <a:ext cx="609600" cy="521208"/>
          </a:xfrm>
          <a:prstGeom prst="rect">
            <a:avLst/>
          </a:prstGeom>
        </p:spPr>
        <p:txBody>
          <a:bodyPr vert="horz" anchor="ctr"/>
          <a:lstStyle>
            <a:lvl1pPr algn="ctr" eaLnBrk="1" latinLnBrk="0" hangingPunct="1">
              <a:defRPr kumimoji="0" sz="1400" b="1">
                <a:solidFill>
                  <a:srgbClr val="FFFFFF"/>
                </a:solidFill>
              </a:defRPr>
            </a:lvl1pPr>
          </a:lstStyle>
          <a:p>
            <a:pPr algn="ctr" eaLnBrk="1" latinLnBrk="0" hangingPunct="1"/>
            <a:fld id="{2BBB5E19-F10A-4C2F-BF6F-11C513378A2E}" type="slidenum">
              <a:rPr kumimoji="0" lang="en-US" smtClean="0"/>
              <a:pPr algn="ctr" eaLnBrk="1" latinLnBrk="0" hangingPunct="1"/>
              <a:t>‹#›</a:t>
            </a:fld>
            <a:endParaRPr kumimoji="0" lang="en-US" sz="1400" b="1" dirty="0">
              <a:solidFill>
                <a:srgbClr val="FFFFFF"/>
              </a:solidFill>
            </a:endParaRPr>
          </a:p>
        </p:txBody>
      </p:sp>
    </p:spTree>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6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868362"/>
          </a:xfrm>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143000"/>
            <a:ext cx="8229600" cy="51785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7"/>
          <p:cNvSpPr>
            <a:spLocks noGrp="1"/>
          </p:cNvSpPr>
          <p:nvPr>
            <p:ph sz="quarter" idx="10"/>
          </p:nvPr>
        </p:nvSpPr>
        <p:spPr>
          <a:xfrm>
            <a:off x="304800" y="6443004"/>
            <a:ext cx="8229600" cy="381000"/>
          </a:xfrm>
          <a:prstGeom prst="rect">
            <a:avLst/>
          </a:prstGeom>
        </p:spPr>
        <p:txBody>
          <a:bodyPr lIns="0" tIns="0" rIns="0" bIns="0"/>
          <a:lstStyle>
            <a:lvl1pPr>
              <a:spcBef>
                <a:spcPts val="0"/>
              </a:spcBef>
              <a:buNone/>
              <a:defRPr sz="800">
                <a:latin typeface="Calibri" pitchFamily="34" charset="0"/>
              </a:defRPr>
            </a:lvl1pPr>
            <a:lvl2pPr>
              <a:defRPr sz="800"/>
            </a:lvl2pPr>
            <a:lvl3pPr>
              <a:defRPr sz="800"/>
            </a:lvl3pPr>
            <a:lvl4pPr>
              <a:defRPr sz="800"/>
            </a:lvl4pPr>
            <a:lvl5pPr>
              <a:defRPr sz="800"/>
            </a:lvl5pPr>
          </a:lstStyle>
          <a:p>
            <a:pPr lvl="0" eaLnBrk="1" latinLnBrk="0" hangingPunct="1"/>
            <a:r>
              <a:rPr lang="en-US" dirty="0" smtClean="0"/>
              <a:t>Click to edit Master text styles</a:t>
            </a:r>
          </a:p>
        </p:txBody>
      </p:sp>
      <p:sp>
        <p:nvSpPr>
          <p:cNvPr id="7" name="Oval 6"/>
          <p:cNvSpPr/>
          <p:nvPr userDrawn="1"/>
        </p:nvSpPr>
        <p:spPr>
          <a:xfrm>
            <a:off x="8561832" y="62484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Slide Number Placeholder 22"/>
          <p:cNvSpPr>
            <a:spLocks noGrp="1"/>
          </p:cNvSpPr>
          <p:nvPr>
            <p:ph type="sldNum" sz="quarter" idx="4"/>
          </p:nvPr>
        </p:nvSpPr>
        <p:spPr>
          <a:xfrm>
            <a:off x="8534400" y="6267450"/>
            <a:ext cx="609600" cy="521208"/>
          </a:xfrm>
          <a:prstGeom prst="rect">
            <a:avLst/>
          </a:prstGeom>
        </p:spPr>
        <p:txBody>
          <a:bodyPr vert="horz" anchor="ctr"/>
          <a:lstStyle>
            <a:lvl1pPr algn="ctr" eaLnBrk="1" latinLnBrk="0" hangingPunct="1">
              <a:defRPr kumimoji="0" sz="1400" b="1">
                <a:solidFill>
                  <a:srgbClr val="FFFFFF"/>
                </a:solidFill>
              </a:defRPr>
            </a:lvl1pPr>
          </a:lstStyle>
          <a:p>
            <a:pPr algn="ctr" eaLnBrk="1" latinLnBrk="0" hangingPunct="1"/>
            <a:fld id="{2BBB5E19-F10A-4C2F-BF6F-11C513378A2E}" type="slidenum">
              <a:rPr kumimoji="0" lang="en-US" smtClean="0"/>
              <a:pPr algn="ctr" eaLnBrk="1" latinLnBrk="0" hangingPunct="1"/>
              <a:t>‹#›</a:t>
            </a:fld>
            <a:endParaRPr kumimoji="0" lang="en-US" sz="1400" b="1" dirty="0">
              <a:solidFill>
                <a:srgbClr val="FFFFFF"/>
              </a:solidFill>
            </a:endParaRPr>
          </a:p>
        </p:txBody>
      </p:sp>
    </p:spTree>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868362"/>
          </a:xfrm>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143000"/>
            <a:ext cx="8229600" cy="51785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7"/>
          <p:cNvSpPr>
            <a:spLocks noGrp="1"/>
          </p:cNvSpPr>
          <p:nvPr>
            <p:ph sz="quarter" idx="10"/>
          </p:nvPr>
        </p:nvSpPr>
        <p:spPr>
          <a:xfrm>
            <a:off x="304800" y="6443004"/>
            <a:ext cx="8229600" cy="381000"/>
          </a:xfrm>
          <a:prstGeom prst="rect">
            <a:avLst/>
          </a:prstGeom>
        </p:spPr>
        <p:txBody>
          <a:bodyPr lIns="0" tIns="0" rIns="0" bIns="0"/>
          <a:lstStyle>
            <a:lvl1pPr>
              <a:spcBef>
                <a:spcPts val="0"/>
              </a:spcBef>
              <a:buNone/>
              <a:defRPr sz="800">
                <a:latin typeface="Calibri" pitchFamily="34" charset="0"/>
              </a:defRPr>
            </a:lvl1pPr>
            <a:lvl2pPr>
              <a:defRPr sz="800"/>
            </a:lvl2pPr>
            <a:lvl3pPr>
              <a:defRPr sz="800"/>
            </a:lvl3pPr>
            <a:lvl4pPr>
              <a:defRPr sz="800"/>
            </a:lvl4pPr>
            <a:lvl5pPr>
              <a:defRPr sz="800"/>
            </a:lvl5pPr>
          </a:lstStyle>
          <a:p>
            <a:pPr lvl="0" eaLnBrk="1" latinLnBrk="0" hangingPunct="1"/>
            <a:r>
              <a:rPr lang="en-US" dirty="0" smtClean="0"/>
              <a:t>Click to edit Master text styles</a:t>
            </a:r>
          </a:p>
        </p:txBody>
      </p:sp>
      <p:sp>
        <p:nvSpPr>
          <p:cNvPr id="7" name="Oval 6"/>
          <p:cNvSpPr/>
          <p:nvPr userDrawn="1"/>
        </p:nvSpPr>
        <p:spPr>
          <a:xfrm>
            <a:off x="8561832" y="62484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Slide Number Placeholder 22"/>
          <p:cNvSpPr>
            <a:spLocks noGrp="1"/>
          </p:cNvSpPr>
          <p:nvPr>
            <p:ph type="sldNum" sz="quarter" idx="4"/>
          </p:nvPr>
        </p:nvSpPr>
        <p:spPr>
          <a:xfrm>
            <a:off x="8534400" y="6267450"/>
            <a:ext cx="609600" cy="521208"/>
          </a:xfrm>
          <a:prstGeom prst="rect">
            <a:avLst/>
          </a:prstGeom>
        </p:spPr>
        <p:txBody>
          <a:bodyPr vert="horz" anchor="ctr"/>
          <a:lstStyle>
            <a:lvl1pPr algn="ctr" eaLnBrk="1" latinLnBrk="0" hangingPunct="1">
              <a:defRPr kumimoji="0" sz="1400" b="1">
                <a:solidFill>
                  <a:srgbClr val="FFFFFF"/>
                </a:solidFill>
              </a:defRPr>
            </a:lvl1pPr>
          </a:lstStyle>
          <a:p>
            <a:pPr algn="ctr" eaLnBrk="1" latinLnBrk="0" hangingPunct="1"/>
            <a:fld id="{2BBB5E19-F10A-4C2F-BF6F-11C513378A2E}" type="slidenum">
              <a:rPr kumimoji="0" lang="en-US" smtClean="0"/>
              <a:pPr algn="ctr" eaLnBrk="1" latinLnBrk="0" hangingPunct="1"/>
              <a:t>‹#›</a:t>
            </a:fld>
            <a:endParaRPr kumimoji="0" lang="en-US" sz="1400" b="1" dirty="0">
              <a:solidFill>
                <a:srgbClr val="FFFFFF"/>
              </a:solidFill>
            </a:endParaRPr>
          </a:p>
        </p:txBody>
      </p:sp>
    </p:spTree>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1295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7772400" cy="1943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85800" y="4076700"/>
            <a:ext cx="7772400" cy="1943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172200"/>
            <a:ext cx="1905000" cy="45720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3124200" y="6172200"/>
            <a:ext cx="2895600" cy="45720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6553200" y="6172200"/>
            <a:ext cx="1905000" cy="457200"/>
          </a:xfrm>
          <a:prstGeom prst="rect">
            <a:avLst/>
          </a:prstGeom>
        </p:spPr>
        <p:txBody>
          <a:bodyPr/>
          <a:lstStyle>
            <a:lvl1pPr>
              <a:defRPr/>
            </a:lvl1pPr>
          </a:lstStyle>
          <a:p>
            <a:fld id="{90248C66-7B1A-4E04-8B6B-D93CAE72C5A8}" type="slidenum">
              <a:rPr lang="en-US"/>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Content Placeholder 3"/>
          <p:cNvSpPr>
            <a:spLocks noGrp="1"/>
          </p:cNvSpPr>
          <p:nvPr>
            <p:ph sz="quarter" idx="10"/>
          </p:nvPr>
        </p:nvSpPr>
        <p:spPr>
          <a:xfrm>
            <a:off x="152400" y="6363237"/>
            <a:ext cx="8458200" cy="457200"/>
          </a:xfrm>
          <a:prstGeom prst="rect">
            <a:avLst/>
          </a:prstGeom>
        </p:spPr>
        <p:txBody>
          <a:bodyPr lIns="0" tIns="0" rIns="0" bIns="0"/>
          <a:lstStyle>
            <a:lvl1pPr>
              <a:buNone/>
              <a:defRPr sz="800"/>
            </a:lvl1pPr>
          </a:lstStyle>
          <a:p>
            <a:endParaRPr lang="en-US"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smtClean="0"/>
              <a:t>Click to edit Master title style</a:t>
            </a:r>
            <a:endParaRPr kumimoji="0" lang="en-US"/>
          </a:p>
        </p:txBody>
      </p:sp>
      <p:sp>
        <p:nvSpPr>
          <p:cNvPr id="7" name="Date Placeholder 6"/>
          <p:cNvSpPr>
            <a:spLocks noGrp="1"/>
          </p:cNvSpPr>
          <p:nvPr>
            <p:ph type="dt" sz="half" idx="10"/>
          </p:nvPr>
        </p:nvSpPr>
        <p:spPr>
          <a:xfrm rot="5400000">
            <a:off x="7589520" y="1081851"/>
            <a:ext cx="2011680" cy="384048"/>
          </a:xfrm>
          <a:prstGeom prst="rect">
            <a:avLst/>
          </a:prstGeom>
        </p:spPr>
        <p:txBody>
          <a:bodyPr/>
          <a:lstStyle/>
          <a:p>
            <a:endParaRPr lang="en-US"/>
          </a:p>
        </p:txBody>
      </p:sp>
      <p:sp>
        <p:nvSpPr>
          <p:cNvPr id="8" name="Footer Placeholder 7"/>
          <p:cNvSpPr>
            <a:spLocks noGrp="1"/>
          </p:cNvSpPr>
          <p:nvPr>
            <p:ph type="ftr" sz="quarter" idx="11"/>
          </p:nvPr>
        </p:nvSpPr>
        <p:spPr>
          <a:xfrm rot="5400000">
            <a:off x="6990186" y="3737240"/>
            <a:ext cx="3200400" cy="365760"/>
          </a:xfrm>
          <a:prstGeom prst="rect">
            <a:avLst/>
          </a:prstGeom>
        </p:spPr>
        <p:txBody>
          <a:bodyPr/>
          <a:lstStyle/>
          <a:p>
            <a:endParaRPr lang="en-US"/>
          </a:p>
        </p:txBody>
      </p:sp>
      <p:sp>
        <p:nvSpPr>
          <p:cNvPr id="9" name="Slide Number Placeholder 8"/>
          <p:cNvSpPr>
            <a:spLocks noGrp="1"/>
          </p:cNvSpPr>
          <p:nvPr>
            <p:ph type="sldNum" sz="quarter" idx="12"/>
          </p:nvPr>
        </p:nvSpPr>
        <p:spPr>
          <a:xfrm>
            <a:off x="8458200" y="6191451"/>
            <a:ext cx="585216" cy="525018"/>
          </a:xfrm>
          <a:prstGeom prst="rect">
            <a:avLst/>
          </a:prstGeom>
        </p:spPr>
        <p:txBody>
          <a:bodyPr/>
          <a:lstStyle/>
          <a:p>
            <a:fld id="{B6F15528-21DE-4FAA-801E-634DDDAF4B2B}" type="slidenum">
              <a:rPr lang="en-US" smtClean="0"/>
              <a:pPr/>
              <a:t>‹#›</a:t>
            </a:fld>
            <a:endParaRPr lang="en-US"/>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a:xfrm rot="5400000">
            <a:off x="7589520" y="1081851"/>
            <a:ext cx="2011680" cy="384048"/>
          </a:xfrm>
          <a:prstGeom prst="rect">
            <a:avLst/>
          </a:prstGeom>
        </p:spPr>
        <p:txBody>
          <a:bodyPr rtlCol="0"/>
          <a:lstStyle/>
          <a:p>
            <a:endParaRPr lang="en-US"/>
          </a:p>
        </p:txBody>
      </p:sp>
      <p:sp>
        <p:nvSpPr>
          <p:cNvPr id="7" name="Slide Number Placeholder 6"/>
          <p:cNvSpPr>
            <a:spLocks noGrp="1"/>
          </p:cNvSpPr>
          <p:nvPr>
            <p:ph type="sldNum" sz="quarter" idx="11"/>
          </p:nvPr>
        </p:nvSpPr>
        <p:spPr>
          <a:xfrm>
            <a:off x="8458200" y="6191451"/>
            <a:ext cx="585216" cy="525018"/>
          </a:xfrm>
          <a:prstGeom prst="rect">
            <a:avLst/>
          </a:prstGeom>
        </p:spPr>
        <p:txBody>
          <a:bodyPr rtlCol="0"/>
          <a:lstStyle/>
          <a:p>
            <a:fld id="{B6F15528-21DE-4FAA-801E-634DDDAF4B2B}" type="slidenum">
              <a:rPr lang="en-US" smtClean="0"/>
              <a:pPr/>
              <a:t>‹#›</a:t>
            </a:fld>
            <a:endParaRPr lang="en-US"/>
          </a:p>
        </p:txBody>
      </p:sp>
      <p:sp>
        <p:nvSpPr>
          <p:cNvPr id="8" name="Footer Placeholder 7"/>
          <p:cNvSpPr>
            <a:spLocks noGrp="1"/>
          </p:cNvSpPr>
          <p:nvPr>
            <p:ph type="ftr" sz="quarter" idx="12"/>
          </p:nvPr>
        </p:nvSpPr>
        <p:spPr>
          <a:xfrm rot="5400000">
            <a:off x="6990186" y="3737240"/>
            <a:ext cx="3200400" cy="365760"/>
          </a:xfrm>
          <a:prstGeom prst="rect">
            <a:avLst/>
          </a:prstGeom>
        </p:spPr>
        <p:txBody>
          <a:bodyPr rtlCol="0"/>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rot="5400000">
            <a:off x="7589520" y="1081851"/>
            <a:ext cx="2011680" cy="384048"/>
          </a:xfrm>
          <a:prstGeom prst="rect">
            <a:avLst/>
          </a:prstGeom>
        </p:spPr>
        <p:txBody>
          <a:bodyPr/>
          <a:lstStyle/>
          <a:p>
            <a:endParaRPr lang="en-US"/>
          </a:p>
        </p:txBody>
      </p:sp>
      <p:sp>
        <p:nvSpPr>
          <p:cNvPr id="3" name="Footer Placeholder 2"/>
          <p:cNvSpPr>
            <a:spLocks noGrp="1"/>
          </p:cNvSpPr>
          <p:nvPr>
            <p:ph type="ftr" sz="quarter" idx="11"/>
          </p:nvPr>
        </p:nvSpPr>
        <p:spPr>
          <a:xfrm rot="5400000">
            <a:off x="6990186" y="3737240"/>
            <a:ext cx="3200400" cy="365760"/>
          </a:xfrm>
          <a:prstGeom prst="rect">
            <a:avLst/>
          </a:prstGeom>
        </p:spPr>
        <p:txBody>
          <a:bodyPr/>
          <a:lstStyle/>
          <a:p>
            <a:endParaRPr lang="en-US"/>
          </a:p>
        </p:txBody>
      </p:sp>
      <p:sp>
        <p:nvSpPr>
          <p:cNvPr id="4" name="Slide Number Placeholder 3"/>
          <p:cNvSpPr>
            <a:spLocks noGrp="1"/>
          </p:cNvSpPr>
          <p:nvPr>
            <p:ph type="sldNum" sz="quarter" idx="12"/>
          </p:nvPr>
        </p:nvSpPr>
        <p:spPr>
          <a:xfrm>
            <a:off x="8458200" y="6191451"/>
            <a:ext cx="585216" cy="525018"/>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4"/>
          </p:nvPr>
        </p:nvSpPr>
        <p:spPr>
          <a:xfrm rot="5400000">
            <a:off x="7589520" y="1081851"/>
            <a:ext cx="2011680" cy="384048"/>
          </a:xfrm>
          <a:prstGeom prst="rect">
            <a:avLst/>
          </a:prstGeom>
        </p:spPr>
        <p:txBody>
          <a:bodyPr rtlCol="0"/>
          <a:lstStyle/>
          <a:p>
            <a:endParaRPr lang="en-US"/>
          </a:p>
        </p:txBody>
      </p:sp>
      <p:sp>
        <p:nvSpPr>
          <p:cNvPr id="22" name="Slide Number Placeholder 21"/>
          <p:cNvSpPr>
            <a:spLocks noGrp="1"/>
          </p:cNvSpPr>
          <p:nvPr>
            <p:ph type="sldNum" sz="quarter" idx="15"/>
          </p:nvPr>
        </p:nvSpPr>
        <p:spPr>
          <a:xfrm>
            <a:off x="8458200" y="6191451"/>
            <a:ext cx="585216" cy="525018"/>
          </a:xfrm>
          <a:prstGeom prst="rect">
            <a:avLst/>
          </a:prstGeom>
        </p:spPr>
        <p:txBody>
          <a:bodyPr rtlCol="0"/>
          <a:lstStyle/>
          <a:p>
            <a:fld id="{B6F15528-21DE-4FAA-801E-634DDDAF4B2B}" type="slidenum">
              <a:rPr lang="en-US" smtClean="0"/>
              <a:pPr/>
              <a:t>‹#›</a:t>
            </a:fld>
            <a:endParaRPr lang="en-US"/>
          </a:p>
        </p:txBody>
      </p:sp>
      <p:sp>
        <p:nvSpPr>
          <p:cNvPr id="23" name="Footer Placeholder 22"/>
          <p:cNvSpPr>
            <a:spLocks noGrp="1"/>
          </p:cNvSpPr>
          <p:nvPr>
            <p:ph type="ftr" sz="quarter" idx="16"/>
          </p:nvPr>
        </p:nvSpPr>
        <p:spPr>
          <a:xfrm rot="5400000">
            <a:off x="6990186" y="3737240"/>
            <a:ext cx="3200400" cy="365760"/>
          </a:xfrm>
          <a:prstGeom prst="rect">
            <a:avLst/>
          </a:prstGeom>
        </p:spPr>
        <p:txBody>
          <a:bodyPr rtlCol="0"/>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smtClean="0"/>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e Placeholder 16"/>
          <p:cNvSpPr>
            <a:spLocks noGrp="1"/>
          </p:cNvSpPr>
          <p:nvPr>
            <p:ph type="dt" sz="half" idx="10"/>
          </p:nvPr>
        </p:nvSpPr>
        <p:spPr>
          <a:xfrm rot="5400000">
            <a:off x="7589520" y="1081851"/>
            <a:ext cx="2011680" cy="384048"/>
          </a:xfrm>
          <a:prstGeom prst="rect">
            <a:avLst/>
          </a:prstGeom>
        </p:spPr>
        <p:txBody>
          <a:bodyPr rtlCol="0"/>
          <a:lstStyle/>
          <a:p>
            <a:endParaRPr lang="en-US"/>
          </a:p>
        </p:txBody>
      </p:sp>
      <p:sp>
        <p:nvSpPr>
          <p:cNvPr id="18" name="Slide Number Placeholder 17"/>
          <p:cNvSpPr>
            <a:spLocks noGrp="1"/>
          </p:cNvSpPr>
          <p:nvPr>
            <p:ph type="sldNum" sz="quarter" idx="11"/>
          </p:nvPr>
        </p:nvSpPr>
        <p:spPr>
          <a:xfrm>
            <a:off x="8458200" y="6191451"/>
            <a:ext cx="585216" cy="525018"/>
          </a:xfrm>
          <a:prstGeom prst="rect">
            <a:avLst/>
          </a:prstGeom>
        </p:spPr>
        <p:txBody>
          <a:bodyPr rtlCol="0"/>
          <a:lstStyle/>
          <a:p>
            <a:fld id="{B6F15528-21DE-4FAA-801E-634DDDAF4B2B}" type="slidenum">
              <a:rPr lang="en-US" smtClean="0"/>
              <a:pPr/>
              <a:t>‹#›</a:t>
            </a:fld>
            <a:endParaRPr lang="en-US"/>
          </a:p>
        </p:txBody>
      </p:sp>
      <p:sp>
        <p:nvSpPr>
          <p:cNvPr id="21" name="Footer Placeholder 20"/>
          <p:cNvSpPr>
            <a:spLocks noGrp="1"/>
          </p:cNvSpPr>
          <p:nvPr>
            <p:ph type="ftr" sz="quarter" idx="12"/>
          </p:nvPr>
        </p:nvSpPr>
        <p:spPr>
          <a:xfrm rot="5400000">
            <a:off x="6990186" y="3737240"/>
            <a:ext cx="3200400" cy="365760"/>
          </a:xfrm>
          <a:prstGeom prst="rect">
            <a:avLst/>
          </a:prstGeom>
        </p:spPr>
        <p:txBody>
          <a:bodyPr rtlCol="0"/>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Title Placeholder 21"/>
          <p:cNvSpPr>
            <a:spLocks noGrp="1"/>
          </p:cNvSpPr>
          <p:nvPr>
            <p:ph type="title"/>
          </p:nvPr>
        </p:nvSpPr>
        <p:spPr>
          <a:xfrm>
            <a:off x="457200" y="274638"/>
            <a:ext cx="7924800" cy="792162"/>
          </a:xfrm>
          <a:prstGeom prst="rect">
            <a:avLst/>
          </a:prstGeom>
        </p:spPr>
        <p:txBody>
          <a:bodyPr vert="horz" anchor="ctr" anchorCtr="1">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295400"/>
            <a:ext cx="7924800" cy="517855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 11"/>
          <p:cNvSpPr/>
          <p:nvPr/>
        </p:nvSpPr>
        <p:spPr>
          <a:xfrm>
            <a:off x="8483194" y="6172200"/>
            <a:ext cx="526694" cy="552651"/>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00" dirty="0"/>
          </a:p>
        </p:txBody>
      </p:sp>
      <p:sp>
        <p:nvSpPr>
          <p:cNvPr id="14" name="TextBox 13"/>
          <p:cNvSpPr txBox="1"/>
          <p:nvPr userDrawn="1"/>
        </p:nvSpPr>
        <p:spPr>
          <a:xfrm>
            <a:off x="8458200" y="6260068"/>
            <a:ext cx="533400" cy="369332"/>
          </a:xfrm>
          <a:prstGeom prst="rect">
            <a:avLst/>
          </a:prstGeom>
          <a:noFill/>
        </p:spPr>
        <p:txBody>
          <a:bodyPr wrap="square" rtlCol="0">
            <a:spAutoFit/>
          </a:bodyPr>
          <a:lstStyle/>
          <a:p>
            <a:pPr algn="ctr"/>
            <a:fld id="{5B77D36F-9883-46BD-B382-AD309B12512B}" type="slidenum">
              <a:rPr lang="en-US" smtClean="0">
                <a:solidFill>
                  <a:schemeClr val="bg1"/>
                </a:solidFill>
              </a:rPr>
              <a:pPr algn="ctr"/>
              <a:t>‹#›</a:t>
            </a:fld>
            <a:endParaRPr lang="en-US" dirty="0">
              <a:solidFill>
                <a:schemeClr val="bg1"/>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736" r:id="rId12"/>
    <p:sldLayoutId id="2147483737" r:id="rId13"/>
    <p:sldLayoutId id="2147483739" r:id="rId14"/>
    <p:sldLayoutId id="2147483740" r:id="rId15"/>
    <p:sldLayoutId id="2147483741" r:id="rId16"/>
    <p:sldLayoutId id="2147483752" r:id="rId17"/>
    <p:sldLayoutId id="2147483753" r:id="rId18"/>
    <p:sldLayoutId id="2147483754" r:id="rId19"/>
    <p:sldLayoutId id="2147483755" r:id="rId20"/>
    <p:sldLayoutId id="2147483756" r:id="rId21"/>
    <p:sldLayoutId id="2147483757" r:id="rId22"/>
    <p:sldLayoutId id="2147483758" r:id="rId23"/>
    <p:sldLayoutId id="2147483759" r:id="rId24"/>
    <p:sldLayoutId id="2147483760" r:id="rId25"/>
    <p:sldLayoutId id="2147483761" r:id="rId26"/>
    <p:sldLayoutId id="2147483762" r:id="rId27"/>
    <p:sldLayoutId id="2147483763" r:id="rId28"/>
    <p:sldLayoutId id="2147483765" r:id="rId29"/>
    <p:sldLayoutId id="2147483766" r:id="rId30"/>
    <p:sldLayoutId id="2147483767" r:id="rId31"/>
    <p:sldLayoutId id="2147483768" r:id="rId32"/>
    <p:sldLayoutId id="2147483769" r:id="rId33"/>
    <p:sldLayoutId id="2147483770" r:id="rId34"/>
    <p:sldLayoutId id="2147483772" r:id="rId35"/>
    <p:sldLayoutId id="2147483774" r:id="rId36"/>
    <p:sldLayoutId id="2147483777" r:id="rId37"/>
    <p:sldLayoutId id="2147483778" r:id="rId38"/>
    <p:sldLayoutId id="2147483779" r:id="rId39"/>
    <p:sldLayoutId id="2147483780" r:id="rId40"/>
    <p:sldLayoutId id="2147483782" r:id="rId41"/>
    <p:sldLayoutId id="2147483783" r:id="rId42"/>
    <p:sldLayoutId id="2147483784" r:id="rId43"/>
    <p:sldLayoutId id="2147483785" r:id="rId44"/>
  </p:sldLayoutIdLst>
  <p:timing>
    <p:tnLst>
      <p:par>
        <p:cTn id="1" dur="indefinite" restart="never" nodeType="tmRoot"/>
      </p:par>
    </p:tnLst>
  </p:timing>
  <p:hf sldNum="0" hdr="0" ftr="0" dt="0"/>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dewan@cs.unc.edu"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audio9.wav"/><Relationship Id="rId1" Type="http://schemas.openxmlformats.org/officeDocument/2006/relationships/tags" Target="../tags/tag7.xml"/><Relationship Id="rId4" Type="http://schemas.openxmlformats.org/officeDocument/2006/relationships/image" Target="../media/image4.png"/></Relationships>
</file>

<file path=ppt/slides/_rels/slide10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52.xml"/><Relationship Id="rId7" Type="http://schemas.openxmlformats.org/officeDocument/2006/relationships/image" Target="../media/image48.png"/><Relationship Id="rId2" Type="http://schemas.openxmlformats.org/officeDocument/2006/relationships/slideLayout" Target="../slideLayouts/slideLayout6.xml"/><Relationship Id="rId1" Type="http://schemas.openxmlformats.org/officeDocument/2006/relationships/audio" Target="../media/audio98.wav"/><Relationship Id="rId6" Type="http://schemas.openxmlformats.org/officeDocument/2006/relationships/image" Target="../media/image2.png"/><Relationship Id="rId5" Type="http://schemas.openxmlformats.org/officeDocument/2006/relationships/image" Target="../media/image49.png"/><Relationship Id="rId4" Type="http://schemas.openxmlformats.org/officeDocument/2006/relationships/image" Target="../media/image46.jpeg"/></Relationships>
</file>

<file path=ppt/slides/_rels/slide10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53.xml"/><Relationship Id="rId7" Type="http://schemas.openxmlformats.org/officeDocument/2006/relationships/image" Target="../media/image47.png"/><Relationship Id="rId2" Type="http://schemas.openxmlformats.org/officeDocument/2006/relationships/slideLayout" Target="../slideLayouts/slideLayout6.xml"/><Relationship Id="rId1" Type="http://schemas.openxmlformats.org/officeDocument/2006/relationships/audio" Target="../media/audio99.wav"/><Relationship Id="rId6" Type="http://schemas.openxmlformats.org/officeDocument/2006/relationships/image" Target="../media/image48.png"/><Relationship Id="rId5" Type="http://schemas.openxmlformats.org/officeDocument/2006/relationships/image" Target="../media/image2.png"/><Relationship Id="rId4" Type="http://schemas.openxmlformats.org/officeDocument/2006/relationships/image" Target="../media/image46.jpeg"/></Relationships>
</file>

<file path=ppt/slides/_rels/slide10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6.xml"/><Relationship Id="rId7" Type="http://schemas.openxmlformats.org/officeDocument/2006/relationships/image" Target="../media/image48.png"/><Relationship Id="rId2" Type="http://schemas.openxmlformats.org/officeDocument/2006/relationships/audio" Target="../media/audio100.wav"/><Relationship Id="rId1" Type="http://schemas.openxmlformats.org/officeDocument/2006/relationships/tags" Target="../tags/tag83.xml"/><Relationship Id="rId6" Type="http://schemas.openxmlformats.org/officeDocument/2006/relationships/image" Target="../media/image2.png"/><Relationship Id="rId5" Type="http://schemas.openxmlformats.org/officeDocument/2006/relationships/image" Target="../media/image46.jpeg"/><Relationship Id="rId4" Type="http://schemas.openxmlformats.org/officeDocument/2006/relationships/notesSlide" Target="../notesSlides/notesSlide54.xml"/><Relationship Id="rId9" Type="http://schemas.openxmlformats.org/officeDocument/2006/relationships/image" Target="../media/image4.png"/></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30.xml"/><Relationship Id="rId1" Type="http://schemas.openxmlformats.org/officeDocument/2006/relationships/audio" Target="../media/audio101.wav"/><Relationship Id="rId4" Type="http://schemas.openxmlformats.org/officeDocument/2006/relationships/image" Target="../media/image4.png"/></Relationships>
</file>

<file path=ppt/slides/_rels/slide10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slideLayout" Target="../slideLayouts/slideLayout30.xml"/><Relationship Id="rId7" Type="http://schemas.openxmlformats.org/officeDocument/2006/relationships/image" Target="../media/image53.png"/><Relationship Id="rId2" Type="http://schemas.openxmlformats.org/officeDocument/2006/relationships/audio" Target="../media/audio102.wav"/><Relationship Id="rId1" Type="http://schemas.openxmlformats.org/officeDocument/2006/relationships/tags" Target="../tags/tag8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notesSlide" Target="../notesSlides/notesSlide56.xml"/><Relationship Id="rId9" Type="http://schemas.openxmlformats.org/officeDocument/2006/relationships/image" Target="../media/image4.png"/></Relationships>
</file>

<file path=ppt/slides/_rels/slide1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103.wav"/></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audio104.wav"/><Relationship Id="rId1" Type="http://schemas.openxmlformats.org/officeDocument/2006/relationships/tags" Target="../tags/tag85.xml"/><Relationship Id="rId4" Type="http://schemas.openxmlformats.org/officeDocument/2006/relationships/image" Target="../media/image4.png"/></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43.xml"/><Relationship Id="rId1" Type="http://schemas.openxmlformats.org/officeDocument/2006/relationships/audio" Target="../media/audio105.wav"/><Relationship Id="rId4" Type="http://schemas.openxmlformats.org/officeDocument/2006/relationships/image" Target="../media/image4.png"/></Relationships>
</file>

<file path=ppt/slides/_rels/slide10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Layout" Target="../slideLayouts/slideLayout6.xml"/><Relationship Id="rId1" Type="http://schemas.openxmlformats.org/officeDocument/2006/relationships/audio" Target="../media/audio106.wav"/><Relationship Id="rId4" Type="http://schemas.openxmlformats.org/officeDocument/2006/relationships/image" Target="../media/image4.png"/></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43.xml"/><Relationship Id="rId1" Type="http://schemas.openxmlformats.org/officeDocument/2006/relationships/audio" Target="../media/audio107.wav"/><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0.wav"/><Relationship Id="rId1" Type="http://schemas.openxmlformats.org/officeDocument/2006/relationships/tags" Target="../tags/tag8.xml"/><Relationship Id="rId4" Type="http://schemas.openxmlformats.org/officeDocument/2006/relationships/image" Target="../media/image4.png"/></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6.xml"/><Relationship Id="rId1" Type="http://schemas.openxmlformats.org/officeDocument/2006/relationships/audio" Target="../media/audio108.wav"/><Relationship Id="rId4" Type="http://schemas.openxmlformats.org/officeDocument/2006/relationships/image" Target="../media/image4.png"/></Relationships>
</file>

<file path=ppt/slides/_rels/slide1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audio109.wav"/><Relationship Id="rId1" Type="http://schemas.openxmlformats.org/officeDocument/2006/relationships/tags" Target="../tags/tag86.xml"/><Relationship Id="rId4" Type="http://schemas.openxmlformats.org/officeDocument/2006/relationships/image" Target="../media/image4.png"/></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6.xml"/><Relationship Id="rId1" Type="http://schemas.openxmlformats.org/officeDocument/2006/relationships/audio" Target="../media/audio110.wav"/><Relationship Id="rId4" Type="http://schemas.openxmlformats.org/officeDocument/2006/relationships/image" Target="../media/image4.png"/></Relationships>
</file>

<file path=ppt/slides/_rels/slide113.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audio" Target="../media/audio111.wav"/><Relationship Id="rId1" Type="http://schemas.openxmlformats.org/officeDocument/2006/relationships/tags" Target="../tags/tag87.xml"/><Relationship Id="rId5" Type="http://schemas.openxmlformats.org/officeDocument/2006/relationships/image" Target="../media/image4.png"/><Relationship Id="rId4" Type="http://schemas.openxmlformats.org/officeDocument/2006/relationships/notesSlide" Target="../notesSlides/notesSlide61.xml"/></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audio" Target="../media/audio112.wav"/><Relationship Id="rId4" Type="http://schemas.openxmlformats.org/officeDocument/2006/relationships/image" Target="../media/image4.png"/></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6.xml"/><Relationship Id="rId1" Type="http://schemas.openxmlformats.org/officeDocument/2006/relationships/audio" Target="../media/audio113.wav"/><Relationship Id="rId4" Type="http://schemas.openxmlformats.org/officeDocument/2006/relationships/image" Target="../media/image4.png"/></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6.xml"/><Relationship Id="rId1" Type="http://schemas.openxmlformats.org/officeDocument/2006/relationships/audio" Target="../media/audio114.wav"/><Relationship Id="rId4" Type="http://schemas.openxmlformats.org/officeDocument/2006/relationships/image" Target="../media/image4.png"/></Relationships>
</file>

<file path=ppt/slides/_rels/slide1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6.xml"/><Relationship Id="rId1" Type="http://schemas.openxmlformats.org/officeDocument/2006/relationships/audio" Target="../media/audio115.wav"/></Relationships>
</file>

<file path=ppt/slides/_rels/slide1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16.wav"/><Relationship Id="rId1" Type="http://schemas.openxmlformats.org/officeDocument/2006/relationships/tags" Target="../tags/tag88.xml"/><Relationship Id="rId5" Type="http://schemas.openxmlformats.org/officeDocument/2006/relationships/image" Target="../media/image4.png"/><Relationship Id="rId4" Type="http://schemas.openxmlformats.org/officeDocument/2006/relationships/notesSlide" Target="../notesSlides/notesSlide65.xml"/></Relationships>
</file>

<file path=ppt/slides/_rels/slide1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16.wav"/><Relationship Id="rId1" Type="http://schemas.openxmlformats.org/officeDocument/2006/relationships/tags" Target="../tags/tag89.xml"/><Relationship Id="rId5" Type="http://schemas.openxmlformats.org/officeDocument/2006/relationships/image" Target="../media/image4.png"/><Relationship Id="rId4" Type="http://schemas.openxmlformats.org/officeDocument/2006/relationships/notesSlide" Target="../notesSlides/notesSlide6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1.wav"/><Relationship Id="rId1" Type="http://schemas.openxmlformats.org/officeDocument/2006/relationships/tags" Target="../tags/tag9.xml"/><Relationship Id="rId4" Type="http://schemas.openxmlformats.org/officeDocument/2006/relationships/image" Target="../media/image4.png"/></Relationships>
</file>

<file path=ppt/slides/_rels/slide1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png"/></Relationships>
</file>

<file path=ppt/slides/_rels/slide1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png"/></Relationships>
</file>

<file path=ppt/slides/_rels/slide1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png"/></Relationships>
</file>

<file path=ppt/slides/_rels/slide1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png"/></Relationships>
</file>

<file path=ppt/slides/_rels/slide1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png"/></Relationships>
</file>

<file path=ppt/slides/_rels/slide1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6.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png"/><Relationship Id="rId2" Type="http://schemas.openxmlformats.org/officeDocument/2006/relationships/slideLayout" Target="../slideLayouts/slideLayout6.xml"/><Relationship Id="rId1" Type="http://schemas.openxmlformats.org/officeDocument/2006/relationships/audio" Target="../media/audio12.wav"/><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png"/><Relationship Id="rId2" Type="http://schemas.openxmlformats.org/officeDocument/2006/relationships/slideLayout" Target="../slideLayouts/slideLayout6.xml"/><Relationship Id="rId1" Type="http://schemas.openxmlformats.org/officeDocument/2006/relationships/audio" Target="../media/audio13.wav"/><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6.xml"/><Relationship Id="rId7" Type="http://schemas.openxmlformats.org/officeDocument/2006/relationships/image" Target="../media/image8.png"/><Relationship Id="rId2" Type="http://schemas.openxmlformats.org/officeDocument/2006/relationships/audio" Target="../media/audio14.wav"/><Relationship Id="rId1" Type="http://schemas.openxmlformats.org/officeDocument/2006/relationships/tags" Target="../tags/tag10.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6.xml"/><Relationship Id="rId7" Type="http://schemas.openxmlformats.org/officeDocument/2006/relationships/image" Target="../media/image8.png"/><Relationship Id="rId2" Type="http://schemas.openxmlformats.org/officeDocument/2006/relationships/audio" Target="../media/audio15.wav"/><Relationship Id="rId1" Type="http://schemas.openxmlformats.org/officeDocument/2006/relationships/tags" Target="../tags/tag1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6.xml"/><Relationship Id="rId7" Type="http://schemas.openxmlformats.org/officeDocument/2006/relationships/image" Target="../media/image8.png"/><Relationship Id="rId2" Type="http://schemas.openxmlformats.org/officeDocument/2006/relationships/audio" Target="../media/audio16.wav"/><Relationship Id="rId1" Type="http://schemas.openxmlformats.org/officeDocument/2006/relationships/tags" Target="../tags/tag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audio17.wav"/><Relationship Id="rId1" Type="http://schemas.openxmlformats.org/officeDocument/2006/relationships/tags" Target="../tags/tag13.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audio18.wav"/><Relationship Id="rId1" Type="http://schemas.openxmlformats.org/officeDocument/2006/relationships/tags" Target="../tags/tag14.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audio" Target="../media/audio1.wav"/><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audio19.wav"/><Relationship Id="rId1" Type="http://schemas.openxmlformats.org/officeDocument/2006/relationships/tags" Target="../tags/tag15.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audio20.wav"/><Relationship Id="rId1" Type="http://schemas.openxmlformats.org/officeDocument/2006/relationships/tags" Target="../tags/tag16.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audio21.wav"/><Relationship Id="rId1" Type="http://schemas.openxmlformats.org/officeDocument/2006/relationships/tags" Target="../tags/tag17.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audio22.wav"/><Relationship Id="rId1" Type="http://schemas.openxmlformats.org/officeDocument/2006/relationships/tags" Target="../tags/tag18.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6.xml"/><Relationship Id="rId1" Type="http://schemas.openxmlformats.org/officeDocument/2006/relationships/tags" Target="../tags/tag19.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audio23.wav"/><Relationship Id="rId1" Type="http://schemas.openxmlformats.org/officeDocument/2006/relationships/tags" Target="../tags/tag20.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6.xml"/><Relationship Id="rId1" Type="http://schemas.openxmlformats.org/officeDocument/2006/relationships/audio" Target="../media/audio24.wav"/></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audio25.wav"/><Relationship Id="rId1" Type="http://schemas.openxmlformats.org/officeDocument/2006/relationships/tags" Target="../tags/tag21.xml"/><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audio26.wav"/><Relationship Id="rId1" Type="http://schemas.openxmlformats.org/officeDocument/2006/relationships/tags" Target="../tags/tag22.xml"/><Relationship Id="rId5" Type="http://schemas.openxmlformats.org/officeDocument/2006/relationships/image" Target="../media/image14.png"/><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audio27.wav"/><Relationship Id="rId1" Type="http://schemas.openxmlformats.org/officeDocument/2006/relationships/tags" Target="../tags/tag23.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audio2.wav"/><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audio28.wav"/><Relationship Id="rId1" Type="http://schemas.openxmlformats.org/officeDocument/2006/relationships/tags" Target="../tags/tag24.xml"/><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audio29.wav"/><Relationship Id="rId1" Type="http://schemas.openxmlformats.org/officeDocument/2006/relationships/tags" Target="../tags/tag2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6.xml"/><Relationship Id="rId1" Type="http://schemas.openxmlformats.org/officeDocument/2006/relationships/audio" Target="../media/audio30.wav"/></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audio31.wav"/><Relationship Id="rId1" Type="http://schemas.openxmlformats.org/officeDocument/2006/relationships/tags" Target="../tags/tag26.xm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audio32.wav"/><Relationship Id="rId1" Type="http://schemas.openxmlformats.org/officeDocument/2006/relationships/tags" Target="../tags/tag27.xml"/><Relationship Id="rId6" Type="http://schemas.openxmlformats.org/officeDocument/2006/relationships/image" Target="../media/image4.png"/><Relationship Id="rId5" Type="http://schemas.openxmlformats.org/officeDocument/2006/relationships/image" Target="../media/image21.png"/><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audio33.wav"/><Relationship Id="rId1" Type="http://schemas.openxmlformats.org/officeDocument/2006/relationships/tags" Target="../tags/tag28.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notesSlide" Target="../notesSlides/notesSlide3.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audio34.wav"/><Relationship Id="rId1" Type="http://schemas.openxmlformats.org/officeDocument/2006/relationships/tags" Target="../tags/tag29.xml"/><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35.wav"/><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s>
</file>

<file path=ppt/slides/_rels/slide3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6.jpeg"/><Relationship Id="rId2" Type="http://schemas.openxmlformats.org/officeDocument/2006/relationships/audio" Target="../media/audio36.wav"/><Relationship Id="rId1" Type="http://schemas.openxmlformats.org/officeDocument/2006/relationships/tags" Target="../tags/tag3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5.xml"/></Relationships>
</file>

<file path=ppt/slides/_rels/slide3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6.jpeg"/><Relationship Id="rId2" Type="http://schemas.openxmlformats.org/officeDocument/2006/relationships/audio" Target="../media/audio37.wav"/><Relationship Id="rId1" Type="http://schemas.openxmlformats.org/officeDocument/2006/relationships/tags" Target="../tags/tag3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3.wav"/></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audio" Target="../media/audio38.wav"/><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39.wav"/><Relationship Id="rId1" Type="http://schemas.openxmlformats.org/officeDocument/2006/relationships/tags" Target="../tags/tag32.xml"/><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4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44.xml"/><Relationship Id="rId7" Type="http://schemas.openxmlformats.org/officeDocument/2006/relationships/image" Target="../media/image26.jpeg"/><Relationship Id="rId2" Type="http://schemas.openxmlformats.org/officeDocument/2006/relationships/audio" Target="../media/audio40.wav"/><Relationship Id="rId1" Type="http://schemas.openxmlformats.org/officeDocument/2006/relationships/tags" Target="../tags/tag3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9.xml"/></Relationships>
</file>

<file path=ppt/slides/_rels/slide4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44.xml"/><Relationship Id="rId7" Type="http://schemas.openxmlformats.org/officeDocument/2006/relationships/image" Target="../media/image26.jpeg"/><Relationship Id="rId2" Type="http://schemas.openxmlformats.org/officeDocument/2006/relationships/audio" Target="../media/audio41.wav"/><Relationship Id="rId1" Type="http://schemas.openxmlformats.org/officeDocument/2006/relationships/tags" Target="../tags/tag3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10.xml"/></Relationships>
</file>

<file path=ppt/slides/_rels/slide4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44.xml"/><Relationship Id="rId7" Type="http://schemas.openxmlformats.org/officeDocument/2006/relationships/image" Target="../media/image26.jpeg"/><Relationship Id="rId2" Type="http://schemas.openxmlformats.org/officeDocument/2006/relationships/audio" Target="../media/audio42.wav"/><Relationship Id="rId1" Type="http://schemas.openxmlformats.org/officeDocument/2006/relationships/tags" Target="../tags/tag3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11.xml"/></Relationships>
</file>

<file path=ppt/slides/_rels/slide4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44.xml"/><Relationship Id="rId7" Type="http://schemas.openxmlformats.org/officeDocument/2006/relationships/image" Target="../media/image26.jpeg"/><Relationship Id="rId2" Type="http://schemas.openxmlformats.org/officeDocument/2006/relationships/audio" Target="../media/audio43.wav"/><Relationship Id="rId1" Type="http://schemas.openxmlformats.org/officeDocument/2006/relationships/tags" Target="../tags/tag3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12.xml"/></Relationships>
</file>

<file path=ppt/slides/_rels/slide4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44.xml"/><Relationship Id="rId7" Type="http://schemas.openxmlformats.org/officeDocument/2006/relationships/image" Target="../media/image26.jpeg"/><Relationship Id="rId2" Type="http://schemas.openxmlformats.org/officeDocument/2006/relationships/audio" Target="../media/audio44.wav"/><Relationship Id="rId1" Type="http://schemas.openxmlformats.org/officeDocument/2006/relationships/tags" Target="../tags/tag3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13.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audio" Target="../media/audio45.wav"/><Relationship Id="rId1" Type="http://schemas.openxmlformats.org/officeDocument/2006/relationships/tags" Target="../tags/tag38.xml"/><Relationship Id="rId6" Type="http://schemas.openxmlformats.org/officeDocument/2006/relationships/image" Target="../media/image4.png"/><Relationship Id="rId5" Type="http://schemas.openxmlformats.org/officeDocument/2006/relationships/image" Target="../media/image24.png"/><Relationship Id="rId4" Type="http://schemas.openxmlformats.org/officeDocument/2006/relationships/notesSlide" Target="../notesSlides/notesSlide14.xml"/></Relationships>
</file>

<file path=ppt/slides/_rels/slide4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44.xml"/><Relationship Id="rId7" Type="http://schemas.openxmlformats.org/officeDocument/2006/relationships/image" Target="../media/image26.jpeg"/><Relationship Id="rId2" Type="http://schemas.openxmlformats.org/officeDocument/2006/relationships/audio" Target="../media/audio46.wav"/><Relationship Id="rId1" Type="http://schemas.openxmlformats.org/officeDocument/2006/relationships/tags" Target="../tags/tag39.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15.xml"/></Relationships>
</file>

<file path=ppt/slides/_rels/slide4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44.xml"/><Relationship Id="rId7" Type="http://schemas.openxmlformats.org/officeDocument/2006/relationships/image" Target="../media/image26.jpeg"/><Relationship Id="rId2" Type="http://schemas.openxmlformats.org/officeDocument/2006/relationships/audio" Target="../media/audio47.wav"/><Relationship Id="rId1" Type="http://schemas.openxmlformats.org/officeDocument/2006/relationships/tags" Target="../tags/tag4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16.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4.wav"/><Relationship Id="rId1" Type="http://schemas.openxmlformats.org/officeDocument/2006/relationships/tags" Target="../tags/tag2.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audio" Target="../media/audio48.wav"/><Relationship Id="rId1" Type="http://schemas.openxmlformats.org/officeDocument/2006/relationships/tags" Target="../tags/tag41.xml"/><Relationship Id="rId6" Type="http://schemas.openxmlformats.org/officeDocument/2006/relationships/image" Target="../media/image4.png"/><Relationship Id="rId5" Type="http://schemas.openxmlformats.org/officeDocument/2006/relationships/image" Target="../media/image25.png"/><Relationship Id="rId4" Type="http://schemas.openxmlformats.org/officeDocument/2006/relationships/notesSlide" Target="../notesSlides/notesSlide17.xml"/></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6.xml"/><Relationship Id="rId1" Type="http://schemas.openxmlformats.org/officeDocument/2006/relationships/audio" Target="../media/audio49.wav"/></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50.wav"/><Relationship Id="rId1" Type="http://schemas.openxmlformats.org/officeDocument/2006/relationships/tags" Target="../tags/tag42.xml"/><Relationship Id="rId5" Type="http://schemas.openxmlformats.org/officeDocument/2006/relationships/image" Target="../media/image4.png"/><Relationship Id="rId4" Type="http://schemas.openxmlformats.org/officeDocument/2006/relationships/notesSlide" Target="../notesSlides/notesSlide18.xml"/></Relationships>
</file>

<file path=ppt/slides/_rels/slide53.xml.rels><?xml version="1.0" encoding="UTF-8" standalone="yes"?>
<Relationships xmlns="http://schemas.openxmlformats.org/package/2006/relationships"><Relationship Id="rId8" Type="http://schemas.openxmlformats.org/officeDocument/2006/relationships/image" Target="../media/image31.wmf"/><Relationship Id="rId3" Type="http://schemas.openxmlformats.org/officeDocument/2006/relationships/slideLayout" Target="../slideLayouts/slideLayout14.xml"/><Relationship Id="rId7" Type="http://schemas.openxmlformats.org/officeDocument/2006/relationships/image" Target="../media/image30.wmf"/><Relationship Id="rId2" Type="http://schemas.openxmlformats.org/officeDocument/2006/relationships/audio" Target="../media/audio51.wav"/><Relationship Id="rId1" Type="http://schemas.openxmlformats.org/officeDocument/2006/relationships/tags" Target="../tags/tag43.xml"/><Relationship Id="rId6" Type="http://schemas.openxmlformats.org/officeDocument/2006/relationships/image" Target="../media/image29.png"/><Relationship Id="rId11" Type="http://schemas.openxmlformats.org/officeDocument/2006/relationships/image" Target="../media/image4.png"/><Relationship Id="rId5" Type="http://schemas.openxmlformats.org/officeDocument/2006/relationships/image" Target="../media/image28.gif"/><Relationship Id="rId10" Type="http://schemas.openxmlformats.org/officeDocument/2006/relationships/image" Target="../media/image33.wmf"/><Relationship Id="rId4" Type="http://schemas.openxmlformats.org/officeDocument/2006/relationships/image" Target="../media/image27.jpeg"/><Relationship Id="rId9" Type="http://schemas.openxmlformats.org/officeDocument/2006/relationships/image" Target="../media/image32.jpe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audio52.wav"/><Relationship Id="rId1" Type="http://schemas.openxmlformats.org/officeDocument/2006/relationships/tags" Target="../tags/tag44.xml"/><Relationship Id="rId4" Type="http://schemas.openxmlformats.org/officeDocument/2006/relationships/image" Target="../media/image4.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audio53.wav"/><Relationship Id="rId1" Type="http://schemas.openxmlformats.org/officeDocument/2006/relationships/tags" Target="../tags/tag45.xml"/><Relationship Id="rId5" Type="http://schemas.openxmlformats.org/officeDocument/2006/relationships/image" Target="../media/image4.png"/><Relationship Id="rId4" Type="http://schemas.openxmlformats.org/officeDocument/2006/relationships/notesSlide" Target="../notesSlides/notesSlide19.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audio54.wav"/><Relationship Id="rId1" Type="http://schemas.openxmlformats.org/officeDocument/2006/relationships/tags" Target="../tags/tag46.xml"/><Relationship Id="rId5" Type="http://schemas.openxmlformats.org/officeDocument/2006/relationships/image" Target="../media/image4.png"/><Relationship Id="rId4" Type="http://schemas.openxmlformats.org/officeDocument/2006/relationships/notesSlide" Target="../notesSlides/notesSlide20.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audio55.wav"/><Relationship Id="rId1" Type="http://schemas.openxmlformats.org/officeDocument/2006/relationships/tags" Target="../tags/tag47.xml"/><Relationship Id="rId5" Type="http://schemas.openxmlformats.org/officeDocument/2006/relationships/image" Target="../media/image4.png"/><Relationship Id="rId4" Type="http://schemas.openxmlformats.org/officeDocument/2006/relationships/notesSlide" Target="../notesSlides/notesSlide21.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audio56.wav"/><Relationship Id="rId1" Type="http://schemas.openxmlformats.org/officeDocument/2006/relationships/tags" Target="../tags/tag48.xml"/><Relationship Id="rId5" Type="http://schemas.openxmlformats.org/officeDocument/2006/relationships/image" Target="../media/image4.png"/><Relationship Id="rId4" Type="http://schemas.openxmlformats.org/officeDocument/2006/relationships/notesSlide" Target="../notesSlides/notesSlide22.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audio57.wav"/><Relationship Id="rId1" Type="http://schemas.openxmlformats.org/officeDocument/2006/relationships/tags" Target="../tags/tag49.xml"/><Relationship Id="rId5" Type="http://schemas.openxmlformats.org/officeDocument/2006/relationships/image" Target="../media/image4.png"/><Relationship Id="rId4" Type="http://schemas.openxmlformats.org/officeDocument/2006/relationships/notesSlide" Target="../notesSlides/notesSlide2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5.wav"/><Relationship Id="rId1" Type="http://schemas.openxmlformats.org/officeDocument/2006/relationships/tags" Target="../tags/tag3.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audio58.wav"/><Relationship Id="rId1" Type="http://schemas.openxmlformats.org/officeDocument/2006/relationships/tags" Target="../tags/tag50.xml"/><Relationship Id="rId5" Type="http://schemas.openxmlformats.org/officeDocument/2006/relationships/image" Target="../media/image4.png"/><Relationship Id="rId4" Type="http://schemas.openxmlformats.org/officeDocument/2006/relationships/notesSlide" Target="../notesSlides/notesSlide24.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audio59.wav"/><Relationship Id="rId1" Type="http://schemas.openxmlformats.org/officeDocument/2006/relationships/tags" Target="../tags/tag51.xml"/><Relationship Id="rId5" Type="http://schemas.openxmlformats.org/officeDocument/2006/relationships/image" Target="../media/image4.png"/><Relationship Id="rId4" Type="http://schemas.openxmlformats.org/officeDocument/2006/relationships/notesSlide" Target="../notesSlides/notesSlide25.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audio60.wav"/><Relationship Id="rId1" Type="http://schemas.openxmlformats.org/officeDocument/2006/relationships/tags" Target="../tags/tag52.xml"/><Relationship Id="rId5" Type="http://schemas.openxmlformats.org/officeDocument/2006/relationships/image" Target="../media/image4.png"/><Relationship Id="rId4" Type="http://schemas.openxmlformats.org/officeDocument/2006/relationships/notesSlide" Target="../notesSlides/notesSlide26.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audio61.wav"/><Relationship Id="rId1" Type="http://schemas.openxmlformats.org/officeDocument/2006/relationships/tags" Target="../tags/tag53.xml"/><Relationship Id="rId5" Type="http://schemas.openxmlformats.org/officeDocument/2006/relationships/image" Target="../media/image4.png"/><Relationship Id="rId4" Type="http://schemas.openxmlformats.org/officeDocument/2006/relationships/notesSlide" Target="../notesSlides/notesSlide27.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audio62.wav"/><Relationship Id="rId1" Type="http://schemas.openxmlformats.org/officeDocument/2006/relationships/tags" Target="../tags/tag54.xml"/><Relationship Id="rId5" Type="http://schemas.openxmlformats.org/officeDocument/2006/relationships/image" Target="../media/image4.png"/><Relationship Id="rId4" Type="http://schemas.openxmlformats.org/officeDocument/2006/relationships/notesSlide" Target="../notesSlides/notesSlide28.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audio63.wav"/><Relationship Id="rId1" Type="http://schemas.openxmlformats.org/officeDocument/2006/relationships/tags" Target="../tags/tag55.xml"/><Relationship Id="rId5" Type="http://schemas.openxmlformats.org/officeDocument/2006/relationships/image" Target="../media/image4.png"/><Relationship Id="rId4" Type="http://schemas.openxmlformats.org/officeDocument/2006/relationships/notesSlide" Target="../notesSlides/notesSlide29.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audio64.wav"/><Relationship Id="rId1" Type="http://schemas.openxmlformats.org/officeDocument/2006/relationships/tags" Target="../tags/tag56.xml"/><Relationship Id="rId5" Type="http://schemas.openxmlformats.org/officeDocument/2006/relationships/image" Target="../media/image4.png"/><Relationship Id="rId4" Type="http://schemas.openxmlformats.org/officeDocument/2006/relationships/notesSlide" Target="../notesSlides/notesSlide30.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audio65.wav"/><Relationship Id="rId1" Type="http://schemas.openxmlformats.org/officeDocument/2006/relationships/tags" Target="../tags/tag57.xml"/><Relationship Id="rId5" Type="http://schemas.openxmlformats.org/officeDocument/2006/relationships/image" Target="../media/image4.png"/><Relationship Id="rId4" Type="http://schemas.openxmlformats.org/officeDocument/2006/relationships/notesSlide" Target="../notesSlides/notesSlide31.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audio66.wav"/><Relationship Id="rId1" Type="http://schemas.openxmlformats.org/officeDocument/2006/relationships/tags" Target="../tags/tag58.xml"/><Relationship Id="rId5" Type="http://schemas.openxmlformats.org/officeDocument/2006/relationships/image" Target="../media/image4.png"/><Relationship Id="rId4" Type="http://schemas.openxmlformats.org/officeDocument/2006/relationships/notesSlide" Target="../notesSlides/notesSlide32.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audio67.wav"/><Relationship Id="rId1" Type="http://schemas.openxmlformats.org/officeDocument/2006/relationships/tags" Target="../tags/tag59.xml"/><Relationship Id="rId5" Type="http://schemas.openxmlformats.org/officeDocument/2006/relationships/image" Target="../media/image4.png"/><Relationship Id="rId4" Type="http://schemas.openxmlformats.org/officeDocument/2006/relationships/notesSlide" Target="../notesSlides/notesSlide3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6.wav"/><Relationship Id="rId1" Type="http://schemas.openxmlformats.org/officeDocument/2006/relationships/tags" Target="../tags/tag4.xml"/><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audio68.wav"/><Relationship Id="rId1" Type="http://schemas.openxmlformats.org/officeDocument/2006/relationships/tags" Target="../tags/tag60.xml"/><Relationship Id="rId5" Type="http://schemas.openxmlformats.org/officeDocument/2006/relationships/image" Target="../media/image4.png"/><Relationship Id="rId4" Type="http://schemas.openxmlformats.org/officeDocument/2006/relationships/notesSlide" Target="../notesSlides/notesSlide34.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audio" Target="../media/audio69.wav"/><Relationship Id="rId4" Type="http://schemas.openxmlformats.org/officeDocument/2006/relationships/image" Target="../media/image4.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audio" Target="../media/audio70.wav"/><Relationship Id="rId4" Type="http://schemas.openxmlformats.org/officeDocument/2006/relationships/image" Target="../media/image4.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audio" Target="../media/audio71.wav"/><Relationship Id="rId4" Type="http://schemas.openxmlformats.org/officeDocument/2006/relationships/image" Target="../media/image4.png"/></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72.wav"/><Relationship Id="rId1" Type="http://schemas.openxmlformats.org/officeDocument/2006/relationships/tags" Target="../tags/tag61.xml"/><Relationship Id="rId5" Type="http://schemas.openxmlformats.org/officeDocument/2006/relationships/image" Target="../media/image4.png"/><Relationship Id="rId4" Type="http://schemas.openxmlformats.org/officeDocument/2006/relationships/notesSlide" Target="../notesSlides/notesSlide38.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audio73.wav"/><Relationship Id="rId1" Type="http://schemas.openxmlformats.org/officeDocument/2006/relationships/tags" Target="../tags/tag62.xml"/><Relationship Id="rId5" Type="http://schemas.openxmlformats.org/officeDocument/2006/relationships/image" Target="../media/image4.png"/><Relationship Id="rId4" Type="http://schemas.openxmlformats.org/officeDocument/2006/relationships/notesSlide" Target="../notesSlides/notesSlide39.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audio74.wav"/><Relationship Id="rId1" Type="http://schemas.openxmlformats.org/officeDocument/2006/relationships/tags" Target="../tags/tag63.xml"/><Relationship Id="rId5" Type="http://schemas.openxmlformats.org/officeDocument/2006/relationships/image" Target="../media/image4.png"/><Relationship Id="rId4" Type="http://schemas.openxmlformats.org/officeDocument/2006/relationships/notesSlide" Target="../notesSlides/notesSlide40.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audio" Target="../media/audio75.wav"/><Relationship Id="rId1" Type="http://schemas.openxmlformats.org/officeDocument/2006/relationships/tags" Target="../tags/tag64.xml"/><Relationship Id="rId5" Type="http://schemas.openxmlformats.org/officeDocument/2006/relationships/image" Target="../media/image4.png"/><Relationship Id="rId4" Type="http://schemas.openxmlformats.org/officeDocument/2006/relationships/notesSlide" Target="../notesSlides/notesSlide41.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audio76.wav"/><Relationship Id="rId1" Type="http://schemas.openxmlformats.org/officeDocument/2006/relationships/tags" Target="../tags/tag65.xml"/><Relationship Id="rId5" Type="http://schemas.openxmlformats.org/officeDocument/2006/relationships/image" Target="../media/image4.png"/><Relationship Id="rId4" Type="http://schemas.openxmlformats.org/officeDocument/2006/relationships/notesSlide" Target="../notesSlides/notesSlide42.xml"/></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audio" Target="../media/audio77.wav"/><Relationship Id="rId1" Type="http://schemas.openxmlformats.org/officeDocument/2006/relationships/tags" Target="../tags/tag66.xml"/><Relationship Id="rId5" Type="http://schemas.openxmlformats.org/officeDocument/2006/relationships/image" Target="../media/image34.png"/><Relationship Id="rId4" Type="http://schemas.openxmlformats.org/officeDocument/2006/relationships/notesSlide" Target="../notesSlides/notesSlide4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7.wav"/><Relationship Id="rId1" Type="http://schemas.openxmlformats.org/officeDocument/2006/relationships/tags" Target="../tags/tag5.xml"/><Relationship Id="rId4" Type="http://schemas.openxmlformats.org/officeDocument/2006/relationships/image" Target="../media/image4.png"/></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audio" Target="../media/audio78.wav"/><Relationship Id="rId1" Type="http://schemas.openxmlformats.org/officeDocument/2006/relationships/tags" Target="../tags/tag67.xml"/><Relationship Id="rId5" Type="http://schemas.openxmlformats.org/officeDocument/2006/relationships/image" Target="../media/image35.png"/><Relationship Id="rId4" Type="http://schemas.openxmlformats.org/officeDocument/2006/relationships/notesSlide" Target="../notesSlides/notesSlide44.xml"/></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audio" Target="../media/audio79.wav"/><Relationship Id="rId1" Type="http://schemas.openxmlformats.org/officeDocument/2006/relationships/tags" Target="../tags/tag68.xml"/><Relationship Id="rId5" Type="http://schemas.openxmlformats.org/officeDocument/2006/relationships/image" Target="../media/image36.png"/><Relationship Id="rId4" Type="http://schemas.openxmlformats.org/officeDocument/2006/relationships/notesSlide" Target="../notesSlides/notesSlide45.xml"/></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audio80.wav"/><Relationship Id="rId1" Type="http://schemas.openxmlformats.org/officeDocument/2006/relationships/tags" Target="../tags/tag69.xml"/><Relationship Id="rId4" Type="http://schemas.openxmlformats.org/officeDocument/2006/relationships/image" Target="../media/image37.png"/></Relationships>
</file>

<file path=ppt/slides/_rels/slide8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41.xml"/><Relationship Id="rId1" Type="http://schemas.openxmlformats.org/officeDocument/2006/relationships/audio" Target="../media/audio81.wav"/></Relationships>
</file>

<file path=ppt/slides/_rels/slide8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35.xml"/><Relationship Id="rId7" Type="http://schemas.openxmlformats.org/officeDocument/2006/relationships/image" Target="../media/image41.wmf"/><Relationship Id="rId2" Type="http://schemas.openxmlformats.org/officeDocument/2006/relationships/audio" Target="../media/audio82.wav"/><Relationship Id="rId1" Type="http://schemas.openxmlformats.org/officeDocument/2006/relationships/tags" Target="../tags/tag70.xml"/><Relationship Id="rId6" Type="http://schemas.openxmlformats.org/officeDocument/2006/relationships/image" Target="../media/image40.wmf"/><Relationship Id="rId5" Type="http://schemas.openxmlformats.org/officeDocument/2006/relationships/image" Target="../media/image39.wmf"/><Relationship Id="rId4" Type="http://schemas.openxmlformats.org/officeDocument/2006/relationships/notesSlide" Target="../notesSlides/notesSlide46.xml"/></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audio" Target="../media/audio83.wav"/><Relationship Id="rId1" Type="http://schemas.openxmlformats.org/officeDocument/2006/relationships/tags" Target="../tags/tag71.xml"/><Relationship Id="rId4" Type="http://schemas.openxmlformats.org/officeDocument/2006/relationships/image" Target="../media/image43.png"/></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audio" Target="../media/audio84.wav"/><Relationship Id="rId1" Type="http://schemas.openxmlformats.org/officeDocument/2006/relationships/tags" Target="../tags/tag72.xml"/><Relationship Id="rId4" Type="http://schemas.openxmlformats.org/officeDocument/2006/relationships/image" Target="../media/image44.png"/></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audio" Target="../media/audio85.wav"/><Relationship Id="rId1" Type="http://schemas.openxmlformats.org/officeDocument/2006/relationships/tags" Target="../tags/tag73.xml"/><Relationship Id="rId4" Type="http://schemas.openxmlformats.org/officeDocument/2006/relationships/image" Target="../media/image4.png"/></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audio" Target="../media/audio86.wav"/><Relationship Id="rId1" Type="http://schemas.openxmlformats.org/officeDocument/2006/relationships/tags" Target="../tags/tag74.xml"/><Relationship Id="rId4" Type="http://schemas.openxmlformats.org/officeDocument/2006/relationships/image" Target="../media/image4.png"/></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audio" Target="../media/audio87.wav"/><Relationship Id="rId1" Type="http://schemas.openxmlformats.org/officeDocument/2006/relationships/tags" Target="../tags/tag75.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8.wav"/><Relationship Id="rId1" Type="http://schemas.openxmlformats.org/officeDocument/2006/relationships/tags" Target="../tags/tag6.xml"/><Relationship Id="rId4" Type="http://schemas.openxmlformats.org/officeDocument/2006/relationships/image" Target="../media/image4.png"/></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audio" Target="../media/audio88.wav"/><Relationship Id="rId1" Type="http://schemas.openxmlformats.org/officeDocument/2006/relationships/tags" Target="../tags/tag76.xml"/><Relationship Id="rId5" Type="http://schemas.openxmlformats.org/officeDocument/2006/relationships/image" Target="../media/image4.png"/><Relationship Id="rId4" Type="http://schemas.openxmlformats.org/officeDocument/2006/relationships/image" Target="../media/image45.wmf"/></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audio89.wav"/><Relationship Id="rId1" Type="http://schemas.openxmlformats.org/officeDocument/2006/relationships/tags" Target="../tags/tag77.xml"/><Relationship Id="rId4" Type="http://schemas.openxmlformats.org/officeDocument/2006/relationships/image" Target="../media/image4.png"/></Relationships>
</file>

<file path=ppt/slides/_rels/slide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90.wav"/></Relationships>
</file>

<file path=ppt/slides/_rels/slide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6.xml"/><Relationship Id="rId1" Type="http://schemas.openxmlformats.org/officeDocument/2006/relationships/audio" Target="../media/audio91.wav"/></Relationships>
</file>

<file path=ppt/slides/_rels/slide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6.xml"/><Relationship Id="rId1" Type="http://schemas.openxmlformats.org/officeDocument/2006/relationships/audio" Target="../media/audio92.wav"/></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audio" Target="../media/audio93.wav"/><Relationship Id="rId1" Type="http://schemas.openxmlformats.org/officeDocument/2006/relationships/tags" Target="../tags/tag78.xml"/><Relationship Id="rId5" Type="http://schemas.openxmlformats.org/officeDocument/2006/relationships/image" Target="../media/image4.png"/><Relationship Id="rId4" Type="http://schemas.openxmlformats.org/officeDocument/2006/relationships/notesSlide" Target="../notesSlides/notesSlide47.xml"/></Relationships>
</file>

<file path=ppt/slides/_rels/slide9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6.xml"/><Relationship Id="rId7" Type="http://schemas.openxmlformats.org/officeDocument/2006/relationships/image" Target="../media/image48.png"/><Relationship Id="rId2" Type="http://schemas.openxmlformats.org/officeDocument/2006/relationships/audio" Target="../media/audio94.wav"/><Relationship Id="rId1" Type="http://schemas.openxmlformats.org/officeDocument/2006/relationships/tags" Target="../tags/tag79.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notesSlide" Target="../notesSlides/notesSlide48.xml"/><Relationship Id="rId9" Type="http://schemas.openxmlformats.org/officeDocument/2006/relationships/image" Target="../media/image4.png"/></Relationships>
</file>

<file path=ppt/slides/_rels/slide9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Layout" Target="../slideLayouts/slideLayout6.xml"/><Relationship Id="rId7" Type="http://schemas.openxmlformats.org/officeDocument/2006/relationships/image" Target="../media/image50.png"/><Relationship Id="rId2" Type="http://schemas.openxmlformats.org/officeDocument/2006/relationships/audio" Target="../media/audio95.wav"/><Relationship Id="rId1" Type="http://schemas.openxmlformats.org/officeDocument/2006/relationships/tags" Target="../tags/tag80.xml"/><Relationship Id="rId6" Type="http://schemas.openxmlformats.org/officeDocument/2006/relationships/image" Target="../media/image49.png"/><Relationship Id="rId5" Type="http://schemas.openxmlformats.org/officeDocument/2006/relationships/image" Target="../media/image46.jpeg"/><Relationship Id="rId10" Type="http://schemas.openxmlformats.org/officeDocument/2006/relationships/image" Target="../media/image4.png"/><Relationship Id="rId4" Type="http://schemas.openxmlformats.org/officeDocument/2006/relationships/notesSlide" Target="../notesSlides/notesSlide49.xml"/><Relationship Id="rId9" Type="http://schemas.openxmlformats.org/officeDocument/2006/relationships/image" Target="../media/image2.png"/></Relationships>
</file>

<file path=ppt/slides/_rels/slide9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Layout" Target="../slideLayouts/slideLayout6.xml"/><Relationship Id="rId7" Type="http://schemas.openxmlformats.org/officeDocument/2006/relationships/image" Target="../media/image47.png"/><Relationship Id="rId2" Type="http://schemas.openxmlformats.org/officeDocument/2006/relationships/audio" Target="../media/audio96.wav"/><Relationship Id="rId1" Type="http://schemas.openxmlformats.org/officeDocument/2006/relationships/tags" Target="../tags/tag81.xml"/><Relationship Id="rId6" Type="http://schemas.openxmlformats.org/officeDocument/2006/relationships/image" Target="../media/image46.jpeg"/><Relationship Id="rId5" Type="http://schemas.openxmlformats.org/officeDocument/2006/relationships/image" Target="../media/image2.png"/><Relationship Id="rId4" Type="http://schemas.openxmlformats.org/officeDocument/2006/relationships/notesSlide" Target="../notesSlides/notesSlide50.xml"/><Relationship Id="rId9" Type="http://schemas.openxmlformats.org/officeDocument/2006/relationships/image" Target="../media/image4.png"/></Relationships>
</file>

<file path=ppt/slides/_rels/slide9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6.xml"/><Relationship Id="rId7" Type="http://schemas.openxmlformats.org/officeDocument/2006/relationships/image" Target="../media/image48.png"/><Relationship Id="rId2" Type="http://schemas.openxmlformats.org/officeDocument/2006/relationships/audio" Target="../media/audio97.wav"/><Relationship Id="rId1" Type="http://schemas.openxmlformats.org/officeDocument/2006/relationships/tags" Target="../tags/tag82.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notesSlide" Target="../notesSlides/notesSlide51.xml"/><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Firewalls and Communication Intermediaries</a:t>
            </a:r>
            <a:endParaRPr lang="en-US" dirty="0"/>
          </a:p>
        </p:txBody>
      </p:sp>
      <p:sp>
        <p:nvSpPr>
          <p:cNvPr id="3" name="Subtitle 2"/>
          <p:cNvSpPr>
            <a:spLocks noGrp="1"/>
          </p:cNvSpPr>
          <p:nvPr>
            <p:ph type="subTitle" idx="1"/>
          </p:nvPr>
        </p:nvSpPr>
        <p:spPr/>
        <p:txBody>
          <a:bodyPr>
            <a:normAutofit lnSpcReduction="10000"/>
          </a:bodyPr>
          <a:lstStyle/>
          <a:p>
            <a:r>
              <a:rPr lang="en-US" dirty="0" err="1" smtClean="0"/>
              <a:t>Prasun</a:t>
            </a:r>
            <a:r>
              <a:rPr lang="en-US" smtClean="0"/>
              <a:t> Dewan</a:t>
            </a:r>
          </a:p>
          <a:p>
            <a:r>
              <a:rPr lang="en-US" smtClean="0"/>
              <a:t>Department of Computer Science</a:t>
            </a:r>
          </a:p>
          <a:p>
            <a:r>
              <a:rPr lang="en-US" smtClean="0"/>
              <a:t>University of North Carolina at Chapel Hill</a:t>
            </a:r>
          </a:p>
          <a:p>
            <a:r>
              <a:rPr lang="en-US" smtClean="0">
                <a:hlinkClick r:id="rId2"/>
              </a:rPr>
              <a:t>dewan@cs.unc.edu</a:t>
            </a:r>
            <a:endParaRPr lang="en-US" dirty="0" smtClean="0"/>
          </a:p>
        </p:txBody>
      </p:sp>
    </p:spTree>
  </p:cSld>
  <p:clrMapOvr>
    <a:masterClrMapping/>
  </p:clrMapOvr>
  <p:transition advTm="4200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tangle 88"/>
          <p:cNvSpPr/>
          <p:nvPr/>
        </p:nvSpPr>
        <p:spPr>
          <a:xfrm>
            <a:off x="304800" y="1371600"/>
            <a:ext cx="3352800" cy="14478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90" name="Text Box 4"/>
          <p:cNvSpPr txBox="1">
            <a:spLocks noChangeArrowheads="1"/>
          </p:cNvSpPr>
          <p:nvPr/>
        </p:nvSpPr>
        <p:spPr bwMode="auto">
          <a:xfrm>
            <a:off x="457200" y="2209800"/>
            <a:ext cx="3048000" cy="457200"/>
          </a:xfrm>
          <a:prstGeom prst="rect">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lgn="l"/>
            <a:r>
              <a:rPr lang="en-US"/>
              <a:t>   protected site</a:t>
            </a:r>
          </a:p>
        </p:txBody>
      </p:sp>
      <p:sp>
        <p:nvSpPr>
          <p:cNvPr id="91" name="TextBox 90"/>
          <p:cNvSpPr txBox="1"/>
          <p:nvPr/>
        </p:nvSpPr>
        <p:spPr>
          <a:xfrm>
            <a:off x="457200" y="1447800"/>
            <a:ext cx="1752600" cy="369332"/>
          </a:xfrm>
          <a:prstGeom prst="rect">
            <a:avLst/>
          </a:prstGeom>
          <a:noFill/>
        </p:spPr>
        <p:txBody>
          <a:bodyPr wrap="square" rtlCol="0">
            <a:spAutoFit/>
          </a:bodyPr>
          <a:lstStyle/>
          <a:p>
            <a:r>
              <a:rPr lang="en-US" dirty="0" smtClean="0">
                <a:solidFill>
                  <a:srgbClr val="C00000"/>
                </a:solidFill>
              </a:rPr>
              <a:t>Organization</a:t>
            </a:r>
            <a:endParaRPr lang="en-US" dirty="0">
              <a:solidFill>
                <a:srgbClr val="C00000"/>
              </a:solidFill>
            </a:endParaRPr>
          </a:p>
        </p:txBody>
      </p:sp>
      <p:sp>
        <p:nvSpPr>
          <p:cNvPr id="87" name="Rectangle 86"/>
          <p:cNvSpPr/>
          <p:nvPr/>
        </p:nvSpPr>
        <p:spPr>
          <a:xfrm>
            <a:off x="304800" y="2819400"/>
            <a:ext cx="3352800" cy="14478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1170434" name="Rectangle 2"/>
          <p:cNvSpPr>
            <a:spLocks noGrp="1" noChangeArrowheads="1"/>
          </p:cNvSpPr>
          <p:nvPr>
            <p:ph type="title"/>
          </p:nvPr>
        </p:nvSpPr>
        <p:spPr/>
        <p:txBody>
          <a:bodyPr/>
          <a:lstStyle/>
          <a:p>
            <a:r>
              <a:rPr lang="en-US" dirty="0" smtClean="0"/>
              <a:t>Protocol-based Firewall</a:t>
            </a:r>
            <a:endParaRPr lang="en-US" dirty="0"/>
          </a:p>
        </p:txBody>
      </p:sp>
      <p:sp>
        <p:nvSpPr>
          <p:cNvPr id="1170445" name="Text Box 13"/>
          <p:cNvSpPr txBox="1">
            <a:spLocks noChangeArrowheads="1"/>
          </p:cNvSpPr>
          <p:nvPr/>
        </p:nvSpPr>
        <p:spPr bwMode="auto">
          <a:xfrm rot="-5400000" flipH="1" flipV="1">
            <a:off x="702678" y="4402723"/>
            <a:ext cx="1066799" cy="338554"/>
          </a:xfrm>
          <a:prstGeom prst="rect">
            <a:avLst/>
          </a:prstGeom>
          <a:noFill/>
          <a:ln w="28575" algn="ctr">
            <a:noFill/>
            <a:miter lim="800000"/>
            <a:headEnd/>
            <a:tailEnd/>
          </a:ln>
          <a:effectLst/>
        </p:spPr>
        <p:txBody>
          <a:bodyPr wrap="square">
            <a:spAutoFit/>
          </a:bodyPr>
          <a:lstStyle/>
          <a:p>
            <a:r>
              <a:rPr lang="en-US" sz="1600" dirty="0" smtClean="0"/>
              <a:t>open(1’)</a:t>
            </a:r>
            <a:endParaRPr lang="en-US" sz="1600" dirty="0"/>
          </a:p>
        </p:txBody>
      </p:sp>
      <p:sp>
        <p:nvSpPr>
          <p:cNvPr id="25" name="Line 6"/>
          <p:cNvSpPr>
            <a:spLocks noChangeShapeType="1"/>
          </p:cNvSpPr>
          <p:nvPr/>
        </p:nvSpPr>
        <p:spPr bwMode="auto">
          <a:xfrm>
            <a:off x="609600" y="2667000"/>
            <a:ext cx="0" cy="2362200"/>
          </a:xfrm>
          <a:prstGeom prst="line">
            <a:avLst/>
          </a:prstGeom>
          <a:noFill/>
          <a:ln w="28575">
            <a:solidFill>
              <a:schemeClr val="tx1"/>
            </a:solidFill>
            <a:round/>
            <a:headEnd type="triangle" w="med" len="med"/>
            <a:tailEnd/>
          </a:ln>
          <a:effectLst/>
        </p:spPr>
        <p:txBody>
          <a:bodyPr>
            <a:spAutoFit/>
          </a:bodyPr>
          <a:lstStyle/>
          <a:p>
            <a:endParaRPr lang="en-US"/>
          </a:p>
        </p:txBody>
      </p:sp>
      <p:sp>
        <p:nvSpPr>
          <p:cNvPr id="26" name="Multiply 25"/>
          <p:cNvSpPr/>
          <p:nvPr/>
        </p:nvSpPr>
        <p:spPr>
          <a:xfrm>
            <a:off x="381000" y="3200400"/>
            <a:ext cx="457200" cy="457200"/>
          </a:xfrm>
          <a:prstGeom prst="mathMultiply">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Box 13"/>
          <p:cNvSpPr txBox="1">
            <a:spLocks noChangeArrowheads="1"/>
          </p:cNvSpPr>
          <p:nvPr/>
        </p:nvSpPr>
        <p:spPr bwMode="auto">
          <a:xfrm rot="5400000" flipH="1" flipV="1">
            <a:off x="-59323" y="4250323"/>
            <a:ext cx="914400" cy="338554"/>
          </a:xfrm>
          <a:prstGeom prst="rect">
            <a:avLst/>
          </a:prstGeom>
          <a:noFill/>
          <a:ln w="28575" algn="ctr">
            <a:noFill/>
            <a:miter lim="800000"/>
            <a:headEnd/>
            <a:tailEnd/>
          </a:ln>
          <a:effectLst/>
        </p:spPr>
        <p:txBody>
          <a:bodyPr wrap="square">
            <a:spAutoFit/>
          </a:bodyPr>
          <a:lstStyle/>
          <a:p>
            <a:r>
              <a:rPr lang="en-US" sz="1600" dirty="0" smtClean="0"/>
              <a:t>open(1)</a:t>
            </a:r>
            <a:endParaRPr lang="en-US" sz="1600" dirty="0"/>
          </a:p>
        </p:txBody>
      </p:sp>
      <p:sp>
        <p:nvSpPr>
          <p:cNvPr id="28" name="Text Box 13"/>
          <p:cNvSpPr txBox="1">
            <a:spLocks noChangeArrowheads="1"/>
          </p:cNvSpPr>
          <p:nvPr/>
        </p:nvSpPr>
        <p:spPr bwMode="auto">
          <a:xfrm rot="-5400000" flipH="1" flipV="1">
            <a:off x="778877" y="3031123"/>
            <a:ext cx="914400" cy="338554"/>
          </a:xfrm>
          <a:prstGeom prst="rect">
            <a:avLst/>
          </a:prstGeom>
          <a:noFill/>
          <a:ln w="28575" algn="ctr">
            <a:noFill/>
            <a:miter lim="800000"/>
            <a:headEnd/>
            <a:tailEnd/>
          </a:ln>
          <a:effectLst/>
        </p:spPr>
        <p:txBody>
          <a:bodyPr wrap="square">
            <a:spAutoFit/>
          </a:bodyPr>
          <a:lstStyle/>
          <a:p>
            <a:r>
              <a:rPr lang="en-US" sz="1600" dirty="0" smtClean="0"/>
              <a:t>open(1)</a:t>
            </a:r>
            <a:endParaRPr lang="en-US" sz="1600" dirty="0"/>
          </a:p>
        </p:txBody>
      </p:sp>
      <p:sp>
        <p:nvSpPr>
          <p:cNvPr id="29" name="Line 10"/>
          <p:cNvSpPr>
            <a:spLocks noChangeShapeType="1"/>
          </p:cNvSpPr>
          <p:nvPr/>
        </p:nvSpPr>
        <p:spPr bwMode="auto">
          <a:xfrm>
            <a:off x="1066800" y="2667000"/>
            <a:ext cx="0" cy="9906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30" name="Line 10"/>
          <p:cNvSpPr>
            <a:spLocks noChangeShapeType="1"/>
          </p:cNvSpPr>
          <p:nvPr/>
        </p:nvSpPr>
        <p:spPr bwMode="auto">
          <a:xfrm>
            <a:off x="1066800" y="4114800"/>
            <a:ext cx="0" cy="9906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39" name="Line 10"/>
          <p:cNvSpPr>
            <a:spLocks noChangeShapeType="1"/>
          </p:cNvSpPr>
          <p:nvPr/>
        </p:nvSpPr>
        <p:spPr bwMode="auto">
          <a:xfrm>
            <a:off x="3200400" y="4114800"/>
            <a:ext cx="0" cy="9906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40" name="Text Box 14"/>
          <p:cNvSpPr txBox="1">
            <a:spLocks noChangeArrowheads="1"/>
          </p:cNvSpPr>
          <p:nvPr/>
        </p:nvSpPr>
        <p:spPr bwMode="auto">
          <a:xfrm rot="5400000">
            <a:off x="2927865" y="4387334"/>
            <a:ext cx="1066800" cy="369332"/>
          </a:xfrm>
          <a:prstGeom prst="rect">
            <a:avLst/>
          </a:prstGeom>
          <a:noFill/>
          <a:ln w="28575" algn="ctr">
            <a:noFill/>
            <a:miter lim="800000"/>
            <a:headEnd/>
            <a:tailEnd/>
          </a:ln>
          <a:effectLst/>
        </p:spPr>
        <p:txBody>
          <a:bodyPr wrap="square">
            <a:spAutoFit/>
          </a:bodyPr>
          <a:lstStyle/>
          <a:p>
            <a:r>
              <a:rPr lang="en-US" dirty="0" smtClean="0"/>
              <a:t>close(1’)</a:t>
            </a:r>
            <a:endParaRPr lang="en-US" dirty="0"/>
          </a:p>
        </p:txBody>
      </p:sp>
      <p:sp>
        <p:nvSpPr>
          <p:cNvPr id="43" name="TextBox 42"/>
          <p:cNvSpPr txBox="1"/>
          <p:nvPr/>
        </p:nvSpPr>
        <p:spPr>
          <a:xfrm>
            <a:off x="457200" y="2297668"/>
            <a:ext cx="3048000"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dirty="0" smtClean="0"/>
              <a:t>trusted protocol</a:t>
            </a:r>
            <a:endParaRPr lang="en-US" dirty="0"/>
          </a:p>
        </p:txBody>
      </p:sp>
      <p:sp>
        <p:nvSpPr>
          <p:cNvPr id="44" name="Text Box 4"/>
          <p:cNvSpPr txBox="1">
            <a:spLocks noChangeArrowheads="1"/>
          </p:cNvSpPr>
          <p:nvPr/>
        </p:nvSpPr>
        <p:spPr bwMode="auto">
          <a:xfrm>
            <a:off x="457200" y="1840468"/>
            <a:ext cx="3048000" cy="457200"/>
          </a:xfrm>
          <a:prstGeom prst="rect">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lgn="l"/>
            <a:r>
              <a:rPr lang="en-US"/>
              <a:t>   protected site</a:t>
            </a:r>
          </a:p>
        </p:txBody>
      </p:sp>
      <p:sp>
        <p:nvSpPr>
          <p:cNvPr id="46" name="Text Box 5"/>
          <p:cNvSpPr txBox="1">
            <a:spLocks noChangeArrowheads="1"/>
          </p:cNvSpPr>
          <p:nvPr/>
        </p:nvSpPr>
        <p:spPr bwMode="auto">
          <a:xfrm>
            <a:off x="533400" y="5486400"/>
            <a:ext cx="3048000" cy="369332"/>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a:spAutoFit/>
          </a:bodyPr>
          <a:lstStyle/>
          <a:p>
            <a:r>
              <a:rPr lang="en-US" dirty="0" smtClean="0"/>
              <a:t>other party</a:t>
            </a:r>
            <a:endParaRPr lang="en-US" dirty="0"/>
          </a:p>
        </p:txBody>
      </p:sp>
      <p:sp>
        <p:nvSpPr>
          <p:cNvPr id="47" name="TextBox 46"/>
          <p:cNvSpPr txBox="1"/>
          <p:nvPr/>
        </p:nvSpPr>
        <p:spPr>
          <a:xfrm>
            <a:off x="533400" y="5105400"/>
            <a:ext cx="3048000"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dirty="0" smtClean="0"/>
              <a:t>trusted protocol</a:t>
            </a:r>
            <a:endParaRPr lang="en-US" dirty="0"/>
          </a:p>
        </p:txBody>
      </p:sp>
      <p:sp>
        <p:nvSpPr>
          <p:cNvPr id="48" name="Text Box 11"/>
          <p:cNvSpPr txBox="1">
            <a:spLocks noChangeArrowheads="1"/>
          </p:cNvSpPr>
          <p:nvPr/>
        </p:nvSpPr>
        <p:spPr bwMode="auto">
          <a:xfrm>
            <a:off x="457200" y="3657600"/>
            <a:ext cx="3124200" cy="369332"/>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r>
              <a:rPr lang="en-US" dirty="0"/>
              <a:t>unprotected proxy</a:t>
            </a:r>
          </a:p>
        </p:txBody>
      </p:sp>
      <p:sp>
        <p:nvSpPr>
          <p:cNvPr id="77" name="Text Box 14"/>
          <p:cNvSpPr txBox="1">
            <a:spLocks noChangeArrowheads="1"/>
          </p:cNvSpPr>
          <p:nvPr/>
        </p:nvSpPr>
        <p:spPr bwMode="auto">
          <a:xfrm rot="-5400000">
            <a:off x="2051566" y="4349235"/>
            <a:ext cx="1143001" cy="369332"/>
          </a:xfrm>
          <a:prstGeom prst="rect">
            <a:avLst/>
          </a:prstGeom>
          <a:noFill/>
          <a:ln w="28575" algn="ctr">
            <a:noFill/>
            <a:miter lim="800000"/>
            <a:headEnd/>
            <a:tailEnd/>
          </a:ln>
          <a:effectLst/>
        </p:spPr>
        <p:txBody>
          <a:bodyPr wrap="square">
            <a:spAutoFit/>
          </a:bodyPr>
          <a:lstStyle/>
          <a:p>
            <a:r>
              <a:rPr lang="en-US" dirty="0" smtClean="0"/>
              <a:t>send(1’)</a:t>
            </a:r>
            <a:endParaRPr lang="en-US" dirty="0"/>
          </a:p>
        </p:txBody>
      </p:sp>
      <p:sp>
        <p:nvSpPr>
          <p:cNvPr id="78" name="Text Box 14"/>
          <p:cNvSpPr txBox="1">
            <a:spLocks noChangeArrowheads="1"/>
          </p:cNvSpPr>
          <p:nvPr/>
        </p:nvSpPr>
        <p:spPr bwMode="auto">
          <a:xfrm rot="-5400000">
            <a:off x="2051566" y="2901434"/>
            <a:ext cx="1143001" cy="369332"/>
          </a:xfrm>
          <a:prstGeom prst="rect">
            <a:avLst/>
          </a:prstGeom>
          <a:noFill/>
          <a:ln w="28575" algn="ctr">
            <a:noFill/>
            <a:miter lim="800000"/>
            <a:headEnd/>
            <a:tailEnd/>
          </a:ln>
          <a:effectLst/>
        </p:spPr>
        <p:txBody>
          <a:bodyPr wrap="square">
            <a:spAutoFit/>
          </a:bodyPr>
          <a:lstStyle/>
          <a:p>
            <a:r>
              <a:rPr lang="en-US" dirty="0" smtClean="0"/>
              <a:t>send(1)</a:t>
            </a:r>
            <a:endParaRPr lang="en-US" dirty="0"/>
          </a:p>
        </p:txBody>
      </p:sp>
      <p:sp>
        <p:nvSpPr>
          <p:cNvPr id="79" name="Line 12"/>
          <p:cNvSpPr>
            <a:spLocks noChangeShapeType="1"/>
          </p:cNvSpPr>
          <p:nvPr/>
        </p:nvSpPr>
        <p:spPr bwMode="auto">
          <a:xfrm>
            <a:off x="1828800" y="2667000"/>
            <a:ext cx="0" cy="990600"/>
          </a:xfrm>
          <a:prstGeom prst="line">
            <a:avLst/>
          </a:prstGeom>
          <a:noFill/>
          <a:ln w="28575">
            <a:solidFill>
              <a:schemeClr val="tx1"/>
            </a:solidFill>
            <a:prstDash val="dash"/>
            <a:round/>
            <a:headEnd type="none" w="med" len="med"/>
            <a:tailEnd type="arrow" w="med" len="med"/>
          </a:ln>
          <a:effectLst/>
        </p:spPr>
        <p:txBody>
          <a:bodyPr wrap="square">
            <a:spAutoFit/>
          </a:bodyPr>
          <a:lstStyle/>
          <a:p>
            <a:endParaRPr lang="en-US"/>
          </a:p>
        </p:txBody>
      </p:sp>
      <p:sp>
        <p:nvSpPr>
          <p:cNvPr id="80" name="Line 12"/>
          <p:cNvSpPr>
            <a:spLocks noChangeShapeType="1"/>
          </p:cNvSpPr>
          <p:nvPr/>
        </p:nvSpPr>
        <p:spPr bwMode="auto">
          <a:xfrm>
            <a:off x="1828800" y="4114800"/>
            <a:ext cx="0" cy="990600"/>
          </a:xfrm>
          <a:prstGeom prst="line">
            <a:avLst/>
          </a:prstGeom>
          <a:noFill/>
          <a:ln w="28575">
            <a:solidFill>
              <a:schemeClr val="tx1"/>
            </a:solidFill>
            <a:prstDash val="dash"/>
            <a:round/>
            <a:headEnd type="none" w="med" len="med"/>
            <a:tailEnd type="arrow" w="med" len="med"/>
          </a:ln>
          <a:effectLst/>
        </p:spPr>
        <p:txBody>
          <a:bodyPr wrap="square">
            <a:spAutoFit/>
          </a:bodyPr>
          <a:lstStyle/>
          <a:p>
            <a:endParaRPr lang="en-US"/>
          </a:p>
        </p:txBody>
      </p:sp>
      <p:sp>
        <p:nvSpPr>
          <p:cNvPr id="81" name="Text Box 14"/>
          <p:cNvSpPr txBox="1">
            <a:spLocks noChangeArrowheads="1"/>
          </p:cNvSpPr>
          <p:nvPr/>
        </p:nvSpPr>
        <p:spPr bwMode="auto">
          <a:xfrm rot="5400000">
            <a:off x="1518165" y="2977636"/>
            <a:ext cx="990601" cy="369332"/>
          </a:xfrm>
          <a:prstGeom prst="rect">
            <a:avLst/>
          </a:prstGeom>
          <a:noFill/>
          <a:ln w="28575" algn="ctr">
            <a:noFill/>
            <a:miter lim="800000"/>
            <a:headEnd/>
            <a:tailEnd/>
          </a:ln>
          <a:effectLst/>
        </p:spPr>
        <p:txBody>
          <a:bodyPr wrap="square">
            <a:spAutoFit/>
          </a:bodyPr>
          <a:lstStyle/>
          <a:p>
            <a:r>
              <a:rPr lang="en-US" dirty="0" smtClean="0"/>
              <a:t>send(1)</a:t>
            </a:r>
            <a:endParaRPr lang="en-US" dirty="0"/>
          </a:p>
        </p:txBody>
      </p:sp>
      <p:sp>
        <p:nvSpPr>
          <p:cNvPr id="82" name="Line 12"/>
          <p:cNvSpPr>
            <a:spLocks noChangeShapeType="1"/>
          </p:cNvSpPr>
          <p:nvPr/>
        </p:nvSpPr>
        <p:spPr bwMode="auto">
          <a:xfrm flipV="1">
            <a:off x="2438400" y="2667000"/>
            <a:ext cx="0" cy="990600"/>
          </a:xfrm>
          <a:prstGeom prst="line">
            <a:avLst/>
          </a:prstGeom>
          <a:noFill/>
          <a:ln w="28575">
            <a:solidFill>
              <a:schemeClr val="tx1"/>
            </a:solidFill>
            <a:prstDash val="dash"/>
            <a:round/>
            <a:headEnd type="none" w="med" len="med"/>
            <a:tailEnd type="arrow" w="med" len="med"/>
          </a:ln>
          <a:effectLst/>
        </p:spPr>
        <p:txBody>
          <a:bodyPr wrap="square">
            <a:spAutoFit/>
          </a:bodyPr>
          <a:lstStyle/>
          <a:p>
            <a:endParaRPr lang="en-US"/>
          </a:p>
        </p:txBody>
      </p:sp>
      <p:sp>
        <p:nvSpPr>
          <p:cNvPr id="83" name="Line 12"/>
          <p:cNvSpPr>
            <a:spLocks noChangeShapeType="1"/>
          </p:cNvSpPr>
          <p:nvPr/>
        </p:nvSpPr>
        <p:spPr bwMode="auto">
          <a:xfrm flipV="1">
            <a:off x="2438400" y="4114800"/>
            <a:ext cx="0" cy="990600"/>
          </a:xfrm>
          <a:prstGeom prst="line">
            <a:avLst/>
          </a:prstGeom>
          <a:noFill/>
          <a:ln w="28575">
            <a:solidFill>
              <a:schemeClr val="tx1"/>
            </a:solidFill>
            <a:prstDash val="dash"/>
            <a:round/>
            <a:headEnd type="none" w="med" len="med"/>
            <a:tailEnd type="arrow" w="med" len="med"/>
          </a:ln>
          <a:effectLst/>
        </p:spPr>
        <p:txBody>
          <a:bodyPr wrap="square">
            <a:spAutoFit/>
          </a:bodyPr>
          <a:lstStyle/>
          <a:p>
            <a:endParaRPr lang="en-US"/>
          </a:p>
        </p:txBody>
      </p:sp>
      <p:sp>
        <p:nvSpPr>
          <p:cNvPr id="84" name="Text Box 14"/>
          <p:cNvSpPr txBox="1">
            <a:spLocks noChangeArrowheads="1"/>
          </p:cNvSpPr>
          <p:nvPr/>
        </p:nvSpPr>
        <p:spPr bwMode="auto">
          <a:xfrm rot="5400000">
            <a:off x="1441965" y="4501633"/>
            <a:ext cx="1143001" cy="369332"/>
          </a:xfrm>
          <a:prstGeom prst="rect">
            <a:avLst/>
          </a:prstGeom>
          <a:noFill/>
          <a:ln w="28575" algn="ctr">
            <a:noFill/>
            <a:miter lim="800000"/>
            <a:headEnd/>
            <a:tailEnd/>
          </a:ln>
          <a:effectLst/>
        </p:spPr>
        <p:txBody>
          <a:bodyPr wrap="square">
            <a:spAutoFit/>
          </a:bodyPr>
          <a:lstStyle/>
          <a:p>
            <a:r>
              <a:rPr lang="en-US" dirty="0" smtClean="0"/>
              <a:t>send(1’)</a:t>
            </a:r>
            <a:endParaRPr lang="en-US" dirty="0"/>
          </a:p>
        </p:txBody>
      </p:sp>
      <p:sp>
        <p:nvSpPr>
          <p:cNvPr id="86" name="Rectangle 3"/>
          <p:cNvSpPr txBox="1">
            <a:spLocks noChangeArrowheads="1"/>
          </p:cNvSpPr>
          <p:nvPr/>
        </p:nvSpPr>
        <p:spPr>
          <a:xfrm>
            <a:off x="4495800" y="838200"/>
            <a:ext cx="3886200" cy="1600200"/>
          </a:xfrm>
          <a:prstGeom prst="rect">
            <a:avLst/>
          </a:prstGeom>
        </p:spPr>
        <p:txBody>
          <a:bodyPr/>
          <a:lstStyle/>
          <a:p>
            <a:pPr marL="274320" marR="0" lvl="0" indent="-274320" algn="l" defTabSz="914400" rtl="0" eaLnBrk="1" fontAlgn="auto" latinLnBrk="0" hangingPunct="1">
              <a:lnSpc>
                <a:spcPct val="80000"/>
              </a:lnSpc>
              <a:spcBef>
                <a:spcPts val="600"/>
              </a:spcBef>
              <a:spcAft>
                <a:spcPts val="0"/>
              </a:spcAft>
              <a:buClr>
                <a:schemeClr val="accent1"/>
              </a:buClr>
              <a:buSzPct val="70000"/>
              <a:buFont typeface="Wingdings"/>
              <a:buChar char=""/>
              <a:tabLst/>
              <a:defRPr/>
            </a:pPr>
            <a:endParaRPr lang="en-US" sz="2000" dirty="0" smtClean="0"/>
          </a:p>
          <a:p>
            <a:pPr marL="274320" indent="-274320">
              <a:lnSpc>
                <a:spcPct val="80000"/>
              </a:lnSpc>
              <a:spcBef>
                <a:spcPts val="600"/>
              </a:spcBef>
              <a:buClr>
                <a:schemeClr val="accent1"/>
              </a:buClr>
              <a:buSzPct val="70000"/>
              <a:buFont typeface="Wingdings"/>
              <a:buChar char=""/>
              <a:defRPr/>
            </a:pPr>
            <a:r>
              <a:rPr lang="en-US" sz="2000" dirty="0" smtClean="0"/>
              <a:t>Proxies can allow connections to be made only to certain sites, ports, and associated protocols</a:t>
            </a:r>
          </a:p>
          <a:p>
            <a:pPr marL="274320" marR="0" lvl="0" indent="-274320" algn="l" defTabSz="914400" rtl="0" eaLnBrk="1" fontAlgn="auto" latinLnBrk="0" hangingPunct="1">
              <a:lnSpc>
                <a:spcPct val="80000"/>
              </a:lnSpc>
              <a:spcBef>
                <a:spcPts val="600"/>
              </a:spcBef>
              <a:spcAft>
                <a:spcPts val="0"/>
              </a:spcAft>
              <a:buClr>
                <a:schemeClr val="accent1"/>
              </a:buClr>
              <a:buSzPct val="70000"/>
              <a:buFont typeface="Wingdings"/>
              <a:buChar char=""/>
              <a:tabLst/>
              <a:defRPr/>
            </a:pPr>
            <a:endParaRPr kumimoji="0" lang="en-US" sz="2000" b="0" i="0" u="none" strike="noStrike" kern="1200" cap="none" spc="0" normalizeH="0" baseline="0" noProof="0" dirty="0">
              <a:ln>
                <a:noFill/>
              </a:ln>
              <a:solidFill>
                <a:schemeClr val="tx1"/>
              </a:solidFill>
              <a:effectLst/>
              <a:uLnTx/>
              <a:uFillTx/>
              <a:latin typeface="+mn-lt"/>
              <a:ea typeface="+mn-ea"/>
              <a:cs typeface="+mn-cs"/>
            </a:endParaRPr>
          </a:p>
        </p:txBody>
      </p:sp>
      <p:sp>
        <p:nvSpPr>
          <p:cNvPr id="92" name="TextBox 91"/>
          <p:cNvSpPr txBox="1"/>
          <p:nvPr/>
        </p:nvSpPr>
        <p:spPr>
          <a:xfrm>
            <a:off x="2895600" y="2819400"/>
            <a:ext cx="914400" cy="381000"/>
          </a:xfrm>
          <a:prstGeom prst="rect">
            <a:avLst/>
          </a:prstGeom>
          <a:noFill/>
        </p:spPr>
        <p:txBody>
          <a:bodyPr wrap="square" rtlCol="0">
            <a:spAutoFit/>
          </a:bodyPr>
          <a:lstStyle/>
          <a:p>
            <a:r>
              <a:rPr lang="en-US" dirty="0" smtClean="0">
                <a:solidFill>
                  <a:srgbClr val="C00000"/>
                </a:solidFill>
              </a:rPr>
              <a:t>DMZ</a:t>
            </a:r>
            <a:endParaRPr lang="en-US" dirty="0">
              <a:solidFill>
                <a:srgbClr val="C00000"/>
              </a:solidFill>
            </a:endParaRPr>
          </a:p>
        </p:txBody>
      </p:sp>
      <p:sp>
        <p:nvSpPr>
          <p:cNvPr id="32" name="Rectangle 3"/>
          <p:cNvSpPr txBox="1">
            <a:spLocks noChangeArrowheads="1"/>
          </p:cNvSpPr>
          <p:nvPr/>
        </p:nvSpPr>
        <p:spPr>
          <a:xfrm>
            <a:off x="4419600" y="2286000"/>
            <a:ext cx="4038600" cy="1828800"/>
          </a:xfrm>
          <a:prstGeom prst="rect">
            <a:avLst/>
          </a:prstGeom>
        </p:spPr>
        <p:txBody>
          <a:bodyPr/>
          <a:lstStyle/>
          <a:p>
            <a:pPr marL="274320" indent="-274320">
              <a:lnSpc>
                <a:spcPct val="80000"/>
              </a:lnSpc>
              <a:spcBef>
                <a:spcPts val="600"/>
              </a:spcBef>
              <a:buClr>
                <a:schemeClr val="accent1"/>
              </a:buClr>
              <a:buSzPct val="70000"/>
              <a:buFont typeface="Wingdings"/>
              <a:buChar char=""/>
            </a:pPr>
            <a:r>
              <a:rPr lang="en-US" sz="2000" dirty="0" smtClean="0"/>
              <a:t>Could cheat and use protocol not associated with a service(e.g. 80)</a:t>
            </a:r>
          </a:p>
          <a:p>
            <a:pPr marL="731520" lvl="1" indent="-274320">
              <a:lnSpc>
                <a:spcPct val="80000"/>
              </a:lnSpc>
              <a:spcBef>
                <a:spcPts val="600"/>
              </a:spcBef>
              <a:buClr>
                <a:schemeClr val="accent1"/>
              </a:buClr>
              <a:buSzPct val="70000"/>
              <a:buFont typeface="Wingdings"/>
              <a:buChar char=""/>
            </a:pPr>
            <a:r>
              <a:rPr kumimoji="0" lang="en-US" sz="2000" b="0" i="0" u="none" strike="noStrike" kern="1200" cap="none" spc="0" normalizeH="0" noProof="0" dirty="0" smtClean="0">
                <a:ln>
                  <a:noFill/>
                </a:ln>
                <a:solidFill>
                  <a:schemeClr val="tx1"/>
                </a:solidFill>
                <a:effectLst/>
                <a:uLnTx/>
                <a:uFillTx/>
                <a:latin typeface="+mn-lt"/>
                <a:ea typeface="+mn-ea"/>
                <a:cs typeface="+mn-cs"/>
              </a:rPr>
              <a:t>Proxy can process messages to catch cheaters</a:t>
            </a:r>
          </a:p>
          <a:p>
            <a:pPr marL="274320" indent="-274320">
              <a:lnSpc>
                <a:spcPct val="80000"/>
              </a:lnSpc>
              <a:spcBef>
                <a:spcPts val="600"/>
              </a:spcBef>
              <a:buClr>
                <a:schemeClr val="accent1"/>
              </a:buClr>
              <a:buSzPct val="70000"/>
              <a:buFont typeface="Wingdings"/>
              <a:buChar char=""/>
            </a:pPr>
            <a:endParaRPr kumimoji="0" lang="en-US" sz="2000" b="0" i="0" u="none" strike="noStrike" kern="1200" cap="none" spc="0" normalizeH="0" noProof="0" dirty="0" smtClean="0">
              <a:ln>
                <a:noFill/>
              </a:ln>
              <a:solidFill>
                <a:schemeClr val="tx1"/>
              </a:solidFill>
              <a:effectLst/>
              <a:uLnTx/>
              <a:uFillTx/>
              <a:latin typeface="+mn-lt"/>
              <a:ea typeface="+mn-ea"/>
              <a:cs typeface="+mn-cs"/>
            </a:endParaRPr>
          </a:p>
          <a:p>
            <a:pPr marL="274320" indent="-274320">
              <a:lnSpc>
                <a:spcPct val="80000"/>
              </a:lnSpc>
              <a:spcBef>
                <a:spcPts val="600"/>
              </a:spcBef>
              <a:buClr>
                <a:schemeClr val="accent1"/>
              </a:buClr>
              <a:buSzPct val="70000"/>
            </a:pP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80000"/>
              </a:lnSpc>
              <a:spcBef>
                <a:spcPts val="600"/>
              </a:spcBef>
              <a:spcAft>
                <a:spcPts val="0"/>
              </a:spcAft>
              <a:buClr>
                <a:schemeClr val="accent1"/>
              </a:buClr>
              <a:buSzPct val="70000"/>
              <a:buFont typeface="Wingdings"/>
              <a:buChar char=""/>
              <a:tabLst/>
              <a:defRPr/>
            </a:pPr>
            <a:endParaRPr kumimoji="0" lang="en-US" sz="2000" b="0" i="0" u="none" strike="noStrike" kern="1200" cap="none" spc="0" normalizeH="0" baseline="0" noProof="0" dirty="0">
              <a:ln>
                <a:noFill/>
              </a:ln>
              <a:solidFill>
                <a:schemeClr val="tx1"/>
              </a:solidFill>
              <a:effectLst/>
              <a:uLnTx/>
              <a:uFillTx/>
              <a:latin typeface="+mn-lt"/>
              <a:ea typeface="+mn-ea"/>
              <a:cs typeface="+mn-cs"/>
            </a:endParaRPr>
          </a:p>
        </p:txBody>
      </p:sp>
      <p:sp>
        <p:nvSpPr>
          <p:cNvPr id="34" name="Rectangle 3"/>
          <p:cNvSpPr txBox="1">
            <a:spLocks noChangeArrowheads="1"/>
          </p:cNvSpPr>
          <p:nvPr/>
        </p:nvSpPr>
        <p:spPr>
          <a:xfrm>
            <a:off x="4495800" y="4114800"/>
            <a:ext cx="4038600" cy="1905000"/>
          </a:xfrm>
          <a:prstGeom prst="rect">
            <a:avLst/>
          </a:prstGeom>
        </p:spPr>
        <p:txBody>
          <a:bodyPr/>
          <a:lstStyle/>
          <a:p>
            <a:pPr marL="274320" lvl="0" indent="-274320">
              <a:lnSpc>
                <a:spcPct val="80000"/>
              </a:lnSpc>
              <a:spcBef>
                <a:spcPts val="600"/>
              </a:spcBef>
              <a:buClr>
                <a:schemeClr val="accent1"/>
              </a:buClr>
              <a:buSzPct val="70000"/>
              <a:buFont typeface="Wingdings"/>
              <a:buChar char=""/>
              <a:defRPr/>
            </a:pPr>
            <a:r>
              <a:rPr lang="en-US" dirty="0" smtClean="0"/>
              <a:t>Supported protocols</a:t>
            </a:r>
          </a:p>
          <a:p>
            <a:pPr marL="731520" lvl="1" indent="-274320">
              <a:lnSpc>
                <a:spcPct val="80000"/>
              </a:lnSpc>
              <a:spcBef>
                <a:spcPts val="600"/>
              </a:spcBef>
              <a:buClr>
                <a:schemeClr val="accent1"/>
              </a:buClr>
              <a:buSzPct val="70000"/>
              <a:buFont typeface="Wingdings"/>
              <a:buChar char=""/>
            </a:pPr>
            <a:r>
              <a:rPr lang="en-US" dirty="0" smtClean="0"/>
              <a:t>HTTP </a:t>
            </a:r>
          </a:p>
          <a:p>
            <a:pPr marL="1188720" lvl="2" indent="-274320">
              <a:lnSpc>
                <a:spcPct val="80000"/>
              </a:lnSpc>
              <a:spcBef>
                <a:spcPts val="600"/>
              </a:spcBef>
              <a:buClr>
                <a:schemeClr val="accent1"/>
              </a:buClr>
              <a:buSzPct val="70000"/>
              <a:buFont typeface="Wingdings"/>
              <a:buChar char=""/>
            </a:pPr>
            <a:r>
              <a:rPr lang="en-US" dirty="0" smtClean="0"/>
              <a:t>Asymmetric</a:t>
            </a:r>
          </a:p>
          <a:p>
            <a:pPr marL="731520" lvl="1" indent="-274320">
              <a:lnSpc>
                <a:spcPct val="80000"/>
              </a:lnSpc>
              <a:spcBef>
                <a:spcPts val="600"/>
              </a:spcBef>
              <a:buClr>
                <a:schemeClr val="accent1"/>
              </a:buClr>
              <a:buSzPct val="70000"/>
              <a:buFont typeface="Wingdings"/>
              <a:buChar char=""/>
            </a:pPr>
            <a:r>
              <a:rPr lang="en-US" dirty="0" smtClean="0"/>
              <a:t>SIP (IM) (Maybe)</a:t>
            </a:r>
          </a:p>
          <a:p>
            <a:pPr marL="1188720" lvl="2" indent="-274320">
              <a:lnSpc>
                <a:spcPct val="80000"/>
              </a:lnSpc>
              <a:spcBef>
                <a:spcPts val="600"/>
              </a:spcBef>
              <a:buClr>
                <a:schemeClr val="accent1"/>
              </a:buClr>
              <a:buSzPct val="70000"/>
              <a:buFont typeface="Wingdings"/>
              <a:buChar char=""/>
            </a:pPr>
            <a:r>
              <a:rPr kumimoji="0" lang="en-US" b="0" i="0" u="none" strike="noStrike" kern="1200" cap="none" spc="0" normalizeH="0" baseline="0" noProof="0" dirty="0" smtClean="0">
                <a:ln>
                  <a:noFill/>
                </a:ln>
                <a:solidFill>
                  <a:schemeClr val="tx1"/>
                </a:solidFill>
                <a:effectLst/>
                <a:uLnTx/>
                <a:uFillTx/>
                <a:latin typeface="+mn-lt"/>
                <a:ea typeface="+mn-ea"/>
                <a:cs typeface="+mn-cs"/>
              </a:rPr>
              <a:t>Symmetric</a:t>
            </a:r>
            <a:endParaRPr kumimoji="0" lang="en-US" b="0" i="0" u="none" strike="noStrike" kern="1200" cap="none" spc="0" normalizeH="0" baseline="0" noProof="0" dirty="0">
              <a:ln>
                <a:noFill/>
              </a:ln>
              <a:solidFill>
                <a:schemeClr val="tx1"/>
              </a:solidFill>
              <a:effectLst/>
              <a:uLnTx/>
              <a:uFillTx/>
              <a:latin typeface="+mn-lt"/>
              <a:ea typeface="+mn-ea"/>
              <a:cs typeface="+mn-cs"/>
            </a:endParaRPr>
          </a:p>
        </p:txBody>
      </p:sp>
      <p:pic>
        <p:nvPicPr>
          <p:cNvPr id="33" name="~PP3567.WAV">
            <a:hlinkClick r:id="" action="ppaction://media"/>
          </p:cNvPr>
          <p:cNvPicPr>
            <a:picLocks noRot="1" noChangeAspect="1"/>
          </p:cNvPicPr>
          <p:nvPr>
            <a:wavAudioFile r:embed="rId2" name="~PP3567.WAV"/>
          </p:nvPr>
        </p:nvPicPr>
        <p:blipFill>
          <a:blip r:embed="rId4" cstate="print"/>
          <a:stretch>
            <a:fillRect/>
          </a:stretch>
        </p:blipFill>
        <p:spPr>
          <a:xfrm>
            <a:off x="8724900" y="6438900"/>
            <a:ext cx="304800" cy="304800"/>
          </a:xfrm>
          <a:prstGeom prst="rect">
            <a:avLst/>
          </a:prstGeom>
        </p:spPr>
      </p:pic>
    </p:spTree>
    <p:custDataLst>
      <p:tags r:id="rId1"/>
    </p:custDataLst>
  </p:cSld>
  <p:clrMapOvr>
    <a:masterClrMapping/>
  </p:clrMapOvr>
  <p:transition advTm="19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4">
                                            <p:txEl>
                                              <p:pRg st="1" end="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4">
                                            <p:txEl>
                                              <p:pRg st="2" end="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xEl>
                                              <p:pRg st="3" end="3"/>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4">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39" fill="hold" display="0">
                  <p:stCondLst>
                    <p:cond delay="indefinite"/>
                  </p:stCondLst>
                  <p:endCondLst>
                    <p:cond evt="onPrev" delay="0">
                      <p:tgtEl>
                        <p:sldTgt/>
                      </p:tgtEl>
                    </p:cond>
                    <p:cond evt="onStopAudio" delay="0">
                      <p:tgtEl>
                        <p:sldTgt/>
                      </p:tgtEl>
                    </p:cond>
                  </p:endCondLst>
                </p:cTn>
                <p:tgtEl>
                  <p:spTgt spid="33"/>
                </p:tgtEl>
              </p:cMediaNode>
            </p:audio>
          </p:childTnLst>
        </p:cTn>
      </p:par>
    </p:tnLst>
    <p:bldLst>
      <p:bldP spid="86" grpId="0" build="allAtOnce"/>
      <p:bldP spid="32" grpId="0" build="allAtOnce"/>
      <p:bldP spid="34" grpId="0" build="allAtOnce"/>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Pushing Information to Destination</a:t>
            </a:r>
            <a:endParaRPr lang="en-US" dirty="0"/>
          </a:p>
        </p:txBody>
      </p:sp>
      <p:pic>
        <p:nvPicPr>
          <p:cNvPr id="3" name="Picture 4" descr="http://www.sxc.hu/pic/m/c/cr/craigpj/966144_isolated_lcd_computer_monitor_with_clipping_paths.jpg"/>
          <p:cNvPicPr>
            <a:picLocks noChangeAspect="1" noChangeArrowheads="1"/>
          </p:cNvPicPr>
          <p:nvPr/>
        </p:nvPicPr>
        <p:blipFill>
          <a:blip r:embed="rId4" cstate="print"/>
          <a:srcRect/>
          <a:stretch>
            <a:fillRect/>
          </a:stretch>
        </p:blipFill>
        <p:spPr bwMode="auto">
          <a:xfrm>
            <a:off x="2895600" y="1371600"/>
            <a:ext cx="2590800" cy="2149916"/>
          </a:xfrm>
          <a:prstGeom prst="rect">
            <a:avLst/>
          </a:prstGeom>
          <a:noFill/>
        </p:spPr>
      </p:pic>
      <p:pic>
        <p:nvPicPr>
          <p:cNvPr id="17" name="Picture 2"/>
          <p:cNvPicPr>
            <a:picLocks noChangeAspect="1" noChangeArrowheads="1"/>
          </p:cNvPicPr>
          <p:nvPr/>
        </p:nvPicPr>
        <p:blipFill>
          <a:blip r:embed="rId5" cstate="print"/>
          <a:srcRect t="18802"/>
          <a:stretch>
            <a:fillRect/>
          </a:stretch>
        </p:blipFill>
        <p:spPr bwMode="auto">
          <a:xfrm>
            <a:off x="3276600" y="1600200"/>
            <a:ext cx="1898858" cy="1219200"/>
          </a:xfrm>
          <a:prstGeom prst="rect">
            <a:avLst/>
          </a:prstGeom>
          <a:noFill/>
          <a:ln w="9525">
            <a:noFill/>
            <a:miter lim="800000"/>
            <a:headEnd/>
            <a:tailEnd/>
          </a:ln>
        </p:spPr>
      </p:pic>
      <p:pic>
        <p:nvPicPr>
          <p:cNvPr id="49" name="Picture 10"/>
          <p:cNvPicPr>
            <a:picLocks noChangeAspect="1" noChangeArrowheads="1"/>
          </p:cNvPicPr>
          <p:nvPr/>
        </p:nvPicPr>
        <p:blipFill>
          <a:blip r:embed="rId6" cstate="print"/>
          <a:srcRect/>
          <a:stretch>
            <a:fillRect/>
          </a:stretch>
        </p:blipFill>
        <p:spPr bwMode="auto">
          <a:xfrm>
            <a:off x="3429000" y="4724400"/>
            <a:ext cx="1600200" cy="1106487"/>
          </a:xfrm>
          <a:prstGeom prst="rect">
            <a:avLst/>
          </a:prstGeom>
          <a:noFill/>
          <a:ln w="9525">
            <a:noFill/>
            <a:miter lim="800000"/>
            <a:headEnd/>
            <a:tailEnd/>
          </a:ln>
        </p:spPr>
      </p:pic>
      <p:pic>
        <p:nvPicPr>
          <p:cNvPr id="15" name="Picture 3"/>
          <p:cNvPicPr>
            <a:picLocks noChangeAspect="1" noChangeArrowheads="1"/>
          </p:cNvPicPr>
          <p:nvPr/>
        </p:nvPicPr>
        <p:blipFill>
          <a:blip r:embed="rId7" cstate="print"/>
          <a:srcRect t="18802"/>
          <a:stretch>
            <a:fillRect/>
          </a:stretch>
        </p:blipFill>
        <p:spPr bwMode="auto">
          <a:xfrm>
            <a:off x="5638800" y="1905000"/>
            <a:ext cx="474715" cy="304800"/>
          </a:xfrm>
          <a:prstGeom prst="rect">
            <a:avLst/>
          </a:prstGeom>
          <a:noFill/>
          <a:ln w="9525">
            <a:noFill/>
            <a:miter lim="800000"/>
            <a:headEnd/>
            <a:tailEnd/>
          </a:ln>
        </p:spPr>
      </p:pic>
      <p:pic>
        <p:nvPicPr>
          <p:cNvPr id="16" name="Picture 10"/>
          <p:cNvPicPr>
            <a:picLocks noChangeAspect="1" noChangeArrowheads="1"/>
          </p:cNvPicPr>
          <p:nvPr/>
        </p:nvPicPr>
        <p:blipFill>
          <a:blip r:embed="rId6" cstate="print"/>
          <a:srcRect/>
          <a:stretch>
            <a:fillRect/>
          </a:stretch>
        </p:blipFill>
        <p:spPr bwMode="auto">
          <a:xfrm>
            <a:off x="5638800" y="2286000"/>
            <a:ext cx="498197" cy="344487"/>
          </a:xfrm>
          <a:prstGeom prst="rect">
            <a:avLst/>
          </a:prstGeom>
          <a:noFill/>
          <a:ln w="9525">
            <a:noFill/>
            <a:miter lim="800000"/>
            <a:headEnd/>
            <a:tailEnd/>
          </a:ln>
        </p:spPr>
      </p:pic>
      <p:pic>
        <p:nvPicPr>
          <p:cNvPr id="9" name="Picture 3"/>
          <p:cNvPicPr>
            <a:picLocks noChangeAspect="1" noChangeArrowheads="1"/>
          </p:cNvPicPr>
          <p:nvPr/>
        </p:nvPicPr>
        <p:blipFill>
          <a:blip r:embed="rId7" cstate="print"/>
          <a:srcRect t="18802"/>
          <a:stretch>
            <a:fillRect/>
          </a:stretch>
        </p:blipFill>
        <p:spPr bwMode="auto">
          <a:xfrm>
            <a:off x="5333999" y="5181600"/>
            <a:ext cx="474715" cy="304800"/>
          </a:xfrm>
          <a:prstGeom prst="rect">
            <a:avLst/>
          </a:prstGeom>
          <a:noFill/>
          <a:ln w="9525">
            <a:noFill/>
            <a:miter lim="800000"/>
            <a:headEnd/>
            <a:tailEnd/>
          </a:ln>
        </p:spPr>
      </p:pic>
      <p:cxnSp>
        <p:nvCxnSpPr>
          <p:cNvPr id="10" name="Straight Connector 9"/>
          <p:cNvCxnSpPr/>
          <p:nvPr/>
        </p:nvCxnSpPr>
        <p:spPr>
          <a:xfrm>
            <a:off x="5334000" y="5181600"/>
            <a:ext cx="1143000" cy="0"/>
          </a:xfrm>
          <a:prstGeom prst="line">
            <a:avLst/>
          </a:prstGeom>
        </p:spPr>
        <p:style>
          <a:lnRef idx="2">
            <a:schemeClr val="accent5"/>
          </a:lnRef>
          <a:fillRef idx="0">
            <a:schemeClr val="accent5"/>
          </a:fillRef>
          <a:effectRef idx="1">
            <a:schemeClr val="accent5"/>
          </a:effectRef>
          <a:fontRef idx="minor">
            <a:schemeClr val="tx1"/>
          </a:fontRef>
        </p:style>
      </p:cxnSp>
      <p:cxnSp>
        <p:nvCxnSpPr>
          <p:cNvPr id="11" name="Straight Connector 10"/>
          <p:cNvCxnSpPr/>
          <p:nvPr/>
        </p:nvCxnSpPr>
        <p:spPr>
          <a:xfrm>
            <a:off x="5334000" y="5486400"/>
            <a:ext cx="1143000" cy="0"/>
          </a:xfrm>
          <a:prstGeom prst="line">
            <a:avLst/>
          </a:prstGeom>
        </p:spPr>
        <p:style>
          <a:lnRef idx="2">
            <a:schemeClr val="accent5"/>
          </a:lnRef>
          <a:fillRef idx="0">
            <a:schemeClr val="accent5"/>
          </a:fillRef>
          <a:effectRef idx="1">
            <a:schemeClr val="accent5"/>
          </a:effectRef>
          <a:fontRef idx="minor">
            <a:schemeClr val="tx1"/>
          </a:fontRef>
        </p:style>
      </p:cxnSp>
      <p:cxnSp>
        <p:nvCxnSpPr>
          <p:cNvPr id="12" name="Straight Connector 11"/>
          <p:cNvCxnSpPr/>
          <p:nvPr/>
        </p:nvCxnSpPr>
        <p:spPr>
          <a:xfrm rot="5400000" flipH="1" flipV="1">
            <a:off x="5181600" y="5334000"/>
            <a:ext cx="304800" cy="0"/>
          </a:xfrm>
          <a:prstGeom prst="line">
            <a:avLst/>
          </a:prstGeom>
        </p:spPr>
        <p:style>
          <a:lnRef idx="2">
            <a:schemeClr val="accent5"/>
          </a:lnRef>
          <a:fillRef idx="0">
            <a:schemeClr val="accent5"/>
          </a:fillRef>
          <a:effectRef idx="1">
            <a:schemeClr val="accent5"/>
          </a:effectRef>
          <a:fontRef idx="minor">
            <a:schemeClr val="tx1"/>
          </a:fontRef>
        </p:style>
      </p:cxnSp>
      <p:pic>
        <p:nvPicPr>
          <p:cNvPr id="13" name="~PP1607.WAV">
            <a:hlinkClick r:id="" action="ppaction://media"/>
          </p:cNvPr>
          <p:cNvPicPr>
            <a:picLocks noRot="1" noChangeAspect="1"/>
          </p:cNvPicPr>
          <p:nvPr>
            <a:wavAudioFile r:embed="rId1" name="~PP1607.WAV"/>
          </p:nvPr>
        </p:nvPicPr>
        <p:blipFill>
          <a:blip r:embed="rId8" cstate="print"/>
          <a:stretch>
            <a:fillRect/>
          </a:stretch>
        </p:blipFill>
        <p:spPr>
          <a:xfrm>
            <a:off x="8724900" y="6438900"/>
            <a:ext cx="304800" cy="304800"/>
          </a:xfrm>
          <a:prstGeom prst="rect">
            <a:avLst/>
          </a:prstGeom>
        </p:spPr>
      </p:pic>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3"/>
                </p:tgtEl>
              </p:cMediaNode>
            </p:audio>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Pushing Information to Destination</a:t>
            </a:r>
            <a:endParaRPr lang="en-US" dirty="0"/>
          </a:p>
        </p:txBody>
      </p:sp>
      <p:pic>
        <p:nvPicPr>
          <p:cNvPr id="3" name="Picture 4" descr="http://www.sxc.hu/pic/m/c/cr/craigpj/966144_isolated_lcd_computer_monitor_with_clipping_paths.jpg"/>
          <p:cNvPicPr>
            <a:picLocks noChangeAspect="1" noChangeArrowheads="1"/>
          </p:cNvPicPr>
          <p:nvPr/>
        </p:nvPicPr>
        <p:blipFill>
          <a:blip r:embed="rId4" cstate="print"/>
          <a:srcRect/>
          <a:stretch>
            <a:fillRect/>
          </a:stretch>
        </p:blipFill>
        <p:spPr bwMode="auto">
          <a:xfrm>
            <a:off x="2895600" y="1371600"/>
            <a:ext cx="2590800" cy="2149916"/>
          </a:xfrm>
          <a:prstGeom prst="rect">
            <a:avLst/>
          </a:prstGeom>
          <a:noFill/>
        </p:spPr>
      </p:pic>
      <p:pic>
        <p:nvPicPr>
          <p:cNvPr id="49" name="Picture 10"/>
          <p:cNvPicPr>
            <a:picLocks noChangeAspect="1" noChangeArrowheads="1"/>
          </p:cNvPicPr>
          <p:nvPr/>
        </p:nvPicPr>
        <p:blipFill>
          <a:blip r:embed="rId5" cstate="print"/>
          <a:srcRect/>
          <a:stretch>
            <a:fillRect/>
          </a:stretch>
        </p:blipFill>
        <p:spPr bwMode="auto">
          <a:xfrm>
            <a:off x="3429000" y="4724400"/>
            <a:ext cx="1600200" cy="1106487"/>
          </a:xfrm>
          <a:prstGeom prst="rect">
            <a:avLst/>
          </a:prstGeom>
          <a:noFill/>
          <a:ln w="9525">
            <a:noFill/>
            <a:miter lim="800000"/>
            <a:headEnd/>
            <a:tailEnd/>
          </a:ln>
        </p:spPr>
      </p:pic>
      <p:pic>
        <p:nvPicPr>
          <p:cNvPr id="15" name="Picture 3"/>
          <p:cNvPicPr>
            <a:picLocks noChangeAspect="1" noChangeArrowheads="1"/>
          </p:cNvPicPr>
          <p:nvPr/>
        </p:nvPicPr>
        <p:blipFill>
          <a:blip r:embed="rId6" cstate="print"/>
          <a:srcRect t="18802"/>
          <a:stretch>
            <a:fillRect/>
          </a:stretch>
        </p:blipFill>
        <p:spPr bwMode="auto">
          <a:xfrm>
            <a:off x="5638800" y="1905000"/>
            <a:ext cx="474715" cy="304800"/>
          </a:xfrm>
          <a:prstGeom prst="rect">
            <a:avLst/>
          </a:prstGeom>
          <a:noFill/>
          <a:ln w="9525">
            <a:noFill/>
            <a:miter lim="800000"/>
            <a:headEnd/>
            <a:tailEnd/>
          </a:ln>
        </p:spPr>
      </p:pic>
      <p:pic>
        <p:nvPicPr>
          <p:cNvPr id="16" name="Picture 10"/>
          <p:cNvPicPr>
            <a:picLocks noChangeAspect="1" noChangeArrowheads="1"/>
          </p:cNvPicPr>
          <p:nvPr/>
        </p:nvPicPr>
        <p:blipFill>
          <a:blip r:embed="rId5" cstate="print"/>
          <a:srcRect/>
          <a:stretch>
            <a:fillRect/>
          </a:stretch>
        </p:blipFill>
        <p:spPr bwMode="auto">
          <a:xfrm>
            <a:off x="5638800" y="2286000"/>
            <a:ext cx="498197" cy="344487"/>
          </a:xfrm>
          <a:prstGeom prst="rect">
            <a:avLst/>
          </a:prstGeom>
          <a:noFill/>
          <a:ln w="9525">
            <a:noFill/>
            <a:miter lim="800000"/>
            <a:headEnd/>
            <a:tailEnd/>
          </a:ln>
        </p:spPr>
      </p:pic>
      <p:pic>
        <p:nvPicPr>
          <p:cNvPr id="9" name="Picture 3"/>
          <p:cNvPicPr>
            <a:picLocks noChangeAspect="1" noChangeArrowheads="1"/>
          </p:cNvPicPr>
          <p:nvPr/>
        </p:nvPicPr>
        <p:blipFill>
          <a:blip r:embed="rId7" cstate="print"/>
          <a:srcRect t="18802"/>
          <a:stretch>
            <a:fillRect/>
          </a:stretch>
        </p:blipFill>
        <p:spPr bwMode="auto">
          <a:xfrm>
            <a:off x="3276600" y="1645181"/>
            <a:ext cx="1828800" cy="1174219"/>
          </a:xfrm>
          <a:prstGeom prst="rect">
            <a:avLst/>
          </a:prstGeom>
          <a:noFill/>
          <a:ln w="9525">
            <a:noFill/>
            <a:miter lim="800000"/>
            <a:headEnd/>
            <a:tailEnd/>
          </a:ln>
        </p:spPr>
      </p:pic>
      <p:pic>
        <p:nvPicPr>
          <p:cNvPr id="10" name="Picture 3"/>
          <p:cNvPicPr>
            <a:picLocks noChangeAspect="1" noChangeArrowheads="1"/>
          </p:cNvPicPr>
          <p:nvPr/>
        </p:nvPicPr>
        <p:blipFill>
          <a:blip r:embed="rId7" cstate="print"/>
          <a:srcRect t="18802"/>
          <a:stretch>
            <a:fillRect/>
          </a:stretch>
        </p:blipFill>
        <p:spPr bwMode="auto">
          <a:xfrm>
            <a:off x="3657600" y="4800600"/>
            <a:ext cx="838200" cy="538183"/>
          </a:xfrm>
          <a:prstGeom prst="rect">
            <a:avLst/>
          </a:prstGeom>
          <a:noFill/>
          <a:ln w="9525">
            <a:noFill/>
            <a:miter lim="800000"/>
            <a:headEnd/>
            <a:tailEnd/>
          </a:ln>
        </p:spPr>
      </p:pic>
      <p:cxnSp>
        <p:nvCxnSpPr>
          <p:cNvPr id="12" name="Straight Connector 11"/>
          <p:cNvCxnSpPr/>
          <p:nvPr/>
        </p:nvCxnSpPr>
        <p:spPr>
          <a:xfrm>
            <a:off x="5334000" y="5181600"/>
            <a:ext cx="1143000" cy="0"/>
          </a:xfrm>
          <a:prstGeom prst="line">
            <a:avLst/>
          </a:prstGeom>
        </p:spPr>
        <p:style>
          <a:lnRef idx="2">
            <a:schemeClr val="accent5"/>
          </a:lnRef>
          <a:fillRef idx="0">
            <a:schemeClr val="accent5"/>
          </a:fillRef>
          <a:effectRef idx="1">
            <a:schemeClr val="accent5"/>
          </a:effectRef>
          <a:fontRef idx="minor">
            <a:schemeClr val="tx1"/>
          </a:fontRef>
        </p:style>
      </p:cxnSp>
      <p:cxnSp>
        <p:nvCxnSpPr>
          <p:cNvPr id="13" name="Straight Connector 12"/>
          <p:cNvCxnSpPr/>
          <p:nvPr/>
        </p:nvCxnSpPr>
        <p:spPr>
          <a:xfrm>
            <a:off x="5334000" y="5486400"/>
            <a:ext cx="1143000" cy="0"/>
          </a:xfrm>
          <a:prstGeom prst="line">
            <a:avLst/>
          </a:prstGeom>
        </p:spPr>
        <p:style>
          <a:lnRef idx="2">
            <a:schemeClr val="accent5"/>
          </a:lnRef>
          <a:fillRef idx="0">
            <a:schemeClr val="accent5"/>
          </a:fillRef>
          <a:effectRef idx="1">
            <a:schemeClr val="accent5"/>
          </a:effectRef>
          <a:fontRef idx="minor">
            <a:schemeClr val="tx1"/>
          </a:fontRef>
        </p:style>
      </p:cxnSp>
      <p:cxnSp>
        <p:nvCxnSpPr>
          <p:cNvPr id="14" name="Straight Connector 13"/>
          <p:cNvCxnSpPr/>
          <p:nvPr/>
        </p:nvCxnSpPr>
        <p:spPr>
          <a:xfrm rot="5400000" flipH="1" flipV="1">
            <a:off x="5181600" y="5334000"/>
            <a:ext cx="304800" cy="0"/>
          </a:xfrm>
          <a:prstGeom prst="line">
            <a:avLst/>
          </a:prstGeom>
        </p:spPr>
        <p:style>
          <a:lnRef idx="2">
            <a:schemeClr val="accent5"/>
          </a:lnRef>
          <a:fillRef idx="0">
            <a:schemeClr val="accent5"/>
          </a:fillRef>
          <a:effectRef idx="1">
            <a:schemeClr val="accent5"/>
          </a:effectRef>
          <a:fontRef idx="minor">
            <a:schemeClr val="tx1"/>
          </a:fontRef>
        </p:style>
      </p:cxnSp>
      <p:pic>
        <p:nvPicPr>
          <p:cNvPr id="17" name="~PP1792.WAV">
            <a:hlinkClick r:id="" action="ppaction://media"/>
          </p:cNvPr>
          <p:cNvPicPr>
            <a:picLocks noRot="1" noChangeAspect="1"/>
          </p:cNvPicPr>
          <p:nvPr>
            <a:wavAudioFile r:embed="rId1" name="~PP1792.WAV"/>
          </p:nvPr>
        </p:nvPicPr>
        <p:blipFill>
          <a:blip r:embed="rId8" cstate="print"/>
          <a:stretch>
            <a:fillRect/>
          </a:stretch>
        </p:blipFill>
        <p:spPr>
          <a:xfrm>
            <a:off x="8724900" y="6438900"/>
            <a:ext cx="304800" cy="304800"/>
          </a:xfrm>
          <a:prstGeom prst="rect">
            <a:avLst/>
          </a:prstGeom>
        </p:spPr>
      </p:pic>
    </p:spTree>
  </p:cSld>
  <p:clrMapOvr>
    <a:masterClrMapping/>
  </p:clrMapOvr>
  <p:transition advTm="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7"/>
                </p:tgtEl>
              </p:cMediaNode>
            </p:audio>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Pulling Information to Destination</a:t>
            </a:r>
            <a:endParaRPr lang="en-US" dirty="0"/>
          </a:p>
        </p:txBody>
      </p:sp>
      <p:pic>
        <p:nvPicPr>
          <p:cNvPr id="3" name="Picture 4" descr="http://www.sxc.hu/pic/m/c/cr/craigpj/966144_isolated_lcd_computer_monitor_with_clipping_paths.jpg"/>
          <p:cNvPicPr>
            <a:picLocks noChangeAspect="1" noChangeArrowheads="1"/>
          </p:cNvPicPr>
          <p:nvPr/>
        </p:nvPicPr>
        <p:blipFill>
          <a:blip r:embed="rId5" cstate="print"/>
          <a:srcRect/>
          <a:stretch>
            <a:fillRect/>
          </a:stretch>
        </p:blipFill>
        <p:spPr bwMode="auto">
          <a:xfrm>
            <a:off x="2895600" y="1371600"/>
            <a:ext cx="2590800" cy="2149916"/>
          </a:xfrm>
          <a:prstGeom prst="rect">
            <a:avLst/>
          </a:prstGeom>
          <a:noFill/>
        </p:spPr>
      </p:pic>
      <p:pic>
        <p:nvPicPr>
          <p:cNvPr id="49" name="Picture 10"/>
          <p:cNvPicPr>
            <a:picLocks noChangeAspect="1" noChangeArrowheads="1"/>
          </p:cNvPicPr>
          <p:nvPr/>
        </p:nvPicPr>
        <p:blipFill>
          <a:blip r:embed="rId6" cstate="print"/>
          <a:srcRect/>
          <a:stretch>
            <a:fillRect/>
          </a:stretch>
        </p:blipFill>
        <p:spPr bwMode="auto">
          <a:xfrm>
            <a:off x="3429000" y="4724400"/>
            <a:ext cx="1600200" cy="1106487"/>
          </a:xfrm>
          <a:prstGeom prst="rect">
            <a:avLst/>
          </a:prstGeom>
          <a:noFill/>
          <a:ln w="9525">
            <a:noFill/>
            <a:miter lim="800000"/>
            <a:headEnd/>
            <a:tailEnd/>
          </a:ln>
        </p:spPr>
      </p:pic>
      <p:pic>
        <p:nvPicPr>
          <p:cNvPr id="15" name="Picture 3"/>
          <p:cNvPicPr>
            <a:picLocks noChangeAspect="1" noChangeArrowheads="1"/>
          </p:cNvPicPr>
          <p:nvPr/>
        </p:nvPicPr>
        <p:blipFill>
          <a:blip r:embed="rId7" cstate="print"/>
          <a:srcRect t="18802"/>
          <a:stretch>
            <a:fillRect/>
          </a:stretch>
        </p:blipFill>
        <p:spPr bwMode="auto">
          <a:xfrm>
            <a:off x="5638800" y="1905000"/>
            <a:ext cx="474715" cy="304800"/>
          </a:xfrm>
          <a:prstGeom prst="rect">
            <a:avLst/>
          </a:prstGeom>
          <a:noFill/>
          <a:ln w="9525">
            <a:noFill/>
            <a:miter lim="800000"/>
            <a:headEnd/>
            <a:tailEnd/>
          </a:ln>
        </p:spPr>
      </p:pic>
      <p:pic>
        <p:nvPicPr>
          <p:cNvPr id="16" name="Picture 10"/>
          <p:cNvPicPr>
            <a:picLocks noChangeAspect="1" noChangeArrowheads="1"/>
          </p:cNvPicPr>
          <p:nvPr/>
        </p:nvPicPr>
        <p:blipFill>
          <a:blip r:embed="rId6" cstate="print"/>
          <a:srcRect/>
          <a:stretch>
            <a:fillRect/>
          </a:stretch>
        </p:blipFill>
        <p:spPr bwMode="auto">
          <a:xfrm>
            <a:off x="5638800" y="2286000"/>
            <a:ext cx="498197" cy="344487"/>
          </a:xfrm>
          <a:prstGeom prst="rect">
            <a:avLst/>
          </a:prstGeom>
          <a:noFill/>
          <a:ln w="9525">
            <a:noFill/>
            <a:miter lim="800000"/>
            <a:headEnd/>
            <a:tailEnd/>
          </a:ln>
        </p:spPr>
      </p:pic>
      <p:pic>
        <p:nvPicPr>
          <p:cNvPr id="9" name="Picture 3"/>
          <p:cNvPicPr>
            <a:picLocks noChangeAspect="1" noChangeArrowheads="1"/>
          </p:cNvPicPr>
          <p:nvPr/>
        </p:nvPicPr>
        <p:blipFill>
          <a:blip r:embed="rId8" cstate="print"/>
          <a:srcRect t="18802"/>
          <a:stretch>
            <a:fillRect/>
          </a:stretch>
        </p:blipFill>
        <p:spPr bwMode="auto">
          <a:xfrm>
            <a:off x="3276600" y="1645181"/>
            <a:ext cx="1828800" cy="1174219"/>
          </a:xfrm>
          <a:prstGeom prst="rect">
            <a:avLst/>
          </a:prstGeom>
          <a:noFill/>
          <a:ln w="9525">
            <a:noFill/>
            <a:miter lim="800000"/>
            <a:headEnd/>
            <a:tailEnd/>
          </a:ln>
        </p:spPr>
      </p:pic>
      <p:pic>
        <p:nvPicPr>
          <p:cNvPr id="10" name="Picture 3"/>
          <p:cNvPicPr>
            <a:picLocks noChangeAspect="1" noChangeArrowheads="1"/>
          </p:cNvPicPr>
          <p:nvPr/>
        </p:nvPicPr>
        <p:blipFill>
          <a:blip r:embed="rId8" cstate="print"/>
          <a:srcRect t="18802"/>
          <a:stretch>
            <a:fillRect/>
          </a:stretch>
        </p:blipFill>
        <p:spPr bwMode="auto">
          <a:xfrm>
            <a:off x="3657600" y="4800600"/>
            <a:ext cx="838200" cy="538183"/>
          </a:xfrm>
          <a:prstGeom prst="rect">
            <a:avLst/>
          </a:prstGeom>
          <a:noFill/>
          <a:ln w="9525">
            <a:noFill/>
            <a:miter lim="800000"/>
            <a:headEnd/>
            <a:tailEnd/>
          </a:ln>
        </p:spPr>
      </p:pic>
      <p:sp>
        <p:nvSpPr>
          <p:cNvPr id="11" name="Line 1042"/>
          <p:cNvSpPr>
            <a:spLocks noChangeShapeType="1"/>
          </p:cNvSpPr>
          <p:nvPr/>
        </p:nvSpPr>
        <p:spPr bwMode="auto">
          <a:xfrm flipV="1">
            <a:off x="4191000" y="2971800"/>
            <a:ext cx="0" cy="1752600"/>
          </a:xfrm>
          <a:prstGeom prst="line">
            <a:avLst/>
          </a:prstGeom>
          <a:ln>
            <a:prstDash val="dash"/>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wrap="none" anchor="ctr"/>
          <a:lstStyle/>
          <a:p>
            <a:endParaRPr lang="en-US"/>
          </a:p>
        </p:txBody>
      </p:sp>
      <p:sp>
        <p:nvSpPr>
          <p:cNvPr id="12" name="TextBox 11"/>
          <p:cNvSpPr txBox="1"/>
          <p:nvPr/>
        </p:nvSpPr>
        <p:spPr>
          <a:xfrm>
            <a:off x="4267200" y="3429000"/>
            <a:ext cx="1676400" cy="338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1600" dirty="0" smtClean="0"/>
              <a:t>Null change</a:t>
            </a:r>
            <a:endParaRPr lang="en-US" sz="1600" dirty="0"/>
          </a:p>
        </p:txBody>
      </p:sp>
      <p:sp>
        <p:nvSpPr>
          <p:cNvPr id="13" name="TextBox 12"/>
          <p:cNvSpPr txBox="1"/>
          <p:nvPr/>
        </p:nvSpPr>
        <p:spPr>
          <a:xfrm>
            <a:off x="5943600" y="4495800"/>
            <a:ext cx="1905000"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Multicast equivalent?</a:t>
            </a:r>
            <a:endParaRPr lang="en-US" dirty="0"/>
          </a:p>
        </p:txBody>
      </p:sp>
      <p:pic>
        <p:nvPicPr>
          <p:cNvPr id="14" name="~PP1417.WAV">
            <a:hlinkClick r:id="" action="ppaction://media"/>
          </p:cNvPr>
          <p:cNvPicPr>
            <a:picLocks noRot="1" noChangeAspect="1"/>
          </p:cNvPicPr>
          <p:nvPr>
            <a:wavAudioFile r:embed="rId2" name="~PP1417.WAV"/>
          </p:nvPr>
        </p:nvPicPr>
        <p:blipFill>
          <a:blip r:embed="rId9" cstate="print"/>
          <a:stretch>
            <a:fillRect/>
          </a:stretch>
        </p:blipFill>
        <p:spPr>
          <a:xfrm>
            <a:off x="8724900" y="6438900"/>
            <a:ext cx="304800" cy="304800"/>
          </a:xfrm>
          <a:prstGeom prst="rect">
            <a:avLst/>
          </a:prstGeom>
        </p:spPr>
      </p:pic>
    </p:spTree>
    <p:custDataLst>
      <p:tags r:id="rId1"/>
    </p:custDataLst>
  </p:cSld>
  <p:clrMapOvr>
    <a:masterClrMapping/>
  </p:clrMapOvr>
  <p:transition advTm="2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1" fill="hold" display="0">
                  <p:stCondLst>
                    <p:cond delay="indefinite"/>
                  </p:stCondLst>
                  <p:endCondLst>
                    <p:cond evt="onPrev" delay="0">
                      <p:tgtEl>
                        <p:sldTgt/>
                      </p:tgtEl>
                    </p:cond>
                    <p:cond evt="onStopAudio" delay="0">
                      <p:tgtEl>
                        <p:sldTgt/>
                      </p:tgtEl>
                    </p:cond>
                  </p:endCondLst>
                </p:cTn>
                <p:tgtEl>
                  <p:spTgt spid="14"/>
                </p:tgtEl>
              </p:cMediaNode>
            </p:audio>
          </p:childTnLst>
        </p:cTn>
      </p:par>
    </p:tnLst>
    <p:bldLst>
      <p:bldP spid="13"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Multicast in Push</a:t>
            </a:r>
            <a:endParaRPr lang="en-US" dirty="0"/>
          </a:p>
        </p:txBody>
      </p:sp>
      <p:sp>
        <p:nvSpPr>
          <p:cNvPr id="4" name="Content Placeholder 3"/>
          <p:cNvSpPr>
            <a:spLocks noGrp="1"/>
          </p:cNvSpPr>
          <p:nvPr>
            <p:ph sz="quarter" idx="10"/>
          </p:nvPr>
        </p:nvSpPr>
        <p:spPr/>
        <p:txBody>
          <a:bodyPr/>
          <a:lstStyle/>
          <a:p>
            <a:endParaRPr lang="en-US" dirty="0"/>
          </a:p>
        </p:txBody>
      </p:sp>
      <p:sp>
        <p:nvSpPr>
          <p:cNvPr id="5" name="Slide Number Placeholder 4"/>
          <p:cNvSpPr>
            <a:spLocks noGrp="1"/>
          </p:cNvSpPr>
          <p:nvPr>
            <p:ph type="sldNum" sz="quarter" idx="4"/>
          </p:nvPr>
        </p:nvSpPr>
        <p:spPr/>
        <p:txBody>
          <a:bodyPr/>
          <a:lstStyle/>
          <a:p>
            <a:pPr algn="ctr" eaLnBrk="1" latinLnBrk="0" hangingPunct="1"/>
            <a:fld id="{2BBB5E19-F10A-4C2F-BF6F-11C513378A2E}" type="slidenum">
              <a:rPr kumimoji="0" lang="en-US" smtClean="0"/>
              <a:pPr algn="ctr" eaLnBrk="1" latinLnBrk="0" hangingPunct="1"/>
              <a:t>103</a:t>
            </a:fld>
            <a:endParaRPr kumimoji="0" lang="en-US" sz="1400" b="1" dirty="0">
              <a:solidFill>
                <a:srgbClr val="FFFFFF"/>
              </a:solidFill>
            </a:endParaRPr>
          </a:p>
        </p:txBody>
      </p:sp>
      <p:sp>
        <p:nvSpPr>
          <p:cNvPr id="75" name="Oval 74"/>
          <p:cNvSpPr/>
          <p:nvPr/>
        </p:nvSpPr>
        <p:spPr>
          <a:xfrm>
            <a:off x="2514600" y="21336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smtClean="0"/>
              <a:t>PC</a:t>
            </a:r>
          </a:p>
          <a:p>
            <a:pPr algn="ctr"/>
            <a:r>
              <a:rPr lang="en-US" sz="1400" dirty="0" smtClean="0"/>
              <a:t>1</a:t>
            </a:r>
            <a:endParaRPr lang="en-US" sz="1400" dirty="0"/>
          </a:p>
        </p:txBody>
      </p:sp>
      <p:sp>
        <p:nvSpPr>
          <p:cNvPr id="43" name="Oval 42"/>
          <p:cNvSpPr/>
          <p:nvPr/>
        </p:nvSpPr>
        <p:spPr>
          <a:xfrm>
            <a:off x="3810000" y="21336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smtClean="0"/>
              <a:t>PC</a:t>
            </a:r>
          </a:p>
          <a:p>
            <a:pPr algn="ctr"/>
            <a:r>
              <a:rPr lang="en-US" sz="1400" dirty="0" smtClean="0"/>
              <a:t>3</a:t>
            </a:r>
            <a:endParaRPr lang="en-US" sz="1400" dirty="0"/>
          </a:p>
        </p:txBody>
      </p:sp>
      <p:cxnSp>
        <p:nvCxnSpPr>
          <p:cNvPr id="82" name="Straight Arrow Connector 81"/>
          <p:cNvCxnSpPr>
            <a:stCxn id="75" idx="6"/>
          </p:cNvCxnSpPr>
          <p:nvPr/>
        </p:nvCxnSpPr>
        <p:spPr>
          <a:xfrm>
            <a:off x="3124200" y="2438400"/>
            <a:ext cx="68580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a:endCxn id="46" idx="2"/>
          </p:cNvCxnSpPr>
          <p:nvPr/>
        </p:nvCxnSpPr>
        <p:spPr>
          <a:xfrm flipV="1">
            <a:off x="4419600" y="1981200"/>
            <a:ext cx="609600" cy="4572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7" name="Oval 36"/>
          <p:cNvSpPr/>
          <p:nvPr/>
        </p:nvSpPr>
        <p:spPr>
          <a:xfrm>
            <a:off x="2438400" y="32766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smtClean="0"/>
              <a:t>PC</a:t>
            </a:r>
          </a:p>
          <a:p>
            <a:pPr algn="ctr"/>
            <a:r>
              <a:rPr lang="en-US" sz="1400" dirty="0" smtClean="0"/>
              <a:t>2</a:t>
            </a:r>
            <a:endParaRPr lang="en-US" sz="1400" dirty="0"/>
          </a:p>
        </p:txBody>
      </p:sp>
      <p:cxnSp>
        <p:nvCxnSpPr>
          <p:cNvPr id="38" name="Straight Arrow Connector 37"/>
          <p:cNvCxnSpPr/>
          <p:nvPr/>
        </p:nvCxnSpPr>
        <p:spPr>
          <a:xfrm rot="5400000">
            <a:off x="2476500" y="3009900"/>
            <a:ext cx="53340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6" name="Oval 45"/>
          <p:cNvSpPr/>
          <p:nvPr/>
        </p:nvSpPr>
        <p:spPr>
          <a:xfrm>
            <a:off x="5029200" y="16764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smtClean="0"/>
              <a:t>PC</a:t>
            </a:r>
          </a:p>
          <a:p>
            <a:pPr algn="ctr"/>
            <a:r>
              <a:rPr lang="en-US" sz="1400" dirty="0" smtClean="0"/>
              <a:t>4</a:t>
            </a:r>
            <a:endParaRPr lang="en-US" sz="1400" dirty="0"/>
          </a:p>
        </p:txBody>
      </p:sp>
      <p:sp>
        <p:nvSpPr>
          <p:cNvPr id="47" name="Oval 46"/>
          <p:cNvSpPr/>
          <p:nvPr/>
        </p:nvSpPr>
        <p:spPr>
          <a:xfrm>
            <a:off x="5029200" y="25146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smtClean="0"/>
              <a:t>PC</a:t>
            </a:r>
          </a:p>
          <a:p>
            <a:pPr algn="ctr"/>
            <a:r>
              <a:rPr lang="en-US" sz="1400" dirty="0" smtClean="0"/>
              <a:t>5</a:t>
            </a:r>
            <a:endParaRPr lang="en-US" sz="1400" dirty="0"/>
          </a:p>
        </p:txBody>
      </p:sp>
      <p:cxnSp>
        <p:nvCxnSpPr>
          <p:cNvPr id="49" name="Straight Arrow Connector 48"/>
          <p:cNvCxnSpPr>
            <a:endCxn id="47" idx="2"/>
          </p:cNvCxnSpPr>
          <p:nvPr/>
        </p:nvCxnSpPr>
        <p:spPr>
          <a:xfrm>
            <a:off x="4419600" y="2438400"/>
            <a:ext cx="609600" cy="3810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477000" y="2362200"/>
            <a:ext cx="1981200"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Reduced network traffic</a:t>
            </a:r>
            <a:endParaRPr lang="en-US" dirty="0"/>
          </a:p>
        </p:txBody>
      </p:sp>
      <p:sp>
        <p:nvSpPr>
          <p:cNvPr id="16" name="TextBox 15"/>
          <p:cNvSpPr txBox="1"/>
          <p:nvPr/>
        </p:nvSpPr>
        <p:spPr>
          <a:xfrm>
            <a:off x="6477000" y="3276600"/>
            <a:ext cx="1981200"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Concurrent processing</a:t>
            </a:r>
            <a:endParaRPr lang="en-US" dirty="0"/>
          </a:p>
        </p:txBody>
      </p:sp>
      <p:pic>
        <p:nvPicPr>
          <p:cNvPr id="17" name="~PP3227.WAV">
            <a:hlinkClick r:id="" action="ppaction://media"/>
          </p:cNvPr>
          <p:cNvPicPr>
            <a:picLocks noRot="1" noChangeAspect="1"/>
          </p:cNvPicPr>
          <p:nvPr>
            <a:wavAudioFile r:embed="rId1" name="~PP3227.WAV"/>
          </p:nvPr>
        </p:nvPicPr>
        <p:blipFill>
          <a:blip r:embed="rId4" cstate="print"/>
          <a:stretch>
            <a:fillRect/>
          </a:stretch>
        </p:blipFill>
        <p:spPr>
          <a:xfrm>
            <a:off x="8724900" y="6438900"/>
            <a:ext cx="304800" cy="304800"/>
          </a:xfrm>
          <a:prstGeom prst="rect">
            <a:avLst/>
          </a:prstGeom>
        </p:spPr>
      </p:pic>
    </p:spTree>
  </p:cSld>
  <p:clrMapOvr>
    <a:masterClrMapping/>
  </p:clrMapOvr>
  <p:transition advTm="6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7"/>
                </p:tgtEl>
              </p:cMediaNode>
            </p:audio>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Proxy Servers in Pull</a:t>
            </a:r>
            <a:endParaRPr lang="en-US" dirty="0"/>
          </a:p>
        </p:txBody>
      </p:sp>
      <p:sp>
        <p:nvSpPr>
          <p:cNvPr id="4" name="Content Placeholder 3"/>
          <p:cNvSpPr>
            <a:spLocks noGrp="1"/>
          </p:cNvSpPr>
          <p:nvPr>
            <p:ph sz="quarter" idx="10"/>
          </p:nvPr>
        </p:nvSpPr>
        <p:spPr/>
        <p:txBody>
          <a:bodyPr/>
          <a:lstStyle/>
          <a:p>
            <a:endParaRPr lang="en-US"/>
          </a:p>
        </p:txBody>
      </p:sp>
      <p:sp>
        <p:nvSpPr>
          <p:cNvPr id="5" name="Slide Number Placeholder 4"/>
          <p:cNvSpPr>
            <a:spLocks noGrp="1"/>
          </p:cNvSpPr>
          <p:nvPr>
            <p:ph type="sldNum" sz="quarter" idx="4"/>
          </p:nvPr>
        </p:nvSpPr>
        <p:spPr/>
        <p:txBody>
          <a:bodyPr/>
          <a:lstStyle/>
          <a:p>
            <a:pPr algn="ctr" eaLnBrk="1" latinLnBrk="0" hangingPunct="1"/>
            <a:fld id="{2BBB5E19-F10A-4C2F-BF6F-11C513378A2E}" type="slidenum">
              <a:rPr kumimoji="0" lang="en-US" smtClean="0"/>
              <a:pPr algn="ctr" eaLnBrk="1" latinLnBrk="0" hangingPunct="1"/>
              <a:t>104</a:t>
            </a:fld>
            <a:endParaRPr kumimoji="0" lang="en-US" sz="1400" b="1" dirty="0">
              <a:solidFill>
                <a:srgbClr val="FFFFFF"/>
              </a:solidFill>
            </a:endParaRPr>
          </a:p>
        </p:txBody>
      </p:sp>
      <p:sp>
        <p:nvSpPr>
          <p:cNvPr id="75" name="Oval 74"/>
          <p:cNvSpPr/>
          <p:nvPr/>
        </p:nvSpPr>
        <p:spPr>
          <a:xfrm>
            <a:off x="2514600" y="21336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smtClean="0"/>
              <a:t>PC</a:t>
            </a:r>
          </a:p>
          <a:p>
            <a:pPr algn="ctr"/>
            <a:r>
              <a:rPr lang="en-US" sz="1400" dirty="0" smtClean="0"/>
              <a:t>1</a:t>
            </a:r>
            <a:endParaRPr lang="en-US" sz="1400" dirty="0"/>
          </a:p>
        </p:txBody>
      </p:sp>
      <p:sp>
        <p:nvSpPr>
          <p:cNvPr id="43" name="Oval 42"/>
          <p:cNvSpPr/>
          <p:nvPr/>
        </p:nvSpPr>
        <p:spPr>
          <a:xfrm>
            <a:off x="3810000" y="21336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smtClean="0"/>
              <a:t>PC</a:t>
            </a:r>
          </a:p>
          <a:p>
            <a:pPr algn="ctr"/>
            <a:r>
              <a:rPr lang="en-US" sz="1400" dirty="0" smtClean="0"/>
              <a:t>3</a:t>
            </a:r>
            <a:endParaRPr lang="en-US" sz="1400" dirty="0"/>
          </a:p>
        </p:txBody>
      </p:sp>
      <p:cxnSp>
        <p:nvCxnSpPr>
          <p:cNvPr id="82" name="Straight Arrow Connector 81"/>
          <p:cNvCxnSpPr>
            <a:stCxn id="75" idx="6"/>
          </p:cNvCxnSpPr>
          <p:nvPr/>
        </p:nvCxnSpPr>
        <p:spPr>
          <a:xfrm>
            <a:off x="3124200" y="2438400"/>
            <a:ext cx="685800" cy="1588"/>
          </a:xfrm>
          <a:prstGeom prst="straightConnector1">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a:stCxn id="43" idx="6"/>
            <a:endCxn id="46" idx="2"/>
          </p:cNvCxnSpPr>
          <p:nvPr/>
        </p:nvCxnSpPr>
        <p:spPr>
          <a:xfrm flipV="1">
            <a:off x="4419600" y="1981200"/>
            <a:ext cx="609600" cy="457200"/>
          </a:xfrm>
          <a:prstGeom prst="straightConnector1">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7" name="Oval 36"/>
          <p:cNvSpPr/>
          <p:nvPr/>
        </p:nvSpPr>
        <p:spPr>
          <a:xfrm>
            <a:off x="2438400" y="32766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smtClean="0"/>
              <a:t>PC</a:t>
            </a:r>
          </a:p>
          <a:p>
            <a:pPr algn="ctr"/>
            <a:r>
              <a:rPr lang="en-US" sz="1400" dirty="0" smtClean="0"/>
              <a:t>2</a:t>
            </a:r>
            <a:endParaRPr lang="en-US" sz="1400" dirty="0"/>
          </a:p>
        </p:txBody>
      </p:sp>
      <p:cxnSp>
        <p:nvCxnSpPr>
          <p:cNvPr id="38" name="Straight Arrow Connector 37"/>
          <p:cNvCxnSpPr/>
          <p:nvPr/>
        </p:nvCxnSpPr>
        <p:spPr>
          <a:xfrm rot="5400000">
            <a:off x="2476500" y="3009900"/>
            <a:ext cx="533400" cy="1588"/>
          </a:xfrm>
          <a:prstGeom prst="straightConnector1">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46" name="Oval 45"/>
          <p:cNvSpPr/>
          <p:nvPr/>
        </p:nvSpPr>
        <p:spPr>
          <a:xfrm>
            <a:off x="5029200" y="16764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smtClean="0"/>
              <a:t>PC</a:t>
            </a:r>
          </a:p>
          <a:p>
            <a:pPr algn="ctr"/>
            <a:r>
              <a:rPr lang="en-US" sz="1400" dirty="0" smtClean="0"/>
              <a:t>4</a:t>
            </a:r>
            <a:endParaRPr lang="en-US" sz="1400" dirty="0"/>
          </a:p>
        </p:txBody>
      </p:sp>
      <p:sp>
        <p:nvSpPr>
          <p:cNvPr id="47" name="Oval 46"/>
          <p:cNvSpPr/>
          <p:nvPr/>
        </p:nvSpPr>
        <p:spPr>
          <a:xfrm>
            <a:off x="5029200" y="25146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smtClean="0"/>
              <a:t>PC</a:t>
            </a:r>
          </a:p>
          <a:p>
            <a:pPr algn="ctr"/>
            <a:r>
              <a:rPr lang="en-US" sz="1400" dirty="0" smtClean="0"/>
              <a:t>5</a:t>
            </a:r>
            <a:endParaRPr lang="en-US" sz="1400" dirty="0"/>
          </a:p>
        </p:txBody>
      </p:sp>
      <p:cxnSp>
        <p:nvCxnSpPr>
          <p:cNvPr id="49" name="Straight Arrow Connector 48"/>
          <p:cNvCxnSpPr>
            <a:stCxn id="43" idx="6"/>
          </p:cNvCxnSpPr>
          <p:nvPr/>
        </p:nvCxnSpPr>
        <p:spPr>
          <a:xfrm>
            <a:off x="4419600" y="2438400"/>
            <a:ext cx="622674" cy="317874"/>
          </a:xfrm>
          <a:prstGeom prst="straightConnector1">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914400" y="4495800"/>
            <a:ext cx="2743200" cy="923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smtClean="0"/>
              <a:t>Node remembers what was last pulled by each downstream node.</a:t>
            </a:r>
            <a:endParaRPr lang="en-US" dirty="0"/>
          </a:p>
        </p:txBody>
      </p:sp>
      <p:sp>
        <p:nvSpPr>
          <p:cNvPr id="15" name="TextBox 14"/>
          <p:cNvSpPr txBox="1"/>
          <p:nvPr/>
        </p:nvSpPr>
        <p:spPr>
          <a:xfrm>
            <a:off x="3886200" y="4495800"/>
            <a:ext cx="27432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smtClean="0"/>
              <a:t>At next poll, sends diff </a:t>
            </a:r>
            <a:r>
              <a:rPr lang="en-US" dirty="0" err="1" smtClean="0"/>
              <a:t>wrt</a:t>
            </a:r>
            <a:r>
              <a:rPr lang="en-US" dirty="0" smtClean="0"/>
              <a:t> last pulled state</a:t>
            </a:r>
            <a:endParaRPr lang="en-US" dirty="0"/>
          </a:p>
        </p:txBody>
      </p:sp>
      <p:pic>
        <p:nvPicPr>
          <p:cNvPr id="16" name="Picture 2"/>
          <p:cNvPicPr>
            <a:picLocks noChangeAspect="1" noChangeArrowheads="1"/>
          </p:cNvPicPr>
          <p:nvPr/>
        </p:nvPicPr>
        <p:blipFill>
          <a:blip r:embed="rId5" cstate="print"/>
          <a:srcRect/>
          <a:stretch>
            <a:fillRect/>
          </a:stretch>
        </p:blipFill>
        <p:spPr bwMode="auto">
          <a:xfrm>
            <a:off x="2495549" y="1828800"/>
            <a:ext cx="247651" cy="247650"/>
          </a:xfrm>
          <a:prstGeom prst="rect">
            <a:avLst/>
          </a:prstGeom>
          <a:noFill/>
          <a:ln w="9525">
            <a:noFill/>
            <a:miter lim="800000"/>
            <a:headEnd/>
            <a:tailEnd/>
          </a:ln>
          <a:effectLst/>
        </p:spPr>
      </p:pic>
      <p:pic>
        <p:nvPicPr>
          <p:cNvPr id="17" name="Picture 3"/>
          <p:cNvPicPr>
            <a:picLocks noChangeAspect="1" noChangeArrowheads="1"/>
          </p:cNvPicPr>
          <p:nvPr/>
        </p:nvPicPr>
        <p:blipFill>
          <a:blip r:embed="rId6" cstate="print"/>
          <a:srcRect/>
          <a:stretch>
            <a:fillRect/>
          </a:stretch>
        </p:blipFill>
        <p:spPr bwMode="auto">
          <a:xfrm>
            <a:off x="2800349" y="1828800"/>
            <a:ext cx="247651" cy="247650"/>
          </a:xfrm>
          <a:prstGeom prst="rect">
            <a:avLst/>
          </a:prstGeom>
          <a:noFill/>
          <a:ln w="9525">
            <a:noFill/>
            <a:miter lim="800000"/>
            <a:headEnd/>
            <a:tailEnd/>
          </a:ln>
          <a:effectLst/>
        </p:spPr>
      </p:pic>
      <p:pic>
        <p:nvPicPr>
          <p:cNvPr id="18" name="Picture 4"/>
          <p:cNvPicPr>
            <a:picLocks noChangeAspect="1" noChangeArrowheads="1"/>
          </p:cNvPicPr>
          <p:nvPr/>
        </p:nvPicPr>
        <p:blipFill>
          <a:blip r:embed="rId7" cstate="print"/>
          <a:srcRect/>
          <a:stretch>
            <a:fillRect/>
          </a:stretch>
        </p:blipFill>
        <p:spPr bwMode="auto">
          <a:xfrm>
            <a:off x="3810000" y="1828800"/>
            <a:ext cx="247650" cy="247650"/>
          </a:xfrm>
          <a:prstGeom prst="rect">
            <a:avLst/>
          </a:prstGeom>
          <a:noFill/>
          <a:ln w="9525">
            <a:noFill/>
            <a:miter lim="800000"/>
            <a:headEnd/>
            <a:tailEnd/>
          </a:ln>
          <a:effectLst/>
        </p:spPr>
      </p:pic>
      <p:pic>
        <p:nvPicPr>
          <p:cNvPr id="19" name="Picture 5"/>
          <p:cNvPicPr>
            <a:picLocks noChangeAspect="1" noChangeArrowheads="1"/>
          </p:cNvPicPr>
          <p:nvPr/>
        </p:nvPicPr>
        <p:blipFill>
          <a:blip r:embed="rId8" cstate="print"/>
          <a:srcRect/>
          <a:stretch>
            <a:fillRect/>
          </a:stretch>
        </p:blipFill>
        <p:spPr bwMode="auto">
          <a:xfrm>
            <a:off x="4114800" y="1828800"/>
            <a:ext cx="247650" cy="247650"/>
          </a:xfrm>
          <a:prstGeom prst="rect">
            <a:avLst/>
          </a:prstGeom>
          <a:noFill/>
          <a:ln w="9525">
            <a:noFill/>
            <a:miter lim="800000"/>
            <a:headEnd/>
            <a:tailEnd/>
          </a:ln>
          <a:effectLst/>
        </p:spPr>
      </p:pic>
      <p:sp>
        <p:nvSpPr>
          <p:cNvPr id="20" name="Rectangle 19"/>
          <p:cNvSpPr/>
          <p:nvPr/>
        </p:nvSpPr>
        <p:spPr>
          <a:xfrm>
            <a:off x="2514600" y="1600200"/>
            <a:ext cx="152400" cy="1524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1" name="Rectangle 20"/>
          <p:cNvSpPr/>
          <p:nvPr/>
        </p:nvSpPr>
        <p:spPr>
          <a:xfrm>
            <a:off x="2819400" y="1600200"/>
            <a:ext cx="152400" cy="1524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22" name="Rectangle 21"/>
          <p:cNvSpPr/>
          <p:nvPr/>
        </p:nvSpPr>
        <p:spPr>
          <a:xfrm>
            <a:off x="3810000" y="1600200"/>
            <a:ext cx="152400" cy="1524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23" name="Rectangle 22"/>
          <p:cNvSpPr/>
          <p:nvPr/>
        </p:nvSpPr>
        <p:spPr>
          <a:xfrm>
            <a:off x="4191000" y="1600200"/>
            <a:ext cx="152400" cy="1524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26" name="TextBox 25"/>
          <p:cNvSpPr txBox="1"/>
          <p:nvPr/>
        </p:nvSpPr>
        <p:spPr>
          <a:xfrm>
            <a:off x="6477000" y="2362200"/>
            <a:ext cx="1981200"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Reduced network traffic</a:t>
            </a:r>
            <a:endParaRPr lang="en-US" dirty="0"/>
          </a:p>
        </p:txBody>
      </p:sp>
      <p:sp>
        <p:nvSpPr>
          <p:cNvPr id="27" name="TextBox 26"/>
          <p:cNvSpPr txBox="1"/>
          <p:nvPr/>
        </p:nvSpPr>
        <p:spPr>
          <a:xfrm>
            <a:off x="6477000" y="3276600"/>
            <a:ext cx="1981200"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Concurrent processing</a:t>
            </a:r>
            <a:endParaRPr lang="en-US" dirty="0"/>
          </a:p>
        </p:txBody>
      </p:sp>
      <p:sp>
        <p:nvSpPr>
          <p:cNvPr id="28" name="TextBox 27"/>
          <p:cNvSpPr txBox="1"/>
          <p:nvPr/>
        </p:nvSpPr>
        <p:spPr>
          <a:xfrm>
            <a:off x="3886200" y="5181600"/>
            <a:ext cx="27432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smtClean="0"/>
              <a:t>Pull proxies used in streaming systems</a:t>
            </a:r>
            <a:endParaRPr lang="en-US" dirty="0"/>
          </a:p>
        </p:txBody>
      </p:sp>
      <p:sp>
        <p:nvSpPr>
          <p:cNvPr id="29" name="TextBox 28"/>
          <p:cNvSpPr txBox="1"/>
          <p:nvPr/>
        </p:nvSpPr>
        <p:spPr>
          <a:xfrm>
            <a:off x="3886200" y="5867400"/>
            <a:ext cx="2743200" cy="923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smtClean="0"/>
              <a:t>Have application in distributed collaboration also</a:t>
            </a:r>
            <a:endParaRPr lang="en-US" dirty="0"/>
          </a:p>
        </p:txBody>
      </p:sp>
      <p:pic>
        <p:nvPicPr>
          <p:cNvPr id="30" name="~PP1452.WAV">
            <a:hlinkClick r:id="" action="ppaction://media"/>
          </p:cNvPr>
          <p:cNvPicPr>
            <a:picLocks noRot="1" noChangeAspect="1"/>
          </p:cNvPicPr>
          <p:nvPr>
            <a:wavAudioFile r:embed="rId2" name="~PP1452.WAV"/>
          </p:nvPr>
        </p:nvPicPr>
        <p:blipFill>
          <a:blip r:embed="rId9" cstate="print"/>
          <a:stretch>
            <a:fillRect/>
          </a:stretch>
        </p:blipFill>
        <p:spPr>
          <a:xfrm>
            <a:off x="8724900" y="6438900"/>
            <a:ext cx="304800" cy="304800"/>
          </a:xfrm>
          <a:prstGeom prst="rect">
            <a:avLst/>
          </a:prstGeom>
        </p:spPr>
      </p:pic>
    </p:spTree>
    <p:custDataLst>
      <p:tags r:id="rId1"/>
    </p:custDataLst>
  </p:cSld>
  <p:clrMapOvr>
    <a:masterClrMapping/>
  </p:clrMapOvr>
  <p:transition advTm="10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3" fill="hold" display="0">
                  <p:stCondLst>
                    <p:cond delay="indefinite"/>
                  </p:stCondLst>
                  <p:endCondLst>
                    <p:cond evt="onPrev" delay="0">
                      <p:tgtEl>
                        <p:sldTgt/>
                      </p:tgtEl>
                    </p:cond>
                    <p:cond evt="onStopAudio" delay="0">
                      <p:tgtEl>
                        <p:sldTgt/>
                      </p:tgtEl>
                    </p:cond>
                  </p:endCondLst>
                </p:cTn>
                <p:tgtEl>
                  <p:spTgt spid="30"/>
                </p:tgtEl>
              </p:cMediaNode>
            </p:audio>
          </p:childTnLst>
        </p:cTn>
      </p:par>
    </p:tnLst>
    <p:bldLst>
      <p:bldP spid="14" grpId="0" animBg="1"/>
      <p:bldP spid="15" grpId="0" animBg="1"/>
      <p:bldP spid="28" grpId="0" animBg="1"/>
      <p:bldP spid="29"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Push/Pull Performance</a:t>
            </a:r>
            <a:endParaRPr lang="en-US" dirty="0"/>
          </a:p>
        </p:txBody>
      </p:sp>
      <p:sp>
        <p:nvSpPr>
          <p:cNvPr id="3" name="Content Placeholder 2"/>
          <p:cNvSpPr>
            <a:spLocks noGrp="1"/>
          </p:cNvSpPr>
          <p:nvPr>
            <p:ph sz="quarter" idx="1"/>
          </p:nvPr>
        </p:nvSpPr>
        <p:spPr>
          <a:xfrm>
            <a:off x="457200" y="1295400"/>
            <a:ext cx="7924800" cy="2971800"/>
          </a:xfrm>
        </p:spPr>
        <p:txBody>
          <a:bodyPr>
            <a:normAutofit lnSpcReduction="10000"/>
          </a:bodyPr>
          <a:lstStyle/>
          <a:p>
            <a:r>
              <a:rPr lang="en-US" dirty="0" smtClean="0"/>
              <a:t>If information changes frequently and destination devices of varying power, pull can have performance benefits</a:t>
            </a:r>
          </a:p>
          <a:p>
            <a:pPr lvl="1"/>
            <a:r>
              <a:rPr lang="en-US" dirty="0" smtClean="0"/>
              <a:t>VNC</a:t>
            </a:r>
          </a:p>
          <a:p>
            <a:pPr lvl="1"/>
            <a:r>
              <a:rPr lang="en-US" dirty="0" smtClean="0"/>
              <a:t>IBM Same Time</a:t>
            </a:r>
          </a:p>
          <a:p>
            <a:pPr lvl="1"/>
            <a:r>
              <a:rPr lang="en-US" dirty="0" smtClean="0"/>
              <a:t>Second Life</a:t>
            </a:r>
          </a:p>
          <a:p>
            <a:r>
              <a:rPr lang="en-US" dirty="0" smtClean="0"/>
              <a:t>How to reduce the source, destination, network overhead in polling?</a:t>
            </a:r>
          </a:p>
          <a:p>
            <a:pPr lvl="1"/>
            <a:endParaRPr lang="en-US" dirty="0" smtClean="0"/>
          </a:p>
          <a:p>
            <a:pPr lvl="1">
              <a:buNone/>
            </a:pPr>
            <a:endParaRPr lang="en-US" dirty="0" smtClean="0"/>
          </a:p>
          <a:p>
            <a:pPr lvl="1"/>
            <a:endParaRPr lang="en-US" dirty="0"/>
          </a:p>
        </p:txBody>
      </p:sp>
      <p:pic>
        <p:nvPicPr>
          <p:cNvPr id="4" name="~PP1369.WAV">
            <a:hlinkClick r:id="" action="ppaction://media"/>
          </p:cNvPr>
          <p:cNvPicPr>
            <a:picLocks noRot="1" noChangeAspect="1"/>
          </p:cNvPicPr>
          <p:nvPr>
            <a:wavAudioFile r:embed="rId1" name="~PP1369.WAV"/>
          </p:nvPr>
        </p:nvPicPr>
        <p:blipFill>
          <a:blip r:embed="rId3" cstate="print"/>
          <a:stretch>
            <a:fillRect/>
          </a:stretch>
        </p:blipFill>
        <p:spPr>
          <a:xfrm>
            <a:off x="8724900" y="6438900"/>
            <a:ext cx="304800" cy="304800"/>
          </a:xfrm>
          <a:prstGeom prst="rect">
            <a:avLst/>
          </a:prstGeom>
        </p:spPr>
      </p:pic>
    </p:spTree>
  </p:cSld>
  <p:clrMapOvr>
    <a:masterClrMapping/>
  </p:clrMapOvr>
  <p:transition advTm="20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Adapting Polling Frequency</a:t>
            </a:r>
            <a:endParaRPr lang="en-US" dirty="0"/>
          </a:p>
        </p:txBody>
      </p:sp>
      <p:sp>
        <p:nvSpPr>
          <p:cNvPr id="5" name="TextBox 4"/>
          <p:cNvSpPr txBox="1"/>
          <p:nvPr/>
        </p:nvSpPr>
        <p:spPr>
          <a:xfrm>
            <a:off x="2057400" y="1981200"/>
            <a:ext cx="472440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Insight: Activity occurs in bursts </a:t>
            </a:r>
            <a:endParaRPr lang="en-US" dirty="0"/>
          </a:p>
        </p:txBody>
      </p:sp>
      <p:sp>
        <p:nvSpPr>
          <p:cNvPr id="6" name="TextBox 5"/>
          <p:cNvSpPr txBox="1"/>
          <p:nvPr/>
        </p:nvSpPr>
        <p:spPr>
          <a:xfrm>
            <a:off x="2057400" y="2743200"/>
            <a:ext cx="4724400"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Increase polling frequency when data arrive when </a:t>
            </a:r>
            <a:endParaRPr lang="en-US" dirty="0"/>
          </a:p>
        </p:txBody>
      </p:sp>
      <p:sp>
        <p:nvSpPr>
          <p:cNvPr id="7" name="TextBox 6"/>
          <p:cNvSpPr txBox="1"/>
          <p:nvPr/>
        </p:nvSpPr>
        <p:spPr>
          <a:xfrm>
            <a:off x="2057400" y="3733800"/>
            <a:ext cx="472440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Have a min and max polling frequency</a:t>
            </a:r>
            <a:endParaRPr lang="en-US" dirty="0"/>
          </a:p>
        </p:txBody>
      </p:sp>
      <p:pic>
        <p:nvPicPr>
          <p:cNvPr id="8" name="~PP92.WAV">
            <a:hlinkClick r:id="" action="ppaction://media"/>
          </p:cNvPr>
          <p:cNvPicPr>
            <a:picLocks noRot="1" noChangeAspect="1"/>
          </p:cNvPicPr>
          <p:nvPr>
            <a:wavAudioFile r:embed="rId2" name="~PP92.WAV"/>
          </p:nvPr>
        </p:nvPicPr>
        <p:blipFill>
          <a:blip r:embed="rId4" cstate="print"/>
          <a:stretch>
            <a:fillRect/>
          </a:stretch>
        </p:blipFill>
        <p:spPr>
          <a:xfrm>
            <a:off x="8724900" y="6438900"/>
            <a:ext cx="304800" cy="304800"/>
          </a:xfrm>
          <a:prstGeom prst="rect">
            <a:avLst/>
          </a:prstGeom>
        </p:spPr>
      </p:pic>
    </p:spTree>
    <p:custDataLst>
      <p:tags r:id="rId1"/>
    </p:custDataLst>
  </p:cSld>
  <p:clrMapOvr>
    <a:masterClrMapping/>
  </p:clrMapOvr>
  <p:transition advTm="1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9" fill="hold" display="0">
                  <p:stCondLst>
                    <p:cond delay="indefinite"/>
                  </p:stCondLst>
                  <p:endCondLst>
                    <p:cond evt="onPrev" delay="0">
                      <p:tgtEl>
                        <p:sldTgt/>
                      </p:tgtEl>
                    </p:cond>
                    <p:cond evt="onStopAudio" delay="0">
                      <p:tgtEl>
                        <p:sldTgt/>
                      </p:tgtEl>
                    </p:cond>
                  </p:endCondLst>
                </p:cTn>
                <p:tgtEl>
                  <p:spTgt spid="8"/>
                </p:tgtEl>
              </p:cMediaNode>
            </p:audio>
          </p:childTnLst>
        </p:cTn>
      </p:par>
    </p:tnLst>
    <p:bldLst>
      <p:bldP spid="5" grpId="0" animBg="1"/>
      <p:bldP spid="6" grpId="0" animBg="1"/>
      <p:bldP spid="7"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p:txBody>
          <a:bodyPr/>
          <a:lstStyle/>
          <a:p>
            <a:r>
              <a:rPr lang="en-US"/>
              <a:t>Adaptive Polling</a:t>
            </a:r>
          </a:p>
        </p:txBody>
      </p:sp>
      <p:sp>
        <p:nvSpPr>
          <p:cNvPr id="198659" name="Rectangle 3"/>
          <p:cNvSpPr>
            <a:spLocks noGrp="1" noChangeArrowheads="1"/>
          </p:cNvSpPr>
          <p:nvPr>
            <p:ph type="body" sz="half" idx="1"/>
          </p:nvPr>
        </p:nvSpPr>
        <p:spPr>
          <a:xfrm>
            <a:off x="685800" y="1981200"/>
            <a:ext cx="7772400" cy="1947863"/>
          </a:xfrm>
        </p:spPr>
        <p:txBody>
          <a:bodyPr/>
          <a:lstStyle/>
          <a:p>
            <a:r>
              <a:rPr lang="en-US" sz="2400"/>
              <a:t>For example, whiteboard component</a:t>
            </a:r>
          </a:p>
          <a:p>
            <a:pPr lvl="1"/>
            <a:r>
              <a:rPr lang="en-US" sz="2000"/>
              <a:t>initial interval 2 sec, min 1 sec, max 5 sec</a:t>
            </a:r>
          </a:p>
          <a:p>
            <a:pPr lvl="1"/>
            <a:r>
              <a:rPr lang="en-US" sz="2000"/>
              <a:t>Adapt interval between min and max</a:t>
            </a:r>
          </a:p>
          <a:p>
            <a:pPr lvl="2"/>
            <a:r>
              <a:rPr lang="en-US" sz="1800"/>
              <a:t>No data: increment interval by 1 until max (5)</a:t>
            </a:r>
          </a:p>
          <a:p>
            <a:pPr lvl="2"/>
            <a:r>
              <a:rPr lang="en-US" sz="1800"/>
              <a:t>New data: reset to min (1)</a:t>
            </a:r>
          </a:p>
        </p:txBody>
      </p:sp>
      <p:sp>
        <p:nvSpPr>
          <p:cNvPr id="198660" name="Line 4"/>
          <p:cNvSpPr>
            <a:spLocks noChangeShapeType="1"/>
          </p:cNvSpPr>
          <p:nvPr/>
        </p:nvSpPr>
        <p:spPr bwMode="auto">
          <a:xfrm>
            <a:off x="1524000" y="4419600"/>
            <a:ext cx="7086600" cy="0"/>
          </a:xfrm>
          <a:prstGeom prst="line">
            <a:avLst/>
          </a:prstGeom>
          <a:noFill/>
          <a:ln w="9525">
            <a:solidFill>
              <a:schemeClr val="tx1"/>
            </a:solidFill>
            <a:round/>
            <a:headEnd/>
            <a:tailEnd type="triangle" w="med" len="med"/>
          </a:ln>
        </p:spPr>
        <p:txBody>
          <a:bodyPr wrap="none" anchor="ctr"/>
          <a:lstStyle/>
          <a:p>
            <a:endParaRPr lang="en-US"/>
          </a:p>
        </p:txBody>
      </p:sp>
      <p:sp>
        <p:nvSpPr>
          <p:cNvPr id="198661" name="Line 5"/>
          <p:cNvSpPr>
            <a:spLocks noChangeShapeType="1"/>
          </p:cNvSpPr>
          <p:nvPr/>
        </p:nvSpPr>
        <p:spPr bwMode="auto">
          <a:xfrm>
            <a:off x="1524000" y="4953000"/>
            <a:ext cx="7086600" cy="0"/>
          </a:xfrm>
          <a:prstGeom prst="line">
            <a:avLst/>
          </a:prstGeom>
          <a:noFill/>
          <a:ln w="9525">
            <a:solidFill>
              <a:schemeClr val="tx1"/>
            </a:solidFill>
            <a:round/>
            <a:headEnd/>
            <a:tailEnd type="triangle" w="med" len="med"/>
          </a:ln>
        </p:spPr>
        <p:txBody>
          <a:bodyPr wrap="none" anchor="ctr"/>
          <a:lstStyle/>
          <a:p>
            <a:endParaRPr lang="en-US"/>
          </a:p>
        </p:txBody>
      </p:sp>
      <p:sp>
        <p:nvSpPr>
          <p:cNvPr id="198662" name="Line 6"/>
          <p:cNvSpPr>
            <a:spLocks noChangeShapeType="1"/>
          </p:cNvSpPr>
          <p:nvPr/>
        </p:nvSpPr>
        <p:spPr bwMode="auto">
          <a:xfrm>
            <a:off x="1524000" y="4191000"/>
            <a:ext cx="0" cy="990600"/>
          </a:xfrm>
          <a:prstGeom prst="line">
            <a:avLst/>
          </a:prstGeom>
          <a:noFill/>
          <a:ln w="19050" cap="rnd">
            <a:solidFill>
              <a:schemeClr val="accent1"/>
            </a:solidFill>
            <a:prstDash val="sysDot"/>
            <a:round/>
            <a:headEnd/>
            <a:tailEnd/>
          </a:ln>
        </p:spPr>
        <p:txBody>
          <a:bodyPr wrap="none" anchor="ctr"/>
          <a:lstStyle/>
          <a:p>
            <a:endParaRPr lang="en-US"/>
          </a:p>
        </p:txBody>
      </p:sp>
      <p:sp>
        <p:nvSpPr>
          <p:cNvPr id="198663" name="Text Box 7"/>
          <p:cNvSpPr txBox="1">
            <a:spLocks noChangeArrowheads="1"/>
          </p:cNvSpPr>
          <p:nvPr/>
        </p:nvSpPr>
        <p:spPr bwMode="auto">
          <a:xfrm>
            <a:off x="685800" y="4205288"/>
            <a:ext cx="552450" cy="366712"/>
          </a:xfrm>
          <a:prstGeom prst="rect">
            <a:avLst/>
          </a:prstGeom>
          <a:noFill/>
          <a:ln w="9525">
            <a:noFill/>
            <a:miter lim="800000"/>
            <a:headEnd/>
            <a:tailEnd/>
          </a:ln>
        </p:spPr>
        <p:txBody>
          <a:bodyPr wrap="none">
            <a:spAutoFit/>
          </a:bodyPr>
          <a:lstStyle/>
          <a:p>
            <a:r>
              <a:rPr lang="en-US" sz="1800" dirty="0"/>
              <a:t>WB</a:t>
            </a:r>
          </a:p>
        </p:txBody>
      </p:sp>
      <p:sp>
        <p:nvSpPr>
          <p:cNvPr id="198664" name="Line 8"/>
          <p:cNvSpPr>
            <a:spLocks noChangeShapeType="1"/>
          </p:cNvSpPr>
          <p:nvPr/>
        </p:nvSpPr>
        <p:spPr bwMode="auto">
          <a:xfrm>
            <a:off x="1905000" y="4191000"/>
            <a:ext cx="0" cy="990600"/>
          </a:xfrm>
          <a:prstGeom prst="line">
            <a:avLst/>
          </a:prstGeom>
          <a:noFill/>
          <a:ln w="19050" cap="rnd">
            <a:solidFill>
              <a:schemeClr val="accent1"/>
            </a:solidFill>
            <a:prstDash val="sysDot"/>
            <a:round/>
            <a:headEnd/>
            <a:tailEnd/>
          </a:ln>
        </p:spPr>
        <p:txBody>
          <a:bodyPr wrap="none" anchor="ctr"/>
          <a:lstStyle/>
          <a:p>
            <a:endParaRPr lang="en-US"/>
          </a:p>
        </p:txBody>
      </p:sp>
      <p:sp>
        <p:nvSpPr>
          <p:cNvPr id="198665" name="Line 9"/>
          <p:cNvSpPr>
            <a:spLocks noChangeShapeType="1"/>
          </p:cNvSpPr>
          <p:nvPr/>
        </p:nvSpPr>
        <p:spPr bwMode="auto">
          <a:xfrm>
            <a:off x="2286000" y="4191000"/>
            <a:ext cx="0" cy="990600"/>
          </a:xfrm>
          <a:prstGeom prst="line">
            <a:avLst/>
          </a:prstGeom>
          <a:noFill/>
          <a:ln w="19050" cap="rnd">
            <a:solidFill>
              <a:schemeClr val="accent1"/>
            </a:solidFill>
            <a:prstDash val="sysDot"/>
            <a:round/>
            <a:headEnd/>
            <a:tailEnd/>
          </a:ln>
        </p:spPr>
        <p:txBody>
          <a:bodyPr wrap="none" anchor="ctr"/>
          <a:lstStyle/>
          <a:p>
            <a:endParaRPr lang="en-US"/>
          </a:p>
        </p:txBody>
      </p:sp>
      <p:sp>
        <p:nvSpPr>
          <p:cNvPr id="198666" name="Line 10"/>
          <p:cNvSpPr>
            <a:spLocks noChangeShapeType="1"/>
          </p:cNvSpPr>
          <p:nvPr/>
        </p:nvSpPr>
        <p:spPr bwMode="auto">
          <a:xfrm>
            <a:off x="2667000" y="4191000"/>
            <a:ext cx="0" cy="990600"/>
          </a:xfrm>
          <a:prstGeom prst="line">
            <a:avLst/>
          </a:prstGeom>
          <a:noFill/>
          <a:ln w="19050" cap="rnd">
            <a:solidFill>
              <a:schemeClr val="accent1"/>
            </a:solidFill>
            <a:prstDash val="sysDot"/>
            <a:round/>
            <a:headEnd/>
            <a:tailEnd/>
          </a:ln>
        </p:spPr>
        <p:txBody>
          <a:bodyPr wrap="none" anchor="ctr"/>
          <a:lstStyle/>
          <a:p>
            <a:endParaRPr lang="en-US"/>
          </a:p>
        </p:txBody>
      </p:sp>
      <p:sp>
        <p:nvSpPr>
          <p:cNvPr id="198667" name="Line 11"/>
          <p:cNvSpPr>
            <a:spLocks noChangeShapeType="1"/>
          </p:cNvSpPr>
          <p:nvPr/>
        </p:nvSpPr>
        <p:spPr bwMode="auto">
          <a:xfrm>
            <a:off x="3048000" y="4191000"/>
            <a:ext cx="0" cy="990600"/>
          </a:xfrm>
          <a:prstGeom prst="line">
            <a:avLst/>
          </a:prstGeom>
          <a:noFill/>
          <a:ln w="19050" cap="rnd">
            <a:solidFill>
              <a:schemeClr val="accent1"/>
            </a:solidFill>
            <a:prstDash val="sysDot"/>
            <a:round/>
            <a:headEnd/>
            <a:tailEnd/>
          </a:ln>
        </p:spPr>
        <p:txBody>
          <a:bodyPr wrap="none" anchor="ctr"/>
          <a:lstStyle/>
          <a:p>
            <a:endParaRPr lang="en-US"/>
          </a:p>
        </p:txBody>
      </p:sp>
      <p:sp>
        <p:nvSpPr>
          <p:cNvPr id="198668" name="Line 12"/>
          <p:cNvSpPr>
            <a:spLocks noChangeShapeType="1"/>
          </p:cNvSpPr>
          <p:nvPr/>
        </p:nvSpPr>
        <p:spPr bwMode="auto">
          <a:xfrm>
            <a:off x="3505200" y="4191000"/>
            <a:ext cx="0" cy="990600"/>
          </a:xfrm>
          <a:prstGeom prst="line">
            <a:avLst/>
          </a:prstGeom>
          <a:noFill/>
          <a:ln w="19050" cap="rnd">
            <a:solidFill>
              <a:schemeClr val="accent1"/>
            </a:solidFill>
            <a:prstDash val="sysDot"/>
            <a:round/>
            <a:headEnd/>
            <a:tailEnd/>
          </a:ln>
        </p:spPr>
        <p:txBody>
          <a:bodyPr wrap="none" anchor="ctr"/>
          <a:lstStyle/>
          <a:p>
            <a:endParaRPr lang="en-US"/>
          </a:p>
        </p:txBody>
      </p:sp>
      <p:sp>
        <p:nvSpPr>
          <p:cNvPr id="198669" name="Line 13"/>
          <p:cNvSpPr>
            <a:spLocks noChangeShapeType="1"/>
          </p:cNvSpPr>
          <p:nvPr/>
        </p:nvSpPr>
        <p:spPr bwMode="auto">
          <a:xfrm>
            <a:off x="3962400" y="4191000"/>
            <a:ext cx="0" cy="990600"/>
          </a:xfrm>
          <a:prstGeom prst="line">
            <a:avLst/>
          </a:prstGeom>
          <a:noFill/>
          <a:ln w="19050" cap="rnd">
            <a:solidFill>
              <a:schemeClr val="accent1"/>
            </a:solidFill>
            <a:prstDash val="sysDot"/>
            <a:round/>
            <a:headEnd/>
            <a:tailEnd/>
          </a:ln>
        </p:spPr>
        <p:txBody>
          <a:bodyPr wrap="none" anchor="ctr"/>
          <a:lstStyle/>
          <a:p>
            <a:endParaRPr lang="en-US"/>
          </a:p>
        </p:txBody>
      </p:sp>
      <p:sp>
        <p:nvSpPr>
          <p:cNvPr id="198670" name="Line 14"/>
          <p:cNvSpPr>
            <a:spLocks noChangeShapeType="1"/>
          </p:cNvSpPr>
          <p:nvPr/>
        </p:nvSpPr>
        <p:spPr bwMode="auto">
          <a:xfrm>
            <a:off x="4419600" y="4191000"/>
            <a:ext cx="0" cy="990600"/>
          </a:xfrm>
          <a:prstGeom prst="line">
            <a:avLst/>
          </a:prstGeom>
          <a:noFill/>
          <a:ln w="19050" cap="rnd">
            <a:solidFill>
              <a:schemeClr val="accent1"/>
            </a:solidFill>
            <a:prstDash val="sysDot"/>
            <a:round/>
            <a:headEnd/>
            <a:tailEnd/>
          </a:ln>
        </p:spPr>
        <p:txBody>
          <a:bodyPr wrap="none" anchor="ctr"/>
          <a:lstStyle/>
          <a:p>
            <a:endParaRPr lang="en-US"/>
          </a:p>
        </p:txBody>
      </p:sp>
      <p:sp>
        <p:nvSpPr>
          <p:cNvPr id="198671" name="Line 15"/>
          <p:cNvSpPr>
            <a:spLocks noChangeShapeType="1"/>
          </p:cNvSpPr>
          <p:nvPr/>
        </p:nvSpPr>
        <p:spPr bwMode="auto">
          <a:xfrm>
            <a:off x="4876800" y="4191000"/>
            <a:ext cx="0" cy="990600"/>
          </a:xfrm>
          <a:prstGeom prst="line">
            <a:avLst/>
          </a:prstGeom>
          <a:noFill/>
          <a:ln w="19050" cap="rnd">
            <a:solidFill>
              <a:schemeClr val="accent1"/>
            </a:solidFill>
            <a:prstDash val="sysDot"/>
            <a:round/>
            <a:headEnd/>
            <a:tailEnd/>
          </a:ln>
        </p:spPr>
        <p:txBody>
          <a:bodyPr wrap="none" anchor="ctr"/>
          <a:lstStyle/>
          <a:p>
            <a:endParaRPr lang="en-US"/>
          </a:p>
        </p:txBody>
      </p:sp>
      <p:sp>
        <p:nvSpPr>
          <p:cNvPr id="198672" name="Line 16"/>
          <p:cNvSpPr>
            <a:spLocks noChangeShapeType="1"/>
          </p:cNvSpPr>
          <p:nvPr/>
        </p:nvSpPr>
        <p:spPr bwMode="auto">
          <a:xfrm>
            <a:off x="5334000" y="4191000"/>
            <a:ext cx="0" cy="990600"/>
          </a:xfrm>
          <a:prstGeom prst="line">
            <a:avLst/>
          </a:prstGeom>
          <a:noFill/>
          <a:ln w="19050" cap="rnd">
            <a:solidFill>
              <a:schemeClr val="accent1"/>
            </a:solidFill>
            <a:prstDash val="sysDot"/>
            <a:round/>
            <a:headEnd/>
            <a:tailEnd/>
          </a:ln>
        </p:spPr>
        <p:txBody>
          <a:bodyPr wrap="none" anchor="ctr"/>
          <a:lstStyle/>
          <a:p>
            <a:endParaRPr lang="en-US"/>
          </a:p>
        </p:txBody>
      </p:sp>
      <p:sp>
        <p:nvSpPr>
          <p:cNvPr id="198673" name="Line 17"/>
          <p:cNvSpPr>
            <a:spLocks noChangeShapeType="1"/>
          </p:cNvSpPr>
          <p:nvPr/>
        </p:nvSpPr>
        <p:spPr bwMode="auto">
          <a:xfrm>
            <a:off x="5791200" y="4191000"/>
            <a:ext cx="0" cy="990600"/>
          </a:xfrm>
          <a:prstGeom prst="line">
            <a:avLst/>
          </a:prstGeom>
          <a:noFill/>
          <a:ln w="19050" cap="rnd">
            <a:solidFill>
              <a:schemeClr val="accent1"/>
            </a:solidFill>
            <a:prstDash val="sysDot"/>
            <a:round/>
            <a:headEnd/>
            <a:tailEnd/>
          </a:ln>
        </p:spPr>
        <p:txBody>
          <a:bodyPr wrap="none" anchor="ctr"/>
          <a:lstStyle/>
          <a:p>
            <a:endParaRPr lang="en-US"/>
          </a:p>
        </p:txBody>
      </p:sp>
      <p:sp>
        <p:nvSpPr>
          <p:cNvPr id="198674" name="Line 18"/>
          <p:cNvSpPr>
            <a:spLocks noChangeShapeType="1"/>
          </p:cNvSpPr>
          <p:nvPr/>
        </p:nvSpPr>
        <p:spPr bwMode="auto">
          <a:xfrm>
            <a:off x="6248400" y="4191000"/>
            <a:ext cx="0" cy="990600"/>
          </a:xfrm>
          <a:prstGeom prst="line">
            <a:avLst/>
          </a:prstGeom>
          <a:noFill/>
          <a:ln w="19050" cap="rnd">
            <a:solidFill>
              <a:schemeClr val="accent1"/>
            </a:solidFill>
            <a:prstDash val="sysDot"/>
            <a:round/>
            <a:headEnd/>
            <a:tailEnd/>
          </a:ln>
        </p:spPr>
        <p:txBody>
          <a:bodyPr wrap="none" anchor="ctr"/>
          <a:lstStyle/>
          <a:p>
            <a:endParaRPr lang="en-US"/>
          </a:p>
        </p:txBody>
      </p:sp>
      <p:sp>
        <p:nvSpPr>
          <p:cNvPr id="198675" name="Line 19"/>
          <p:cNvSpPr>
            <a:spLocks noChangeShapeType="1"/>
          </p:cNvSpPr>
          <p:nvPr/>
        </p:nvSpPr>
        <p:spPr bwMode="auto">
          <a:xfrm>
            <a:off x="6705600" y="4191000"/>
            <a:ext cx="0" cy="990600"/>
          </a:xfrm>
          <a:prstGeom prst="line">
            <a:avLst/>
          </a:prstGeom>
          <a:noFill/>
          <a:ln w="19050" cap="rnd">
            <a:solidFill>
              <a:schemeClr val="accent1"/>
            </a:solidFill>
            <a:prstDash val="sysDot"/>
            <a:round/>
            <a:headEnd/>
            <a:tailEnd/>
          </a:ln>
        </p:spPr>
        <p:txBody>
          <a:bodyPr wrap="none" anchor="ctr"/>
          <a:lstStyle/>
          <a:p>
            <a:endParaRPr lang="en-US"/>
          </a:p>
        </p:txBody>
      </p:sp>
      <p:sp>
        <p:nvSpPr>
          <p:cNvPr id="198676" name="Line 20"/>
          <p:cNvSpPr>
            <a:spLocks noChangeShapeType="1"/>
          </p:cNvSpPr>
          <p:nvPr/>
        </p:nvSpPr>
        <p:spPr bwMode="auto">
          <a:xfrm>
            <a:off x="7162800" y="4191000"/>
            <a:ext cx="0" cy="990600"/>
          </a:xfrm>
          <a:prstGeom prst="line">
            <a:avLst/>
          </a:prstGeom>
          <a:noFill/>
          <a:ln w="19050" cap="rnd">
            <a:solidFill>
              <a:schemeClr val="accent1"/>
            </a:solidFill>
            <a:prstDash val="sysDot"/>
            <a:round/>
            <a:headEnd/>
            <a:tailEnd/>
          </a:ln>
        </p:spPr>
        <p:txBody>
          <a:bodyPr wrap="none" anchor="ctr"/>
          <a:lstStyle/>
          <a:p>
            <a:endParaRPr lang="en-US"/>
          </a:p>
        </p:txBody>
      </p:sp>
      <p:sp>
        <p:nvSpPr>
          <p:cNvPr id="198677" name="Line 21"/>
          <p:cNvSpPr>
            <a:spLocks noChangeShapeType="1"/>
          </p:cNvSpPr>
          <p:nvPr/>
        </p:nvSpPr>
        <p:spPr bwMode="auto">
          <a:xfrm>
            <a:off x="7620000" y="4191000"/>
            <a:ext cx="0" cy="990600"/>
          </a:xfrm>
          <a:prstGeom prst="line">
            <a:avLst/>
          </a:prstGeom>
          <a:noFill/>
          <a:ln w="19050" cap="rnd">
            <a:solidFill>
              <a:schemeClr val="accent1"/>
            </a:solidFill>
            <a:prstDash val="sysDot"/>
            <a:round/>
            <a:headEnd/>
            <a:tailEnd/>
          </a:ln>
        </p:spPr>
        <p:txBody>
          <a:bodyPr wrap="none" anchor="ctr"/>
          <a:lstStyle/>
          <a:p>
            <a:endParaRPr lang="en-US"/>
          </a:p>
        </p:txBody>
      </p:sp>
      <p:sp>
        <p:nvSpPr>
          <p:cNvPr id="198678" name="Line 22"/>
          <p:cNvSpPr>
            <a:spLocks noChangeShapeType="1"/>
          </p:cNvSpPr>
          <p:nvPr/>
        </p:nvSpPr>
        <p:spPr bwMode="auto">
          <a:xfrm>
            <a:off x="8077200" y="4191000"/>
            <a:ext cx="0" cy="990600"/>
          </a:xfrm>
          <a:prstGeom prst="line">
            <a:avLst/>
          </a:prstGeom>
          <a:noFill/>
          <a:ln w="19050" cap="rnd">
            <a:solidFill>
              <a:schemeClr val="accent1"/>
            </a:solidFill>
            <a:prstDash val="sysDot"/>
            <a:round/>
            <a:headEnd/>
            <a:tailEnd/>
          </a:ln>
        </p:spPr>
        <p:txBody>
          <a:bodyPr wrap="none" anchor="ctr"/>
          <a:lstStyle/>
          <a:p>
            <a:endParaRPr lang="en-US"/>
          </a:p>
        </p:txBody>
      </p:sp>
      <p:sp>
        <p:nvSpPr>
          <p:cNvPr id="198679" name="AutoShape 23"/>
          <p:cNvSpPr>
            <a:spLocks noChangeArrowheads="1"/>
          </p:cNvSpPr>
          <p:nvPr/>
        </p:nvSpPr>
        <p:spPr bwMode="auto">
          <a:xfrm>
            <a:off x="1447800" y="4876800"/>
            <a:ext cx="152400" cy="152400"/>
          </a:xfrm>
          <a:prstGeom prst="diamond">
            <a:avLst/>
          </a:prstGeom>
          <a:solidFill>
            <a:srgbClr val="FFFF00"/>
          </a:solidFill>
          <a:ln w="9525">
            <a:solidFill>
              <a:schemeClr val="tx1"/>
            </a:solidFill>
            <a:miter lim="800000"/>
            <a:headEnd/>
            <a:tailEnd/>
          </a:ln>
        </p:spPr>
        <p:txBody>
          <a:bodyPr wrap="none" anchor="ctr"/>
          <a:lstStyle/>
          <a:p>
            <a:endParaRPr lang="en-US"/>
          </a:p>
        </p:txBody>
      </p:sp>
      <p:sp>
        <p:nvSpPr>
          <p:cNvPr id="198680" name="AutoShape 24"/>
          <p:cNvSpPr>
            <a:spLocks noChangeArrowheads="1"/>
          </p:cNvSpPr>
          <p:nvPr/>
        </p:nvSpPr>
        <p:spPr bwMode="auto">
          <a:xfrm>
            <a:off x="2209800" y="4343400"/>
            <a:ext cx="152400" cy="152400"/>
          </a:xfrm>
          <a:prstGeom prst="diamond">
            <a:avLst/>
          </a:prstGeom>
          <a:solidFill>
            <a:srgbClr val="FFFF00"/>
          </a:solidFill>
          <a:ln w="9525">
            <a:solidFill>
              <a:schemeClr val="tx1"/>
            </a:solidFill>
            <a:miter lim="800000"/>
            <a:headEnd/>
            <a:tailEnd/>
          </a:ln>
        </p:spPr>
        <p:txBody>
          <a:bodyPr wrap="none" anchor="ctr"/>
          <a:lstStyle/>
          <a:p>
            <a:endParaRPr lang="en-US"/>
          </a:p>
        </p:txBody>
      </p:sp>
      <p:sp>
        <p:nvSpPr>
          <p:cNvPr id="198681" name="AutoShape 25"/>
          <p:cNvSpPr>
            <a:spLocks noChangeArrowheads="1"/>
          </p:cNvSpPr>
          <p:nvPr/>
        </p:nvSpPr>
        <p:spPr bwMode="auto">
          <a:xfrm>
            <a:off x="2971800" y="4343400"/>
            <a:ext cx="152400" cy="152400"/>
          </a:xfrm>
          <a:prstGeom prst="diamond">
            <a:avLst/>
          </a:prstGeom>
          <a:solidFill>
            <a:srgbClr val="FFFF00"/>
          </a:solidFill>
          <a:ln w="9525">
            <a:solidFill>
              <a:schemeClr val="tx1"/>
            </a:solidFill>
            <a:miter lim="800000"/>
            <a:headEnd/>
            <a:tailEnd/>
          </a:ln>
        </p:spPr>
        <p:txBody>
          <a:bodyPr wrap="none" anchor="ctr"/>
          <a:lstStyle/>
          <a:p>
            <a:endParaRPr lang="en-US"/>
          </a:p>
        </p:txBody>
      </p:sp>
      <p:sp>
        <p:nvSpPr>
          <p:cNvPr id="198682" name="AutoShape 26"/>
          <p:cNvSpPr>
            <a:spLocks noChangeArrowheads="1"/>
          </p:cNvSpPr>
          <p:nvPr/>
        </p:nvSpPr>
        <p:spPr bwMode="auto">
          <a:xfrm>
            <a:off x="3886200" y="4343400"/>
            <a:ext cx="152400" cy="152400"/>
          </a:xfrm>
          <a:prstGeom prst="diamond">
            <a:avLst/>
          </a:prstGeom>
          <a:solidFill>
            <a:srgbClr val="FFFF00"/>
          </a:solidFill>
          <a:ln w="9525">
            <a:solidFill>
              <a:schemeClr val="tx1"/>
            </a:solidFill>
            <a:miter lim="800000"/>
            <a:headEnd/>
            <a:tailEnd/>
          </a:ln>
        </p:spPr>
        <p:txBody>
          <a:bodyPr wrap="none" anchor="ctr"/>
          <a:lstStyle/>
          <a:p>
            <a:endParaRPr lang="en-US"/>
          </a:p>
        </p:txBody>
      </p:sp>
      <p:sp>
        <p:nvSpPr>
          <p:cNvPr id="198683" name="AutoShape 27"/>
          <p:cNvSpPr>
            <a:spLocks noChangeArrowheads="1"/>
          </p:cNvSpPr>
          <p:nvPr/>
        </p:nvSpPr>
        <p:spPr bwMode="auto">
          <a:xfrm>
            <a:off x="4800600" y="4343400"/>
            <a:ext cx="152400" cy="152400"/>
          </a:xfrm>
          <a:prstGeom prst="diamond">
            <a:avLst/>
          </a:prstGeom>
          <a:solidFill>
            <a:srgbClr val="FFFF00"/>
          </a:solidFill>
          <a:ln w="9525">
            <a:solidFill>
              <a:schemeClr val="tx1"/>
            </a:solidFill>
            <a:miter lim="800000"/>
            <a:headEnd/>
            <a:tailEnd/>
          </a:ln>
        </p:spPr>
        <p:txBody>
          <a:bodyPr wrap="none" anchor="ctr"/>
          <a:lstStyle/>
          <a:p>
            <a:endParaRPr lang="en-US"/>
          </a:p>
        </p:txBody>
      </p:sp>
      <p:sp>
        <p:nvSpPr>
          <p:cNvPr id="198684" name="AutoShape 28"/>
          <p:cNvSpPr>
            <a:spLocks noChangeArrowheads="1"/>
          </p:cNvSpPr>
          <p:nvPr/>
        </p:nvSpPr>
        <p:spPr bwMode="auto">
          <a:xfrm>
            <a:off x="5715000" y="4343400"/>
            <a:ext cx="152400" cy="152400"/>
          </a:xfrm>
          <a:prstGeom prst="diamond">
            <a:avLst/>
          </a:prstGeom>
          <a:solidFill>
            <a:srgbClr val="FFFF00"/>
          </a:solidFill>
          <a:ln w="9525">
            <a:solidFill>
              <a:schemeClr val="tx1"/>
            </a:solidFill>
            <a:miter lim="800000"/>
            <a:headEnd/>
            <a:tailEnd/>
          </a:ln>
        </p:spPr>
        <p:txBody>
          <a:bodyPr wrap="none" anchor="ctr"/>
          <a:lstStyle/>
          <a:p>
            <a:endParaRPr lang="en-US"/>
          </a:p>
        </p:txBody>
      </p:sp>
      <p:sp>
        <p:nvSpPr>
          <p:cNvPr id="198685" name="AutoShape 29"/>
          <p:cNvSpPr>
            <a:spLocks noChangeArrowheads="1"/>
          </p:cNvSpPr>
          <p:nvPr/>
        </p:nvSpPr>
        <p:spPr bwMode="auto">
          <a:xfrm>
            <a:off x="6629400" y="4343400"/>
            <a:ext cx="152400" cy="152400"/>
          </a:xfrm>
          <a:prstGeom prst="diamond">
            <a:avLst/>
          </a:prstGeom>
          <a:solidFill>
            <a:srgbClr val="FFFF00"/>
          </a:solidFill>
          <a:ln w="9525">
            <a:solidFill>
              <a:schemeClr val="tx1"/>
            </a:solidFill>
            <a:miter lim="800000"/>
            <a:headEnd/>
            <a:tailEnd/>
          </a:ln>
        </p:spPr>
        <p:txBody>
          <a:bodyPr wrap="none" anchor="ctr"/>
          <a:lstStyle/>
          <a:p>
            <a:endParaRPr lang="en-US"/>
          </a:p>
        </p:txBody>
      </p:sp>
      <p:sp>
        <p:nvSpPr>
          <p:cNvPr id="198686" name="AutoShape 30"/>
          <p:cNvSpPr>
            <a:spLocks noChangeArrowheads="1"/>
          </p:cNvSpPr>
          <p:nvPr/>
        </p:nvSpPr>
        <p:spPr bwMode="auto">
          <a:xfrm>
            <a:off x="7543800" y="4343400"/>
            <a:ext cx="152400" cy="152400"/>
          </a:xfrm>
          <a:prstGeom prst="diamond">
            <a:avLst/>
          </a:prstGeom>
          <a:solidFill>
            <a:srgbClr val="FFFF00"/>
          </a:solidFill>
          <a:ln w="9525">
            <a:solidFill>
              <a:schemeClr val="tx1"/>
            </a:solidFill>
            <a:miter lim="800000"/>
            <a:headEnd/>
            <a:tailEnd/>
          </a:ln>
        </p:spPr>
        <p:txBody>
          <a:bodyPr wrap="none" anchor="ctr"/>
          <a:lstStyle/>
          <a:p>
            <a:endParaRPr lang="en-US"/>
          </a:p>
        </p:txBody>
      </p:sp>
      <p:sp>
        <p:nvSpPr>
          <p:cNvPr id="198687" name="AutoShape 31"/>
          <p:cNvSpPr>
            <a:spLocks noChangeArrowheads="1"/>
          </p:cNvSpPr>
          <p:nvPr/>
        </p:nvSpPr>
        <p:spPr bwMode="auto">
          <a:xfrm>
            <a:off x="1447800" y="4343400"/>
            <a:ext cx="152400" cy="152400"/>
          </a:xfrm>
          <a:prstGeom prst="diamond">
            <a:avLst/>
          </a:prstGeom>
          <a:solidFill>
            <a:srgbClr val="FFFF00"/>
          </a:solidFill>
          <a:ln w="9525">
            <a:solidFill>
              <a:schemeClr val="tx1"/>
            </a:solidFill>
            <a:miter lim="800000"/>
            <a:headEnd/>
            <a:tailEnd/>
          </a:ln>
        </p:spPr>
        <p:txBody>
          <a:bodyPr wrap="none" anchor="ctr"/>
          <a:lstStyle/>
          <a:p>
            <a:endParaRPr lang="en-US"/>
          </a:p>
        </p:txBody>
      </p:sp>
      <p:sp>
        <p:nvSpPr>
          <p:cNvPr id="198688" name="AutoShape 32"/>
          <p:cNvSpPr>
            <a:spLocks noChangeArrowheads="1"/>
          </p:cNvSpPr>
          <p:nvPr/>
        </p:nvSpPr>
        <p:spPr bwMode="auto">
          <a:xfrm>
            <a:off x="2590800" y="4876800"/>
            <a:ext cx="152400" cy="152400"/>
          </a:xfrm>
          <a:prstGeom prst="diamond">
            <a:avLst/>
          </a:prstGeom>
          <a:solidFill>
            <a:srgbClr val="FFFF00"/>
          </a:solidFill>
          <a:ln w="9525">
            <a:solidFill>
              <a:schemeClr val="tx1"/>
            </a:solidFill>
            <a:miter lim="800000"/>
            <a:headEnd/>
            <a:tailEnd/>
          </a:ln>
        </p:spPr>
        <p:txBody>
          <a:bodyPr wrap="none" anchor="ctr"/>
          <a:lstStyle/>
          <a:p>
            <a:endParaRPr lang="en-US"/>
          </a:p>
        </p:txBody>
      </p:sp>
      <p:sp>
        <p:nvSpPr>
          <p:cNvPr id="198689" name="AutoShape 33"/>
          <p:cNvSpPr>
            <a:spLocks noChangeArrowheads="1"/>
          </p:cNvSpPr>
          <p:nvPr/>
        </p:nvSpPr>
        <p:spPr bwMode="auto">
          <a:xfrm>
            <a:off x="4343400" y="4876800"/>
            <a:ext cx="152400" cy="152400"/>
          </a:xfrm>
          <a:prstGeom prst="diamond">
            <a:avLst/>
          </a:prstGeom>
          <a:solidFill>
            <a:srgbClr val="FFFF00"/>
          </a:solidFill>
          <a:ln w="9525">
            <a:solidFill>
              <a:schemeClr val="tx1"/>
            </a:solidFill>
            <a:miter lim="800000"/>
            <a:headEnd/>
            <a:tailEnd/>
          </a:ln>
        </p:spPr>
        <p:txBody>
          <a:bodyPr wrap="none" anchor="ctr"/>
          <a:lstStyle/>
          <a:p>
            <a:endParaRPr lang="en-US"/>
          </a:p>
        </p:txBody>
      </p:sp>
      <p:sp>
        <p:nvSpPr>
          <p:cNvPr id="198690" name="AutoShape 34"/>
          <p:cNvSpPr>
            <a:spLocks noChangeArrowheads="1"/>
          </p:cNvSpPr>
          <p:nvPr/>
        </p:nvSpPr>
        <p:spPr bwMode="auto">
          <a:xfrm>
            <a:off x="6629400" y="4876800"/>
            <a:ext cx="152400" cy="152400"/>
          </a:xfrm>
          <a:prstGeom prst="diamond">
            <a:avLst/>
          </a:prstGeom>
          <a:solidFill>
            <a:srgbClr val="FFFF00"/>
          </a:solidFill>
          <a:ln w="9525">
            <a:solidFill>
              <a:schemeClr val="tx1"/>
            </a:solidFill>
            <a:miter lim="800000"/>
            <a:headEnd/>
            <a:tailEnd/>
          </a:ln>
        </p:spPr>
        <p:txBody>
          <a:bodyPr wrap="none" anchor="ctr"/>
          <a:lstStyle/>
          <a:p>
            <a:endParaRPr lang="en-US"/>
          </a:p>
        </p:txBody>
      </p:sp>
      <p:sp>
        <p:nvSpPr>
          <p:cNvPr id="198691" name="AutoShape 35"/>
          <p:cNvSpPr>
            <a:spLocks noChangeArrowheads="1"/>
          </p:cNvSpPr>
          <p:nvPr/>
        </p:nvSpPr>
        <p:spPr bwMode="auto">
          <a:xfrm>
            <a:off x="7086600" y="4876800"/>
            <a:ext cx="152400" cy="152400"/>
          </a:xfrm>
          <a:prstGeom prst="diamond">
            <a:avLst/>
          </a:prstGeom>
          <a:solidFill>
            <a:srgbClr val="FFFF00"/>
          </a:solidFill>
          <a:ln w="9525">
            <a:solidFill>
              <a:schemeClr val="tx1"/>
            </a:solidFill>
            <a:miter lim="800000"/>
            <a:headEnd/>
            <a:tailEnd/>
          </a:ln>
        </p:spPr>
        <p:txBody>
          <a:bodyPr wrap="none" anchor="ctr"/>
          <a:lstStyle/>
          <a:p>
            <a:endParaRPr lang="en-US"/>
          </a:p>
        </p:txBody>
      </p:sp>
      <p:sp>
        <p:nvSpPr>
          <p:cNvPr id="198692" name="AutoShape 36"/>
          <p:cNvSpPr>
            <a:spLocks noChangeArrowheads="1"/>
          </p:cNvSpPr>
          <p:nvPr/>
        </p:nvSpPr>
        <p:spPr bwMode="auto">
          <a:xfrm>
            <a:off x="8001000" y="4876800"/>
            <a:ext cx="152400" cy="152400"/>
          </a:xfrm>
          <a:prstGeom prst="diamond">
            <a:avLst/>
          </a:prstGeom>
          <a:solidFill>
            <a:srgbClr val="FFFF00"/>
          </a:solidFill>
          <a:ln w="9525">
            <a:solidFill>
              <a:schemeClr val="tx1"/>
            </a:solidFill>
            <a:miter lim="800000"/>
            <a:headEnd/>
            <a:tailEnd/>
          </a:ln>
        </p:spPr>
        <p:txBody>
          <a:bodyPr wrap="none" anchor="ctr"/>
          <a:lstStyle/>
          <a:p>
            <a:endParaRPr lang="en-US"/>
          </a:p>
        </p:txBody>
      </p:sp>
      <p:sp>
        <p:nvSpPr>
          <p:cNvPr id="198693" name="Text Box 37"/>
          <p:cNvSpPr txBox="1">
            <a:spLocks noChangeArrowheads="1"/>
          </p:cNvSpPr>
          <p:nvPr/>
        </p:nvSpPr>
        <p:spPr bwMode="auto">
          <a:xfrm>
            <a:off x="381000" y="4738688"/>
            <a:ext cx="1073150" cy="366712"/>
          </a:xfrm>
          <a:prstGeom prst="rect">
            <a:avLst/>
          </a:prstGeom>
          <a:noFill/>
          <a:ln w="9525">
            <a:noFill/>
            <a:miter lim="800000"/>
            <a:headEnd/>
            <a:tailEnd/>
          </a:ln>
        </p:spPr>
        <p:txBody>
          <a:bodyPr wrap="none">
            <a:spAutoFit/>
          </a:bodyPr>
          <a:lstStyle/>
          <a:p>
            <a:r>
              <a:rPr lang="en-US" sz="1800"/>
              <a:t>Adaptive</a:t>
            </a:r>
          </a:p>
        </p:txBody>
      </p:sp>
      <p:sp>
        <p:nvSpPr>
          <p:cNvPr id="198694" name="Text Box 38"/>
          <p:cNvSpPr txBox="1">
            <a:spLocks noChangeArrowheads="1"/>
          </p:cNvSpPr>
          <p:nvPr/>
        </p:nvSpPr>
        <p:spPr bwMode="auto">
          <a:xfrm>
            <a:off x="2286000" y="5715000"/>
            <a:ext cx="1600200" cy="466725"/>
          </a:xfrm>
          <a:prstGeom prst="rect">
            <a:avLst/>
          </a:prstGeom>
          <a:noFill/>
          <a:ln w="9525">
            <a:solidFill>
              <a:schemeClr val="tx1"/>
            </a:solidFill>
            <a:miter lim="800000"/>
            <a:headEnd/>
            <a:tailEnd/>
          </a:ln>
        </p:spPr>
        <p:txBody>
          <a:bodyPr wrap="none">
            <a:spAutoFit/>
          </a:bodyPr>
          <a:lstStyle/>
          <a:p>
            <a:r>
              <a:rPr lang="en-US"/>
              <a:t>No update</a:t>
            </a:r>
          </a:p>
        </p:txBody>
      </p:sp>
      <p:sp>
        <p:nvSpPr>
          <p:cNvPr id="198695" name="Line 39"/>
          <p:cNvSpPr>
            <a:spLocks noChangeShapeType="1"/>
          </p:cNvSpPr>
          <p:nvPr/>
        </p:nvSpPr>
        <p:spPr bwMode="auto">
          <a:xfrm flipH="1" flipV="1">
            <a:off x="1600200" y="5105400"/>
            <a:ext cx="1447800" cy="609600"/>
          </a:xfrm>
          <a:prstGeom prst="line">
            <a:avLst/>
          </a:prstGeom>
          <a:noFill/>
          <a:ln w="9525">
            <a:solidFill>
              <a:schemeClr val="tx1"/>
            </a:solidFill>
            <a:round/>
            <a:headEnd/>
            <a:tailEnd type="triangle" w="med" len="med"/>
          </a:ln>
        </p:spPr>
        <p:txBody>
          <a:bodyPr wrap="none" anchor="ctr"/>
          <a:lstStyle/>
          <a:p>
            <a:endParaRPr lang="en-US"/>
          </a:p>
        </p:txBody>
      </p:sp>
      <p:sp>
        <p:nvSpPr>
          <p:cNvPr id="198696" name="Line 40"/>
          <p:cNvSpPr>
            <a:spLocks noChangeShapeType="1"/>
          </p:cNvSpPr>
          <p:nvPr/>
        </p:nvSpPr>
        <p:spPr bwMode="auto">
          <a:xfrm flipH="1" flipV="1">
            <a:off x="2743200" y="5105400"/>
            <a:ext cx="304800" cy="609600"/>
          </a:xfrm>
          <a:prstGeom prst="line">
            <a:avLst/>
          </a:prstGeom>
          <a:noFill/>
          <a:ln w="9525">
            <a:solidFill>
              <a:schemeClr val="tx1"/>
            </a:solidFill>
            <a:round/>
            <a:headEnd/>
            <a:tailEnd type="triangle" w="med" len="med"/>
          </a:ln>
        </p:spPr>
        <p:txBody>
          <a:bodyPr wrap="none" anchor="ctr"/>
          <a:lstStyle/>
          <a:p>
            <a:endParaRPr lang="en-US"/>
          </a:p>
        </p:txBody>
      </p:sp>
      <p:sp>
        <p:nvSpPr>
          <p:cNvPr id="198697" name="Line 41"/>
          <p:cNvSpPr>
            <a:spLocks noChangeShapeType="1"/>
          </p:cNvSpPr>
          <p:nvPr/>
        </p:nvSpPr>
        <p:spPr bwMode="auto">
          <a:xfrm flipV="1">
            <a:off x="3048000" y="5029200"/>
            <a:ext cx="1295400" cy="685800"/>
          </a:xfrm>
          <a:prstGeom prst="line">
            <a:avLst/>
          </a:prstGeom>
          <a:noFill/>
          <a:ln w="9525">
            <a:solidFill>
              <a:schemeClr val="tx1"/>
            </a:solidFill>
            <a:round/>
            <a:headEnd/>
            <a:tailEnd type="triangle" w="med" len="med"/>
          </a:ln>
        </p:spPr>
        <p:txBody>
          <a:bodyPr wrap="none" anchor="ctr"/>
          <a:lstStyle/>
          <a:p>
            <a:endParaRPr lang="en-US"/>
          </a:p>
        </p:txBody>
      </p:sp>
      <p:sp>
        <p:nvSpPr>
          <p:cNvPr id="198698" name="Line 42"/>
          <p:cNvSpPr>
            <a:spLocks noChangeShapeType="1"/>
          </p:cNvSpPr>
          <p:nvPr/>
        </p:nvSpPr>
        <p:spPr bwMode="auto">
          <a:xfrm flipV="1">
            <a:off x="3048000" y="5029200"/>
            <a:ext cx="4114800" cy="685800"/>
          </a:xfrm>
          <a:prstGeom prst="line">
            <a:avLst/>
          </a:prstGeom>
          <a:noFill/>
          <a:ln w="9525">
            <a:solidFill>
              <a:schemeClr val="tx1"/>
            </a:solidFill>
            <a:round/>
            <a:headEnd/>
            <a:tailEnd type="triangle" w="med" len="med"/>
          </a:ln>
        </p:spPr>
        <p:txBody>
          <a:bodyPr wrap="none" anchor="ctr"/>
          <a:lstStyle/>
          <a:p>
            <a:endParaRPr lang="en-US"/>
          </a:p>
        </p:txBody>
      </p:sp>
      <p:sp>
        <p:nvSpPr>
          <p:cNvPr id="198699" name="Line 43"/>
          <p:cNvSpPr>
            <a:spLocks noChangeShapeType="1"/>
          </p:cNvSpPr>
          <p:nvPr/>
        </p:nvSpPr>
        <p:spPr bwMode="auto">
          <a:xfrm flipV="1">
            <a:off x="3048000" y="5029200"/>
            <a:ext cx="5029200" cy="685800"/>
          </a:xfrm>
          <a:prstGeom prst="line">
            <a:avLst/>
          </a:prstGeom>
          <a:noFill/>
          <a:ln w="9525">
            <a:solidFill>
              <a:schemeClr val="tx1"/>
            </a:solidFill>
            <a:round/>
            <a:headEnd/>
            <a:tailEnd type="triangle" w="med" len="med"/>
          </a:ln>
        </p:spPr>
        <p:txBody>
          <a:bodyPr wrap="none" anchor="ctr"/>
          <a:lstStyle/>
          <a:p>
            <a:endParaRPr lang="en-US"/>
          </a:p>
        </p:txBody>
      </p:sp>
      <p:sp>
        <p:nvSpPr>
          <p:cNvPr id="198700" name="Text Box 44"/>
          <p:cNvSpPr txBox="1">
            <a:spLocks noChangeArrowheads="1"/>
          </p:cNvSpPr>
          <p:nvPr/>
        </p:nvSpPr>
        <p:spPr bwMode="auto">
          <a:xfrm>
            <a:off x="6019800" y="5715000"/>
            <a:ext cx="1481138" cy="466725"/>
          </a:xfrm>
          <a:prstGeom prst="rect">
            <a:avLst/>
          </a:prstGeom>
          <a:noFill/>
          <a:ln w="9525">
            <a:solidFill>
              <a:srgbClr val="00FF00"/>
            </a:solidFill>
            <a:miter lim="800000"/>
            <a:headEnd/>
            <a:tailEnd/>
          </a:ln>
        </p:spPr>
        <p:txBody>
          <a:bodyPr wrap="none">
            <a:spAutoFit/>
          </a:bodyPr>
          <a:lstStyle/>
          <a:p>
            <a:r>
              <a:rPr lang="en-US">
                <a:solidFill>
                  <a:srgbClr val="00FF00"/>
                </a:solidFill>
              </a:rPr>
              <a:t>New data</a:t>
            </a:r>
          </a:p>
        </p:txBody>
      </p:sp>
      <p:sp>
        <p:nvSpPr>
          <p:cNvPr id="198701" name="Line 45"/>
          <p:cNvSpPr>
            <a:spLocks noChangeShapeType="1"/>
          </p:cNvSpPr>
          <p:nvPr/>
        </p:nvSpPr>
        <p:spPr bwMode="auto">
          <a:xfrm flipH="1" flipV="1">
            <a:off x="6705600" y="5029200"/>
            <a:ext cx="76200" cy="685800"/>
          </a:xfrm>
          <a:prstGeom prst="line">
            <a:avLst/>
          </a:prstGeom>
          <a:noFill/>
          <a:ln w="9525">
            <a:solidFill>
              <a:srgbClr val="00FF00"/>
            </a:solidFill>
            <a:round/>
            <a:headEnd/>
            <a:tailEnd type="triangle" w="med" len="med"/>
          </a:ln>
        </p:spPr>
        <p:txBody>
          <a:bodyPr wrap="none" anchor="ctr"/>
          <a:lstStyle/>
          <a:p>
            <a:endParaRPr lang="en-US"/>
          </a:p>
        </p:txBody>
      </p:sp>
      <p:sp>
        <p:nvSpPr>
          <p:cNvPr id="46" name="TextBox 45"/>
          <p:cNvSpPr txBox="1"/>
          <p:nvPr/>
        </p:nvSpPr>
        <p:spPr>
          <a:xfrm>
            <a:off x="457200" y="6477000"/>
            <a:ext cx="2438400" cy="261610"/>
          </a:xfrm>
          <a:prstGeom prst="rect">
            <a:avLst/>
          </a:prstGeom>
          <a:noFill/>
        </p:spPr>
        <p:txBody>
          <a:bodyPr wrap="square" rtlCol="0">
            <a:spAutoFit/>
          </a:bodyPr>
          <a:lstStyle/>
          <a:p>
            <a:r>
              <a:rPr lang="en-US" sz="1100" dirty="0" smtClean="0"/>
              <a:t>From Du Li’s </a:t>
            </a:r>
            <a:r>
              <a:rPr lang="en-US" sz="1100" dirty="0" err="1" smtClean="0"/>
              <a:t>MobiSys</a:t>
            </a:r>
            <a:r>
              <a:rPr lang="en-US" sz="1100" dirty="0" smtClean="0"/>
              <a:t> ‘09 talk</a:t>
            </a:r>
            <a:endParaRPr lang="en-US" sz="1100" dirty="0"/>
          </a:p>
        </p:txBody>
      </p:sp>
      <p:pic>
        <p:nvPicPr>
          <p:cNvPr id="47" name="~PP2980.WAV">
            <a:hlinkClick r:id="" action="ppaction://media"/>
          </p:cNvPr>
          <p:cNvPicPr>
            <a:picLocks noRot="1" noChangeAspect="1"/>
          </p:cNvPicPr>
          <p:nvPr>
            <a:wavAudioFile r:embed="rId1" name="~PP2980.WAV"/>
          </p:nvPr>
        </p:nvPicPr>
        <p:blipFill>
          <a:blip r:embed="rId4" cstate="print"/>
          <a:stretch>
            <a:fillRect/>
          </a:stretch>
        </p:blipFill>
        <p:spPr>
          <a:xfrm>
            <a:off x="8724900" y="6438900"/>
            <a:ext cx="304800" cy="304800"/>
          </a:xfrm>
          <a:prstGeom prst="rect">
            <a:avLst/>
          </a:prstGeom>
        </p:spPr>
      </p:pic>
    </p:spTree>
  </p:cSld>
  <p:clrMapOvr>
    <a:masterClrMapping/>
  </p:clrMapOvr>
  <p:transition advTm="3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7"/>
                </p:tgtEl>
              </p:cMediaNode>
            </p:audio>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Using Multiple Applications Simultaneously</a:t>
            </a:r>
            <a:endParaRPr lang="en-US" dirty="0"/>
          </a:p>
        </p:txBody>
      </p:sp>
      <p:sp>
        <p:nvSpPr>
          <p:cNvPr id="8" name="Freeform 16"/>
          <p:cNvSpPr>
            <a:spLocks/>
          </p:cNvSpPr>
          <p:nvPr/>
        </p:nvSpPr>
        <p:spPr bwMode="auto">
          <a:xfrm>
            <a:off x="669925" y="1979613"/>
            <a:ext cx="2009775" cy="1335087"/>
          </a:xfrm>
          <a:custGeom>
            <a:avLst/>
            <a:gdLst/>
            <a:ahLst/>
            <a:cxnLst>
              <a:cxn ang="0">
                <a:pos x="64" y="0"/>
              </a:cxn>
              <a:cxn ang="0">
                <a:pos x="34" y="230"/>
              </a:cxn>
              <a:cxn ang="0">
                <a:pos x="10" y="446"/>
              </a:cxn>
              <a:cxn ang="0">
                <a:pos x="34" y="760"/>
              </a:cxn>
              <a:cxn ang="0">
                <a:pos x="103" y="790"/>
              </a:cxn>
              <a:cxn ang="0">
                <a:pos x="187" y="804"/>
              </a:cxn>
              <a:cxn ang="0">
                <a:pos x="457" y="839"/>
              </a:cxn>
              <a:cxn ang="0">
                <a:pos x="923" y="814"/>
              </a:cxn>
              <a:cxn ang="0">
                <a:pos x="1041" y="790"/>
              </a:cxn>
              <a:cxn ang="0">
                <a:pos x="1095" y="770"/>
              </a:cxn>
              <a:cxn ang="0">
                <a:pos x="1158" y="731"/>
              </a:cxn>
              <a:cxn ang="0">
                <a:pos x="1183" y="711"/>
              </a:cxn>
              <a:cxn ang="0">
                <a:pos x="1222" y="628"/>
              </a:cxn>
              <a:cxn ang="0">
                <a:pos x="1266" y="412"/>
              </a:cxn>
              <a:cxn ang="0">
                <a:pos x="1252" y="215"/>
              </a:cxn>
              <a:cxn ang="0">
                <a:pos x="1203" y="117"/>
              </a:cxn>
              <a:cxn ang="0">
                <a:pos x="1139" y="44"/>
              </a:cxn>
              <a:cxn ang="0">
                <a:pos x="1109" y="24"/>
              </a:cxn>
              <a:cxn ang="0">
                <a:pos x="1085" y="9"/>
              </a:cxn>
              <a:cxn ang="0">
                <a:pos x="795" y="24"/>
              </a:cxn>
              <a:cxn ang="0">
                <a:pos x="555" y="39"/>
              </a:cxn>
              <a:cxn ang="0">
                <a:pos x="221" y="34"/>
              </a:cxn>
              <a:cxn ang="0">
                <a:pos x="157" y="14"/>
              </a:cxn>
              <a:cxn ang="0">
                <a:pos x="128" y="4"/>
              </a:cxn>
              <a:cxn ang="0">
                <a:pos x="64" y="0"/>
              </a:cxn>
            </a:cxnLst>
            <a:rect l="0" t="0" r="r" b="b"/>
            <a:pathLst>
              <a:path w="1266" h="841">
                <a:moveTo>
                  <a:pt x="64" y="0"/>
                </a:moveTo>
                <a:cubicBezTo>
                  <a:pt x="56" y="78"/>
                  <a:pt x="53" y="153"/>
                  <a:pt x="34" y="230"/>
                </a:cubicBezTo>
                <a:cubicBezTo>
                  <a:pt x="27" y="303"/>
                  <a:pt x="20" y="373"/>
                  <a:pt x="10" y="446"/>
                </a:cubicBezTo>
                <a:cubicBezTo>
                  <a:pt x="13" y="522"/>
                  <a:pt x="0" y="690"/>
                  <a:pt x="34" y="760"/>
                </a:cubicBezTo>
                <a:cubicBezTo>
                  <a:pt x="45" y="784"/>
                  <a:pt x="78" y="785"/>
                  <a:pt x="103" y="790"/>
                </a:cubicBezTo>
                <a:cubicBezTo>
                  <a:pt x="130" y="794"/>
                  <a:pt x="187" y="804"/>
                  <a:pt x="187" y="804"/>
                </a:cubicBezTo>
                <a:cubicBezTo>
                  <a:pt x="270" y="833"/>
                  <a:pt x="369" y="834"/>
                  <a:pt x="457" y="839"/>
                </a:cubicBezTo>
                <a:cubicBezTo>
                  <a:pt x="653" y="836"/>
                  <a:pt x="760" y="841"/>
                  <a:pt x="923" y="814"/>
                </a:cubicBezTo>
                <a:cubicBezTo>
                  <a:pt x="962" y="800"/>
                  <a:pt x="999" y="794"/>
                  <a:pt x="1041" y="790"/>
                </a:cubicBezTo>
                <a:cubicBezTo>
                  <a:pt x="1059" y="780"/>
                  <a:pt x="1074" y="775"/>
                  <a:pt x="1095" y="770"/>
                </a:cubicBezTo>
                <a:cubicBezTo>
                  <a:pt x="1117" y="758"/>
                  <a:pt x="1137" y="745"/>
                  <a:pt x="1158" y="731"/>
                </a:cubicBezTo>
                <a:cubicBezTo>
                  <a:pt x="1168" y="699"/>
                  <a:pt x="1153" y="730"/>
                  <a:pt x="1183" y="711"/>
                </a:cubicBezTo>
                <a:cubicBezTo>
                  <a:pt x="1188" y="707"/>
                  <a:pt x="1217" y="639"/>
                  <a:pt x="1222" y="628"/>
                </a:cubicBezTo>
                <a:cubicBezTo>
                  <a:pt x="1250" y="557"/>
                  <a:pt x="1247" y="483"/>
                  <a:pt x="1266" y="412"/>
                </a:cubicBezTo>
                <a:cubicBezTo>
                  <a:pt x="1261" y="346"/>
                  <a:pt x="1264" y="279"/>
                  <a:pt x="1252" y="215"/>
                </a:cubicBezTo>
                <a:cubicBezTo>
                  <a:pt x="1245" y="179"/>
                  <a:pt x="1220" y="147"/>
                  <a:pt x="1203" y="117"/>
                </a:cubicBezTo>
                <a:cubicBezTo>
                  <a:pt x="1183" y="82"/>
                  <a:pt x="1171" y="64"/>
                  <a:pt x="1139" y="44"/>
                </a:cubicBezTo>
                <a:cubicBezTo>
                  <a:pt x="1128" y="37"/>
                  <a:pt x="1119" y="30"/>
                  <a:pt x="1109" y="24"/>
                </a:cubicBezTo>
                <a:cubicBezTo>
                  <a:pt x="1101" y="18"/>
                  <a:pt x="1085" y="9"/>
                  <a:pt x="1085" y="9"/>
                </a:cubicBezTo>
                <a:cubicBezTo>
                  <a:pt x="978" y="11"/>
                  <a:pt x="895" y="17"/>
                  <a:pt x="795" y="24"/>
                </a:cubicBezTo>
                <a:cubicBezTo>
                  <a:pt x="716" y="37"/>
                  <a:pt x="634" y="36"/>
                  <a:pt x="555" y="39"/>
                </a:cubicBezTo>
                <a:cubicBezTo>
                  <a:pt x="443" y="37"/>
                  <a:pt x="332" y="37"/>
                  <a:pt x="221" y="34"/>
                </a:cubicBezTo>
                <a:cubicBezTo>
                  <a:pt x="199" y="33"/>
                  <a:pt x="177" y="20"/>
                  <a:pt x="157" y="14"/>
                </a:cubicBezTo>
                <a:cubicBezTo>
                  <a:pt x="147" y="10"/>
                  <a:pt x="128" y="4"/>
                  <a:pt x="128" y="4"/>
                </a:cubicBezTo>
                <a:cubicBezTo>
                  <a:pt x="61" y="9"/>
                  <a:pt x="64" y="30"/>
                  <a:pt x="64" y="0"/>
                </a:cubicBezTo>
                <a:close/>
              </a:path>
            </a:pathLst>
          </a:custGeom>
          <a:solidFill>
            <a:schemeClr val="bg1">
              <a:alpha val="53000"/>
            </a:schemeClr>
          </a:solidFill>
          <a:ln w="9525">
            <a:solidFill>
              <a:schemeClr val="tx1"/>
            </a:solidFill>
            <a:round/>
            <a:headEnd/>
            <a:tailEnd/>
          </a:ln>
        </p:spPr>
        <p:txBody>
          <a:bodyPr wrap="none" anchor="ctr"/>
          <a:lstStyle/>
          <a:p>
            <a:endParaRPr lang="en-US"/>
          </a:p>
        </p:txBody>
      </p:sp>
      <p:sp>
        <p:nvSpPr>
          <p:cNvPr id="9" name="Text Box 7"/>
          <p:cNvSpPr txBox="1">
            <a:spLocks noChangeArrowheads="1"/>
          </p:cNvSpPr>
          <p:nvPr/>
        </p:nvSpPr>
        <p:spPr bwMode="auto">
          <a:xfrm>
            <a:off x="762000" y="2438400"/>
            <a:ext cx="1946275" cy="457200"/>
          </a:xfrm>
          <a:prstGeom prst="rect">
            <a:avLst/>
          </a:prstGeom>
          <a:noFill/>
          <a:ln w="9525">
            <a:noFill/>
            <a:miter lim="800000"/>
            <a:headEnd/>
            <a:tailEnd/>
          </a:ln>
        </p:spPr>
        <p:txBody>
          <a:bodyPr wrap="none">
            <a:spAutoFit/>
          </a:bodyPr>
          <a:lstStyle/>
          <a:p>
            <a:r>
              <a:rPr lang="en-US"/>
              <a:t>Slide sharing</a:t>
            </a:r>
          </a:p>
        </p:txBody>
      </p:sp>
      <p:sp>
        <p:nvSpPr>
          <p:cNvPr id="10" name="Text Box 8"/>
          <p:cNvSpPr txBox="1">
            <a:spLocks noChangeArrowheads="1"/>
          </p:cNvSpPr>
          <p:nvPr/>
        </p:nvSpPr>
        <p:spPr bwMode="auto">
          <a:xfrm>
            <a:off x="762000" y="3657600"/>
            <a:ext cx="1776413" cy="457200"/>
          </a:xfrm>
          <a:prstGeom prst="rect">
            <a:avLst/>
          </a:prstGeom>
          <a:noFill/>
          <a:ln w="9525">
            <a:noFill/>
            <a:miter lim="800000"/>
            <a:headEnd/>
            <a:tailEnd/>
          </a:ln>
        </p:spPr>
        <p:txBody>
          <a:bodyPr wrap="none">
            <a:spAutoFit/>
          </a:bodyPr>
          <a:lstStyle/>
          <a:p>
            <a:r>
              <a:rPr lang="en-US"/>
              <a:t>Participants</a:t>
            </a:r>
          </a:p>
        </p:txBody>
      </p:sp>
      <p:sp>
        <p:nvSpPr>
          <p:cNvPr id="11" name="Text Box 9"/>
          <p:cNvSpPr txBox="1">
            <a:spLocks noChangeArrowheads="1"/>
          </p:cNvSpPr>
          <p:nvPr/>
        </p:nvSpPr>
        <p:spPr bwMode="auto">
          <a:xfrm>
            <a:off x="762000" y="4419600"/>
            <a:ext cx="828675" cy="457200"/>
          </a:xfrm>
          <a:prstGeom prst="rect">
            <a:avLst/>
          </a:prstGeom>
          <a:noFill/>
          <a:ln w="9525">
            <a:noFill/>
            <a:miter lim="800000"/>
            <a:headEnd/>
            <a:tailEnd/>
          </a:ln>
        </p:spPr>
        <p:txBody>
          <a:bodyPr wrap="none">
            <a:spAutoFit/>
          </a:bodyPr>
          <a:lstStyle/>
          <a:p>
            <a:r>
              <a:rPr lang="en-US"/>
              <a:t>Chat</a:t>
            </a:r>
          </a:p>
        </p:txBody>
      </p:sp>
      <p:sp>
        <p:nvSpPr>
          <p:cNvPr id="12" name="Text Box 10"/>
          <p:cNvSpPr txBox="1">
            <a:spLocks noChangeArrowheads="1"/>
          </p:cNvSpPr>
          <p:nvPr/>
        </p:nvSpPr>
        <p:spPr bwMode="auto">
          <a:xfrm>
            <a:off x="762000" y="5638800"/>
            <a:ext cx="1743075" cy="457200"/>
          </a:xfrm>
          <a:prstGeom prst="rect">
            <a:avLst/>
          </a:prstGeom>
          <a:noFill/>
          <a:ln w="9525">
            <a:noFill/>
            <a:miter lim="800000"/>
            <a:headEnd/>
            <a:tailEnd/>
          </a:ln>
        </p:spPr>
        <p:txBody>
          <a:bodyPr wrap="none">
            <a:spAutoFit/>
          </a:bodyPr>
          <a:lstStyle/>
          <a:p>
            <a:r>
              <a:rPr lang="en-US"/>
              <a:t>Whiteboard</a:t>
            </a:r>
          </a:p>
        </p:txBody>
      </p:sp>
      <p:sp>
        <p:nvSpPr>
          <p:cNvPr id="13" name="Text Box 11"/>
          <p:cNvSpPr txBox="1">
            <a:spLocks noChangeArrowheads="1"/>
          </p:cNvSpPr>
          <p:nvPr/>
        </p:nvSpPr>
        <p:spPr bwMode="auto">
          <a:xfrm>
            <a:off x="762000" y="2895600"/>
            <a:ext cx="1504950" cy="457200"/>
          </a:xfrm>
          <a:prstGeom prst="rect">
            <a:avLst/>
          </a:prstGeom>
          <a:noFill/>
          <a:ln w="9525">
            <a:noFill/>
            <a:miter lim="800000"/>
            <a:headEnd/>
            <a:tailEnd/>
          </a:ln>
        </p:spPr>
        <p:txBody>
          <a:bodyPr wrap="none">
            <a:spAutoFit/>
          </a:bodyPr>
          <a:lstStyle/>
          <a:p>
            <a:r>
              <a:rPr lang="en-US"/>
              <a:t>Gesturing</a:t>
            </a:r>
          </a:p>
        </p:txBody>
      </p:sp>
      <p:pic>
        <p:nvPicPr>
          <p:cNvPr id="14" name="Picture 4" descr="Easy Meet Mobile Shared Power Point"/>
          <p:cNvPicPr>
            <a:picLocks noChangeAspect="1" noChangeArrowheads="1"/>
          </p:cNvPicPr>
          <p:nvPr/>
        </p:nvPicPr>
        <p:blipFill>
          <a:blip r:embed="rId3" cstate="print"/>
          <a:srcRect/>
          <a:stretch>
            <a:fillRect/>
          </a:stretch>
        </p:blipFill>
        <p:spPr bwMode="auto">
          <a:xfrm>
            <a:off x="3429000" y="2435225"/>
            <a:ext cx="4267200" cy="3203575"/>
          </a:xfrm>
          <a:prstGeom prst="rect">
            <a:avLst/>
          </a:prstGeom>
          <a:noFill/>
          <a:ln w="9525">
            <a:noFill/>
            <a:miter lim="800000"/>
            <a:headEnd/>
            <a:tailEnd/>
          </a:ln>
        </p:spPr>
      </p:pic>
      <p:sp>
        <p:nvSpPr>
          <p:cNvPr id="15" name="Text Box 13"/>
          <p:cNvSpPr txBox="1">
            <a:spLocks noChangeArrowheads="1"/>
          </p:cNvSpPr>
          <p:nvPr/>
        </p:nvSpPr>
        <p:spPr bwMode="auto">
          <a:xfrm>
            <a:off x="762000" y="1981200"/>
            <a:ext cx="1758950" cy="457200"/>
          </a:xfrm>
          <a:prstGeom prst="rect">
            <a:avLst/>
          </a:prstGeom>
          <a:noFill/>
          <a:ln w="9525">
            <a:noFill/>
            <a:miter lim="800000"/>
            <a:headEnd/>
            <a:tailEnd/>
          </a:ln>
        </p:spPr>
        <p:txBody>
          <a:bodyPr wrap="none">
            <a:spAutoFit/>
          </a:bodyPr>
          <a:lstStyle/>
          <a:p>
            <a:r>
              <a:rPr lang="en-US"/>
              <a:t>File sharing</a:t>
            </a:r>
          </a:p>
        </p:txBody>
      </p:sp>
      <p:sp>
        <p:nvSpPr>
          <p:cNvPr id="16" name="Text Box 14"/>
          <p:cNvSpPr txBox="1">
            <a:spLocks noChangeArrowheads="1"/>
          </p:cNvSpPr>
          <p:nvPr/>
        </p:nvSpPr>
        <p:spPr bwMode="auto">
          <a:xfrm>
            <a:off x="762000" y="4876800"/>
            <a:ext cx="1250950" cy="457200"/>
          </a:xfrm>
          <a:prstGeom prst="rect">
            <a:avLst/>
          </a:prstGeom>
          <a:noFill/>
          <a:ln w="9525">
            <a:noFill/>
            <a:miter lim="800000"/>
            <a:headEnd/>
            <a:tailEnd/>
          </a:ln>
        </p:spPr>
        <p:txBody>
          <a:bodyPr wrap="none">
            <a:spAutoFit/>
          </a:bodyPr>
          <a:lstStyle/>
          <a:p>
            <a:r>
              <a:rPr lang="en-US"/>
              <a:t>Minutes</a:t>
            </a:r>
          </a:p>
        </p:txBody>
      </p:sp>
      <p:cxnSp>
        <p:nvCxnSpPr>
          <p:cNvPr id="17" name="AutoShape 17"/>
          <p:cNvCxnSpPr>
            <a:cxnSpLocks noChangeShapeType="1"/>
            <a:stCxn id="9" idx="3"/>
          </p:cNvCxnSpPr>
          <p:nvPr/>
        </p:nvCxnSpPr>
        <p:spPr bwMode="auto">
          <a:xfrm>
            <a:off x="2708275" y="2667000"/>
            <a:ext cx="644525" cy="609600"/>
          </a:xfrm>
          <a:prstGeom prst="bentConnector3">
            <a:avLst>
              <a:gd name="adj1" fmla="val 50000"/>
            </a:avLst>
          </a:prstGeom>
          <a:noFill/>
          <a:ln w="9525">
            <a:solidFill>
              <a:schemeClr val="tx1"/>
            </a:solidFill>
            <a:miter lim="800000"/>
            <a:headEnd/>
            <a:tailEnd type="triangle" w="med" len="med"/>
          </a:ln>
        </p:spPr>
      </p:cxnSp>
      <p:cxnSp>
        <p:nvCxnSpPr>
          <p:cNvPr id="18" name="AutoShape 18"/>
          <p:cNvCxnSpPr>
            <a:cxnSpLocks noChangeShapeType="1"/>
            <a:stCxn id="10" idx="3"/>
          </p:cNvCxnSpPr>
          <p:nvPr/>
        </p:nvCxnSpPr>
        <p:spPr bwMode="auto">
          <a:xfrm flipV="1">
            <a:off x="2538413" y="3733800"/>
            <a:ext cx="814387" cy="152400"/>
          </a:xfrm>
          <a:prstGeom prst="bentConnector3">
            <a:avLst>
              <a:gd name="adj1" fmla="val 49903"/>
            </a:avLst>
          </a:prstGeom>
          <a:noFill/>
          <a:ln w="9525">
            <a:solidFill>
              <a:schemeClr val="tx1"/>
            </a:solidFill>
            <a:miter lim="800000"/>
            <a:headEnd/>
            <a:tailEnd type="triangle" w="med" len="med"/>
          </a:ln>
        </p:spPr>
      </p:cxnSp>
      <p:cxnSp>
        <p:nvCxnSpPr>
          <p:cNvPr id="19" name="AutoShape 19"/>
          <p:cNvCxnSpPr>
            <a:cxnSpLocks noChangeShapeType="1"/>
            <a:stCxn id="11" idx="3"/>
          </p:cNvCxnSpPr>
          <p:nvPr/>
        </p:nvCxnSpPr>
        <p:spPr bwMode="auto">
          <a:xfrm flipV="1">
            <a:off x="1590675" y="4191000"/>
            <a:ext cx="1762125" cy="457200"/>
          </a:xfrm>
          <a:prstGeom prst="bentConnector3">
            <a:avLst>
              <a:gd name="adj1" fmla="val 50000"/>
            </a:avLst>
          </a:prstGeom>
          <a:noFill/>
          <a:ln w="9525">
            <a:solidFill>
              <a:schemeClr val="tx1"/>
            </a:solidFill>
            <a:miter lim="800000"/>
            <a:headEnd/>
            <a:tailEnd type="triangle" w="med" len="med"/>
          </a:ln>
        </p:spPr>
      </p:cxnSp>
      <p:cxnSp>
        <p:nvCxnSpPr>
          <p:cNvPr id="20" name="AutoShape 20"/>
          <p:cNvCxnSpPr>
            <a:cxnSpLocks noChangeShapeType="1"/>
            <a:stCxn id="16" idx="3"/>
          </p:cNvCxnSpPr>
          <p:nvPr/>
        </p:nvCxnSpPr>
        <p:spPr bwMode="auto">
          <a:xfrm flipV="1">
            <a:off x="2012950" y="4572000"/>
            <a:ext cx="1339850" cy="533400"/>
          </a:xfrm>
          <a:prstGeom prst="bentConnector3">
            <a:avLst>
              <a:gd name="adj1" fmla="val 50000"/>
            </a:avLst>
          </a:prstGeom>
          <a:noFill/>
          <a:ln w="9525">
            <a:solidFill>
              <a:schemeClr val="tx1"/>
            </a:solidFill>
            <a:miter lim="800000"/>
            <a:headEnd/>
            <a:tailEnd type="triangle" w="med" len="med"/>
          </a:ln>
        </p:spPr>
      </p:cxnSp>
      <p:sp>
        <p:nvSpPr>
          <p:cNvPr id="21" name="Text Box 21"/>
          <p:cNvSpPr txBox="1">
            <a:spLocks noChangeArrowheads="1"/>
          </p:cNvSpPr>
          <p:nvPr/>
        </p:nvSpPr>
        <p:spPr bwMode="auto">
          <a:xfrm>
            <a:off x="4068763" y="5681663"/>
            <a:ext cx="3551237" cy="366712"/>
          </a:xfrm>
          <a:prstGeom prst="rect">
            <a:avLst/>
          </a:prstGeom>
          <a:noFill/>
          <a:ln w="9525">
            <a:noFill/>
            <a:miter lim="800000"/>
            <a:headEnd/>
            <a:tailEnd/>
          </a:ln>
        </p:spPr>
        <p:txBody>
          <a:bodyPr wrap="none">
            <a:spAutoFit/>
          </a:bodyPr>
          <a:lstStyle/>
          <a:p>
            <a:r>
              <a:rPr lang="en-US" sz="1800"/>
              <a:t>Screen shot on Nokia N95 phone</a:t>
            </a:r>
          </a:p>
        </p:txBody>
      </p:sp>
      <p:sp>
        <p:nvSpPr>
          <p:cNvPr id="22" name="TextBox 21"/>
          <p:cNvSpPr txBox="1"/>
          <p:nvPr/>
        </p:nvSpPr>
        <p:spPr>
          <a:xfrm>
            <a:off x="457200" y="6477000"/>
            <a:ext cx="2438400" cy="261610"/>
          </a:xfrm>
          <a:prstGeom prst="rect">
            <a:avLst/>
          </a:prstGeom>
          <a:noFill/>
        </p:spPr>
        <p:txBody>
          <a:bodyPr wrap="square" rtlCol="0">
            <a:spAutoFit/>
          </a:bodyPr>
          <a:lstStyle/>
          <a:p>
            <a:r>
              <a:rPr lang="en-US" sz="1100" dirty="0" smtClean="0"/>
              <a:t>From Du Li’s </a:t>
            </a:r>
            <a:r>
              <a:rPr lang="en-US" sz="1100" dirty="0" err="1" smtClean="0"/>
              <a:t>MobiSys</a:t>
            </a:r>
            <a:r>
              <a:rPr lang="en-US" sz="1100" dirty="0" smtClean="0"/>
              <a:t> ‘09 talk</a:t>
            </a:r>
            <a:endParaRPr lang="en-US" sz="1100" dirty="0"/>
          </a:p>
        </p:txBody>
      </p:sp>
      <p:pic>
        <p:nvPicPr>
          <p:cNvPr id="23" name="~PP1977.WAV">
            <a:hlinkClick r:id="" action="ppaction://media"/>
          </p:cNvPr>
          <p:cNvPicPr>
            <a:picLocks noRot="1" noChangeAspect="1"/>
          </p:cNvPicPr>
          <p:nvPr>
            <a:wavAudioFile r:embed="rId1" name="~PP1977.WAV"/>
          </p:nvPr>
        </p:nvPicPr>
        <p:blipFill>
          <a:blip r:embed="rId4" cstate="print"/>
          <a:stretch>
            <a:fillRect/>
          </a:stretch>
        </p:blipFill>
        <p:spPr>
          <a:xfrm>
            <a:off x="8724900" y="6438900"/>
            <a:ext cx="304800" cy="304800"/>
          </a:xfrm>
          <a:prstGeom prst="rect">
            <a:avLst/>
          </a:prstGeom>
        </p:spPr>
      </p:pic>
    </p:spTree>
  </p:cSld>
  <p:clrMapOvr>
    <a:masterClrMapping/>
  </p:clrMapOvr>
  <p:transition advTm="26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23"/>
                </p:tgtEl>
              </p:cMediaNode>
            </p:audio>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p:txBody>
          <a:bodyPr/>
          <a:lstStyle/>
          <a:p>
            <a:r>
              <a:rPr lang="en-US" dirty="0" smtClean="0"/>
              <a:t>Multiple Poll Streams!</a:t>
            </a:r>
            <a:endParaRPr lang="en-US" dirty="0"/>
          </a:p>
        </p:txBody>
      </p:sp>
      <p:sp>
        <p:nvSpPr>
          <p:cNvPr id="197635" name="Rectangle 3"/>
          <p:cNvSpPr>
            <a:spLocks noGrp="1" noChangeArrowheads="1"/>
          </p:cNvSpPr>
          <p:nvPr>
            <p:ph type="body" sz="half" idx="1"/>
          </p:nvPr>
        </p:nvSpPr>
        <p:spPr>
          <a:xfrm>
            <a:off x="685800" y="1981200"/>
            <a:ext cx="7772400" cy="1947863"/>
          </a:xfrm>
        </p:spPr>
        <p:txBody>
          <a:bodyPr/>
          <a:lstStyle/>
          <a:p>
            <a:r>
              <a:rPr lang="en-US" sz="2800"/>
              <a:t>For example: 3 periodic polling tasks</a:t>
            </a:r>
          </a:p>
          <a:p>
            <a:pPr lvl="1"/>
            <a:r>
              <a:rPr lang="en-US" sz="2400"/>
              <a:t>Chat every 3 sec, Whiteboard every 2 sec, Participants every 5 sec</a:t>
            </a:r>
          </a:p>
        </p:txBody>
      </p:sp>
      <p:sp>
        <p:nvSpPr>
          <p:cNvPr id="197636" name="Line 4"/>
          <p:cNvSpPr>
            <a:spLocks noChangeShapeType="1"/>
          </p:cNvSpPr>
          <p:nvPr/>
        </p:nvSpPr>
        <p:spPr bwMode="auto">
          <a:xfrm>
            <a:off x="1524000" y="3810000"/>
            <a:ext cx="7086600" cy="0"/>
          </a:xfrm>
          <a:prstGeom prst="line">
            <a:avLst/>
          </a:prstGeom>
          <a:noFill/>
          <a:ln w="9525">
            <a:solidFill>
              <a:schemeClr val="tx1"/>
            </a:solidFill>
            <a:round/>
            <a:headEnd/>
            <a:tailEnd type="triangle" w="med" len="med"/>
          </a:ln>
        </p:spPr>
        <p:txBody>
          <a:bodyPr wrap="none" anchor="ctr"/>
          <a:lstStyle/>
          <a:p>
            <a:endParaRPr lang="en-US"/>
          </a:p>
        </p:txBody>
      </p:sp>
      <p:sp>
        <p:nvSpPr>
          <p:cNvPr id="197637" name="Line 5"/>
          <p:cNvSpPr>
            <a:spLocks noChangeShapeType="1"/>
          </p:cNvSpPr>
          <p:nvPr/>
        </p:nvSpPr>
        <p:spPr bwMode="auto">
          <a:xfrm>
            <a:off x="1524000" y="4343400"/>
            <a:ext cx="7086600" cy="0"/>
          </a:xfrm>
          <a:prstGeom prst="line">
            <a:avLst/>
          </a:prstGeom>
          <a:noFill/>
          <a:ln w="9525">
            <a:solidFill>
              <a:schemeClr val="tx1"/>
            </a:solidFill>
            <a:round/>
            <a:headEnd/>
            <a:tailEnd type="triangle" w="med" len="med"/>
          </a:ln>
        </p:spPr>
        <p:txBody>
          <a:bodyPr wrap="none" anchor="ctr"/>
          <a:lstStyle/>
          <a:p>
            <a:endParaRPr lang="en-US"/>
          </a:p>
        </p:txBody>
      </p:sp>
      <p:sp>
        <p:nvSpPr>
          <p:cNvPr id="197638" name="Line 6"/>
          <p:cNvSpPr>
            <a:spLocks noChangeShapeType="1"/>
          </p:cNvSpPr>
          <p:nvPr/>
        </p:nvSpPr>
        <p:spPr bwMode="auto">
          <a:xfrm>
            <a:off x="1524000" y="4786313"/>
            <a:ext cx="7086600" cy="0"/>
          </a:xfrm>
          <a:prstGeom prst="line">
            <a:avLst/>
          </a:prstGeom>
          <a:noFill/>
          <a:ln w="9525">
            <a:solidFill>
              <a:schemeClr val="tx1"/>
            </a:solidFill>
            <a:round/>
            <a:headEnd/>
            <a:tailEnd type="triangle" w="med" len="med"/>
          </a:ln>
        </p:spPr>
        <p:txBody>
          <a:bodyPr wrap="none" anchor="ctr"/>
          <a:lstStyle/>
          <a:p>
            <a:endParaRPr lang="en-US"/>
          </a:p>
        </p:txBody>
      </p:sp>
      <p:sp>
        <p:nvSpPr>
          <p:cNvPr id="197639" name="Line 7"/>
          <p:cNvSpPr>
            <a:spLocks noChangeShapeType="1"/>
          </p:cNvSpPr>
          <p:nvPr/>
        </p:nvSpPr>
        <p:spPr bwMode="auto">
          <a:xfrm>
            <a:off x="1524000" y="5562600"/>
            <a:ext cx="7086600" cy="0"/>
          </a:xfrm>
          <a:prstGeom prst="line">
            <a:avLst/>
          </a:prstGeom>
          <a:noFill/>
          <a:ln w="9525">
            <a:solidFill>
              <a:schemeClr val="tx1"/>
            </a:solidFill>
            <a:round/>
            <a:headEnd/>
            <a:tailEnd type="triangle" w="med" len="med"/>
          </a:ln>
        </p:spPr>
        <p:txBody>
          <a:bodyPr wrap="none" anchor="ctr"/>
          <a:lstStyle/>
          <a:p>
            <a:endParaRPr lang="en-US"/>
          </a:p>
        </p:txBody>
      </p:sp>
      <p:sp>
        <p:nvSpPr>
          <p:cNvPr id="197641" name="Line 9"/>
          <p:cNvSpPr>
            <a:spLocks noChangeShapeType="1"/>
          </p:cNvSpPr>
          <p:nvPr/>
        </p:nvSpPr>
        <p:spPr bwMode="auto">
          <a:xfrm>
            <a:off x="1524000" y="3429000"/>
            <a:ext cx="0" cy="2819400"/>
          </a:xfrm>
          <a:prstGeom prst="line">
            <a:avLst/>
          </a:prstGeom>
          <a:noFill/>
          <a:ln w="19050" cap="rnd">
            <a:solidFill>
              <a:schemeClr val="accent1"/>
            </a:solidFill>
            <a:prstDash val="sysDot"/>
            <a:round/>
            <a:headEnd/>
            <a:tailEnd/>
          </a:ln>
        </p:spPr>
        <p:txBody>
          <a:bodyPr wrap="none" anchor="ctr"/>
          <a:lstStyle/>
          <a:p>
            <a:endParaRPr lang="en-US"/>
          </a:p>
        </p:txBody>
      </p:sp>
      <p:sp>
        <p:nvSpPr>
          <p:cNvPr id="197642" name="Line 10"/>
          <p:cNvSpPr>
            <a:spLocks noChangeShapeType="1"/>
          </p:cNvSpPr>
          <p:nvPr/>
        </p:nvSpPr>
        <p:spPr bwMode="auto">
          <a:xfrm>
            <a:off x="1905000" y="3429000"/>
            <a:ext cx="0" cy="2819400"/>
          </a:xfrm>
          <a:prstGeom prst="line">
            <a:avLst/>
          </a:prstGeom>
          <a:noFill/>
          <a:ln w="19050" cap="rnd">
            <a:solidFill>
              <a:schemeClr val="accent1"/>
            </a:solidFill>
            <a:prstDash val="sysDot"/>
            <a:round/>
            <a:headEnd/>
            <a:tailEnd/>
          </a:ln>
        </p:spPr>
        <p:txBody>
          <a:bodyPr wrap="none" anchor="ctr"/>
          <a:lstStyle/>
          <a:p>
            <a:endParaRPr lang="en-US"/>
          </a:p>
        </p:txBody>
      </p:sp>
      <p:sp>
        <p:nvSpPr>
          <p:cNvPr id="197643" name="Line 11"/>
          <p:cNvSpPr>
            <a:spLocks noChangeShapeType="1"/>
          </p:cNvSpPr>
          <p:nvPr/>
        </p:nvSpPr>
        <p:spPr bwMode="auto">
          <a:xfrm>
            <a:off x="2286000" y="3429000"/>
            <a:ext cx="0" cy="2819400"/>
          </a:xfrm>
          <a:prstGeom prst="line">
            <a:avLst/>
          </a:prstGeom>
          <a:noFill/>
          <a:ln w="19050" cap="rnd">
            <a:solidFill>
              <a:schemeClr val="accent1"/>
            </a:solidFill>
            <a:prstDash val="sysDot"/>
            <a:round/>
            <a:headEnd/>
            <a:tailEnd/>
          </a:ln>
        </p:spPr>
        <p:txBody>
          <a:bodyPr wrap="none" anchor="ctr"/>
          <a:lstStyle/>
          <a:p>
            <a:endParaRPr lang="en-US"/>
          </a:p>
        </p:txBody>
      </p:sp>
      <p:sp>
        <p:nvSpPr>
          <p:cNvPr id="197644" name="Line 12"/>
          <p:cNvSpPr>
            <a:spLocks noChangeShapeType="1"/>
          </p:cNvSpPr>
          <p:nvPr/>
        </p:nvSpPr>
        <p:spPr bwMode="auto">
          <a:xfrm>
            <a:off x="2667000" y="3429000"/>
            <a:ext cx="0" cy="2819400"/>
          </a:xfrm>
          <a:prstGeom prst="line">
            <a:avLst/>
          </a:prstGeom>
          <a:noFill/>
          <a:ln w="19050" cap="rnd">
            <a:solidFill>
              <a:schemeClr val="accent1"/>
            </a:solidFill>
            <a:prstDash val="sysDot"/>
            <a:round/>
            <a:headEnd/>
            <a:tailEnd/>
          </a:ln>
        </p:spPr>
        <p:txBody>
          <a:bodyPr wrap="none" anchor="ctr"/>
          <a:lstStyle/>
          <a:p>
            <a:endParaRPr lang="en-US"/>
          </a:p>
        </p:txBody>
      </p:sp>
      <p:sp>
        <p:nvSpPr>
          <p:cNvPr id="197645" name="Line 13"/>
          <p:cNvSpPr>
            <a:spLocks noChangeShapeType="1"/>
          </p:cNvSpPr>
          <p:nvPr/>
        </p:nvSpPr>
        <p:spPr bwMode="auto">
          <a:xfrm>
            <a:off x="3048000" y="3429000"/>
            <a:ext cx="0" cy="2819400"/>
          </a:xfrm>
          <a:prstGeom prst="line">
            <a:avLst/>
          </a:prstGeom>
          <a:noFill/>
          <a:ln w="19050" cap="rnd">
            <a:solidFill>
              <a:schemeClr val="accent1"/>
            </a:solidFill>
            <a:prstDash val="sysDot"/>
            <a:round/>
            <a:headEnd/>
            <a:tailEnd/>
          </a:ln>
        </p:spPr>
        <p:txBody>
          <a:bodyPr wrap="none" anchor="ctr"/>
          <a:lstStyle/>
          <a:p>
            <a:endParaRPr lang="en-US"/>
          </a:p>
        </p:txBody>
      </p:sp>
      <p:sp>
        <p:nvSpPr>
          <p:cNvPr id="197646" name="Line 14"/>
          <p:cNvSpPr>
            <a:spLocks noChangeShapeType="1"/>
          </p:cNvSpPr>
          <p:nvPr/>
        </p:nvSpPr>
        <p:spPr bwMode="auto">
          <a:xfrm>
            <a:off x="3505200" y="3429000"/>
            <a:ext cx="0" cy="2819400"/>
          </a:xfrm>
          <a:prstGeom prst="line">
            <a:avLst/>
          </a:prstGeom>
          <a:noFill/>
          <a:ln w="19050" cap="rnd">
            <a:solidFill>
              <a:schemeClr val="accent1"/>
            </a:solidFill>
            <a:prstDash val="sysDot"/>
            <a:round/>
            <a:headEnd/>
            <a:tailEnd/>
          </a:ln>
        </p:spPr>
        <p:txBody>
          <a:bodyPr wrap="none" anchor="ctr"/>
          <a:lstStyle/>
          <a:p>
            <a:endParaRPr lang="en-US"/>
          </a:p>
        </p:txBody>
      </p:sp>
      <p:sp>
        <p:nvSpPr>
          <p:cNvPr id="197647" name="Line 15"/>
          <p:cNvSpPr>
            <a:spLocks noChangeShapeType="1"/>
          </p:cNvSpPr>
          <p:nvPr/>
        </p:nvSpPr>
        <p:spPr bwMode="auto">
          <a:xfrm>
            <a:off x="3962400" y="3429000"/>
            <a:ext cx="0" cy="2819400"/>
          </a:xfrm>
          <a:prstGeom prst="line">
            <a:avLst/>
          </a:prstGeom>
          <a:noFill/>
          <a:ln w="19050" cap="rnd">
            <a:solidFill>
              <a:schemeClr val="accent1"/>
            </a:solidFill>
            <a:prstDash val="sysDot"/>
            <a:round/>
            <a:headEnd/>
            <a:tailEnd/>
          </a:ln>
        </p:spPr>
        <p:txBody>
          <a:bodyPr wrap="none" anchor="ctr"/>
          <a:lstStyle/>
          <a:p>
            <a:endParaRPr lang="en-US"/>
          </a:p>
        </p:txBody>
      </p:sp>
      <p:sp>
        <p:nvSpPr>
          <p:cNvPr id="197648" name="Line 16"/>
          <p:cNvSpPr>
            <a:spLocks noChangeShapeType="1"/>
          </p:cNvSpPr>
          <p:nvPr/>
        </p:nvSpPr>
        <p:spPr bwMode="auto">
          <a:xfrm>
            <a:off x="4419600" y="3429000"/>
            <a:ext cx="0" cy="2819400"/>
          </a:xfrm>
          <a:prstGeom prst="line">
            <a:avLst/>
          </a:prstGeom>
          <a:noFill/>
          <a:ln w="19050" cap="rnd">
            <a:solidFill>
              <a:schemeClr val="accent1"/>
            </a:solidFill>
            <a:prstDash val="sysDot"/>
            <a:round/>
            <a:headEnd/>
            <a:tailEnd/>
          </a:ln>
        </p:spPr>
        <p:txBody>
          <a:bodyPr wrap="none" anchor="ctr"/>
          <a:lstStyle/>
          <a:p>
            <a:endParaRPr lang="en-US"/>
          </a:p>
        </p:txBody>
      </p:sp>
      <p:sp>
        <p:nvSpPr>
          <p:cNvPr id="197649" name="Line 17"/>
          <p:cNvSpPr>
            <a:spLocks noChangeShapeType="1"/>
          </p:cNvSpPr>
          <p:nvPr/>
        </p:nvSpPr>
        <p:spPr bwMode="auto">
          <a:xfrm>
            <a:off x="4876800" y="3429000"/>
            <a:ext cx="0" cy="2819400"/>
          </a:xfrm>
          <a:prstGeom prst="line">
            <a:avLst/>
          </a:prstGeom>
          <a:noFill/>
          <a:ln w="19050" cap="rnd">
            <a:solidFill>
              <a:schemeClr val="accent1"/>
            </a:solidFill>
            <a:prstDash val="sysDot"/>
            <a:round/>
            <a:headEnd/>
            <a:tailEnd/>
          </a:ln>
        </p:spPr>
        <p:txBody>
          <a:bodyPr wrap="none" anchor="ctr"/>
          <a:lstStyle/>
          <a:p>
            <a:endParaRPr lang="en-US"/>
          </a:p>
        </p:txBody>
      </p:sp>
      <p:sp>
        <p:nvSpPr>
          <p:cNvPr id="197650" name="Line 18"/>
          <p:cNvSpPr>
            <a:spLocks noChangeShapeType="1"/>
          </p:cNvSpPr>
          <p:nvPr/>
        </p:nvSpPr>
        <p:spPr bwMode="auto">
          <a:xfrm>
            <a:off x="5334000" y="3429000"/>
            <a:ext cx="0" cy="2819400"/>
          </a:xfrm>
          <a:prstGeom prst="line">
            <a:avLst/>
          </a:prstGeom>
          <a:noFill/>
          <a:ln w="19050" cap="rnd">
            <a:solidFill>
              <a:schemeClr val="accent1"/>
            </a:solidFill>
            <a:prstDash val="sysDot"/>
            <a:round/>
            <a:headEnd/>
            <a:tailEnd/>
          </a:ln>
        </p:spPr>
        <p:txBody>
          <a:bodyPr wrap="none" anchor="ctr"/>
          <a:lstStyle/>
          <a:p>
            <a:endParaRPr lang="en-US"/>
          </a:p>
        </p:txBody>
      </p:sp>
      <p:sp>
        <p:nvSpPr>
          <p:cNvPr id="197651" name="Line 19"/>
          <p:cNvSpPr>
            <a:spLocks noChangeShapeType="1"/>
          </p:cNvSpPr>
          <p:nvPr/>
        </p:nvSpPr>
        <p:spPr bwMode="auto">
          <a:xfrm>
            <a:off x="5791200" y="3429000"/>
            <a:ext cx="0" cy="2819400"/>
          </a:xfrm>
          <a:prstGeom prst="line">
            <a:avLst/>
          </a:prstGeom>
          <a:noFill/>
          <a:ln w="19050" cap="rnd">
            <a:solidFill>
              <a:schemeClr val="accent1"/>
            </a:solidFill>
            <a:prstDash val="sysDot"/>
            <a:round/>
            <a:headEnd/>
            <a:tailEnd/>
          </a:ln>
        </p:spPr>
        <p:txBody>
          <a:bodyPr wrap="none" anchor="ctr"/>
          <a:lstStyle/>
          <a:p>
            <a:endParaRPr lang="en-US"/>
          </a:p>
        </p:txBody>
      </p:sp>
      <p:sp>
        <p:nvSpPr>
          <p:cNvPr id="197652" name="Line 20"/>
          <p:cNvSpPr>
            <a:spLocks noChangeShapeType="1"/>
          </p:cNvSpPr>
          <p:nvPr/>
        </p:nvSpPr>
        <p:spPr bwMode="auto">
          <a:xfrm>
            <a:off x="6248400" y="3429000"/>
            <a:ext cx="0" cy="2819400"/>
          </a:xfrm>
          <a:prstGeom prst="line">
            <a:avLst/>
          </a:prstGeom>
          <a:noFill/>
          <a:ln w="19050" cap="rnd">
            <a:solidFill>
              <a:schemeClr val="accent1"/>
            </a:solidFill>
            <a:prstDash val="sysDot"/>
            <a:round/>
            <a:headEnd/>
            <a:tailEnd/>
          </a:ln>
        </p:spPr>
        <p:txBody>
          <a:bodyPr wrap="none" anchor="ctr"/>
          <a:lstStyle/>
          <a:p>
            <a:endParaRPr lang="en-US"/>
          </a:p>
        </p:txBody>
      </p:sp>
      <p:sp>
        <p:nvSpPr>
          <p:cNvPr id="197653" name="Line 21"/>
          <p:cNvSpPr>
            <a:spLocks noChangeShapeType="1"/>
          </p:cNvSpPr>
          <p:nvPr/>
        </p:nvSpPr>
        <p:spPr bwMode="auto">
          <a:xfrm>
            <a:off x="6705600" y="3429000"/>
            <a:ext cx="0" cy="2819400"/>
          </a:xfrm>
          <a:prstGeom prst="line">
            <a:avLst/>
          </a:prstGeom>
          <a:noFill/>
          <a:ln w="19050" cap="rnd">
            <a:solidFill>
              <a:schemeClr val="accent1"/>
            </a:solidFill>
            <a:prstDash val="sysDot"/>
            <a:round/>
            <a:headEnd/>
            <a:tailEnd/>
          </a:ln>
        </p:spPr>
        <p:txBody>
          <a:bodyPr wrap="none" anchor="ctr"/>
          <a:lstStyle/>
          <a:p>
            <a:endParaRPr lang="en-US"/>
          </a:p>
        </p:txBody>
      </p:sp>
      <p:sp>
        <p:nvSpPr>
          <p:cNvPr id="197654" name="Line 22"/>
          <p:cNvSpPr>
            <a:spLocks noChangeShapeType="1"/>
          </p:cNvSpPr>
          <p:nvPr/>
        </p:nvSpPr>
        <p:spPr bwMode="auto">
          <a:xfrm>
            <a:off x="7162800" y="3429000"/>
            <a:ext cx="0" cy="2819400"/>
          </a:xfrm>
          <a:prstGeom prst="line">
            <a:avLst/>
          </a:prstGeom>
          <a:noFill/>
          <a:ln w="19050" cap="rnd">
            <a:solidFill>
              <a:schemeClr val="accent1"/>
            </a:solidFill>
            <a:prstDash val="sysDot"/>
            <a:round/>
            <a:headEnd/>
            <a:tailEnd/>
          </a:ln>
        </p:spPr>
        <p:txBody>
          <a:bodyPr wrap="none" anchor="ctr"/>
          <a:lstStyle/>
          <a:p>
            <a:endParaRPr lang="en-US"/>
          </a:p>
        </p:txBody>
      </p:sp>
      <p:sp>
        <p:nvSpPr>
          <p:cNvPr id="197655" name="Line 23"/>
          <p:cNvSpPr>
            <a:spLocks noChangeShapeType="1"/>
          </p:cNvSpPr>
          <p:nvPr/>
        </p:nvSpPr>
        <p:spPr bwMode="auto">
          <a:xfrm>
            <a:off x="7620000" y="3429000"/>
            <a:ext cx="0" cy="2819400"/>
          </a:xfrm>
          <a:prstGeom prst="line">
            <a:avLst/>
          </a:prstGeom>
          <a:noFill/>
          <a:ln w="19050" cap="rnd">
            <a:solidFill>
              <a:schemeClr val="accent1"/>
            </a:solidFill>
            <a:prstDash val="sysDot"/>
            <a:round/>
            <a:headEnd/>
            <a:tailEnd/>
          </a:ln>
        </p:spPr>
        <p:txBody>
          <a:bodyPr wrap="none" anchor="ctr"/>
          <a:lstStyle/>
          <a:p>
            <a:endParaRPr lang="en-US"/>
          </a:p>
        </p:txBody>
      </p:sp>
      <p:sp>
        <p:nvSpPr>
          <p:cNvPr id="197656" name="Line 24"/>
          <p:cNvSpPr>
            <a:spLocks noChangeShapeType="1"/>
          </p:cNvSpPr>
          <p:nvPr/>
        </p:nvSpPr>
        <p:spPr bwMode="auto">
          <a:xfrm>
            <a:off x="8077200" y="3429000"/>
            <a:ext cx="0" cy="2819400"/>
          </a:xfrm>
          <a:prstGeom prst="line">
            <a:avLst/>
          </a:prstGeom>
          <a:noFill/>
          <a:ln w="19050" cap="rnd">
            <a:solidFill>
              <a:schemeClr val="accent1"/>
            </a:solidFill>
            <a:prstDash val="sysDot"/>
            <a:round/>
            <a:headEnd/>
            <a:tailEnd/>
          </a:ln>
        </p:spPr>
        <p:txBody>
          <a:bodyPr wrap="none" anchor="ctr"/>
          <a:lstStyle/>
          <a:p>
            <a:endParaRPr lang="en-US"/>
          </a:p>
        </p:txBody>
      </p:sp>
      <p:sp>
        <p:nvSpPr>
          <p:cNvPr id="197657" name="Text Box 25"/>
          <p:cNvSpPr txBox="1">
            <a:spLocks noChangeArrowheads="1"/>
          </p:cNvSpPr>
          <p:nvPr/>
        </p:nvSpPr>
        <p:spPr bwMode="auto">
          <a:xfrm>
            <a:off x="609600" y="3624263"/>
            <a:ext cx="666750" cy="366712"/>
          </a:xfrm>
          <a:prstGeom prst="rect">
            <a:avLst/>
          </a:prstGeom>
          <a:noFill/>
          <a:ln w="9525">
            <a:noFill/>
            <a:miter lim="800000"/>
            <a:headEnd/>
            <a:tailEnd/>
          </a:ln>
        </p:spPr>
        <p:txBody>
          <a:bodyPr wrap="none">
            <a:spAutoFit/>
          </a:bodyPr>
          <a:lstStyle/>
          <a:p>
            <a:r>
              <a:rPr lang="en-US" sz="1800"/>
              <a:t>Chat</a:t>
            </a:r>
          </a:p>
        </p:txBody>
      </p:sp>
      <p:sp>
        <p:nvSpPr>
          <p:cNvPr id="197658" name="Text Box 26"/>
          <p:cNvSpPr txBox="1">
            <a:spLocks noChangeArrowheads="1"/>
          </p:cNvSpPr>
          <p:nvPr/>
        </p:nvSpPr>
        <p:spPr bwMode="auto">
          <a:xfrm>
            <a:off x="685800" y="4129088"/>
            <a:ext cx="552450" cy="366712"/>
          </a:xfrm>
          <a:prstGeom prst="rect">
            <a:avLst/>
          </a:prstGeom>
          <a:noFill/>
          <a:ln w="9525">
            <a:noFill/>
            <a:miter lim="800000"/>
            <a:headEnd/>
            <a:tailEnd/>
          </a:ln>
        </p:spPr>
        <p:txBody>
          <a:bodyPr wrap="none">
            <a:spAutoFit/>
          </a:bodyPr>
          <a:lstStyle/>
          <a:p>
            <a:r>
              <a:rPr lang="en-US" sz="1800"/>
              <a:t>WB</a:t>
            </a:r>
          </a:p>
        </p:txBody>
      </p:sp>
      <p:sp>
        <p:nvSpPr>
          <p:cNvPr id="197659" name="Text Box 27"/>
          <p:cNvSpPr txBox="1">
            <a:spLocks noChangeArrowheads="1"/>
          </p:cNvSpPr>
          <p:nvPr/>
        </p:nvSpPr>
        <p:spPr bwMode="auto">
          <a:xfrm>
            <a:off x="730250" y="4586288"/>
            <a:ext cx="488950" cy="366712"/>
          </a:xfrm>
          <a:prstGeom prst="rect">
            <a:avLst/>
          </a:prstGeom>
          <a:noFill/>
          <a:ln w="9525">
            <a:noFill/>
            <a:miter lim="800000"/>
            <a:headEnd/>
            <a:tailEnd/>
          </a:ln>
        </p:spPr>
        <p:txBody>
          <a:bodyPr wrap="none">
            <a:spAutoFit/>
          </a:bodyPr>
          <a:lstStyle/>
          <a:p>
            <a:r>
              <a:rPr lang="en-US" sz="1800"/>
              <a:t>PA</a:t>
            </a:r>
          </a:p>
        </p:txBody>
      </p:sp>
      <p:sp>
        <p:nvSpPr>
          <p:cNvPr id="197660" name="Text Box 28"/>
          <p:cNvSpPr txBox="1">
            <a:spLocks noChangeArrowheads="1"/>
          </p:cNvSpPr>
          <p:nvPr/>
        </p:nvSpPr>
        <p:spPr bwMode="auto">
          <a:xfrm>
            <a:off x="457200" y="5348288"/>
            <a:ext cx="692150" cy="366712"/>
          </a:xfrm>
          <a:prstGeom prst="rect">
            <a:avLst/>
          </a:prstGeom>
          <a:noFill/>
          <a:ln w="9525">
            <a:noFill/>
            <a:miter lim="800000"/>
            <a:headEnd/>
            <a:tailEnd/>
          </a:ln>
        </p:spPr>
        <p:txBody>
          <a:bodyPr wrap="none">
            <a:spAutoFit/>
          </a:bodyPr>
          <a:lstStyle/>
          <a:p>
            <a:r>
              <a:rPr lang="en-US" sz="1800"/>
              <a:t>As-is</a:t>
            </a:r>
          </a:p>
        </p:txBody>
      </p:sp>
      <p:sp>
        <p:nvSpPr>
          <p:cNvPr id="197662" name="AutoShape 30"/>
          <p:cNvSpPr>
            <a:spLocks noChangeArrowheads="1"/>
          </p:cNvSpPr>
          <p:nvPr/>
        </p:nvSpPr>
        <p:spPr bwMode="auto">
          <a:xfrm>
            <a:off x="1447800" y="3733800"/>
            <a:ext cx="152400" cy="152400"/>
          </a:xfrm>
          <a:prstGeom prst="triangle">
            <a:avLst>
              <a:gd name="adj" fmla="val 50000"/>
            </a:avLst>
          </a:prstGeom>
          <a:solidFill>
            <a:srgbClr val="0000FF"/>
          </a:solidFill>
          <a:ln w="9525">
            <a:solidFill>
              <a:schemeClr val="tx1"/>
            </a:solidFill>
            <a:miter lim="800000"/>
            <a:headEnd/>
            <a:tailEnd/>
          </a:ln>
        </p:spPr>
        <p:txBody>
          <a:bodyPr wrap="none" anchor="ctr"/>
          <a:lstStyle/>
          <a:p>
            <a:endParaRPr lang="en-US"/>
          </a:p>
        </p:txBody>
      </p:sp>
      <p:sp>
        <p:nvSpPr>
          <p:cNvPr id="197663" name="AutoShape 31"/>
          <p:cNvSpPr>
            <a:spLocks noChangeArrowheads="1"/>
          </p:cNvSpPr>
          <p:nvPr/>
        </p:nvSpPr>
        <p:spPr bwMode="auto">
          <a:xfrm>
            <a:off x="2590800" y="3733800"/>
            <a:ext cx="152400" cy="152400"/>
          </a:xfrm>
          <a:prstGeom prst="triangle">
            <a:avLst>
              <a:gd name="adj" fmla="val 50000"/>
            </a:avLst>
          </a:prstGeom>
          <a:solidFill>
            <a:srgbClr val="0000FF"/>
          </a:solidFill>
          <a:ln w="9525">
            <a:solidFill>
              <a:schemeClr val="tx1"/>
            </a:solidFill>
            <a:miter lim="800000"/>
            <a:headEnd/>
            <a:tailEnd/>
          </a:ln>
        </p:spPr>
        <p:txBody>
          <a:bodyPr wrap="none" anchor="ctr"/>
          <a:lstStyle/>
          <a:p>
            <a:endParaRPr lang="en-US"/>
          </a:p>
        </p:txBody>
      </p:sp>
      <p:sp>
        <p:nvSpPr>
          <p:cNvPr id="197664" name="AutoShape 32"/>
          <p:cNvSpPr>
            <a:spLocks noChangeArrowheads="1"/>
          </p:cNvSpPr>
          <p:nvPr/>
        </p:nvSpPr>
        <p:spPr bwMode="auto">
          <a:xfrm>
            <a:off x="3886200" y="3733800"/>
            <a:ext cx="152400" cy="152400"/>
          </a:xfrm>
          <a:prstGeom prst="triangle">
            <a:avLst>
              <a:gd name="adj" fmla="val 50000"/>
            </a:avLst>
          </a:prstGeom>
          <a:solidFill>
            <a:srgbClr val="0000FF"/>
          </a:solidFill>
          <a:ln w="9525">
            <a:solidFill>
              <a:schemeClr val="tx1"/>
            </a:solidFill>
            <a:miter lim="800000"/>
            <a:headEnd/>
            <a:tailEnd/>
          </a:ln>
        </p:spPr>
        <p:txBody>
          <a:bodyPr wrap="none" anchor="ctr"/>
          <a:lstStyle/>
          <a:p>
            <a:endParaRPr lang="en-US"/>
          </a:p>
        </p:txBody>
      </p:sp>
      <p:sp>
        <p:nvSpPr>
          <p:cNvPr id="197665" name="AutoShape 33"/>
          <p:cNvSpPr>
            <a:spLocks noChangeArrowheads="1"/>
          </p:cNvSpPr>
          <p:nvPr/>
        </p:nvSpPr>
        <p:spPr bwMode="auto">
          <a:xfrm>
            <a:off x="5257800" y="3733800"/>
            <a:ext cx="152400" cy="152400"/>
          </a:xfrm>
          <a:prstGeom prst="triangle">
            <a:avLst>
              <a:gd name="adj" fmla="val 50000"/>
            </a:avLst>
          </a:prstGeom>
          <a:solidFill>
            <a:srgbClr val="0000FF"/>
          </a:solidFill>
          <a:ln w="9525">
            <a:solidFill>
              <a:schemeClr val="tx1"/>
            </a:solidFill>
            <a:miter lim="800000"/>
            <a:headEnd/>
            <a:tailEnd/>
          </a:ln>
        </p:spPr>
        <p:txBody>
          <a:bodyPr wrap="none" anchor="ctr"/>
          <a:lstStyle/>
          <a:p>
            <a:endParaRPr lang="en-US"/>
          </a:p>
        </p:txBody>
      </p:sp>
      <p:sp>
        <p:nvSpPr>
          <p:cNvPr id="197666" name="AutoShape 34"/>
          <p:cNvSpPr>
            <a:spLocks noChangeArrowheads="1"/>
          </p:cNvSpPr>
          <p:nvPr/>
        </p:nvSpPr>
        <p:spPr bwMode="auto">
          <a:xfrm>
            <a:off x="6629400" y="3733800"/>
            <a:ext cx="152400" cy="152400"/>
          </a:xfrm>
          <a:prstGeom prst="triangle">
            <a:avLst>
              <a:gd name="adj" fmla="val 50000"/>
            </a:avLst>
          </a:prstGeom>
          <a:solidFill>
            <a:srgbClr val="0000FF"/>
          </a:solidFill>
          <a:ln w="9525">
            <a:solidFill>
              <a:schemeClr val="tx1"/>
            </a:solidFill>
            <a:miter lim="800000"/>
            <a:headEnd/>
            <a:tailEnd/>
          </a:ln>
        </p:spPr>
        <p:txBody>
          <a:bodyPr wrap="none" anchor="ctr"/>
          <a:lstStyle/>
          <a:p>
            <a:endParaRPr lang="en-US"/>
          </a:p>
        </p:txBody>
      </p:sp>
      <p:sp>
        <p:nvSpPr>
          <p:cNvPr id="197667" name="AutoShape 35"/>
          <p:cNvSpPr>
            <a:spLocks noChangeArrowheads="1"/>
          </p:cNvSpPr>
          <p:nvPr/>
        </p:nvSpPr>
        <p:spPr bwMode="auto">
          <a:xfrm>
            <a:off x="8001000" y="3733800"/>
            <a:ext cx="152400" cy="152400"/>
          </a:xfrm>
          <a:prstGeom prst="triangle">
            <a:avLst>
              <a:gd name="adj" fmla="val 50000"/>
            </a:avLst>
          </a:prstGeom>
          <a:solidFill>
            <a:srgbClr val="0000FF"/>
          </a:solidFill>
          <a:ln w="9525">
            <a:solidFill>
              <a:schemeClr val="tx1"/>
            </a:solidFill>
            <a:miter lim="800000"/>
            <a:headEnd/>
            <a:tailEnd/>
          </a:ln>
        </p:spPr>
        <p:txBody>
          <a:bodyPr wrap="none" anchor="ctr"/>
          <a:lstStyle/>
          <a:p>
            <a:endParaRPr lang="en-US"/>
          </a:p>
        </p:txBody>
      </p:sp>
      <p:sp>
        <p:nvSpPr>
          <p:cNvPr id="197680" name="Oval 48"/>
          <p:cNvSpPr>
            <a:spLocks noChangeArrowheads="1"/>
          </p:cNvSpPr>
          <p:nvPr/>
        </p:nvSpPr>
        <p:spPr bwMode="auto">
          <a:xfrm>
            <a:off x="1447800" y="4710113"/>
            <a:ext cx="152400" cy="152400"/>
          </a:xfrm>
          <a:prstGeom prst="ellipse">
            <a:avLst/>
          </a:prstGeom>
          <a:solidFill>
            <a:srgbClr val="800080"/>
          </a:solidFill>
          <a:ln w="9525">
            <a:solidFill>
              <a:schemeClr val="tx1"/>
            </a:solidFill>
            <a:round/>
            <a:headEnd/>
            <a:tailEnd/>
          </a:ln>
        </p:spPr>
        <p:txBody>
          <a:bodyPr wrap="none" anchor="ctr"/>
          <a:lstStyle/>
          <a:p>
            <a:endParaRPr lang="en-US"/>
          </a:p>
        </p:txBody>
      </p:sp>
      <p:sp>
        <p:nvSpPr>
          <p:cNvPr id="197681" name="Oval 49"/>
          <p:cNvSpPr>
            <a:spLocks noChangeArrowheads="1"/>
          </p:cNvSpPr>
          <p:nvPr/>
        </p:nvSpPr>
        <p:spPr bwMode="auto">
          <a:xfrm>
            <a:off x="3429000" y="4710113"/>
            <a:ext cx="152400" cy="152400"/>
          </a:xfrm>
          <a:prstGeom prst="ellipse">
            <a:avLst/>
          </a:prstGeom>
          <a:solidFill>
            <a:srgbClr val="800080"/>
          </a:solidFill>
          <a:ln w="9525">
            <a:solidFill>
              <a:schemeClr val="tx1"/>
            </a:solidFill>
            <a:round/>
            <a:headEnd/>
            <a:tailEnd/>
          </a:ln>
        </p:spPr>
        <p:txBody>
          <a:bodyPr wrap="none" anchor="ctr"/>
          <a:lstStyle/>
          <a:p>
            <a:endParaRPr lang="en-US"/>
          </a:p>
        </p:txBody>
      </p:sp>
      <p:sp>
        <p:nvSpPr>
          <p:cNvPr id="197682" name="Oval 50"/>
          <p:cNvSpPr>
            <a:spLocks noChangeArrowheads="1"/>
          </p:cNvSpPr>
          <p:nvPr/>
        </p:nvSpPr>
        <p:spPr bwMode="auto">
          <a:xfrm>
            <a:off x="5715000" y="4710113"/>
            <a:ext cx="152400" cy="152400"/>
          </a:xfrm>
          <a:prstGeom prst="ellipse">
            <a:avLst/>
          </a:prstGeom>
          <a:solidFill>
            <a:srgbClr val="800080"/>
          </a:solidFill>
          <a:ln w="9525">
            <a:solidFill>
              <a:schemeClr val="tx1"/>
            </a:solidFill>
            <a:round/>
            <a:headEnd/>
            <a:tailEnd/>
          </a:ln>
        </p:spPr>
        <p:txBody>
          <a:bodyPr wrap="none" anchor="ctr"/>
          <a:lstStyle/>
          <a:p>
            <a:endParaRPr lang="en-US"/>
          </a:p>
        </p:txBody>
      </p:sp>
      <p:sp>
        <p:nvSpPr>
          <p:cNvPr id="197683" name="Oval 51"/>
          <p:cNvSpPr>
            <a:spLocks noChangeArrowheads="1"/>
          </p:cNvSpPr>
          <p:nvPr/>
        </p:nvSpPr>
        <p:spPr bwMode="auto">
          <a:xfrm>
            <a:off x="8001000" y="4710113"/>
            <a:ext cx="152400" cy="152400"/>
          </a:xfrm>
          <a:prstGeom prst="ellipse">
            <a:avLst/>
          </a:prstGeom>
          <a:solidFill>
            <a:srgbClr val="800080"/>
          </a:solidFill>
          <a:ln w="9525">
            <a:solidFill>
              <a:schemeClr val="tx1"/>
            </a:solidFill>
            <a:round/>
            <a:headEnd/>
            <a:tailEnd/>
          </a:ln>
        </p:spPr>
        <p:txBody>
          <a:bodyPr wrap="none" anchor="ctr"/>
          <a:lstStyle/>
          <a:p>
            <a:endParaRPr lang="en-US"/>
          </a:p>
        </p:txBody>
      </p:sp>
      <p:sp>
        <p:nvSpPr>
          <p:cNvPr id="197684" name="AutoShape 52"/>
          <p:cNvSpPr>
            <a:spLocks noChangeArrowheads="1"/>
          </p:cNvSpPr>
          <p:nvPr/>
        </p:nvSpPr>
        <p:spPr bwMode="auto">
          <a:xfrm>
            <a:off x="1447800" y="5334000"/>
            <a:ext cx="152400" cy="152400"/>
          </a:xfrm>
          <a:prstGeom prst="triangle">
            <a:avLst>
              <a:gd name="adj" fmla="val 50000"/>
            </a:avLst>
          </a:prstGeom>
          <a:solidFill>
            <a:srgbClr val="0000FF"/>
          </a:solidFill>
          <a:ln w="9525">
            <a:solidFill>
              <a:schemeClr val="tx1"/>
            </a:solidFill>
            <a:miter lim="800000"/>
            <a:headEnd/>
            <a:tailEnd/>
          </a:ln>
        </p:spPr>
        <p:txBody>
          <a:bodyPr wrap="none" anchor="ctr"/>
          <a:lstStyle/>
          <a:p>
            <a:endParaRPr lang="en-US"/>
          </a:p>
        </p:txBody>
      </p:sp>
      <p:sp>
        <p:nvSpPr>
          <p:cNvPr id="197685" name="AutoShape 53"/>
          <p:cNvSpPr>
            <a:spLocks noChangeArrowheads="1"/>
          </p:cNvSpPr>
          <p:nvPr/>
        </p:nvSpPr>
        <p:spPr bwMode="auto">
          <a:xfrm>
            <a:off x="2590800" y="5334000"/>
            <a:ext cx="152400" cy="152400"/>
          </a:xfrm>
          <a:prstGeom prst="triangle">
            <a:avLst>
              <a:gd name="adj" fmla="val 50000"/>
            </a:avLst>
          </a:prstGeom>
          <a:solidFill>
            <a:srgbClr val="0000FF"/>
          </a:solidFill>
          <a:ln w="9525">
            <a:solidFill>
              <a:schemeClr val="tx1"/>
            </a:solidFill>
            <a:miter lim="800000"/>
            <a:headEnd/>
            <a:tailEnd/>
          </a:ln>
        </p:spPr>
        <p:txBody>
          <a:bodyPr wrap="none" anchor="ctr"/>
          <a:lstStyle/>
          <a:p>
            <a:endParaRPr lang="en-US"/>
          </a:p>
        </p:txBody>
      </p:sp>
      <p:sp>
        <p:nvSpPr>
          <p:cNvPr id="197686" name="AutoShape 54"/>
          <p:cNvSpPr>
            <a:spLocks noChangeArrowheads="1"/>
          </p:cNvSpPr>
          <p:nvPr/>
        </p:nvSpPr>
        <p:spPr bwMode="auto">
          <a:xfrm>
            <a:off x="3886200" y="5334000"/>
            <a:ext cx="152400" cy="152400"/>
          </a:xfrm>
          <a:prstGeom prst="triangle">
            <a:avLst>
              <a:gd name="adj" fmla="val 50000"/>
            </a:avLst>
          </a:prstGeom>
          <a:solidFill>
            <a:srgbClr val="0000FF"/>
          </a:solidFill>
          <a:ln w="9525">
            <a:solidFill>
              <a:schemeClr val="tx1"/>
            </a:solidFill>
            <a:miter lim="800000"/>
            <a:headEnd/>
            <a:tailEnd/>
          </a:ln>
        </p:spPr>
        <p:txBody>
          <a:bodyPr wrap="none" anchor="ctr"/>
          <a:lstStyle/>
          <a:p>
            <a:endParaRPr lang="en-US"/>
          </a:p>
        </p:txBody>
      </p:sp>
      <p:sp>
        <p:nvSpPr>
          <p:cNvPr id="197687" name="AutoShape 55"/>
          <p:cNvSpPr>
            <a:spLocks noChangeArrowheads="1"/>
          </p:cNvSpPr>
          <p:nvPr/>
        </p:nvSpPr>
        <p:spPr bwMode="auto">
          <a:xfrm>
            <a:off x="5257800" y="5334000"/>
            <a:ext cx="152400" cy="152400"/>
          </a:xfrm>
          <a:prstGeom prst="triangle">
            <a:avLst>
              <a:gd name="adj" fmla="val 50000"/>
            </a:avLst>
          </a:prstGeom>
          <a:solidFill>
            <a:srgbClr val="0000FF"/>
          </a:solidFill>
          <a:ln w="9525">
            <a:solidFill>
              <a:schemeClr val="tx1"/>
            </a:solidFill>
            <a:miter lim="800000"/>
            <a:headEnd/>
            <a:tailEnd/>
          </a:ln>
        </p:spPr>
        <p:txBody>
          <a:bodyPr wrap="none" anchor="ctr"/>
          <a:lstStyle/>
          <a:p>
            <a:endParaRPr lang="en-US"/>
          </a:p>
        </p:txBody>
      </p:sp>
      <p:sp>
        <p:nvSpPr>
          <p:cNvPr id="197688" name="AutoShape 56"/>
          <p:cNvSpPr>
            <a:spLocks noChangeArrowheads="1"/>
          </p:cNvSpPr>
          <p:nvPr/>
        </p:nvSpPr>
        <p:spPr bwMode="auto">
          <a:xfrm>
            <a:off x="6629400" y="5334000"/>
            <a:ext cx="152400" cy="152400"/>
          </a:xfrm>
          <a:prstGeom prst="triangle">
            <a:avLst>
              <a:gd name="adj" fmla="val 50000"/>
            </a:avLst>
          </a:prstGeom>
          <a:solidFill>
            <a:srgbClr val="0000FF"/>
          </a:solidFill>
          <a:ln w="9525">
            <a:solidFill>
              <a:schemeClr val="tx1"/>
            </a:solidFill>
            <a:miter lim="800000"/>
            <a:headEnd/>
            <a:tailEnd/>
          </a:ln>
        </p:spPr>
        <p:txBody>
          <a:bodyPr wrap="none" anchor="ctr"/>
          <a:lstStyle/>
          <a:p>
            <a:endParaRPr lang="en-US"/>
          </a:p>
        </p:txBody>
      </p:sp>
      <p:sp>
        <p:nvSpPr>
          <p:cNvPr id="197689" name="AutoShape 57"/>
          <p:cNvSpPr>
            <a:spLocks noChangeArrowheads="1"/>
          </p:cNvSpPr>
          <p:nvPr/>
        </p:nvSpPr>
        <p:spPr bwMode="auto">
          <a:xfrm>
            <a:off x="8001000" y="5334000"/>
            <a:ext cx="152400" cy="152400"/>
          </a:xfrm>
          <a:prstGeom prst="triangle">
            <a:avLst>
              <a:gd name="adj" fmla="val 50000"/>
            </a:avLst>
          </a:prstGeom>
          <a:solidFill>
            <a:srgbClr val="0000FF"/>
          </a:solidFill>
          <a:ln w="9525">
            <a:solidFill>
              <a:schemeClr val="tx1"/>
            </a:solidFill>
            <a:miter lim="800000"/>
            <a:headEnd/>
            <a:tailEnd/>
          </a:ln>
        </p:spPr>
        <p:txBody>
          <a:bodyPr wrap="none" anchor="ctr"/>
          <a:lstStyle/>
          <a:p>
            <a:endParaRPr lang="en-US"/>
          </a:p>
        </p:txBody>
      </p:sp>
      <p:sp>
        <p:nvSpPr>
          <p:cNvPr id="197690" name="Oval 58"/>
          <p:cNvSpPr>
            <a:spLocks noChangeArrowheads="1"/>
          </p:cNvSpPr>
          <p:nvPr/>
        </p:nvSpPr>
        <p:spPr bwMode="auto">
          <a:xfrm>
            <a:off x="1447800" y="5181600"/>
            <a:ext cx="152400" cy="152400"/>
          </a:xfrm>
          <a:prstGeom prst="ellipse">
            <a:avLst/>
          </a:prstGeom>
          <a:solidFill>
            <a:srgbClr val="800080"/>
          </a:solidFill>
          <a:ln w="9525">
            <a:solidFill>
              <a:schemeClr val="tx1"/>
            </a:solidFill>
            <a:round/>
            <a:headEnd/>
            <a:tailEnd/>
          </a:ln>
        </p:spPr>
        <p:txBody>
          <a:bodyPr wrap="none" anchor="ctr"/>
          <a:lstStyle/>
          <a:p>
            <a:endParaRPr lang="en-US"/>
          </a:p>
        </p:txBody>
      </p:sp>
      <p:sp>
        <p:nvSpPr>
          <p:cNvPr id="197691" name="Oval 59"/>
          <p:cNvSpPr>
            <a:spLocks noChangeArrowheads="1"/>
          </p:cNvSpPr>
          <p:nvPr/>
        </p:nvSpPr>
        <p:spPr bwMode="auto">
          <a:xfrm>
            <a:off x="3429000" y="5181600"/>
            <a:ext cx="152400" cy="152400"/>
          </a:xfrm>
          <a:prstGeom prst="ellipse">
            <a:avLst/>
          </a:prstGeom>
          <a:solidFill>
            <a:srgbClr val="800080"/>
          </a:solidFill>
          <a:ln w="9525">
            <a:solidFill>
              <a:schemeClr val="tx1"/>
            </a:solidFill>
            <a:round/>
            <a:headEnd/>
            <a:tailEnd/>
          </a:ln>
        </p:spPr>
        <p:txBody>
          <a:bodyPr wrap="none" anchor="ctr"/>
          <a:lstStyle/>
          <a:p>
            <a:endParaRPr lang="en-US"/>
          </a:p>
        </p:txBody>
      </p:sp>
      <p:sp>
        <p:nvSpPr>
          <p:cNvPr id="197692" name="Oval 60"/>
          <p:cNvSpPr>
            <a:spLocks noChangeArrowheads="1"/>
          </p:cNvSpPr>
          <p:nvPr/>
        </p:nvSpPr>
        <p:spPr bwMode="auto">
          <a:xfrm>
            <a:off x="5715000" y="5181600"/>
            <a:ext cx="152400" cy="152400"/>
          </a:xfrm>
          <a:prstGeom prst="ellipse">
            <a:avLst/>
          </a:prstGeom>
          <a:solidFill>
            <a:srgbClr val="800080"/>
          </a:solidFill>
          <a:ln w="9525">
            <a:solidFill>
              <a:schemeClr val="tx1"/>
            </a:solidFill>
            <a:round/>
            <a:headEnd/>
            <a:tailEnd/>
          </a:ln>
        </p:spPr>
        <p:txBody>
          <a:bodyPr wrap="none" anchor="ctr"/>
          <a:lstStyle/>
          <a:p>
            <a:endParaRPr lang="en-US"/>
          </a:p>
        </p:txBody>
      </p:sp>
      <p:sp>
        <p:nvSpPr>
          <p:cNvPr id="197693" name="Oval 61"/>
          <p:cNvSpPr>
            <a:spLocks noChangeArrowheads="1"/>
          </p:cNvSpPr>
          <p:nvPr/>
        </p:nvSpPr>
        <p:spPr bwMode="auto">
          <a:xfrm>
            <a:off x="8001000" y="5181600"/>
            <a:ext cx="152400" cy="152400"/>
          </a:xfrm>
          <a:prstGeom prst="ellipse">
            <a:avLst/>
          </a:prstGeom>
          <a:solidFill>
            <a:srgbClr val="800080"/>
          </a:solidFill>
          <a:ln w="9525">
            <a:solidFill>
              <a:schemeClr val="tx1"/>
            </a:solidFill>
            <a:round/>
            <a:headEnd/>
            <a:tailEnd/>
          </a:ln>
        </p:spPr>
        <p:txBody>
          <a:bodyPr wrap="none" anchor="ctr"/>
          <a:lstStyle/>
          <a:p>
            <a:endParaRPr lang="en-US"/>
          </a:p>
        </p:txBody>
      </p:sp>
      <p:sp>
        <p:nvSpPr>
          <p:cNvPr id="197694" name="AutoShape 62"/>
          <p:cNvSpPr>
            <a:spLocks noChangeArrowheads="1"/>
          </p:cNvSpPr>
          <p:nvPr/>
        </p:nvSpPr>
        <p:spPr bwMode="auto">
          <a:xfrm>
            <a:off x="1447800" y="4267200"/>
            <a:ext cx="152400" cy="152400"/>
          </a:xfrm>
          <a:prstGeom prst="diamond">
            <a:avLst/>
          </a:prstGeom>
          <a:solidFill>
            <a:srgbClr val="FFFF00"/>
          </a:solidFill>
          <a:ln w="9525">
            <a:solidFill>
              <a:schemeClr val="tx1"/>
            </a:solidFill>
            <a:miter lim="800000"/>
            <a:headEnd/>
            <a:tailEnd/>
          </a:ln>
        </p:spPr>
        <p:txBody>
          <a:bodyPr wrap="none" anchor="ctr"/>
          <a:lstStyle/>
          <a:p>
            <a:endParaRPr lang="en-US"/>
          </a:p>
        </p:txBody>
      </p:sp>
      <p:sp>
        <p:nvSpPr>
          <p:cNvPr id="197695" name="AutoShape 63"/>
          <p:cNvSpPr>
            <a:spLocks noChangeArrowheads="1"/>
          </p:cNvSpPr>
          <p:nvPr/>
        </p:nvSpPr>
        <p:spPr bwMode="auto">
          <a:xfrm>
            <a:off x="2209800" y="4267200"/>
            <a:ext cx="152400" cy="152400"/>
          </a:xfrm>
          <a:prstGeom prst="diamond">
            <a:avLst/>
          </a:prstGeom>
          <a:solidFill>
            <a:srgbClr val="FFFF00"/>
          </a:solidFill>
          <a:ln w="9525">
            <a:solidFill>
              <a:schemeClr val="tx1"/>
            </a:solidFill>
            <a:miter lim="800000"/>
            <a:headEnd/>
            <a:tailEnd/>
          </a:ln>
        </p:spPr>
        <p:txBody>
          <a:bodyPr wrap="none" anchor="ctr"/>
          <a:lstStyle/>
          <a:p>
            <a:endParaRPr lang="en-US"/>
          </a:p>
        </p:txBody>
      </p:sp>
      <p:sp>
        <p:nvSpPr>
          <p:cNvPr id="197696" name="AutoShape 64"/>
          <p:cNvSpPr>
            <a:spLocks noChangeArrowheads="1"/>
          </p:cNvSpPr>
          <p:nvPr/>
        </p:nvSpPr>
        <p:spPr bwMode="auto">
          <a:xfrm>
            <a:off x="2971800" y="4267200"/>
            <a:ext cx="152400" cy="152400"/>
          </a:xfrm>
          <a:prstGeom prst="diamond">
            <a:avLst/>
          </a:prstGeom>
          <a:solidFill>
            <a:srgbClr val="FFFF00"/>
          </a:solidFill>
          <a:ln w="9525">
            <a:solidFill>
              <a:schemeClr val="tx1"/>
            </a:solidFill>
            <a:miter lim="800000"/>
            <a:headEnd/>
            <a:tailEnd/>
          </a:ln>
        </p:spPr>
        <p:txBody>
          <a:bodyPr wrap="none" anchor="ctr"/>
          <a:lstStyle/>
          <a:p>
            <a:endParaRPr lang="en-US"/>
          </a:p>
        </p:txBody>
      </p:sp>
      <p:sp>
        <p:nvSpPr>
          <p:cNvPr id="197697" name="AutoShape 65"/>
          <p:cNvSpPr>
            <a:spLocks noChangeArrowheads="1"/>
          </p:cNvSpPr>
          <p:nvPr/>
        </p:nvSpPr>
        <p:spPr bwMode="auto">
          <a:xfrm>
            <a:off x="3886200" y="4267200"/>
            <a:ext cx="152400" cy="152400"/>
          </a:xfrm>
          <a:prstGeom prst="diamond">
            <a:avLst/>
          </a:prstGeom>
          <a:solidFill>
            <a:srgbClr val="FFFF00"/>
          </a:solidFill>
          <a:ln w="9525">
            <a:solidFill>
              <a:schemeClr val="tx1"/>
            </a:solidFill>
            <a:miter lim="800000"/>
            <a:headEnd/>
            <a:tailEnd/>
          </a:ln>
        </p:spPr>
        <p:txBody>
          <a:bodyPr wrap="none" anchor="ctr"/>
          <a:lstStyle/>
          <a:p>
            <a:endParaRPr lang="en-US"/>
          </a:p>
        </p:txBody>
      </p:sp>
      <p:sp>
        <p:nvSpPr>
          <p:cNvPr id="197698" name="AutoShape 66"/>
          <p:cNvSpPr>
            <a:spLocks noChangeArrowheads="1"/>
          </p:cNvSpPr>
          <p:nvPr/>
        </p:nvSpPr>
        <p:spPr bwMode="auto">
          <a:xfrm>
            <a:off x="4800600" y="4267200"/>
            <a:ext cx="152400" cy="152400"/>
          </a:xfrm>
          <a:prstGeom prst="diamond">
            <a:avLst/>
          </a:prstGeom>
          <a:solidFill>
            <a:srgbClr val="FFFF00"/>
          </a:solidFill>
          <a:ln w="9525">
            <a:solidFill>
              <a:schemeClr val="tx1"/>
            </a:solidFill>
            <a:miter lim="800000"/>
            <a:headEnd/>
            <a:tailEnd/>
          </a:ln>
        </p:spPr>
        <p:txBody>
          <a:bodyPr wrap="none" anchor="ctr"/>
          <a:lstStyle/>
          <a:p>
            <a:endParaRPr lang="en-US"/>
          </a:p>
        </p:txBody>
      </p:sp>
      <p:sp>
        <p:nvSpPr>
          <p:cNvPr id="197699" name="AutoShape 67"/>
          <p:cNvSpPr>
            <a:spLocks noChangeArrowheads="1"/>
          </p:cNvSpPr>
          <p:nvPr/>
        </p:nvSpPr>
        <p:spPr bwMode="auto">
          <a:xfrm>
            <a:off x="5715000" y="4267200"/>
            <a:ext cx="152400" cy="152400"/>
          </a:xfrm>
          <a:prstGeom prst="diamond">
            <a:avLst/>
          </a:prstGeom>
          <a:solidFill>
            <a:srgbClr val="FFFF00"/>
          </a:solidFill>
          <a:ln w="9525">
            <a:solidFill>
              <a:schemeClr val="tx1"/>
            </a:solidFill>
            <a:miter lim="800000"/>
            <a:headEnd/>
            <a:tailEnd/>
          </a:ln>
        </p:spPr>
        <p:txBody>
          <a:bodyPr wrap="none" anchor="ctr"/>
          <a:lstStyle/>
          <a:p>
            <a:endParaRPr lang="en-US"/>
          </a:p>
        </p:txBody>
      </p:sp>
      <p:sp>
        <p:nvSpPr>
          <p:cNvPr id="197700" name="AutoShape 68"/>
          <p:cNvSpPr>
            <a:spLocks noChangeArrowheads="1"/>
          </p:cNvSpPr>
          <p:nvPr/>
        </p:nvSpPr>
        <p:spPr bwMode="auto">
          <a:xfrm>
            <a:off x="6629400" y="4267200"/>
            <a:ext cx="152400" cy="152400"/>
          </a:xfrm>
          <a:prstGeom prst="diamond">
            <a:avLst/>
          </a:prstGeom>
          <a:solidFill>
            <a:srgbClr val="FFFF00"/>
          </a:solidFill>
          <a:ln w="9525">
            <a:solidFill>
              <a:schemeClr val="tx1"/>
            </a:solidFill>
            <a:miter lim="800000"/>
            <a:headEnd/>
            <a:tailEnd/>
          </a:ln>
        </p:spPr>
        <p:txBody>
          <a:bodyPr wrap="none" anchor="ctr"/>
          <a:lstStyle/>
          <a:p>
            <a:endParaRPr lang="en-US"/>
          </a:p>
        </p:txBody>
      </p:sp>
      <p:sp>
        <p:nvSpPr>
          <p:cNvPr id="197701" name="AutoShape 69"/>
          <p:cNvSpPr>
            <a:spLocks noChangeArrowheads="1"/>
          </p:cNvSpPr>
          <p:nvPr/>
        </p:nvSpPr>
        <p:spPr bwMode="auto">
          <a:xfrm>
            <a:off x="7543800" y="4267200"/>
            <a:ext cx="152400" cy="152400"/>
          </a:xfrm>
          <a:prstGeom prst="diamond">
            <a:avLst/>
          </a:prstGeom>
          <a:solidFill>
            <a:srgbClr val="FFFF00"/>
          </a:solidFill>
          <a:ln w="9525">
            <a:solidFill>
              <a:schemeClr val="tx1"/>
            </a:solidFill>
            <a:miter lim="800000"/>
            <a:headEnd/>
            <a:tailEnd/>
          </a:ln>
        </p:spPr>
        <p:txBody>
          <a:bodyPr wrap="none" anchor="ctr"/>
          <a:lstStyle/>
          <a:p>
            <a:endParaRPr lang="en-US"/>
          </a:p>
        </p:txBody>
      </p:sp>
      <p:sp>
        <p:nvSpPr>
          <p:cNvPr id="197702" name="AutoShape 70"/>
          <p:cNvSpPr>
            <a:spLocks noChangeArrowheads="1"/>
          </p:cNvSpPr>
          <p:nvPr/>
        </p:nvSpPr>
        <p:spPr bwMode="auto">
          <a:xfrm>
            <a:off x="1447800" y="5486400"/>
            <a:ext cx="152400" cy="152400"/>
          </a:xfrm>
          <a:prstGeom prst="diamond">
            <a:avLst/>
          </a:prstGeom>
          <a:solidFill>
            <a:srgbClr val="FFFF00"/>
          </a:solidFill>
          <a:ln w="9525">
            <a:solidFill>
              <a:schemeClr val="tx1"/>
            </a:solidFill>
            <a:miter lim="800000"/>
            <a:headEnd/>
            <a:tailEnd/>
          </a:ln>
        </p:spPr>
        <p:txBody>
          <a:bodyPr wrap="none" anchor="ctr"/>
          <a:lstStyle/>
          <a:p>
            <a:endParaRPr lang="en-US"/>
          </a:p>
        </p:txBody>
      </p:sp>
      <p:sp>
        <p:nvSpPr>
          <p:cNvPr id="197703" name="AutoShape 71"/>
          <p:cNvSpPr>
            <a:spLocks noChangeArrowheads="1"/>
          </p:cNvSpPr>
          <p:nvPr/>
        </p:nvSpPr>
        <p:spPr bwMode="auto">
          <a:xfrm>
            <a:off x="2209800" y="5486400"/>
            <a:ext cx="152400" cy="152400"/>
          </a:xfrm>
          <a:prstGeom prst="diamond">
            <a:avLst/>
          </a:prstGeom>
          <a:solidFill>
            <a:srgbClr val="FFFF00"/>
          </a:solidFill>
          <a:ln w="9525">
            <a:solidFill>
              <a:schemeClr val="tx1"/>
            </a:solidFill>
            <a:miter lim="800000"/>
            <a:headEnd/>
            <a:tailEnd/>
          </a:ln>
        </p:spPr>
        <p:txBody>
          <a:bodyPr wrap="none" anchor="ctr"/>
          <a:lstStyle/>
          <a:p>
            <a:endParaRPr lang="en-US"/>
          </a:p>
        </p:txBody>
      </p:sp>
      <p:sp>
        <p:nvSpPr>
          <p:cNvPr id="197704" name="AutoShape 72"/>
          <p:cNvSpPr>
            <a:spLocks noChangeArrowheads="1"/>
          </p:cNvSpPr>
          <p:nvPr/>
        </p:nvSpPr>
        <p:spPr bwMode="auto">
          <a:xfrm>
            <a:off x="2971800" y="5486400"/>
            <a:ext cx="152400" cy="152400"/>
          </a:xfrm>
          <a:prstGeom prst="diamond">
            <a:avLst/>
          </a:prstGeom>
          <a:solidFill>
            <a:srgbClr val="FFFF00"/>
          </a:solidFill>
          <a:ln w="9525">
            <a:solidFill>
              <a:schemeClr val="tx1"/>
            </a:solidFill>
            <a:miter lim="800000"/>
            <a:headEnd/>
            <a:tailEnd/>
          </a:ln>
        </p:spPr>
        <p:txBody>
          <a:bodyPr wrap="none" anchor="ctr"/>
          <a:lstStyle/>
          <a:p>
            <a:endParaRPr lang="en-US"/>
          </a:p>
        </p:txBody>
      </p:sp>
      <p:sp>
        <p:nvSpPr>
          <p:cNvPr id="197705" name="AutoShape 73"/>
          <p:cNvSpPr>
            <a:spLocks noChangeArrowheads="1"/>
          </p:cNvSpPr>
          <p:nvPr/>
        </p:nvSpPr>
        <p:spPr bwMode="auto">
          <a:xfrm>
            <a:off x="3886200" y="5486400"/>
            <a:ext cx="152400" cy="152400"/>
          </a:xfrm>
          <a:prstGeom prst="diamond">
            <a:avLst/>
          </a:prstGeom>
          <a:solidFill>
            <a:srgbClr val="FFFF00"/>
          </a:solidFill>
          <a:ln w="9525">
            <a:solidFill>
              <a:schemeClr val="tx1"/>
            </a:solidFill>
            <a:miter lim="800000"/>
            <a:headEnd/>
            <a:tailEnd/>
          </a:ln>
        </p:spPr>
        <p:txBody>
          <a:bodyPr wrap="none" anchor="ctr"/>
          <a:lstStyle/>
          <a:p>
            <a:endParaRPr lang="en-US"/>
          </a:p>
        </p:txBody>
      </p:sp>
      <p:sp>
        <p:nvSpPr>
          <p:cNvPr id="197706" name="AutoShape 74"/>
          <p:cNvSpPr>
            <a:spLocks noChangeArrowheads="1"/>
          </p:cNvSpPr>
          <p:nvPr/>
        </p:nvSpPr>
        <p:spPr bwMode="auto">
          <a:xfrm>
            <a:off x="4800600" y="5486400"/>
            <a:ext cx="152400" cy="152400"/>
          </a:xfrm>
          <a:prstGeom prst="diamond">
            <a:avLst/>
          </a:prstGeom>
          <a:solidFill>
            <a:srgbClr val="FFFF00"/>
          </a:solidFill>
          <a:ln w="9525">
            <a:solidFill>
              <a:schemeClr val="tx1"/>
            </a:solidFill>
            <a:miter lim="800000"/>
            <a:headEnd/>
            <a:tailEnd/>
          </a:ln>
        </p:spPr>
        <p:txBody>
          <a:bodyPr wrap="none" anchor="ctr"/>
          <a:lstStyle/>
          <a:p>
            <a:endParaRPr lang="en-US"/>
          </a:p>
        </p:txBody>
      </p:sp>
      <p:sp>
        <p:nvSpPr>
          <p:cNvPr id="197707" name="AutoShape 75"/>
          <p:cNvSpPr>
            <a:spLocks noChangeArrowheads="1"/>
          </p:cNvSpPr>
          <p:nvPr/>
        </p:nvSpPr>
        <p:spPr bwMode="auto">
          <a:xfrm>
            <a:off x="5715000" y="5486400"/>
            <a:ext cx="152400" cy="152400"/>
          </a:xfrm>
          <a:prstGeom prst="diamond">
            <a:avLst/>
          </a:prstGeom>
          <a:solidFill>
            <a:srgbClr val="FFFF00"/>
          </a:solidFill>
          <a:ln w="9525">
            <a:solidFill>
              <a:schemeClr val="tx1"/>
            </a:solidFill>
            <a:miter lim="800000"/>
            <a:headEnd/>
            <a:tailEnd/>
          </a:ln>
        </p:spPr>
        <p:txBody>
          <a:bodyPr wrap="none" anchor="ctr"/>
          <a:lstStyle/>
          <a:p>
            <a:endParaRPr lang="en-US"/>
          </a:p>
        </p:txBody>
      </p:sp>
      <p:sp>
        <p:nvSpPr>
          <p:cNvPr id="197708" name="AutoShape 76"/>
          <p:cNvSpPr>
            <a:spLocks noChangeArrowheads="1"/>
          </p:cNvSpPr>
          <p:nvPr/>
        </p:nvSpPr>
        <p:spPr bwMode="auto">
          <a:xfrm>
            <a:off x="6629400" y="5486400"/>
            <a:ext cx="152400" cy="152400"/>
          </a:xfrm>
          <a:prstGeom prst="diamond">
            <a:avLst/>
          </a:prstGeom>
          <a:solidFill>
            <a:srgbClr val="FFFF00"/>
          </a:solidFill>
          <a:ln w="9525">
            <a:solidFill>
              <a:schemeClr val="tx1"/>
            </a:solidFill>
            <a:miter lim="800000"/>
            <a:headEnd/>
            <a:tailEnd/>
          </a:ln>
        </p:spPr>
        <p:txBody>
          <a:bodyPr wrap="none" anchor="ctr"/>
          <a:lstStyle/>
          <a:p>
            <a:endParaRPr lang="en-US"/>
          </a:p>
        </p:txBody>
      </p:sp>
      <p:sp>
        <p:nvSpPr>
          <p:cNvPr id="197709" name="AutoShape 77"/>
          <p:cNvSpPr>
            <a:spLocks noChangeArrowheads="1"/>
          </p:cNvSpPr>
          <p:nvPr/>
        </p:nvSpPr>
        <p:spPr bwMode="auto">
          <a:xfrm>
            <a:off x="7543800" y="5486400"/>
            <a:ext cx="152400" cy="152400"/>
          </a:xfrm>
          <a:prstGeom prst="diamond">
            <a:avLst/>
          </a:prstGeom>
          <a:solidFill>
            <a:srgbClr val="FFFF00"/>
          </a:solidFill>
          <a:ln w="9525">
            <a:solidFill>
              <a:schemeClr val="tx1"/>
            </a:solidFill>
            <a:miter lim="800000"/>
            <a:headEnd/>
            <a:tailEnd/>
          </a:ln>
        </p:spPr>
        <p:txBody>
          <a:bodyPr wrap="none" anchor="ctr"/>
          <a:lstStyle/>
          <a:p>
            <a:endParaRPr lang="en-US"/>
          </a:p>
        </p:txBody>
      </p:sp>
      <p:sp>
        <p:nvSpPr>
          <p:cNvPr id="64" name="TextBox 63"/>
          <p:cNvSpPr txBox="1"/>
          <p:nvPr/>
        </p:nvSpPr>
        <p:spPr>
          <a:xfrm>
            <a:off x="457200" y="6477000"/>
            <a:ext cx="2438400" cy="261610"/>
          </a:xfrm>
          <a:prstGeom prst="rect">
            <a:avLst/>
          </a:prstGeom>
          <a:noFill/>
        </p:spPr>
        <p:txBody>
          <a:bodyPr wrap="square" rtlCol="0">
            <a:spAutoFit/>
          </a:bodyPr>
          <a:lstStyle/>
          <a:p>
            <a:r>
              <a:rPr lang="en-US" sz="1100" dirty="0" smtClean="0"/>
              <a:t>From Du Li’s </a:t>
            </a:r>
            <a:r>
              <a:rPr lang="en-US" sz="1100" dirty="0" err="1" smtClean="0"/>
              <a:t>MobiSys</a:t>
            </a:r>
            <a:r>
              <a:rPr lang="en-US" sz="1100" dirty="0" smtClean="0"/>
              <a:t> ‘09 talk</a:t>
            </a:r>
            <a:endParaRPr lang="en-US" sz="1100" dirty="0"/>
          </a:p>
        </p:txBody>
      </p:sp>
      <p:pic>
        <p:nvPicPr>
          <p:cNvPr id="65" name="~PP3191.WAV">
            <a:hlinkClick r:id="" action="ppaction://media"/>
          </p:cNvPr>
          <p:cNvPicPr>
            <a:picLocks noRot="1" noChangeAspect="1"/>
          </p:cNvPicPr>
          <p:nvPr>
            <a:wavAudioFile r:embed="rId1" name="~PP3191.WAV"/>
          </p:nvPr>
        </p:nvPicPr>
        <p:blipFill>
          <a:blip r:embed="rId4" cstate="print"/>
          <a:stretch>
            <a:fillRect/>
          </a:stretch>
        </p:blipFill>
        <p:spPr>
          <a:xfrm>
            <a:off x="8724900" y="6438900"/>
            <a:ext cx="304800" cy="304800"/>
          </a:xfrm>
          <a:prstGeom prst="rect">
            <a:avLst/>
          </a:prstGeom>
        </p:spPr>
      </p:pic>
    </p:spTree>
  </p:cSld>
  <p:clrMapOvr>
    <a:masterClrMapping/>
  </p:clrMapOvr>
  <p:transition advTm="2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p:cNvSpPr/>
          <p:nvPr/>
        </p:nvSpPr>
        <p:spPr>
          <a:xfrm>
            <a:off x="304800" y="1371600"/>
            <a:ext cx="3352800" cy="14478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58" name="TextBox 57"/>
          <p:cNvSpPr txBox="1"/>
          <p:nvPr/>
        </p:nvSpPr>
        <p:spPr>
          <a:xfrm>
            <a:off x="457200" y="1447800"/>
            <a:ext cx="1752600" cy="369332"/>
          </a:xfrm>
          <a:prstGeom prst="rect">
            <a:avLst/>
          </a:prstGeom>
          <a:noFill/>
        </p:spPr>
        <p:txBody>
          <a:bodyPr wrap="square" rtlCol="0">
            <a:spAutoFit/>
          </a:bodyPr>
          <a:lstStyle/>
          <a:p>
            <a:r>
              <a:rPr lang="en-US" dirty="0" smtClean="0">
                <a:solidFill>
                  <a:srgbClr val="C00000"/>
                </a:solidFill>
              </a:rPr>
              <a:t>Organization</a:t>
            </a:r>
            <a:endParaRPr lang="en-US" dirty="0">
              <a:solidFill>
                <a:srgbClr val="C00000"/>
              </a:solidFill>
            </a:endParaRPr>
          </a:p>
        </p:txBody>
      </p:sp>
      <p:sp>
        <p:nvSpPr>
          <p:cNvPr id="59" name="Rectangle 58"/>
          <p:cNvSpPr/>
          <p:nvPr/>
        </p:nvSpPr>
        <p:spPr>
          <a:xfrm>
            <a:off x="304800" y="2819400"/>
            <a:ext cx="3352800" cy="14478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60" name="TextBox 59"/>
          <p:cNvSpPr txBox="1"/>
          <p:nvPr/>
        </p:nvSpPr>
        <p:spPr>
          <a:xfrm>
            <a:off x="2895600" y="2819400"/>
            <a:ext cx="914400" cy="381000"/>
          </a:xfrm>
          <a:prstGeom prst="rect">
            <a:avLst/>
          </a:prstGeom>
          <a:noFill/>
        </p:spPr>
        <p:txBody>
          <a:bodyPr wrap="square" rtlCol="0">
            <a:spAutoFit/>
          </a:bodyPr>
          <a:lstStyle/>
          <a:p>
            <a:r>
              <a:rPr lang="en-US" dirty="0" smtClean="0">
                <a:solidFill>
                  <a:srgbClr val="C00000"/>
                </a:solidFill>
              </a:rPr>
              <a:t>DMZ</a:t>
            </a:r>
            <a:endParaRPr lang="en-US" dirty="0">
              <a:solidFill>
                <a:srgbClr val="C00000"/>
              </a:solidFill>
            </a:endParaRPr>
          </a:p>
        </p:txBody>
      </p:sp>
      <p:sp>
        <p:nvSpPr>
          <p:cNvPr id="56" name="TextBox 55"/>
          <p:cNvSpPr txBox="1"/>
          <p:nvPr/>
        </p:nvSpPr>
        <p:spPr>
          <a:xfrm>
            <a:off x="457200" y="1447800"/>
            <a:ext cx="1752600" cy="369332"/>
          </a:xfrm>
          <a:prstGeom prst="rect">
            <a:avLst/>
          </a:prstGeom>
          <a:noFill/>
        </p:spPr>
        <p:txBody>
          <a:bodyPr wrap="square" rtlCol="0">
            <a:spAutoFit/>
          </a:bodyPr>
          <a:lstStyle/>
          <a:p>
            <a:r>
              <a:rPr lang="en-US" dirty="0" smtClean="0">
                <a:solidFill>
                  <a:srgbClr val="C00000"/>
                </a:solidFill>
              </a:rPr>
              <a:t>Organization</a:t>
            </a:r>
            <a:endParaRPr lang="en-US" dirty="0">
              <a:solidFill>
                <a:srgbClr val="C00000"/>
              </a:solidFill>
            </a:endParaRPr>
          </a:p>
        </p:txBody>
      </p:sp>
      <p:sp>
        <p:nvSpPr>
          <p:cNvPr id="1170434" name="Rectangle 2"/>
          <p:cNvSpPr>
            <a:spLocks noGrp="1" noChangeArrowheads="1"/>
          </p:cNvSpPr>
          <p:nvPr>
            <p:ph type="title"/>
          </p:nvPr>
        </p:nvSpPr>
        <p:spPr/>
        <p:txBody>
          <a:bodyPr/>
          <a:lstStyle/>
          <a:p>
            <a:r>
              <a:rPr lang="en-US" dirty="0" smtClean="0"/>
              <a:t>Asymmetric Communication</a:t>
            </a:r>
            <a:endParaRPr lang="en-US" dirty="0"/>
          </a:p>
        </p:txBody>
      </p:sp>
      <p:sp>
        <p:nvSpPr>
          <p:cNvPr id="1170435" name="Rectangle 3"/>
          <p:cNvSpPr>
            <a:spLocks noGrp="1" noChangeArrowheads="1"/>
          </p:cNvSpPr>
          <p:nvPr>
            <p:ph type="body" idx="1"/>
          </p:nvPr>
        </p:nvSpPr>
        <p:spPr>
          <a:xfrm>
            <a:off x="4572000" y="1600200"/>
            <a:ext cx="3962400" cy="2514600"/>
          </a:xfrm>
        </p:spPr>
        <p:txBody>
          <a:bodyPr>
            <a:normAutofit/>
          </a:bodyPr>
          <a:lstStyle/>
          <a:p>
            <a:r>
              <a:rPr lang="en-US" dirty="0" smtClean="0"/>
              <a:t>Other site cannot initiate send</a:t>
            </a:r>
          </a:p>
          <a:p>
            <a:r>
              <a:rPr lang="en-US" dirty="0" smtClean="0"/>
              <a:t>One-way communication may allow replies</a:t>
            </a:r>
          </a:p>
          <a:p>
            <a:pPr>
              <a:lnSpc>
                <a:spcPct val="80000"/>
              </a:lnSpc>
            </a:pPr>
            <a:endParaRPr lang="en-US" sz="2400" dirty="0"/>
          </a:p>
        </p:txBody>
      </p:sp>
      <p:sp>
        <p:nvSpPr>
          <p:cNvPr id="1170445" name="Text Box 13"/>
          <p:cNvSpPr txBox="1">
            <a:spLocks noChangeArrowheads="1"/>
          </p:cNvSpPr>
          <p:nvPr/>
        </p:nvSpPr>
        <p:spPr bwMode="auto">
          <a:xfrm rot="-5400000" flipH="1" flipV="1">
            <a:off x="702678" y="4402723"/>
            <a:ext cx="1066799" cy="338554"/>
          </a:xfrm>
          <a:prstGeom prst="rect">
            <a:avLst/>
          </a:prstGeom>
          <a:noFill/>
          <a:ln w="28575" algn="ctr">
            <a:noFill/>
            <a:miter lim="800000"/>
            <a:headEnd/>
            <a:tailEnd/>
          </a:ln>
          <a:effectLst/>
        </p:spPr>
        <p:txBody>
          <a:bodyPr wrap="square">
            <a:spAutoFit/>
          </a:bodyPr>
          <a:lstStyle/>
          <a:p>
            <a:r>
              <a:rPr lang="en-US" sz="1600" dirty="0" smtClean="0"/>
              <a:t>open(1’)</a:t>
            </a:r>
            <a:endParaRPr lang="en-US" sz="1600" dirty="0"/>
          </a:p>
        </p:txBody>
      </p:sp>
      <p:sp>
        <p:nvSpPr>
          <p:cNvPr id="25" name="Line 6"/>
          <p:cNvSpPr>
            <a:spLocks noChangeShapeType="1"/>
          </p:cNvSpPr>
          <p:nvPr/>
        </p:nvSpPr>
        <p:spPr bwMode="auto">
          <a:xfrm>
            <a:off x="609600" y="2667000"/>
            <a:ext cx="0" cy="2362200"/>
          </a:xfrm>
          <a:prstGeom prst="line">
            <a:avLst/>
          </a:prstGeom>
          <a:noFill/>
          <a:ln w="28575">
            <a:solidFill>
              <a:schemeClr val="tx1"/>
            </a:solidFill>
            <a:round/>
            <a:headEnd type="triangle" w="med" len="med"/>
            <a:tailEnd/>
          </a:ln>
          <a:effectLst/>
        </p:spPr>
        <p:txBody>
          <a:bodyPr>
            <a:spAutoFit/>
          </a:bodyPr>
          <a:lstStyle/>
          <a:p>
            <a:endParaRPr lang="en-US"/>
          </a:p>
        </p:txBody>
      </p:sp>
      <p:sp>
        <p:nvSpPr>
          <p:cNvPr id="26" name="Multiply 25"/>
          <p:cNvSpPr/>
          <p:nvPr/>
        </p:nvSpPr>
        <p:spPr>
          <a:xfrm>
            <a:off x="381000" y="3200400"/>
            <a:ext cx="457200" cy="457200"/>
          </a:xfrm>
          <a:prstGeom prst="mathMultiply">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Box 13"/>
          <p:cNvSpPr txBox="1">
            <a:spLocks noChangeArrowheads="1"/>
          </p:cNvSpPr>
          <p:nvPr/>
        </p:nvSpPr>
        <p:spPr bwMode="auto">
          <a:xfrm rot="5400000" flipH="1" flipV="1">
            <a:off x="-59323" y="4250323"/>
            <a:ext cx="914400" cy="338554"/>
          </a:xfrm>
          <a:prstGeom prst="rect">
            <a:avLst/>
          </a:prstGeom>
          <a:noFill/>
          <a:ln w="28575" algn="ctr">
            <a:noFill/>
            <a:miter lim="800000"/>
            <a:headEnd/>
            <a:tailEnd/>
          </a:ln>
          <a:effectLst/>
        </p:spPr>
        <p:txBody>
          <a:bodyPr wrap="square">
            <a:spAutoFit/>
          </a:bodyPr>
          <a:lstStyle/>
          <a:p>
            <a:r>
              <a:rPr lang="en-US" sz="1600" dirty="0" smtClean="0"/>
              <a:t>open(1)</a:t>
            </a:r>
            <a:endParaRPr lang="en-US" sz="1600" dirty="0"/>
          </a:p>
        </p:txBody>
      </p:sp>
      <p:sp>
        <p:nvSpPr>
          <p:cNvPr id="28" name="Text Box 13"/>
          <p:cNvSpPr txBox="1">
            <a:spLocks noChangeArrowheads="1"/>
          </p:cNvSpPr>
          <p:nvPr/>
        </p:nvSpPr>
        <p:spPr bwMode="auto">
          <a:xfrm rot="-5400000" flipH="1" flipV="1">
            <a:off x="778877" y="3031123"/>
            <a:ext cx="914400" cy="338554"/>
          </a:xfrm>
          <a:prstGeom prst="rect">
            <a:avLst/>
          </a:prstGeom>
          <a:noFill/>
          <a:ln w="28575" algn="ctr">
            <a:noFill/>
            <a:miter lim="800000"/>
            <a:headEnd/>
            <a:tailEnd/>
          </a:ln>
          <a:effectLst/>
        </p:spPr>
        <p:txBody>
          <a:bodyPr wrap="square">
            <a:spAutoFit/>
          </a:bodyPr>
          <a:lstStyle/>
          <a:p>
            <a:r>
              <a:rPr lang="en-US" sz="1600" dirty="0" smtClean="0"/>
              <a:t>open(1)</a:t>
            </a:r>
            <a:endParaRPr lang="en-US" sz="1600" dirty="0"/>
          </a:p>
        </p:txBody>
      </p:sp>
      <p:sp>
        <p:nvSpPr>
          <p:cNvPr id="29" name="Line 10"/>
          <p:cNvSpPr>
            <a:spLocks noChangeShapeType="1"/>
          </p:cNvSpPr>
          <p:nvPr/>
        </p:nvSpPr>
        <p:spPr bwMode="auto">
          <a:xfrm>
            <a:off x="1066800" y="2667000"/>
            <a:ext cx="0" cy="9906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30" name="Line 10"/>
          <p:cNvSpPr>
            <a:spLocks noChangeShapeType="1"/>
          </p:cNvSpPr>
          <p:nvPr/>
        </p:nvSpPr>
        <p:spPr bwMode="auto">
          <a:xfrm>
            <a:off x="1066800" y="4114800"/>
            <a:ext cx="0" cy="9906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39" name="Line 10"/>
          <p:cNvSpPr>
            <a:spLocks noChangeShapeType="1"/>
          </p:cNvSpPr>
          <p:nvPr/>
        </p:nvSpPr>
        <p:spPr bwMode="auto">
          <a:xfrm>
            <a:off x="3200400" y="4114800"/>
            <a:ext cx="0" cy="9906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40" name="Text Box 14"/>
          <p:cNvSpPr txBox="1">
            <a:spLocks noChangeArrowheads="1"/>
          </p:cNvSpPr>
          <p:nvPr/>
        </p:nvSpPr>
        <p:spPr bwMode="auto">
          <a:xfrm rot="5400000">
            <a:off x="2927865" y="4387334"/>
            <a:ext cx="1066800" cy="369332"/>
          </a:xfrm>
          <a:prstGeom prst="rect">
            <a:avLst/>
          </a:prstGeom>
          <a:noFill/>
          <a:ln w="28575" algn="ctr">
            <a:noFill/>
            <a:miter lim="800000"/>
            <a:headEnd/>
            <a:tailEnd/>
          </a:ln>
          <a:effectLst/>
        </p:spPr>
        <p:txBody>
          <a:bodyPr wrap="square">
            <a:spAutoFit/>
          </a:bodyPr>
          <a:lstStyle/>
          <a:p>
            <a:r>
              <a:rPr lang="en-US" dirty="0" smtClean="0"/>
              <a:t>close(1’)</a:t>
            </a:r>
            <a:endParaRPr lang="en-US" dirty="0"/>
          </a:p>
        </p:txBody>
      </p:sp>
      <p:sp>
        <p:nvSpPr>
          <p:cNvPr id="43" name="TextBox 42"/>
          <p:cNvSpPr txBox="1"/>
          <p:nvPr/>
        </p:nvSpPr>
        <p:spPr>
          <a:xfrm>
            <a:off x="457200" y="2297668"/>
            <a:ext cx="3048000"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dirty="0" smtClean="0"/>
              <a:t>one-way protocol</a:t>
            </a:r>
            <a:endParaRPr lang="en-US" dirty="0"/>
          </a:p>
        </p:txBody>
      </p:sp>
      <p:sp>
        <p:nvSpPr>
          <p:cNvPr id="44" name="Text Box 4"/>
          <p:cNvSpPr txBox="1">
            <a:spLocks noChangeArrowheads="1"/>
          </p:cNvSpPr>
          <p:nvPr/>
        </p:nvSpPr>
        <p:spPr bwMode="auto">
          <a:xfrm>
            <a:off x="457200" y="1840468"/>
            <a:ext cx="3048000" cy="457200"/>
          </a:xfrm>
          <a:prstGeom prst="rect">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lgn="l"/>
            <a:r>
              <a:rPr lang="en-US"/>
              <a:t>   protected site</a:t>
            </a:r>
          </a:p>
        </p:txBody>
      </p:sp>
      <p:sp>
        <p:nvSpPr>
          <p:cNvPr id="46" name="Text Box 5"/>
          <p:cNvSpPr txBox="1">
            <a:spLocks noChangeArrowheads="1"/>
          </p:cNvSpPr>
          <p:nvPr/>
        </p:nvSpPr>
        <p:spPr bwMode="auto">
          <a:xfrm>
            <a:off x="533400" y="5486400"/>
            <a:ext cx="3048000" cy="369332"/>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a:spAutoFit/>
          </a:bodyPr>
          <a:lstStyle/>
          <a:p>
            <a:r>
              <a:rPr lang="en-US" dirty="0" smtClean="0"/>
              <a:t>other party</a:t>
            </a:r>
            <a:endParaRPr lang="en-US" dirty="0"/>
          </a:p>
        </p:txBody>
      </p:sp>
      <p:sp>
        <p:nvSpPr>
          <p:cNvPr id="47" name="TextBox 46"/>
          <p:cNvSpPr txBox="1"/>
          <p:nvPr/>
        </p:nvSpPr>
        <p:spPr>
          <a:xfrm>
            <a:off x="533400" y="5105400"/>
            <a:ext cx="3048000"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dirty="0" smtClean="0"/>
              <a:t>one-way protocol</a:t>
            </a:r>
            <a:endParaRPr lang="en-US" dirty="0"/>
          </a:p>
        </p:txBody>
      </p:sp>
      <p:sp>
        <p:nvSpPr>
          <p:cNvPr id="48" name="Text Box 11"/>
          <p:cNvSpPr txBox="1">
            <a:spLocks noChangeArrowheads="1"/>
          </p:cNvSpPr>
          <p:nvPr/>
        </p:nvSpPr>
        <p:spPr bwMode="auto">
          <a:xfrm>
            <a:off x="762000" y="3657600"/>
            <a:ext cx="2819400" cy="45720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p>
            <a:r>
              <a:rPr lang="en-US" dirty="0"/>
              <a:t>unprotected proxy</a:t>
            </a:r>
          </a:p>
        </p:txBody>
      </p:sp>
      <p:sp>
        <p:nvSpPr>
          <p:cNvPr id="35" name="Text Box 14"/>
          <p:cNvSpPr txBox="1">
            <a:spLocks noChangeArrowheads="1"/>
          </p:cNvSpPr>
          <p:nvPr/>
        </p:nvSpPr>
        <p:spPr bwMode="auto">
          <a:xfrm rot="-5400000">
            <a:off x="2051566" y="4349235"/>
            <a:ext cx="1143001" cy="369332"/>
          </a:xfrm>
          <a:prstGeom prst="rect">
            <a:avLst/>
          </a:prstGeom>
          <a:noFill/>
          <a:ln w="28575" algn="ctr">
            <a:noFill/>
            <a:miter lim="800000"/>
            <a:headEnd/>
            <a:tailEnd/>
          </a:ln>
          <a:effectLst/>
        </p:spPr>
        <p:txBody>
          <a:bodyPr wrap="square">
            <a:spAutoFit/>
          </a:bodyPr>
          <a:lstStyle/>
          <a:p>
            <a:r>
              <a:rPr lang="en-US" dirty="0" smtClean="0"/>
              <a:t>send(1’)</a:t>
            </a:r>
            <a:endParaRPr lang="en-US" dirty="0"/>
          </a:p>
        </p:txBody>
      </p:sp>
      <p:sp>
        <p:nvSpPr>
          <p:cNvPr id="36" name="Text Box 14"/>
          <p:cNvSpPr txBox="1">
            <a:spLocks noChangeArrowheads="1"/>
          </p:cNvSpPr>
          <p:nvPr/>
        </p:nvSpPr>
        <p:spPr bwMode="auto">
          <a:xfrm rot="-5400000">
            <a:off x="2051566" y="2901434"/>
            <a:ext cx="1143001" cy="369332"/>
          </a:xfrm>
          <a:prstGeom prst="rect">
            <a:avLst/>
          </a:prstGeom>
          <a:noFill/>
          <a:ln w="28575" algn="ctr">
            <a:noFill/>
            <a:miter lim="800000"/>
            <a:headEnd/>
            <a:tailEnd/>
          </a:ln>
          <a:effectLst/>
        </p:spPr>
        <p:txBody>
          <a:bodyPr wrap="square">
            <a:spAutoFit/>
          </a:bodyPr>
          <a:lstStyle/>
          <a:p>
            <a:r>
              <a:rPr lang="en-US" dirty="0" smtClean="0"/>
              <a:t>send(1)</a:t>
            </a:r>
            <a:endParaRPr lang="en-US" dirty="0"/>
          </a:p>
        </p:txBody>
      </p:sp>
      <p:sp>
        <p:nvSpPr>
          <p:cNvPr id="37" name="Line 12"/>
          <p:cNvSpPr>
            <a:spLocks noChangeShapeType="1"/>
          </p:cNvSpPr>
          <p:nvPr/>
        </p:nvSpPr>
        <p:spPr bwMode="auto">
          <a:xfrm>
            <a:off x="1828800" y="2667000"/>
            <a:ext cx="0" cy="990600"/>
          </a:xfrm>
          <a:prstGeom prst="line">
            <a:avLst/>
          </a:prstGeom>
          <a:noFill/>
          <a:ln w="28575">
            <a:solidFill>
              <a:schemeClr val="tx1"/>
            </a:solidFill>
            <a:prstDash val="dash"/>
            <a:round/>
            <a:headEnd type="none" w="med" len="med"/>
            <a:tailEnd type="arrow" w="med" len="med"/>
          </a:ln>
          <a:effectLst/>
        </p:spPr>
        <p:txBody>
          <a:bodyPr wrap="square">
            <a:spAutoFit/>
          </a:bodyPr>
          <a:lstStyle/>
          <a:p>
            <a:endParaRPr lang="en-US"/>
          </a:p>
        </p:txBody>
      </p:sp>
      <p:sp>
        <p:nvSpPr>
          <p:cNvPr id="38" name="Line 12"/>
          <p:cNvSpPr>
            <a:spLocks noChangeShapeType="1"/>
          </p:cNvSpPr>
          <p:nvPr/>
        </p:nvSpPr>
        <p:spPr bwMode="auto">
          <a:xfrm>
            <a:off x="1828800" y="4114800"/>
            <a:ext cx="0" cy="990600"/>
          </a:xfrm>
          <a:prstGeom prst="line">
            <a:avLst/>
          </a:prstGeom>
          <a:noFill/>
          <a:ln w="28575">
            <a:solidFill>
              <a:schemeClr val="tx1"/>
            </a:solidFill>
            <a:prstDash val="dash"/>
            <a:round/>
            <a:headEnd type="none" w="med" len="med"/>
            <a:tailEnd type="arrow" w="med" len="med"/>
          </a:ln>
          <a:effectLst/>
        </p:spPr>
        <p:txBody>
          <a:bodyPr wrap="square">
            <a:spAutoFit/>
          </a:bodyPr>
          <a:lstStyle/>
          <a:p>
            <a:endParaRPr lang="en-US"/>
          </a:p>
        </p:txBody>
      </p:sp>
      <p:sp>
        <p:nvSpPr>
          <p:cNvPr id="41" name="Text Box 14"/>
          <p:cNvSpPr txBox="1">
            <a:spLocks noChangeArrowheads="1"/>
          </p:cNvSpPr>
          <p:nvPr/>
        </p:nvSpPr>
        <p:spPr bwMode="auto">
          <a:xfrm rot="5400000">
            <a:off x="1518165" y="2977636"/>
            <a:ext cx="990601" cy="369332"/>
          </a:xfrm>
          <a:prstGeom prst="rect">
            <a:avLst/>
          </a:prstGeom>
          <a:noFill/>
          <a:ln w="28575" algn="ctr">
            <a:noFill/>
            <a:miter lim="800000"/>
            <a:headEnd/>
            <a:tailEnd/>
          </a:ln>
          <a:effectLst/>
        </p:spPr>
        <p:txBody>
          <a:bodyPr wrap="square">
            <a:spAutoFit/>
          </a:bodyPr>
          <a:lstStyle/>
          <a:p>
            <a:r>
              <a:rPr lang="en-US" dirty="0" smtClean="0"/>
              <a:t>send(1)</a:t>
            </a:r>
            <a:endParaRPr lang="en-US" dirty="0"/>
          </a:p>
        </p:txBody>
      </p:sp>
      <p:sp>
        <p:nvSpPr>
          <p:cNvPr id="42" name="Line 12"/>
          <p:cNvSpPr>
            <a:spLocks noChangeShapeType="1"/>
          </p:cNvSpPr>
          <p:nvPr/>
        </p:nvSpPr>
        <p:spPr bwMode="auto">
          <a:xfrm flipV="1">
            <a:off x="2438400" y="2667000"/>
            <a:ext cx="0" cy="990600"/>
          </a:xfrm>
          <a:prstGeom prst="line">
            <a:avLst/>
          </a:prstGeom>
          <a:noFill/>
          <a:ln w="28575">
            <a:solidFill>
              <a:schemeClr val="tx1"/>
            </a:solidFill>
            <a:prstDash val="dash"/>
            <a:round/>
            <a:headEnd type="none" w="med" len="med"/>
            <a:tailEnd type="arrow" w="med" len="med"/>
          </a:ln>
          <a:effectLst/>
        </p:spPr>
        <p:txBody>
          <a:bodyPr wrap="square">
            <a:spAutoFit/>
          </a:bodyPr>
          <a:lstStyle/>
          <a:p>
            <a:endParaRPr lang="en-US"/>
          </a:p>
        </p:txBody>
      </p:sp>
      <p:sp>
        <p:nvSpPr>
          <p:cNvPr id="45" name="Line 12"/>
          <p:cNvSpPr>
            <a:spLocks noChangeShapeType="1"/>
          </p:cNvSpPr>
          <p:nvPr/>
        </p:nvSpPr>
        <p:spPr bwMode="auto">
          <a:xfrm flipV="1">
            <a:off x="2438400" y="4114800"/>
            <a:ext cx="0" cy="990600"/>
          </a:xfrm>
          <a:prstGeom prst="line">
            <a:avLst/>
          </a:prstGeom>
          <a:noFill/>
          <a:ln w="28575">
            <a:solidFill>
              <a:schemeClr val="tx1"/>
            </a:solidFill>
            <a:prstDash val="dash"/>
            <a:round/>
            <a:headEnd type="none" w="med" len="med"/>
            <a:tailEnd type="arrow" w="med" len="med"/>
          </a:ln>
          <a:effectLst/>
        </p:spPr>
        <p:txBody>
          <a:bodyPr wrap="square">
            <a:spAutoFit/>
          </a:bodyPr>
          <a:lstStyle/>
          <a:p>
            <a:endParaRPr lang="en-US"/>
          </a:p>
        </p:txBody>
      </p:sp>
      <p:sp>
        <p:nvSpPr>
          <p:cNvPr id="49" name="Text Box 14"/>
          <p:cNvSpPr txBox="1">
            <a:spLocks noChangeArrowheads="1"/>
          </p:cNvSpPr>
          <p:nvPr/>
        </p:nvSpPr>
        <p:spPr bwMode="auto">
          <a:xfrm rot="5400000">
            <a:off x="1441965" y="4501633"/>
            <a:ext cx="1143001" cy="369332"/>
          </a:xfrm>
          <a:prstGeom prst="rect">
            <a:avLst/>
          </a:prstGeom>
          <a:noFill/>
          <a:ln w="28575" algn="ctr">
            <a:noFill/>
            <a:miter lim="800000"/>
            <a:headEnd/>
            <a:tailEnd/>
          </a:ln>
          <a:effectLst/>
        </p:spPr>
        <p:txBody>
          <a:bodyPr wrap="square">
            <a:spAutoFit/>
          </a:bodyPr>
          <a:lstStyle/>
          <a:p>
            <a:r>
              <a:rPr lang="en-US" dirty="0" smtClean="0"/>
              <a:t>send(1’)</a:t>
            </a:r>
            <a:endParaRPr lang="en-US" dirty="0"/>
          </a:p>
        </p:txBody>
      </p:sp>
      <p:sp>
        <p:nvSpPr>
          <p:cNvPr id="50" name="Multiply 49"/>
          <p:cNvSpPr/>
          <p:nvPr/>
        </p:nvSpPr>
        <p:spPr>
          <a:xfrm>
            <a:off x="2209800" y="3200400"/>
            <a:ext cx="457200" cy="457200"/>
          </a:xfrm>
          <a:prstGeom prst="mathMultiply">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Multiply 50"/>
          <p:cNvSpPr/>
          <p:nvPr/>
        </p:nvSpPr>
        <p:spPr>
          <a:xfrm>
            <a:off x="2133600" y="4495800"/>
            <a:ext cx="457200" cy="457200"/>
          </a:xfrm>
          <a:prstGeom prst="mathMultiply">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P844.WAV">
            <a:hlinkClick r:id="" action="ppaction://media"/>
          </p:cNvPr>
          <p:cNvPicPr>
            <a:picLocks noRot="1" noChangeAspect="1"/>
          </p:cNvPicPr>
          <p:nvPr>
            <a:wavAudioFile r:embed="rId2" name="~PP844.WAV"/>
          </p:nvPr>
        </p:nvPicPr>
        <p:blipFill>
          <a:blip r:embed="rId4" cstate="print"/>
          <a:stretch>
            <a:fillRect/>
          </a:stretch>
        </p:blipFill>
        <p:spPr>
          <a:xfrm>
            <a:off x="8724900" y="6438900"/>
            <a:ext cx="304800" cy="304800"/>
          </a:xfrm>
          <a:prstGeom prst="rect">
            <a:avLst/>
          </a:prstGeom>
        </p:spPr>
      </p:pic>
    </p:spTree>
    <p:custDataLst>
      <p:tags r:id="rId1"/>
    </p:custDataLst>
  </p:cSld>
  <p:clrMapOvr>
    <a:masterClrMapping/>
  </p:clrMapOvr>
  <p:transition advTm="3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7043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7043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5" fill="hold" display="0">
                  <p:stCondLst>
                    <p:cond delay="indefinite"/>
                  </p:stCondLst>
                  <p:endCondLst>
                    <p:cond evt="onPrev" delay="0">
                      <p:tgtEl>
                        <p:sldTgt/>
                      </p:tgtEl>
                    </p:cond>
                    <p:cond evt="onStopAudio" delay="0">
                      <p:tgtEl>
                        <p:sldTgt/>
                      </p:tgtEl>
                    </p:cond>
                  </p:endCondLst>
                </p:cTn>
                <p:tgtEl>
                  <p:spTgt spid="33"/>
                </p:tgtEl>
              </p:cMediaNode>
            </p:audio>
          </p:childTnLst>
        </p:cTn>
      </p:par>
    </p:tnLst>
    <p:bldLst>
      <p:bldP spid="1170435" grpId="0" uiExpand="1"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654" name="AutoShape 70"/>
          <p:cNvSpPr>
            <a:spLocks noChangeArrowheads="1"/>
          </p:cNvSpPr>
          <p:nvPr/>
        </p:nvSpPr>
        <p:spPr bwMode="auto">
          <a:xfrm>
            <a:off x="2133600" y="4191000"/>
            <a:ext cx="3810000" cy="2057400"/>
          </a:xfrm>
          <a:prstGeom prst="roundRect">
            <a:avLst>
              <a:gd name="adj" fmla="val 16667"/>
            </a:avLst>
          </a:prstGeom>
          <a:solidFill>
            <a:schemeClr val="hlink">
              <a:alpha val="46001"/>
            </a:schemeClr>
          </a:solidFill>
          <a:ln w="9525">
            <a:solidFill>
              <a:schemeClr val="tx1">
                <a:alpha val="20000"/>
              </a:schemeClr>
            </a:solidFill>
            <a:round/>
            <a:headEnd/>
            <a:tailEnd/>
          </a:ln>
        </p:spPr>
        <p:txBody>
          <a:bodyPr wrap="none" anchor="ctr"/>
          <a:lstStyle/>
          <a:p>
            <a:endParaRPr lang="en-US"/>
          </a:p>
        </p:txBody>
      </p:sp>
      <p:sp>
        <p:nvSpPr>
          <p:cNvPr id="195653" name="AutoShape 69"/>
          <p:cNvSpPr>
            <a:spLocks noChangeArrowheads="1"/>
          </p:cNvSpPr>
          <p:nvPr/>
        </p:nvSpPr>
        <p:spPr bwMode="auto">
          <a:xfrm>
            <a:off x="457200" y="1600200"/>
            <a:ext cx="6705600" cy="2057400"/>
          </a:xfrm>
          <a:prstGeom prst="roundRect">
            <a:avLst>
              <a:gd name="adj" fmla="val 16667"/>
            </a:avLst>
          </a:prstGeom>
          <a:solidFill>
            <a:schemeClr val="hlink">
              <a:alpha val="46001"/>
            </a:schemeClr>
          </a:solidFill>
          <a:ln w="9525">
            <a:solidFill>
              <a:schemeClr val="tx1">
                <a:alpha val="20000"/>
              </a:schemeClr>
            </a:solidFill>
            <a:round/>
            <a:headEnd/>
            <a:tailEnd/>
          </a:ln>
        </p:spPr>
        <p:txBody>
          <a:bodyPr wrap="none" anchor="ctr"/>
          <a:lstStyle/>
          <a:p>
            <a:endParaRPr lang="en-US"/>
          </a:p>
        </p:txBody>
      </p:sp>
      <p:sp>
        <p:nvSpPr>
          <p:cNvPr id="195586" name="Rectangle 2"/>
          <p:cNvSpPr>
            <a:spLocks noGrp="1" noChangeArrowheads="1"/>
          </p:cNvSpPr>
          <p:nvPr>
            <p:ph type="title"/>
          </p:nvPr>
        </p:nvSpPr>
        <p:spPr>
          <a:xfrm>
            <a:off x="685800" y="152400"/>
            <a:ext cx="7543800" cy="1143000"/>
          </a:xfrm>
        </p:spPr>
        <p:txBody>
          <a:bodyPr/>
          <a:lstStyle/>
          <a:p>
            <a:r>
              <a:rPr lang="en-US" dirty="0" smtClean="0"/>
              <a:t>All shared Apps in One server</a:t>
            </a:r>
            <a:endParaRPr lang="en-US" dirty="0"/>
          </a:p>
        </p:txBody>
      </p:sp>
      <p:sp>
        <p:nvSpPr>
          <p:cNvPr id="195587" name="Text Box 3"/>
          <p:cNvSpPr txBox="1">
            <a:spLocks noChangeArrowheads="1"/>
          </p:cNvSpPr>
          <p:nvPr/>
        </p:nvSpPr>
        <p:spPr bwMode="auto">
          <a:xfrm>
            <a:off x="652463" y="2152650"/>
            <a:ext cx="854075" cy="590550"/>
          </a:xfrm>
          <a:prstGeom prst="rect">
            <a:avLst/>
          </a:prstGeom>
          <a:noFill/>
          <a:ln w="9525">
            <a:solidFill>
              <a:schemeClr val="tx1"/>
            </a:solidFill>
            <a:miter lim="800000"/>
            <a:headEnd/>
            <a:tailEnd/>
          </a:ln>
        </p:spPr>
        <p:txBody>
          <a:bodyPr>
            <a:spAutoFit/>
          </a:bodyPr>
          <a:lstStyle/>
          <a:p>
            <a:pPr algn="ctr"/>
            <a:r>
              <a:rPr lang="en-US" sz="1600"/>
              <a:t>Slides</a:t>
            </a:r>
          </a:p>
          <a:p>
            <a:pPr algn="ctr"/>
            <a:r>
              <a:rPr lang="en-US" sz="1600"/>
              <a:t>2 sec</a:t>
            </a:r>
          </a:p>
        </p:txBody>
      </p:sp>
      <p:sp>
        <p:nvSpPr>
          <p:cNvPr id="195588" name="Text Box 4"/>
          <p:cNvSpPr txBox="1">
            <a:spLocks noChangeArrowheads="1"/>
          </p:cNvSpPr>
          <p:nvPr/>
        </p:nvSpPr>
        <p:spPr bwMode="auto">
          <a:xfrm>
            <a:off x="1811338" y="2216150"/>
            <a:ext cx="825500" cy="527050"/>
          </a:xfrm>
          <a:prstGeom prst="rect">
            <a:avLst/>
          </a:prstGeom>
          <a:noFill/>
          <a:ln w="9525">
            <a:solidFill>
              <a:schemeClr val="tx1"/>
            </a:solidFill>
            <a:miter lim="800000"/>
            <a:headEnd/>
            <a:tailEnd/>
          </a:ln>
        </p:spPr>
        <p:txBody>
          <a:bodyPr wrap="none">
            <a:spAutoFit/>
          </a:bodyPr>
          <a:lstStyle/>
          <a:p>
            <a:pPr algn="ctr"/>
            <a:r>
              <a:rPr lang="en-US" sz="1400"/>
              <a:t>Gesture</a:t>
            </a:r>
          </a:p>
          <a:p>
            <a:pPr algn="ctr"/>
            <a:r>
              <a:rPr lang="en-US" sz="1400"/>
              <a:t>1s</a:t>
            </a:r>
          </a:p>
        </p:txBody>
      </p:sp>
      <p:sp>
        <p:nvSpPr>
          <p:cNvPr id="195589" name="Text Box 5"/>
          <p:cNvSpPr txBox="1">
            <a:spLocks noChangeArrowheads="1"/>
          </p:cNvSpPr>
          <p:nvPr/>
        </p:nvSpPr>
        <p:spPr bwMode="auto">
          <a:xfrm>
            <a:off x="2886075" y="2133600"/>
            <a:ext cx="622300" cy="590550"/>
          </a:xfrm>
          <a:prstGeom prst="rect">
            <a:avLst/>
          </a:prstGeom>
          <a:noFill/>
          <a:ln w="9525">
            <a:solidFill>
              <a:schemeClr val="tx1"/>
            </a:solidFill>
            <a:miter lim="800000"/>
            <a:headEnd/>
            <a:tailEnd/>
          </a:ln>
        </p:spPr>
        <p:txBody>
          <a:bodyPr wrap="none">
            <a:spAutoFit/>
          </a:bodyPr>
          <a:lstStyle/>
          <a:p>
            <a:pPr algn="ctr"/>
            <a:r>
              <a:rPr lang="en-US" sz="1600"/>
              <a:t>Chat</a:t>
            </a:r>
          </a:p>
          <a:p>
            <a:pPr algn="ctr"/>
            <a:r>
              <a:rPr lang="en-US" sz="1600"/>
              <a:t>3s</a:t>
            </a:r>
          </a:p>
        </p:txBody>
      </p:sp>
      <p:sp>
        <p:nvSpPr>
          <p:cNvPr id="195590" name="Text Box 6"/>
          <p:cNvSpPr txBox="1">
            <a:spLocks noChangeArrowheads="1"/>
          </p:cNvSpPr>
          <p:nvPr/>
        </p:nvSpPr>
        <p:spPr bwMode="auto">
          <a:xfrm>
            <a:off x="3925888" y="2133600"/>
            <a:ext cx="520700" cy="590550"/>
          </a:xfrm>
          <a:prstGeom prst="rect">
            <a:avLst/>
          </a:prstGeom>
          <a:noFill/>
          <a:ln w="9525">
            <a:solidFill>
              <a:schemeClr val="tx1"/>
            </a:solidFill>
            <a:miter lim="800000"/>
            <a:headEnd/>
            <a:tailEnd/>
          </a:ln>
        </p:spPr>
        <p:txBody>
          <a:bodyPr wrap="none">
            <a:spAutoFit/>
          </a:bodyPr>
          <a:lstStyle/>
          <a:p>
            <a:pPr algn="ctr"/>
            <a:r>
              <a:rPr lang="en-US" sz="1600"/>
              <a:t>WB</a:t>
            </a:r>
          </a:p>
          <a:p>
            <a:pPr algn="ctr"/>
            <a:r>
              <a:rPr lang="en-US" sz="1600"/>
              <a:t>2s</a:t>
            </a:r>
          </a:p>
        </p:txBody>
      </p:sp>
      <p:sp>
        <p:nvSpPr>
          <p:cNvPr id="195592" name="Text Box 8"/>
          <p:cNvSpPr txBox="1">
            <a:spLocks noChangeArrowheads="1"/>
          </p:cNvSpPr>
          <p:nvPr/>
        </p:nvSpPr>
        <p:spPr bwMode="auto">
          <a:xfrm>
            <a:off x="4708525" y="2133600"/>
            <a:ext cx="1255713" cy="590550"/>
          </a:xfrm>
          <a:prstGeom prst="rect">
            <a:avLst/>
          </a:prstGeom>
          <a:noFill/>
          <a:ln w="9525">
            <a:solidFill>
              <a:schemeClr val="tx1"/>
            </a:solidFill>
            <a:miter lim="800000"/>
            <a:headEnd/>
            <a:tailEnd/>
          </a:ln>
        </p:spPr>
        <p:txBody>
          <a:bodyPr wrap="none">
            <a:spAutoFit/>
          </a:bodyPr>
          <a:lstStyle/>
          <a:p>
            <a:pPr algn="ctr"/>
            <a:r>
              <a:rPr lang="en-US" sz="1600"/>
              <a:t>Participants</a:t>
            </a:r>
          </a:p>
          <a:p>
            <a:pPr algn="ctr"/>
            <a:r>
              <a:rPr lang="en-US" sz="1600"/>
              <a:t>10s</a:t>
            </a:r>
          </a:p>
        </p:txBody>
      </p:sp>
      <p:sp>
        <p:nvSpPr>
          <p:cNvPr id="195593" name="Text Box 9"/>
          <p:cNvSpPr txBox="1">
            <a:spLocks noChangeArrowheads="1"/>
          </p:cNvSpPr>
          <p:nvPr/>
        </p:nvSpPr>
        <p:spPr bwMode="auto">
          <a:xfrm>
            <a:off x="6232525" y="2133600"/>
            <a:ext cx="622300" cy="590550"/>
          </a:xfrm>
          <a:prstGeom prst="rect">
            <a:avLst/>
          </a:prstGeom>
          <a:noFill/>
          <a:ln w="9525">
            <a:solidFill>
              <a:schemeClr val="tx1"/>
            </a:solidFill>
            <a:miter lim="800000"/>
            <a:headEnd/>
            <a:tailEnd/>
          </a:ln>
        </p:spPr>
        <p:txBody>
          <a:bodyPr wrap="none">
            <a:spAutoFit/>
          </a:bodyPr>
          <a:lstStyle/>
          <a:p>
            <a:r>
              <a:rPr lang="en-US" sz="1600"/>
              <a:t>Files</a:t>
            </a:r>
          </a:p>
          <a:p>
            <a:r>
              <a:rPr lang="en-US" sz="1600"/>
              <a:t>10s</a:t>
            </a:r>
          </a:p>
        </p:txBody>
      </p:sp>
      <p:sp>
        <p:nvSpPr>
          <p:cNvPr id="195594" name="Text Box 10"/>
          <p:cNvSpPr txBox="1">
            <a:spLocks noChangeArrowheads="1"/>
          </p:cNvSpPr>
          <p:nvPr/>
        </p:nvSpPr>
        <p:spPr bwMode="auto">
          <a:xfrm>
            <a:off x="609600" y="3124200"/>
            <a:ext cx="6324600" cy="346075"/>
          </a:xfrm>
          <a:prstGeom prst="rect">
            <a:avLst/>
          </a:prstGeom>
          <a:noFill/>
          <a:ln w="9525">
            <a:solidFill>
              <a:schemeClr val="tx1"/>
            </a:solidFill>
            <a:miter lim="800000"/>
            <a:headEnd/>
            <a:tailEnd/>
          </a:ln>
        </p:spPr>
        <p:txBody>
          <a:bodyPr>
            <a:spAutoFit/>
          </a:bodyPr>
          <a:lstStyle/>
          <a:p>
            <a:pPr algn="ctr"/>
            <a:r>
              <a:rPr lang="en-US" sz="1600"/>
              <a:t>The XMLHttpRequest Object</a:t>
            </a:r>
          </a:p>
        </p:txBody>
      </p:sp>
      <p:sp>
        <p:nvSpPr>
          <p:cNvPr id="195602" name="Text Box 18"/>
          <p:cNvSpPr txBox="1">
            <a:spLocks noChangeArrowheads="1"/>
          </p:cNvSpPr>
          <p:nvPr/>
        </p:nvSpPr>
        <p:spPr bwMode="auto">
          <a:xfrm>
            <a:off x="2514600" y="4376738"/>
            <a:ext cx="2849563" cy="376237"/>
          </a:xfrm>
          <a:prstGeom prst="rect">
            <a:avLst/>
          </a:prstGeom>
          <a:noFill/>
          <a:ln w="9525">
            <a:solidFill>
              <a:schemeClr val="tx1"/>
            </a:solidFill>
            <a:miter lim="800000"/>
            <a:headEnd/>
            <a:tailEnd/>
          </a:ln>
        </p:spPr>
        <p:txBody>
          <a:bodyPr>
            <a:spAutoFit/>
          </a:bodyPr>
          <a:lstStyle/>
          <a:p>
            <a:pPr algn="ctr"/>
            <a:r>
              <a:rPr lang="en-US" sz="1800"/>
              <a:t>Apache Web Server</a:t>
            </a:r>
          </a:p>
        </p:txBody>
      </p:sp>
      <p:sp>
        <p:nvSpPr>
          <p:cNvPr id="195615" name="Line 31"/>
          <p:cNvSpPr>
            <a:spLocks noChangeShapeType="1"/>
          </p:cNvSpPr>
          <p:nvPr/>
        </p:nvSpPr>
        <p:spPr bwMode="auto">
          <a:xfrm>
            <a:off x="4097338" y="2743200"/>
            <a:ext cx="0" cy="381000"/>
          </a:xfrm>
          <a:prstGeom prst="line">
            <a:avLst/>
          </a:prstGeom>
          <a:noFill/>
          <a:ln w="9525">
            <a:solidFill>
              <a:schemeClr val="tx1"/>
            </a:solidFill>
            <a:round/>
            <a:headEnd/>
            <a:tailEnd type="triangle" w="med" len="med"/>
          </a:ln>
        </p:spPr>
        <p:txBody>
          <a:bodyPr wrap="none" anchor="ctr"/>
          <a:lstStyle/>
          <a:p>
            <a:endParaRPr lang="en-US"/>
          </a:p>
        </p:txBody>
      </p:sp>
      <p:sp>
        <p:nvSpPr>
          <p:cNvPr id="195616" name="Line 32"/>
          <p:cNvSpPr>
            <a:spLocks noChangeShapeType="1"/>
          </p:cNvSpPr>
          <p:nvPr/>
        </p:nvSpPr>
        <p:spPr bwMode="auto">
          <a:xfrm flipV="1">
            <a:off x="4173538" y="2743200"/>
            <a:ext cx="0" cy="381000"/>
          </a:xfrm>
          <a:prstGeom prst="line">
            <a:avLst/>
          </a:prstGeom>
          <a:noFill/>
          <a:ln w="9525">
            <a:solidFill>
              <a:schemeClr val="tx1"/>
            </a:solidFill>
            <a:round/>
            <a:headEnd/>
            <a:tailEnd type="triangle" w="med" len="med"/>
          </a:ln>
        </p:spPr>
        <p:txBody>
          <a:bodyPr wrap="none" anchor="ctr"/>
          <a:lstStyle/>
          <a:p>
            <a:endParaRPr lang="en-US"/>
          </a:p>
        </p:txBody>
      </p:sp>
      <p:sp>
        <p:nvSpPr>
          <p:cNvPr id="195632" name="Line 48"/>
          <p:cNvSpPr>
            <a:spLocks noChangeShapeType="1"/>
          </p:cNvSpPr>
          <p:nvPr/>
        </p:nvSpPr>
        <p:spPr bwMode="auto">
          <a:xfrm>
            <a:off x="5165725" y="2743200"/>
            <a:ext cx="0" cy="381000"/>
          </a:xfrm>
          <a:prstGeom prst="line">
            <a:avLst/>
          </a:prstGeom>
          <a:noFill/>
          <a:ln w="9525">
            <a:solidFill>
              <a:schemeClr val="tx1"/>
            </a:solidFill>
            <a:round/>
            <a:headEnd/>
            <a:tailEnd type="triangle" w="med" len="med"/>
          </a:ln>
        </p:spPr>
        <p:txBody>
          <a:bodyPr wrap="none" anchor="ctr"/>
          <a:lstStyle/>
          <a:p>
            <a:endParaRPr lang="en-US"/>
          </a:p>
        </p:txBody>
      </p:sp>
      <p:sp>
        <p:nvSpPr>
          <p:cNvPr id="195633" name="Line 49"/>
          <p:cNvSpPr>
            <a:spLocks noChangeShapeType="1"/>
          </p:cNvSpPr>
          <p:nvPr/>
        </p:nvSpPr>
        <p:spPr bwMode="auto">
          <a:xfrm flipV="1">
            <a:off x="5241925" y="2743200"/>
            <a:ext cx="0" cy="381000"/>
          </a:xfrm>
          <a:prstGeom prst="line">
            <a:avLst/>
          </a:prstGeom>
          <a:noFill/>
          <a:ln w="9525">
            <a:solidFill>
              <a:schemeClr val="tx1"/>
            </a:solidFill>
            <a:round/>
            <a:headEnd/>
            <a:tailEnd type="triangle" w="med" len="med"/>
          </a:ln>
        </p:spPr>
        <p:txBody>
          <a:bodyPr wrap="none" anchor="ctr"/>
          <a:lstStyle/>
          <a:p>
            <a:endParaRPr lang="en-US"/>
          </a:p>
        </p:txBody>
      </p:sp>
      <p:sp>
        <p:nvSpPr>
          <p:cNvPr id="195634" name="Line 50"/>
          <p:cNvSpPr>
            <a:spLocks noChangeShapeType="1"/>
          </p:cNvSpPr>
          <p:nvPr/>
        </p:nvSpPr>
        <p:spPr bwMode="auto">
          <a:xfrm>
            <a:off x="6613525" y="2743200"/>
            <a:ext cx="0" cy="381000"/>
          </a:xfrm>
          <a:prstGeom prst="line">
            <a:avLst/>
          </a:prstGeom>
          <a:noFill/>
          <a:ln w="9525">
            <a:solidFill>
              <a:schemeClr val="tx1"/>
            </a:solidFill>
            <a:round/>
            <a:headEnd/>
            <a:tailEnd type="triangle" w="med" len="med"/>
          </a:ln>
        </p:spPr>
        <p:txBody>
          <a:bodyPr wrap="none" anchor="ctr"/>
          <a:lstStyle/>
          <a:p>
            <a:endParaRPr lang="en-US"/>
          </a:p>
        </p:txBody>
      </p:sp>
      <p:sp>
        <p:nvSpPr>
          <p:cNvPr id="195635" name="Line 51"/>
          <p:cNvSpPr>
            <a:spLocks noChangeShapeType="1"/>
          </p:cNvSpPr>
          <p:nvPr/>
        </p:nvSpPr>
        <p:spPr bwMode="auto">
          <a:xfrm flipV="1">
            <a:off x="6689725" y="2743200"/>
            <a:ext cx="0" cy="381000"/>
          </a:xfrm>
          <a:prstGeom prst="line">
            <a:avLst/>
          </a:prstGeom>
          <a:noFill/>
          <a:ln w="9525">
            <a:solidFill>
              <a:schemeClr val="tx1"/>
            </a:solidFill>
            <a:round/>
            <a:headEnd/>
            <a:tailEnd type="triangle" w="med" len="med"/>
          </a:ln>
        </p:spPr>
        <p:txBody>
          <a:bodyPr wrap="none" anchor="ctr"/>
          <a:lstStyle/>
          <a:p>
            <a:endParaRPr lang="en-US"/>
          </a:p>
        </p:txBody>
      </p:sp>
      <p:sp>
        <p:nvSpPr>
          <p:cNvPr id="195636" name="Line 52"/>
          <p:cNvSpPr>
            <a:spLocks noChangeShapeType="1"/>
          </p:cNvSpPr>
          <p:nvPr/>
        </p:nvSpPr>
        <p:spPr bwMode="auto">
          <a:xfrm>
            <a:off x="3106738" y="2743200"/>
            <a:ext cx="0" cy="381000"/>
          </a:xfrm>
          <a:prstGeom prst="line">
            <a:avLst/>
          </a:prstGeom>
          <a:noFill/>
          <a:ln w="9525">
            <a:solidFill>
              <a:schemeClr val="tx1"/>
            </a:solidFill>
            <a:round/>
            <a:headEnd/>
            <a:tailEnd type="triangle" w="med" len="med"/>
          </a:ln>
        </p:spPr>
        <p:txBody>
          <a:bodyPr wrap="none" anchor="ctr"/>
          <a:lstStyle/>
          <a:p>
            <a:endParaRPr lang="en-US"/>
          </a:p>
        </p:txBody>
      </p:sp>
      <p:sp>
        <p:nvSpPr>
          <p:cNvPr id="195637" name="Line 53"/>
          <p:cNvSpPr>
            <a:spLocks noChangeShapeType="1"/>
          </p:cNvSpPr>
          <p:nvPr/>
        </p:nvSpPr>
        <p:spPr bwMode="auto">
          <a:xfrm flipV="1">
            <a:off x="3182938" y="2743200"/>
            <a:ext cx="0" cy="381000"/>
          </a:xfrm>
          <a:prstGeom prst="line">
            <a:avLst/>
          </a:prstGeom>
          <a:noFill/>
          <a:ln w="9525">
            <a:solidFill>
              <a:schemeClr val="tx1"/>
            </a:solidFill>
            <a:round/>
            <a:headEnd/>
            <a:tailEnd type="triangle" w="med" len="med"/>
          </a:ln>
        </p:spPr>
        <p:txBody>
          <a:bodyPr wrap="none" anchor="ctr"/>
          <a:lstStyle/>
          <a:p>
            <a:endParaRPr lang="en-US"/>
          </a:p>
        </p:txBody>
      </p:sp>
      <p:sp>
        <p:nvSpPr>
          <p:cNvPr id="195638" name="Line 54"/>
          <p:cNvSpPr>
            <a:spLocks noChangeShapeType="1"/>
          </p:cNvSpPr>
          <p:nvPr/>
        </p:nvSpPr>
        <p:spPr bwMode="auto">
          <a:xfrm>
            <a:off x="2192338" y="2743200"/>
            <a:ext cx="0" cy="381000"/>
          </a:xfrm>
          <a:prstGeom prst="line">
            <a:avLst/>
          </a:prstGeom>
          <a:noFill/>
          <a:ln w="9525">
            <a:solidFill>
              <a:schemeClr val="tx1"/>
            </a:solidFill>
            <a:round/>
            <a:headEnd/>
            <a:tailEnd type="triangle" w="med" len="med"/>
          </a:ln>
        </p:spPr>
        <p:txBody>
          <a:bodyPr wrap="none" anchor="ctr"/>
          <a:lstStyle/>
          <a:p>
            <a:endParaRPr lang="en-US"/>
          </a:p>
        </p:txBody>
      </p:sp>
      <p:sp>
        <p:nvSpPr>
          <p:cNvPr id="195639" name="Line 55"/>
          <p:cNvSpPr>
            <a:spLocks noChangeShapeType="1"/>
          </p:cNvSpPr>
          <p:nvPr/>
        </p:nvSpPr>
        <p:spPr bwMode="auto">
          <a:xfrm flipV="1">
            <a:off x="2268538" y="2743200"/>
            <a:ext cx="0" cy="381000"/>
          </a:xfrm>
          <a:prstGeom prst="line">
            <a:avLst/>
          </a:prstGeom>
          <a:noFill/>
          <a:ln w="9525">
            <a:solidFill>
              <a:schemeClr val="tx1"/>
            </a:solidFill>
            <a:round/>
            <a:headEnd/>
            <a:tailEnd type="triangle" w="med" len="med"/>
          </a:ln>
        </p:spPr>
        <p:txBody>
          <a:bodyPr wrap="none" anchor="ctr"/>
          <a:lstStyle/>
          <a:p>
            <a:endParaRPr lang="en-US"/>
          </a:p>
        </p:txBody>
      </p:sp>
      <p:sp>
        <p:nvSpPr>
          <p:cNvPr id="195640" name="Line 56"/>
          <p:cNvSpPr>
            <a:spLocks noChangeShapeType="1"/>
          </p:cNvSpPr>
          <p:nvPr/>
        </p:nvSpPr>
        <p:spPr bwMode="auto">
          <a:xfrm>
            <a:off x="1049338" y="2743200"/>
            <a:ext cx="0" cy="381000"/>
          </a:xfrm>
          <a:prstGeom prst="line">
            <a:avLst/>
          </a:prstGeom>
          <a:noFill/>
          <a:ln w="9525">
            <a:solidFill>
              <a:schemeClr val="tx1"/>
            </a:solidFill>
            <a:round/>
            <a:headEnd/>
            <a:tailEnd type="triangle" w="med" len="med"/>
          </a:ln>
        </p:spPr>
        <p:txBody>
          <a:bodyPr wrap="none" anchor="ctr"/>
          <a:lstStyle/>
          <a:p>
            <a:endParaRPr lang="en-US"/>
          </a:p>
        </p:txBody>
      </p:sp>
      <p:sp>
        <p:nvSpPr>
          <p:cNvPr id="195641" name="Line 57"/>
          <p:cNvSpPr>
            <a:spLocks noChangeShapeType="1"/>
          </p:cNvSpPr>
          <p:nvPr/>
        </p:nvSpPr>
        <p:spPr bwMode="auto">
          <a:xfrm flipV="1">
            <a:off x="1125538" y="2743200"/>
            <a:ext cx="0" cy="381000"/>
          </a:xfrm>
          <a:prstGeom prst="line">
            <a:avLst/>
          </a:prstGeom>
          <a:noFill/>
          <a:ln w="9525">
            <a:solidFill>
              <a:schemeClr val="tx1"/>
            </a:solidFill>
            <a:round/>
            <a:headEnd/>
            <a:tailEnd type="triangle" w="med" len="med"/>
          </a:ln>
        </p:spPr>
        <p:txBody>
          <a:bodyPr wrap="none" anchor="ctr"/>
          <a:lstStyle/>
          <a:p>
            <a:endParaRPr lang="en-US"/>
          </a:p>
        </p:txBody>
      </p:sp>
      <p:sp>
        <p:nvSpPr>
          <p:cNvPr id="195642" name="Text Box 58"/>
          <p:cNvSpPr txBox="1">
            <a:spLocks noChangeArrowheads="1"/>
          </p:cNvSpPr>
          <p:nvPr/>
        </p:nvSpPr>
        <p:spPr bwMode="auto">
          <a:xfrm>
            <a:off x="2524125" y="5181600"/>
            <a:ext cx="577850" cy="346075"/>
          </a:xfrm>
          <a:prstGeom prst="rect">
            <a:avLst/>
          </a:prstGeom>
          <a:noFill/>
          <a:ln w="9525">
            <a:solidFill>
              <a:schemeClr val="tx1"/>
            </a:solidFill>
            <a:miter lim="800000"/>
            <a:headEnd/>
            <a:tailEnd/>
          </a:ln>
        </p:spPr>
        <p:txBody>
          <a:bodyPr wrap="none">
            <a:spAutoFit/>
          </a:bodyPr>
          <a:lstStyle/>
          <a:p>
            <a:pPr algn="ctr"/>
            <a:r>
              <a:rPr lang="en-US" sz="1600"/>
              <a:t>chat</a:t>
            </a:r>
          </a:p>
        </p:txBody>
      </p:sp>
      <p:sp>
        <p:nvSpPr>
          <p:cNvPr id="195643" name="Line 59"/>
          <p:cNvSpPr>
            <a:spLocks noChangeShapeType="1"/>
          </p:cNvSpPr>
          <p:nvPr/>
        </p:nvSpPr>
        <p:spPr bwMode="auto">
          <a:xfrm>
            <a:off x="2743200" y="4800600"/>
            <a:ext cx="0" cy="381000"/>
          </a:xfrm>
          <a:prstGeom prst="line">
            <a:avLst/>
          </a:prstGeom>
          <a:noFill/>
          <a:ln w="9525">
            <a:solidFill>
              <a:schemeClr val="tx1"/>
            </a:solidFill>
            <a:round/>
            <a:headEnd/>
            <a:tailEnd type="triangle" w="med" len="med"/>
          </a:ln>
        </p:spPr>
        <p:txBody>
          <a:bodyPr wrap="none" anchor="ctr"/>
          <a:lstStyle/>
          <a:p>
            <a:endParaRPr lang="en-US"/>
          </a:p>
        </p:txBody>
      </p:sp>
      <p:sp>
        <p:nvSpPr>
          <p:cNvPr id="195644" name="Line 60"/>
          <p:cNvSpPr>
            <a:spLocks noChangeShapeType="1"/>
          </p:cNvSpPr>
          <p:nvPr/>
        </p:nvSpPr>
        <p:spPr bwMode="auto">
          <a:xfrm flipV="1">
            <a:off x="2819400" y="4800600"/>
            <a:ext cx="0" cy="381000"/>
          </a:xfrm>
          <a:prstGeom prst="line">
            <a:avLst/>
          </a:prstGeom>
          <a:noFill/>
          <a:ln w="9525">
            <a:solidFill>
              <a:schemeClr val="tx1"/>
            </a:solidFill>
            <a:round/>
            <a:headEnd/>
            <a:tailEnd type="triangle" w="med" len="med"/>
          </a:ln>
        </p:spPr>
        <p:txBody>
          <a:bodyPr wrap="none" anchor="ctr"/>
          <a:lstStyle/>
          <a:p>
            <a:endParaRPr lang="en-US"/>
          </a:p>
        </p:txBody>
      </p:sp>
      <p:sp>
        <p:nvSpPr>
          <p:cNvPr id="195645" name="Text Box 61"/>
          <p:cNvSpPr txBox="1">
            <a:spLocks noChangeArrowheads="1"/>
          </p:cNvSpPr>
          <p:nvPr/>
        </p:nvSpPr>
        <p:spPr bwMode="auto">
          <a:xfrm>
            <a:off x="3360738" y="5181600"/>
            <a:ext cx="454025" cy="346075"/>
          </a:xfrm>
          <a:prstGeom prst="rect">
            <a:avLst/>
          </a:prstGeom>
          <a:noFill/>
          <a:ln w="9525">
            <a:solidFill>
              <a:schemeClr val="tx1"/>
            </a:solidFill>
            <a:miter lim="800000"/>
            <a:headEnd/>
            <a:tailEnd/>
          </a:ln>
        </p:spPr>
        <p:txBody>
          <a:bodyPr wrap="none">
            <a:spAutoFit/>
          </a:bodyPr>
          <a:lstStyle/>
          <a:p>
            <a:pPr algn="ctr"/>
            <a:r>
              <a:rPr lang="en-US" sz="1600"/>
              <a:t>wb</a:t>
            </a:r>
          </a:p>
        </p:txBody>
      </p:sp>
      <p:sp>
        <p:nvSpPr>
          <p:cNvPr id="195646" name="Line 62"/>
          <p:cNvSpPr>
            <a:spLocks noChangeShapeType="1"/>
          </p:cNvSpPr>
          <p:nvPr/>
        </p:nvSpPr>
        <p:spPr bwMode="auto">
          <a:xfrm>
            <a:off x="3517900" y="4800600"/>
            <a:ext cx="0" cy="381000"/>
          </a:xfrm>
          <a:prstGeom prst="line">
            <a:avLst/>
          </a:prstGeom>
          <a:noFill/>
          <a:ln w="9525">
            <a:solidFill>
              <a:schemeClr val="tx1"/>
            </a:solidFill>
            <a:round/>
            <a:headEnd/>
            <a:tailEnd type="triangle" w="med" len="med"/>
          </a:ln>
        </p:spPr>
        <p:txBody>
          <a:bodyPr wrap="none" anchor="ctr"/>
          <a:lstStyle/>
          <a:p>
            <a:endParaRPr lang="en-US"/>
          </a:p>
        </p:txBody>
      </p:sp>
      <p:sp>
        <p:nvSpPr>
          <p:cNvPr id="195647" name="Line 63"/>
          <p:cNvSpPr>
            <a:spLocks noChangeShapeType="1"/>
          </p:cNvSpPr>
          <p:nvPr/>
        </p:nvSpPr>
        <p:spPr bwMode="auto">
          <a:xfrm flipV="1">
            <a:off x="3594100" y="4800600"/>
            <a:ext cx="0" cy="381000"/>
          </a:xfrm>
          <a:prstGeom prst="line">
            <a:avLst/>
          </a:prstGeom>
          <a:noFill/>
          <a:ln w="9525">
            <a:solidFill>
              <a:schemeClr val="tx1"/>
            </a:solidFill>
            <a:round/>
            <a:headEnd/>
            <a:tailEnd type="triangle" w="med" len="med"/>
          </a:ln>
        </p:spPr>
        <p:txBody>
          <a:bodyPr wrap="none" anchor="ctr"/>
          <a:lstStyle/>
          <a:p>
            <a:endParaRPr lang="en-US"/>
          </a:p>
        </p:txBody>
      </p:sp>
      <p:sp>
        <p:nvSpPr>
          <p:cNvPr id="195648" name="Text Box 64"/>
          <p:cNvSpPr txBox="1">
            <a:spLocks noChangeArrowheads="1"/>
          </p:cNvSpPr>
          <p:nvPr/>
        </p:nvSpPr>
        <p:spPr bwMode="auto">
          <a:xfrm>
            <a:off x="4748213" y="5181600"/>
            <a:ext cx="712787" cy="346075"/>
          </a:xfrm>
          <a:prstGeom prst="rect">
            <a:avLst/>
          </a:prstGeom>
          <a:noFill/>
          <a:ln w="9525">
            <a:solidFill>
              <a:schemeClr val="tx1"/>
            </a:solidFill>
            <a:miter lim="800000"/>
            <a:headEnd/>
            <a:tailEnd/>
          </a:ln>
        </p:spPr>
        <p:txBody>
          <a:bodyPr wrap="none">
            <a:spAutoFit/>
          </a:bodyPr>
          <a:lstStyle/>
          <a:p>
            <a:pPr algn="ctr"/>
            <a:r>
              <a:rPr lang="en-US" sz="1600"/>
              <a:t>slides</a:t>
            </a:r>
          </a:p>
        </p:txBody>
      </p:sp>
      <p:sp>
        <p:nvSpPr>
          <p:cNvPr id="195649" name="Line 65"/>
          <p:cNvSpPr>
            <a:spLocks noChangeShapeType="1"/>
          </p:cNvSpPr>
          <p:nvPr/>
        </p:nvSpPr>
        <p:spPr bwMode="auto">
          <a:xfrm>
            <a:off x="5029200" y="4800600"/>
            <a:ext cx="0" cy="381000"/>
          </a:xfrm>
          <a:prstGeom prst="line">
            <a:avLst/>
          </a:prstGeom>
          <a:noFill/>
          <a:ln w="9525">
            <a:solidFill>
              <a:schemeClr val="tx1"/>
            </a:solidFill>
            <a:round/>
            <a:headEnd/>
            <a:tailEnd type="triangle" w="med" len="med"/>
          </a:ln>
        </p:spPr>
        <p:txBody>
          <a:bodyPr wrap="none" anchor="ctr"/>
          <a:lstStyle/>
          <a:p>
            <a:endParaRPr lang="en-US"/>
          </a:p>
        </p:txBody>
      </p:sp>
      <p:sp>
        <p:nvSpPr>
          <p:cNvPr id="195650" name="Line 66"/>
          <p:cNvSpPr>
            <a:spLocks noChangeShapeType="1"/>
          </p:cNvSpPr>
          <p:nvPr/>
        </p:nvSpPr>
        <p:spPr bwMode="auto">
          <a:xfrm flipV="1">
            <a:off x="5105400" y="4800600"/>
            <a:ext cx="0" cy="381000"/>
          </a:xfrm>
          <a:prstGeom prst="line">
            <a:avLst/>
          </a:prstGeom>
          <a:noFill/>
          <a:ln w="9525">
            <a:solidFill>
              <a:schemeClr val="tx1"/>
            </a:solidFill>
            <a:round/>
            <a:headEnd/>
            <a:tailEnd type="triangle" w="med" len="med"/>
          </a:ln>
        </p:spPr>
        <p:txBody>
          <a:bodyPr wrap="none" anchor="ctr"/>
          <a:lstStyle/>
          <a:p>
            <a:endParaRPr lang="en-US"/>
          </a:p>
        </p:txBody>
      </p:sp>
      <p:sp>
        <p:nvSpPr>
          <p:cNvPr id="195651" name="Text Box 67"/>
          <p:cNvSpPr txBox="1">
            <a:spLocks noChangeArrowheads="1"/>
          </p:cNvSpPr>
          <p:nvPr/>
        </p:nvSpPr>
        <p:spPr bwMode="auto">
          <a:xfrm>
            <a:off x="4022725" y="5076825"/>
            <a:ext cx="488950" cy="457200"/>
          </a:xfrm>
          <a:prstGeom prst="rect">
            <a:avLst/>
          </a:prstGeom>
          <a:noFill/>
          <a:ln w="9525">
            <a:noFill/>
            <a:miter lim="800000"/>
            <a:headEnd/>
            <a:tailEnd/>
          </a:ln>
        </p:spPr>
        <p:txBody>
          <a:bodyPr wrap="none">
            <a:spAutoFit/>
          </a:bodyPr>
          <a:lstStyle/>
          <a:p>
            <a:r>
              <a:rPr lang="en-US"/>
              <a:t>…</a:t>
            </a:r>
          </a:p>
        </p:txBody>
      </p:sp>
      <p:sp>
        <p:nvSpPr>
          <p:cNvPr id="195652" name="Text Box 68"/>
          <p:cNvSpPr txBox="1">
            <a:spLocks noChangeArrowheads="1"/>
          </p:cNvSpPr>
          <p:nvPr/>
        </p:nvSpPr>
        <p:spPr bwMode="auto">
          <a:xfrm>
            <a:off x="2286000" y="5638800"/>
            <a:ext cx="3386138" cy="457200"/>
          </a:xfrm>
          <a:prstGeom prst="rect">
            <a:avLst/>
          </a:prstGeom>
          <a:noFill/>
          <a:ln w="9525">
            <a:noFill/>
            <a:miter lim="800000"/>
            <a:headEnd/>
            <a:tailEnd/>
          </a:ln>
        </p:spPr>
        <p:txBody>
          <a:bodyPr wrap="none">
            <a:spAutoFit/>
          </a:bodyPr>
          <a:lstStyle/>
          <a:p>
            <a:r>
              <a:rPr lang="en-US"/>
              <a:t>The component servers</a:t>
            </a:r>
          </a:p>
        </p:txBody>
      </p:sp>
      <p:sp>
        <p:nvSpPr>
          <p:cNvPr id="195655" name="Line 71"/>
          <p:cNvSpPr>
            <a:spLocks noChangeShapeType="1"/>
          </p:cNvSpPr>
          <p:nvPr/>
        </p:nvSpPr>
        <p:spPr bwMode="auto">
          <a:xfrm>
            <a:off x="2590800" y="3505200"/>
            <a:ext cx="0" cy="838200"/>
          </a:xfrm>
          <a:prstGeom prst="line">
            <a:avLst/>
          </a:prstGeom>
          <a:noFill/>
          <a:ln w="9525">
            <a:solidFill>
              <a:schemeClr val="tx1"/>
            </a:solidFill>
            <a:round/>
            <a:headEnd/>
            <a:tailEnd type="triangle" w="med" len="med"/>
          </a:ln>
        </p:spPr>
        <p:txBody>
          <a:bodyPr wrap="none" anchor="ctr"/>
          <a:lstStyle/>
          <a:p>
            <a:endParaRPr lang="en-US"/>
          </a:p>
        </p:txBody>
      </p:sp>
      <p:sp>
        <p:nvSpPr>
          <p:cNvPr id="195656" name="Line 72"/>
          <p:cNvSpPr>
            <a:spLocks noChangeShapeType="1"/>
          </p:cNvSpPr>
          <p:nvPr/>
        </p:nvSpPr>
        <p:spPr bwMode="auto">
          <a:xfrm flipV="1">
            <a:off x="2667000" y="3505200"/>
            <a:ext cx="0" cy="838200"/>
          </a:xfrm>
          <a:prstGeom prst="line">
            <a:avLst/>
          </a:prstGeom>
          <a:noFill/>
          <a:ln w="9525">
            <a:solidFill>
              <a:schemeClr val="tx1"/>
            </a:solidFill>
            <a:round/>
            <a:headEnd/>
            <a:tailEnd type="triangle" w="med" len="med"/>
          </a:ln>
        </p:spPr>
        <p:txBody>
          <a:bodyPr wrap="none" anchor="ctr"/>
          <a:lstStyle/>
          <a:p>
            <a:endParaRPr lang="en-US"/>
          </a:p>
        </p:txBody>
      </p:sp>
      <p:sp>
        <p:nvSpPr>
          <p:cNvPr id="195657" name="Line 73"/>
          <p:cNvSpPr>
            <a:spLocks noChangeShapeType="1"/>
          </p:cNvSpPr>
          <p:nvPr/>
        </p:nvSpPr>
        <p:spPr bwMode="auto">
          <a:xfrm>
            <a:off x="3048000" y="3505200"/>
            <a:ext cx="0" cy="838200"/>
          </a:xfrm>
          <a:prstGeom prst="line">
            <a:avLst/>
          </a:prstGeom>
          <a:noFill/>
          <a:ln w="9525">
            <a:solidFill>
              <a:schemeClr val="tx1"/>
            </a:solidFill>
            <a:round/>
            <a:headEnd/>
            <a:tailEnd type="triangle" w="med" len="med"/>
          </a:ln>
        </p:spPr>
        <p:txBody>
          <a:bodyPr wrap="none" anchor="ctr"/>
          <a:lstStyle/>
          <a:p>
            <a:endParaRPr lang="en-US"/>
          </a:p>
        </p:txBody>
      </p:sp>
      <p:sp>
        <p:nvSpPr>
          <p:cNvPr id="195658" name="Line 74"/>
          <p:cNvSpPr>
            <a:spLocks noChangeShapeType="1"/>
          </p:cNvSpPr>
          <p:nvPr/>
        </p:nvSpPr>
        <p:spPr bwMode="auto">
          <a:xfrm flipV="1">
            <a:off x="3124200" y="3505200"/>
            <a:ext cx="0" cy="838200"/>
          </a:xfrm>
          <a:prstGeom prst="line">
            <a:avLst/>
          </a:prstGeom>
          <a:noFill/>
          <a:ln w="9525">
            <a:solidFill>
              <a:schemeClr val="tx1"/>
            </a:solidFill>
            <a:round/>
            <a:headEnd/>
            <a:tailEnd type="triangle" w="med" len="med"/>
          </a:ln>
        </p:spPr>
        <p:txBody>
          <a:bodyPr wrap="none" anchor="ctr"/>
          <a:lstStyle/>
          <a:p>
            <a:endParaRPr lang="en-US"/>
          </a:p>
        </p:txBody>
      </p:sp>
      <p:sp>
        <p:nvSpPr>
          <p:cNvPr id="195659" name="Line 75"/>
          <p:cNvSpPr>
            <a:spLocks noChangeShapeType="1"/>
          </p:cNvSpPr>
          <p:nvPr/>
        </p:nvSpPr>
        <p:spPr bwMode="auto">
          <a:xfrm>
            <a:off x="3581400" y="3505200"/>
            <a:ext cx="0" cy="838200"/>
          </a:xfrm>
          <a:prstGeom prst="line">
            <a:avLst/>
          </a:prstGeom>
          <a:noFill/>
          <a:ln w="9525">
            <a:solidFill>
              <a:schemeClr val="tx1"/>
            </a:solidFill>
            <a:round/>
            <a:headEnd/>
            <a:tailEnd type="triangle" w="med" len="med"/>
          </a:ln>
        </p:spPr>
        <p:txBody>
          <a:bodyPr wrap="none" anchor="ctr"/>
          <a:lstStyle/>
          <a:p>
            <a:endParaRPr lang="en-US"/>
          </a:p>
        </p:txBody>
      </p:sp>
      <p:sp>
        <p:nvSpPr>
          <p:cNvPr id="195660" name="Line 76"/>
          <p:cNvSpPr>
            <a:spLocks noChangeShapeType="1"/>
          </p:cNvSpPr>
          <p:nvPr/>
        </p:nvSpPr>
        <p:spPr bwMode="auto">
          <a:xfrm flipV="1">
            <a:off x="3657600" y="3505200"/>
            <a:ext cx="0" cy="838200"/>
          </a:xfrm>
          <a:prstGeom prst="line">
            <a:avLst/>
          </a:prstGeom>
          <a:noFill/>
          <a:ln w="9525">
            <a:solidFill>
              <a:schemeClr val="tx1"/>
            </a:solidFill>
            <a:round/>
            <a:headEnd/>
            <a:tailEnd type="triangle" w="med" len="med"/>
          </a:ln>
        </p:spPr>
        <p:txBody>
          <a:bodyPr wrap="none" anchor="ctr"/>
          <a:lstStyle/>
          <a:p>
            <a:endParaRPr lang="en-US"/>
          </a:p>
        </p:txBody>
      </p:sp>
      <p:sp>
        <p:nvSpPr>
          <p:cNvPr id="195661" name="Line 77"/>
          <p:cNvSpPr>
            <a:spLocks noChangeShapeType="1"/>
          </p:cNvSpPr>
          <p:nvPr/>
        </p:nvSpPr>
        <p:spPr bwMode="auto">
          <a:xfrm>
            <a:off x="4114800" y="3505200"/>
            <a:ext cx="0" cy="838200"/>
          </a:xfrm>
          <a:prstGeom prst="line">
            <a:avLst/>
          </a:prstGeom>
          <a:noFill/>
          <a:ln w="9525">
            <a:solidFill>
              <a:schemeClr val="tx1"/>
            </a:solidFill>
            <a:round/>
            <a:headEnd/>
            <a:tailEnd type="triangle" w="med" len="med"/>
          </a:ln>
        </p:spPr>
        <p:txBody>
          <a:bodyPr wrap="none" anchor="ctr"/>
          <a:lstStyle/>
          <a:p>
            <a:endParaRPr lang="en-US"/>
          </a:p>
        </p:txBody>
      </p:sp>
      <p:sp>
        <p:nvSpPr>
          <p:cNvPr id="195662" name="Line 78"/>
          <p:cNvSpPr>
            <a:spLocks noChangeShapeType="1"/>
          </p:cNvSpPr>
          <p:nvPr/>
        </p:nvSpPr>
        <p:spPr bwMode="auto">
          <a:xfrm flipV="1">
            <a:off x="4191000" y="3505200"/>
            <a:ext cx="0" cy="838200"/>
          </a:xfrm>
          <a:prstGeom prst="line">
            <a:avLst/>
          </a:prstGeom>
          <a:noFill/>
          <a:ln w="9525">
            <a:solidFill>
              <a:schemeClr val="tx1"/>
            </a:solidFill>
            <a:round/>
            <a:headEnd/>
            <a:tailEnd type="triangle" w="med" len="med"/>
          </a:ln>
        </p:spPr>
        <p:txBody>
          <a:bodyPr wrap="none" anchor="ctr"/>
          <a:lstStyle/>
          <a:p>
            <a:endParaRPr lang="en-US"/>
          </a:p>
        </p:txBody>
      </p:sp>
      <p:sp>
        <p:nvSpPr>
          <p:cNvPr id="195663" name="Line 79"/>
          <p:cNvSpPr>
            <a:spLocks noChangeShapeType="1"/>
          </p:cNvSpPr>
          <p:nvPr/>
        </p:nvSpPr>
        <p:spPr bwMode="auto">
          <a:xfrm>
            <a:off x="4648200" y="3505200"/>
            <a:ext cx="0" cy="838200"/>
          </a:xfrm>
          <a:prstGeom prst="line">
            <a:avLst/>
          </a:prstGeom>
          <a:noFill/>
          <a:ln w="9525">
            <a:solidFill>
              <a:schemeClr val="tx1"/>
            </a:solidFill>
            <a:round/>
            <a:headEnd/>
            <a:tailEnd type="triangle" w="med" len="med"/>
          </a:ln>
        </p:spPr>
        <p:txBody>
          <a:bodyPr wrap="none" anchor="ctr"/>
          <a:lstStyle/>
          <a:p>
            <a:endParaRPr lang="en-US"/>
          </a:p>
        </p:txBody>
      </p:sp>
      <p:sp>
        <p:nvSpPr>
          <p:cNvPr id="195664" name="Line 80"/>
          <p:cNvSpPr>
            <a:spLocks noChangeShapeType="1"/>
          </p:cNvSpPr>
          <p:nvPr/>
        </p:nvSpPr>
        <p:spPr bwMode="auto">
          <a:xfrm flipV="1">
            <a:off x="4724400" y="3505200"/>
            <a:ext cx="0" cy="838200"/>
          </a:xfrm>
          <a:prstGeom prst="line">
            <a:avLst/>
          </a:prstGeom>
          <a:noFill/>
          <a:ln w="9525">
            <a:solidFill>
              <a:schemeClr val="tx1"/>
            </a:solidFill>
            <a:round/>
            <a:headEnd/>
            <a:tailEnd type="triangle" w="med" len="med"/>
          </a:ln>
        </p:spPr>
        <p:txBody>
          <a:bodyPr wrap="none" anchor="ctr"/>
          <a:lstStyle/>
          <a:p>
            <a:endParaRPr lang="en-US"/>
          </a:p>
        </p:txBody>
      </p:sp>
      <p:sp>
        <p:nvSpPr>
          <p:cNvPr id="195665" name="Line 81"/>
          <p:cNvSpPr>
            <a:spLocks noChangeShapeType="1"/>
          </p:cNvSpPr>
          <p:nvPr/>
        </p:nvSpPr>
        <p:spPr bwMode="auto">
          <a:xfrm>
            <a:off x="5181600" y="3505200"/>
            <a:ext cx="0" cy="838200"/>
          </a:xfrm>
          <a:prstGeom prst="line">
            <a:avLst/>
          </a:prstGeom>
          <a:noFill/>
          <a:ln w="9525">
            <a:solidFill>
              <a:schemeClr val="tx1"/>
            </a:solidFill>
            <a:round/>
            <a:headEnd/>
            <a:tailEnd type="triangle" w="med" len="med"/>
          </a:ln>
        </p:spPr>
        <p:txBody>
          <a:bodyPr wrap="none" anchor="ctr"/>
          <a:lstStyle/>
          <a:p>
            <a:endParaRPr lang="en-US"/>
          </a:p>
        </p:txBody>
      </p:sp>
      <p:sp>
        <p:nvSpPr>
          <p:cNvPr id="195666" name="Line 82"/>
          <p:cNvSpPr>
            <a:spLocks noChangeShapeType="1"/>
          </p:cNvSpPr>
          <p:nvPr/>
        </p:nvSpPr>
        <p:spPr bwMode="auto">
          <a:xfrm flipV="1">
            <a:off x="5257800" y="3505200"/>
            <a:ext cx="0" cy="838200"/>
          </a:xfrm>
          <a:prstGeom prst="line">
            <a:avLst/>
          </a:prstGeom>
          <a:noFill/>
          <a:ln w="9525">
            <a:solidFill>
              <a:schemeClr val="tx1"/>
            </a:solidFill>
            <a:round/>
            <a:headEnd/>
            <a:tailEnd type="triangle" w="med" len="med"/>
          </a:ln>
        </p:spPr>
        <p:txBody>
          <a:bodyPr wrap="none" anchor="ctr"/>
          <a:lstStyle/>
          <a:p>
            <a:endParaRPr lang="en-US"/>
          </a:p>
        </p:txBody>
      </p:sp>
      <p:sp>
        <p:nvSpPr>
          <p:cNvPr id="195667" name="Text Box 83"/>
          <p:cNvSpPr txBox="1">
            <a:spLocks noChangeArrowheads="1"/>
          </p:cNvSpPr>
          <p:nvPr/>
        </p:nvSpPr>
        <p:spPr bwMode="auto">
          <a:xfrm>
            <a:off x="2057400" y="1676400"/>
            <a:ext cx="3251200" cy="457200"/>
          </a:xfrm>
          <a:prstGeom prst="rect">
            <a:avLst/>
          </a:prstGeom>
          <a:noFill/>
          <a:ln w="9525">
            <a:noFill/>
            <a:miter lim="800000"/>
            <a:headEnd/>
            <a:tailEnd/>
          </a:ln>
        </p:spPr>
        <p:txBody>
          <a:bodyPr wrap="none">
            <a:spAutoFit/>
          </a:bodyPr>
          <a:lstStyle/>
          <a:p>
            <a:r>
              <a:rPr lang="en-US"/>
              <a:t>The client components</a:t>
            </a:r>
          </a:p>
        </p:txBody>
      </p:sp>
      <p:sp>
        <p:nvSpPr>
          <p:cNvPr id="195668" name="Text Box 84"/>
          <p:cNvSpPr txBox="1">
            <a:spLocks noChangeArrowheads="1"/>
          </p:cNvSpPr>
          <p:nvPr/>
        </p:nvSpPr>
        <p:spPr bwMode="auto">
          <a:xfrm>
            <a:off x="7315200" y="2638425"/>
            <a:ext cx="1268413" cy="457200"/>
          </a:xfrm>
          <a:prstGeom prst="rect">
            <a:avLst/>
          </a:prstGeom>
          <a:noFill/>
          <a:ln w="9525">
            <a:noFill/>
            <a:miter lim="800000"/>
            <a:headEnd/>
            <a:tailEnd/>
          </a:ln>
        </p:spPr>
        <p:txBody>
          <a:bodyPr wrap="none">
            <a:spAutoFit/>
          </a:bodyPr>
          <a:lstStyle/>
          <a:p>
            <a:r>
              <a:rPr lang="en-US"/>
              <a:t>browser</a:t>
            </a:r>
          </a:p>
        </p:txBody>
      </p:sp>
      <p:sp>
        <p:nvSpPr>
          <p:cNvPr id="195669" name="Text Box 85"/>
          <p:cNvSpPr txBox="1">
            <a:spLocks noChangeArrowheads="1"/>
          </p:cNvSpPr>
          <p:nvPr/>
        </p:nvSpPr>
        <p:spPr bwMode="auto">
          <a:xfrm>
            <a:off x="7391400" y="3705225"/>
            <a:ext cx="608013" cy="457200"/>
          </a:xfrm>
          <a:prstGeom prst="rect">
            <a:avLst/>
          </a:prstGeom>
          <a:noFill/>
          <a:ln w="9525">
            <a:noFill/>
            <a:miter lim="800000"/>
            <a:headEnd/>
            <a:tailEnd/>
          </a:ln>
        </p:spPr>
        <p:txBody>
          <a:bodyPr wrap="none">
            <a:spAutoFit/>
          </a:bodyPr>
          <a:lstStyle/>
          <a:p>
            <a:r>
              <a:rPr lang="en-US"/>
              <a:t>net</a:t>
            </a:r>
          </a:p>
        </p:txBody>
      </p:sp>
      <p:sp>
        <p:nvSpPr>
          <p:cNvPr id="195670" name="Text Box 86"/>
          <p:cNvSpPr txBox="1">
            <a:spLocks noChangeArrowheads="1"/>
          </p:cNvSpPr>
          <p:nvPr/>
        </p:nvSpPr>
        <p:spPr bwMode="auto">
          <a:xfrm>
            <a:off x="7239000" y="4848225"/>
            <a:ext cx="1030288" cy="457200"/>
          </a:xfrm>
          <a:prstGeom prst="rect">
            <a:avLst/>
          </a:prstGeom>
          <a:noFill/>
          <a:ln w="9525">
            <a:noFill/>
            <a:miter lim="800000"/>
            <a:headEnd/>
            <a:tailEnd/>
          </a:ln>
        </p:spPr>
        <p:txBody>
          <a:bodyPr wrap="none">
            <a:spAutoFit/>
          </a:bodyPr>
          <a:lstStyle/>
          <a:p>
            <a:r>
              <a:rPr lang="en-US"/>
              <a:t>server</a:t>
            </a:r>
          </a:p>
        </p:txBody>
      </p:sp>
      <p:sp>
        <p:nvSpPr>
          <p:cNvPr id="52" name="TextBox 51"/>
          <p:cNvSpPr txBox="1"/>
          <p:nvPr/>
        </p:nvSpPr>
        <p:spPr>
          <a:xfrm>
            <a:off x="457200" y="6477000"/>
            <a:ext cx="2438400" cy="261610"/>
          </a:xfrm>
          <a:prstGeom prst="rect">
            <a:avLst/>
          </a:prstGeom>
          <a:noFill/>
        </p:spPr>
        <p:txBody>
          <a:bodyPr wrap="square" rtlCol="0">
            <a:spAutoFit/>
          </a:bodyPr>
          <a:lstStyle/>
          <a:p>
            <a:r>
              <a:rPr lang="en-US" sz="1100" dirty="0" smtClean="0"/>
              <a:t>From Du Li’s </a:t>
            </a:r>
            <a:r>
              <a:rPr lang="en-US" sz="1100" dirty="0" err="1" smtClean="0"/>
              <a:t>MobiSys</a:t>
            </a:r>
            <a:r>
              <a:rPr lang="en-US" sz="1100" dirty="0" smtClean="0"/>
              <a:t> ‘09 talk</a:t>
            </a:r>
            <a:endParaRPr lang="en-US" sz="1100" dirty="0"/>
          </a:p>
        </p:txBody>
      </p:sp>
      <p:pic>
        <p:nvPicPr>
          <p:cNvPr id="53" name="~PP3240.WAV">
            <a:hlinkClick r:id="" action="ppaction://media"/>
          </p:cNvPr>
          <p:cNvPicPr>
            <a:picLocks noRot="1" noChangeAspect="1"/>
          </p:cNvPicPr>
          <p:nvPr>
            <a:wavAudioFile r:embed="rId1" name="~PP3240.WAV"/>
          </p:nvPr>
        </p:nvPicPr>
        <p:blipFill>
          <a:blip r:embed="rId4" cstate="print"/>
          <a:stretch>
            <a:fillRect/>
          </a:stretch>
        </p:blipFill>
        <p:spPr>
          <a:xfrm>
            <a:off x="8724900" y="6438900"/>
            <a:ext cx="304800" cy="304800"/>
          </a:xfrm>
          <a:prstGeom prst="rect">
            <a:avLst/>
          </a:prstGeom>
        </p:spPr>
      </p:pic>
    </p:spTree>
  </p:cSld>
  <p:clrMapOvr>
    <a:masterClrMapping/>
  </p:clrMapOvr>
  <p:transition advTm="2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3"/>
                </p:tgtEl>
              </p:cMediaNode>
            </p:audio>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Multiplexing</a:t>
            </a:r>
            <a:endParaRPr lang="en-US" dirty="0"/>
          </a:p>
        </p:txBody>
      </p:sp>
      <p:sp>
        <p:nvSpPr>
          <p:cNvPr id="5" name="TextBox 4"/>
          <p:cNvSpPr txBox="1"/>
          <p:nvPr/>
        </p:nvSpPr>
        <p:spPr>
          <a:xfrm>
            <a:off x="2057400" y="1981200"/>
            <a:ext cx="47244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Insight: Instead of sending N requests from N local applications to a server machine with N services, send a single request to the machine</a:t>
            </a:r>
            <a:endParaRPr lang="en-US" dirty="0"/>
          </a:p>
        </p:txBody>
      </p:sp>
      <p:sp>
        <p:nvSpPr>
          <p:cNvPr id="8" name="TextBox 7"/>
          <p:cNvSpPr txBox="1"/>
          <p:nvPr/>
        </p:nvSpPr>
        <p:spPr>
          <a:xfrm>
            <a:off x="2057400" y="3276600"/>
            <a:ext cx="4724400"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Applications can be unaware of each other and hence multiplexing</a:t>
            </a:r>
            <a:endParaRPr lang="en-US" dirty="0"/>
          </a:p>
        </p:txBody>
      </p:sp>
      <p:sp>
        <p:nvSpPr>
          <p:cNvPr id="9" name="TextBox 8"/>
          <p:cNvSpPr txBox="1"/>
          <p:nvPr/>
        </p:nvSpPr>
        <p:spPr>
          <a:xfrm>
            <a:off x="457200" y="6477000"/>
            <a:ext cx="2438400" cy="261610"/>
          </a:xfrm>
          <a:prstGeom prst="rect">
            <a:avLst/>
          </a:prstGeom>
          <a:noFill/>
        </p:spPr>
        <p:txBody>
          <a:bodyPr wrap="square" rtlCol="0">
            <a:spAutoFit/>
          </a:bodyPr>
          <a:lstStyle/>
          <a:p>
            <a:r>
              <a:rPr lang="en-US" sz="1100" dirty="0" smtClean="0"/>
              <a:t>From Du Li’s </a:t>
            </a:r>
            <a:r>
              <a:rPr lang="en-US" sz="1100" dirty="0" err="1" smtClean="0"/>
              <a:t>MobiSys</a:t>
            </a:r>
            <a:r>
              <a:rPr lang="en-US" sz="1100" dirty="0" smtClean="0"/>
              <a:t> ‘09 talk</a:t>
            </a:r>
            <a:endParaRPr lang="en-US" sz="1100" dirty="0"/>
          </a:p>
        </p:txBody>
      </p:sp>
      <p:pic>
        <p:nvPicPr>
          <p:cNvPr id="6" name="~PP1590.WAV">
            <a:hlinkClick r:id="" action="ppaction://media"/>
          </p:cNvPr>
          <p:cNvPicPr>
            <a:picLocks noRot="1" noChangeAspect="1"/>
          </p:cNvPicPr>
          <p:nvPr>
            <a:wavAudioFile r:embed="rId2" name="~PP1590.WAV"/>
          </p:nvPr>
        </p:nvPicPr>
        <p:blipFill>
          <a:blip r:embed="rId4" cstate="print"/>
          <a:stretch>
            <a:fillRect/>
          </a:stretch>
        </p:blipFill>
        <p:spPr>
          <a:xfrm>
            <a:off x="8724900" y="6438900"/>
            <a:ext cx="304800" cy="304800"/>
          </a:xfrm>
          <a:prstGeom prst="rect">
            <a:avLst/>
          </a:prstGeom>
        </p:spPr>
      </p:pic>
    </p:spTree>
    <p:custDataLst>
      <p:tags r:id="rId1"/>
    </p:custDataLst>
  </p:cSld>
  <p:clrMapOvr>
    <a:masterClrMapping/>
  </p:clrMapOvr>
  <p:transition advTm="1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5" fill="hold" display="0">
                  <p:stCondLst>
                    <p:cond delay="indefinite"/>
                  </p:stCondLst>
                  <p:endCondLst>
                    <p:cond evt="onPrev" delay="0">
                      <p:tgtEl>
                        <p:sldTgt/>
                      </p:tgtEl>
                    </p:cond>
                    <p:cond evt="onStopAudio" delay="0">
                      <p:tgtEl>
                        <p:sldTgt/>
                      </p:tgtEl>
                    </p:cond>
                  </p:endCondLst>
                </p:cTn>
                <p:tgtEl>
                  <p:spTgt spid="6"/>
                </p:tgtEl>
              </p:cMediaNode>
            </p:audio>
          </p:childTnLst>
        </p:cTn>
      </p:par>
    </p:tnLst>
    <p:bldLst>
      <p:bldP spid="5" grpId="0" animBg="1"/>
      <p:bldP spid="8"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AutoShape 2"/>
          <p:cNvSpPr>
            <a:spLocks noChangeArrowheads="1"/>
          </p:cNvSpPr>
          <p:nvPr/>
        </p:nvSpPr>
        <p:spPr bwMode="auto">
          <a:xfrm>
            <a:off x="2743200" y="3962400"/>
            <a:ext cx="3810000" cy="2362200"/>
          </a:xfrm>
          <a:prstGeom prst="roundRect">
            <a:avLst>
              <a:gd name="adj" fmla="val 16667"/>
            </a:avLst>
          </a:prstGeom>
          <a:solidFill>
            <a:schemeClr val="hlink">
              <a:alpha val="46001"/>
            </a:schemeClr>
          </a:solidFill>
          <a:ln w="9525">
            <a:solidFill>
              <a:schemeClr val="tx1">
                <a:alpha val="20000"/>
              </a:schemeClr>
            </a:solidFill>
            <a:round/>
            <a:headEnd/>
            <a:tailEnd/>
          </a:ln>
        </p:spPr>
        <p:txBody>
          <a:bodyPr wrap="none" anchor="ctr"/>
          <a:lstStyle/>
          <a:p>
            <a:endParaRPr lang="en-US"/>
          </a:p>
        </p:txBody>
      </p:sp>
      <p:sp>
        <p:nvSpPr>
          <p:cNvPr id="202755" name="AutoShape 3"/>
          <p:cNvSpPr>
            <a:spLocks noChangeArrowheads="1"/>
          </p:cNvSpPr>
          <p:nvPr/>
        </p:nvSpPr>
        <p:spPr bwMode="auto">
          <a:xfrm>
            <a:off x="1066800" y="1295400"/>
            <a:ext cx="6705600" cy="2133600"/>
          </a:xfrm>
          <a:prstGeom prst="roundRect">
            <a:avLst>
              <a:gd name="adj" fmla="val 16667"/>
            </a:avLst>
          </a:prstGeom>
          <a:solidFill>
            <a:schemeClr val="hlink">
              <a:alpha val="46001"/>
            </a:schemeClr>
          </a:solidFill>
          <a:ln w="9525">
            <a:solidFill>
              <a:schemeClr val="tx1">
                <a:alpha val="20000"/>
              </a:schemeClr>
            </a:solidFill>
            <a:round/>
            <a:headEnd/>
            <a:tailEnd/>
          </a:ln>
        </p:spPr>
        <p:txBody>
          <a:bodyPr wrap="none" anchor="ctr"/>
          <a:lstStyle/>
          <a:p>
            <a:endParaRPr lang="en-US"/>
          </a:p>
        </p:txBody>
      </p:sp>
      <p:sp>
        <p:nvSpPr>
          <p:cNvPr id="202756" name="Rectangle 4"/>
          <p:cNvSpPr>
            <a:spLocks noGrp="1" noChangeArrowheads="1"/>
          </p:cNvSpPr>
          <p:nvPr>
            <p:ph type="title"/>
          </p:nvPr>
        </p:nvSpPr>
        <p:spPr>
          <a:xfrm>
            <a:off x="1219200" y="0"/>
            <a:ext cx="7543800" cy="1143000"/>
          </a:xfrm>
        </p:spPr>
        <p:txBody>
          <a:bodyPr/>
          <a:lstStyle/>
          <a:p>
            <a:r>
              <a:rPr lang="en-US"/>
              <a:t>Ajax Broker Architecture</a:t>
            </a:r>
          </a:p>
        </p:txBody>
      </p:sp>
      <p:sp>
        <p:nvSpPr>
          <p:cNvPr id="202757" name="Text Box 5"/>
          <p:cNvSpPr txBox="1">
            <a:spLocks noChangeArrowheads="1"/>
          </p:cNvSpPr>
          <p:nvPr/>
        </p:nvSpPr>
        <p:spPr bwMode="auto">
          <a:xfrm>
            <a:off x="1262063" y="1466850"/>
            <a:ext cx="854075" cy="590550"/>
          </a:xfrm>
          <a:prstGeom prst="rect">
            <a:avLst/>
          </a:prstGeom>
          <a:noFill/>
          <a:ln w="9525">
            <a:solidFill>
              <a:schemeClr val="tx1"/>
            </a:solidFill>
            <a:miter lim="800000"/>
            <a:headEnd/>
            <a:tailEnd/>
          </a:ln>
        </p:spPr>
        <p:txBody>
          <a:bodyPr>
            <a:spAutoFit/>
          </a:bodyPr>
          <a:lstStyle/>
          <a:p>
            <a:pPr algn="ctr"/>
            <a:r>
              <a:rPr lang="en-US" sz="1600"/>
              <a:t>Slides</a:t>
            </a:r>
          </a:p>
          <a:p>
            <a:pPr algn="ctr"/>
            <a:r>
              <a:rPr lang="en-US" sz="1600"/>
              <a:t>1-5s</a:t>
            </a:r>
          </a:p>
        </p:txBody>
      </p:sp>
      <p:sp>
        <p:nvSpPr>
          <p:cNvPr id="202758" name="Text Box 6"/>
          <p:cNvSpPr txBox="1">
            <a:spLocks noChangeArrowheads="1"/>
          </p:cNvSpPr>
          <p:nvPr/>
        </p:nvSpPr>
        <p:spPr bwMode="auto">
          <a:xfrm>
            <a:off x="2420938" y="1530350"/>
            <a:ext cx="825500" cy="527050"/>
          </a:xfrm>
          <a:prstGeom prst="rect">
            <a:avLst/>
          </a:prstGeom>
          <a:noFill/>
          <a:ln w="9525">
            <a:solidFill>
              <a:schemeClr val="tx1"/>
            </a:solidFill>
            <a:miter lim="800000"/>
            <a:headEnd/>
            <a:tailEnd/>
          </a:ln>
        </p:spPr>
        <p:txBody>
          <a:bodyPr wrap="none">
            <a:spAutoFit/>
          </a:bodyPr>
          <a:lstStyle/>
          <a:p>
            <a:pPr algn="ctr"/>
            <a:r>
              <a:rPr lang="en-US" sz="1400"/>
              <a:t>Gesture</a:t>
            </a:r>
          </a:p>
          <a:p>
            <a:pPr algn="ctr"/>
            <a:r>
              <a:rPr lang="en-US" sz="1400"/>
              <a:t>1-5s</a:t>
            </a:r>
          </a:p>
        </p:txBody>
      </p:sp>
      <p:sp>
        <p:nvSpPr>
          <p:cNvPr id="202759" name="Text Box 7"/>
          <p:cNvSpPr txBox="1">
            <a:spLocks noChangeArrowheads="1"/>
          </p:cNvSpPr>
          <p:nvPr/>
        </p:nvSpPr>
        <p:spPr bwMode="auto">
          <a:xfrm>
            <a:off x="3455988" y="1447800"/>
            <a:ext cx="701675" cy="590550"/>
          </a:xfrm>
          <a:prstGeom prst="rect">
            <a:avLst/>
          </a:prstGeom>
          <a:noFill/>
          <a:ln w="9525">
            <a:solidFill>
              <a:schemeClr val="tx1"/>
            </a:solidFill>
            <a:miter lim="800000"/>
            <a:headEnd/>
            <a:tailEnd/>
          </a:ln>
        </p:spPr>
        <p:txBody>
          <a:bodyPr wrap="none">
            <a:spAutoFit/>
          </a:bodyPr>
          <a:lstStyle/>
          <a:p>
            <a:pPr algn="ctr"/>
            <a:r>
              <a:rPr lang="en-US" sz="1600"/>
              <a:t>Chat</a:t>
            </a:r>
          </a:p>
          <a:p>
            <a:pPr algn="ctr"/>
            <a:r>
              <a:rPr lang="en-US" sz="1600"/>
              <a:t>3-10s</a:t>
            </a:r>
          </a:p>
        </p:txBody>
      </p:sp>
      <p:sp>
        <p:nvSpPr>
          <p:cNvPr id="202760" name="Text Box 8"/>
          <p:cNvSpPr txBox="1">
            <a:spLocks noChangeArrowheads="1"/>
          </p:cNvSpPr>
          <p:nvPr/>
        </p:nvSpPr>
        <p:spPr bwMode="auto">
          <a:xfrm>
            <a:off x="4500563" y="1447800"/>
            <a:ext cx="588962" cy="590550"/>
          </a:xfrm>
          <a:prstGeom prst="rect">
            <a:avLst/>
          </a:prstGeom>
          <a:noFill/>
          <a:ln w="9525">
            <a:solidFill>
              <a:schemeClr val="tx1"/>
            </a:solidFill>
            <a:miter lim="800000"/>
            <a:headEnd/>
            <a:tailEnd/>
          </a:ln>
        </p:spPr>
        <p:txBody>
          <a:bodyPr wrap="none">
            <a:spAutoFit/>
          </a:bodyPr>
          <a:lstStyle/>
          <a:p>
            <a:pPr algn="ctr"/>
            <a:r>
              <a:rPr lang="en-US" sz="1600"/>
              <a:t>WB</a:t>
            </a:r>
          </a:p>
          <a:p>
            <a:pPr algn="ctr"/>
            <a:r>
              <a:rPr lang="en-US" sz="1600"/>
              <a:t>1-5s</a:t>
            </a:r>
          </a:p>
        </p:txBody>
      </p:sp>
      <p:sp>
        <p:nvSpPr>
          <p:cNvPr id="202761" name="Text Box 9"/>
          <p:cNvSpPr txBox="1">
            <a:spLocks noChangeArrowheads="1"/>
          </p:cNvSpPr>
          <p:nvPr/>
        </p:nvSpPr>
        <p:spPr bwMode="auto">
          <a:xfrm>
            <a:off x="5318125" y="1447800"/>
            <a:ext cx="1255713" cy="590550"/>
          </a:xfrm>
          <a:prstGeom prst="rect">
            <a:avLst/>
          </a:prstGeom>
          <a:noFill/>
          <a:ln w="9525">
            <a:solidFill>
              <a:schemeClr val="tx1"/>
            </a:solidFill>
            <a:miter lim="800000"/>
            <a:headEnd/>
            <a:tailEnd/>
          </a:ln>
        </p:spPr>
        <p:txBody>
          <a:bodyPr wrap="none">
            <a:spAutoFit/>
          </a:bodyPr>
          <a:lstStyle/>
          <a:p>
            <a:pPr algn="ctr"/>
            <a:r>
              <a:rPr lang="en-US" sz="1600"/>
              <a:t>Participants</a:t>
            </a:r>
          </a:p>
          <a:p>
            <a:pPr algn="ctr"/>
            <a:r>
              <a:rPr lang="en-US" sz="1600"/>
              <a:t>10-15s</a:t>
            </a:r>
          </a:p>
        </p:txBody>
      </p:sp>
      <p:sp>
        <p:nvSpPr>
          <p:cNvPr id="202762" name="Text Box 10"/>
          <p:cNvSpPr txBox="1">
            <a:spLocks noChangeArrowheads="1"/>
          </p:cNvSpPr>
          <p:nvPr/>
        </p:nvSpPr>
        <p:spPr bwMode="auto">
          <a:xfrm>
            <a:off x="6842125" y="1447800"/>
            <a:ext cx="814388" cy="590550"/>
          </a:xfrm>
          <a:prstGeom prst="rect">
            <a:avLst/>
          </a:prstGeom>
          <a:noFill/>
          <a:ln w="9525">
            <a:solidFill>
              <a:schemeClr val="tx1"/>
            </a:solidFill>
            <a:miter lim="800000"/>
            <a:headEnd/>
            <a:tailEnd/>
          </a:ln>
        </p:spPr>
        <p:txBody>
          <a:bodyPr wrap="none">
            <a:spAutoFit/>
          </a:bodyPr>
          <a:lstStyle/>
          <a:p>
            <a:r>
              <a:rPr lang="en-US" sz="1600"/>
              <a:t>Files</a:t>
            </a:r>
          </a:p>
          <a:p>
            <a:r>
              <a:rPr lang="en-US" sz="1600"/>
              <a:t>10-15s</a:t>
            </a:r>
          </a:p>
        </p:txBody>
      </p:sp>
      <p:sp>
        <p:nvSpPr>
          <p:cNvPr id="202763" name="Text Box 11"/>
          <p:cNvSpPr txBox="1">
            <a:spLocks noChangeArrowheads="1"/>
          </p:cNvSpPr>
          <p:nvPr/>
        </p:nvSpPr>
        <p:spPr bwMode="auto">
          <a:xfrm>
            <a:off x="1219200" y="2895600"/>
            <a:ext cx="6324600" cy="346075"/>
          </a:xfrm>
          <a:prstGeom prst="rect">
            <a:avLst/>
          </a:prstGeom>
          <a:noFill/>
          <a:ln w="9525">
            <a:solidFill>
              <a:schemeClr val="tx1"/>
            </a:solidFill>
            <a:miter lim="800000"/>
            <a:headEnd/>
            <a:tailEnd/>
          </a:ln>
        </p:spPr>
        <p:txBody>
          <a:bodyPr>
            <a:spAutoFit/>
          </a:bodyPr>
          <a:lstStyle/>
          <a:p>
            <a:pPr algn="ctr"/>
            <a:r>
              <a:rPr lang="en-US" sz="1600"/>
              <a:t>The XMLHttpRequest Object</a:t>
            </a:r>
          </a:p>
        </p:txBody>
      </p:sp>
      <p:sp>
        <p:nvSpPr>
          <p:cNvPr id="202764" name="Text Box 12"/>
          <p:cNvSpPr txBox="1">
            <a:spLocks noChangeArrowheads="1"/>
          </p:cNvSpPr>
          <p:nvPr/>
        </p:nvSpPr>
        <p:spPr bwMode="auto">
          <a:xfrm>
            <a:off x="3124200" y="4148138"/>
            <a:ext cx="2849563" cy="376237"/>
          </a:xfrm>
          <a:prstGeom prst="rect">
            <a:avLst/>
          </a:prstGeom>
          <a:noFill/>
          <a:ln w="9525">
            <a:solidFill>
              <a:schemeClr val="tx1"/>
            </a:solidFill>
            <a:miter lim="800000"/>
            <a:headEnd/>
            <a:tailEnd/>
          </a:ln>
        </p:spPr>
        <p:txBody>
          <a:bodyPr>
            <a:spAutoFit/>
          </a:bodyPr>
          <a:lstStyle/>
          <a:p>
            <a:pPr algn="ctr"/>
            <a:r>
              <a:rPr lang="en-US" sz="1800"/>
              <a:t>Apache Web Server</a:t>
            </a:r>
          </a:p>
        </p:txBody>
      </p:sp>
      <p:sp>
        <p:nvSpPr>
          <p:cNvPr id="202765" name="AutoShape 13"/>
          <p:cNvSpPr>
            <a:spLocks noChangeArrowheads="1"/>
          </p:cNvSpPr>
          <p:nvPr/>
        </p:nvSpPr>
        <p:spPr bwMode="auto">
          <a:xfrm>
            <a:off x="4572000" y="3276600"/>
            <a:ext cx="228600" cy="838200"/>
          </a:xfrm>
          <a:prstGeom prst="upArrow">
            <a:avLst>
              <a:gd name="adj1" fmla="val 50000"/>
              <a:gd name="adj2" fmla="val 91667"/>
            </a:avLst>
          </a:prstGeom>
          <a:solidFill>
            <a:srgbClr val="60EF57"/>
          </a:solidFill>
          <a:ln w="9525">
            <a:solidFill>
              <a:schemeClr val="tx1"/>
            </a:solidFill>
            <a:miter lim="800000"/>
            <a:headEnd/>
            <a:tailEnd/>
          </a:ln>
        </p:spPr>
        <p:txBody>
          <a:bodyPr wrap="none" anchor="ctr"/>
          <a:lstStyle/>
          <a:p>
            <a:endParaRPr lang="en-US"/>
          </a:p>
        </p:txBody>
      </p:sp>
      <p:sp>
        <p:nvSpPr>
          <p:cNvPr id="202766" name="AutoShape 14"/>
          <p:cNvSpPr>
            <a:spLocks noChangeArrowheads="1"/>
          </p:cNvSpPr>
          <p:nvPr/>
        </p:nvSpPr>
        <p:spPr bwMode="auto">
          <a:xfrm>
            <a:off x="4343400" y="3276600"/>
            <a:ext cx="228600" cy="838200"/>
          </a:xfrm>
          <a:prstGeom prst="downArrow">
            <a:avLst>
              <a:gd name="adj1" fmla="val 50000"/>
              <a:gd name="adj2" fmla="val 91667"/>
            </a:avLst>
          </a:prstGeom>
          <a:solidFill>
            <a:srgbClr val="60EF57"/>
          </a:solidFill>
          <a:ln w="9525">
            <a:solidFill>
              <a:schemeClr val="tx1"/>
            </a:solidFill>
            <a:miter lim="800000"/>
            <a:headEnd/>
            <a:tailEnd/>
          </a:ln>
        </p:spPr>
        <p:txBody>
          <a:bodyPr wrap="none" anchor="ctr"/>
          <a:lstStyle/>
          <a:p>
            <a:endParaRPr lang="en-US"/>
          </a:p>
        </p:txBody>
      </p:sp>
      <p:sp>
        <p:nvSpPr>
          <p:cNvPr id="202767" name="Text Box 15"/>
          <p:cNvSpPr txBox="1">
            <a:spLocks noChangeArrowheads="1"/>
          </p:cNvSpPr>
          <p:nvPr/>
        </p:nvSpPr>
        <p:spPr bwMode="auto">
          <a:xfrm>
            <a:off x="1219200" y="2438400"/>
            <a:ext cx="6324600" cy="346075"/>
          </a:xfrm>
          <a:prstGeom prst="rect">
            <a:avLst/>
          </a:prstGeom>
          <a:solidFill>
            <a:srgbClr val="60EF57"/>
          </a:solidFill>
          <a:ln w="9525">
            <a:solidFill>
              <a:schemeClr val="tx1"/>
            </a:solidFill>
            <a:miter lim="800000"/>
            <a:headEnd/>
            <a:tailEnd/>
          </a:ln>
        </p:spPr>
        <p:txBody>
          <a:bodyPr>
            <a:spAutoFit/>
          </a:bodyPr>
          <a:lstStyle/>
          <a:p>
            <a:pPr algn="ctr"/>
            <a:r>
              <a:rPr lang="en-US" sz="1600"/>
              <a:t>Ajax Broker Stub</a:t>
            </a:r>
          </a:p>
        </p:txBody>
      </p:sp>
      <p:sp>
        <p:nvSpPr>
          <p:cNvPr id="202768" name="Line 16"/>
          <p:cNvSpPr>
            <a:spLocks noChangeShapeType="1"/>
          </p:cNvSpPr>
          <p:nvPr/>
        </p:nvSpPr>
        <p:spPr bwMode="auto">
          <a:xfrm>
            <a:off x="4706938" y="2057400"/>
            <a:ext cx="0" cy="381000"/>
          </a:xfrm>
          <a:prstGeom prst="line">
            <a:avLst/>
          </a:prstGeom>
          <a:noFill/>
          <a:ln w="9525">
            <a:solidFill>
              <a:schemeClr val="tx1"/>
            </a:solidFill>
            <a:round/>
            <a:headEnd/>
            <a:tailEnd type="triangle" w="med" len="med"/>
          </a:ln>
        </p:spPr>
        <p:txBody>
          <a:bodyPr wrap="none" anchor="ctr"/>
          <a:lstStyle/>
          <a:p>
            <a:endParaRPr lang="en-US"/>
          </a:p>
        </p:txBody>
      </p:sp>
      <p:sp>
        <p:nvSpPr>
          <p:cNvPr id="202769" name="Line 17"/>
          <p:cNvSpPr>
            <a:spLocks noChangeShapeType="1"/>
          </p:cNvSpPr>
          <p:nvPr/>
        </p:nvSpPr>
        <p:spPr bwMode="auto">
          <a:xfrm flipV="1">
            <a:off x="4783138" y="2057400"/>
            <a:ext cx="0" cy="381000"/>
          </a:xfrm>
          <a:prstGeom prst="line">
            <a:avLst/>
          </a:prstGeom>
          <a:noFill/>
          <a:ln w="9525">
            <a:solidFill>
              <a:schemeClr val="tx1"/>
            </a:solidFill>
            <a:round/>
            <a:headEnd/>
            <a:tailEnd type="triangle" w="med" len="med"/>
          </a:ln>
        </p:spPr>
        <p:txBody>
          <a:bodyPr wrap="none" anchor="ctr"/>
          <a:lstStyle/>
          <a:p>
            <a:endParaRPr lang="en-US"/>
          </a:p>
        </p:txBody>
      </p:sp>
      <p:sp>
        <p:nvSpPr>
          <p:cNvPr id="202770" name="Text Box 18"/>
          <p:cNvSpPr txBox="1">
            <a:spLocks noChangeArrowheads="1"/>
          </p:cNvSpPr>
          <p:nvPr/>
        </p:nvSpPr>
        <p:spPr bwMode="auto">
          <a:xfrm>
            <a:off x="3124200" y="4600575"/>
            <a:ext cx="2895600" cy="376238"/>
          </a:xfrm>
          <a:prstGeom prst="rect">
            <a:avLst/>
          </a:prstGeom>
          <a:solidFill>
            <a:srgbClr val="60EF57"/>
          </a:solidFill>
          <a:ln w="9525">
            <a:solidFill>
              <a:schemeClr val="tx1"/>
            </a:solidFill>
            <a:miter lim="800000"/>
            <a:headEnd/>
            <a:tailEnd/>
          </a:ln>
        </p:spPr>
        <p:txBody>
          <a:bodyPr>
            <a:spAutoFit/>
          </a:bodyPr>
          <a:lstStyle/>
          <a:p>
            <a:pPr algn="ctr"/>
            <a:r>
              <a:rPr lang="en-US" sz="1800"/>
              <a:t>Ajax Broker Skeleton</a:t>
            </a:r>
          </a:p>
        </p:txBody>
      </p:sp>
      <p:sp>
        <p:nvSpPr>
          <p:cNvPr id="202771" name="Line 19"/>
          <p:cNvSpPr>
            <a:spLocks noChangeShapeType="1"/>
          </p:cNvSpPr>
          <p:nvPr/>
        </p:nvSpPr>
        <p:spPr bwMode="auto">
          <a:xfrm>
            <a:off x="5775325" y="2057400"/>
            <a:ext cx="0" cy="381000"/>
          </a:xfrm>
          <a:prstGeom prst="line">
            <a:avLst/>
          </a:prstGeom>
          <a:noFill/>
          <a:ln w="9525">
            <a:solidFill>
              <a:schemeClr val="tx1"/>
            </a:solidFill>
            <a:round/>
            <a:headEnd/>
            <a:tailEnd type="triangle" w="med" len="med"/>
          </a:ln>
        </p:spPr>
        <p:txBody>
          <a:bodyPr wrap="none" anchor="ctr"/>
          <a:lstStyle/>
          <a:p>
            <a:endParaRPr lang="en-US"/>
          </a:p>
        </p:txBody>
      </p:sp>
      <p:sp>
        <p:nvSpPr>
          <p:cNvPr id="202772" name="Line 20"/>
          <p:cNvSpPr>
            <a:spLocks noChangeShapeType="1"/>
          </p:cNvSpPr>
          <p:nvPr/>
        </p:nvSpPr>
        <p:spPr bwMode="auto">
          <a:xfrm flipV="1">
            <a:off x="5851525" y="2057400"/>
            <a:ext cx="0" cy="381000"/>
          </a:xfrm>
          <a:prstGeom prst="line">
            <a:avLst/>
          </a:prstGeom>
          <a:noFill/>
          <a:ln w="9525">
            <a:solidFill>
              <a:schemeClr val="tx1"/>
            </a:solidFill>
            <a:round/>
            <a:headEnd/>
            <a:tailEnd type="triangle" w="med" len="med"/>
          </a:ln>
        </p:spPr>
        <p:txBody>
          <a:bodyPr wrap="none" anchor="ctr"/>
          <a:lstStyle/>
          <a:p>
            <a:endParaRPr lang="en-US"/>
          </a:p>
        </p:txBody>
      </p:sp>
      <p:sp>
        <p:nvSpPr>
          <p:cNvPr id="202773" name="Line 21"/>
          <p:cNvSpPr>
            <a:spLocks noChangeShapeType="1"/>
          </p:cNvSpPr>
          <p:nvPr/>
        </p:nvSpPr>
        <p:spPr bwMode="auto">
          <a:xfrm>
            <a:off x="7223125" y="2057400"/>
            <a:ext cx="0" cy="381000"/>
          </a:xfrm>
          <a:prstGeom prst="line">
            <a:avLst/>
          </a:prstGeom>
          <a:noFill/>
          <a:ln w="9525">
            <a:solidFill>
              <a:schemeClr val="tx1"/>
            </a:solidFill>
            <a:round/>
            <a:headEnd/>
            <a:tailEnd type="triangle" w="med" len="med"/>
          </a:ln>
        </p:spPr>
        <p:txBody>
          <a:bodyPr wrap="none" anchor="ctr"/>
          <a:lstStyle/>
          <a:p>
            <a:endParaRPr lang="en-US"/>
          </a:p>
        </p:txBody>
      </p:sp>
      <p:sp>
        <p:nvSpPr>
          <p:cNvPr id="202774" name="Line 22"/>
          <p:cNvSpPr>
            <a:spLocks noChangeShapeType="1"/>
          </p:cNvSpPr>
          <p:nvPr/>
        </p:nvSpPr>
        <p:spPr bwMode="auto">
          <a:xfrm flipV="1">
            <a:off x="7299325" y="2057400"/>
            <a:ext cx="0" cy="381000"/>
          </a:xfrm>
          <a:prstGeom prst="line">
            <a:avLst/>
          </a:prstGeom>
          <a:noFill/>
          <a:ln w="9525">
            <a:solidFill>
              <a:schemeClr val="tx1"/>
            </a:solidFill>
            <a:round/>
            <a:headEnd/>
            <a:tailEnd type="triangle" w="med" len="med"/>
          </a:ln>
        </p:spPr>
        <p:txBody>
          <a:bodyPr wrap="none" anchor="ctr"/>
          <a:lstStyle/>
          <a:p>
            <a:endParaRPr lang="en-US"/>
          </a:p>
        </p:txBody>
      </p:sp>
      <p:sp>
        <p:nvSpPr>
          <p:cNvPr id="202775" name="Line 23"/>
          <p:cNvSpPr>
            <a:spLocks noChangeShapeType="1"/>
          </p:cNvSpPr>
          <p:nvPr/>
        </p:nvSpPr>
        <p:spPr bwMode="auto">
          <a:xfrm>
            <a:off x="3716338" y="2057400"/>
            <a:ext cx="0" cy="381000"/>
          </a:xfrm>
          <a:prstGeom prst="line">
            <a:avLst/>
          </a:prstGeom>
          <a:noFill/>
          <a:ln w="9525">
            <a:solidFill>
              <a:schemeClr val="tx1"/>
            </a:solidFill>
            <a:round/>
            <a:headEnd/>
            <a:tailEnd type="triangle" w="med" len="med"/>
          </a:ln>
        </p:spPr>
        <p:txBody>
          <a:bodyPr wrap="none" anchor="ctr"/>
          <a:lstStyle/>
          <a:p>
            <a:endParaRPr lang="en-US"/>
          </a:p>
        </p:txBody>
      </p:sp>
      <p:sp>
        <p:nvSpPr>
          <p:cNvPr id="202776" name="Line 24"/>
          <p:cNvSpPr>
            <a:spLocks noChangeShapeType="1"/>
          </p:cNvSpPr>
          <p:nvPr/>
        </p:nvSpPr>
        <p:spPr bwMode="auto">
          <a:xfrm flipV="1">
            <a:off x="3792538" y="2057400"/>
            <a:ext cx="0" cy="381000"/>
          </a:xfrm>
          <a:prstGeom prst="line">
            <a:avLst/>
          </a:prstGeom>
          <a:noFill/>
          <a:ln w="9525">
            <a:solidFill>
              <a:schemeClr val="tx1"/>
            </a:solidFill>
            <a:round/>
            <a:headEnd/>
            <a:tailEnd type="triangle" w="med" len="med"/>
          </a:ln>
        </p:spPr>
        <p:txBody>
          <a:bodyPr wrap="none" anchor="ctr"/>
          <a:lstStyle/>
          <a:p>
            <a:endParaRPr lang="en-US"/>
          </a:p>
        </p:txBody>
      </p:sp>
      <p:sp>
        <p:nvSpPr>
          <p:cNvPr id="202777" name="Line 25"/>
          <p:cNvSpPr>
            <a:spLocks noChangeShapeType="1"/>
          </p:cNvSpPr>
          <p:nvPr/>
        </p:nvSpPr>
        <p:spPr bwMode="auto">
          <a:xfrm>
            <a:off x="2801938" y="2057400"/>
            <a:ext cx="0" cy="381000"/>
          </a:xfrm>
          <a:prstGeom prst="line">
            <a:avLst/>
          </a:prstGeom>
          <a:noFill/>
          <a:ln w="9525">
            <a:solidFill>
              <a:schemeClr val="tx1"/>
            </a:solidFill>
            <a:round/>
            <a:headEnd/>
            <a:tailEnd type="triangle" w="med" len="med"/>
          </a:ln>
        </p:spPr>
        <p:txBody>
          <a:bodyPr wrap="none" anchor="ctr"/>
          <a:lstStyle/>
          <a:p>
            <a:endParaRPr lang="en-US"/>
          </a:p>
        </p:txBody>
      </p:sp>
      <p:sp>
        <p:nvSpPr>
          <p:cNvPr id="202778" name="Line 26"/>
          <p:cNvSpPr>
            <a:spLocks noChangeShapeType="1"/>
          </p:cNvSpPr>
          <p:nvPr/>
        </p:nvSpPr>
        <p:spPr bwMode="auto">
          <a:xfrm flipV="1">
            <a:off x="2878138" y="2057400"/>
            <a:ext cx="0" cy="381000"/>
          </a:xfrm>
          <a:prstGeom prst="line">
            <a:avLst/>
          </a:prstGeom>
          <a:noFill/>
          <a:ln w="9525">
            <a:solidFill>
              <a:schemeClr val="tx1"/>
            </a:solidFill>
            <a:round/>
            <a:headEnd/>
            <a:tailEnd type="triangle" w="med" len="med"/>
          </a:ln>
        </p:spPr>
        <p:txBody>
          <a:bodyPr wrap="none" anchor="ctr"/>
          <a:lstStyle/>
          <a:p>
            <a:endParaRPr lang="en-US"/>
          </a:p>
        </p:txBody>
      </p:sp>
      <p:sp>
        <p:nvSpPr>
          <p:cNvPr id="202779" name="Line 27"/>
          <p:cNvSpPr>
            <a:spLocks noChangeShapeType="1"/>
          </p:cNvSpPr>
          <p:nvPr/>
        </p:nvSpPr>
        <p:spPr bwMode="auto">
          <a:xfrm>
            <a:off x="1658938" y="2057400"/>
            <a:ext cx="0" cy="381000"/>
          </a:xfrm>
          <a:prstGeom prst="line">
            <a:avLst/>
          </a:prstGeom>
          <a:noFill/>
          <a:ln w="9525">
            <a:solidFill>
              <a:schemeClr val="tx1"/>
            </a:solidFill>
            <a:round/>
            <a:headEnd/>
            <a:tailEnd type="triangle" w="med" len="med"/>
          </a:ln>
        </p:spPr>
        <p:txBody>
          <a:bodyPr wrap="none" anchor="ctr"/>
          <a:lstStyle/>
          <a:p>
            <a:endParaRPr lang="en-US"/>
          </a:p>
        </p:txBody>
      </p:sp>
      <p:sp>
        <p:nvSpPr>
          <p:cNvPr id="202780" name="Line 28"/>
          <p:cNvSpPr>
            <a:spLocks noChangeShapeType="1"/>
          </p:cNvSpPr>
          <p:nvPr/>
        </p:nvSpPr>
        <p:spPr bwMode="auto">
          <a:xfrm flipV="1">
            <a:off x="1735138" y="2057400"/>
            <a:ext cx="0" cy="381000"/>
          </a:xfrm>
          <a:prstGeom prst="line">
            <a:avLst/>
          </a:prstGeom>
          <a:noFill/>
          <a:ln w="9525">
            <a:solidFill>
              <a:schemeClr val="tx1"/>
            </a:solidFill>
            <a:round/>
            <a:headEnd/>
            <a:tailEnd type="triangle" w="med" len="med"/>
          </a:ln>
        </p:spPr>
        <p:txBody>
          <a:bodyPr wrap="none" anchor="ctr"/>
          <a:lstStyle/>
          <a:p>
            <a:endParaRPr lang="en-US"/>
          </a:p>
        </p:txBody>
      </p:sp>
      <p:sp>
        <p:nvSpPr>
          <p:cNvPr id="202781" name="Text Box 29"/>
          <p:cNvSpPr txBox="1">
            <a:spLocks noChangeArrowheads="1"/>
          </p:cNvSpPr>
          <p:nvPr/>
        </p:nvSpPr>
        <p:spPr bwMode="auto">
          <a:xfrm>
            <a:off x="3133725" y="5362575"/>
            <a:ext cx="577850" cy="346075"/>
          </a:xfrm>
          <a:prstGeom prst="rect">
            <a:avLst/>
          </a:prstGeom>
          <a:noFill/>
          <a:ln w="9525">
            <a:solidFill>
              <a:schemeClr val="tx1"/>
            </a:solidFill>
            <a:miter lim="800000"/>
            <a:headEnd/>
            <a:tailEnd/>
          </a:ln>
        </p:spPr>
        <p:txBody>
          <a:bodyPr wrap="none">
            <a:spAutoFit/>
          </a:bodyPr>
          <a:lstStyle/>
          <a:p>
            <a:pPr algn="ctr"/>
            <a:r>
              <a:rPr lang="en-US" sz="1600"/>
              <a:t>chat</a:t>
            </a:r>
          </a:p>
        </p:txBody>
      </p:sp>
      <p:sp>
        <p:nvSpPr>
          <p:cNvPr id="202782" name="Line 30"/>
          <p:cNvSpPr>
            <a:spLocks noChangeShapeType="1"/>
          </p:cNvSpPr>
          <p:nvPr/>
        </p:nvSpPr>
        <p:spPr bwMode="auto">
          <a:xfrm>
            <a:off x="3352800" y="4981575"/>
            <a:ext cx="0" cy="381000"/>
          </a:xfrm>
          <a:prstGeom prst="line">
            <a:avLst/>
          </a:prstGeom>
          <a:noFill/>
          <a:ln w="9525">
            <a:solidFill>
              <a:schemeClr val="tx1"/>
            </a:solidFill>
            <a:round/>
            <a:headEnd/>
            <a:tailEnd type="triangle" w="med" len="med"/>
          </a:ln>
        </p:spPr>
        <p:txBody>
          <a:bodyPr wrap="none" anchor="ctr"/>
          <a:lstStyle/>
          <a:p>
            <a:endParaRPr lang="en-US"/>
          </a:p>
        </p:txBody>
      </p:sp>
      <p:sp>
        <p:nvSpPr>
          <p:cNvPr id="202783" name="Line 31"/>
          <p:cNvSpPr>
            <a:spLocks noChangeShapeType="1"/>
          </p:cNvSpPr>
          <p:nvPr/>
        </p:nvSpPr>
        <p:spPr bwMode="auto">
          <a:xfrm flipV="1">
            <a:off x="3429000" y="4981575"/>
            <a:ext cx="0" cy="381000"/>
          </a:xfrm>
          <a:prstGeom prst="line">
            <a:avLst/>
          </a:prstGeom>
          <a:noFill/>
          <a:ln w="9525">
            <a:solidFill>
              <a:schemeClr val="tx1"/>
            </a:solidFill>
            <a:round/>
            <a:headEnd/>
            <a:tailEnd type="triangle" w="med" len="med"/>
          </a:ln>
        </p:spPr>
        <p:txBody>
          <a:bodyPr wrap="none" anchor="ctr"/>
          <a:lstStyle/>
          <a:p>
            <a:endParaRPr lang="en-US"/>
          </a:p>
        </p:txBody>
      </p:sp>
      <p:sp>
        <p:nvSpPr>
          <p:cNvPr id="202784" name="Text Box 32"/>
          <p:cNvSpPr txBox="1">
            <a:spLocks noChangeArrowheads="1"/>
          </p:cNvSpPr>
          <p:nvPr/>
        </p:nvSpPr>
        <p:spPr bwMode="auto">
          <a:xfrm>
            <a:off x="3970338" y="5362575"/>
            <a:ext cx="454025" cy="346075"/>
          </a:xfrm>
          <a:prstGeom prst="rect">
            <a:avLst/>
          </a:prstGeom>
          <a:noFill/>
          <a:ln w="9525">
            <a:solidFill>
              <a:schemeClr val="tx1"/>
            </a:solidFill>
            <a:miter lim="800000"/>
            <a:headEnd/>
            <a:tailEnd/>
          </a:ln>
        </p:spPr>
        <p:txBody>
          <a:bodyPr wrap="none">
            <a:spAutoFit/>
          </a:bodyPr>
          <a:lstStyle/>
          <a:p>
            <a:pPr algn="ctr"/>
            <a:r>
              <a:rPr lang="en-US" sz="1600"/>
              <a:t>wb</a:t>
            </a:r>
          </a:p>
        </p:txBody>
      </p:sp>
      <p:sp>
        <p:nvSpPr>
          <p:cNvPr id="202785" name="Line 33"/>
          <p:cNvSpPr>
            <a:spLocks noChangeShapeType="1"/>
          </p:cNvSpPr>
          <p:nvPr/>
        </p:nvSpPr>
        <p:spPr bwMode="auto">
          <a:xfrm>
            <a:off x="4127500" y="4981575"/>
            <a:ext cx="0" cy="381000"/>
          </a:xfrm>
          <a:prstGeom prst="line">
            <a:avLst/>
          </a:prstGeom>
          <a:noFill/>
          <a:ln w="9525">
            <a:solidFill>
              <a:schemeClr val="tx1"/>
            </a:solidFill>
            <a:round/>
            <a:headEnd/>
            <a:tailEnd type="triangle" w="med" len="med"/>
          </a:ln>
        </p:spPr>
        <p:txBody>
          <a:bodyPr wrap="none" anchor="ctr"/>
          <a:lstStyle/>
          <a:p>
            <a:endParaRPr lang="en-US"/>
          </a:p>
        </p:txBody>
      </p:sp>
      <p:sp>
        <p:nvSpPr>
          <p:cNvPr id="202786" name="Line 34"/>
          <p:cNvSpPr>
            <a:spLocks noChangeShapeType="1"/>
          </p:cNvSpPr>
          <p:nvPr/>
        </p:nvSpPr>
        <p:spPr bwMode="auto">
          <a:xfrm flipV="1">
            <a:off x="4203700" y="4981575"/>
            <a:ext cx="0" cy="381000"/>
          </a:xfrm>
          <a:prstGeom prst="line">
            <a:avLst/>
          </a:prstGeom>
          <a:noFill/>
          <a:ln w="9525">
            <a:solidFill>
              <a:schemeClr val="tx1"/>
            </a:solidFill>
            <a:round/>
            <a:headEnd/>
            <a:tailEnd type="triangle" w="med" len="med"/>
          </a:ln>
        </p:spPr>
        <p:txBody>
          <a:bodyPr wrap="none" anchor="ctr"/>
          <a:lstStyle/>
          <a:p>
            <a:endParaRPr lang="en-US"/>
          </a:p>
        </p:txBody>
      </p:sp>
      <p:sp>
        <p:nvSpPr>
          <p:cNvPr id="202787" name="Text Box 35"/>
          <p:cNvSpPr txBox="1">
            <a:spLocks noChangeArrowheads="1"/>
          </p:cNvSpPr>
          <p:nvPr/>
        </p:nvSpPr>
        <p:spPr bwMode="auto">
          <a:xfrm>
            <a:off x="5357813" y="5362575"/>
            <a:ext cx="712787" cy="346075"/>
          </a:xfrm>
          <a:prstGeom prst="rect">
            <a:avLst/>
          </a:prstGeom>
          <a:noFill/>
          <a:ln w="9525">
            <a:solidFill>
              <a:schemeClr val="tx1"/>
            </a:solidFill>
            <a:miter lim="800000"/>
            <a:headEnd/>
            <a:tailEnd/>
          </a:ln>
        </p:spPr>
        <p:txBody>
          <a:bodyPr wrap="none">
            <a:spAutoFit/>
          </a:bodyPr>
          <a:lstStyle/>
          <a:p>
            <a:pPr algn="ctr"/>
            <a:r>
              <a:rPr lang="en-US" sz="1600"/>
              <a:t>slides</a:t>
            </a:r>
          </a:p>
        </p:txBody>
      </p:sp>
      <p:sp>
        <p:nvSpPr>
          <p:cNvPr id="202788" name="Line 36"/>
          <p:cNvSpPr>
            <a:spLocks noChangeShapeType="1"/>
          </p:cNvSpPr>
          <p:nvPr/>
        </p:nvSpPr>
        <p:spPr bwMode="auto">
          <a:xfrm>
            <a:off x="5638800" y="4981575"/>
            <a:ext cx="0" cy="381000"/>
          </a:xfrm>
          <a:prstGeom prst="line">
            <a:avLst/>
          </a:prstGeom>
          <a:noFill/>
          <a:ln w="9525">
            <a:solidFill>
              <a:schemeClr val="tx1"/>
            </a:solidFill>
            <a:round/>
            <a:headEnd/>
            <a:tailEnd type="triangle" w="med" len="med"/>
          </a:ln>
        </p:spPr>
        <p:txBody>
          <a:bodyPr wrap="none" anchor="ctr"/>
          <a:lstStyle/>
          <a:p>
            <a:endParaRPr lang="en-US"/>
          </a:p>
        </p:txBody>
      </p:sp>
      <p:sp>
        <p:nvSpPr>
          <p:cNvPr id="202789" name="Line 37"/>
          <p:cNvSpPr>
            <a:spLocks noChangeShapeType="1"/>
          </p:cNvSpPr>
          <p:nvPr/>
        </p:nvSpPr>
        <p:spPr bwMode="auto">
          <a:xfrm flipV="1">
            <a:off x="5715000" y="4981575"/>
            <a:ext cx="0" cy="381000"/>
          </a:xfrm>
          <a:prstGeom prst="line">
            <a:avLst/>
          </a:prstGeom>
          <a:noFill/>
          <a:ln w="9525">
            <a:solidFill>
              <a:schemeClr val="tx1"/>
            </a:solidFill>
            <a:round/>
            <a:headEnd/>
            <a:tailEnd type="triangle" w="med" len="med"/>
          </a:ln>
        </p:spPr>
        <p:txBody>
          <a:bodyPr wrap="none" anchor="ctr"/>
          <a:lstStyle/>
          <a:p>
            <a:endParaRPr lang="en-US"/>
          </a:p>
        </p:txBody>
      </p:sp>
      <p:sp>
        <p:nvSpPr>
          <p:cNvPr id="202790" name="Text Box 38"/>
          <p:cNvSpPr txBox="1">
            <a:spLocks noChangeArrowheads="1"/>
          </p:cNvSpPr>
          <p:nvPr/>
        </p:nvSpPr>
        <p:spPr bwMode="auto">
          <a:xfrm>
            <a:off x="4632325" y="5257800"/>
            <a:ext cx="488950" cy="457200"/>
          </a:xfrm>
          <a:prstGeom prst="rect">
            <a:avLst/>
          </a:prstGeom>
          <a:noFill/>
          <a:ln w="9525">
            <a:noFill/>
            <a:miter lim="800000"/>
            <a:headEnd/>
            <a:tailEnd/>
          </a:ln>
        </p:spPr>
        <p:txBody>
          <a:bodyPr wrap="none">
            <a:spAutoFit/>
          </a:bodyPr>
          <a:lstStyle/>
          <a:p>
            <a:r>
              <a:rPr lang="en-US"/>
              <a:t>…</a:t>
            </a:r>
          </a:p>
        </p:txBody>
      </p:sp>
      <p:sp>
        <p:nvSpPr>
          <p:cNvPr id="202791" name="Text Box 39"/>
          <p:cNvSpPr txBox="1">
            <a:spLocks noChangeArrowheads="1"/>
          </p:cNvSpPr>
          <p:nvPr/>
        </p:nvSpPr>
        <p:spPr bwMode="auto">
          <a:xfrm>
            <a:off x="2895600" y="5867400"/>
            <a:ext cx="3386138" cy="457200"/>
          </a:xfrm>
          <a:prstGeom prst="rect">
            <a:avLst/>
          </a:prstGeom>
          <a:noFill/>
          <a:ln w="9525">
            <a:noFill/>
            <a:miter lim="800000"/>
            <a:headEnd/>
            <a:tailEnd/>
          </a:ln>
        </p:spPr>
        <p:txBody>
          <a:bodyPr wrap="none">
            <a:spAutoFit/>
          </a:bodyPr>
          <a:lstStyle/>
          <a:p>
            <a:r>
              <a:rPr lang="en-US"/>
              <a:t>The component servers</a:t>
            </a:r>
          </a:p>
        </p:txBody>
      </p:sp>
      <p:sp>
        <p:nvSpPr>
          <p:cNvPr id="202792" name="Text Box 40"/>
          <p:cNvSpPr txBox="1">
            <a:spLocks noChangeArrowheads="1"/>
          </p:cNvSpPr>
          <p:nvPr/>
        </p:nvSpPr>
        <p:spPr bwMode="auto">
          <a:xfrm>
            <a:off x="3267075" y="3549650"/>
            <a:ext cx="1076325" cy="336550"/>
          </a:xfrm>
          <a:prstGeom prst="rect">
            <a:avLst/>
          </a:prstGeom>
          <a:noFill/>
          <a:ln w="9525">
            <a:noFill/>
            <a:miter lim="800000"/>
            <a:headEnd/>
            <a:tailEnd/>
          </a:ln>
        </p:spPr>
        <p:txBody>
          <a:bodyPr wrap="none">
            <a:spAutoFit/>
          </a:bodyPr>
          <a:lstStyle/>
          <a:p>
            <a:r>
              <a:rPr lang="en-US" sz="1600"/>
              <a:t>Heartbeat</a:t>
            </a:r>
          </a:p>
        </p:txBody>
      </p:sp>
      <p:sp>
        <p:nvSpPr>
          <p:cNvPr id="41" name="TextBox 40"/>
          <p:cNvSpPr txBox="1"/>
          <p:nvPr/>
        </p:nvSpPr>
        <p:spPr>
          <a:xfrm>
            <a:off x="457200" y="6477000"/>
            <a:ext cx="2438400" cy="261610"/>
          </a:xfrm>
          <a:prstGeom prst="rect">
            <a:avLst/>
          </a:prstGeom>
          <a:noFill/>
        </p:spPr>
        <p:txBody>
          <a:bodyPr wrap="square" rtlCol="0">
            <a:spAutoFit/>
          </a:bodyPr>
          <a:lstStyle/>
          <a:p>
            <a:r>
              <a:rPr lang="en-US" sz="1100" dirty="0" smtClean="0"/>
              <a:t>From Du Li’s </a:t>
            </a:r>
            <a:r>
              <a:rPr lang="en-US" sz="1100" dirty="0" err="1" smtClean="0"/>
              <a:t>MobiSys</a:t>
            </a:r>
            <a:r>
              <a:rPr lang="en-US" sz="1100" dirty="0" smtClean="0"/>
              <a:t> ‘09 talk</a:t>
            </a:r>
            <a:endParaRPr lang="en-US" sz="1100" dirty="0"/>
          </a:p>
        </p:txBody>
      </p:sp>
      <p:pic>
        <p:nvPicPr>
          <p:cNvPr id="42" name="~PP1220.WAV">
            <a:hlinkClick r:id="" action="ppaction://media"/>
          </p:cNvPr>
          <p:cNvPicPr>
            <a:picLocks noRot="1" noChangeAspect="1"/>
          </p:cNvPicPr>
          <p:nvPr>
            <a:wavAudioFile r:embed="rId1" name="~PP1220.WAV"/>
          </p:nvPr>
        </p:nvPicPr>
        <p:blipFill>
          <a:blip r:embed="rId4" cstate="print"/>
          <a:stretch>
            <a:fillRect/>
          </a:stretch>
        </p:blipFill>
        <p:spPr>
          <a:xfrm>
            <a:off x="8724900" y="6438900"/>
            <a:ext cx="304800" cy="304800"/>
          </a:xfrm>
          <a:prstGeom prst="rect">
            <a:avLst/>
          </a:prstGeom>
        </p:spPr>
      </p:pic>
    </p:spTree>
  </p:cSld>
  <p:clrMapOvr>
    <a:masterClrMapping/>
  </p:clrMapOvr>
  <p:transition advTm="19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2"/>
                </p:tgtEl>
              </p:cMediaNode>
            </p:audio>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p:txBody>
          <a:bodyPr/>
          <a:lstStyle/>
          <a:p>
            <a:r>
              <a:rPr lang="en-US"/>
              <a:t>Multiplexing</a:t>
            </a:r>
          </a:p>
        </p:txBody>
      </p:sp>
      <p:sp>
        <p:nvSpPr>
          <p:cNvPr id="197635" name="Rectangle 3"/>
          <p:cNvSpPr>
            <a:spLocks noGrp="1" noChangeArrowheads="1"/>
          </p:cNvSpPr>
          <p:nvPr>
            <p:ph type="body" sz="half" idx="1"/>
          </p:nvPr>
        </p:nvSpPr>
        <p:spPr>
          <a:xfrm>
            <a:off x="685800" y="1981200"/>
            <a:ext cx="7772400" cy="1947863"/>
          </a:xfrm>
        </p:spPr>
        <p:txBody>
          <a:bodyPr/>
          <a:lstStyle/>
          <a:p>
            <a:r>
              <a:rPr lang="en-US" sz="2800"/>
              <a:t>For example: 3 periodic polling tasks</a:t>
            </a:r>
          </a:p>
          <a:p>
            <a:pPr lvl="1"/>
            <a:r>
              <a:rPr lang="en-US" sz="2400"/>
              <a:t>Chat every 3 sec, Whiteboard every 2 sec, Participants every 5 sec</a:t>
            </a:r>
          </a:p>
        </p:txBody>
      </p:sp>
      <p:sp>
        <p:nvSpPr>
          <p:cNvPr id="197636" name="Line 4"/>
          <p:cNvSpPr>
            <a:spLocks noChangeShapeType="1"/>
          </p:cNvSpPr>
          <p:nvPr/>
        </p:nvSpPr>
        <p:spPr bwMode="auto">
          <a:xfrm>
            <a:off x="1524000" y="3810000"/>
            <a:ext cx="7086600" cy="0"/>
          </a:xfrm>
          <a:prstGeom prst="line">
            <a:avLst/>
          </a:prstGeom>
          <a:noFill/>
          <a:ln w="9525">
            <a:solidFill>
              <a:schemeClr val="tx1"/>
            </a:solidFill>
            <a:round/>
            <a:headEnd/>
            <a:tailEnd type="triangle" w="med" len="med"/>
          </a:ln>
        </p:spPr>
        <p:txBody>
          <a:bodyPr wrap="none" anchor="ctr"/>
          <a:lstStyle/>
          <a:p>
            <a:endParaRPr lang="en-US"/>
          </a:p>
        </p:txBody>
      </p:sp>
      <p:sp>
        <p:nvSpPr>
          <p:cNvPr id="197637" name="Line 5"/>
          <p:cNvSpPr>
            <a:spLocks noChangeShapeType="1"/>
          </p:cNvSpPr>
          <p:nvPr/>
        </p:nvSpPr>
        <p:spPr bwMode="auto">
          <a:xfrm>
            <a:off x="1524000" y="4343400"/>
            <a:ext cx="7086600" cy="0"/>
          </a:xfrm>
          <a:prstGeom prst="line">
            <a:avLst/>
          </a:prstGeom>
          <a:noFill/>
          <a:ln w="9525">
            <a:solidFill>
              <a:schemeClr val="tx1"/>
            </a:solidFill>
            <a:round/>
            <a:headEnd/>
            <a:tailEnd type="triangle" w="med" len="med"/>
          </a:ln>
        </p:spPr>
        <p:txBody>
          <a:bodyPr wrap="none" anchor="ctr"/>
          <a:lstStyle/>
          <a:p>
            <a:endParaRPr lang="en-US"/>
          </a:p>
        </p:txBody>
      </p:sp>
      <p:sp>
        <p:nvSpPr>
          <p:cNvPr id="197638" name="Line 6"/>
          <p:cNvSpPr>
            <a:spLocks noChangeShapeType="1"/>
          </p:cNvSpPr>
          <p:nvPr/>
        </p:nvSpPr>
        <p:spPr bwMode="auto">
          <a:xfrm>
            <a:off x="1524000" y="4786313"/>
            <a:ext cx="7086600" cy="0"/>
          </a:xfrm>
          <a:prstGeom prst="line">
            <a:avLst/>
          </a:prstGeom>
          <a:noFill/>
          <a:ln w="9525">
            <a:solidFill>
              <a:schemeClr val="tx1"/>
            </a:solidFill>
            <a:round/>
            <a:headEnd/>
            <a:tailEnd type="triangle" w="med" len="med"/>
          </a:ln>
        </p:spPr>
        <p:txBody>
          <a:bodyPr wrap="none" anchor="ctr"/>
          <a:lstStyle/>
          <a:p>
            <a:endParaRPr lang="en-US"/>
          </a:p>
        </p:txBody>
      </p:sp>
      <p:sp>
        <p:nvSpPr>
          <p:cNvPr id="197639" name="Line 7"/>
          <p:cNvSpPr>
            <a:spLocks noChangeShapeType="1"/>
          </p:cNvSpPr>
          <p:nvPr/>
        </p:nvSpPr>
        <p:spPr bwMode="auto">
          <a:xfrm>
            <a:off x="1524000" y="5562600"/>
            <a:ext cx="7086600" cy="0"/>
          </a:xfrm>
          <a:prstGeom prst="line">
            <a:avLst/>
          </a:prstGeom>
          <a:noFill/>
          <a:ln w="9525">
            <a:solidFill>
              <a:schemeClr val="tx1"/>
            </a:solidFill>
            <a:round/>
            <a:headEnd/>
            <a:tailEnd type="triangle" w="med" len="med"/>
          </a:ln>
        </p:spPr>
        <p:txBody>
          <a:bodyPr wrap="none" anchor="ctr"/>
          <a:lstStyle/>
          <a:p>
            <a:endParaRPr lang="en-US"/>
          </a:p>
        </p:txBody>
      </p:sp>
      <p:sp>
        <p:nvSpPr>
          <p:cNvPr id="197640" name="Line 8"/>
          <p:cNvSpPr>
            <a:spLocks noChangeShapeType="1"/>
          </p:cNvSpPr>
          <p:nvPr/>
        </p:nvSpPr>
        <p:spPr bwMode="auto">
          <a:xfrm>
            <a:off x="1524000" y="6096000"/>
            <a:ext cx="7086600" cy="0"/>
          </a:xfrm>
          <a:prstGeom prst="line">
            <a:avLst/>
          </a:prstGeom>
          <a:noFill/>
          <a:ln w="9525">
            <a:solidFill>
              <a:schemeClr val="tx1"/>
            </a:solidFill>
            <a:round/>
            <a:headEnd/>
            <a:tailEnd type="triangle" w="med" len="med"/>
          </a:ln>
        </p:spPr>
        <p:txBody>
          <a:bodyPr wrap="none" anchor="ctr"/>
          <a:lstStyle/>
          <a:p>
            <a:endParaRPr lang="en-US"/>
          </a:p>
        </p:txBody>
      </p:sp>
      <p:sp>
        <p:nvSpPr>
          <p:cNvPr id="197641" name="Line 9"/>
          <p:cNvSpPr>
            <a:spLocks noChangeShapeType="1"/>
          </p:cNvSpPr>
          <p:nvPr/>
        </p:nvSpPr>
        <p:spPr bwMode="auto">
          <a:xfrm>
            <a:off x="1524000" y="3429000"/>
            <a:ext cx="0" cy="2819400"/>
          </a:xfrm>
          <a:prstGeom prst="line">
            <a:avLst/>
          </a:prstGeom>
          <a:noFill/>
          <a:ln w="19050" cap="rnd">
            <a:solidFill>
              <a:schemeClr val="accent1"/>
            </a:solidFill>
            <a:prstDash val="sysDot"/>
            <a:round/>
            <a:headEnd/>
            <a:tailEnd/>
          </a:ln>
        </p:spPr>
        <p:txBody>
          <a:bodyPr wrap="none" anchor="ctr"/>
          <a:lstStyle/>
          <a:p>
            <a:endParaRPr lang="en-US"/>
          </a:p>
        </p:txBody>
      </p:sp>
      <p:sp>
        <p:nvSpPr>
          <p:cNvPr id="197642" name="Line 10"/>
          <p:cNvSpPr>
            <a:spLocks noChangeShapeType="1"/>
          </p:cNvSpPr>
          <p:nvPr/>
        </p:nvSpPr>
        <p:spPr bwMode="auto">
          <a:xfrm>
            <a:off x="1905000" y="3429000"/>
            <a:ext cx="0" cy="2819400"/>
          </a:xfrm>
          <a:prstGeom prst="line">
            <a:avLst/>
          </a:prstGeom>
          <a:noFill/>
          <a:ln w="19050" cap="rnd">
            <a:solidFill>
              <a:schemeClr val="accent1"/>
            </a:solidFill>
            <a:prstDash val="sysDot"/>
            <a:round/>
            <a:headEnd/>
            <a:tailEnd/>
          </a:ln>
        </p:spPr>
        <p:txBody>
          <a:bodyPr wrap="none" anchor="ctr"/>
          <a:lstStyle/>
          <a:p>
            <a:endParaRPr lang="en-US"/>
          </a:p>
        </p:txBody>
      </p:sp>
      <p:sp>
        <p:nvSpPr>
          <p:cNvPr id="197643" name="Line 11"/>
          <p:cNvSpPr>
            <a:spLocks noChangeShapeType="1"/>
          </p:cNvSpPr>
          <p:nvPr/>
        </p:nvSpPr>
        <p:spPr bwMode="auto">
          <a:xfrm>
            <a:off x="2286000" y="3429000"/>
            <a:ext cx="0" cy="2819400"/>
          </a:xfrm>
          <a:prstGeom prst="line">
            <a:avLst/>
          </a:prstGeom>
          <a:noFill/>
          <a:ln w="19050" cap="rnd">
            <a:solidFill>
              <a:schemeClr val="accent1"/>
            </a:solidFill>
            <a:prstDash val="sysDot"/>
            <a:round/>
            <a:headEnd/>
            <a:tailEnd/>
          </a:ln>
        </p:spPr>
        <p:txBody>
          <a:bodyPr wrap="none" anchor="ctr"/>
          <a:lstStyle/>
          <a:p>
            <a:endParaRPr lang="en-US"/>
          </a:p>
        </p:txBody>
      </p:sp>
      <p:sp>
        <p:nvSpPr>
          <p:cNvPr id="197644" name="Line 12"/>
          <p:cNvSpPr>
            <a:spLocks noChangeShapeType="1"/>
          </p:cNvSpPr>
          <p:nvPr/>
        </p:nvSpPr>
        <p:spPr bwMode="auto">
          <a:xfrm>
            <a:off x="2667000" y="3429000"/>
            <a:ext cx="0" cy="2819400"/>
          </a:xfrm>
          <a:prstGeom prst="line">
            <a:avLst/>
          </a:prstGeom>
          <a:noFill/>
          <a:ln w="19050" cap="rnd">
            <a:solidFill>
              <a:schemeClr val="accent1"/>
            </a:solidFill>
            <a:prstDash val="sysDot"/>
            <a:round/>
            <a:headEnd/>
            <a:tailEnd/>
          </a:ln>
        </p:spPr>
        <p:txBody>
          <a:bodyPr wrap="none" anchor="ctr"/>
          <a:lstStyle/>
          <a:p>
            <a:endParaRPr lang="en-US"/>
          </a:p>
        </p:txBody>
      </p:sp>
      <p:sp>
        <p:nvSpPr>
          <p:cNvPr id="197645" name="Line 13"/>
          <p:cNvSpPr>
            <a:spLocks noChangeShapeType="1"/>
          </p:cNvSpPr>
          <p:nvPr/>
        </p:nvSpPr>
        <p:spPr bwMode="auto">
          <a:xfrm>
            <a:off x="3048000" y="3429000"/>
            <a:ext cx="0" cy="2819400"/>
          </a:xfrm>
          <a:prstGeom prst="line">
            <a:avLst/>
          </a:prstGeom>
          <a:noFill/>
          <a:ln w="19050" cap="rnd">
            <a:solidFill>
              <a:schemeClr val="accent1"/>
            </a:solidFill>
            <a:prstDash val="sysDot"/>
            <a:round/>
            <a:headEnd/>
            <a:tailEnd/>
          </a:ln>
        </p:spPr>
        <p:txBody>
          <a:bodyPr wrap="none" anchor="ctr"/>
          <a:lstStyle/>
          <a:p>
            <a:endParaRPr lang="en-US"/>
          </a:p>
        </p:txBody>
      </p:sp>
      <p:sp>
        <p:nvSpPr>
          <p:cNvPr id="197646" name="Line 14"/>
          <p:cNvSpPr>
            <a:spLocks noChangeShapeType="1"/>
          </p:cNvSpPr>
          <p:nvPr/>
        </p:nvSpPr>
        <p:spPr bwMode="auto">
          <a:xfrm>
            <a:off x="3505200" y="3429000"/>
            <a:ext cx="0" cy="2819400"/>
          </a:xfrm>
          <a:prstGeom prst="line">
            <a:avLst/>
          </a:prstGeom>
          <a:noFill/>
          <a:ln w="19050" cap="rnd">
            <a:solidFill>
              <a:schemeClr val="accent1"/>
            </a:solidFill>
            <a:prstDash val="sysDot"/>
            <a:round/>
            <a:headEnd/>
            <a:tailEnd/>
          </a:ln>
        </p:spPr>
        <p:txBody>
          <a:bodyPr wrap="none" anchor="ctr"/>
          <a:lstStyle/>
          <a:p>
            <a:endParaRPr lang="en-US"/>
          </a:p>
        </p:txBody>
      </p:sp>
      <p:sp>
        <p:nvSpPr>
          <p:cNvPr id="197647" name="Line 15"/>
          <p:cNvSpPr>
            <a:spLocks noChangeShapeType="1"/>
          </p:cNvSpPr>
          <p:nvPr/>
        </p:nvSpPr>
        <p:spPr bwMode="auto">
          <a:xfrm>
            <a:off x="3962400" y="3429000"/>
            <a:ext cx="0" cy="2819400"/>
          </a:xfrm>
          <a:prstGeom prst="line">
            <a:avLst/>
          </a:prstGeom>
          <a:noFill/>
          <a:ln w="19050" cap="rnd">
            <a:solidFill>
              <a:schemeClr val="accent1"/>
            </a:solidFill>
            <a:prstDash val="sysDot"/>
            <a:round/>
            <a:headEnd/>
            <a:tailEnd/>
          </a:ln>
        </p:spPr>
        <p:txBody>
          <a:bodyPr wrap="none" anchor="ctr"/>
          <a:lstStyle/>
          <a:p>
            <a:endParaRPr lang="en-US"/>
          </a:p>
        </p:txBody>
      </p:sp>
      <p:sp>
        <p:nvSpPr>
          <p:cNvPr id="197648" name="Line 16"/>
          <p:cNvSpPr>
            <a:spLocks noChangeShapeType="1"/>
          </p:cNvSpPr>
          <p:nvPr/>
        </p:nvSpPr>
        <p:spPr bwMode="auto">
          <a:xfrm>
            <a:off x="4419600" y="3429000"/>
            <a:ext cx="0" cy="2819400"/>
          </a:xfrm>
          <a:prstGeom prst="line">
            <a:avLst/>
          </a:prstGeom>
          <a:noFill/>
          <a:ln w="19050" cap="rnd">
            <a:solidFill>
              <a:schemeClr val="accent1"/>
            </a:solidFill>
            <a:prstDash val="sysDot"/>
            <a:round/>
            <a:headEnd/>
            <a:tailEnd/>
          </a:ln>
        </p:spPr>
        <p:txBody>
          <a:bodyPr wrap="none" anchor="ctr"/>
          <a:lstStyle/>
          <a:p>
            <a:endParaRPr lang="en-US"/>
          </a:p>
        </p:txBody>
      </p:sp>
      <p:sp>
        <p:nvSpPr>
          <p:cNvPr id="197649" name="Line 17"/>
          <p:cNvSpPr>
            <a:spLocks noChangeShapeType="1"/>
          </p:cNvSpPr>
          <p:nvPr/>
        </p:nvSpPr>
        <p:spPr bwMode="auto">
          <a:xfrm>
            <a:off x="4876800" y="3429000"/>
            <a:ext cx="0" cy="2819400"/>
          </a:xfrm>
          <a:prstGeom prst="line">
            <a:avLst/>
          </a:prstGeom>
          <a:noFill/>
          <a:ln w="19050" cap="rnd">
            <a:solidFill>
              <a:schemeClr val="accent1"/>
            </a:solidFill>
            <a:prstDash val="sysDot"/>
            <a:round/>
            <a:headEnd/>
            <a:tailEnd/>
          </a:ln>
        </p:spPr>
        <p:txBody>
          <a:bodyPr wrap="none" anchor="ctr"/>
          <a:lstStyle/>
          <a:p>
            <a:endParaRPr lang="en-US"/>
          </a:p>
        </p:txBody>
      </p:sp>
      <p:sp>
        <p:nvSpPr>
          <p:cNvPr id="197650" name="Line 18"/>
          <p:cNvSpPr>
            <a:spLocks noChangeShapeType="1"/>
          </p:cNvSpPr>
          <p:nvPr/>
        </p:nvSpPr>
        <p:spPr bwMode="auto">
          <a:xfrm>
            <a:off x="5334000" y="3429000"/>
            <a:ext cx="0" cy="2819400"/>
          </a:xfrm>
          <a:prstGeom prst="line">
            <a:avLst/>
          </a:prstGeom>
          <a:noFill/>
          <a:ln w="19050" cap="rnd">
            <a:solidFill>
              <a:schemeClr val="accent1"/>
            </a:solidFill>
            <a:prstDash val="sysDot"/>
            <a:round/>
            <a:headEnd/>
            <a:tailEnd/>
          </a:ln>
        </p:spPr>
        <p:txBody>
          <a:bodyPr wrap="none" anchor="ctr"/>
          <a:lstStyle/>
          <a:p>
            <a:endParaRPr lang="en-US"/>
          </a:p>
        </p:txBody>
      </p:sp>
      <p:sp>
        <p:nvSpPr>
          <p:cNvPr id="197651" name="Line 19"/>
          <p:cNvSpPr>
            <a:spLocks noChangeShapeType="1"/>
          </p:cNvSpPr>
          <p:nvPr/>
        </p:nvSpPr>
        <p:spPr bwMode="auto">
          <a:xfrm>
            <a:off x="5791200" y="3429000"/>
            <a:ext cx="0" cy="2819400"/>
          </a:xfrm>
          <a:prstGeom prst="line">
            <a:avLst/>
          </a:prstGeom>
          <a:noFill/>
          <a:ln w="19050" cap="rnd">
            <a:solidFill>
              <a:schemeClr val="accent1"/>
            </a:solidFill>
            <a:prstDash val="sysDot"/>
            <a:round/>
            <a:headEnd/>
            <a:tailEnd/>
          </a:ln>
        </p:spPr>
        <p:txBody>
          <a:bodyPr wrap="none" anchor="ctr"/>
          <a:lstStyle/>
          <a:p>
            <a:endParaRPr lang="en-US"/>
          </a:p>
        </p:txBody>
      </p:sp>
      <p:sp>
        <p:nvSpPr>
          <p:cNvPr id="197652" name="Line 20"/>
          <p:cNvSpPr>
            <a:spLocks noChangeShapeType="1"/>
          </p:cNvSpPr>
          <p:nvPr/>
        </p:nvSpPr>
        <p:spPr bwMode="auto">
          <a:xfrm>
            <a:off x="6248400" y="3429000"/>
            <a:ext cx="0" cy="2819400"/>
          </a:xfrm>
          <a:prstGeom prst="line">
            <a:avLst/>
          </a:prstGeom>
          <a:noFill/>
          <a:ln w="19050" cap="rnd">
            <a:solidFill>
              <a:schemeClr val="accent1"/>
            </a:solidFill>
            <a:prstDash val="sysDot"/>
            <a:round/>
            <a:headEnd/>
            <a:tailEnd/>
          </a:ln>
        </p:spPr>
        <p:txBody>
          <a:bodyPr wrap="none" anchor="ctr"/>
          <a:lstStyle/>
          <a:p>
            <a:endParaRPr lang="en-US"/>
          </a:p>
        </p:txBody>
      </p:sp>
      <p:sp>
        <p:nvSpPr>
          <p:cNvPr id="197653" name="Line 21"/>
          <p:cNvSpPr>
            <a:spLocks noChangeShapeType="1"/>
          </p:cNvSpPr>
          <p:nvPr/>
        </p:nvSpPr>
        <p:spPr bwMode="auto">
          <a:xfrm>
            <a:off x="6705600" y="3429000"/>
            <a:ext cx="0" cy="2819400"/>
          </a:xfrm>
          <a:prstGeom prst="line">
            <a:avLst/>
          </a:prstGeom>
          <a:noFill/>
          <a:ln w="19050" cap="rnd">
            <a:solidFill>
              <a:schemeClr val="accent1"/>
            </a:solidFill>
            <a:prstDash val="sysDot"/>
            <a:round/>
            <a:headEnd/>
            <a:tailEnd/>
          </a:ln>
        </p:spPr>
        <p:txBody>
          <a:bodyPr wrap="none" anchor="ctr"/>
          <a:lstStyle/>
          <a:p>
            <a:endParaRPr lang="en-US"/>
          </a:p>
        </p:txBody>
      </p:sp>
      <p:sp>
        <p:nvSpPr>
          <p:cNvPr id="197654" name="Line 22"/>
          <p:cNvSpPr>
            <a:spLocks noChangeShapeType="1"/>
          </p:cNvSpPr>
          <p:nvPr/>
        </p:nvSpPr>
        <p:spPr bwMode="auto">
          <a:xfrm>
            <a:off x="7162800" y="3429000"/>
            <a:ext cx="0" cy="2819400"/>
          </a:xfrm>
          <a:prstGeom prst="line">
            <a:avLst/>
          </a:prstGeom>
          <a:noFill/>
          <a:ln w="19050" cap="rnd">
            <a:solidFill>
              <a:schemeClr val="accent1"/>
            </a:solidFill>
            <a:prstDash val="sysDot"/>
            <a:round/>
            <a:headEnd/>
            <a:tailEnd/>
          </a:ln>
        </p:spPr>
        <p:txBody>
          <a:bodyPr wrap="none" anchor="ctr"/>
          <a:lstStyle/>
          <a:p>
            <a:endParaRPr lang="en-US"/>
          </a:p>
        </p:txBody>
      </p:sp>
      <p:sp>
        <p:nvSpPr>
          <p:cNvPr id="197655" name="Line 23"/>
          <p:cNvSpPr>
            <a:spLocks noChangeShapeType="1"/>
          </p:cNvSpPr>
          <p:nvPr/>
        </p:nvSpPr>
        <p:spPr bwMode="auto">
          <a:xfrm>
            <a:off x="7620000" y="3429000"/>
            <a:ext cx="0" cy="2819400"/>
          </a:xfrm>
          <a:prstGeom prst="line">
            <a:avLst/>
          </a:prstGeom>
          <a:noFill/>
          <a:ln w="19050" cap="rnd">
            <a:solidFill>
              <a:schemeClr val="accent1"/>
            </a:solidFill>
            <a:prstDash val="sysDot"/>
            <a:round/>
            <a:headEnd/>
            <a:tailEnd/>
          </a:ln>
        </p:spPr>
        <p:txBody>
          <a:bodyPr wrap="none" anchor="ctr"/>
          <a:lstStyle/>
          <a:p>
            <a:endParaRPr lang="en-US"/>
          </a:p>
        </p:txBody>
      </p:sp>
      <p:sp>
        <p:nvSpPr>
          <p:cNvPr id="197656" name="Line 24"/>
          <p:cNvSpPr>
            <a:spLocks noChangeShapeType="1"/>
          </p:cNvSpPr>
          <p:nvPr/>
        </p:nvSpPr>
        <p:spPr bwMode="auto">
          <a:xfrm>
            <a:off x="8077200" y="3429000"/>
            <a:ext cx="0" cy="2819400"/>
          </a:xfrm>
          <a:prstGeom prst="line">
            <a:avLst/>
          </a:prstGeom>
          <a:noFill/>
          <a:ln w="19050" cap="rnd">
            <a:solidFill>
              <a:schemeClr val="accent1"/>
            </a:solidFill>
            <a:prstDash val="sysDot"/>
            <a:round/>
            <a:headEnd/>
            <a:tailEnd/>
          </a:ln>
        </p:spPr>
        <p:txBody>
          <a:bodyPr wrap="none" anchor="ctr"/>
          <a:lstStyle/>
          <a:p>
            <a:endParaRPr lang="en-US"/>
          </a:p>
        </p:txBody>
      </p:sp>
      <p:sp>
        <p:nvSpPr>
          <p:cNvPr id="197657" name="Text Box 25"/>
          <p:cNvSpPr txBox="1">
            <a:spLocks noChangeArrowheads="1"/>
          </p:cNvSpPr>
          <p:nvPr/>
        </p:nvSpPr>
        <p:spPr bwMode="auto">
          <a:xfrm>
            <a:off x="609600" y="3624263"/>
            <a:ext cx="666750" cy="366712"/>
          </a:xfrm>
          <a:prstGeom prst="rect">
            <a:avLst/>
          </a:prstGeom>
          <a:noFill/>
          <a:ln w="9525">
            <a:noFill/>
            <a:miter lim="800000"/>
            <a:headEnd/>
            <a:tailEnd/>
          </a:ln>
        </p:spPr>
        <p:txBody>
          <a:bodyPr wrap="none">
            <a:spAutoFit/>
          </a:bodyPr>
          <a:lstStyle/>
          <a:p>
            <a:r>
              <a:rPr lang="en-US" sz="1800"/>
              <a:t>Chat</a:t>
            </a:r>
          </a:p>
        </p:txBody>
      </p:sp>
      <p:sp>
        <p:nvSpPr>
          <p:cNvPr id="197658" name="Text Box 26"/>
          <p:cNvSpPr txBox="1">
            <a:spLocks noChangeArrowheads="1"/>
          </p:cNvSpPr>
          <p:nvPr/>
        </p:nvSpPr>
        <p:spPr bwMode="auto">
          <a:xfrm>
            <a:off x="685800" y="4129088"/>
            <a:ext cx="552450" cy="366712"/>
          </a:xfrm>
          <a:prstGeom prst="rect">
            <a:avLst/>
          </a:prstGeom>
          <a:noFill/>
          <a:ln w="9525">
            <a:noFill/>
            <a:miter lim="800000"/>
            <a:headEnd/>
            <a:tailEnd/>
          </a:ln>
        </p:spPr>
        <p:txBody>
          <a:bodyPr wrap="none">
            <a:spAutoFit/>
          </a:bodyPr>
          <a:lstStyle/>
          <a:p>
            <a:r>
              <a:rPr lang="en-US" sz="1800"/>
              <a:t>WB</a:t>
            </a:r>
          </a:p>
        </p:txBody>
      </p:sp>
      <p:sp>
        <p:nvSpPr>
          <p:cNvPr id="197659" name="Text Box 27"/>
          <p:cNvSpPr txBox="1">
            <a:spLocks noChangeArrowheads="1"/>
          </p:cNvSpPr>
          <p:nvPr/>
        </p:nvSpPr>
        <p:spPr bwMode="auto">
          <a:xfrm>
            <a:off x="730250" y="4586288"/>
            <a:ext cx="488950" cy="366712"/>
          </a:xfrm>
          <a:prstGeom prst="rect">
            <a:avLst/>
          </a:prstGeom>
          <a:noFill/>
          <a:ln w="9525">
            <a:noFill/>
            <a:miter lim="800000"/>
            <a:headEnd/>
            <a:tailEnd/>
          </a:ln>
        </p:spPr>
        <p:txBody>
          <a:bodyPr wrap="none">
            <a:spAutoFit/>
          </a:bodyPr>
          <a:lstStyle/>
          <a:p>
            <a:r>
              <a:rPr lang="en-US" sz="1800"/>
              <a:t>PA</a:t>
            </a:r>
          </a:p>
        </p:txBody>
      </p:sp>
      <p:sp>
        <p:nvSpPr>
          <p:cNvPr id="197660" name="Text Box 28"/>
          <p:cNvSpPr txBox="1">
            <a:spLocks noChangeArrowheads="1"/>
          </p:cNvSpPr>
          <p:nvPr/>
        </p:nvSpPr>
        <p:spPr bwMode="auto">
          <a:xfrm>
            <a:off x="457200" y="5348288"/>
            <a:ext cx="692150" cy="366712"/>
          </a:xfrm>
          <a:prstGeom prst="rect">
            <a:avLst/>
          </a:prstGeom>
          <a:noFill/>
          <a:ln w="9525">
            <a:noFill/>
            <a:miter lim="800000"/>
            <a:headEnd/>
            <a:tailEnd/>
          </a:ln>
        </p:spPr>
        <p:txBody>
          <a:bodyPr wrap="none">
            <a:spAutoFit/>
          </a:bodyPr>
          <a:lstStyle/>
          <a:p>
            <a:r>
              <a:rPr lang="en-US" sz="1800"/>
              <a:t>As-is</a:t>
            </a:r>
          </a:p>
        </p:txBody>
      </p:sp>
      <p:sp>
        <p:nvSpPr>
          <p:cNvPr id="197661" name="Text Box 29"/>
          <p:cNvSpPr txBox="1">
            <a:spLocks noChangeArrowheads="1"/>
          </p:cNvSpPr>
          <p:nvPr/>
        </p:nvSpPr>
        <p:spPr bwMode="auto">
          <a:xfrm>
            <a:off x="107950" y="5867400"/>
            <a:ext cx="1339850" cy="366713"/>
          </a:xfrm>
          <a:prstGeom prst="rect">
            <a:avLst/>
          </a:prstGeom>
          <a:noFill/>
          <a:ln w="9525">
            <a:noFill/>
            <a:miter lim="800000"/>
            <a:headEnd/>
            <a:tailEnd/>
          </a:ln>
        </p:spPr>
        <p:txBody>
          <a:bodyPr wrap="none">
            <a:spAutoFit/>
          </a:bodyPr>
          <a:lstStyle/>
          <a:p>
            <a:r>
              <a:rPr lang="en-US" sz="1800"/>
              <a:t>Multiplexed</a:t>
            </a:r>
          </a:p>
        </p:txBody>
      </p:sp>
      <p:sp>
        <p:nvSpPr>
          <p:cNvPr id="197662" name="AutoShape 30"/>
          <p:cNvSpPr>
            <a:spLocks noChangeArrowheads="1"/>
          </p:cNvSpPr>
          <p:nvPr/>
        </p:nvSpPr>
        <p:spPr bwMode="auto">
          <a:xfrm>
            <a:off x="1447800" y="3733800"/>
            <a:ext cx="152400" cy="152400"/>
          </a:xfrm>
          <a:prstGeom prst="triangle">
            <a:avLst>
              <a:gd name="adj" fmla="val 50000"/>
            </a:avLst>
          </a:prstGeom>
          <a:solidFill>
            <a:srgbClr val="0000FF"/>
          </a:solidFill>
          <a:ln w="9525">
            <a:solidFill>
              <a:schemeClr val="tx1"/>
            </a:solidFill>
            <a:miter lim="800000"/>
            <a:headEnd/>
            <a:tailEnd/>
          </a:ln>
        </p:spPr>
        <p:txBody>
          <a:bodyPr wrap="none" anchor="ctr"/>
          <a:lstStyle/>
          <a:p>
            <a:endParaRPr lang="en-US"/>
          </a:p>
        </p:txBody>
      </p:sp>
      <p:sp>
        <p:nvSpPr>
          <p:cNvPr id="197663" name="AutoShape 31"/>
          <p:cNvSpPr>
            <a:spLocks noChangeArrowheads="1"/>
          </p:cNvSpPr>
          <p:nvPr/>
        </p:nvSpPr>
        <p:spPr bwMode="auto">
          <a:xfrm>
            <a:off x="2590800" y="3733800"/>
            <a:ext cx="152400" cy="152400"/>
          </a:xfrm>
          <a:prstGeom prst="triangle">
            <a:avLst>
              <a:gd name="adj" fmla="val 50000"/>
            </a:avLst>
          </a:prstGeom>
          <a:solidFill>
            <a:srgbClr val="0000FF"/>
          </a:solidFill>
          <a:ln w="9525">
            <a:solidFill>
              <a:schemeClr val="tx1"/>
            </a:solidFill>
            <a:miter lim="800000"/>
            <a:headEnd/>
            <a:tailEnd/>
          </a:ln>
        </p:spPr>
        <p:txBody>
          <a:bodyPr wrap="none" anchor="ctr"/>
          <a:lstStyle/>
          <a:p>
            <a:endParaRPr lang="en-US"/>
          </a:p>
        </p:txBody>
      </p:sp>
      <p:sp>
        <p:nvSpPr>
          <p:cNvPr id="197664" name="AutoShape 32"/>
          <p:cNvSpPr>
            <a:spLocks noChangeArrowheads="1"/>
          </p:cNvSpPr>
          <p:nvPr/>
        </p:nvSpPr>
        <p:spPr bwMode="auto">
          <a:xfrm>
            <a:off x="3886200" y="3733800"/>
            <a:ext cx="152400" cy="152400"/>
          </a:xfrm>
          <a:prstGeom prst="triangle">
            <a:avLst>
              <a:gd name="adj" fmla="val 50000"/>
            </a:avLst>
          </a:prstGeom>
          <a:solidFill>
            <a:srgbClr val="0000FF"/>
          </a:solidFill>
          <a:ln w="9525">
            <a:solidFill>
              <a:schemeClr val="tx1"/>
            </a:solidFill>
            <a:miter lim="800000"/>
            <a:headEnd/>
            <a:tailEnd/>
          </a:ln>
        </p:spPr>
        <p:txBody>
          <a:bodyPr wrap="none" anchor="ctr"/>
          <a:lstStyle/>
          <a:p>
            <a:endParaRPr lang="en-US"/>
          </a:p>
        </p:txBody>
      </p:sp>
      <p:sp>
        <p:nvSpPr>
          <p:cNvPr id="197665" name="AutoShape 33"/>
          <p:cNvSpPr>
            <a:spLocks noChangeArrowheads="1"/>
          </p:cNvSpPr>
          <p:nvPr/>
        </p:nvSpPr>
        <p:spPr bwMode="auto">
          <a:xfrm>
            <a:off x="5257800" y="3733800"/>
            <a:ext cx="152400" cy="152400"/>
          </a:xfrm>
          <a:prstGeom prst="triangle">
            <a:avLst>
              <a:gd name="adj" fmla="val 50000"/>
            </a:avLst>
          </a:prstGeom>
          <a:solidFill>
            <a:srgbClr val="0000FF"/>
          </a:solidFill>
          <a:ln w="9525">
            <a:solidFill>
              <a:schemeClr val="tx1"/>
            </a:solidFill>
            <a:miter lim="800000"/>
            <a:headEnd/>
            <a:tailEnd/>
          </a:ln>
        </p:spPr>
        <p:txBody>
          <a:bodyPr wrap="none" anchor="ctr"/>
          <a:lstStyle/>
          <a:p>
            <a:endParaRPr lang="en-US"/>
          </a:p>
        </p:txBody>
      </p:sp>
      <p:sp>
        <p:nvSpPr>
          <p:cNvPr id="197666" name="AutoShape 34"/>
          <p:cNvSpPr>
            <a:spLocks noChangeArrowheads="1"/>
          </p:cNvSpPr>
          <p:nvPr/>
        </p:nvSpPr>
        <p:spPr bwMode="auto">
          <a:xfrm>
            <a:off x="6629400" y="3733800"/>
            <a:ext cx="152400" cy="152400"/>
          </a:xfrm>
          <a:prstGeom prst="triangle">
            <a:avLst>
              <a:gd name="adj" fmla="val 50000"/>
            </a:avLst>
          </a:prstGeom>
          <a:solidFill>
            <a:srgbClr val="0000FF"/>
          </a:solidFill>
          <a:ln w="9525">
            <a:solidFill>
              <a:schemeClr val="tx1"/>
            </a:solidFill>
            <a:miter lim="800000"/>
            <a:headEnd/>
            <a:tailEnd/>
          </a:ln>
        </p:spPr>
        <p:txBody>
          <a:bodyPr wrap="none" anchor="ctr"/>
          <a:lstStyle/>
          <a:p>
            <a:endParaRPr lang="en-US"/>
          </a:p>
        </p:txBody>
      </p:sp>
      <p:sp>
        <p:nvSpPr>
          <p:cNvPr id="197667" name="AutoShape 35"/>
          <p:cNvSpPr>
            <a:spLocks noChangeArrowheads="1"/>
          </p:cNvSpPr>
          <p:nvPr/>
        </p:nvSpPr>
        <p:spPr bwMode="auto">
          <a:xfrm>
            <a:off x="8001000" y="3733800"/>
            <a:ext cx="152400" cy="152400"/>
          </a:xfrm>
          <a:prstGeom prst="triangle">
            <a:avLst>
              <a:gd name="adj" fmla="val 50000"/>
            </a:avLst>
          </a:prstGeom>
          <a:solidFill>
            <a:srgbClr val="0000FF"/>
          </a:solidFill>
          <a:ln w="9525">
            <a:solidFill>
              <a:schemeClr val="tx1"/>
            </a:solidFill>
            <a:miter lim="800000"/>
            <a:headEnd/>
            <a:tailEnd/>
          </a:ln>
        </p:spPr>
        <p:txBody>
          <a:bodyPr wrap="none" anchor="ctr"/>
          <a:lstStyle/>
          <a:p>
            <a:endParaRPr lang="en-US"/>
          </a:p>
        </p:txBody>
      </p:sp>
      <p:sp>
        <p:nvSpPr>
          <p:cNvPr id="197668" name="Rectangle 36"/>
          <p:cNvSpPr>
            <a:spLocks noChangeArrowheads="1"/>
          </p:cNvSpPr>
          <p:nvPr/>
        </p:nvSpPr>
        <p:spPr bwMode="auto">
          <a:xfrm>
            <a:off x="1447800" y="6019800"/>
            <a:ext cx="152400" cy="152400"/>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97669" name="Rectangle 37"/>
          <p:cNvSpPr>
            <a:spLocks noChangeArrowheads="1"/>
          </p:cNvSpPr>
          <p:nvPr/>
        </p:nvSpPr>
        <p:spPr bwMode="auto">
          <a:xfrm>
            <a:off x="2209800" y="6019800"/>
            <a:ext cx="152400" cy="152400"/>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97670" name="Rectangle 38"/>
          <p:cNvSpPr>
            <a:spLocks noChangeArrowheads="1"/>
          </p:cNvSpPr>
          <p:nvPr/>
        </p:nvSpPr>
        <p:spPr bwMode="auto">
          <a:xfrm>
            <a:off x="2590800" y="6019800"/>
            <a:ext cx="152400" cy="152400"/>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97671" name="Rectangle 39"/>
          <p:cNvSpPr>
            <a:spLocks noChangeArrowheads="1"/>
          </p:cNvSpPr>
          <p:nvPr/>
        </p:nvSpPr>
        <p:spPr bwMode="auto">
          <a:xfrm>
            <a:off x="2971800" y="6019800"/>
            <a:ext cx="152400" cy="152400"/>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97672" name="Rectangle 40"/>
          <p:cNvSpPr>
            <a:spLocks noChangeArrowheads="1"/>
          </p:cNvSpPr>
          <p:nvPr/>
        </p:nvSpPr>
        <p:spPr bwMode="auto">
          <a:xfrm>
            <a:off x="3429000" y="6019800"/>
            <a:ext cx="152400" cy="152400"/>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97673" name="Rectangle 41"/>
          <p:cNvSpPr>
            <a:spLocks noChangeArrowheads="1"/>
          </p:cNvSpPr>
          <p:nvPr/>
        </p:nvSpPr>
        <p:spPr bwMode="auto">
          <a:xfrm>
            <a:off x="3886200" y="6019800"/>
            <a:ext cx="152400" cy="152400"/>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97674" name="Rectangle 42"/>
          <p:cNvSpPr>
            <a:spLocks noChangeArrowheads="1"/>
          </p:cNvSpPr>
          <p:nvPr/>
        </p:nvSpPr>
        <p:spPr bwMode="auto">
          <a:xfrm>
            <a:off x="4800600" y="6019800"/>
            <a:ext cx="152400" cy="152400"/>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97675" name="Rectangle 43"/>
          <p:cNvSpPr>
            <a:spLocks noChangeArrowheads="1"/>
          </p:cNvSpPr>
          <p:nvPr/>
        </p:nvSpPr>
        <p:spPr bwMode="auto">
          <a:xfrm>
            <a:off x="5257800" y="6019800"/>
            <a:ext cx="152400" cy="152400"/>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97676" name="Rectangle 44"/>
          <p:cNvSpPr>
            <a:spLocks noChangeArrowheads="1"/>
          </p:cNvSpPr>
          <p:nvPr/>
        </p:nvSpPr>
        <p:spPr bwMode="auto">
          <a:xfrm>
            <a:off x="5715000" y="6019800"/>
            <a:ext cx="152400" cy="152400"/>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97677" name="Rectangle 45"/>
          <p:cNvSpPr>
            <a:spLocks noChangeArrowheads="1"/>
          </p:cNvSpPr>
          <p:nvPr/>
        </p:nvSpPr>
        <p:spPr bwMode="auto">
          <a:xfrm>
            <a:off x="6629400" y="6019800"/>
            <a:ext cx="152400" cy="152400"/>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97678" name="Rectangle 46"/>
          <p:cNvSpPr>
            <a:spLocks noChangeArrowheads="1"/>
          </p:cNvSpPr>
          <p:nvPr/>
        </p:nvSpPr>
        <p:spPr bwMode="auto">
          <a:xfrm>
            <a:off x="7543800" y="6019800"/>
            <a:ext cx="152400" cy="152400"/>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97679" name="Rectangle 47"/>
          <p:cNvSpPr>
            <a:spLocks noChangeArrowheads="1"/>
          </p:cNvSpPr>
          <p:nvPr/>
        </p:nvSpPr>
        <p:spPr bwMode="auto">
          <a:xfrm>
            <a:off x="8001000" y="6019800"/>
            <a:ext cx="152400" cy="152400"/>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97680" name="Oval 48"/>
          <p:cNvSpPr>
            <a:spLocks noChangeArrowheads="1"/>
          </p:cNvSpPr>
          <p:nvPr/>
        </p:nvSpPr>
        <p:spPr bwMode="auto">
          <a:xfrm>
            <a:off x="1447800" y="4710113"/>
            <a:ext cx="152400" cy="152400"/>
          </a:xfrm>
          <a:prstGeom prst="ellipse">
            <a:avLst/>
          </a:prstGeom>
          <a:solidFill>
            <a:srgbClr val="800080"/>
          </a:solidFill>
          <a:ln w="9525">
            <a:solidFill>
              <a:schemeClr val="tx1"/>
            </a:solidFill>
            <a:round/>
            <a:headEnd/>
            <a:tailEnd/>
          </a:ln>
        </p:spPr>
        <p:txBody>
          <a:bodyPr wrap="none" anchor="ctr"/>
          <a:lstStyle/>
          <a:p>
            <a:endParaRPr lang="en-US"/>
          </a:p>
        </p:txBody>
      </p:sp>
      <p:sp>
        <p:nvSpPr>
          <p:cNvPr id="197681" name="Oval 49"/>
          <p:cNvSpPr>
            <a:spLocks noChangeArrowheads="1"/>
          </p:cNvSpPr>
          <p:nvPr/>
        </p:nvSpPr>
        <p:spPr bwMode="auto">
          <a:xfrm>
            <a:off x="3429000" y="4710113"/>
            <a:ext cx="152400" cy="152400"/>
          </a:xfrm>
          <a:prstGeom prst="ellipse">
            <a:avLst/>
          </a:prstGeom>
          <a:solidFill>
            <a:srgbClr val="800080"/>
          </a:solidFill>
          <a:ln w="9525">
            <a:solidFill>
              <a:schemeClr val="tx1"/>
            </a:solidFill>
            <a:round/>
            <a:headEnd/>
            <a:tailEnd/>
          </a:ln>
        </p:spPr>
        <p:txBody>
          <a:bodyPr wrap="none" anchor="ctr"/>
          <a:lstStyle/>
          <a:p>
            <a:endParaRPr lang="en-US"/>
          </a:p>
        </p:txBody>
      </p:sp>
      <p:sp>
        <p:nvSpPr>
          <p:cNvPr id="197682" name="Oval 50"/>
          <p:cNvSpPr>
            <a:spLocks noChangeArrowheads="1"/>
          </p:cNvSpPr>
          <p:nvPr/>
        </p:nvSpPr>
        <p:spPr bwMode="auto">
          <a:xfrm>
            <a:off x="5715000" y="4710113"/>
            <a:ext cx="152400" cy="152400"/>
          </a:xfrm>
          <a:prstGeom prst="ellipse">
            <a:avLst/>
          </a:prstGeom>
          <a:solidFill>
            <a:srgbClr val="800080"/>
          </a:solidFill>
          <a:ln w="9525">
            <a:solidFill>
              <a:schemeClr val="tx1"/>
            </a:solidFill>
            <a:round/>
            <a:headEnd/>
            <a:tailEnd/>
          </a:ln>
        </p:spPr>
        <p:txBody>
          <a:bodyPr wrap="none" anchor="ctr"/>
          <a:lstStyle/>
          <a:p>
            <a:endParaRPr lang="en-US"/>
          </a:p>
        </p:txBody>
      </p:sp>
      <p:sp>
        <p:nvSpPr>
          <p:cNvPr id="197683" name="Oval 51"/>
          <p:cNvSpPr>
            <a:spLocks noChangeArrowheads="1"/>
          </p:cNvSpPr>
          <p:nvPr/>
        </p:nvSpPr>
        <p:spPr bwMode="auto">
          <a:xfrm>
            <a:off x="8001000" y="4710113"/>
            <a:ext cx="152400" cy="152400"/>
          </a:xfrm>
          <a:prstGeom prst="ellipse">
            <a:avLst/>
          </a:prstGeom>
          <a:solidFill>
            <a:srgbClr val="800080"/>
          </a:solidFill>
          <a:ln w="9525">
            <a:solidFill>
              <a:schemeClr val="tx1"/>
            </a:solidFill>
            <a:round/>
            <a:headEnd/>
            <a:tailEnd/>
          </a:ln>
        </p:spPr>
        <p:txBody>
          <a:bodyPr wrap="none" anchor="ctr"/>
          <a:lstStyle/>
          <a:p>
            <a:endParaRPr lang="en-US"/>
          </a:p>
        </p:txBody>
      </p:sp>
      <p:sp>
        <p:nvSpPr>
          <p:cNvPr id="197684" name="AutoShape 52"/>
          <p:cNvSpPr>
            <a:spLocks noChangeArrowheads="1"/>
          </p:cNvSpPr>
          <p:nvPr/>
        </p:nvSpPr>
        <p:spPr bwMode="auto">
          <a:xfrm>
            <a:off x="1447800" y="5334000"/>
            <a:ext cx="152400" cy="152400"/>
          </a:xfrm>
          <a:prstGeom prst="triangle">
            <a:avLst>
              <a:gd name="adj" fmla="val 50000"/>
            </a:avLst>
          </a:prstGeom>
          <a:solidFill>
            <a:srgbClr val="0000FF"/>
          </a:solidFill>
          <a:ln w="9525">
            <a:solidFill>
              <a:schemeClr val="tx1"/>
            </a:solidFill>
            <a:miter lim="800000"/>
            <a:headEnd/>
            <a:tailEnd/>
          </a:ln>
        </p:spPr>
        <p:txBody>
          <a:bodyPr wrap="none" anchor="ctr"/>
          <a:lstStyle/>
          <a:p>
            <a:endParaRPr lang="en-US"/>
          </a:p>
        </p:txBody>
      </p:sp>
      <p:sp>
        <p:nvSpPr>
          <p:cNvPr id="197685" name="AutoShape 53"/>
          <p:cNvSpPr>
            <a:spLocks noChangeArrowheads="1"/>
          </p:cNvSpPr>
          <p:nvPr/>
        </p:nvSpPr>
        <p:spPr bwMode="auto">
          <a:xfrm>
            <a:off x="2590800" y="5334000"/>
            <a:ext cx="152400" cy="152400"/>
          </a:xfrm>
          <a:prstGeom prst="triangle">
            <a:avLst>
              <a:gd name="adj" fmla="val 50000"/>
            </a:avLst>
          </a:prstGeom>
          <a:solidFill>
            <a:srgbClr val="0000FF"/>
          </a:solidFill>
          <a:ln w="9525">
            <a:solidFill>
              <a:schemeClr val="tx1"/>
            </a:solidFill>
            <a:miter lim="800000"/>
            <a:headEnd/>
            <a:tailEnd/>
          </a:ln>
        </p:spPr>
        <p:txBody>
          <a:bodyPr wrap="none" anchor="ctr"/>
          <a:lstStyle/>
          <a:p>
            <a:endParaRPr lang="en-US"/>
          </a:p>
        </p:txBody>
      </p:sp>
      <p:sp>
        <p:nvSpPr>
          <p:cNvPr id="197686" name="AutoShape 54"/>
          <p:cNvSpPr>
            <a:spLocks noChangeArrowheads="1"/>
          </p:cNvSpPr>
          <p:nvPr/>
        </p:nvSpPr>
        <p:spPr bwMode="auto">
          <a:xfrm>
            <a:off x="3886200" y="5334000"/>
            <a:ext cx="152400" cy="152400"/>
          </a:xfrm>
          <a:prstGeom prst="triangle">
            <a:avLst>
              <a:gd name="adj" fmla="val 50000"/>
            </a:avLst>
          </a:prstGeom>
          <a:solidFill>
            <a:srgbClr val="0000FF"/>
          </a:solidFill>
          <a:ln w="9525">
            <a:solidFill>
              <a:schemeClr val="tx1"/>
            </a:solidFill>
            <a:miter lim="800000"/>
            <a:headEnd/>
            <a:tailEnd/>
          </a:ln>
        </p:spPr>
        <p:txBody>
          <a:bodyPr wrap="none" anchor="ctr"/>
          <a:lstStyle/>
          <a:p>
            <a:endParaRPr lang="en-US"/>
          </a:p>
        </p:txBody>
      </p:sp>
      <p:sp>
        <p:nvSpPr>
          <p:cNvPr id="197687" name="AutoShape 55"/>
          <p:cNvSpPr>
            <a:spLocks noChangeArrowheads="1"/>
          </p:cNvSpPr>
          <p:nvPr/>
        </p:nvSpPr>
        <p:spPr bwMode="auto">
          <a:xfrm>
            <a:off x="5257800" y="5334000"/>
            <a:ext cx="152400" cy="152400"/>
          </a:xfrm>
          <a:prstGeom prst="triangle">
            <a:avLst>
              <a:gd name="adj" fmla="val 50000"/>
            </a:avLst>
          </a:prstGeom>
          <a:solidFill>
            <a:srgbClr val="0000FF"/>
          </a:solidFill>
          <a:ln w="9525">
            <a:solidFill>
              <a:schemeClr val="tx1"/>
            </a:solidFill>
            <a:miter lim="800000"/>
            <a:headEnd/>
            <a:tailEnd/>
          </a:ln>
        </p:spPr>
        <p:txBody>
          <a:bodyPr wrap="none" anchor="ctr"/>
          <a:lstStyle/>
          <a:p>
            <a:endParaRPr lang="en-US"/>
          </a:p>
        </p:txBody>
      </p:sp>
      <p:sp>
        <p:nvSpPr>
          <p:cNvPr id="197688" name="AutoShape 56"/>
          <p:cNvSpPr>
            <a:spLocks noChangeArrowheads="1"/>
          </p:cNvSpPr>
          <p:nvPr/>
        </p:nvSpPr>
        <p:spPr bwMode="auto">
          <a:xfrm>
            <a:off x="6629400" y="5334000"/>
            <a:ext cx="152400" cy="152400"/>
          </a:xfrm>
          <a:prstGeom prst="triangle">
            <a:avLst>
              <a:gd name="adj" fmla="val 50000"/>
            </a:avLst>
          </a:prstGeom>
          <a:solidFill>
            <a:srgbClr val="0000FF"/>
          </a:solidFill>
          <a:ln w="9525">
            <a:solidFill>
              <a:schemeClr val="tx1"/>
            </a:solidFill>
            <a:miter lim="800000"/>
            <a:headEnd/>
            <a:tailEnd/>
          </a:ln>
        </p:spPr>
        <p:txBody>
          <a:bodyPr wrap="none" anchor="ctr"/>
          <a:lstStyle/>
          <a:p>
            <a:endParaRPr lang="en-US"/>
          </a:p>
        </p:txBody>
      </p:sp>
      <p:sp>
        <p:nvSpPr>
          <p:cNvPr id="197689" name="AutoShape 57"/>
          <p:cNvSpPr>
            <a:spLocks noChangeArrowheads="1"/>
          </p:cNvSpPr>
          <p:nvPr/>
        </p:nvSpPr>
        <p:spPr bwMode="auto">
          <a:xfrm>
            <a:off x="8001000" y="5334000"/>
            <a:ext cx="152400" cy="152400"/>
          </a:xfrm>
          <a:prstGeom prst="triangle">
            <a:avLst>
              <a:gd name="adj" fmla="val 50000"/>
            </a:avLst>
          </a:prstGeom>
          <a:solidFill>
            <a:srgbClr val="0000FF"/>
          </a:solidFill>
          <a:ln w="9525">
            <a:solidFill>
              <a:schemeClr val="tx1"/>
            </a:solidFill>
            <a:miter lim="800000"/>
            <a:headEnd/>
            <a:tailEnd/>
          </a:ln>
        </p:spPr>
        <p:txBody>
          <a:bodyPr wrap="none" anchor="ctr"/>
          <a:lstStyle/>
          <a:p>
            <a:endParaRPr lang="en-US"/>
          </a:p>
        </p:txBody>
      </p:sp>
      <p:sp>
        <p:nvSpPr>
          <p:cNvPr id="197690" name="Oval 58"/>
          <p:cNvSpPr>
            <a:spLocks noChangeArrowheads="1"/>
          </p:cNvSpPr>
          <p:nvPr/>
        </p:nvSpPr>
        <p:spPr bwMode="auto">
          <a:xfrm>
            <a:off x="1447800" y="5181600"/>
            <a:ext cx="152400" cy="152400"/>
          </a:xfrm>
          <a:prstGeom prst="ellipse">
            <a:avLst/>
          </a:prstGeom>
          <a:solidFill>
            <a:srgbClr val="800080"/>
          </a:solidFill>
          <a:ln w="9525">
            <a:solidFill>
              <a:schemeClr val="tx1"/>
            </a:solidFill>
            <a:round/>
            <a:headEnd/>
            <a:tailEnd/>
          </a:ln>
        </p:spPr>
        <p:txBody>
          <a:bodyPr wrap="none" anchor="ctr"/>
          <a:lstStyle/>
          <a:p>
            <a:endParaRPr lang="en-US"/>
          </a:p>
        </p:txBody>
      </p:sp>
      <p:sp>
        <p:nvSpPr>
          <p:cNvPr id="197691" name="Oval 59"/>
          <p:cNvSpPr>
            <a:spLocks noChangeArrowheads="1"/>
          </p:cNvSpPr>
          <p:nvPr/>
        </p:nvSpPr>
        <p:spPr bwMode="auto">
          <a:xfrm>
            <a:off x="3429000" y="5181600"/>
            <a:ext cx="152400" cy="152400"/>
          </a:xfrm>
          <a:prstGeom prst="ellipse">
            <a:avLst/>
          </a:prstGeom>
          <a:solidFill>
            <a:srgbClr val="800080"/>
          </a:solidFill>
          <a:ln w="9525">
            <a:solidFill>
              <a:schemeClr val="tx1"/>
            </a:solidFill>
            <a:round/>
            <a:headEnd/>
            <a:tailEnd/>
          </a:ln>
        </p:spPr>
        <p:txBody>
          <a:bodyPr wrap="none" anchor="ctr"/>
          <a:lstStyle/>
          <a:p>
            <a:endParaRPr lang="en-US"/>
          </a:p>
        </p:txBody>
      </p:sp>
      <p:sp>
        <p:nvSpPr>
          <p:cNvPr id="197692" name="Oval 60"/>
          <p:cNvSpPr>
            <a:spLocks noChangeArrowheads="1"/>
          </p:cNvSpPr>
          <p:nvPr/>
        </p:nvSpPr>
        <p:spPr bwMode="auto">
          <a:xfrm>
            <a:off x="5715000" y="5181600"/>
            <a:ext cx="152400" cy="152400"/>
          </a:xfrm>
          <a:prstGeom prst="ellipse">
            <a:avLst/>
          </a:prstGeom>
          <a:solidFill>
            <a:srgbClr val="800080"/>
          </a:solidFill>
          <a:ln w="9525">
            <a:solidFill>
              <a:schemeClr val="tx1"/>
            </a:solidFill>
            <a:round/>
            <a:headEnd/>
            <a:tailEnd/>
          </a:ln>
        </p:spPr>
        <p:txBody>
          <a:bodyPr wrap="none" anchor="ctr"/>
          <a:lstStyle/>
          <a:p>
            <a:endParaRPr lang="en-US"/>
          </a:p>
        </p:txBody>
      </p:sp>
      <p:sp>
        <p:nvSpPr>
          <p:cNvPr id="197693" name="Oval 61"/>
          <p:cNvSpPr>
            <a:spLocks noChangeArrowheads="1"/>
          </p:cNvSpPr>
          <p:nvPr/>
        </p:nvSpPr>
        <p:spPr bwMode="auto">
          <a:xfrm>
            <a:off x="8001000" y="5181600"/>
            <a:ext cx="152400" cy="152400"/>
          </a:xfrm>
          <a:prstGeom prst="ellipse">
            <a:avLst/>
          </a:prstGeom>
          <a:solidFill>
            <a:srgbClr val="800080"/>
          </a:solidFill>
          <a:ln w="9525">
            <a:solidFill>
              <a:schemeClr val="tx1"/>
            </a:solidFill>
            <a:round/>
            <a:headEnd/>
            <a:tailEnd/>
          </a:ln>
        </p:spPr>
        <p:txBody>
          <a:bodyPr wrap="none" anchor="ctr"/>
          <a:lstStyle/>
          <a:p>
            <a:endParaRPr lang="en-US"/>
          </a:p>
        </p:txBody>
      </p:sp>
      <p:sp>
        <p:nvSpPr>
          <p:cNvPr id="197694" name="AutoShape 62"/>
          <p:cNvSpPr>
            <a:spLocks noChangeArrowheads="1"/>
          </p:cNvSpPr>
          <p:nvPr/>
        </p:nvSpPr>
        <p:spPr bwMode="auto">
          <a:xfrm>
            <a:off x="1447800" y="4267200"/>
            <a:ext cx="152400" cy="152400"/>
          </a:xfrm>
          <a:prstGeom prst="diamond">
            <a:avLst/>
          </a:prstGeom>
          <a:solidFill>
            <a:srgbClr val="FFFF00"/>
          </a:solidFill>
          <a:ln w="9525">
            <a:solidFill>
              <a:schemeClr val="tx1"/>
            </a:solidFill>
            <a:miter lim="800000"/>
            <a:headEnd/>
            <a:tailEnd/>
          </a:ln>
        </p:spPr>
        <p:txBody>
          <a:bodyPr wrap="none" anchor="ctr"/>
          <a:lstStyle/>
          <a:p>
            <a:endParaRPr lang="en-US"/>
          </a:p>
        </p:txBody>
      </p:sp>
      <p:sp>
        <p:nvSpPr>
          <p:cNvPr id="197695" name="AutoShape 63"/>
          <p:cNvSpPr>
            <a:spLocks noChangeArrowheads="1"/>
          </p:cNvSpPr>
          <p:nvPr/>
        </p:nvSpPr>
        <p:spPr bwMode="auto">
          <a:xfrm>
            <a:off x="2209800" y="4267200"/>
            <a:ext cx="152400" cy="152400"/>
          </a:xfrm>
          <a:prstGeom prst="diamond">
            <a:avLst/>
          </a:prstGeom>
          <a:solidFill>
            <a:srgbClr val="FFFF00"/>
          </a:solidFill>
          <a:ln w="9525">
            <a:solidFill>
              <a:schemeClr val="tx1"/>
            </a:solidFill>
            <a:miter lim="800000"/>
            <a:headEnd/>
            <a:tailEnd/>
          </a:ln>
        </p:spPr>
        <p:txBody>
          <a:bodyPr wrap="none" anchor="ctr"/>
          <a:lstStyle/>
          <a:p>
            <a:endParaRPr lang="en-US"/>
          </a:p>
        </p:txBody>
      </p:sp>
      <p:sp>
        <p:nvSpPr>
          <p:cNvPr id="197696" name="AutoShape 64"/>
          <p:cNvSpPr>
            <a:spLocks noChangeArrowheads="1"/>
          </p:cNvSpPr>
          <p:nvPr/>
        </p:nvSpPr>
        <p:spPr bwMode="auto">
          <a:xfrm>
            <a:off x="2971800" y="4267200"/>
            <a:ext cx="152400" cy="152400"/>
          </a:xfrm>
          <a:prstGeom prst="diamond">
            <a:avLst/>
          </a:prstGeom>
          <a:solidFill>
            <a:srgbClr val="FFFF00"/>
          </a:solidFill>
          <a:ln w="9525">
            <a:solidFill>
              <a:schemeClr val="tx1"/>
            </a:solidFill>
            <a:miter lim="800000"/>
            <a:headEnd/>
            <a:tailEnd/>
          </a:ln>
        </p:spPr>
        <p:txBody>
          <a:bodyPr wrap="none" anchor="ctr"/>
          <a:lstStyle/>
          <a:p>
            <a:endParaRPr lang="en-US"/>
          </a:p>
        </p:txBody>
      </p:sp>
      <p:sp>
        <p:nvSpPr>
          <p:cNvPr id="197697" name="AutoShape 65"/>
          <p:cNvSpPr>
            <a:spLocks noChangeArrowheads="1"/>
          </p:cNvSpPr>
          <p:nvPr/>
        </p:nvSpPr>
        <p:spPr bwMode="auto">
          <a:xfrm>
            <a:off x="3886200" y="4267200"/>
            <a:ext cx="152400" cy="152400"/>
          </a:xfrm>
          <a:prstGeom prst="diamond">
            <a:avLst/>
          </a:prstGeom>
          <a:solidFill>
            <a:srgbClr val="FFFF00"/>
          </a:solidFill>
          <a:ln w="9525">
            <a:solidFill>
              <a:schemeClr val="tx1"/>
            </a:solidFill>
            <a:miter lim="800000"/>
            <a:headEnd/>
            <a:tailEnd/>
          </a:ln>
        </p:spPr>
        <p:txBody>
          <a:bodyPr wrap="none" anchor="ctr"/>
          <a:lstStyle/>
          <a:p>
            <a:endParaRPr lang="en-US"/>
          </a:p>
        </p:txBody>
      </p:sp>
      <p:sp>
        <p:nvSpPr>
          <p:cNvPr id="197698" name="AutoShape 66"/>
          <p:cNvSpPr>
            <a:spLocks noChangeArrowheads="1"/>
          </p:cNvSpPr>
          <p:nvPr/>
        </p:nvSpPr>
        <p:spPr bwMode="auto">
          <a:xfrm>
            <a:off x="4800600" y="4267200"/>
            <a:ext cx="152400" cy="152400"/>
          </a:xfrm>
          <a:prstGeom prst="diamond">
            <a:avLst/>
          </a:prstGeom>
          <a:solidFill>
            <a:srgbClr val="FFFF00"/>
          </a:solidFill>
          <a:ln w="9525">
            <a:solidFill>
              <a:schemeClr val="tx1"/>
            </a:solidFill>
            <a:miter lim="800000"/>
            <a:headEnd/>
            <a:tailEnd/>
          </a:ln>
        </p:spPr>
        <p:txBody>
          <a:bodyPr wrap="none" anchor="ctr"/>
          <a:lstStyle/>
          <a:p>
            <a:endParaRPr lang="en-US"/>
          </a:p>
        </p:txBody>
      </p:sp>
      <p:sp>
        <p:nvSpPr>
          <p:cNvPr id="197699" name="AutoShape 67"/>
          <p:cNvSpPr>
            <a:spLocks noChangeArrowheads="1"/>
          </p:cNvSpPr>
          <p:nvPr/>
        </p:nvSpPr>
        <p:spPr bwMode="auto">
          <a:xfrm>
            <a:off x="5715000" y="4267200"/>
            <a:ext cx="152400" cy="152400"/>
          </a:xfrm>
          <a:prstGeom prst="diamond">
            <a:avLst/>
          </a:prstGeom>
          <a:solidFill>
            <a:srgbClr val="FFFF00"/>
          </a:solidFill>
          <a:ln w="9525">
            <a:solidFill>
              <a:schemeClr val="tx1"/>
            </a:solidFill>
            <a:miter lim="800000"/>
            <a:headEnd/>
            <a:tailEnd/>
          </a:ln>
        </p:spPr>
        <p:txBody>
          <a:bodyPr wrap="none" anchor="ctr"/>
          <a:lstStyle/>
          <a:p>
            <a:endParaRPr lang="en-US"/>
          </a:p>
        </p:txBody>
      </p:sp>
      <p:sp>
        <p:nvSpPr>
          <p:cNvPr id="197700" name="AutoShape 68"/>
          <p:cNvSpPr>
            <a:spLocks noChangeArrowheads="1"/>
          </p:cNvSpPr>
          <p:nvPr/>
        </p:nvSpPr>
        <p:spPr bwMode="auto">
          <a:xfrm>
            <a:off x="6629400" y="4267200"/>
            <a:ext cx="152400" cy="152400"/>
          </a:xfrm>
          <a:prstGeom prst="diamond">
            <a:avLst/>
          </a:prstGeom>
          <a:solidFill>
            <a:srgbClr val="FFFF00"/>
          </a:solidFill>
          <a:ln w="9525">
            <a:solidFill>
              <a:schemeClr val="tx1"/>
            </a:solidFill>
            <a:miter lim="800000"/>
            <a:headEnd/>
            <a:tailEnd/>
          </a:ln>
        </p:spPr>
        <p:txBody>
          <a:bodyPr wrap="none" anchor="ctr"/>
          <a:lstStyle/>
          <a:p>
            <a:endParaRPr lang="en-US"/>
          </a:p>
        </p:txBody>
      </p:sp>
      <p:sp>
        <p:nvSpPr>
          <p:cNvPr id="197701" name="AutoShape 69"/>
          <p:cNvSpPr>
            <a:spLocks noChangeArrowheads="1"/>
          </p:cNvSpPr>
          <p:nvPr/>
        </p:nvSpPr>
        <p:spPr bwMode="auto">
          <a:xfrm>
            <a:off x="7543800" y="4267200"/>
            <a:ext cx="152400" cy="152400"/>
          </a:xfrm>
          <a:prstGeom prst="diamond">
            <a:avLst/>
          </a:prstGeom>
          <a:solidFill>
            <a:srgbClr val="FFFF00"/>
          </a:solidFill>
          <a:ln w="9525">
            <a:solidFill>
              <a:schemeClr val="tx1"/>
            </a:solidFill>
            <a:miter lim="800000"/>
            <a:headEnd/>
            <a:tailEnd/>
          </a:ln>
        </p:spPr>
        <p:txBody>
          <a:bodyPr wrap="none" anchor="ctr"/>
          <a:lstStyle/>
          <a:p>
            <a:endParaRPr lang="en-US"/>
          </a:p>
        </p:txBody>
      </p:sp>
      <p:sp>
        <p:nvSpPr>
          <p:cNvPr id="197702" name="AutoShape 70"/>
          <p:cNvSpPr>
            <a:spLocks noChangeArrowheads="1"/>
          </p:cNvSpPr>
          <p:nvPr/>
        </p:nvSpPr>
        <p:spPr bwMode="auto">
          <a:xfrm>
            <a:off x="1447800" y="5486400"/>
            <a:ext cx="152400" cy="152400"/>
          </a:xfrm>
          <a:prstGeom prst="diamond">
            <a:avLst/>
          </a:prstGeom>
          <a:solidFill>
            <a:srgbClr val="FFFF00"/>
          </a:solidFill>
          <a:ln w="9525">
            <a:solidFill>
              <a:schemeClr val="tx1"/>
            </a:solidFill>
            <a:miter lim="800000"/>
            <a:headEnd/>
            <a:tailEnd/>
          </a:ln>
        </p:spPr>
        <p:txBody>
          <a:bodyPr wrap="none" anchor="ctr"/>
          <a:lstStyle/>
          <a:p>
            <a:endParaRPr lang="en-US"/>
          </a:p>
        </p:txBody>
      </p:sp>
      <p:sp>
        <p:nvSpPr>
          <p:cNvPr id="197703" name="AutoShape 71"/>
          <p:cNvSpPr>
            <a:spLocks noChangeArrowheads="1"/>
          </p:cNvSpPr>
          <p:nvPr/>
        </p:nvSpPr>
        <p:spPr bwMode="auto">
          <a:xfrm>
            <a:off x="2209800" y="5486400"/>
            <a:ext cx="152400" cy="152400"/>
          </a:xfrm>
          <a:prstGeom prst="diamond">
            <a:avLst/>
          </a:prstGeom>
          <a:solidFill>
            <a:srgbClr val="FFFF00"/>
          </a:solidFill>
          <a:ln w="9525">
            <a:solidFill>
              <a:schemeClr val="tx1"/>
            </a:solidFill>
            <a:miter lim="800000"/>
            <a:headEnd/>
            <a:tailEnd/>
          </a:ln>
        </p:spPr>
        <p:txBody>
          <a:bodyPr wrap="none" anchor="ctr"/>
          <a:lstStyle/>
          <a:p>
            <a:endParaRPr lang="en-US"/>
          </a:p>
        </p:txBody>
      </p:sp>
      <p:sp>
        <p:nvSpPr>
          <p:cNvPr id="197704" name="AutoShape 72"/>
          <p:cNvSpPr>
            <a:spLocks noChangeArrowheads="1"/>
          </p:cNvSpPr>
          <p:nvPr/>
        </p:nvSpPr>
        <p:spPr bwMode="auto">
          <a:xfrm>
            <a:off x="2971800" y="5486400"/>
            <a:ext cx="152400" cy="152400"/>
          </a:xfrm>
          <a:prstGeom prst="diamond">
            <a:avLst/>
          </a:prstGeom>
          <a:solidFill>
            <a:srgbClr val="FFFF00"/>
          </a:solidFill>
          <a:ln w="9525">
            <a:solidFill>
              <a:schemeClr val="tx1"/>
            </a:solidFill>
            <a:miter lim="800000"/>
            <a:headEnd/>
            <a:tailEnd/>
          </a:ln>
        </p:spPr>
        <p:txBody>
          <a:bodyPr wrap="none" anchor="ctr"/>
          <a:lstStyle/>
          <a:p>
            <a:endParaRPr lang="en-US"/>
          </a:p>
        </p:txBody>
      </p:sp>
      <p:sp>
        <p:nvSpPr>
          <p:cNvPr id="197705" name="AutoShape 73"/>
          <p:cNvSpPr>
            <a:spLocks noChangeArrowheads="1"/>
          </p:cNvSpPr>
          <p:nvPr/>
        </p:nvSpPr>
        <p:spPr bwMode="auto">
          <a:xfrm>
            <a:off x="3886200" y="5486400"/>
            <a:ext cx="152400" cy="152400"/>
          </a:xfrm>
          <a:prstGeom prst="diamond">
            <a:avLst/>
          </a:prstGeom>
          <a:solidFill>
            <a:srgbClr val="FFFF00"/>
          </a:solidFill>
          <a:ln w="9525">
            <a:solidFill>
              <a:schemeClr val="tx1"/>
            </a:solidFill>
            <a:miter lim="800000"/>
            <a:headEnd/>
            <a:tailEnd/>
          </a:ln>
        </p:spPr>
        <p:txBody>
          <a:bodyPr wrap="none" anchor="ctr"/>
          <a:lstStyle/>
          <a:p>
            <a:endParaRPr lang="en-US"/>
          </a:p>
        </p:txBody>
      </p:sp>
      <p:sp>
        <p:nvSpPr>
          <p:cNvPr id="197706" name="AutoShape 74"/>
          <p:cNvSpPr>
            <a:spLocks noChangeArrowheads="1"/>
          </p:cNvSpPr>
          <p:nvPr/>
        </p:nvSpPr>
        <p:spPr bwMode="auto">
          <a:xfrm>
            <a:off x="4800600" y="5486400"/>
            <a:ext cx="152400" cy="152400"/>
          </a:xfrm>
          <a:prstGeom prst="diamond">
            <a:avLst/>
          </a:prstGeom>
          <a:solidFill>
            <a:srgbClr val="FFFF00"/>
          </a:solidFill>
          <a:ln w="9525">
            <a:solidFill>
              <a:schemeClr val="tx1"/>
            </a:solidFill>
            <a:miter lim="800000"/>
            <a:headEnd/>
            <a:tailEnd/>
          </a:ln>
        </p:spPr>
        <p:txBody>
          <a:bodyPr wrap="none" anchor="ctr"/>
          <a:lstStyle/>
          <a:p>
            <a:endParaRPr lang="en-US"/>
          </a:p>
        </p:txBody>
      </p:sp>
      <p:sp>
        <p:nvSpPr>
          <p:cNvPr id="197707" name="AutoShape 75"/>
          <p:cNvSpPr>
            <a:spLocks noChangeArrowheads="1"/>
          </p:cNvSpPr>
          <p:nvPr/>
        </p:nvSpPr>
        <p:spPr bwMode="auto">
          <a:xfrm>
            <a:off x="5715000" y="5486400"/>
            <a:ext cx="152400" cy="152400"/>
          </a:xfrm>
          <a:prstGeom prst="diamond">
            <a:avLst/>
          </a:prstGeom>
          <a:solidFill>
            <a:srgbClr val="FFFF00"/>
          </a:solidFill>
          <a:ln w="9525">
            <a:solidFill>
              <a:schemeClr val="tx1"/>
            </a:solidFill>
            <a:miter lim="800000"/>
            <a:headEnd/>
            <a:tailEnd/>
          </a:ln>
        </p:spPr>
        <p:txBody>
          <a:bodyPr wrap="none" anchor="ctr"/>
          <a:lstStyle/>
          <a:p>
            <a:endParaRPr lang="en-US"/>
          </a:p>
        </p:txBody>
      </p:sp>
      <p:sp>
        <p:nvSpPr>
          <p:cNvPr id="197708" name="AutoShape 76"/>
          <p:cNvSpPr>
            <a:spLocks noChangeArrowheads="1"/>
          </p:cNvSpPr>
          <p:nvPr/>
        </p:nvSpPr>
        <p:spPr bwMode="auto">
          <a:xfrm>
            <a:off x="6629400" y="5486400"/>
            <a:ext cx="152400" cy="152400"/>
          </a:xfrm>
          <a:prstGeom prst="diamond">
            <a:avLst/>
          </a:prstGeom>
          <a:solidFill>
            <a:srgbClr val="FFFF00"/>
          </a:solidFill>
          <a:ln w="9525">
            <a:solidFill>
              <a:schemeClr val="tx1"/>
            </a:solidFill>
            <a:miter lim="800000"/>
            <a:headEnd/>
            <a:tailEnd/>
          </a:ln>
        </p:spPr>
        <p:txBody>
          <a:bodyPr wrap="none" anchor="ctr"/>
          <a:lstStyle/>
          <a:p>
            <a:endParaRPr lang="en-US"/>
          </a:p>
        </p:txBody>
      </p:sp>
      <p:sp>
        <p:nvSpPr>
          <p:cNvPr id="197709" name="AutoShape 77"/>
          <p:cNvSpPr>
            <a:spLocks noChangeArrowheads="1"/>
          </p:cNvSpPr>
          <p:nvPr/>
        </p:nvSpPr>
        <p:spPr bwMode="auto">
          <a:xfrm>
            <a:off x="7543800" y="5486400"/>
            <a:ext cx="152400" cy="152400"/>
          </a:xfrm>
          <a:prstGeom prst="diamond">
            <a:avLst/>
          </a:prstGeom>
          <a:solidFill>
            <a:srgbClr val="FFFF00"/>
          </a:solidFill>
          <a:ln w="9525">
            <a:solidFill>
              <a:schemeClr val="tx1"/>
            </a:solidFill>
            <a:miter lim="800000"/>
            <a:headEnd/>
            <a:tailEnd/>
          </a:ln>
        </p:spPr>
        <p:txBody>
          <a:bodyPr wrap="none" anchor="ctr"/>
          <a:lstStyle/>
          <a:p>
            <a:endParaRPr lang="en-US"/>
          </a:p>
        </p:txBody>
      </p:sp>
      <p:sp>
        <p:nvSpPr>
          <p:cNvPr id="78" name="TextBox 77"/>
          <p:cNvSpPr txBox="1"/>
          <p:nvPr/>
        </p:nvSpPr>
        <p:spPr>
          <a:xfrm>
            <a:off x="4876800" y="3048000"/>
            <a:ext cx="3733800" cy="923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smtClean="0"/>
              <a:t>Can we synchronize </a:t>
            </a:r>
            <a:r>
              <a:rPr lang="en-US" dirty="0" err="1" smtClean="0"/>
              <a:t>pollings</a:t>
            </a:r>
            <a:r>
              <a:rPr lang="en-US" dirty="0" smtClean="0"/>
              <a:t> to further reduce traffic without multiplexing awareness?</a:t>
            </a:r>
            <a:endParaRPr lang="en-US" dirty="0"/>
          </a:p>
        </p:txBody>
      </p:sp>
      <p:sp>
        <p:nvSpPr>
          <p:cNvPr id="79" name="TextBox 78"/>
          <p:cNvSpPr txBox="1"/>
          <p:nvPr/>
        </p:nvSpPr>
        <p:spPr>
          <a:xfrm>
            <a:off x="457200" y="6477000"/>
            <a:ext cx="2438400" cy="261610"/>
          </a:xfrm>
          <a:prstGeom prst="rect">
            <a:avLst/>
          </a:prstGeom>
          <a:noFill/>
        </p:spPr>
        <p:txBody>
          <a:bodyPr wrap="square" rtlCol="0">
            <a:spAutoFit/>
          </a:bodyPr>
          <a:lstStyle/>
          <a:p>
            <a:r>
              <a:rPr lang="en-US" sz="1100" dirty="0" smtClean="0"/>
              <a:t>From Du Li’s </a:t>
            </a:r>
            <a:r>
              <a:rPr lang="en-US" sz="1100" dirty="0" err="1" smtClean="0"/>
              <a:t>MobiSys</a:t>
            </a:r>
            <a:r>
              <a:rPr lang="en-US" sz="1100" dirty="0" smtClean="0"/>
              <a:t> ‘09 talk</a:t>
            </a:r>
            <a:endParaRPr lang="en-US" sz="1100" dirty="0"/>
          </a:p>
        </p:txBody>
      </p:sp>
      <p:pic>
        <p:nvPicPr>
          <p:cNvPr id="80" name="~PP2322.WAV">
            <a:hlinkClick r:id="" action="ppaction://media"/>
          </p:cNvPr>
          <p:cNvPicPr>
            <a:picLocks noRot="1" noChangeAspect="1"/>
          </p:cNvPicPr>
          <p:nvPr>
            <a:wavAudioFile r:embed="rId2" name="~PP2322.WAV"/>
          </p:nvPr>
        </p:nvPicPr>
        <p:blipFill>
          <a:blip r:embed="rId5" cstate="print"/>
          <a:stretch>
            <a:fillRect/>
          </a:stretch>
        </p:blipFill>
        <p:spPr>
          <a:xfrm>
            <a:off x="8724900" y="6438900"/>
            <a:ext cx="304800" cy="304800"/>
          </a:xfrm>
          <a:prstGeom prst="rect">
            <a:avLst/>
          </a:prstGeom>
        </p:spPr>
      </p:pic>
    </p:spTree>
    <p:custDataLst>
      <p:tags r:id="rId1"/>
    </p:custDataLst>
  </p:cSld>
  <p:clrMapOvr>
    <a:masterClrMapping/>
  </p:clrMapOvr>
  <p:transition advTm="7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1" fill="hold" display="0">
                  <p:stCondLst>
                    <p:cond delay="indefinite"/>
                  </p:stCondLst>
                  <p:endCondLst>
                    <p:cond evt="onPrev" delay="0">
                      <p:tgtEl>
                        <p:sldTgt/>
                      </p:tgtEl>
                    </p:cond>
                    <p:cond evt="onStopAudio" delay="0">
                      <p:tgtEl>
                        <p:sldTgt/>
                      </p:tgtEl>
                    </p:cond>
                  </p:endCondLst>
                </p:cTn>
                <p:tgtEl>
                  <p:spTgt spid="80"/>
                </p:tgtEl>
              </p:cMediaNode>
            </p:audio>
          </p:childTnLst>
        </p:cTn>
      </p:par>
    </p:tnLst>
    <p:bldLst>
      <p:bldP spid="78"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p:txBody>
          <a:bodyPr/>
          <a:lstStyle/>
          <a:p>
            <a:r>
              <a:rPr lang="en-US"/>
              <a:t>Our Solution: Mooching</a:t>
            </a:r>
          </a:p>
        </p:txBody>
      </p:sp>
      <p:sp>
        <p:nvSpPr>
          <p:cNvPr id="205827" name="Rectangle 3"/>
          <p:cNvSpPr>
            <a:spLocks noGrp="1" noChangeArrowheads="1"/>
          </p:cNvSpPr>
          <p:nvPr>
            <p:ph type="body" idx="1"/>
          </p:nvPr>
        </p:nvSpPr>
        <p:spPr/>
        <p:txBody>
          <a:bodyPr/>
          <a:lstStyle/>
          <a:p>
            <a:pPr>
              <a:lnSpc>
                <a:spcPct val="90000"/>
              </a:lnSpc>
            </a:pPr>
            <a:r>
              <a:rPr lang="en-US" sz="2800"/>
              <a:t>Prioritize all periodic polling tasks</a:t>
            </a:r>
          </a:p>
          <a:p>
            <a:pPr lvl="1">
              <a:lnSpc>
                <a:spcPct val="90000"/>
              </a:lnSpc>
            </a:pPr>
            <a:r>
              <a:rPr lang="en-US" sz="2400"/>
              <a:t>Four levels (immediate, low, normal, high) with different min-max frequency ranges</a:t>
            </a:r>
          </a:p>
          <a:p>
            <a:pPr lvl="1">
              <a:lnSpc>
                <a:spcPct val="90000"/>
              </a:lnSpc>
            </a:pPr>
            <a:r>
              <a:rPr lang="en-US" sz="2400"/>
              <a:t>Each component adapts its own poll frequency</a:t>
            </a:r>
          </a:p>
          <a:p>
            <a:pPr lvl="1">
              <a:lnSpc>
                <a:spcPct val="90000"/>
              </a:lnSpc>
            </a:pPr>
            <a:r>
              <a:rPr lang="en-US" sz="2400"/>
              <a:t>Priority-switching by component visibility</a:t>
            </a:r>
          </a:p>
          <a:p>
            <a:pPr>
              <a:lnSpc>
                <a:spcPct val="90000"/>
              </a:lnSpc>
            </a:pPr>
            <a:r>
              <a:rPr lang="en-US" sz="2800"/>
              <a:t>One heartbeat multiplexes all requests</a:t>
            </a:r>
          </a:p>
          <a:p>
            <a:pPr lvl="1">
              <a:lnSpc>
                <a:spcPct val="90000"/>
              </a:lnSpc>
            </a:pPr>
            <a:r>
              <a:rPr lang="en-US" sz="2400"/>
              <a:t>Heartbeat frequency matching current (foreground) task with highest priority</a:t>
            </a:r>
          </a:p>
          <a:p>
            <a:pPr lvl="2">
              <a:lnSpc>
                <a:spcPct val="90000"/>
              </a:lnSpc>
            </a:pPr>
            <a:r>
              <a:rPr lang="en-US" sz="2000"/>
              <a:t>Low-priority tasks are piggy-backed</a:t>
            </a:r>
          </a:p>
          <a:p>
            <a:pPr lvl="2">
              <a:lnSpc>
                <a:spcPct val="90000"/>
              </a:lnSpc>
            </a:pPr>
            <a:r>
              <a:rPr lang="en-US" sz="2000"/>
              <a:t>As if only high-priority messages were sent</a:t>
            </a:r>
          </a:p>
        </p:txBody>
      </p:sp>
      <p:sp>
        <p:nvSpPr>
          <p:cNvPr id="4" name="TextBox 3"/>
          <p:cNvSpPr txBox="1"/>
          <p:nvPr/>
        </p:nvSpPr>
        <p:spPr>
          <a:xfrm>
            <a:off x="457200" y="6477000"/>
            <a:ext cx="2438400" cy="261610"/>
          </a:xfrm>
          <a:prstGeom prst="rect">
            <a:avLst/>
          </a:prstGeom>
          <a:noFill/>
        </p:spPr>
        <p:txBody>
          <a:bodyPr wrap="square" rtlCol="0">
            <a:spAutoFit/>
          </a:bodyPr>
          <a:lstStyle/>
          <a:p>
            <a:r>
              <a:rPr lang="en-US" sz="1100" dirty="0" smtClean="0"/>
              <a:t>From Du Li’s </a:t>
            </a:r>
            <a:r>
              <a:rPr lang="en-US" sz="1100" dirty="0" err="1" smtClean="0"/>
              <a:t>MobiSys</a:t>
            </a:r>
            <a:r>
              <a:rPr lang="en-US" sz="1100" dirty="0" smtClean="0"/>
              <a:t> ‘09 talk</a:t>
            </a:r>
            <a:endParaRPr lang="en-US" sz="1100" dirty="0"/>
          </a:p>
        </p:txBody>
      </p:sp>
      <p:pic>
        <p:nvPicPr>
          <p:cNvPr id="5" name="~PP1145.WAV">
            <a:hlinkClick r:id="" action="ppaction://media"/>
          </p:cNvPr>
          <p:cNvPicPr>
            <a:picLocks noRot="1" noChangeAspect="1"/>
          </p:cNvPicPr>
          <p:nvPr>
            <a:wavAudioFile r:embed="rId1" name="~PP1145.WAV"/>
          </p:nvPr>
        </p:nvPicPr>
        <p:blipFill>
          <a:blip r:embed="rId4" cstate="print"/>
          <a:stretch>
            <a:fillRect/>
          </a:stretch>
        </p:blipFill>
        <p:spPr>
          <a:xfrm>
            <a:off x="8724900" y="6438900"/>
            <a:ext cx="304800" cy="304800"/>
          </a:xfrm>
          <a:prstGeom prst="rect">
            <a:avLst/>
          </a:prstGeom>
        </p:spPr>
      </p:pic>
    </p:spTree>
  </p:cSld>
  <p:clrMapOvr>
    <a:masterClrMapping/>
  </p:clrMapOvr>
  <p:transition advTm="6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AutoShape 2"/>
          <p:cNvSpPr>
            <a:spLocks noChangeArrowheads="1"/>
          </p:cNvSpPr>
          <p:nvPr/>
        </p:nvSpPr>
        <p:spPr bwMode="auto">
          <a:xfrm>
            <a:off x="2743200" y="3962400"/>
            <a:ext cx="3810000" cy="2362200"/>
          </a:xfrm>
          <a:prstGeom prst="roundRect">
            <a:avLst>
              <a:gd name="adj" fmla="val 16667"/>
            </a:avLst>
          </a:prstGeom>
          <a:solidFill>
            <a:schemeClr val="hlink">
              <a:alpha val="46001"/>
            </a:schemeClr>
          </a:solidFill>
          <a:ln w="9525">
            <a:solidFill>
              <a:schemeClr val="tx1">
                <a:alpha val="20000"/>
              </a:schemeClr>
            </a:solidFill>
            <a:round/>
            <a:headEnd/>
            <a:tailEnd/>
          </a:ln>
        </p:spPr>
        <p:txBody>
          <a:bodyPr wrap="none" anchor="ctr"/>
          <a:lstStyle/>
          <a:p>
            <a:endParaRPr lang="en-US"/>
          </a:p>
        </p:txBody>
      </p:sp>
      <p:sp>
        <p:nvSpPr>
          <p:cNvPr id="206851" name="AutoShape 3"/>
          <p:cNvSpPr>
            <a:spLocks noChangeArrowheads="1"/>
          </p:cNvSpPr>
          <p:nvPr/>
        </p:nvSpPr>
        <p:spPr bwMode="auto">
          <a:xfrm>
            <a:off x="1066800" y="1295400"/>
            <a:ext cx="6705600" cy="2133600"/>
          </a:xfrm>
          <a:prstGeom prst="roundRect">
            <a:avLst>
              <a:gd name="adj" fmla="val 16667"/>
            </a:avLst>
          </a:prstGeom>
          <a:solidFill>
            <a:schemeClr val="hlink">
              <a:alpha val="46001"/>
            </a:schemeClr>
          </a:solidFill>
          <a:ln w="9525">
            <a:solidFill>
              <a:schemeClr val="tx1">
                <a:alpha val="20000"/>
              </a:schemeClr>
            </a:solidFill>
            <a:round/>
            <a:headEnd/>
            <a:tailEnd/>
          </a:ln>
        </p:spPr>
        <p:txBody>
          <a:bodyPr wrap="none" anchor="ctr"/>
          <a:lstStyle/>
          <a:p>
            <a:endParaRPr lang="en-US"/>
          </a:p>
        </p:txBody>
      </p:sp>
      <p:sp>
        <p:nvSpPr>
          <p:cNvPr id="206852" name="Rectangle 4"/>
          <p:cNvSpPr>
            <a:spLocks noGrp="1" noChangeArrowheads="1"/>
          </p:cNvSpPr>
          <p:nvPr>
            <p:ph type="title"/>
          </p:nvPr>
        </p:nvSpPr>
        <p:spPr>
          <a:xfrm>
            <a:off x="1219200" y="0"/>
            <a:ext cx="7543800" cy="1143000"/>
          </a:xfrm>
        </p:spPr>
        <p:txBody>
          <a:bodyPr/>
          <a:lstStyle/>
          <a:p>
            <a:r>
              <a:rPr lang="en-US"/>
              <a:t>High-Frequency Heartbeat</a:t>
            </a:r>
          </a:p>
        </p:txBody>
      </p:sp>
      <p:sp>
        <p:nvSpPr>
          <p:cNvPr id="206859" name="Text Box 11"/>
          <p:cNvSpPr txBox="1">
            <a:spLocks noChangeArrowheads="1"/>
          </p:cNvSpPr>
          <p:nvPr/>
        </p:nvSpPr>
        <p:spPr bwMode="auto">
          <a:xfrm>
            <a:off x="1219200" y="2895600"/>
            <a:ext cx="6324600" cy="346075"/>
          </a:xfrm>
          <a:prstGeom prst="rect">
            <a:avLst/>
          </a:prstGeom>
          <a:noFill/>
          <a:ln w="9525">
            <a:solidFill>
              <a:schemeClr val="tx1"/>
            </a:solidFill>
            <a:miter lim="800000"/>
            <a:headEnd/>
            <a:tailEnd/>
          </a:ln>
        </p:spPr>
        <p:txBody>
          <a:bodyPr>
            <a:spAutoFit/>
          </a:bodyPr>
          <a:lstStyle/>
          <a:p>
            <a:pPr algn="ctr"/>
            <a:r>
              <a:rPr lang="en-US" sz="1600"/>
              <a:t>The XMLHttpRequest Object</a:t>
            </a:r>
          </a:p>
        </p:txBody>
      </p:sp>
      <p:sp>
        <p:nvSpPr>
          <p:cNvPr id="206860" name="Text Box 12"/>
          <p:cNvSpPr txBox="1">
            <a:spLocks noChangeArrowheads="1"/>
          </p:cNvSpPr>
          <p:nvPr/>
        </p:nvSpPr>
        <p:spPr bwMode="auto">
          <a:xfrm>
            <a:off x="3124200" y="4148138"/>
            <a:ext cx="2849563" cy="376237"/>
          </a:xfrm>
          <a:prstGeom prst="rect">
            <a:avLst/>
          </a:prstGeom>
          <a:noFill/>
          <a:ln w="9525">
            <a:solidFill>
              <a:schemeClr val="tx1"/>
            </a:solidFill>
            <a:miter lim="800000"/>
            <a:headEnd/>
            <a:tailEnd/>
          </a:ln>
        </p:spPr>
        <p:txBody>
          <a:bodyPr>
            <a:spAutoFit/>
          </a:bodyPr>
          <a:lstStyle/>
          <a:p>
            <a:pPr algn="ctr"/>
            <a:r>
              <a:rPr lang="en-US" sz="1800"/>
              <a:t>Apache Web Server</a:t>
            </a:r>
          </a:p>
        </p:txBody>
      </p:sp>
      <p:sp>
        <p:nvSpPr>
          <p:cNvPr id="206863" name="Text Box 15"/>
          <p:cNvSpPr txBox="1">
            <a:spLocks noChangeArrowheads="1"/>
          </p:cNvSpPr>
          <p:nvPr/>
        </p:nvSpPr>
        <p:spPr bwMode="auto">
          <a:xfrm>
            <a:off x="1219200" y="2438400"/>
            <a:ext cx="6324600" cy="346075"/>
          </a:xfrm>
          <a:prstGeom prst="rect">
            <a:avLst/>
          </a:prstGeom>
          <a:solidFill>
            <a:srgbClr val="60EF57"/>
          </a:solidFill>
          <a:ln w="9525">
            <a:solidFill>
              <a:schemeClr val="tx1"/>
            </a:solidFill>
            <a:miter lim="800000"/>
            <a:headEnd/>
            <a:tailEnd/>
          </a:ln>
        </p:spPr>
        <p:txBody>
          <a:bodyPr>
            <a:spAutoFit/>
          </a:bodyPr>
          <a:lstStyle/>
          <a:p>
            <a:pPr algn="ctr"/>
            <a:r>
              <a:rPr lang="en-US" sz="1600"/>
              <a:t>Ajax Broker Stub</a:t>
            </a:r>
          </a:p>
        </p:txBody>
      </p:sp>
      <p:sp>
        <p:nvSpPr>
          <p:cNvPr id="206866" name="Text Box 18"/>
          <p:cNvSpPr txBox="1">
            <a:spLocks noChangeArrowheads="1"/>
          </p:cNvSpPr>
          <p:nvPr/>
        </p:nvSpPr>
        <p:spPr bwMode="auto">
          <a:xfrm>
            <a:off x="3124200" y="4600575"/>
            <a:ext cx="2895600" cy="376238"/>
          </a:xfrm>
          <a:prstGeom prst="rect">
            <a:avLst/>
          </a:prstGeom>
          <a:solidFill>
            <a:srgbClr val="60EF57"/>
          </a:solidFill>
          <a:ln w="9525">
            <a:solidFill>
              <a:schemeClr val="tx1"/>
            </a:solidFill>
            <a:miter lim="800000"/>
            <a:headEnd/>
            <a:tailEnd/>
          </a:ln>
        </p:spPr>
        <p:txBody>
          <a:bodyPr>
            <a:spAutoFit/>
          </a:bodyPr>
          <a:lstStyle/>
          <a:p>
            <a:pPr algn="ctr"/>
            <a:r>
              <a:rPr lang="en-US" sz="1800"/>
              <a:t>Ajax Broker Skeleton</a:t>
            </a:r>
          </a:p>
        </p:txBody>
      </p:sp>
      <p:sp>
        <p:nvSpPr>
          <p:cNvPr id="206877" name="Text Box 29"/>
          <p:cNvSpPr txBox="1">
            <a:spLocks noChangeArrowheads="1"/>
          </p:cNvSpPr>
          <p:nvPr/>
        </p:nvSpPr>
        <p:spPr bwMode="auto">
          <a:xfrm>
            <a:off x="3133725" y="5362575"/>
            <a:ext cx="577850" cy="346075"/>
          </a:xfrm>
          <a:prstGeom prst="rect">
            <a:avLst/>
          </a:prstGeom>
          <a:noFill/>
          <a:ln w="9525">
            <a:solidFill>
              <a:schemeClr val="tx1"/>
            </a:solidFill>
            <a:miter lim="800000"/>
            <a:headEnd/>
            <a:tailEnd/>
          </a:ln>
        </p:spPr>
        <p:txBody>
          <a:bodyPr wrap="none">
            <a:spAutoFit/>
          </a:bodyPr>
          <a:lstStyle/>
          <a:p>
            <a:pPr algn="ctr"/>
            <a:r>
              <a:rPr lang="en-US" sz="1600"/>
              <a:t>chat</a:t>
            </a:r>
          </a:p>
        </p:txBody>
      </p:sp>
      <p:sp>
        <p:nvSpPr>
          <p:cNvPr id="206878" name="Line 30"/>
          <p:cNvSpPr>
            <a:spLocks noChangeShapeType="1"/>
          </p:cNvSpPr>
          <p:nvPr/>
        </p:nvSpPr>
        <p:spPr bwMode="auto">
          <a:xfrm>
            <a:off x="3352800" y="4981575"/>
            <a:ext cx="0" cy="381000"/>
          </a:xfrm>
          <a:prstGeom prst="line">
            <a:avLst/>
          </a:prstGeom>
          <a:noFill/>
          <a:ln w="9525">
            <a:solidFill>
              <a:schemeClr val="tx1"/>
            </a:solidFill>
            <a:round/>
            <a:headEnd/>
            <a:tailEnd type="triangle" w="med" len="med"/>
          </a:ln>
        </p:spPr>
        <p:txBody>
          <a:bodyPr wrap="none" anchor="ctr"/>
          <a:lstStyle/>
          <a:p>
            <a:endParaRPr lang="en-US"/>
          </a:p>
        </p:txBody>
      </p:sp>
      <p:sp>
        <p:nvSpPr>
          <p:cNvPr id="206879" name="Line 31"/>
          <p:cNvSpPr>
            <a:spLocks noChangeShapeType="1"/>
          </p:cNvSpPr>
          <p:nvPr/>
        </p:nvSpPr>
        <p:spPr bwMode="auto">
          <a:xfrm flipV="1">
            <a:off x="3429000" y="4981575"/>
            <a:ext cx="0" cy="381000"/>
          </a:xfrm>
          <a:prstGeom prst="line">
            <a:avLst/>
          </a:prstGeom>
          <a:noFill/>
          <a:ln w="9525">
            <a:solidFill>
              <a:schemeClr val="tx1"/>
            </a:solidFill>
            <a:round/>
            <a:headEnd/>
            <a:tailEnd type="triangle" w="med" len="med"/>
          </a:ln>
        </p:spPr>
        <p:txBody>
          <a:bodyPr wrap="none" anchor="ctr"/>
          <a:lstStyle/>
          <a:p>
            <a:endParaRPr lang="en-US"/>
          </a:p>
        </p:txBody>
      </p:sp>
      <p:sp>
        <p:nvSpPr>
          <p:cNvPr id="206880" name="Text Box 32"/>
          <p:cNvSpPr txBox="1">
            <a:spLocks noChangeArrowheads="1"/>
          </p:cNvSpPr>
          <p:nvPr/>
        </p:nvSpPr>
        <p:spPr bwMode="auto">
          <a:xfrm>
            <a:off x="3970338" y="5362575"/>
            <a:ext cx="454025" cy="346075"/>
          </a:xfrm>
          <a:prstGeom prst="rect">
            <a:avLst/>
          </a:prstGeom>
          <a:noFill/>
          <a:ln w="9525">
            <a:solidFill>
              <a:schemeClr val="tx1"/>
            </a:solidFill>
            <a:miter lim="800000"/>
            <a:headEnd/>
            <a:tailEnd/>
          </a:ln>
        </p:spPr>
        <p:txBody>
          <a:bodyPr wrap="none">
            <a:spAutoFit/>
          </a:bodyPr>
          <a:lstStyle/>
          <a:p>
            <a:pPr algn="ctr"/>
            <a:r>
              <a:rPr lang="en-US" sz="1600"/>
              <a:t>wb</a:t>
            </a:r>
          </a:p>
        </p:txBody>
      </p:sp>
      <p:sp>
        <p:nvSpPr>
          <p:cNvPr id="206881" name="Line 33"/>
          <p:cNvSpPr>
            <a:spLocks noChangeShapeType="1"/>
          </p:cNvSpPr>
          <p:nvPr/>
        </p:nvSpPr>
        <p:spPr bwMode="auto">
          <a:xfrm>
            <a:off x="4127500" y="4981575"/>
            <a:ext cx="0" cy="381000"/>
          </a:xfrm>
          <a:prstGeom prst="line">
            <a:avLst/>
          </a:prstGeom>
          <a:noFill/>
          <a:ln w="9525">
            <a:solidFill>
              <a:schemeClr val="tx1"/>
            </a:solidFill>
            <a:round/>
            <a:headEnd/>
            <a:tailEnd type="triangle" w="med" len="med"/>
          </a:ln>
        </p:spPr>
        <p:txBody>
          <a:bodyPr wrap="none" anchor="ctr"/>
          <a:lstStyle/>
          <a:p>
            <a:endParaRPr lang="en-US"/>
          </a:p>
        </p:txBody>
      </p:sp>
      <p:sp>
        <p:nvSpPr>
          <p:cNvPr id="206882" name="Line 34"/>
          <p:cNvSpPr>
            <a:spLocks noChangeShapeType="1"/>
          </p:cNvSpPr>
          <p:nvPr/>
        </p:nvSpPr>
        <p:spPr bwMode="auto">
          <a:xfrm flipV="1">
            <a:off x="4203700" y="4981575"/>
            <a:ext cx="0" cy="381000"/>
          </a:xfrm>
          <a:prstGeom prst="line">
            <a:avLst/>
          </a:prstGeom>
          <a:noFill/>
          <a:ln w="9525">
            <a:solidFill>
              <a:schemeClr val="tx1"/>
            </a:solidFill>
            <a:round/>
            <a:headEnd/>
            <a:tailEnd type="triangle" w="med" len="med"/>
          </a:ln>
        </p:spPr>
        <p:txBody>
          <a:bodyPr wrap="none" anchor="ctr"/>
          <a:lstStyle/>
          <a:p>
            <a:endParaRPr lang="en-US"/>
          </a:p>
        </p:txBody>
      </p:sp>
      <p:sp>
        <p:nvSpPr>
          <p:cNvPr id="206883" name="Text Box 35"/>
          <p:cNvSpPr txBox="1">
            <a:spLocks noChangeArrowheads="1"/>
          </p:cNvSpPr>
          <p:nvPr/>
        </p:nvSpPr>
        <p:spPr bwMode="auto">
          <a:xfrm>
            <a:off x="5357813" y="5362575"/>
            <a:ext cx="712787" cy="346075"/>
          </a:xfrm>
          <a:prstGeom prst="rect">
            <a:avLst/>
          </a:prstGeom>
          <a:noFill/>
          <a:ln w="9525">
            <a:solidFill>
              <a:schemeClr val="tx1"/>
            </a:solidFill>
            <a:miter lim="800000"/>
            <a:headEnd/>
            <a:tailEnd/>
          </a:ln>
        </p:spPr>
        <p:txBody>
          <a:bodyPr wrap="none">
            <a:spAutoFit/>
          </a:bodyPr>
          <a:lstStyle/>
          <a:p>
            <a:pPr algn="ctr"/>
            <a:r>
              <a:rPr lang="en-US" sz="1600"/>
              <a:t>slides</a:t>
            </a:r>
          </a:p>
        </p:txBody>
      </p:sp>
      <p:sp>
        <p:nvSpPr>
          <p:cNvPr id="206884" name="Line 36"/>
          <p:cNvSpPr>
            <a:spLocks noChangeShapeType="1"/>
          </p:cNvSpPr>
          <p:nvPr/>
        </p:nvSpPr>
        <p:spPr bwMode="auto">
          <a:xfrm>
            <a:off x="5638800" y="4981575"/>
            <a:ext cx="0" cy="381000"/>
          </a:xfrm>
          <a:prstGeom prst="line">
            <a:avLst/>
          </a:prstGeom>
          <a:noFill/>
          <a:ln w="9525">
            <a:solidFill>
              <a:schemeClr val="tx1"/>
            </a:solidFill>
            <a:round/>
            <a:headEnd/>
            <a:tailEnd type="triangle" w="med" len="med"/>
          </a:ln>
        </p:spPr>
        <p:txBody>
          <a:bodyPr wrap="none" anchor="ctr"/>
          <a:lstStyle/>
          <a:p>
            <a:endParaRPr lang="en-US"/>
          </a:p>
        </p:txBody>
      </p:sp>
      <p:sp>
        <p:nvSpPr>
          <p:cNvPr id="206885" name="Line 37"/>
          <p:cNvSpPr>
            <a:spLocks noChangeShapeType="1"/>
          </p:cNvSpPr>
          <p:nvPr/>
        </p:nvSpPr>
        <p:spPr bwMode="auto">
          <a:xfrm flipV="1">
            <a:off x="5715000" y="4981575"/>
            <a:ext cx="0" cy="381000"/>
          </a:xfrm>
          <a:prstGeom prst="line">
            <a:avLst/>
          </a:prstGeom>
          <a:noFill/>
          <a:ln w="9525">
            <a:solidFill>
              <a:schemeClr val="tx1"/>
            </a:solidFill>
            <a:round/>
            <a:headEnd/>
            <a:tailEnd type="triangle" w="med" len="med"/>
          </a:ln>
        </p:spPr>
        <p:txBody>
          <a:bodyPr wrap="none" anchor="ctr"/>
          <a:lstStyle/>
          <a:p>
            <a:endParaRPr lang="en-US"/>
          </a:p>
        </p:txBody>
      </p:sp>
      <p:sp>
        <p:nvSpPr>
          <p:cNvPr id="206886" name="Text Box 38"/>
          <p:cNvSpPr txBox="1">
            <a:spLocks noChangeArrowheads="1"/>
          </p:cNvSpPr>
          <p:nvPr/>
        </p:nvSpPr>
        <p:spPr bwMode="auto">
          <a:xfrm>
            <a:off x="4632325" y="5257800"/>
            <a:ext cx="488950" cy="457200"/>
          </a:xfrm>
          <a:prstGeom prst="rect">
            <a:avLst/>
          </a:prstGeom>
          <a:noFill/>
          <a:ln w="9525">
            <a:noFill/>
            <a:miter lim="800000"/>
            <a:headEnd/>
            <a:tailEnd/>
          </a:ln>
        </p:spPr>
        <p:txBody>
          <a:bodyPr wrap="none">
            <a:spAutoFit/>
          </a:bodyPr>
          <a:lstStyle/>
          <a:p>
            <a:r>
              <a:rPr lang="en-US"/>
              <a:t>…</a:t>
            </a:r>
          </a:p>
        </p:txBody>
      </p:sp>
      <p:sp>
        <p:nvSpPr>
          <p:cNvPr id="206887" name="Text Box 39"/>
          <p:cNvSpPr txBox="1">
            <a:spLocks noChangeArrowheads="1"/>
          </p:cNvSpPr>
          <p:nvPr/>
        </p:nvSpPr>
        <p:spPr bwMode="auto">
          <a:xfrm>
            <a:off x="2895600" y="5867400"/>
            <a:ext cx="3386138" cy="457200"/>
          </a:xfrm>
          <a:prstGeom prst="rect">
            <a:avLst/>
          </a:prstGeom>
          <a:noFill/>
          <a:ln w="9525">
            <a:noFill/>
            <a:miter lim="800000"/>
            <a:headEnd/>
            <a:tailEnd/>
          </a:ln>
        </p:spPr>
        <p:txBody>
          <a:bodyPr wrap="none">
            <a:spAutoFit/>
          </a:bodyPr>
          <a:lstStyle/>
          <a:p>
            <a:r>
              <a:rPr lang="en-US"/>
              <a:t>The component servers</a:t>
            </a:r>
          </a:p>
        </p:txBody>
      </p:sp>
      <p:sp>
        <p:nvSpPr>
          <p:cNvPr id="206888" name="AutoShape 40"/>
          <p:cNvSpPr>
            <a:spLocks noChangeArrowheads="1"/>
          </p:cNvSpPr>
          <p:nvPr/>
        </p:nvSpPr>
        <p:spPr bwMode="auto">
          <a:xfrm>
            <a:off x="3581400" y="1295400"/>
            <a:ext cx="1524000" cy="1066800"/>
          </a:xfrm>
          <a:prstGeom prst="flowChartMultidocument">
            <a:avLst/>
          </a:prstGeom>
          <a:solidFill>
            <a:schemeClr val="accent1"/>
          </a:solidFill>
          <a:ln w="9525">
            <a:solidFill>
              <a:schemeClr val="tx1"/>
            </a:solidFill>
            <a:miter lim="800000"/>
            <a:headEnd/>
            <a:tailEnd/>
          </a:ln>
        </p:spPr>
        <p:txBody>
          <a:bodyPr wrap="none" anchor="ctr"/>
          <a:lstStyle/>
          <a:p>
            <a:pPr algn="ctr"/>
            <a:r>
              <a:rPr lang="en-US"/>
              <a:t>Gesture</a:t>
            </a:r>
          </a:p>
          <a:p>
            <a:pPr algn="ctr"/>
            <a:r>
              <a:rPr lang="en-US"/>
              <a:t>~2 sec</a:t>
            </a:r>
          </a:p>
        </p:txBody>
      </p:sp>
      <p:sp>
        <p:nvSpPr>
          <p:cNvPr id="206889" name="AutoShape 41"/>
          <p:cNvSpPr>
            <a:spLocks noChangeArrowheads="1"/>
          </p:cNvSpPr>
          <p:nvPr/>
        </p:nvSpPr>
        <p:spPr bwMode="auto">
          <a:xfrm>
            <a:off x="4572000" y="3276600"/>
            <a:ext cx="228600" cy="838200"/>
          </a:xfrm>
          <a:prstGeom prst="upArrow">
            <a:avLst>
              <a:gd name="adj1" fmla="val 50000"/>
              <a:gd name="adj2" fmla="val 91667"/>
            </a:avLst>
          </a:prstGeom>
          <a:solidFill>
            <a:srgbClr val="60EF57"/>
          </a:solidFill>
          <a:ln w="9525">
            <a:solidFill>
              <a:schemeClr val="tx1"/>
            </a:solidFill>
            <a:miter lim="800000"/>
            <a:headEnd/>
            <a:tailEnd/>
          </a:ln>
        </p:spPr>
        <p:txBody>
          <a:bodyPr wrap="none" anchor="ctr"/>
          <a:lstStyle/>
          <a:p>
            <a:endParaRPr lang="en-US"/>
          </a:p>
        </p:txBody>
      </p:sp>
      <p:sp>
        <p:nvSpPr>
          <p:cNvPr id="206890" name="AutoShape 42"/>
          <p:cNvSpPr>
            <a:spLocks noChangeArrowheads="1"/>
          </p:cNvSpPr>
          <p:nvPr/>
        </p:nvSpPr>
        <p:spPr bwMode="auto">
          <a:xfrm>
            <a:off x="4343400" y="3276600"/>
            <a:ext cx="228600" cy="838200"/>
          </a:xfrm>
          <a:prstGeom prst="downArrow">
            <a:avLst>
              <a:gd name="adj1" fmla="val 50000"/>
              <a:gd name="adj2" fmla="val 91667"/>
            </a:avLst>
          </a:prstGeom>
          <a:solidFill>
            <a:srgbClr val="60EF57"/>
          </a:solidFill>
          <a:ln w="9525">
            <a:solidFill>
              <a:schemeClr val="tx1"/>
            </a:solidFill>
            <a:miter lim="800000"/>
            <a:headEnd/>
            <a:tailEnd/>
          </a:ln>
        </p:spPr>
        <p:txBody>
          <a:bodyPr wrap="none" anchor="ctr"/>
          <a:lstStyle/>
          <a:p>
            <a:endParaRPr lang="en-US"/>
          </a:p>
        </p:txBody>
      </p:sp>
      <p:sp>
        <p:nvSpPr>
          <p:cNvPr id="206891" name="Text Box 43"/>
          <p:cNvSpPr txBox="1">
            <a:spLocks noChangeArrowheads="1"/>
          </p:cNvSpPr>
          <p:nvPr/>
        </p:nvSpPr>
        <p:spPr bwMode="auto">
          <a:xfrm>
            <a:off x="3267075" y="3457575"/>
            <a:ext cx="1076325" cy="581025"/>
          </a:xfrm>
          <a:prstGeom prst="rect">
            <a:avLst/>
          </a:prstGeom>
          <a:noFill/>
          <a:ln w="9525">
            <a:noFill/>
            <a:miter lim="800000"/>
            <a:headEnd/>
            <a:tailEnd/>
          </a:ln>
        </p:spPr>
        <p:txBody>
          <a:bodyPr wrap="none">
            <a:spAutoFit/>
          </a:bodyPr>
          <a:lstStyle/>
          <a:p>
            <a:r>
              <a:rPr lang="en-US" sz="1600"/>
              <a:t>Heartbeat</a:t>
            </a:r>
          </a:p>
          <a:p>
            <a:r>
              <a:rPr lang="en-US" sz="1600"/>
              <a:t>~2 sec</a:t>
            </a:r>
          </a:p>
        </p:txBody>
      </p:sp>
      <p:sp>
        <p:nvSpPr>
          <p:cNvPr id="24" name="TextBox 23"/>
          <p:cNvSpPr txBox="1"/>
          <p:nvPr/>
        </p:nvSpPr>
        <p:spPr>
          <a:xfrm>
            <a:off x="457200" y="6477000"/>
            <a:ext cx="2438400" cy="261610"/>
          </a:xfrm>
          <a:prstGeom prst="rect">
            <a:avLst/>
          </a:prstGeom>
          <a:noFill/>
        </p:spPr>
        <p:txBody>
          <a:bodyPr wrap="square" rtlCol="0">
            <a:spAutoFit/>
          </a:bodyPr>
          <a:lstStyle/>
          <a:p>
            <a:r>
              <a:rPr lang="en-US" sz="1100" dirty="0" smtClean="0"/>
              <a:t>From Du Li’s </a:t>
            </a:r>
            <a:r>
              <a:rPr lang="en-US" sz="1100" dirty="0" err="1" smtClean="0"/>
              <a:t>MobiSys</a:t>
            </a:r>
            <a:r>
              <a:rPr lang="en-US" sz="1100" dirty="0" smtClean="0"/>
              <a:t> ‘09 talk</a:t>
            </a:r>
            <a:endParaRPr lang="en-US" sz="1100" dirty="0"/>
          </a:p>
        </p:txBody>
      </p:sp>
      <p:pic>
        <p:nvPicPr>
          <p:cNvPr id="25" name="~PP1469.WAV">
            <a:hlinkClick r:id="" action="ppaction://media"/>
          </p:cNvPr>
          <p:cNvPicPr>
            <a:picLocks noRot="1" noChangeAspect="1"/>
          </p:cNvPicPr>
          <p:nvPr>
            <a:wavAudioFile r:embed="rId1" name="~PP1469.WAV"/>
          </p:nvPr>
        </p:nvPicPr>
        <p:blipFill>
          <a:blip r:embed="rId4" cstate="print"/>
          <a:stretch>
            <a:fillRect/>
          </a:stretch>
        </p:blipFill>
        <p:spPr>
          <a:xfrm>
            <a:off x="8724900" y="6438900"/>
            <a:ext cx="304800" cy="304800"/>
          </a:xfrm>
          <a:prstGeom prst="rect">
            <a:avLst/>
          </a:prstGeom>
        </p:spPr>
      </p:pic>
    </p:spTree>
  </p:cSld>
  <p:clrMapOvr>
    <a:masterClrMapping/>
  </p:clrMapOvr>
  <p:transition advTm="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25"/>
                </p:tgtEl>
              </p:cMediaNode>
            </p:audio>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AutoShape 2"/>
          <p:cNvSpPr>
            <a:spLocks noChangeArrowheads="1"/>
          </p:cNvSpPr>
          <p:nvPr/>
        </p:nvSpPr>
        <p:spPr bwMode="auto">
          <a:xfrm>
            <a:off x="2743200" y="3962400"/>
            <a:ext cx="3810000" cy="2362200"/>
          </a:xfrm>
          <a:prstGeom prst="roundRect">
            <a:avLst>
              <a:gd name="adj" fmla="val 16667"/>
            </a:avLst>
          </a:prstGeom>
          <a:solidFill>
            <a:schemeClr val="hlink">
              <a:alpha val="46001"/>
            </a:schemeClr>
          </a:solidFill>
          <a:ln w="9525">
            <a:solidFill>
              <a:schemeClr val="tx1">
                <a:alpha val="20000"/>
              </a:schemeClr>
            </a:solidFill>
            <a:round/>
            <a:headEnd/>
            <a:tailEnd/>
          </a:ln>
        </p:spPr>
        <p:txBody>
          <a:bodyPr wrap="none" anchor="ctr"/>
          <a:lstStyle/>
          <a:p>
            <a:endParaRPr lang="en-US"/>
          </a:p>
        </p:txBody>
      </p:sp>
      <p:sp>
        <p:nvSpPr>
          <p:cNvPr id="208899" name="AutoShape 3"/>
          <p:cNvSpPr>
            <a:spLocks noChangeArrowheads="1"/>
          </p:cNvSpPr>
          <p:nvPr/>
        </p:nvSpPr>
        <p:spPr bwMode="auto">
          <a:xfrm>
            <a:off x="1066800" y="1295400"/>
            <a:ext cx="6705600" cy="2133600"/>
          </a:xfrm>
          <a:prstGeom prst="roundRect">
            <a:avLst>
              <a:gd name="adj" fmla="val 16667"/>
            </a:avLst>
          </a:prstGeom>
          <a:solidFill>
            <a:schemeClr val="hlink">
              <a:alpha val="46001"/>
            </a:schemeClr>
          </a:solidFill>
          <a:ln w="9525">
            <a:solidFill>
              <a:schemeClr val="tx1">
                <a:alpha val="20000"/>
              </a:schemeClr>
            </a:solidFill>
            <a:round/>
            <a:headEnd/>
            <a:tailEnd/>
          </a:ln>
        </p:spPr>
        <p:txBody>
          <a:bodyPr wrap="none" anchor="ctr"/>
          <a:lstStyle/>
          <a:p>
            <a:endParaRPr lang="en-US"/>
          </a:p>
        </p:txBody>
      </p:sp>
      <p:sp>
        <p:nvSpPr>
          <p:cNvPr id="208900" name="Rectangle 4"/>
          <p:cNvSpPr>
            <a:spLocks noGrp="1" noChangeArrowheads="1"/>
          </p:cNvSpPr>
          <p:nvPr>
            <p:ph type="title"/>
          </p:nvPr>
        </p:nvSpPr>
        <p:spPr>
          <a:xfrm>
            <a:off x="1219200" y="0"/>
            <a:ext cx="7543800" cy="1143000"/>
          </a:xfrm>
        </p:spPr>
        <p:txBody>
          <a:bodyPr/>
          <a:lstStyle/>
          <a:p>
            <a:r>
              <a:rPr lang="en-US"/>
              <a:t>Low-Frequency Heartbeat</a:t>
            </a:r>
          </a:p>
        </p:txBody>
      </p:sp>
      <p:sp>
        <p:nvSpPr>
          <p:cNvPr id="208901" name="Text Box 5"/>
          <p:cNvSpPr txBox="1">
            <a:spLocks noChangeArrowheads="1"/>
          </p:cNvSpPr>
          <p:nvPr/>
        </p:nvSpPr>
        <p:spPr bwMode="auto">
          <a:xfrm>
            <a:off x="1219200" y="2895600"/>
            <a:ext cx="6324600" cy="346075"/>
          </a:xfrm>
          <a:prstGeom prst="rect">
            <a:avLst/>
          </a:prstGeom>
          <a:noFill/>
          <a:ln w="9525">
            <a:solidFill>
              <a:schemeClr val="tx1"/>
            </a:solidFill>
            <a:miter lim="800000"/>
            <a:headEnd/>
            <a:tailEnd/>
          </a:ln>
        </p:spPr>
        <p:txBody>
          <a:bodyPr>
            <a:spAutoFit/>
          </a:bodyPr>
          <a:lstStyle/>
          <a:p>
            <a:pPr algn="ctr"/>
            <a:r>
              <a:rPr lang="en-US" sz="1600"/>
              <a:t>The XMLHttpRequest Object</a:t>
            </a:r>
          </a:p>
        </p:txBody>
      </p:sp>
      <p:sp>
        <p:nvSpPr>
          <p:cNvPr id="208902" name="Text Box 6"/>
          <p:cNvSpPr txBox="1">
            <a:spLocks noChangeArrowheads="1"/>
          </p:cNvSpPr>
          <p:nvPr/>
        </p:nvSpPr>
        <p:spPr bwMode="auto">
          <a:xfrm>
            <a:off x="3124200" y="4148138"/>
            <a:ext cx="2849563" cy="376237"/>
          </a:xfrm>
          <a:prstGeom prst="rect">
            <a:avLst/>
          </a:prstGeom>
          <a:noFill/>
          <a:ln w="9525">
            <a:solidFill>
              <a:schemeClr val="tx1"/>
            </a:solidFill>
            <a:miter lim="800000"/>
            <a:headEnd/>
            <a:tailEnd/>
          </a:ln>
        </p:spPr>
        <p:txBody>
          <a:bodyPr>
            <a:spAutoFit/>
          </a:bodyPr>
          <a:lstStyle/>
          <a:p>
            <a:pPr algn="ctr"/>
            <a:r>
              <a:rPr lang="en-US" sz="1800"/>
              <a:t>Apache Web Server</a:t>
            </a:r>
          </a:p>
        </p:txBody>
      </p:sp>
      <p:sp>
        <p:nvSpPr>
          <p:cNvPr id="208903" name="Text Box 7"/>
          <p:cNvSpPr txBox="1">
            <a:spLocks noChangeArrowheads="1"/>
          </p:cNvSpPr>
          <p:nvPr/>
        </p:nvSpPr>
        <p:spPr bwMode="auto">
          <a:xfrm>
            <a:off x="1219200" y="2438400"/>
            <a:ext cx="6324600" cy="346075"/>
          </a:xfrm>
          <a:prstGeom prst="rect">
            <a:avLst/>
          </a:prstGeom>
          <a:solidFill>
            <a:srgbClr val="60EF57"/>
          </a:solidFill>
          <a:ln w="9525">
            <a:solidFill>
              <a:schemeClr val="tx1"/>
            </a:solidFill>
            <a:miter lim="800000"/>
            <a:headEnd/>
            <a:tailEnd/>
          </a:ln>
        </p:spPr>
        <p:txBody>
          <a:bodyPr>
            <a:spAutoFit/>
          </a:bodyPr>
          <a:lstStyle/>
          <a:p>
            <a:pPr algn="ctr"/>
            <a:r>
              <a:rPr lang="en-US" sz="1600"/>
              <a:t>Ajax Broker Stub</a:t>
            </a:r>
          </a:p>
        </p:txBody>
      </p:sp>
      <p:sp>
        <p:nvSpPr>
          <p:cNvPr id="208904" name="Text Box 8"/>
          <p:cNvSpPr txBox="1">
            <a:spLocks noChangeArrowheads="1"/>
          </p:cNvSpPr>
          <p:nvPr/>
        </p:nvSpPr>
        <p:spPr bwMode="auto">
          <a:xfrm>
            <a:off x="3124200" y="4600575"/>
            <a:ext cx="2895600" cy="376238"/>
          </a:xfrm>
          <a:prstGeom prst="rect">
            <a:avLst/>
          </a:prstGeom>
          <a:solidFill>
            <a:srgbClr val="60EF57"/>
          </a:solidFill>
          <a:ln w="9525">
            <a:solidFill>
              <a:schemeClr val="tx1"/>
            </a:solidFill>
            <a:miter lim="800000"/>
            <a:headEnd/>
            <a:tailEnd/>
          </a:ln>
        </p:spPr>
        <p:txBody>
          <a:bodyPr>
            <a:spAutoFit/>
          </a:bodyPr>
          <a:lstStyle/>
          <a:p>
            <a:pPr algn="ctr"/>
            <a:r>
              <a:rPr lang="en-US" sz="1800"/>
              <a:t>Ajax Broker Skeleton</a:t>
            </a:r>
          </a:p>
        </p:txBody>
      </p:sp>
      <p:sp>
        <p:nvSpPr>
          <p:cNvPr id="208905" name="Text Box 9"/>
          <p:cNvSpPr txBox="1">
            <a:spLocks noChangeArrowheads="1"/>
          </p:cNvSpPr>
          <p:nvPr/>
        </p:nvSpPr>
        <p:spPr bwMode="auto">
          <a:xfrm>
            <a:off x="3133725" y="5362575"/>
            <a:ext cx="577850" cy="346075"/>
          </a:xfrm>
          <a:prstGeom prst="rect">
            <a:avLst/>
          </a:prstGeom>
          <a:noFill/>
          <a:ln w="9525">
            <a:solidFill>
              <a:schemeClr val="tx1"/>
            </a:solidFill>
            <a:miter lim="800000"/>
            <a:headEnd/>
            <a:tailEnd/>
          </a:ln>
        </p:spPr>
        <p:txBody>
          <a:bodyPr wrap="none">
            <a:spAutoFit/>
          </a:bodyPr>
          <a:lstStyle/>
          <a:p>
            <a:pPr algn="ctr"/>
            <a:r>
              <a:rPr lang="en-US" sz="1600"/>
              <a:t>chat</a:t>
            </a:r>
          </a:p>
        </p:txBody>
      </p:sp>
      <p:sp>
        <p:nvSpPr>
          <p:cNvPr id="208906" name="Line 10"/>
          <p:cNvSpPr>
            <a:spLocks noChangeShapeType="1"/>
          </p:cNvSpPr>
          <p:nvPr/>
        </p:nvSpPr>
        <p:spPr bwMode="auto">
          <a:xfrm>
            <a:off x="3352800" y="4981575"/>
            <a:ext cx="0" cy="381000"/>
          </a:xfrm>
          <a:prstGeom prst="line">
            <a:avLst/>
          </a:prstGeom>
          <a:noFill/>
          <a:ln w="9525">
            <a:solidFill>
              <a:schemeClr val="tx1"/>
            </a:solidFill>
            <a:round/>
            <a:headEnd/>
            <a:tailEnd type="triangle" w="med" len="med"/>
          </a:ln>
        </p:spPr>
        <p:txBody>
          <a:bodyPr wrap="none" anchor="ctr"/>
          <a:lstStyle/>
          <a:p>
            <a:endParaRPr lang="en-US"/>
          </a:p>
        </p:txBody>
      </p:sp>
      <p:sp>
        <p:nvSpPr>
          <p:cNvPr id="208907" name="Line 11"/>
          <p:cNvSpPr>
            <a:spLocks noChangeShapeType="1"/>
          </p:cNvSpPr>
          <p:nvPr/>
        </p:nvSpPr>
        <p:spPr bwMode="auto">
          <a:xfrm flipV="1">
            <a:off x="3429000" y="4981575"/>
            <a:ext cx="0" cy="381000"/>
          </a:xfrm>
          <a:prstGeom prst="line">
            <a:avLst/>
          </a:prstGeom>
          <a:noFill/>
          <a:ln w="9525">
            <a:solidFill>
              <a:schemeClr val="tx1"/>
            </a:solidFill>
            <a:round/>
            <a:headEnd/>
            <a:tailEnd type="triangle" w="med" len="med"/>
          </a:ln>
        </p:spPr>
        <p:txBody>
          <a:bodyPr wrap="none" anchor="ctr"/>
          <a:lstStyle/>
          <a:p>
            <a:endParaRPr lang="en-US"/>
          </a:p>
        </p:txBody>
      </p:sp>
      <p:sp>
        <p:nvSpPr>
          <p:cNvPr id="208908" name="Text Box 12"/>
          <p:cNvSpPr txBox="1">
            <a:spLocks noChangeArrowheads="1"/>
          </p:cNvSpPr>
          <p:nvPr/>
        </p:nvSpPr>
        <p:spPr bwMode="auto">
          <a:xfrm>
            <a:off x="3970338" y="5362575"/>
            <a:ext cx="454025" cy="346075"/>
          </a:xfrm>
          <a:prstGeom prst="rect">
            <a:avLst/>
          </a:prstGeom>
          <a:noFill/>
          <a:ln w="9525">
            <a:solidFill>
              <a:schemeClr val="tx1"/>
            </a:solidFill>
            <a:miter lim="800000"/>
            <a:headEnd/>
            <a:tailEnd/>
          </a:ln>
        </p:spPr>
        <p:txBody>
          <a:bodyPr wrap="none">
            <a:spAutoFit/>
          </a:bodyPr>
          <a:lstStyle/>
          <a:p>
            <a:pPr algn="ctr"/>
            <a:r>
              <a:rPr lang="en-US" sz="1600"/>
              <a:t>wb</a:t>
            </a:r>
          </a:p>
        </p:txBody>
      </p:sp>
      <p:sp>
        <p:nvSpPr>
          <p:cNvPr id="208909" name="Line 13"/>
          <p:cNvSpPr>
            <a:spLocks noChangeShapeType="1"/>
          </p:cNvSpPr>
          <p:nvPr/>
        </p:nvSpPr>
        <p:spPr bwMode="auto">
          <a:xfrm>
            <a:off x="4127500" y="4981575"/>
            <a:ext cx="0" cy="381000"/>
          </a:xfrm>
          <a:prstGeom prst="line">
            <a:avLst/>
          </a:prstGeom>
          <a:noFill/>
          <a:ln w="9525">
            <a:solidFill>
              <a:schemeClr val="tx1"/>
            </a:solidFill>
            <a:round/>
            <a:headEnd/>
            <a:tailEnd type="triangle" w="med" len="med"/>
          </a:ln>
        </p:spPr>
        <p:txBody>
          <a:bodyPr wrap="none" anchor="ctr"/>
          <a:lstStyle/>
          <a:p>
            <a:endParaRPr lang="en-US"/>
          </a:p>
        </p:txBody>
      </p:sp>
      <p:sp>
        <p:nvSpPr>
          <p:cNvPr id="208910" name="Line 14"/>
          <p:cNvSpPr>
            <a:spLocks noChangeShapeType="1"/>
          </p:cNvSpPr>
          <p:nvPr/>
        </p:nvSpPr>
        <p:spPr bwMode="auto">
          <a:xfrm flipV="1">
            <a:off x="4203700" y="4981575"/>
            <a:ext cx="0" cy="381000"/>
          </a:xfrm>
          <a:prstGeom prst="line">
            <a:avLst/>
          </a:prstGeom>
          <a:noFill/>
          <a:ln w="9525">
            <a:solidFill>
              <a:schemeClr val="tx1"/>
            </a:solidFill>
            <a:round/>
            <a:headEnd/>
            <a:tailEnd type="triangle" w="med" len="med"/>
          </a:ln>
        </p:spPr>
        <p:txBody>
          <a:bodyPr wrap="none" anchor="ctr"/>
          <a:lstStyle/>
          <a:p>
            <a:endParaRPr lang="en-US"/>
          </a:p>
        </p:txBody>
      </p:sp>
      <p:sp>
        <p:nvSpPr>
          <p:cNvPr id="208911" name="Text Box 15"/>
          <p:cNvSpPr txBox="1">
            <a:spLocks noChangeArrowheads="1"/>
          </p:cNvSpPr>
          <p:nvPr/>
        </p:nvSpPr>
        <p:spPr bwMode="auto">
          <a:xfrm>
            <a:off x="5357813" y="5362575"/>
            <a:ext cx="712787" cy="346075"/>
          </a:xfrm>
          <a:prstGeom prst="rect">
            <a:avLst/>
          </a:prstGeom>
          <a:noFill/>
          <a:ln w="9525">
            <a:solidFill>
              <a:schemeClr val="tx1"/>
            </a:solidFill>
            <a:miter lim="800000"/>
            <a:headEnd/>
            <a:tailEnd/>
          </a:ln>
        </p:spPr>
        <p:txBody>
          <a:bodyPr wrap="none">
            <a:spAutoFit/>
          </a:bodyPr>
          <a:lstStyle/>
          <a:p>
            <a:pPr algn="ctr"/>
            <a:r>
              <a:rPr lang="en-US" sz="1600"/>
              <a:t>slides</a:t>
            </a:r>
          </a:p>
        </p:txBody>
      </p:sp>
      <p:sp>
        <p:nvSpPr>
          <p:cNvPr id="208912" name="Line 16"/>
          <p:cNvSpPr>
            <a:spLocks noChangeShapeType="1"/>
          </p:cNvSpPr>
          <p:nvPr/>
        </p:nvSpPr>
        <p:spPr bwMode="auto">
          <a:xfrm>
            <a:off x="5638800" y="4981575"/>
            <a:ext cx="0" cy="381000"/>
          </a:xfrm>
          <a:prstGeom prst="line">
            <a:avLst/>
          </a:prstGeom>
          <a:noFill/>
          <a:ln w="9525">
            <a:solidFill>
              <a:schemeClr val="tx1"/>
            </a:solidFill>
            <a:round/>
            <a:headEnd/>
            <a:tailEnd type="triangle" w="med" len="med"/>
          </a:ln>
        </p:spPr>
        <p:txBody>
          <a:bodyPr wrap="none" anchor="ctr"/>
          <a:lstStyle/>
          <a:p>
            <a:endParaRPr lang="en-US"/>
          </a:p>
        </p:txBody>
      </p:sp>
      <p:sp>
        <p:nvSpPr>
          <p:cNvPr id="208913" name="Line 17"/>
          <p:cNvSpPr>
            <a:spLocks noChangeShapeType="1"/>
          </p:cNvSpPr>
          <p:nvPr/>
        </p:nvSpPr>
        <p:spPr bwMode="auto">
          <a:xfrm flipV="1">
            <a:off x="5715000" y="4981575"/>
            <a:ext cx="0" cy="381000"/>
          </a:xfrm>
          <a:prstGeom prst="line">
            <a:avLst/>
          </a:prstGeom>
          <a:noFill/>
          <a:ln w="9525">
            <a:solidFill>
              <a:schemeClr val="tx1"/>
            </a:solidFill>
            <a:round/>
            <a:headEnd/>
            <a:tailEnd type="triangle" w="med" len="med"/>
          </a:ln>
        </p:spPr>
        <p:txBody>
          <a:bodyPr wrap="none" anchor="ctr"/>
          <a:lstStyle/>
          <a:p>
            <a:endParaRPr lang="en-US"/>
          </a:p>
        </p:txBody>
      </p:sp>
      <p:sp>
        <p:nvSpPr>
          <p:cNvPr id="208914" name="Text Box 18"/>
          <p:cNvSpPr txBox="1">
            <a:spLocks noChangeArrowheads="1"/>
          </p:cNvSpPr>
          <p:nvPr/>
        </p:nvSpPr>
        <p:spPr bwMode="auto">
          <a:xfrm>
            <a:off x="4632325" y="5257800"/>
            <a:ext cx="488950" cy="457200"/>
          </a:xfrm>
          <a:prstGeom prst="rect">
            <a:avLst/>
          </a:prstGeom>
          <a:noFill/>
          <a:ln w="9525">
            <a:noFill/>
            <a:miter lim="800000"/>
            <a:headEnd/>
            <a:tailEnd/>
          </a:ln>
        </p:spPr>
        <p:txBody>
          <a:bodyPr wrap="none">
            <a:spAutoFit/>
          </a:bodyPr>
          <a:lstStyle/>
          <a:p>
            <a:r>
              <a:rPr lang="en-US"/>
              <a:t>…</a:t>
            </a:r>
          </a:p>
        </p:txBody>
      </p:sp>
      <p:sp>
        <p:nvSpPr>
          <p:cNvPr id="208915" name="Text Box 19"/>
          <p:cNvSpPr txBox="1">
            <a:spLocks noChangeArrowheads="1"/>
          </p:cNvSpPr>
          <p:nvPr/>
        </p:nvSpPr>
        <p:spPr bwMode="auto">
          <a:xfrm>
            <a:off x="2895600" y="5867400"/>
            <a:ext cx="3386138" cy="457200"/>
          </a:xfrm>
          <a:prstGeom prst="rect">
            <a:avLst/>
          </a:prstGeom>
          <a:noFill/>
          <a:ln w="9525">
            <a:noFill/>
            <a:miter lim="800000"/>
            <a:headEnd/>
            <a:tailEnd/>
          </a:ln>
        </p:spPr>
        <p:txBody>
          <a:bodyPr wrap="none">
            <a:spAutoFit/>
          </a:bodyPr>
          <a:lstStyle/>
          <a:p>
            <a:r>
              <a:rPr lang="en-US"/>
              <a:t>The component servers</a:t>
            </a:r>
          </a:p>
        </p:txBody>
      </p:sp>
      <p:sp>
        <p:nvSpPr>
          <p:cNvPr id="208916" name="AutoShape 20"/>
          <p:cNvSpPr>
            <a:spLocks noChangeArrowheads="1"/>
          </p:cNvSpPr>
          <p:nvPr/>
        </p:nvSpPr>
        <p:spPr bwMode="auto">
          <a:xfrm>
            <a:off x="3581400" y="1295400"/>
            <a:ext cx="1524000" cy="1066800"/>
          </a:xfrm>
          <a:prstGeom prst="flowChartMultidocument">
            <a:avLst/>
          </a:prstGeom>
          <a:solidFill>
            <a:schemeClr val="accent1"/>
          </a:solidFill>
          <a:ln w="9525">
            <a:solidFill>
              <a:schemeClr val="tx1"/>
            </a:solidFill>
            <a:miter lim="800000"/>
            <a:headEnd/>
            <a:tailEnd/>
          </a:ln>
        </p:spPr>
        <p:txBody>
          <a:bodyPr wrap="none" anchor="ctr"/>
          <a:lstStyle/>
          <a:p>
            <a:pPr algn="ctr"/>
            <a:r>
              <a:rPr lang="en-US"/>
              <a:t>Chat</a:t>
            </a:r>
          </a:p>
          <a:p>
            <a:pPr algn="ctr"/>
            <a:r>
              <a:rPr lang="en-US"/>
              <a:t>~10 sec</a:t>
            </a:r>
          </a:p>
        </p:txBody>
      </p:sp>
      <p:sp>
        <p:nvSpPr>
          <p:cNvPr id="208917" name="AutoShape 21"/>
          <p:cNvSpPr>
            <a:spLocks noChangeArrowheads="1"/>
          </p:cNvSpPr>
          <p:nvPr/>
        </p:nvSpPr>
        <p:spPr bwMode="auto">
          <a:xfrm>
            <a:off x="4572000" y="3276600"/>
            <a:ext cx="228600" cy="838200"/>
          </a:xfrm>
          <a:prstGeom prst="upArrow">
            <a:avLst>
              <a:gd name="adj1" fmla="val 50000"/>
              <a:gd name="adj2" fmla="val 91667"/>
            </a:avLst>
          </a:prstGeom>
          <a:solidFill>
            <a:srgbClr val="60EF57"/>
          </a:solidFill>
          <a:ln w="9525">
            <a:solidFill>
              <a:schemeClr val="tx1"/>
            </a:solidFill>
            <a:miter lim="800000"/>
            <a:headEnd/>
            <a:tailEnd/>
          </a:ln>
        </p:spPr>
        <p:txBody>
          <a:bodyPr wrap="none" anchor="ctr"/>
          <a:lstStyle/>
          <a:p>
            <a:endParaRPr lang="en-US"/>
          </a:p>
        </p:txBody>
      </p:sp>
      <p:sp>
        <p:nvSpPr>
          <p:cNvPr id="208918" name="AutoShape 22"/>
          <p:cNvSpPr>
            <a:spLocks noChangeArrowheads="1"/>
          </p:cNvSpPr>
          <p:nvPr/>
        </p:nvSpPr>
        <p:spPr bwMode="auto">
          <a:xfrm>
            <a:off x="4343400" y="3276600"/>
            <a:ext cx="228600" cy="838200"/>
          </a:xfrm>
          <a:prstGeom prst="downArrow">
            <a:avLst>
              <a:gd name="adj1" fmla="val 50000"/>
              <a:gd name="adj2" fmla="val 91667"/>
            </a:avLst>
          </a:prstGeom>
          <a:solidFill>
            <a:srgbClr val="60EF57"/>
          </a:solidFill>
          <a:ln w="9525">
            <a:solidFill>
              <a:schemeClr val="tx1"/>
            </a:solidFill>
            <a:miter lim="800000"/>
            <a:headEnd/>
            <a:tailEnd/>
          </a:ln>
        </p:spPr>
        <p:txBody>
          <a:bodyPr wrap="none" anchor="ctr"/>
          <a:lstStyle/>
          <a:p>
            <a:endParaRPr lang="en-US"/>
          </a:p>
        </p:txBody>
      </p:sp>
      <p:sp>
        <p:nvSpPr>
          <p:cNvPr id="208919" name="Text Box 23"/>
          <p:cNvSpPr txBox="1">
            <a:spLocks noChangeArrowheads="1"/>
          </p:cNvSpPr>
          <p:nvPr/>
        </p:nvSpPr>
        <p:spPr bwMode="auto">
          <a:xfrm>
            <a:off x="3267075" y="3429000"/>
            <a:ext cx="1076325" cy="581025"/>
          </a:xfrm>
          <a:prstGeom prst="rect">
            <a:avLst/>
          </a:prstGeom>
          <a:noFill/>
          <a:ln w="9525">
            <a:noFill/>
            <a:miter lim="800000"/>
            <a:headEnd/>
            <a:tailEnd/>
          </a:ln>
        </p:spPr>
        <p:txBody>
          <a:bodyPr wrap="none">
            <a:spAutoFit/>
          </a:bodyPr>
          <a:lstStyle/>
          <a:p>
            <a:r>
              <a:rPr lang="en-US" sz="1600"/>
              <a:t>Heartbeat</a:t>
            </a:r>
          </a:p>
          <a:p>
            <a:r>
              <a:rPr lang="en-US" sz="1600"/>
              <a:t>~10 sec</a:t>
            </a:r>
          </a:p>
        </p:txBody>
      </p:sp>
      <p:sp>
        <p:nvSpPr>
          <p:cNvPr id="24" name="TextBox 23"/>
          <p:cNvSpPr txBox="1"/>
          <p:nvPr/>
        </p:nvSpPr>
        <p:spPr>
          <a:xfrm>
            <a:off x="457200" y="6477000"/>
            <a:ext cx="2438400" cy="261610"/>
          </a:xfrm>
          <a:prstGeom prst="rect">
            <a:avLst/>
          </a:prstGeom>
          <a:noFill/>
        </p:spPr>
        <p:txBody>
          <a:bodyPr wrap="square" rtlCol="0">
            <a:spAutoFit/>
          </a:bodyPr>
          <a:lstStyle/>
          <a:p>
            <a:r>
              <a:rPr lang="en-US" sz="1100" dirty="0" smtClean="0"/>
              <a:t>From Du Li’s </a:t>
            </a:r>
            <a:r>
              <a:rPr lang="en-US" sz="1100" dirty="0" err="1" smtClean="0"/>
              <a:t>MobiSys</a:t>
            </a:r>
            <a:r>
              <a:rPr lang="en-US" sz="1100" dirty="0" smtClean="0"/>
              <a:t> ‘09 talk</a:t>
            </a:r>
            <a:endParaRPr lang="en-US" sz="1100" dirty="0"/>
          </a:p>
        </p:txBody>
      </p:sp>
      <p:pic>
        <p:nvPicPr>
          <p:cNvPr id="25" name="~PP25.WAV">
            <a:hlinkClick r:id="" action="ppaction://media"/>
          </p:cNvPr>
          <p:cNvPicPr>
            <a:picLocks noRot="1" noChangeAspect="1"/>
          </p:cNvPicPr>
          <p:nvPr>
            <a:wavAudioFile r:embed="rId1" name="~PP25.WAV"/>
          </p:nvPr>
        </p:nvPicPr>
        <p:blipFill>
          <a:blip r:embed="rId4" cstate="print"/>
          <a:stretch>
            <a:fillRect/>
          </a:stretch>
        </p:blipFill>
        <p:spPr>
          <a:xfrm>
            <a:off x="8724900" y="6438900"/>
            <a:ext cx="304800" cy="304800"/>
          </a:xfrm>
          <a:prstGeom prst="rect">
            <a:avLst/>
          </a:prstGeom>
        </p:spPr>
      </p:pic>
    </p:spTree>
  </p:cSld>
  <p:clrMapOvr>
    <a:masterClrMapping/>
  </p:clrMapOvr>
  <p:transition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25"/>
                </p:tgtEl>
              </p:cMediaNode>
            </p:audio>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Extra Slides</a:t>
            </a:r>
            <a:endParaRPr lang="en-US" dirty="0"/>
          </a:p>
        </p:txBody>
      </p:sp>
      <p:pic>
        <p:nvPicPr>
          <p:cNvPr id="3" name="~PP2275.WAV">
            <a:hlinkClick r:id="" action="ppaction://media"/>
          </p:cNvPr>
          <p:cNvPicPr>
            <a:picLocks noRot="1" noChangeAspect="1"/>
          </p:cNvPicPr>
          <p:nvPr>
            <a:wavAudioFile r:embed="rId1" name="~PP2275.WAV"/>
          </p:nvPr>
        </p:nvPicPr>
        <p:blipFill>
          <a:blip r:embed="rId3" cstate="print"/>
          <a:stretch>
            <a:fillRect/>
          </a:stretch>
        </p:blipFill>
        <p:spPr>
          <a:xfrm>
            <a:off x="8724900" y="6438900"/>
            <a:ext cx="304800" cy="304800"/>
          </a:xfrm>
          <a:prstGeom prst="rect">
            <a:avLst/>
          </a:prstGeom>
        </p:spPr>
      </p:pic>
    </p:spTree>
  </p:cSld>
  <p:clrMapOvr>
    <a:masterClrMapping/>
  </p:clrMapOvr>
  <p:transition advTm="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a:xfrm>
            <a:off x="152400" y="274638"/>
            <a:ext cx="8839200" cy="1143000"/>
          </a:xfrm>
        </p:spPr>
        <p:txBody>
          <a:bodyPr/>
          <a:lstStyle/>
          <a:p>
            <a:pPr eaLnBrk="1" hangingPunct="1"/>
            <a:r>
              <a:rPr lang="en-US" dirty="0" smtClean="0"/>
              <a:t>More Realistic Scenario with Process First</a:t>
            </a:r>
          </a:p>
        </p:txBody>
      </p:sp>
      <p:sp>
        <p:nvSpPr>
          <p:cNvPr id="24" name="Oval 23"/>
          <p:cNvSpPr>
            <a:spLocks noChangeArrowheads="1"/>
          </p:cNvSpPr>
          <p:nvPr/>
        </p:nvSpPr>
        <p:spPr bwMode="auto">
          <a:xfrm>
            <a:off x="533400" y="2260600"/>
            <a:ext cx="685800" cy="685800"/>
          </a:xfrm>
          <a:prstGeom prst="ellipse">
            <a:avLst/>
          </a:prstGeom>
          <a:ln>
            <a:headEnd type="none" w="med" len="med"/>
            <a:tailEnd type="none" w="med" len="med"/>
          </a:ln>
          <a:effectLst>
            <a:glow rad="190500">
              <a:schemeClr val="accent1">
                <a:alpha val="80000"/>
              </a:schemeClr>
            </a:glo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anchor="ctr" compatLnSpc="1"/>
          <a:lstStyle/>
          <a:p>
            <a:pPr algn="ctr" eaLnBrk="0" fontAlgn="auto" hangingPunct="0">
              <a:spcBef>
                <a:spcPts val="0"/>
              </a:spcBef>
              <a:spcAft>
                <a:spcPts val="0"/>
              </a:spcAft>
              <a:defRPr/>
            </a:pPr>
            <a:r>
              <a:rPr lang="en-US" dirty="0">
                <a:solidFill>
                  <a:schemeClr val="tx1">
                    <a:alpha val="100000"/>
                  </a:schemeClr>
                </a:solidFill>
              </a:rPr>
              <a:t>U</a:t>
            </a:r>
            <a:r>
              <a:rPr lang="en-US" sz="2800" baseline="-25000" dirty="0">
                <a:solidFill>
                  <a:schemeClr val="tx1">
                    <a:alpha val="100000"/>
                  </a:schemeClr>
                </a:solidFill>
              </a:rPr>
              <a:t>m</a:t>
            </a:r>
            <a:endParaRPr lang="en-US" sz="2800" baseline="-25000" dirty="0"/>
          </a:p>
        </p:txBody>
      </p:sp>
      <p:sp>
        <p:nvSpPr>
          <p:cNvPr id="25" name="Oval 24"/>
          <p:cNvSpPr>
            <a:spLocks noChangeArrowheads="1"/>
          </p:cNvSpPr>
          <p:nvPr/>
        </p:nvSpPr>
        <p:spPr bwMode="auto">
          <a:xfrm>
            <a:off x="1752600" y="2260600"/>
            <a:ext cx="685800" cy="685800"/>
          </a:xfrm>
          <a:prstGeom prst="ellipse">
            <a:avLst/>
          </a:prstGeom>
          <a:ln>
            <a:headEnd type="none" w="med" len="med"/>
            <a:tailEnd type="none" w="med" len="med"/>
          </a:ln>
          <a:effectLst>
            <a:glow rad="190500">
              <a:schemeClr val="accent2">
                <a:alpha val="80000"/>
              </a:schemeClr>
            </a:glow>
          </a:effectLst>
        </p:spPr>
        <p:style>
          <a:lnRef idx="2">
            <a:schemeClr val="accent2"/>
          </a:lnRef>
          <a:fillRef idx="1">
            <a:schemeClr val="lt1"/>
          </a:fillRef>
          <a:effectRef idx="0">
            <a:schemeClr val="accent2"/>
          </a:effectRef>
          <a:fontRef idx="minor">
            <a:schemeClr val="dk1"/>
          </a:fontRef>
        </p:style>
        <p:txBody>
          <a:bodyPr vert="horz" wrap="none" lIns="91440" tIns="45720" rIns="91440" bIns="45720" anchor="ctr" compatLnSpc="1"/>
          <a:lstStyle/>
          <a:p>
            <a:pPr algn="ctr" eaLnBrk="0" fontAlgn="auto" hangingPunct="0">
              <a:spcBef>
                <a:spcPts val="0"/>
              </a:spcBef>
              <a:spcAft>
                <a:spcPts val="0"/>
              </a:spcAft>
              <a:defRPr/>
            </a:pPr>
            <a:r>
              <a:rPr lang="en-US" dirty="0" err="1">
                <a:solidFill>
                  <a:schemeClr val="tx1">
                    <a:alpha val="100000"/>
                  </a:schemeClr>
                </a:solidFill>
              </a:rPr>
              <a:t>U</a:t>
            </a:r>
            <a:r>
              <a:rPr lang="en-US" sz="2800" baseline="-25000" dirty="0" err="1">
                <a:solidFill>
                  <a:schemeClr val="tx1">
                    <a:alpha val="100000"/>
                  </a:schemeClr>
                </a:solidFill>
              </a:rPr>
              <a:t>j</a:t>
            </a:r>
            <a:endParaRPr lang="en-US" sz="2800" baseline="-25000" dirty="0"/>
          </a:p>
        </p:txBody>
      </p:sp>
      <p:sp>
        <p:nvSpPr>
          <p:cNvPr id="26" name="Oval 25"/>
          <p:cNvSpPr>
            <a:spLocks noChangeArrowheads="1"/>
          </p:cNvSpPr>
          <p:nvPr/>
        </p:nvSpPr>
        <p:spPr bwMode="auto">
          <a:xfrm>
            <a:off x="533400" y="3937000"/>
            <a:ext cx="685800" cy="685800"/>
          </a:xfrm>
          <a:prstGeom prst="ellipse">
            <a:avLst/>
          </a:prstGeom>
          <a:ln>
            <a:headEnd type="none" w="med" len="med"/>
            <a:tailEnd type="none" w="med" len="med"/>
          </a:ln>
          <a:effectLst>
            <a:glow rad="190500">
              <a:schemeClr val="accent1">
                <a:alpha val="80000"/>
              </a:schemeClr>
            </a:glo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anchor="ctr" compatLnSpc="1"/>
          <a:lstStyle/>
          <a:p>
            <a:pPr algn="ctr" eaLnBrk="0" fontAlgn="auto" hangingPunct="0">
              <a:spcBef>
                <a:spcPts val="0"/>
              </a:spcBef>
              <a:spcAft>
                <a:spcPts val="0"/>
              </a:spcAft>
              <a:defRPr/>
            </a:pPr>
            <a:r>
              <a:rPr lang="en-US" dirty="0">
                <a:solidFill>
                  <a:schemeClr val="tx1">
                    <a:alpha val="100000"/>
                  </a:schemeClr>
                </a:solidFill>
              </a:rPr>
              <a:t>P</a:t>
            </a:r>
            <a:r>
              <a:rPr lang="en-US" sz="2800" baseline="-25000" dirty="0">
                <a:solidFill>
                  <a:schemeClr val="tx1">
                    <a:alpha val="100000"/>
                  </a:schemeClr>
                </a:solidFill>
              </a:rPr>
              <a:t>m</a:t>
            </a:r>
          </a:p>
        </p:txBody>
      </p:sp>
      <p:sp>
        <p:nvSpPr>
          <p:cNvPr id="27" name="Oval 26"/>
          <p:cNvSpPr>
            <a:spLocks noChangeArrowheads="1"/>
          </p:cNvSpPr>
          <p:nvPr/>
        </p:nvSpPr>
        <p:spPr bwMode="auto">
          <a:xfrm>
            <a:off x="2971800" y="2260600"/>
            <a:ext cx="685800" cy="685800"/>
          </a:xfrm>
          <a:prstGeom prst="ellipse">
            <a:avLst/>
          </a:prstGeom>
          <a:ln w="25400" cap="rnd" cmpd="sng" algn="ctr">
            <a:solidFill>
              <a:schemeClr val="accent3"/>
            </a:solidFill>
            <a:prstDash val="solid"/>
            <a:headEnd type="none" w="med" len="med"/>
            <a:tailEnd type="none" w="med" len="med"/>
          </a:ln>
          <a:effectLst>
            <a:glow rad="190500">
              <a:schemeClr val="accent3">
                <a:alpha val="80000"/>
              </a:schemeClr>
            </a:glo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anchor="ctr" compatLnSpc="1"/>
          <a:lstStyle/>
          <a:p>
            <a:pPr algn="ctr" eaLnBrk="0" fontAlgn="auto" hangingPunct="0">
              <a:spcBef>
                <a:spcPts val="0"/>
              </a:spcBef>
              <a:spcAft>
                <a:spcPts val="0"/>
              </a:spcAft>
              <a:defRPr/>
            </a:pPr>
            <a:r>
              <a:rPr lang="en-US" dirty="0">
                <a:solidFill>
                  <a:schemeClr val="tx1">
                    <a:alpha val="100000"/>
                  </a:schemeClr>
                </a:solidFill>
              </a:rPr>
              <a:t>U</a:t>
            </a:r>
            <a:r>
              <a:rPr lang="en-US" sz="2800" baseline="-25000" dirty="0">
                <a:solidFill>
                  <a:schemeClr val="tx1">
                    <a:alpha val="100000"/>
                  </a:schemeClr>
                </a:solidFill>
              </a:rPr>
              <a:t>m’</a:t>
            </a:r>
          </a:p>
        </p:txBody>
      </p:sp>
      <p:sp>
        <p:nvSpPr>
          <p:cNvPr id="28" name="Oval 27"/>
          <p:cNvSpPr>
            <a:spLocks noChangeArrowheads="1"/>
          </p:cNvSpPr>
          <p:nvPr/>
        </p:nvSpPr>
        <p:spPr bwMode="auto">
          <a:xfrm>
            <a:off x="2971800" y="3937000"/>
            <a:ext cx="685800" cy="685800"/>
          </a:xfrm>
          <a:prstGeom prst="ellipse">
            <a:avLst/>
          </a:prstGeom>
          <a:ln w="25400" cap="rnd" cmpd="sng" algn="ctr">
            <a:solidFill>
              <a:schemeClr val="accent3"/>
            </a:solidFill>
            <a:prstDash val="solid"/>
            <a:headEnd type="none" w="med" len="med"/>
            <a:tailEnd type="none" w="med" len="med"/>
          </a:ln>
          <a:effectLst>
            <a:glow rad="190500">
              <a:schemeClr val="accent3">
                <a:alpha val="80000"/>
              </a:schemeClr>
            </a:glo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anchor="ctr" compatLnSpc="1"/>
          <a:lstStyle/>
          <a:p>
            <a:pPr algn="ctr" eaLnBrk="0" fontAlgn="auto" hangingPunct="0">
              <a:spcBef>
                <a:spcPts val="0"/>
              </a:spcBef>
              <a:spcAft>
                <a:spcPts val="0"/>
              </a:spcAft>
              <a:defRPr/>
            </a:pPr>
            <a:r>
              <a:rPr lang="en-US" dirty="0">
                <a:solidFill>
                  <a:schemeClr val="tx1">
                    <a:alpha val="100000"/>
                  </a:schemeClr>
                </a:solidFill>
              </a:rPr>
              <a:t>P</a:t>
            </a:r>
            <a:r>
              <a:rPr lang="en-US" sz="2800" baseline="-25000" dirty="0">
                <a:solidFill>
                  <a:schemeClr val="tx1">
                    <a:alpha val="100000"/>
                  </a:schemeClr>
                </a:solidFill>
              </a:rPr>
              <a:t>m’</a:t>
            </a:r>
          </a:p>
        </p:txBody>
      </p:sp>
      <p:cxnSp>
        <p:nvCxnSpPr>
          <p:cNvPr id="29" name="Straight Arrow Connector 28"/>
          <p:cNvCxnSpPr/>
          <p:nvPr/>
        </p:nvCxnSpPr>
        <p:spPr>
          <a:xfrm rot="5400000">
            <a:off x="419894" y="3442494"/>
            <a:ext cx="685800" cy="1588"/>
          </a:xfrm>
          <a:prstGeom prst="straightConnector1">
            <a:avLst/>
          </a:prstGeom>
          <a:noFill/>
          <a:ln w="25400" cap="rnd" cmpd="sng" algn="ctr">
            <a:solidFill>
              <a:srgbClr val="FF0000"/>
            </a:solidFill>
            <a:prstDash val="soli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16200000">
            <a:off x="571501" y="3441700"/>
            <a:ext cx="685800" cy="3175"/>
          </a:xfrm>
          <a:prstGeom prst="straightConnector1">
            <a:avLst/>
          </a:prstGeom>
          <a:noFill/>
          <a:ln w="25400" cap="rnd" cmpd="sng" algn="ctr">
            <a:solidFill>
              <a:srgbClr val="0000FF"/>
            </a:solidFill>
            <a:prstDash val="dash"/>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1295400" y="4165600"/>
            <a:ext cx="1600200" cy="1588"/>
          </a:xfrm>
          <a:prstGeom prst="straightConnector1">
            <a:avLst/>
          </a:prstGeom>
          <a:noFill/>
          <a:ln w="25400" cap="rnd" cmpd="sng" algn="ctr">
            <a:solidFill>
              <a:srgbClr val="FF0000"/>
            </a:solidFill>
            <a:prstDash val="soli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1179513" y="3138488"/>
            <a:ext cx="914400" cy="685800"/>
          </a:xfrm>
          <a:prstGeom prst="straightConnector1">
            <a:avLst/>
          </a:prstGeom>
          <a:noFill/>
          <a:ln w="25400" cap="rnd" cmpd="sng" algn="ctr">
            <a:solidFill>
              <a:srgbClr val="0000FF"/>
            </a:solidFill>
            <a:prstDash val="dash"/>
            <a:tailEnd type="triangle" w="lg" len="med"/>
          </a:ln>
          <a:effectLst/>
        </p:spPr>
        <p:style>
          <a:lnRef idx="1">
            <a:schemeClr val="accent1"/>
          </a:lnRef>
          <a:fillRef idx="0">
            <a:schemeClr val="accent1"/>
          </a:fillRef>
          <a:effectRef idx="0">
            <a:schemeClr val="accent1"/>
          </a:effectRef>
          <a:fontRef idx="minor">
            <a:schemeClr val="tx1"/>
          </a:fontRef>
        </p:style>
      </p:cxnSp>
      <p:grpSp>
        <p:nvGrpSpPr>
          <p:cNvPr id="2" name="Group 24"/>
          <p:cNvGrpSpPr>
            <a:grpSpLocks/>
          </p:cNvGrpSpPr>
          <p:nvPr/>
        </p:nvGrpSpPr>
        <p:grpSpPr bwMode="auto">
          <a:xfrm>
            <a:off x="990600" y="4775200"/>
            <a:ext cx="304800" cy="304800"/>
            <a:chOff x="533400" y="3048000"/>
            <a:chExt cx="381000" cy="381000"/>
          </a:xfrm>
        </p:grpSpPr>
        <p:sp>
          <p:nvSpPr>
            <p:cNvPr id="36" name="Oval 35"/>
            <p:cNvSpPr/>
            <p:nvPr/>
          </p:nvSpPr>
          <p:spPr>
            <a:xfrm>
              <a:off x="533400" y="3048000"/>
              <a:ext cx="381000" cy="3810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defRPr/>
              </a:pPr>
              <a:endParaRPr lang="en-US"/>
            </a:p>
          </p:txBody>
        </p:sp>
        <p:sp>
          <p:nvSpPr>
            <p:cNvPr id="37" name="Pie 36"/>
            <p:cNvSpPr/>
            <p:nvPr/>
          </p:nvSpPr>
          <p:spPr>
            <a:xfrm>
              <a:off x="533400" y="3048000"/>
              <a:ext cx="381000" cy="381000"/>
            </a:xfrm>
            <a:prstGeom prst="pie">
              <a:avLst>
                <a:gd name="adj1" fmla="val 3068800"/>
                <a:gd name="adj2" fmla="val 16200000"/>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auto">
                <a:spcBef>
                  <a:spcPts val="0"/>
                </a:spcBef>
                <a:spcAft>
                  <a:spcPts val="0"/>
                </a:spcAft>
                <a:defRPr/>
              </a:pPr>
              <a:endParaRPr lang="en-US">
                <a:solidFill>
                  <a:schemeClr val="tx1"/>
                </a:solidFill>
              </a:endParaRPr>
            </a:p>
          </p:txBody>
        </p:sp>
      </p:grpSp>
      <p:grpSp>
        <p:nvGrpSpPr>
          <p:cNvPr id="3" name="Group 24"/>
          <p:cNvGrpSpPr>
            <a:grpSpLocks/>
          </p:cNvGrpSpPr>
          <p:nvPr/>
        </p:nvGrpSpPr>
        <p:grpSpPr bwMode="auto">
          <a:xfrm>
            <a:off x="1143000" y="1879600"/>
            <a:ext cx="304800" cy="304800"/>
            <a:chOff x="533400" y="3048000"/>
            <a:chExt cx="381000" cy="381000"/>
          </a:xfrm>
        </p:grpSpPr>
        <p:sp>
          <p:nvSpPr>
            <p:cNvPr id="41" name="Oval 40"/>
            <p:cNvSpPr/>
            <p:nvPr/>
          </p:nvSpPr>
          <p:spPr>
            <a:xfrm>
              <a:off x="533400" y="3048000"/>
              <a:ext cx="381000" cy="3810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defRPr/>
              </a:pPr>
              <a:endParaRPr lang="en-US"/>
            </a:p>
          </p:txBody>
        </p:sp>
        <p:sp>
          <p:nvSpPr>
            <p:cNvPr id="42" name="Pie 41"/>
            <p:cNvSpPr/>
            <p:nvPr/>
          </p:nvSpPr>
          <p:spPr>
            <a:xfrm>
              <a:off x="533400" y="3048000"/>
              <a:ext cx="381000" cy="381000"/>
            </a:xfrm>
            <a:prstGeom prst="pi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auto">
                <a:spcBef>
                  <a:spcPts val="0"/>
                </a:spcBef>
                <a:spcAft>
                  <a:spcPts val="0"/>
                </a:spcAft>
                <a:defRPr/>
              </a:pPr>
              <a:endParaRPr lang="en-US">
                <a:solidFill>
                  <a:schemeClr val="tx1"/>
                </a:solidFill>
              </a:endParaRPr>
            </a:p>
          </p:txBody>
        </p:sp>
      </p:grpSp>
      <p:sp>
        <p:nvSpPr>
          <p:cNvPr id="40" name="Oval 39"/>
          <p:cNvSpPr/>
          <p:nvPr/>
        </p:nvSpPr>
        <p:spPr>
          <a:xfrm>
            <a:off x="4876800" y="2514600"/>
            <a:ext cx="381000" cy="3810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fontAlgn="auto">
              <a:spcBef>
                <a:spcPts val="0"/>
              </a:spcBef>
              <a:spcAft>
                <a:spcPts val="0"/>
              </a:spcAft>
              <a:defRPr/>
            </a:pPr>
            <a:r>
              <a:rPr lang="en-US" sz="2400" dirty="0" smtClean="0"/>
              <a:t>1</a:t>
            </a:r>
            <a:endParaRPr lang="en-US" sz="2400" dirty="0"/>
          </a:p>
        </p:txBody>
      </p:sp>
      <p:sp>
        <p:nvSpPr>
          <p:cNvPr id="44" name="Oval 43"/>
          <p:cNvSpPr/>
          <p:nvPr/>
        </p:nvSpPr>
        <p:spPr>
          <a:xfrm>
            <a:off x="4876800" y="2971800"/>
            <a:ext cx="381000" cy="3810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auto">
              <a:spcBef>
                <a:spcPts val="0"/>
              </a:spcBef>
              <a:spcAft>
                <a:spcPts val="0"/>
              </a:spcAft>
              <a:defRPr/>
            </a:pPr>
            <a:r>
              <a:rPr lang="en-US" sz="2400" dirty="0" smtClean="0"/>
              <a:t>2</a:t>
            </a:r>
            <a:endParaRPr lang="en-US" sz="2400" dirty="0"/>
          </a:p>
        </p:txBody>
      </p:sp>
      <p:sp>
        <p:nvSpPr>
          <p:cNvPr id="51" name="Rectangle 50"/>
          <p:cNvSpPr/>
          <p:nvPr/>
        </p:nvSpPr>
        <p:spPr>
          <a:xfrm>
            <a:off x="5486400" y="3048000"/>
            <a:ext cx="2667000" cy="381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auto">
              <a:spcBef>
                <a:spcPts val="0"/>
              </a:spcBef>
              <a:spcAft>
                <a:spcPts val="0"/>
              </a:spcAft>
              <a:defRPr/>
            </a:pPr>
            <a:r>
              <a:rPr lang="en-US" sz="2400" dirty="0"/>
              <a:t>Forward Input</a:t>
            </a:r>
          </a:p>
        </p:txBody>
      </p:sp>
      <p:sp>
        <p:nvSpPr>
          <p:cNvPr id="52" name="Rectangle 51"/>
          <p:cNvSpPr/>
          <p:nvPr/>
        </p:nvSpPr>
        <p:spPr>
          <a:xfrm>
            <a:off x="5486400" y="2514600"/>
            <a:ext cx="2667000" cy="381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fontAlgn="auto">
              <a:spcBef>
                <a:spcPts val="0"/>
              </a:spcBef>
              <a:spcAft>
                <a:spcPts val="0"/>
              </a:spcAft>
              <a:defRPr/>
            </a:pPr>
            <a:r>
              <a:rPr lang="en-US" sz="2400" dirty="0"/>
              <a:t>Process Input</a:t>
            </a:r>
          </a:p>
        </p:txBody>
      </p:sp>
      <p:pic>
        <p:nvPicPr>
          <p:cNvPr id="34" name="~PP2980.WAV">
            <a:hlinkClick r:id="" action="ppaction://media"/>
          </p:cNvPr>
          <p:cNvPicPr>
            <a:picLocks noRot="1" noChangeAspect="1"/>
          </p:cNvPicPr>
          <p:nvPr>
            <a:wavAudioFile r:embed="rId2" name="~PP2980.WAV"/>
          </p:nvPr>
        </p:nvPicPr>
        <p:blipFill>
          <a:blip r:embed="rId5" cstate="print"/>
          <a:stretch>
            <a:fillRect/>
          </a:stretch>
        </p:blipFill>
        <p:spPr>
          <a:xfrm>
            <a:off x="8724900" y="6438900"/>
            <a:ext cx="304800" cy="304800"/>
          </a:xfrm>
          <a:prstGeom prst="rect">
            <a:avLst/>
          </a:prstGeom>
        </p:spPr>
      </p:pic>
      <p:sp>
        <p:nvSpPr>
          <p:cNvPr id="32" name="TextBox 31"/>
          <p:cNvSpPr txBox="1"/>
          <p:nvPr/>
        </p:nvSpPr>
        <p:spPr>
          <a:xfrm>
            <a:off x="1676400" y="3810000"/>
            <a:ext cx="838200" cy="369332"/>
          </a:xfrm>
          <a:prstGeom prst="rect">
            <a:avLst/>
          </a:prstGeom>
          <a:noFill/>
        </p:spPr>
        <p:txBody>
          <a:bodyPr wrap="square" rtlCol="0">
            <a:spAutoFit/>
          </a:bodyPr>
          <a:lstStyle/>
          <a:p>
            <a:r>
              <a:rPr lang="en-US" dirty="0" smtClean="0"/>
              <a:t>Delay</a:t>
            </a:r>
            <a:endParaRPr lang="en-US" dirty="0"/>
          </a:p>
        </p:txBody>
      </p:sp>
      <p:sp>
        <p:nvSpPr>
          <p:cNvPr id="43" name="TextBox 42"/>
          <p:cNvSpPr txBox="1"/>
          <p:nvPr/>
        </p:nvSpPr>
        <p:spPr>
          <a:xfrm rot="19294877">
            <a:off x="1014613" y="3268448"/>
            <a:ext cx="838200" cy="369332"/>
          </a:xfrm>
          <a:prstGeom prst="rect">
            <a:avLst/>
          </a:prstGeom>
          <a:noFill/>
        </p:spPr>
        <p:txBody>
          <a:bodyPr wrap="square" rtlCol="0">
            <a:spAutoFit/>
          </a:bodyPr>
          <a:lstStyle/>
          <a:p>
            <a:r>
              <a:rPr lang="en-US" dirty="0" smtClean="0"/>
              <a:t>Delay</a:t>
            </a:r>
            <a:endParaRPr lang="en-US" dirty="0"/>
          </a:p>
        </p:txBody>
      </p:sp>
      <p:sp>
        <p:nvSpPr>
          <p:cNvPr id="48" name="TextBox 47"/>
          <p:cNvSpPr txBox="1"/>
          <p:nvPr/>
        </p:nvSpPr>
        <p:spPr>
          <a:xfrm>
            <a:off x="1600200" y="6400800"/>
            <a:ext cx="281940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Process first policy</a:t>
            </a:r>
            <a:endParaRPr lang="en-US" dirty="0"/>
          </a:p>
        </p:txBody>
      </p:sp>
    </p:spTree>
    <p:custDataLst>
      <p:tags r:id="rId1"/>
    </p:custDataLst>
  </p:cSld>
  <p:clrMapOvr>
    <a:masterClrMapping/>
  </p:clrMapOvr>
  <p:transition advTm="5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4"/>
                </p:tgtEl>
              </p:cMediaNode>
            </p:audio>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a:xfrm>
            <a:off x="152400" y="274638"/>
            <a:ext cx="8839200" cy="1143000"/>
          </a:xfrm>
        </p:spPr>
        <p:txBody>
          <a:bodyPr/>
          <a:lstStyle/>
          <a:p>
            <a:pPr eaLnBrk="1" hangingPunct="1"/>
            <a:r>
              <a:rPr lang="en-US" dirty="0" smtClean="0"/>
              <a:t>Concurrent</a:t>
            </a:r>
          </a:p>
        </p:txBody>
      </p:sp>
      <p:sp>
        <p:nvSpPr>
          <p:cNvPr id="24" name="Oval 23"/>
          <p:cNvSpPr>
            <a:spLocks noChangeArrowheads="1"/>
          </p:cNvSpPr>
          <p:nvPr/>
        </p:nvSpPr>
        <p:spPr bwMode="auto">
          <a:xfrm>
            <a:off x="533400" y="2260600"/>
            <a:ext cx="685800" cy="685800"/>
          </a:xfrm>
          <a:prstGeom prst="ellipse">
            <a:avLst/>
          </a:prstGeom>
          <a:ln>
            <a:headEnd type="none" w="med" len="med"/>
            <a:tailEnd type="none" w="med" len="med"/>
          </a:ln>
          <a:effectLst>
            <a:glow rad="190500">
              <a:schemeClr val="accent1">
                <a:alpha val="80000"/>
              </a:schemeClr>
            </a:glo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anchor="ctr" compatLnSpc="1"/>
          <a:lstStyle/>
          <a:p>
            <a:pPr algn="ctr" eaLnBrk="0" fontAlgn="auto" hangingPunct="0">
              <a:spcBef>
                <a:spcPts val="0"/>
              </a:spcBef>
              <a:spcAft>
                <a:spcPts val="0"/>
              </a:spcAft>
              <a:defRPr/>
            </a:pPr>
            <a:r>
              <a:rPr lang="en-US" dirty="0">
                <a:solidFill>
                  <a:schemeClr val="tx1">
                    <a:alpha val="100000"/>
                  </a:schemeClr>
                </a:solidFill>
              </a:rPr>
              <a:t>U</a:t>
            </a:r>
            <a:r>
              <a:rPr lang="en-US" sz="2800" baseline="-25000" dirty="0">
                <a:solidFill>
                  <a:schemeClr val="tx1">
                    <a:alpha val="100000"/>
                  </a:schemeClr>
                </a:solidFill>
              </a:rPr>
              <a:t>m</a:t>
            </a:r>
            <a:endParaRPr lang="en-US" sz="2800" baseline="-25000" dirty="0"/>
          </a:p>
        </p:txBody>
      </p:sp>
      <p:sp>
        <p:nvSpPr>
          <p:cNvPr id="25" name="Oval 24"/>
          <p:cNvSpPr>
            <a:spLocks noChangeArrowheads="1"/>
          </p:cNvSpPr>
          <p:nvPr/>
        </p:nvSpPr>
        <p:spPr bwMode="auto">
          <a:xfrm>
            <a:off x="1752600" y="2260600"/>
            <a:ext cx="685800" cy="685800"/>
          </a:xfrm>
          <a:prstGeom prst="ellipse">
            <a:avLst/>
          </a:prstGeom>
          <a:ln>
            <a:headEnd type="none" w="med" len="med"/>
            <a:tailEnd type="none" w="med" len="med"/>
          </a:ln>
          <a:effectLst>
            <a:glow rad="190500">
              <a:schemeClr val="accent2">
                <a:alpha val="80000"/>
              </a:schemeClr>
            </a:glow>
          </a:effectLst>
        </p:spPr>
        <p:style>
          <a:lnRef idx="2">
            <a:schemeClr val="accent2"/>
          </a:lnRef>
          <a:fillRef idx="1">
            <a:schemeClr val="lt1"/>
          </a:fillRef>
          <a:effectRef idx="0">
            <a:schemeClr val="accent2"/>
          </a:effectRef>
          <a:fontRef idx="minor">
            <a:schemeClr val="dk1"/>
          </a:fontRef>
        </p:style>
        <p:txBody>
          <a:bodyPr vert="horz" wrap="none" lIns="91440" tIns="45720" rIns="91440" bIns="45720" anchor="ctr" compatLnSpc="1"/>
          <a:lstStyle/>
          <a:p>
            <a:pPr algn="ctr" eaLnBrk="0" fontAlgn="auto" hangingPunct="0">
              <a:spcBef>
                <a:spcPts val="0"/>
              </a:spcBef>
              <a:spcAft>
                <a:spcPts val="0"/>
              </a:spcAft>
              <a:defRPr/>
            </a:pPr>
            <a:r>
              <a:rPr lang="en-US" dirty="0" err="1">
                <a:solidFill>
                  <a:schemeClr val="tx1">
                    <a:alpha val="100000"/>
                  </a:schemeClr>
                </a:solidFill>
              </a:rPr>
              <a:t>U</a:t>
            </a:r>
            <a:r>
              <a:rPr lang="en-US" sz="2800" baseline="-25000" dirty="0" err="1">
                <a:solidFill>
                  <a:schemeClr val="tx1">
                    <a:alpha val="100000"/>
                  </a:schemeClr>
                </a:solidFill>
              </a:rPr>
              <a:t>j</a:t>
            </a:r>
            <a:endParaRPr lang="en-US" sz="2800" baseline="-25000" dirty="0"/>
          </a:p>
        </p:txBody>
      </p:sp>
      <p:sp>
        <p:nvSpPr>
          <p:cNvPr id="26" name="Oval 25"/>
          <p:cNvSpPr>
            <a:spLocks noChangeArrowheads="1"/>
          </p:cNvSpPr>
          <p:nvPr/>
        </p:nvSpPr>
        <p:spPr bwMode="auto">
          <a:xfrm>
            <a:off x="533400" y="3937000"/>
            <a:ext cx="685800" cy="685800"/>
          </a:xfrm>
          <a:prstGeom prst="ellipse">
            <a:avLst/>
          </a:prstGeom>
          <a:ln>
            <a:headEnd type="none" w="med" len="med"/>
            <a:tailEnd type="none" w="med" len="med"/>
          </a:ln>
          <a:effectLst>
            <a:glow rad="190500">
              <a:schemeClr val="accent1">
                <a:alpha val="80000"/>
              </a:schemeClr>
            </a:glo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anchor="ctr" compatLnSpc="1"/>
          <a:lstStyle/>
          <a:p>
            <a:pPr algn="ctr" eaLnBrk="0" fontAlgn="auto" hangingPunct="0">
              <a:spcBef>
                <a:spcPts val="0"/>
              </a:spcBef>
              <a:spcAft>
                <a:spcPts val="0"/>
              </a:spcAft>
              <a:defRPr/>
            </a:pPr>
            <a:r>
              <a:rPr lang="en-US" dirty="0">
                <a:solidFill>
                  <a:schemeClr val="tx1">
                    <a:alpha val="100000"/>
                  </a:schemeClr>
                </a:solidFill>
              </a:rPr>
              <a:t>P</a:t>
            </a:r>
            <a:r>
              <a:rPr lang="en-US" sz="2800" baseline="-25000" dirty="0">
                <a:solidFill>
                  <a:schemeClr val="tx1">
                    <a:alpha val="100000"/>
                  </a:schemeClr>
                </a:solidFill>
              </a:rPr>
              <a:t>m</a:t>
            </a:r>
          </a:p>
        </p:txBody>
      </p:sp>
      <p:sp>
        <p:nvSpPr>
          <p:cNvPr id="27" name="Oval 26"/>
          <p:cNvSpPr>
            <a:spLocks noChangeArrowheads="1"/>
          </p:cNvSpPr>
          <p:nvPr/>
        </p:nvSpPr>
        <p:spPr bwMode="auto">
          <a:xfrm>
            <a:off x="2971800" y="2260600"/>
            <a:ext cx="685800" cy="685800"/>
          </a:xfrm>
          <a:prstGeom prst="ellipse">
            <a:avLst/>
          </a:prstGeom>
          <a:ln w="25400" cap="rnd" cmpd="sng" algn="ctr">
            <a:solidFill>
              <a:schemeClr val="accent3"/>
            </a:solidFill>
            <a:prstDash val="solid"/>
            <a:headEnd type="none" w="med" len="med"/>
            <a:tailEnd type="none" w="med" len="med"/>
          </a:ln>
          <a:effectLst>
            <a:glow rad="190500">
              <a:schemeClr val="accent3">
                <a:alpha val="80000"/>
              </a:schemeClr>
            </a:glo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anchor="ctr" compatLnSpc="1"/>
          <a:lstStyle/>
          <a:p>
            <a:pPr algn="ctr" eaLnBrk="0" fontAlgn="auto" hangingPunct="0">
              <a:spcBef>
                <a:spcPts val="0"/>
              </a:spcBef>
              <a:spcAft>
                <a:spcPts val="0"/>
              </a:spcAft>
              <a:defRPr/>
            </a:pPr>
            <a:r>
              <a:rPr lang="en-US" dirty="0">
                <a:solidFill>
                  <a:schemeClr val="tx1">
                    <a:alpha val="100000"/>
                  </a:schemeClr>
                </a:solidFill>
              </a:rPr>
              <a:t>U</a:t>
            </a:r>
            <a:r>
              <a:rPr lang="en-US" sz="2800" baseline="-25000" dirty="0">
                <a:solidFill>
                  <a:schemeClr val="tx1">
                    <a:alpha val="100000"/>
                  </a:schemeClr>
                </a:solidFill>
              </a:rPr>
              <a:t>m’</a:t>
            </a:r>
          </a:p>
        </p:txBody>
      </p:sp>
      <p:sp>
        <p:nvSpPr>
          <p:cNvPr id="28" name="Oval 27"/>
          <p:cNvSpPr>
            <a:spLocks noChangeArrowheads="1"/>
          </p:cNvSpPr>
          <p:nvPr/>
        </p:nvSpPr>
        <p:spPr bwMode="auto">
          <a:xfrm>
            <a:off x="2971800" y="3937000"/>
            <a:ext cx="685800" cy="685800"/>
          </a:xfrm>
          <a:prstGeom prst="ellipse">
            <a:avLst/>
          </a:prstGeom>
          <a:ln w="25400" cap="rnd" cmpd="sng" algn="ctr">
            <a:solidFill>
              <a:schemeClr val="accent3"/>
            </a:solidFill>
            <a:prstDash val="solid"/>
            <a:headEnd type="none" w="med" len="med"/>
            <a:tailEnd type="none" w="med" len="med"/>
          </a:ln>
          <a:effectLst>
            <a:glow rad="190500">
              <a:schemeClr val="accent3">
                <a:alpha val="80000"/>
              </a:schemeClr>
            </a:glo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anchor="ctr" compatLnSpc="1"/>
          <a:lstStyle/>
          <a:p>
            <a:pPr algn="ctr" eaLnBrk="0" fontAlgn="auto" hangingPunct="0">
              <a:spcBef>
                <a:spcPts val="0"/>
              </a:spcBef>
              <a:spcAft>
                <a:spcPts val="0"/>
              </a:spcAft>
              <a:defRPr/>
            </a:pPr>
            <a:r>
              <a:rPr lang="en-US" dirty="0">
                <a:solidFill>
                  <a:schemeClr val="tx1">
                    <a:alpha val="100000"/>
                  </a:schemeClr>
                </a:solidFill>
              </a:rPr>
              <a:t>P</a:t>
            </a:r>
            <a:r>
              <a:rPr lang="en-US" sz="2800" baseline="-25000" dirty="0">
                <a:solidFill>
                  <a:schemeClr val="tx1">
                    <a:alpha val="100000"/>
                  </a:schemeClr>
                </a:solidFill>
              </a:rPr>
              <a:t>m’</a:t>
            </a:r>
          </a:p>
        </p:txBody>
      </p:sp>
      <p:cxnSp>
        <p:nvCxnSpPr>
          <p:cNvPr id="29" name="Straight Arrow Connector 28"/>
          <p:cNvCxnSpPr/>
          <p:nvPr/>
        </p:nvCxnSpPr>
        <p:spPr>
          <a:xfrm rot="5400000">
            <a:off x="419894" y="3442494"/>
            <a:ext cx="685800" cy="1588"/>
          </a:xfrm>
          <a:prstGeom prst="straightConnector1">
            <a:avLst/>
          </a:prstGeom>
          <a:noFill/>
          <a:ln w="25400" cap="rnd" cmpd="sng" algn="ctr">
            <a:solidFill>
              <a:srgbClr val="FF0000"/>
            </a:solidFill>
            <a:prstDash val="soli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16200000">
            <a:off x="571501" y="3441700"/>
            <a:ext cx="685800" cy="3175"/>
          </a:xfrm>
          <a:prstGeom prst="straightConnector1">
            <a:avLst/>
          </a:prstGeom>
          <a:noFill/>
          <a:ln w="25400" cap="rnd" cmpd="sng" algn="ctr">
            <a:solidFill>
              <a:srgbClr val="0000FF"/>
            </a:solidFill>
            <a:prstDash val="dash"/>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1295400" y="4165600"/>
            <a:ext cx="1600200" cy="1588"/>
          </a:xfrm>
          <a:prstGeom prst="straightConnector1">
            <a:avLst/>
          </a:prstGeom>
          <a:noFill/>
          <a:ln w="25400" cap="rnd" cmpd="sng" algn="ctr">
            <a:solidFill>
              <a:srgbClr val="FF0000"/>
            </a:solidFill>
            <a:prstDash val="soli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1179513" y="3138488"/>
            <a:ext cx="914400" cy="685800"/>
          </a:xfrm>
          <a:prstGeom prst="straightConnector1">
            <a:avLst/>
          </a:prstGeom>
          <a:noFill/>
          <a:ln w="25400" cap="rnd" cmpd="sng" algn="ctr">
            <a:solidFill>
              <a:srgbClr val="0000FF"/>
            </a:solidFill>
            <a:prstDash val="dash"/>
            <a:tailEnd type="triangle" w="lg" len="med"/>
          </a:ln>
          <a:effectLst/>
        </p:spPr>
        <p:style>
          <a:lnRef idx="1">
            <a:schemeClr val="accent1"/>
          </a:lnRef>
          <a:fillRef idx="0">
            <a:schemeClr val="accent1"/>
          </a:fillRef>
          <a:effectRef idx="0">
            <a:schemeClr val="accent1"/>
          </a:effectRef>
          <a:fontRef idx="minor">
            <a:schemeClr val="tx1"/>
          </a:fontRef>
        </p:style>
      </p:cxnSp>
      <p:grpSp>
        <p:nvGrpSpPr>
          <p:cNvPr id="2" name="Group 24"/>
          <p:cNvGrpSpPr>
            <a:grpSpLocks/>
          </p:cNvGrpSpPr>
          <p:nvPr/>
        </p:nvGrpSpPr>
        <p:grpSpPr bwMode="auto">
          <a:xfrm>
            <a:off x="990600" y="4775200"/>
            <a:ext cx="304800" cy="304800"/>
            <a:chOff x="533400" y="3048000"/>
            <a:chExt cx="381000" cy="381000"/>
          </a:xfrm>
        </p:grpSpPr>
        <p:sp>
          <p:nvSpPr>
            <p:cNvPr id="36" name="Oval 35"/>
            <p:cNvSpPr/>
            <p:nvPr/>
          </p:nvSpPr>
          <p:spPr>
            <a:xfrm>
              <a:off x="533400" y="3048000"/>
              <a:ext cx="381000" cy="3810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defRPr/>
              </a:pPr>
              <a:endParaRPr lang="en-US"/>
            </a:p>
          </p:txBody>
        </p:sp>
        <p:sp>
          <p:nvSpPr>
            <p:cNvPr id="37" name="Pie 36"/>
            <p:cNvSpPr/>
            <p:nvPr/>
          </p:nvSpPr>
          <p:spPr>
            <a:xfrm>
              <a:off x="533400" y="3048000"/>
              <a:ext cx="381000" cy="381000"/>
            </a:xfrm>
            <a:prstGeom prst="pie">
              <a:avLst>
                <a:gd name="adj1" fmla="val 3068800"/>
                <a:gd name="adj2" fmla="val 16200000"/>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auto">
                <a:spcBef>
                  <a:spcPts val="0"/>
                </a:spcBef>
                <a:spcAft>
                  <a:spcPts val="0"/>
                </a:spcAft>
                <a:defRPr/>
              </a:pPr>
              <a:endParaRPr lang="en-US">
                <a:solidFill>
                  <a:schemeClr val="tx1"/>
                </a:solidFill>
              </a:endParaRPr>
            </a:p>
          </p:txBody>
        </p:sp>
      </p:grpSp>
      <p:grpSp>
        <p:nvGrpSpPr>
          <p:cNvPr id="3" name="Group 24"/>
          <p:cNvGrpSpPr>
            <a:grpSpLocks/>
          </p:cNvGrpSpPr>
          <p:nvPr/>
        </p:nvGrpSpPr>
        <p:grpSpPr bwMode="auto">
          <a:xfrm>
            <a:off x="1143000" y="1879600"/>
            <a:ext cx="304800" cy="304800"/>
            <a:chOff x="533400" y="3048000"/>
            <a:chExt cx="381000" cy="381000"/>
          </a:xfrm>
        </p:grpSpPr>
        <p:sp>
          <p:nvSpPr>
            <p:cNvPr id="41" name="Oval 40"/>
            <p:cNvSpPr/>
            <p:nvPr/>
          </p:nvSpPr>
          <p:spPr>
            <a:xfrm>
              <a:off x="533400" y="3048000"/>
              <a:ext cx="381000" cy="3810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defRPr/>
              </a:pPr>
              <a:endParaRPr lang="en-US"/>
            </a:p>
          </p:txBody>
        </p:sp>
        <p:sp>
          <p:nvSpPr>
            <p:cNvPr id="42" name="Pie 41"/>
            <p:cNvSpPr/>
            <p:nvPr/>
          </p:nvSpPr>
          <p:spPr>
            <a:xfrm>
              <a:off x="533400" y="3048000"/>
              <a:ext cx="381000" cy="381000"/>
            </a:xfrm>
            <a:prstGeom prst="pi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auto">
                <a:spcBef>
                  <a:spcPts val="0"/>
                </a:spcBef>
                <a:spcAft>
                  <a:spcPts val="0"/>
                </a:spcAft>
                <a:defRPr/>
              </a:pPr>
              <a:endParaRPr lang="en-US">
                <a:solidFill>
                  <a:schemeClr val="tx1"/>
                </a:solidFill>
              </a:endParaRPr>
            </a:p>
          </p:txBody>
        </p:sp>
      </p:grpSp>
      <p:sp>
        <p:nvSpPr>
          <p:cNvPr id="40" name="Oval 39"/>
          <p:cNvSpPr/>
          <p:nvPr/>
        </p:nvSpPr>
        <p:spPr>
          <a:xfrm>
            <a:off x="4876800" y="2514600"/>
            <a:ext cx="381000" cy="3810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fontAlgn="auto">
              <a:spcBef>
                <a:spcPts val="0"/>
              </a:spcBef>
              <a:spcAft>
                <a:spcPts val="0"/>
              </a:spcAft>
              <a:defRPr/>
            </a:pPr>
            <a:r>
              <a:rPr lang="en-US" sz="2400" dirty="0" smtClean="0"/>
              <a:t>1</a:t>
            </a:r>
            <a:endParaRPr lang="en-US" sz="2400" dirty="0"/>
          </a:p>
        </p:txBody>
      </p:sp>
      <p:sp>
        <p:nvSpPr>
          <p:cNvPr id="44" name="Oval 43"/>
          <p:cNvSpPr/>
          <p:nvPr/>
        </p:nvSpPr>
        <p:spPr>
          <a:xfrm>
            <a:off x="1447800" y="2514600"/>
            <a:ext cx="381000" cy="3810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auto">
              <a:spcBef>
                <a:spcPts val="0"/>
              </a:spcBef>
              <a:spcAft>
                <a:spcPts val="0"/>
              </a:spcAft>
              <a:defRPr/>
            </a:pPr>
            <a:r>
              <a:rPr lang="en-US" sz="2400" dirty="0" smtClean="0"/>
              <a:t>1</a:t>
            </a:r>
            <a:endParaRPr lang="en-US" sz="2400" dirty="0"/>
          </a:p>
        </p:txBody>
      </p:sp>
      <p:sp>
        <p:nvSpPr>
          <p:cNvPr id="51" name="Rectangle 50"/>
          <p:cNvSpPr/>
          <p:nvPr/>
        </p:nvSpPr>
        <p:spPr>
          <a:xfrm>
            <a:off x="2057400" y="2514600"/>
            <a:ext cx="2667000" cy="381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auto">
              <a:spcBef>
                <a:spcPts val="0"/>
              </a:spcBef>
              <a:spcAft>
                <a:spcPts val="0"/>
              </a:spcAft>
              <a:defRPr/>
            </a:pPr>
            <a:r>
              <a:rPr lang="en-US" sz="2400" dirty="0"/>
              <a:t>Forward Input</a:t>
            </a:r>
          </a:p>
        </p:txBody>
      </p:sp>
      <p:sp>
        <p:nvSpPr>
          <p:cNvPr id="52" name="Rectangle 51"/>
          <p:cNvSpPr/>
          <p:nvPr/>
        </p:nvSpPr>
        <p:spPr>
          <a:xfrm>
            <a:off x="5486400" y="2514600"/>
            <a:ext cx="2667000" cy="381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fontAlgn="auto">
              <a:spcBef>
                <a:spcPts val="0"/>
              </a:spcBef>
              <a:spcAft>
                <a:spcPts val="0"/>
              </a:spcAft>
              <a:defRPr/>
            </a:pPr>
            <a:r>
              <a:rPr lang="en-US" sz="2400" dirty="0"/>
              <a:t>Process Input</a:t>
            </a:r>
          </a:p>
        </p:txBody>
      </p:sp>
      <p:pic>
        <p:nvPicPr>
          <p:cNvPr id="34" name="~PP2980.WAV">
            <a:hlinkClick r:id="" action="ppaction://media"/>
          </p:cNvPr>
          <p:cNvPicPr>
            <a:picLocks noRot="1" noChangeAspect="1"/>
          </p:cNvPicPr>
          <p:nvPr>
            <a:wavAudioFile r:embed="rId2" name="~PP2980.WAV"/>
          </p:nvPr>
        </p:nvPicPr>
        <p:blipFill>
          <a:blip r:embed="rId5" cstate="print"/>
          <a:stretch>
            <a:fillRect/>
          </a:stretch>
        </p:blipFill>
        <p:spPr>
          <a:xfrm>
            <a:off x="8724900" y="6438900"/>
            <a:ext cx="304800" cy="304800"/>
          </a:xfrm>
          <a:prstGeom prst="rect">
            <a:avLst/>
          </a:prstGeom>
        </p:spPr>
      </p:pic>
      <p:sp>
        <p:nvSpPr>
          <p:cNvPr id="32" name="TextBox 31"/>
          <p:cNvSpPr txBox="1"/>
          <p:nvPr/>
        </p:nvSpPr>
        <p:spPr>
          <a:xfrm>
            <a:off x="1676400" y="3810000"/>
            <a:ext cx="838200" cy="369332"/>
          </a:xfrm>
          <a:prstGeom prst="rect">
            <a:avLst/>
          </a:prstGeom>
          <a:noFill/>
        </p:spPr>
        <p:txBody>
          <a:bodyPr wrap="square" rtlCol="0">
            <a:spAutoFit/>
          </a:bodyPr>
          <a:lstStyle/>
          <a:p>
            <a:r>
              <a:rPr lang="en-US" dirty="0" smtClean="0"/>
              <a:t>Delay</a:t>
            </a:r>
            <a:endParaRPr lang="en-US" dirty="0"/>
          </a:p>
        </p:txBody>
      </p:sp>
      <p:sp>
        <p:nvSpPr>
          <p:cNvPr id="43" name="TextBox 42"/>
          <p:cNvSpPr txBox="1"/>
          <p:nvPr/>
        </p:nvSpPr>
        <p:spPr>
          <a:xfrm rot="19294877">
            <a:off x="1014613" y="3268448"/>
            <a:ext cx="838200" cy="369332"/>
          </a:xfrm>
          <a:prstGeom prst="rect">
            <a:avLst/>
          </a:prstGeom>
          <a:noFill/>
        </p:spPr>
        <p:txBody>
          <a:bodyPr wrap="square" rtlCol="0">
            <a:spAutoFit/>
          </a:bodyPr>
          <a:lstStyle/>
          <a:p>
            <a:r>
              <a:rPr lang="en-US" dirty="0" smtClean="0"/>
              <a:t>Delay</a:t>
            </a:r>
            <a:endParaRPr lang="en-US" dirty="0"/>
          </a:p>
        </p:txBody>
      </p:sp>
      <p:sp>
        <p:nvSpPr>
          <p:cNvPr id="48" name="TextBox 47"/>
          <p:cNvSpPr txBox="1"/>
          <p:nvPr/>
        </p:nvSpPr>
        <p:spPr>
          <a:xfrm>
            <a:off x="2057400" y="5638800"/>
            <a:ext cx="3886200"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Processing and transmission done concurrently in separate threads possibly on same or different cores</a:t>
            </a:r>
            <a:endParaRPr lang="en-US" dirty="0"/>
          </a:p>
        </p:txBody>
      </p:sp>
    </p:spTree>
    <p:custDataLst>
      <p:tags r:id="rId1"/>
    </p:custDataLst>
  </p:cSld>
  <p:clrMapOvr>
    <a:masterClrMapping/>
  </p:clrMapOvr>
  <p:transition advTm="5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p:cNvSpPr/>
          <p:nvPr/>
        </p:nvSpPr>
        <p:spPr>
          <a:xfrm>
            <a:off x="304800" y="1371600"/>
            <a:ext cx="3352800" cy="14478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53" name="TextBox 52"/>
          <p:cNvSpPr txBox="1"/>
          <p:nvPr/>
        </p:nvSpPr>
        <p:spPr>
          <a:xfrm>
            <a:off x="457200" y="1447800"/>
            <a:ext cx="1752600" cy="369332"/>
          </a:xfrm>
          <a:prstGeom prst="rect">
            <a:avLst/>
          </a:prstGeom>
          <a:noFill/>
        </p:spPr>
        <p:txBody>
          <a:bodyPr wrap="square" rtlCol="0">
            <a:spAutoFit/>
          </a:bodyPr>
          <a:lstStyle/>
          <a:p>
            <a:r>
              <a:rPr lang="en-US" dirty="0" smtClean="0">
                <a:solidFill>
                  <a:srgbClr val="C00000"/>
                </a:solidFill>
              </a:rPr>
              <a:t>Organization</a:t>
            </a:r>
            <a:endParaRPr lang="en-US" dirty="0">
              <a:solidFill>
                <a:srgbClr val="C00000"/>
              </a:solidFill>
            </a:endParaRPr>
          </a:p>
        </p:txBody>
      </p:sp>
      <p:sp>
        <p:nvSpPr>
          <p:cNvPr id="54" name="Rectangle 53"/>
          <p:cNvSpPr/>
          <p:nvPr/>
        </p:nvSpPr>
        <p:spPr>
          <a:xfrm>
            <a:off x="304800" y="2819400"/>
            <a:ext cx="3352800" cy="14478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55" name="TextBox 54"/>
          <p:cNvSpPr txBox="1"/>
          <p:nvPr/>
        </p:nvSpPr>
        <p:spPr>
          <a:xfrm>
            <a:off x="2895600" y="2819400"/>
            <a:ext cx="914400" cy="381000"/>
          </a:xfrm>
          <a:prstGeom prst="rect">
            <a:avLst/>
          </a:prstGeom>
          <a:noFill/>
        </p:spPr>
        <p:txBody>
          <a:bodyPr wrap="square" rtlCol="0">
            <a:spAutoFit/>
          </a:bodyPr>
          <a:lstStyle/>
          <a:p>
            <a:r>
              <a:rPr lang="en-US" dirty="0" smtClean="0">
                <a:solidFill>
                  <a:srgbClr val="C00000"/>
                </a:solidFill>
              </a:rPr>
              <a:t>DMZ</a:t>
            </a:r>
            <a:endParaRPr lang="en-US" dirty="0">
              <a:solidFill>
                <a:srgbClr val="C00000"/>
              </a:solidFill>
            </a:endParaRPr>
          </a:p>
        </p:txBody>
      </p:sp>
      <p:sp>
        <p:nvSpPr>
          <p:cNvPr id="1170434" name="Rectangle 2"/>
          <p:cNvSpPr>
            <a:spLocks noGrp="1" noChangeArrowheads="1"/>
          </p:cNvSpPr>
          <p:nvPr>
            <p:ph type="title"/>
          </p:nvPr>
        </p:nvSpPr>
        <p:spPr/>
        <p:txBody>
          <a:bodyPr/>
          <a:lstStyle/>
          <a:p>
            <a:r>
              <a:rPr lang="en-US" dirty="0" smtClean="0"/>
              <a:t>Call Reply </a:t>
            </a:r>
            <a:endParaRPr lang="en-US" dirty="0"/>
          </a:p>
        </p:txBody>
      </p:sp>
      <p:sp>
        <p:nvSpPr>
          <p:cNvPr id="1170435" name="Rectangle 3"/>
          <p:cNvSpPr>
            <a:spLocks noGrp="1" noChangeArrowheads="1"/>
          </p:cNvSpPr>
          <p:nvPr>
            <p:ph type="body" idx="1"/>
          </p:nvPr>
        </p:nvSpPr>
        <p:spPr>
          <a:xfrm>
            <a:off x="4495800" y="1752600"/>
            <a:ext cx="3962400" cy="4343400"/>
          </a:xfrm>
        </p:spPr>
        <p:txBody>
          <a:bodyPr>
            <a:normAutofit fontScale="85000" lnSpcReduction="20000"/>
          </a:bodyPr>
          <a:lstStyle/>
          <a:p>
            <a:r>
              <a:rPr lang="en-US" dirty="0" smtClean="0"/>
              <a:t>Server can reply to synchronous send that waits for reply</a:t>
            </a:r>
          </a:p>
          <a:p>
            <a:r>
              <a:rPr lang="en-US" dirty="0" smtClean="0"/>
              <a:t>Such send also called RPC though it may not be supported by programming language</a:t>
            </a:r>
          </a:p>
          <a:p>
            <a:r>
              <a:rPr lang="en-US" dirty="0" smtClean="0"/>
              <a:t>Regular RPC built on top of such HTTP RPC (Web Services: SOAP/WSDL</a:t>
            </a:r>
          </a:p>
          <a:p>
            <a:r>
              <a:rPr lang="en-US" dirty="0" smtClean="0"/>
              <a:t>Parameters serialized to/un-serialized from HTTP text messages</a:t>
            </a:r>
          </a:p>
          <a:p>
            <a:r>
              <a:rPr lang="en-US" dirty="0" smtClean="0"/>
              <a:t>Textual layered RPC less efficient than binary direct RPC</a:t>
            </a:r>
          </a:p>
          <a:p>
            <a:pPr>
              <a:lnSpc>
                <a:spcPct val="80000"/>
              </a:lnSpc>
            </a:pPr>
            <a:endParaRPr lang="en-US" sz="2400" dirty="0"/>
          </a:p>
        </p:txBody>
      </p:sp>
      <p:sp>
        <p:nvSpPr>
          <p:cNvPr id="1170445" name="Text Box 13"/>
          <p:cNvSpPr txBox="1">
            <a:spLocks noChangeArrowheads="1"/>
          </p:cNvSpPr>
          <p:nvPr/>
        </p:nvSpPr>
        <p:spPr bwMode="auto">
          <a:xfrm rot="-5400000" flipH="1" flipV="1">
            <a:off x="702678" y="4402723"/>
            <a:ext cx="1066799" cy="338554"/>
          </a:xfrm>
          <a:prstGeom prst="rect">
            <a:avLst/>
          </a:prstGeom>
          <a:noFill/>
          <a:ln w="28575" algn="ctr">
            <a:noFill/>
            <a:miter lim="800000"/>
            <a:headEnd/>
            <a:tailEnd/>
          </a:ln>
          <a:effectLst/>
        </p:spPr>
        <p:txBody>
          <a:bodyPr wrap="square">
            <a:spAutoFit/>
          </a:bodyPr>
          <a:lstStyle/>
          <a:p>
            <a:r>
              <a:rPr lang="en-US" sz="1600" dirty="0" smtClean="0"/>
              <a:t>open(1’)</a:t>
            </a:r>
            <a:endParaRPr lang="en-US" sz="1600" dirty="0"/>
          </a:p>
        </p:txBody>
      </p:sp>
      <p:sp>
        <p:nvSpPr>
          <p:cNvPr id="25" name="Line 6"/>
          <p:cNvSpPr>
            <a:spLocks noChangeShapeType="1"/>
          </p:cNvSpPr>
          <p:nvPr/>
        </p:nvSpPr>
        <p:spPr bwMode="auto">
          <a:xfrm>
            <a:off x="609600" y="2667000"/>
            <a:ext cx="0" cy="2362200"/>
          </a:xfrm>
          <a:prstGeom prst="line">
            <a:avLst/>
          </a:prstGeom>
          <a:noFill/>
          <a:ln w="28575">
            <a:solidFill>
              <a:schemeClr val="tx1"/>
            </a:solidFill>
            <a:round/>
            <a:headEnd type="triangle" w="med" len="med"/>
            <a:tailEnd/>
          </a:ln>
          <a:effectLst/>
        </p:spPr>
        <p:txBody>
          <a:bodyPr>
            <a:spAutoFit/>
          </a:bodyPr>
          <a:lstStyle/>
          <a:p>
            <a:endParaRPr lang="en-US"/>
          </a:p>
        </p:txBody>
      </p:sp>
      <p:sp>
        <p:nvSpPr>
          <p:cNvPr id="26" name="Multiply 25"/>
          <p:cNvSpPr/>
          <p:nvPr/>
        </p:nvSpPr>
        <p:spPr>
          <a:xfrm>
            <a:off x="381000" y="3200400"/>
            <a:ext cx="457200" cy="457200"/>
          </a:xfrm>
          <a:prstGeom prst="mathMultiply">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Box 13"/>
          <p:cNvSpPr txBox="1">
            <a:spLocks noChangeArrowheads="1"/>
          </p:cNvSpPr>
          <p:nvPr/>
        </p:nvSpPr>
        <p:spPr bwMode="auto">
          <a:xfrm rot="5400000" flipH="1" flipV="1">
            <a:off x="-59323" y="4250323"/>
            <a:ext cx="914400" cy="338554"/>
          </a:xfrm>
          <a:prstGeom prst="rect">
            <a:avLst/>
          </a:prstGeom>
          <a:noFill/>
          <a:ln w="28575" algn="ctr">
            <a:noFill/>
            <a:miter lim="800000"/>
            <a:headEnd/>
            <a:tailEnd/>
          </a:ln>
          <a:effectLst/>
        </p:spPr>
        <p:txBody>
          <a:bodyPr wrap="square">
            <a:spAutoFit/>
          </a:bodyPr>
          <a:lstStyle/>
          <a:p>
            <a:r>
              <a:rPr lang="en-US" sz="1600" dirty="0" smtClean="0"/>
              <a:t>open(1)</a:t>
            </a:r>
            <a:endParaRPr lang="en-US" sz="1600" dirty="0"/>
          </a:p>
        </p:txBody>
      </p:sp>
      <p:sp>
        <p:nvSpPr>
          <p:cNvPr id="28" name="Text Box 13"/>
          <p:cNvSpPr txBox="1">
            <a:spLocks noChangeArrowheads="1"/>
          </p:cNvSpPr>
          <p:nvPr/>
        </p:nvSpPr>
        <p:spPr bwMode="auto">
          <a:xfrm rot="-5400000" flipH="1" flipV="1">
            <a:off x="778877" y="3031123"/>
            <a:ext cx="914400" cy="338554"/>
          </a:xfrm>
          <a:prstGeom prst="rect">
            <a:avLst/>
          </a:prstGeom>
          <a:noFill/>
          <a:ln w="28575" algn="ctr">
            <a:noFill/>
            <a:miter lim="800000"/>
            <a:headEnd/>
            <a:tailEnd/>
          </a:ln>
          <a:effectLst/>
        </p:spPr>
        <p:txBody>
          <a:bodyPr wrap="square">
            <a:spAutoFit/>
          </a:bodyPr>
          <a:lstStyle/>
          <a:p>
            <a:r>
              <a:rPr lang="en-US" sz="1600" dirty="0" smtClean="0"/>
              <a:t>open(1)</a:t>
            </a:r>
            <a:endParaRPr lang="en-US" sz="1600" dirty="0"/>
          </a:p>
        </p:txBody>
      </p:sp>
      <p:sp>
        <p:nvSpPr>
          <p:cNvPr id="29" name="Line 10"/>
          <p:cNvSpPr>
            <a:spLocks noChangeShapeType="1"/>
          </p:cNvSpPr>
          <p:nvPr/>
        </p:nvSpPr>
        <p:spPr bwMode="auto">
          <a:xfrm>
            <a:off x="1066800" y="2667000"/>
            <a:ext cx="0" cy="9906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30" name="Line 10"/>
          <p:cNvSpPr>
            <a:spLocks noChangeShapeType="1"/>
          </p:cNvSpPr>
          <p:nvPr/>
        </p:nvSpPr>
        <p:spPr bwMode="auto">
          <a:xfrm>
            <a:off x="1066800" y="4114800"/>
            <a:ext cx="0" cy="9906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39" name="Line 10"/>
          <p:cNvSpPr>
            <a:spLocks noChangeShapeType="1"/>
          </p:cNvSpPr>
          <p:nvPr/>
        </p:nvSpPr>
        <p:spPr bwMode="auto">
          <a:xfrm>
            <a:off x="3200400" y="4114800"/>
            <a:ext cx="0" cy="9906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40" name="Text Box 14"/>
          <p:cNvSpPr txBox="1">
            <a:spLocks noChangeArrowheads="1"/>
          </p:cNvSpPr>
          <p:nvPr/>
        </p:nvSpPr>
        <p:spPr bwMode="auto">
          <a:xfrm rot="5400000">
            <a:off x="2927865" y="4387334"/>
            <a:ext cx="1066800" cy="369332"/>
          </a:xfrm>
          <a:prstGeom prst="rect">
            <a:avLst/>
          </a:prstGeom>
          <a:noFill/>
          <a:ln w="28575" algn="ctr">
            <a:noFill/>
            <a:miter lim="800000"/>
            <a:headEnd/>
            <a:tailEnd/>
          </a:ln>
          <a:effectLst/>
        </p:spPr>
        <p:txBody>
          <a:bodyPr wrap="square">
            <a:spAutoFit/>
          </a:bodyPr>
          <a:lstStyle/>
          <a:p>
            <a:r>
              <a:rPr lang="en-US" dirty="0" smtClean="0"/>
              <a:t>close(1’)</a:t>
            </a:r>
            <a:endParaRPr lang="en-US" dirty="0"/>
          </a:p>
        </p:txBody>
      </p:sp>
      <p:sp>
        <p:nvSpPr>
          <p:cNvPr id="43" name="TextBox 42"/>
          <p:cNvSpPr txBox="1"/>
          <p:nvPr/>
        </p:nvSpPr>
        <p:spPr>
          <a:xfrm>
            <a:off x="457200" y="2297668"/>
            <a:ext cx="3048000"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dirty="0" smtClean="0"/>
              <a:t>one-way protocol</a:t>
            </a:r>
            <a:endParaRPr lang="en-US" dirty="0"/>
          </a:p>
        </p:txBody>
      </p:sp>
      <p:sp>
        <p:nvSpPr>
          <p:cNvPr id="44" name="Text Box 4"/>
          <p:cNvSpPr txBox="1">
            <a:spLocks noChangeArrowheads="1"/>
          </p:cNvSpPr>
          <p:nvPr/>
        </p:nvSpPr>
        <p:spPr bwMode="auto">
          <a:xfrm>
            <a:off x="457200" y="1840468"/>
            <a:ext cx="3048000" cy="457200"/>
          </a:xfrm>
          <a:prstGeom prst="rect">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lgn="l"/>
            <a:r>
              <a:rPr lang="en-US"/>
              <a:t>   protected site</a:t>
            </a:r>
          </a:p>
        </p:txBody>
      </p:sp>
      <p:sp>
        <p:nvSpPr>
          <p:cNvPr id="46" name="Text Box 5"/>
          <p:cNvSpPr txBox="1">
            <a:spLocks noChangeArrowheads="1"/>
          </p:cNvSpPr>
          <p:nvPr/>
        </p:nvSpPr>
        <p:spPr bwMode="auto">
          <a:xfrm>
            <a:off x="533400" y="5486400"/>
            <a:ext cx="3048000" cy="369332"/>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a:spAutoFit/>
          </a:bodyPr>
          <a:lstStyle/>
          <a:p>
            <a:r>
              <a:rPr lang="en-US" dirty="0" smtClean="0"/>
              <a:t>other party</a:t>
            </a:r>
            <a:endParaRPr lang="en-US" dirty="0"/>
          </a:p>
        </p:txBody>
      </p:sp>
      <p:sp>
        <p:nvSpPr>
          <p:cNvPr id="47" name="TextBox 46"/>
          <p:cNvSpPr txBox="1"/>
          <p:nvPr/>
        </p:nvSpPr>
        <p:spPr>
          <a:xfrm>
            <a:off x="533400" y="5105400"/>
            <a:ext cx="3048000"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dirty="0" smtClean="0"/>
              <a:t>one-way protocol</a:t>
            </a:r>
            <a:endParaRPr lang="en-US" dirty="0"/>
          </a:p>
        </p:txBody>
      </p:sp>
      <p:sp>
        <p:nvSpPr>
          <p:cNvPr id="48" name="Text Box 11"/>
          <p:cNvSpPr txBox="1">
            <a:spLocks noChangeArrowheads="1"/>
          </p:cNvSpPr>
          <p:nvPr/>
        </p:nvSpPr>
        <p:spPr bwMode="auto">
          <a:xfrm>
            <a:off x="762000" y="3657600"/>
            <a:ext cx="2819400" cy="45720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p>
            <a:r>
              <a:rPr lang="en-US" dirty="0"/>
              <a:t>unprotected proxy</a:t>
            </a:r>
          </a:p>
        </p:txBody>
      </p:sp>
      <p:sp>
        <p:nvSpPr>
          <p:cNvPr id="35" name="Text Box 14"/>
          <p:cNvSpPr txBox="1">
            <a:spLocks noChangeArrowheads="1"/>
          </p:cNvSpPr>
          <p:nvPr/>
        </p:nvSpPr>
        <p:spPr bwMode="auto">
          <a:xfrm rot="-5400000">
            <a:off x="2051566" y="4349235"/>
            <a:ext cx="1143001" cy="369332"/>
          </a:xfrm>
          <a:prstGeom prst="rect">
            <a:avLst/>
          </a:prstGeom>
          <a:noFill/>
          <a:ln w="28575" algn="ctr">
            <a:noFill/>
            <a:miter lim="800000"/>
            <a:headEnd/>
            <a:tailEnd/>
          </a:ln>
          <a:effectLst/>
        </p:spPr>
        <p:txBody>
          <a:bodyPr wrap="square">
            <a:spAutoFit/>
          </a:bodyPr>
          <a:lstStyle/>
          <a:p>
            <a:r>
              <a:rPr lang="en-US" dirty="0" smtClean="0"/>
              <a:t>reply(1’)</a:t>
            </a:r>
            <a:endParaRPr lang="en-US" dirty="0"/>
          </a:p>
        </p:txBody>
      </p:sp>
      <p:sp>
        <p:nvSpPr>
          <p:cNvPr id="36" name="Text Box 14"/>
          <p:cNvSpPr txBox="1">
            <a:spLocks noChangeArrowheads="1"/>
          </p:cNvSpPr>
          <p:nvPr/>
        </p:nvSpPr>
        <p:spPr bwMode="auto">
          <a:xfrm rot="-5400000">
            <a:off x="2051566" y="2901434"/>
            <a:ext cx="1143001" cy="369332"/>
          </a:xfrm>
          <a:prstGeom prst="rect">
            <a:avLst/>
          </a:prstGeom>
          <a:noFill/>
          <a:ln w="28575" algn="ctr">
            <a:noFill/>
            <a:miter lim="800000"/>
            <a:headEnd/>
            <a:tailEnd/>
          </a:ln>
          <a:effectLst/>
        </p:spPr>
        <p:txBody>
          <a:bodyPr wrap="square">
            <a:spAutoFit/>
          </a:bodyPr>
          <a:lstStyle/>
          <a:p>
            <a:r>
              <a:rPr lang="en-US" dirty="0" smtClean="0"/>
              <a:t>reply(1)</a:t>
            </a:r>
            <a:endParaRPr lang="en-US" dirty="0"/>
          </a:p>
        </p:txBody>
      </p:sp>
      <p:sp>
        <p:nvSpPr>
          <p:cNvPr id="37" name="Line 12"/>
          <p:cNvSpPr>
            <a:spLocks noChangeShapeType="1"/>
          </p:cNvSpPr>
          <p:nvPr/>
        </p:nvSpPr>
        <p:spPr bwMode="auto">
          <a:xfrm>
            <a:off x="1828800" y="2667000"/>
            <a:ext cx="0" cy="990600"/>
          </a:xfrm>
          <a:prstGeom prst="line">
            <a:avLst/>
          </a:prstGeom>
          <a:noFill/>
          <a:ln w="28575">
            <a:solidFill>
              <a:schemeClr val="tx1"/>
            </a:solidFill>
            <a:prstDash val="dash"/>
            <a:round/>
            <a:headEnd type="none" w="med" len="med"/>
            <a:tailEnd type="arrow" w="med" len="med"/>
          </a:ln>
          <a:effectLst/>
        </p:spPr>
        <p:txBody>
          <a:bodyPr wrap="square">
            <a:spAutoFit/>
          </a:bodyPr>
          <a:lstStyle/>
          <a:p>
            <a:endParaRPr lang="en-US"/>
          </a:p>
        </p:txBody>
      </p:sp>
      <p:sp>
        <p:nvSpPr>
          <p:cNvPr id="38" name="Line 12"/>
          <p:cNvSpPr>
            <a:spLocks noChangeShapeType="1"/>
          </p:cNvSpPr>
          <p:nvPr/>
        </p:nvSpPr>
        <p:spPr bwMode="auto">
          <a:xfrm>
            <a:off x="1828800" y="4114800"/>
            <a:ext cx="0" cy="990600"/>
          </a:xfrm>
          <a:prstGeom prst="line">
            <a:avLst/>
          </a:prstGeom>
          <a:noFill/>
          <a:ln w="28575">
            <a:solidFill>
              <a:schemeClr val="tx1"/>
            </a:solidFill>
            <a:prstDash val="dash"/>
            <a:round/>
            <a:headEnd type="none" w="med" len="med"/>
            <a:tailEnd type="arrow" w="med" len="med"/>
          </a:ln>
          <a:effectLst/>
        </p:spPr>
        <p:txBody>
          <a:bodyPr wrap="square">
            <a:spAutoFit/>
          </a:bodyPr>
          <a:lstStyle/>
          <a:p>
            <a:endParaRPr lang="en-US"/>
          </a:p>
        </p:txBody>
      </p:sp>
      <p:sp>
        <p:nvSpPr>
          <p:cNvPr id="41" name="Text Box 14"/>
          <p:cNvSpPr txBox="1">
            <a:spLocks noChangeArrowheads="1"/>
          </p:cNvSpPr>
          <p:nvPr/>
        </p:nvSpPr>
        <p:spPr bwMode="auto">
          <a:xfrm rot="5400000">
            <a:off x="1518165" y="2977636"/>
            <a:ext cx="990601" cy="369332"/>
          </a:xfrm>
          <a:prstGeom prst="rect">
            <a:avLst/>
          </a:prstGeom>
          <a:noFill/>
          <a:ln w="28575" algn="ctr">
            <a:noFill/>
            <a:miter lim="800000"/>
            <a:headEnd/>
            <a:tailEnd/>
          </a:ln>
          <a:effectLst/>
        </p:spPr>
        <p:txBody>
          <a:bodyPr wrap="square">
            <a:spAutoFit/>
          </a:bodyPr>
          <a:lstStyle/>
          <a:p>
            <a:r>
              <a:rPr lang="en-US" dirty="0" smtClean="0"/>
              <a:t>call(1)</a:t>
            </a:r>
            <a:endParaRPr lang="en-US" dirty="0"/>
          </a:p>
        </p:txBody>
      </p:sp>
      <p:sp>
        <p:nvSpPr>
          <p:cNvPr id="42" name="Line 12"/>
          <p:cNvSpPr>
            <a:spLocks noChangeShapeType="1"/>
          </p:cNvSpPr>
          <p:nvPr/>
        </p:nvSpPr>
        <p:spPr bwMode="auto">
          <a:xfrm flipV="1">
            <a:off x="2438400" y="2667000"/>
            <a:ext cx="0" cy="990600"/>
          </a:xfrm>
          <a:prstGeom prst="line">
            <a:avLst/>
          </a:prstGeom>
          <a:noFill/>
          <a:ln w="28575">
            <a:solidFill>
              <a:schemeClr val="tx1"/>
            </a:solidFill>
            <a:prstDash val="dash"/>
            <a:round/>
            <a:headEnd type="none" w="med" len="med"/>
            <a:tailEnd type="arrow" w="med" len="med"/>
          </a:ln>
          <a:effectLst/>
        </p:spPr>
        <p:txBody>
          <a:bodyPr wrap="square">
            <a:spAutoFit/>
          </a:bodyPr>
          <a:lstStyle/>
          <a:p>
            <a:endParaRPr lang="en-US"/>
          </a:p>
        </p:txBody>
      </p:sp>
      <p:sp>
        <p:nvSpPr>
          <p:cNvPr id="45" name="Line 12"/>
          <p:cNvSpPr>
            <a:spLocks noChangeShapeType="1"/>
          </p:cNvSpPr>
          <p:nvPr/>
        </p:nvSpPr>
        <p:spPr bwMode="auto">
          <a:xfrm flipV="1">
            <a:off x="2438400" y="4114800"/>
            <a:ext cx="0" cy="990600"/>
          </a:xfrm>
          <a:prstGeom prst="line">
            <a:avLst/>
          </a:prstGeom>
          <a:noFill/>
          <a:ln w="28575">
            <a:solidFill>
              <a:schemeClr val="tx1"/>
            </a:solidFill>
            <a:prstDash val="dash"/>
            <a:round/>
            <a:headEnd type="none" w="med" len="med"/>
            <a:tailEnd type="arrow" w="med" len="med"/>
          </a:ln>
          <a:effectLst/>
        </p:spPr>
        <p:txBody>
          <a:bodyPr wrap="square">
            <a:spAutoFit/>
          </a:bodyPr>
          <a:lstStyle/>
          <a:p>
            <a:endParaRPr lang="en-US"/>
          </a:p>
        </p:txBody>
      </p:sp>
      <p:sp>
        <p:nvSpPr>
          <p:cNvPr id="49" name="Text Box 14"/>
          <p:cNvSpPr txBox="1">
            <a:spLocks noChangeArrowheads="1"/>
          </p:cNvSpPr>
          <p:nvPr/>
        </p:nvSpPr>
        <p:spPr bwMode="auto">
          <a:xfrm rot="5400000">
            <a:off x="1441965" y="4501633"/>
            <a:ext cx="1143001" cy="369332"/>
          </a:xfrm>
          <a:prstGeom prst="rect">
            <a:avLst/>
          </a:prstGeom>
          <a:noFill/>
          <a:ln w="28575" algn="ctr">
            <a:noFill/>
            <a:miter lim="800000"/>
            <a:headEnd/>
            <a:tailEnd/>
          </a:ln>
          <a:effectLst/>
        </p:spPr>
        <p:txBody>
          <a:bodyPr wrap="square">
            <a:spAutoFit/>
          </a:bodyPr>
          <a:lstStyle/>
          <a:p>
            <a:r>
              <a:rPr lang="en-US" dirty="0" smtClean="0"/>
              <a:t>call(1’)</a:t>
            </a:r>
            <a:endParaRPr lang="en-US" dirty="0"/>
          </a:p>
        </p:txBody>
      </p:sp>
      <p:pic>
        <p:nvPicPr>
          <p:cNvPr id="31" name="~PP286.WAV">
            <a:hlinkClick r:id="" action="ppaction://media"/>
          </p:cNvPr>
          <p:cNvPicPr>
            <a:picLocks noRot="1" noChangeAspect="1"/>
          </p:cNvPicPr>
          <p:nvPr>
            <a:wavAudioFile r:embed="rId2" name="~PP286.WAV"/>
          </p:nvPr>
        </p:nvPicPr>
        <p:blipFill>
          <a:blip r:embed="rId4" cstate="print"/>
          <a:stretch>
            <a:fillRect/>
          </a:stretch>
        </p:blipFill>
        <p:spPr>
          <a:xfrm>
            <a:off x="8724900" y="6438900"/>
            <a:ext cx="304800" cy="304800"/>
          </a:xfrm>
          <a:prstGeom prst="rect">
            <a:avLst/>
          </a:prstGeom>
        </p:spPr>
      </p:pic>
    </p:spTree>
    <p:custDataLst>
      <p:tags r:id="rId1"/>
    </p:custDataLst>
  </p:cSld>
  <p:clrMapOvr>
    <a:masterClrMapping/>
  </p:clrMapOvr>
  <p:transition advTm="87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7043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7043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7043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7043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7043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7" fill="hold" display="0">
                  <p:stCondLst>
                    <p:cond delay="indefinite"/>
                  </p:stCondLst>
                  <p:endCondLst>
                    <p:cond evt="onPrev" delay="0">
                      <p:tgtEl>
                        <p:sldTgt/>
                      </p:tgtEl>
                    </p:cond>
                    <p:cond evt="onStopAudio" delay="0">
                      <p:tgtEl>
                        <p:sldTgt/>
                      </p:tgtEl>
                    </p:cond>
                  </p:endCondLst>
                </p:cTn>
                <p:tgtEl>
                  <p:spTgt spid="31"/>
                </p:tgtEl>
              </p:cMediaNode>
            </p:audio>
          </p:childTnLst>
        </p:cTn>
      </p:par>
    </p:tnLst>
    <p:bldLst>
      <p:bldP spid="1170435" grpId="0" build="p"/>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3"/>
          <p:cNvGrpSpPr/>
          <p:nvPr/>
        </p:nvGrpSpPr>
        <p:grpSpPr>
          <a:xfrm>
            <a:off x="1295400" y="304800"/>
            <a:ext cx="6705600" cy="6629400"/>
            <a:chOff x="1295400" y="304800"/>
            <a:chExt cx="6705600" cy="6629400"/>
          </a:xfrm>
        </p:grpSpPr>
        <p:pic>
          <p:nvPicPr>
            <p:cNvPr id="12" name="Picture 4" descr="C:\Users\Sasa2\AppData\Local\Microsoft\Windows\Temporary Internet Files\Content.IE5\VA2IP4YR\MCj04316330000[1].png"/>
            <p:cNvPicPr>
              <a:picLocks noChangeAspect="1" noChangeArrowheads="1"/>
            </p:cNvPicPr>
            <p:nvPr/>
          </p:nvPicPr>
          <p:blipFill>
            <a:blip r:embed="rId3" cstate="print"/>
            <a:srcRect/>
            <a:stretch>
              <a:fillRect/>
            </a:stretch>
          </p:blipFill>
          <p:spPr bwMode="auto">
            <a:xfrm>
              <a:off x="1295400" y="5295900"/>
              <a:ext cx="1638300" cy="1638300"/>
            </a:xfrm>
            <a:prstGeom prst="rect">
              <a:avLst/>
            </a:prstGeom>
            <a:noFill/>
          </p:spPr>
        </p:pic>
        <p:pic>
          <p:nvPicPr>
            <p:cNvPr id="13" name="Picture 4" descr="C:\Users\Sasa2\AppData\Local\Microsoft\Windows\Temporary Internet Files\Content.IE5\VA2IP4YR\MCj04316330000[1].png"/>
            <p:cNvPicPr>
              <a:picLocks noChangeAspect="1" noChangeArrowheads="1"/>
            </p:cNvPicPr>
            <p:nvPr/>
          </p:nvPicPr>
          <p:blipFill>
            <a:blip r:embed="rId3" cstate="print"/>
            <a:srcRect/>
            <a:stretch>
              <a:fillRect/>
            </a:stretch>
          </p:blipFill>
          <p:spPr bwMode="auto">
            <a:xfrm flipH="1">
              <a:off x="3810000" y="5257800"/>
              <a:ext cx="1676400" cy="1676400"/>
            </a:xfrm>
            <a:prstGeom prst="rect">
              <a:avLst/>
            </a:prstGeom>
            <a:noFill/>
            <a:ln>
              <a:noFill/>
            </a:ln>
          </p:spPr>
        </p:pic>
        <p:pic>
          <p:nvPicPr>
            <p:cNvPr id="14" name="Picture 4" descr="C:\Users\Sasa2\AppData\Local\Microsoft\Windows\Temporary Internet Files\Content.IE5\VA2IP4YR\MCj04316330000[1].png"/>
            <p:cNvPicPr>
              <a:picLocks noChangeAspect="1" noChangeArrowheads="1"/>
            </p:cNvPicPr>
            <p:nvPr/>
          </p:nvPicPr>
          <p:blipFill>
            <a:blip r:embed="rId3" cstate="print"/>
            <a:srcRect/>
            <a:stretch>
              <a:fillRect/>
            </a:stretch>
          </p:blipFill>
          <p:spPr bwMode="auto">
            <a:xfrm flipH="1">
              <a:off x="6324600" y="5257800"/>
              <a:ext cx="1676400" cy="1676400"/>
            </a:xfrm>
            <a:prstGeom prst="rect">
              <a:avLst/>
            </a:prstGeom>
            <a:noFill/>
          </p:spPr>
        </p:pic>
        <p:pic>
          <p:nvPicPr>
            <p:cNvPr id="15" name="Picture 5" descr="C:\Users\Sasa2\AppData\Local\Microsoft\Windows\Temporary Internet Files\Content.IE5\994PDW0N\MCj04315720000[1].png"/>
            <p:cNvPicPr>
              <a:picLocks noChangeAspect="1" noChangeArrowheads="1"/>
            </p:cNvPicPr>
            <p:nvPr/>
          </p:nvPicPr>
          <p:blipFill>
            <a:blip r:embed="rId4" cstate="print"/>
            <a:srcRect/>
            <a:stretch>
              <a:fillRect/>
            </a:stretch>
          </p:blipFill>
          <p:spPr bwMode="auto">
            <a:xfrm>
              <a:off x="3595025" y="304800"/>
              <a:ext cx="2043775" cy="2057400"/>
            </a:xfrm>
            <a:prstGeom prst="rect">
              <a:avLst/>
            </a:prstGeom>
            <a:noFill/>
          </p:spPr>
        </p:pic>
      </p:grpSp>
      <p:sp>
        <p:nvSpPr>
          <p:cNvPr id="2" name="Title 1"/>
          <p:cNvSpPr>
            <a:spLocks noGrp="1"/>
          </p:cNvSpPr>
          <p:nvPr>
            <p:ph type="title"/>
          </p:nvPr>
        </p:nvSpPr>
        <p:spPr/>
        <p:txBody>
          <a:bodyPr>
            <a:normAutofit fontScale="90000"/>
          </a:bodyPr>
          <a:lstStyle/>
          <a:p>
            <a:r>
              <a:rPr lang="en-US" dirty="0" smtClean="0"/>
              <a:t>More Realistic Scenario with Multicast</a:t>
            </a:r>
            <a:endParaRPr lang="en-US" dirty="0"/>
          </a:p>
        </p:txBody>
      </p:sp>
      <p:grpSp>
        <p:nvGrpSpPr>
          <p:cNvPr id="8" name="Group 37"/>
          <p:cNvGrpSpPr/>
          <p:nvPr/>
        </p:nvGrpSpPr>
        <p:grpSpPr>
          <a:xfrm>
            <a:off x="1752600" y="1371600"/>
            <a:ext cx="5791200" cy="4876800"/>
            <a:chOff x="1752600" y="1371600"/>
            <a:chExt cx="5791200" cy="4876800"/>
          </a:xfrm>
        </p:grpSpPr>
        <p:sp>
          <p:nvSpPr>
            <p:cNvPr id="4" name="Oval 3"/>
            <p:cNvSpPr>
              <a:spLocks noChangeArrowheads="1"/>
            </p:cNvSpPr>
            <p:nvPr/>
          </p:nvSpPr>
          <p:spPr bwMode="auto">
            <a:xfrm>
              <a:off x="1752600" y="5638800"/>
              <a:ext cx="609600" cy="609600"/>
            </a:xfrm>
            <a:prstGeom prst="ellipse">
              <a:avLst/>
            </a:prstGeom>
            <a:ln w="3175">
              <a:headEnd type="none" w="med" len="med"/>
              <a:tailEnd type="none" w="med" len="med"/>
            </a:ln>
            <a:effectLst>
              <a:glow rad="2286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vert="horz" wrap="none" lIns="91440" tIns="45720" rIns="91440" bIns="45720" anchor="ctr" compatLnSpc="1"/>
            <a:lstStyle/>
            <a:p>
              <a:pPr algn="ctr" eaLnBrk="0" hangingPunct="0">
                <a:defRPr/>
              </a:pPr>
              <a:r>
                <a:rPr lang="en-US" sz="2400" dirty="0" smtClean="0">
                  <a:solidFill>
                    <a:schemeClr val="tx1">
                      <a:alpha val="100000"/>
                    </a:schemeClr>
                  </a:solidFill>
                  <a:latin typeface="Calibri" pitchFamily="34" charset="0"/>
                </a:rPr>
                <a:t>U2</a:t>
              </a:r>
              <a:endParaRPr lang="en-US" sz="2400" dirty="0">
                <a:latin typeface="Calibri" pitchFamily="34" charset="0"/>
              </a:endParaRPr>
            </a:p>
          </p:txBody>
        </p:sp>
        <p:sp>
          <p:nvSpPr>
            <p:cNvPr id="5" name="Oval 4"/>
            <p:cNvSpPr>
              <a:spLocks noChangeArrowheads="1"/>
            </p:cNvSpPr>
            <p:nvPr/>
          </p:nvSpPr>
          <p:spPr bwMode="auto">
            <a:xfrm>
              <a:off x="4419600" y="5638800"/>
              <a:ext cx="609600" cy="609600"/>
            </a:xfrm>
            <a:prstGeom prst="ellipse">
              <a:avLst/>
            </a:prstGeom>
            <a:ln w="3175">
              <a:headEnd type="none" w="med" len="med"/>
              <a:tailEnd type="none" w="med" len="med"/>
            </a:ln>
            <a:effectLst>
              <a:glow rad="228600">
                <a:schemeClr val="accent3">
                  <a:satMod val="175000"/>
                  <a:alpha val="40000"/>
                </a:schemeClr>
              </a:glow>
            </a:effectLst>
          </p:spPr>
          <p:style>
            <a:lnRef idx="2">
              <a:schemeClr val="accent3"/>
            </a:lnRef>
            <a:fillRef idx="1">
              <a:schemeClr val="lt1"/>
            </a:fillRef>
            <a:effectRef idx="0">
              <a:schemeClr val="accent3"/>
            </a:effectRef>
            <a:fontRef idx="minor">
              <a:schemeClr val="dk1"/>
            </a:fontRef>
          </p:style>
          <p:txBody>
            <a:bodyPr vert="horz" wrap="none" lIns="91440" tIns="45720" rIns="91440" bIns="45720" anchor="ctr" compatLnSpc="1"/>
            <a:lstStyle/>
            <a:p>
              <a:pPr algn="ctr" eaLnBrk="0" hangingPunct="0">
                <a:defRPr/>
              </a:pPr>
              <a:r>
                <a:rPr lang="en-US" sz="2400" dirty="0" smtClean="0">
                  <a:solidFill>
                    <a:schemeClr val="tx1">
                      <a:alpha val="100000"/>
                    </a:schemeClr>
                  </a:solidFill>
                  <a:latin typeface="Calibri" pitchFamily="34" charset="0"/>
                </a:rPr>
                <a:t>U3</a:t>
              </a:r>
              <a:endParaRPr lang="en-US" sz="2400" dirty="0">
                <a:latin typeface="Calibri" pitchFamily="34" charset="0"/>
              </a:endParaRPr>
            </a:p>
          </p:txBody>
        </p:sp>
        <p:sp>
          <p:nvSpPr>
            <p:cNvPr id="6" name="Oval 5"/>
            <p:cNvSpPr>
              <a:spLocks noChangeArrowheads="1"/>
            </p:cNvSpPr>
            <p:nvPr/>
          </p:nvSpPr>
          <p:spPr bwMode="auto">
            <a:xfrm>
              <a:off x="6934200" y="5638800"/>
              <a:ext cx="609600" cy="609600"/>
            </a:xfrm>
            <a:prstGeom prst="ellipse">
              <a:avLst/>
            </a:prstGeom>
            <a:ln w="3175">
              <a:headEnd type="none" w="med" len="med"/>
              <a:tailEnd type="none" w="med" len="med"/>
            </a:ln>
            <a:effectLst>
              <a:glow rad="228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vert="horz" wrap="none" lIns="91440" tIns="45720" rIns="91440" bIns="45720" anchor="ctr" compatLnSpc="1"/>
            <a:lstStyle/>
            <a:p>
              <a:pPr algn="ctr" eaLnBrk="0" hangingPunct="0">
                <a:defRPr/>
              </a:pPr>
              <a:r>
                <a:rPr lang="en-US" sz="2400" dirty="0" smtClean="0">
                  <a:solidFill>
                    <a:schemeClr val="tx1">
                      <a:alpha val="100000"/>
                    </a:schemeClr>
                  </a:solidFill>
                  <a:latin typeface="Calibri" pitchFamily="34" charset="0"/>
                </a:rPr>
                <a:t>U4</a:t>
              </a:r>
              <a:endParaRPr lang="en-US" sz="2400" dirty="0">
                <a:latin typeface="Calibri" pitchFamily="34" charset="0"/>
              </a:endParaRPr>
            </a:p>
          </p:txBody>
        </p:sp>
        <p:sp>
          <p:nvSpPr>
            <p:cNvPr id="7" name="Oval 6"/>
            <p:cNvSpPr>
              <a:spLocks noChangeArrowheads="1"/>
            </p:cNvSpPr>
            <p:nvPr/>
          </p:nvSpPr>
          <p:spPr bwMode="auto">
            <a:xfrm>
              <a:off x="4419600" y="1371600"/>
              <a:ext cx="609600" cy="609600"/>
            </a:xfrm>
            <a:prstGeom prst="ellipse">
              <a:avLst/>
            </a:prstGeom>
            <a:ln w="3175">
              <a:solidFill>
                <a:schemeClr val="accent1"/>
              </a:solidFill>
              <a:headEnd type="none" w="med" len="med"/>
              <a:tailEnd type="none" w="med" len="med"/>
            </a:ln>
            <a:effectLst>
              <a:glow rad="228600">
                <a:schemeClr val="accent1">
                  <a:satMod val="175000"/>
                  <a:alpha val="40000"/>
                </a:schemeClr>
              </a:glow>
            </a:effectLst>
          </p:spPr>
          <p:style>
            <a:lnRef idx="2">
              <a:schemeClr val="accent2"/>
            </a:lnRef>
            <a:fillRef idx="1">
              <a:schemeClr val="lt1"/>
            </a:fillRef>
            <a:effectRef idx="0">
              <a:schemeClr val="accent2"/>
            </a:effectRef>
            <a:fontRef idx="minor">
              <a:schemeClr val="dk1"/>
            </a:fontRef>
          </p:style>
          <p:txBody>
            <a:bodyPr vert="horz" wrap="none" lIns="91440" tIns="45720" rIns="91440" bIns="45720" anchor="ctr" compatLnSpc="1"/>
            <a:lstStyle/>
            <a:p>
              <a:pPr algn="ctr" eaLnBrk="0" hangingPunct="0">
                <a:defRPr/>
              </a:pPr>
              <a:r>
                <a:rPr lang="en-US" sz="2400" dirty="0" smtClean="0">
                  <a:solidFill>
                    <a:schemeClr val="tx1">
                      <a:alpha val="100000"/>
                    </a:schemeClr>
                  </a:solidFill>
                  <a:latin typeface="Calibri" pitchFamily="34" charset="0"/>
                </a:rPr>
                <a:t>U1</a:t>
              </a:r>
              <a:endParaRPr lang="en-US" sz="2400" dirty="0">
                <a:latin typeface="Calibri" pitchFamily="34" charset="0"/>
              </a:endParaRPr>
            </a:p>
          </p:txBody>
        </p:sp>
      </p:grpSp>
      <p:grpSp>
        <p:nvGrpSpPr>
          <p:cNvPr id="9" name="Group 36"/>
          <p:cNvGrpSpPr/>
          <p:nvPr/>
        </p:nvGrpSpPr>
        <p:grpSpPr>
          <a:xfrm>
            <a:off x="2438400" y="2209800"/>
            <a:ext cx="4419600" cy="3216442"/>
            <a:chOff x="2438400" y="2209800"/>
            <a:chExt cx="4419600" cy="3216442"/>
          </a:xfrm>
        </p:grpSpPr>
        <p:cxnSp>
          <p:nvCxnSpPr>
            <p:cNvPr id="27" name="Straight Arrow Connector 26"/>
            <p:cNvCxnSpPr/>
            <p:nvPr/>
          </p:nvCxnSpPr>
          <p:spPr>
            <a:xfrm rot="5400000">
              <a:off x="1866900" y="2781300"/>
              <a:ext cx="3048000" cy="1905000"/>
            </a:xfrm>
            <a:prstGeom prst="straightConnector1">
              <a:avLst/>
            </a:prstGeom>
            <a:ln w="38100">
              <a:solidFill>
                <a:schemeClr val="accent4"/>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rot="5400000">
              <a:off x="3275806" y="3733800"/>
              <a:ext cx="2896394" cy="794"/>
            </a:xfrm>
            <a:prstGeom prst="straightConnector1">
              <a:avLst/>
            </a:prstGeom>
            <a:ln w="38100">
              <a:solidFill>
                <a:schemeClr val="accent4"/>
              </a:solidFill>
              <a:tailEnd type="arrow"/>
            </a:ln>
          </p:spPr>
          <p:style>
            <a:lnRef idx="1">
              <a:schemeClr val="accent1"/>
            </a:lnRef>
            <a:fillRef idx="0">
              <a:schemeClr val="accent1"/>
            </a:fillRef>
            <a:effectRef idx="0">
              <a:schemeClr val="accent1"/>
            </a:effectRef>
            <a:fontRef idx="minor">
              <a:schemeClr val="tx1"/>
            </a:fontRef>
          </p:style>
        </p:cxnSp>
        <p:sp>
          <p:nvSpPr>
            <p:cNvPr id="29" name="Freeform 28"/>
            <p:cNvSpPr/>
            <p:nvPr/>
          </p:nvSpPr>
          <p:spPr>
            <a:xfrm>
              <a:off x="2634916" y="4608095"/>
              <a:ext cx="4223084" cy="818147"/>
            </a:xfrm>
            <a:custGeom>
              <a:avLst/>
              <a:gdLst>
                <a:gd name="connsiteX0" fmla="*/ 0 w 4223084"/>
                <a:gd name="connsiteY0" fmla="*/ 818147 h 818147"/>
                <a:gd name="connsiteX1" fmla="*/ 2093495 w 4223084"/>
                <a:gd name="connsiteY1" fmla="*/ 24063 h 818147"/>
                <a:gd name="connsiteX2" fmla="*/ 4223084 w 4223084"/>
                <a:gd name="connsiteY2" fmla="*/ 673768 h 818147"/>
              </a:gdLst>
              <a:ahLst/>
              <a:cxnLst>
                <a:cxn ang="0">
                  <a:pos x="connsiteX0" y="connsiteY0"/>
                </a:cxn>
                <a:cxn ang="0">
                  <a:pos x="connsiteX1" y="connsiteY1"/>
                </a:cxn>
                <a:cxn ang="0">
                  <a:pos x="connsiteX2" y="connsiteY2"/>
                </a:cxn>
              </a:cxnLst>
              <a:rect l="l" t="t" r="r" b="b"/>
              <a:pathLst>
                <a:path w="4223084" h="818147">
                  <a:moveTo>
                    <a:pt x="0" y="818147"/>
                  </a:moveTo>
                  <a:cubicBezTo>
                    <a:pt x="694824" y="433136"/>
                    <a:pt x="1389648" y="48126"/>
                    <a:pt x="2093495" y="24063"/>
                  </a:cubicBezTo>
                  <a:cubicBezTo>
                    <a:pt x="2797342" y="0"/>
                    <a:pt x="3924300" y="591552"/>
                    <a:pt x="4223084" y="673768"/>
                  </a:cubicBezTo>
                </a:path>
              </a:pathLst>
            </a:custGeom>
            <a:ln w="38100">
              <a:solidFill>
                <a:schemeClr val="accent4"/>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a:solidFill>
                    <a:schemeClr val="accent4"/>
                  </a:solidFill>
                </a:ln>
              </a:endParaRPr>
            </a:p>
          </p:txBody>
        </p:sp>
      </p:grpSp>
      <p:sp>
        <p:nvSpPr>
          <p:cNvPr id="38" name="Rectangle 37"/>
          <p:cNvSpPr/>
          <p:nvPr/>
        </p:nvSpPr>
        <p:spPr>
          <a:xfrm>
            <a:off x="6172200" y="1371600"/>
            <a:ext cx="2514600" cy="381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Transmit Time: T</a:t>
            </a:r>
            <a:endParaRPr lang="en-US" dirty="0"/>
          </a:p>
        </p:txBody>
      </p:sp>
      <p:sp>
        <p:nvSpPr>
          <p:cNvPr id="39" name="Rectangle 38"/>
          <p:cNvSpPr/>
          <p:nvPr/>
        </p:nvSpPr>
        <p:spPr>
          <a:xfrm>
            <a:off x="6172200" y="914400"/>
            <a:ext cx="2514600" cy="381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Process Time: P</a:t>
            </a:r>
            <a:endParaRPr lang="en-US" dirty="0"/>
          </a:p>
        </p:txBody>
      </p:sp>
      <p:sp>
        <p:nvSpPr>
          <p:cNvPr id="45" name="Rectangle 44"/>
          <p:cNvSpPr/>
          <p:nvPr/>
        </p:nvSpPr>
        <p:spPr>
          <a:xfrm>
            <a:off x="152400" y="914400"/>
            <a:ext cx="2590800" cy="4572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Transmit Time = T</a:t>
            </a:r>
            <a:endParaRPr lang="en-US" dirty="0"/>
          </a:p>
        </p:txBody>
      </p:sp>
      <p:sp>
        <p:nvSpPr>
          <p:cNvPr id="46" name="Rectangle 45"/>
          <p:cNvSpPr/>
          <p:nvPr/>
        </p:nvSpPr>
        <p:spPr>
          <a:xfrm>
            <a:off x="152400" y="1447800"/>
            <a:ext cx="2590800" cy="4572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Process Time = P</a:t>
            </a:r>
            <a:endParaRPr lang="en-US" dirty="0"/>
          </a:p>
        </p:txBody>
      </p:sp>
      <p:sp>
        <p:nvSpPr>
          <p:cNvPr id="47" name="Rectangle 46"/>
          <p:cNvSpPr/>
          <p:nvPr/>
        </p:nvSpPr>
        <p:spPr>
          <a:xfrm>
            <a:off x="152400" y="1981200"/>
            <a:ext cx="2590800" cy="4572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Network Latency = D</a:t>
            </a:r>
            <a:endParaRPr lang="en-US" dirty="0"/>
          </a:p>
        </p:txBody>
      </p:sp>
      <p:sp>
        <p:nvSpPr>
          <p:cNvPr id="48" name="Rectangle 47"/>
          <p:cNvSpPr/>
          <p:nvPr/>
        </p:nvSpPr>
        <p:spPr>
          <a:xfrm>
            <a:off x="152400" y="2514600"/>
            <a:ext cx="2590800" cy="4572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All Other Costs = 0</a:t>
            </a:r>
            <a:endParaRPr lang="en-US" dirty="0"/>
          </a:p>
        </p:txBody>
      </p:sp>
      <p:sp>
        <p:nvSpPr>
          <p:cNvPr id="49" name="Rectangle 48"/>
          <p:cNvSpPr/>
          <p:nvPr/>
        </p:nvSpPr>
        <p:spPr>
          <a:xfrm>
            <a:off x="152400" y="3048000"/>
            <a:ext cx="2590800" cy="6096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Process First Scheduling Policy</a:t>
            </a:r>
            <a:endParaRPr lang="en-US" dirty="0"/>
          </a:p>
        </p:txBody>
      </p:sp>
      <p:sp>
        <p:nvSpPr>
          <p:cNvPr id="51" name="Rectangle 50"/>
          <p:cNvSpPr/>
          <p:nvPr/>
        </p:nvSpPr>
        <p:spPr>
          <a:xfrm rot="18137946">
            <a:off x="2372252" y="3271674"/>
            <a:ext cx="2514600" cy="381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Network Latency = D</a:t>
            </a:r>
            <a:endParaRPr lang="en-US" dirty="0"/>
          </a:p>
        </p:txBody>
      </p:sp>
      <p:grpSp>
        <p:nvGrpSpPr>
          <p:cNvPr id="10" name="Group 35"/>
          <p:cNvGrpSpPr/>
          <p:nvPr/>
        </p:nvGrpSpPr>
        <p:grpSpPr>
          <a:xfrm>
            <a:off x="4267200" y="990600"/>
            <a:ext cx="838200" cy="838200"/>
            <a:chOff x="609600" y="1143000"/>
            <a:chExt cx="457200" cy="457200"/>
          </a:xfrm>
        </p:grpSpPr>
        <p:sp>
          <p:nvSpPr>
            <p:cNvPr id="53" name="Rectangle 52"/>
            <p:cNvSpPr/>
            <p:nvPr/>
          </p:nvSpPr>
          <p:spPr>
            <a:xfrm>
              <a:off x="609600" y="1143000"/>
              <a:ext cx="457200" cy="457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54" name="Picture 53" descr="powerpoint-2007-icon.jpg"/>
            <p:cNvPicPr>
              <a:picLocks noChangeAspect="1"/>
            </p:cNvPicPr>
            <p:nvPr/>
          </p:nvPicPr>
          <p:blipFill>
            <a:blip r:embed="rId5" cstate="print"/>
            <a:stretch>
              <a:fillRect/>
            </a:stretch>
          </p:blipFill>
          <p:spPr>
            <a:xfrm>
              <a:off x="685800" y="1219200"/>
              <a:ext cx="304800" cy="331304"/>
            </a:xfrm>
            <a:prstGeom prst="rect">
              <a:avLst/>
            </a:prstGeom>
          </p:spPr>
        </p:pic>
      </p:grpSp>
      <p:grpSp>
        <p:nvGrpSpPr>
          <p:cNvPr id="11" name="Group 35"/>
          <p:cNvGrpSpPr/>
          <p:nvPr/>
        </p:nvGrpSpPr>
        <p:grpSpPr>
          <a:xfrm>
            <a:off x="4267200" y="990600"/>
            <a:ext cx="838200" cy="838200"/>
            <a:chOff x="609600" y="1143000"/>
            <a:chExt cx="457200" cy="457200"/>
          </a:xfrm>
        </p:grpSpPr>
        <p:sp>
          <p:nvSpPr>
            <p:cNvPr id="41" name="Rectangle 40"/>
            <p:cNvSpPr/>
            <p:nvPr/>
          </p:nvSpPr>
          <p:spPr>
            <a:xfrm>
              <a:off x="609600" y="1143000"/>
              <a:ext cx="457200" cy="457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42" name="Picture 41" descr="powerpoint-2007-icon.jpg"/>
            <p:cNvPicPr>
              <a:picLocks noChangeAspect="1"/>
            </p:cNvPicPr>
            <p:nvPr/>
          </p:nvPicPr>
          <p:blipFill>
            <a:blip r:embed="rId5" cstate="print"/>
            <a:stretch>
              <a:fillRect/>
            </a:stretch>
          </p:blipFill>
          <p:spPr>
            <a:xfrm>
              <a:off x="685800" y="1219200"/>
              <a:ext cx="304800" cy="331304"/>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0" presetClass="path" presetSubtype="0" accel="50000" decel="50000" fill="hold" nodeType="withEffect">
                                  <p:stCondLst>
                                    <p:cond delay="0"/>
                                  </p:stCondLst>
                                  <p:childTnLst>
                                    <p:animMotion origin="layout" path="M -3.33333E-6 -5.55556E-6 L -0.29166 0.65555 " pathEditMode="relative" ptsTypes="AA">
                                      <p:cBhvr>
                                        <p:cTn id="38" dur="2000" fill="hold"/>
                                        <p:tgtEl>
                                          <p:spTgt spid="11"/>
                                        </p:tgtEl>
                                        <p:attrNameLst>
                                          <p:attrName>ppt_x</p:attrName>
                                          <p:attrName>ppt_y</p:attrName>
                                        </p:attrNameLst>
                                      </p:cBhvr>
                                    </p:animMotion>
                                  </p:childTnLst>
                                </p:cTn>
                              </p:par>
                              <p:par>
                                <p:cTn id="39" presetID="1" presetClass="entr" presetSubtype="0" fill="hold" grpId="0" nodeType="withEffect">
                                  <p:stCondLst>
                                    <p:cond delay="1000"/>
                                  </p:stCondLst>
                                  <p:childTnLst>
                                    <p:set>
                                      <p:cBhvr>
                                        <p:cTn id="40"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5" grpId="0" animBg="1"/>
      <p:bldP spid="46" grpId="0" animBg="1"/>
      <p:bldP spid="47" grpId="0" animBg="1"/>
      <p:bldP spid="48" grpId="0" animBg="1"/>
      <p:bldP spid="49" grpId="0" animBg="1"/>
      <p:bldP spid="51"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3"/>
          <p:cNvGrpSpPr/>
          <p:nvPr/>
        </p:nvGrpSpPr>
        <p:grpSpPr>
          <a:xfrm>
            <a:off x="1295400" y="304800"/>
            <a:ext cx="6705600" cy="6629400"/>
            <a:chOff x="1295400" y="304800"/>
            <a:chExt cx="6705600" cy="6629400"/>
          </a:xfrm>
        </p:grpSpPr>
        <p:pic>
          <p:nvPicPr>
            <p:cNvPr id="12" name="Picture 4" descr="C:\Users\Sasa2\AppData\Local\Microsoft\Windows\Temporary Internet Files\Content.IE5\VA2IP4YR\MCj04316330000[1].png"/>
            <p:cNvPicPr>
              <a:picLocks noChangeAspect="1" noChangeArrowheads="1"/>
            </p:cNvPicPr>
            <p:nvPr/>
          </p:nvPicPr>
          <p:blipFill>
            <a:blip r:embed="rId3" cstate="print"/>
            <a:srcRect/>
            <a:stretch>
              <a:fillRect/>
            </a:stretch>
          </p:blipFill>
          <p:spPr bwMode="auto">
            <a:xfrm>
              <a:off x="1295400" y="5295900"/>
              <a:ext cx="1638300" cy="1638300"/>
            </a:xfrm>
            <a:prstGeom prst="rect">
              <a:avLst/>
            </a:prstGeom>
            <a:noFill/>
          </p:spPr>
        </p:pic>
        <p:pic>
          <p:nvPicPr>
            <p:cNvPr id="13" name="Picture 4" descr="C:\Users\Sasa2\AppData\Local\Microsoft\Windows\Temporary Internet Files\Content.IE5\VA2IP4YR\MCj04316330000[1].png"/>
            <p:cNvPicPr>
              <a:picLocks noChangeAspect="1" noChangeArrowheads="1"/>
            </p:cNvPicPr>
            <p:nvPr/>
          </p:nvPicPr>
          <p:blipFill>
            <a:blip r:embed="rId3" cstate="print"/>
            <a:srcRect/>
            <a:stretch>
              <a:fillRect/>
            </a:stretch>
          </p:blipFill>
          <p:spPr bwMode="auto">
            <a:xfrm flipH="1">
              <a:off x="3810000" y="5257800"/>
              <a:ext cx="1676400" cy="1676400"/>
            </a:xfrm>
            <a:prstGeom prst="rect">
              <a:avLst/>
            </a:prstGeom>
            <a:noFill/>
            <a:ln>
              <a:noFill/>
            </a:ln>
          </p:spPr>
        </p:pic>
        <p:pic>
          <p:nvPicPr>
            <p:cNvPr id="14" name="Picture 4" descr="C:\Users\Sasa2\AppData\Local\Microsoft\Windows\Temporary Internet Files\Content.IE5\VA2IP4YR\MCj04316330000[1].png"/>
            <p:cNvPicPr>
              <a:picLocks noChangeAspect="1" noChangeArrowheads="1"/>
            </p:cNvPicPr>
            <p:nvPr/>
          </p:nvPicPr>
          <p:blipFill>
            <a:blip r:embed="rId3" cstate="print"/>
            <a:srcRect/>
            <a:stretch>
              <a:fillRect/>
            </a:stretch>
          </p:blipFill>
          <p:spPr bwMode="auto">
            <a:xfrm flipH="1">
              <a:off x="6324600" y="5257800"/>
              <a:ext cx="1676400" cy="1676400"/>
            </a:xfrm>
            <a:prstGeom prst="rect">
              <a:avLst/>
            </a:prstGeom>
            <a:noFill/>
          </p:spPr>
        </p:pic>
        <p:pic>
          <p:nvPicPr>
            <p:cNvPr id="15" name="Picture 5" descr="C:\Users\Sasa2\AppData\Local\Microsoft\Windows\Temporary Internet Files\Content.IE5\994PDW0N\MCj04315720000[1].png"/>
            <p:cNvPicPr>
              <a:picLocks noChangeAspect="1" noChangeArrowheads="1"/>
            </p:cNvPicPr>
            <p:nvPr/>
          </p:nvPicPr>
          <p:blipFill>
            <a:blip r:embed="rId4" cstate="print"/>
            <a:srcRect/>
            <a:stretch>
              <a:fillRect/>
            </a:stretch>
          </p:blipFill>
          <p:spPr bwMode="auto">
            <a:xfrm>
              <a:off x="3595025" y="304800"/>
              <a:ext cx="2043775" cy="2057400"/>
            </a:xfrm>
            <a:prstGeom prst="rect">
              <a:avLst/>
            </a:prstGeom>
            <a:noFill/>
          </p:spPr>
        </p:pic>
      </p:grpSp>
      <p:sp>
        <p:nvSpPr>
          <p:cNvPr id="2" name="Title 1"/>
          <p:cNvSpPr>
            <a:spLocks noGrp="1"/>
          </p:cNvSpPr>
          <p:nvPr>
            <p:ph type="title"/>
          </p:nvPr>
        </p:nvSpPr>
        <p:spPr/>
        <p:txBody>
          <a:bodyPr>
            <a:normAutofit fontScale="90000"/>
          </a:bodyPr>
          <a:lstStyle/>
          <a:p>
            <a:r>
              <a:rPr lang="en-US" dirty="0" smtClean="0"/>
              <a:t>More Realistic Scenario with Multicast</a:t>
            </a:r>
            <a:endParaRPr lang="en-US" dirty="0"/>
          </a:p>
        </p:txBody>
      </p:sp>
      <p:grpSp>
        <p:nvGrpSpPr>
          <p:cNvPr id="8" name="Group 37"/>
          <p:cNvGrpSpPr/>
          <p:nvPr/>
        </p:nvGrpSpPr>
        <p:grpSpPr>
          <a:xfrm>
            <a:off x="1752600" y="1371600"/>
            <a:ext cx="5791200" cy="4876800"/>
            <a:chOff x="1752600" y="1371600"/>
            <a:chExt cx="5791200" cy="4876800"/>
          </a:xfrm>
        </p:grpSpPr>
        <p:sp>
          <p:nvSpPr>
            <p:cNvPr id="4" name="Oval 3"/>
            <p:cNvSpPr>
              <a:spLocks noChangeArrowheads="1"/>
            </p:cNvSpPr>
            <p:nvPr/>
          </p:nvSpPr>
          <p:spPr bwMode="auto">
            <a:xfrm>
              <a:off x="1752600" y="5638800"/>
              <a:ext cx="609600" cy="609600"/>
            </a:xfrm>
            <a:prstGeom prst="ellipse">
              <a:avLst/>
            </a:prstGeom>
            <a:ln w="3175">
              <a:headEnd type="none" w="med" len="med"/>
              <a:tailEnd type="none" w="med" len="med"/>
            </a:ln>
            <a:effectLst>
              <a:glow rad="2286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vert="horz" wrap="none" lIns="91440" tIns="45720" rIns="91440" bIns="45720" anchor="ctr" compatLnSpc="1"/>
            <a:lstStyle/>
            <a:p>
              <a:pPr algn="ctr" eaLnBrk="0" hangingPunct="0">
                <a:defRPr/>
              </a:pPr>
              <a:r>
                <a:rPr lang="en-US" sz="2400" dirty="0" smtClean="0">
                  <a:solidFill>
                    <a:schemeClr val="tx1">
                      <a:alpha val="100000"/>
                    </a:schemeClr>
                  </a:solidFill>
                  <a:latin typeface="Calibri" pitchFamily="34" charset="0"/>
                </a:rPr>
                <a:t>U2</a:t>
              </a:r>
              <a:endParaRPr lang="en-US" sz="2400" dirty="0">
                <a:latin typeface="Calibri" pitchFamily="34" charset="0"/>
              </a:endParaRPr>
            </a:p>
          </p:txBody>
        </p:sp>
        <p:sp>
          <p:nvSpPr>
            <p:cNvPr id="5" name="Oval 4"/>
            <p:cNvSpPr>
              <a:spLocks noChangeArrowheads="1"/>
            </p:cNvSpPr>
            <p:nvPr/>
          </p:nvSpPr>
          <p:spPr bwMode="auto">
            <a:xfrm>
              <a:off x="4419600" y="5638800"/>
              <a:ext cx="609600" cy="609600"/>
            </a:xfrm>
            <a:prstGeom prst="ellipse">
              <a:avLst/>
            </a:prstGeom>
            <a:ln w="3175">
              <a:headEnd type="none" w="med" len="med"/>
              <a:tailEnd type="none" w="med" len="med"/>
            </a:ln>
            <a:effectLst>
              <a:glow rad="228600">
                <a:schemeClr val="accent3">
                  <a:satMod val="175000"/>
                  <a:alpha val="40000"/>
                </a:schemeClr>
              </a:glow>
            </a:effectLst>
          </p:spPr>
          <p:style>
            <a:lnRef idx="2">
              <a:schemeClr val="accent3"/>
            </a:lnRef>
            <a:fillRef idx="1">
              <a:schemeClr val="lt1"/>
            </a:fillRef>
            <a:effectRef idx="0">
              <a:schemeClr val="accent3"/>
            </a:effectRef>
            <a:fontRef idx="minor">
              <a:schemeClr val="dk1"/>
            </a:fontRef>
          </p:style>
          <p:txBody>
            <a:bodyPr vert="horz" wrap="none" lIns="91440" tIns="45720" rIns="91440" bIns="45720" anchor="ctr" compatLnSpc="1"/>
            <a:lstStyle/>
            <a:p>
              <a:pPr algn="ctr" eaLnBrk="0" hangingPunct="0">
                <a:defRPr/>
              </a:pPr>
              <a:r>
                <a:rPr lang="en-US" sz="2400" dirty="0" smtClean="0">
                  <a:solidFill>
                    <a:schemeClr val="tx1">
                      <a:alpha val="100000"/>
                    </a:schemeClr>
                  </a:solidFill>
                  <a:latin typeface="Calibri" pitchFamily="34" charset="0"/>
                </a:rPr>
                <a:t>U3</a:t>
              </a:r>
              <a:endParaRPr lang="en-US" sz="2400" dirty="0">
                <a:latin typeface="Calibri" pitchFamily="34" charset="0"/>
              </a:endParaRPr>
            </a:p>
          </p:txBody>
        </p:sp>
        <p:sp>
          <p:nvSpPr>
            <p:cNvPr id="6" name="Oval 5"/>
            <p:cNvSpPr>
              <a:spLocks noChangeArrowheads="1"/>
            </p:cNvSpPr>
            <p:nvPr/>
          </p:nvSpPr>
          <p:spPr bwMode="auto">
            <a:xfrm>
              <a:off x="6934200" y="5638800"/>
              <a:ext cx="609600" cy="609600"/>
            </a:xfrm>
            <a:prstGeom prst="ellipse">
              <a:avLst/>
            </a:prstGeom>
            <a:ln w="3175">
              <a:headEnd type="none" w="med" len="med"/>
              <a:tailEnd type="none" w="med" len="med"/>
            </a:ln>
            <a:effectLst>
              <a:glow rad="228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vert="horz" wrap="none" lIns="91440" tIns="45720" rIns="91440" bIns="45720" anchor="ctr" compatLnSpc="1"/>
            <a:lstStyle/>
            <a:p>
              <a:pPr algn="ctr" eaLnBrk="0" hangingPunct="0">
                <a:defRPr/>
              </a:pPr>
              <a:r>
                <a:rPr lang="en-US" sz="2400" dirty="0" smtClean="0">
                  <a:solidFill>
                    <a:schemeClr val="tx1">
                      <a:alpha val="100000"/>
                    </a:schemeClr>
                  </a:solidFill>
                  <a:latin typeface="Calibri" pitchFamily="34" charset="0"/>
                </a:rPr>
                <a:t>U4</a:t>
              </a:r>
              <a:endParaRPr lang="en-US" sz="2400" dirty="0">
                <a:latin typeface="Calibri" pitchFamily="34" charset="0"/>
              </a:endParaRPr>
            </a:p>
          </p:txBody>
        </p:sp>
        <p:sp>
          <p:nvSpPr>
            <p:cNvPr id="7" name="Oval 6"/>
            <p:cNvSpPr>
              <a:spLocks noChangeArrowheads="1"/>
            </p:cNvSpPr>
            <p:nvPr/>
          </p:nvSpPr>
          <p:spPr bwMode="auto">
            <a:xfrm>
              <a:off x="4419600" y="1371600"/>
              <a:ext cx="609600" cy="609600"/>
            </a:xfrm>
            <a:prstGeom prst="ellipse">
              <a:avLst/>
            </a:prstGeom>
            <a:ln w="3175">
              <a:solidFill>
                <a:schemeClr val="accent1"/>
              </a:solidFill>
              <a:headEnd type="none" w="med" len="med"/>
              <a:tailEnd type="none" w="med" len="med"/>
            </a:ln>
            <a:effectLst>
              <a:glow rad="228600">
                <a:schemeClr val="accent1">
                  <a:satMod val="175000"/>
                  <a:alpha val="40000"/>
                </a:schemeClr>
              </a:glow>
            </a:effectLst>
          </p:spPr>
          <p:style>
            <a:lnRef idx="2">
              <a:schemeClr val="accent2"/>
            </a:lnRef>
            <a:fillRef idx="1">
              <a:schemeClr val="lt1"/>
            </a:fillRef>
            <a:effectRef idx="0">
              <a:schemeClr val="accent2"/>
            </a:effectRef>
            <a:fontRef idx="minor">
              <a:schemeClr val="dk1"/>
            </a:fontRef>
          </p:style>
          <p:txBody>
            <a:bodyPr vert="horz" wrap="none" lIns="91440" tIns="45720" rIns="91440" bIns="45720" anchor="ctr" compatLnSpc="1"/>
            <a:lstStyle/>
            <a:p>
              <a:pPr algn="ctr" eaLnBrk="0" hangingPunct="0">
                <a:defRPr/>
              </a:pPr>
              <a:r>
                <a:rPr lang="en-US" sz="2400" dirty="0" smtClean="0">
                  <a:solidFill>
                    <a:schemeClr val="tx1">
                      <a:alpha val="100000"/>
                    </a:schemeClr>
                  </a:solidFill>
                  <a:latin typeface="Calibri" pitchFamily="34" charset="0"/>
                </a:rPr>
                <a:t>U1</a:t>
              </a:r>
              <a:endParaRPr lang="en-US" sz="2400" dirty="0">
                <a:latin typeface="Calibri" pitchFamily="34" charset="0"/>
              </a:endParaRPr>
            </a:p>
          </p:txBody>
        </p:sp>
      </p:grpSp>
      <p:grpSp>
        <p:nvGrpSpPr>
          <p:cNvPr id="9" name="Group 36"/>
          <p:cNvGrpSpPr/>
          <p:nvPr/>
        </p:nvGrpSpPr>
        <p:grpSpPr>
          <a:xfrm>
            <a:off x="2438400" y="2209800"/>
            <a:ext cx="4419600" cy="3216442"/>
            <a:chOff x="2438400" y="2209800"/>
            <a:chExt cx="4419600" cy="3216442"/>
          </a:xfrm>
        </p:grpSpPr>
        <p:cxnSp>
          <p:nvCxnSpPr>
            <p:cNvPr id="27" name="Straight Arrow Connector 26"/>
            <p:cNvCxnSpPr/>
            <p:nvPr/>
          </p:nvCxnSpPr>
          <p:spPr>
            <a:xfrm rot="5400000">
              <a:off x="1866900" y="2781300"/>
              <a:ext cx="3048000" cy="1905000"/>
            </a:xfrm>
            <a:prstGeom prst="straightConnector1">
              <a:avLst/>
            </a:prstGeom>
            <a:ln w="38100">
              <a:solidFill>
                <a:schemeClr val="accent4"/>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rot="5400000">
              <a:off x="3275806" y="3733800"/>
              <a:ext cx="2896394" cy="794"/>
            </a:xfrm>
            <a:prstGeom prst="straightConnector1">
              <a:avLst/>
            </a:prstGeom>
            <a:ln w="38100">
              <a:solidFill>
                <a:schemeClr val="accent4"/>
              </a:solidFill>
              <a:tailEnd type="arrow"/>
            </a:ln>
          </p:spPr>
          <p:style>
            <a:lnRef idx="1">
              <a:schemeClr val="accent1"/>
            </a:lnRef>
            <a:fillRef idx="0">
              <a:schemeClr val="accent1"/>
            </a:fillRef>
            <a:effectRef idx="0">
              <a:schemeClr val="accent1"/>
            </a:effectRef>
            <a:fontRef idx="minor">
              <a:schemeClr val="tx1"/>
            </a:fontRef>
          </p:style>
        </p:cxnSp>
        <p:sp>
          <p:nvSpPr>
            <p:cNvPr id="29" name="Freeform 28"/>
            <p:cNvSpPr/>
            <p:nvPr/>
          </p:nvSpPr>
          <p:spPr>
            <a:xfrm>
              <a:off x="2634916" y="4608095"/>
              <a:ext cx="4223084" cy="818147"/>
            </a:xfrm>
            <a:custGeom>
              <a:avLst/>
              <a:gdLst>
                <a:gd name="connsiteX0" fmla="*/ 0 w 4223084"/>
                <a:gd name="connsiteY0" fmla="*/ 818147 h 818147"/>
                <a:gd name="connsiteX1" fmla="*/ 2093495 w 4223084"/>
                <a:gd name="connsiteY1" fmla="*/ 24063 h 818147"/>
                <a:gd name="connsiteX2" fmla="*/ 4223084 w 4223084"/>
                <a:gd name="connsiteY2" fmla="*/ 673768 h 818147"/>
              </a:gdLst>
              <a:ahLst/>
              <a:cxnLst>
                <a:cxn ang="0">
                  <a:pos x="connsiteX0" y="connsiteY0"/>
                </a:cxn>
                <a:cxn ang="0">
                  <a:pos x="connsiteX1" y="connsiteY1"/>
                </a:cxn>
                <a:cxn ang="0">
                  <a:pos x="connsiteX2" y="connsiteY2"/>
                </a:cxn>
              </a:cxnLst>
              <a:rect l="l" t="t" r="r" b="b"/>
              <a:pathLst>
                <a:path w="4223084" h="818147">
                  <a:moveTo>
                    <a:pt x="0" y="818147"/>
                  </a:moveTo>
                  <a:cubicBezTo>
                    <a:pt x="694824" y="433136"/>
                    <a:pt x="1389648" y="48126"/>
                    <a:pt x="2093495" y="24063"/>
                  </a:cubicBezTo>
                  <a:cubicBezTo>
                    <a:pt x="2797342" y="0"/>
                    <a:pt x="3924300" y="591552"/>
                    <a:pt x="4223084" y="673768"/>
                  </a:cubicBezTo>
                </a:path>
              </a:pathLst>
            </a:custGeom>
            <a:ln w="38100">
              <a:solidFill>
                <a:schemeClr val="accent4"/>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a:solidFill>
                    <a:schemeClr val="accent4"/>
                  </a:solidFill>
                </a:ln>
              </a:endParaRPr>
            </a:p>
          </p:txBody>
        </p:sp>
      </p:grpSp>
      <p:sp>
        <p:nvSpPr>
          <p:cNvPr id="33" name="Rectangle 32"/>
          <p:cNvSpPr/>
          <p:nvPr/>
        </p:nvSpPr>
        <p:spPr>
          <a:xfrm>
            <a:off x="152400" y="914400"/>
            <a:ext cx="2590800" cy="4572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Transmit Time = T</a:t>
            </a:r>
            <a:endParaRPr lang="en-US" dirty="0"/>
          </a:p>
        </p:txBody>
      </p:sp>
      <p:sp>
        <p:nvSpPr>
          <p:cNvPr id="34" name="Rectangle 33"/>
          <p:cNvSpPr/>
          <p:nvPr/>
        </p:nvSpPr>
        <p:spPr>
          <a:xfrm>
            <a:off x="152400" y="1447800"/>
            <a:ext cx="2590800" cy="4572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Process Time = P</a:t>
            </a:r>
            <a:endParaRPr lang="en-US" dirty="0"/>
          </a:p>
        </p:txBody>
      </p:sp>
      <p:sp>
        <p:nvSpPr>
          <p:cNvPr id="35" name="Rectangle 34"/>
          <p:cNvSpPr/>
          <p:nvPr/>
        </p:nvSpPr>
        <p:spPr>
          <a:xfrm>
            <a:off x="152400" y="1981200"/>
            <a:ext cx="2590800" cy="4572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Network Latency = D</a:t>
            </a:r>
            <a:endParaRPr lang="en-US" dirty="0"/>
          </a:p>
        </p:txBody>
      </p:sp>
      <p:sp>
        <p:nvSpPr>
          <p:cNvPr id="36" name="Rectangle 35"/>
          <p:cNvSpPr/>
          <p:nvPr/>
        </p:nvSpPr>
        <p:spPr>
          <a:xfrm>
            <a:off x="152400" y="2514600"/>
            <a:ext cx="2590800" cy="4572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All Other Costs = 0</a:t>
            </a:r>
            <a:endParaRPr lang="en-US" dirty="0"/>
          </a:p>
        </p:txBody>
      </p:sp>
      <p:sp>
        <p:nvSpPr>
          <p:cNvPr id="37" name="Rectangle 36"/>
          <p:cNvSpPr/>
          <p:nvPr/>
        </p:nvSpPr>
        <p:spPr>
          <a:xfrm>
            <a:off x="152400" y="3048000"/>
            <a:ext cx="2590800" cy="6096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Process First Scheduling Policy</a:t>
            </a:r>
            <a:endParaRPr lang="en-US" dirty="0"/>
          </a:p>
        </p:txBody>
      </p:sp>
      <p:sp>
        <p:nvSpPr>
          <p:cNvPr id="38" name="Rectangle 37"/>
          <p:cNvSpPr/>
          <p:nvPr/>
        </p:nvSpPr>
        <p:spPr>
          <a:xfrm>
            <a:off x="6324600" y="1371600"/>
            <a:ext cx="2362200" cy="381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Transmit Time: T</a:t>
            </a:r>
            <a:endParaRPr lang="en-US" dirty="0"/>
          </a:p>
        </p:txBody>
      </p:sp>
      <p:sp>
        <p:nvSpPr>
          <p:cNvPr id="39" name="Rectangle 38"/>
          <p:cNvSpPr/>
          <p:nvPr/>
        </p:nvSpPr>
        <p:spPr>
          <a:xfrm>
            <a:off x="6324600" y="914400"/>
            <a:ext cx="2362200" cy="381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Process Time: P</a:t>
            </a:r>
            <a:endParaRPr lang="en-US" dirty="0"/>
          </a:p>
        </p:txBody>
      </p:sp>
      <p:grpSp>
        <p:nvGrpSpPr>
          <p:cNvPr id="10" name="Group 35"/>
          <p:cNvGrpSpPr/>
          <p:nvPr/>
        </p:nvGrpSpPr>
        <p:grpSpPr>
          <a:xfrm>
            <a:off x="4267200" y="990600"/>
            <a:ext cx="838200" cy="838200"/>
            <a:chOff x="609600" y="1143000"/>
            <a:chExt cx="457200" cy="457200"/>
          </a:xfrm>
        </p:grpSpPr>
        <p:sp>
          <p:nvSpPr>
            <p:cNvPr id="41" name="Rectangle 40"/>
            <p:cNvSpPr/>
            <p:nvPr/>
          </p:nvSpPr>
          <p:spPr>
            <a:xfrm>
              <a:off x="609600" y="1143000"/>
              <a:ext cx="457200" cy="457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42" name="Picture 41" descr="powerpoint-2007-icon.jpg"/>
            <p:cNvPicPr>
              <a:picLocks noChangeAspect="1"/>
            </p:cNvPicPr>
            <p:nvPr/>
          </p:nvPicPr>
          <p:blipFill>
            <a:blip r:embed="rId5" cstate="print"/>
            <a:stretch>
              <a:fillRect/>
            </a:stretch>
          </p:blipFill>
          <p:spPr>
            <a:xfrm>
              <a:off x="685800" y="1219200"/>
              <a:ext cx="304800" cy="331304"/>
            </a:xfrm>
            <a:prstGeom prst="rect">
              <a:avLst/>
            </a:prstGeom>
          </p:spPr>
        </p:pic>
      </p:grpSp>
      <p:grpSp>
        <p:nvGrpSpPr>
          <p:cNvPr id="11" name="Group 35"/>
          <p:cNvGrpSpPr/>
          <p:nvPr/>
        </p:nvGrpSpPr>
        <p:grpSpPr>
          <a:xfrm>
            <a:off x="1600200" y="5486400"/>
            <a:ext cx="838200" cy="838200"/>
            <a:chOff x="609600" y="1143000"/>
            <a:chExt cx="457200" cy="457200"/>
          </a:xfrm>
        </p:grpSpPr>
        <p:sp>
          <p:nvSpPr>
            <p:cNvPr id="31" name="Rectangle 30"/>
            <p:cNvSpPr/>
            <p:nvPr/>
          </p:nvSpPr>
          <p:spPr>
            <a:xfrm>
              <a:off x="609600" y="1143000"/>
              <a:ext cx="457200" cy="457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32" name="Picture 31" descr="powerpoint-2007-icon.jpg"/>
            <p:cNvPicPr>
              <a:picLocks noChangeAspect="1"/>
            </p:cNvPicPr>
            <p:nvPr/>
          </p:nvPicPr>
          <p:blipFill>
            <a:blip r:embed="rId5" cstate="print"/>
            <a:stretch>
              <a:fillRect/>
            </a:stretch>
          </p:blipFill>
          <p:spPr>
            <a:xfrm>
              <a:off x="685800" y="1219200"/>
              <a:ext cx="304800" cy="331304"/>
            </a:xfrm>
            <a:prstGeom prst="rect">
              <a:avLst/>
            </a:prstGeom>
          </p:spPr>
        </p:pic>
      </p:grpSp>
      <p:sp>
        <p:nvSpPr>
          <p:cNvPr id="40" name="Rectangle 39"/>
          <p:cNvSpPr/>
          <p:nvPr/>
        </p:nvSpPr>
        <p:spPr>
          <a:xfrm rot="18137946">
            <a:off x="2372252" y="3271674"/>
            <a:ext cx="2514600" cy="381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Network Latency = D</a:t>
            </a:r>
            <a:endParaRPr lang="en-US" dirty="0"/>
          </a:p>
        </p:txBody>
      </p:sp>
      <p:sp>
        <p:nvSpPr>
          <p:cNvPr id="43" name="Rectangle 42"/>
          <p:cNvSpPr/>
          <p:nvPr/>
        </p:nvSpPr>
        <p:spPr>
          <a:xfrm>
            <a:off x="152400" y="3962400"/>
            <a:ext cx="2590800" cy="6096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Command Arrives at Time P + T + D</a:t>
            </a:r>
            <a:endParaRPr lang="en-US" dirty="0"/>
          </a:p>
        </p:txBody>
      </p:sp>
      <p:sp>
        <p:nvSpPr>
          <p:cNvPr id="44" name="Rectangle 43"/>
          <p:cNvSpPr/>
          <p:nvPr/>
        </p:nvSpPr>
        <p:spPr>
          <a:xfrm>
            <a:off x="152400" y="4648200"/>
            <a:ext cx="2362200" cy="381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Process Time: P</a:t>
            </a:r>
            <a:endParaRPr lang="en-US" dirty="0"/>
          </a:p>
        </p:txBody>
      </p:sp>
      <p:sp>
        <p:nvSpPr>
          <p:cNvPr id="45" name="Rectangle 44"/>
          <p:cNvSpPr/>
          <p:nvPr/>
        </p:nvSpPr>
        <p:spPr>
          <a:xfrm>
            <a:off x="152400" y="5105400"/>
            <a:ext cx="2362200" cy="381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Transmit Time: T</a:t>
            </a:r>
            <a:endParaRPr lang="en-US" dirty="0"/>
          </a:p>
        </p:txBody>
      </p:sp>
      <p:grpSp>
        <p:nvGrpSpPr>
          <p:cNvPr id="16" name="Group 35"/>
          <p:cNvGrpSpPr/>
          <p:nvPr/>
        </p:nvGrpSpPr>
        <p:grpSpPr>
          <a:xfrm>
            <a:off x="1600200" y="5486400"/>
            <a:ext cx="838200" cy="838200"/>
            <a:chOff x="609600" y="1143000"/>
            <a:chExt cx="457200" cy="457200"/>
          </a:xfrm>
        </p:grpSpPr>
        <p:sp>
          <p:nvSpPr>
            <p:cNvPr id="47" name="Rectangle 46"/>
            <p:cNvSpPr/>
            <p:nvPr/>
          </p:nvSpPr>
          <p:spPr>
            <a:xfrm>
              <a:off x="609600" y="1143000"/>
              <a:ext cx="457200" cy="457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48" name="Picture 47" descr="powerpoint-2007-icon.jpg"/>
            <p:cNvPicPr>
              <a:picLocks noChangeAspect="1"/>
            </p:cNvPicPr>
            <p:nvPr/>
          </p:nvPicPr>
          <p:blipFill>
            <a:blip r:embed="rId5" cstate="print"/>
            <a:stretch>
              <a:fillRect/>
            </a:stretch>
          </p:blipFill>
          <p:spPr>
            <a:xfrm>
              <a:off x="685800" y="1219200"/>
              <a:ext cx="304800" cy="331304"/>
            </a:xfrm>
            <a:prstGeom prst="rect">
              <a:avLst/>
            </a:prstGeom>
          </p:spPr>
        </p:pic>
      </p:grpSp>
      <p:sp>
        <p:nvSpPr>
          <p:cNvPr id="49" name="Rectangle 48"/>
          <p:cNvSpPr/>
          <p:nvPr/>
        </p:nvSpPr>
        <p:spPr>
          <a:xfrm>
            <a:off x="3505200" y="4495800"/>
            <a:ext cx="2514600" cy="381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Network Latency = D</a:t>
            </a:r>
            <a:endParaRPr lang="en-US" dirty="0"/>
          </a:p>
        </p:txBody>
      </p:sp>
      <p:grpSp>
        <p:nvGrpSpPr>
          <p:cNvPr id="17" name="Group 35"/>
          <p:cNvGrpSpPr/>
          <p:nvPr/>
        </p:nvGrpSpPr>
        <p:grpSpPr>
          <a:xfrm>
            <a:off x="1600200" y="5486400"/>
            <a:ext cx="838200" cy="838200"/>
            <a:chOff x="609600" y="1143000"/>
            <a:chExt cx="457200" cy="457200"/>
          </a:xfrm>
        </p:grpSpPr>
        <p:sp>
          <p:nvSpPr>
            <p:cNvPr id="53" name="Rectangle 52"/>
            <p:cNvSpPr/>
            <p:nvPr/>
          </p:nvSpPr>
          <p:spPr>
            <a:xfrm>
              <a:off x="609600" y="1143000"/>
              <a:ext cx="457200" cy="457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54" name="Picture 53" descr="powerpoint-2007-icon.jpg"/>
            <p:cNvPicPr>
              <a:picLocks noChangeAspect="1"/>
            </p:cNvPicPr>
            <p:nvPr/>
          </p:nvPicPr>
          <p:blipFill>
            <a:blip r:embed="rId5" cstate="print"/>
            <a:stretch>
              <a:fillRect/>
            </a:stretch>
          </p:blipFill>
          <p:spPr>
            <a:xfrm>
              <a:off x="685800" y="1219200"/>
              <a:ext cx="304800" cy="331304"/>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0" presetClass="path" presetSubtype="0" accel="50000" decel="50000" fill="hold" nodeType="withEffect">
                                  <p:stCondLst>
                                    <p:cond delay="0"/>
                                  </p:stCondLst>
                                  <p:childTnLst>
                                    <p:animMotion origin="layout" path="M -3.33333E-6 3.33333E-6 C 0.1 -0.1007 0.20018 -0.20116 0.29514 -0.20348 C 0.39028 -0.20579 0.48056 -0.11019 0.57084 -0.01459 " pathEditMode="relative" rAng="0" ptsTypes="aaA">
                                      <p:cBhvr>
                                        <p:cTn id="14" dur="2000" fill="hold"/>
                                        <p:tgtEl>
                                          <p:spTgt spid="16"/>
                                        </p:tgtEl>
                                        <p:attrNameLst>
                                          <p:attrName>ppt_x</p:attrName>
                                          <p:attrName>ppt_y</p:attrName>
                                        </p:attrNameLst>
                                      </p:cBhvr>
                                      <p:rCtr x="285" y="-103"/>
                                    </p:animMotion>
                                  </p:childTnLst>
                                </p:cTn>
                              </p:par>
                              <p:par>
                                <p:cTn id="15" presetID="1" presetClass="entr" presetSubtype="0" fill="hold" grpId="0" nodeType="withEffect">
                                  <p:stCondLst>
                                    <p:cond delay="1000"/>
                                  </p:stCondLst>
                                  <p:childTnLst>
                                    <p:set>
                                      <p:cBhvr>
                                        <p:cTn id="1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9"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3"/>
          <p:cNvGrpSpPr/>
          <p:nvPr/>
        </p:nvGrpSpPr>
        <p:grpSpPr>
          <a:xfrm>
            <a:off x="1295400" y="304800"/>
            <a:ext cx="6705600" cy="6629400"/>
            <a:chOff x="1295400" y="304800"/>
            <a:chExt cx="6705600" cy="6629400"/>
          </a:xfrm>
        </p:grpSpPr>
        <p:pic>
          <p:nvPicPr>
            <p:cNvPr id="12" name="Picture 4" descr="C:\Users\Sasa2\AppData\Local\Microsoft\Windows\Temporary Internet Files\Content.IE5\VA2IP4YR\MCj04316330000[1].png"/>
            <p:cNvPicPr>
              <a:picLocks noChangeAspect="1" noChangeArrowheads="1"/>
            </p:cNvPicPr>
            <p:nvPr/>
          </p:nvPicPr>
          <p:blipFill>
            <a:blip r:embed="rId3" cstate="print"/>
            <a:srcRect/>
            <a:stretch>
              <a:fillRect/>
            </a:stretch>
          </p:blipFill>
          <p:spPr bwMode="auto">
            <a:xfrm>
              <a:off x="1295400" y="5295900"/>
              <a:ext cx="1638300" cy="1638300"/>
            </a:xfrm>
            <a:prstGeom prst="rect">
              <a:avLst/>
            </a:prstGeom>
            <a:noFill/>
          </p:spPr>
        </p:pic>
        <p:pic>
          <p:nvPicPr>
            <p:cNvPr id="13" name="Picture 4" descr="C:\Users\Sasa2\AppData\Local\Microsoft\Windows\Temporary Internet Files\Content.IE5\VA2IP4YR\MCj04316330000[1].png"/>
            <p:cNvPicPr>
              <a:picLocks noChangeAspect="1" noChangeArrowheads="1"/>
            </p:cNvPicPr>
            <p:nvPr/>
          </p:nvPicPr>
          <p:blipFill>
            <a:blip r:embed="rId3" cstate="print"/>
            <a:srcRect/>
            <a:stretch>
              <a:fillRect/>
            </a:stretch>
          </p:blipFill>
          <p:spPr bwMode="auto">
            <a:xfrm flipH="1">
              <a:off x="3810000" y="5257800"/>
              <a:ext cx="1676400" cy="1676400"/>
            </a:xfrm>
            <a:prstGeom prst="rect">
              <a:avLst/>
            </a:prstGeom>
            <a:noFill/>
            <a:ln>
              <a:noFill/>
            </a:ln>
          </p:spPr>
        </p:pic>
        <p:pic>
          <p:nvPicPr>
            <p:cNvPr id="14" name="Picture 4" descr="C:\Users\Sasa2\AppData\Local\Microsoft\Windows\Temporary Internet Files\Content.IE5\VA2IP4YR\MCj04316330000[1].png"/>
            <p:cNvPicPr>
              <a:picLocks noChangeAspect="1" noChangeArrowheads="1"/>
            </p:cNvPicPr>
            <p:nvPr/>
          </p:nvPicPr>
          <p:blipFill>
            <a:blip r:embed="rId3" cstate="print"/>
            <a:srcRect/>
            <a:stretch>
              <a:fillRect/>
            </a:stretch>
          </p:blipFill>
          <p:spPr bwMode="auto">
            <a:xfrm flipH="1">
              <a:off x="6324600" y="5257800"/>
              <a:ext cx="1676400" cy="1676400"/>
            </a:xfrm>
            <a:prstGeom prst="rect">
              <a:avLst/>
            </a:prstGeom>
            <a:noFill/>
          </p:spPr>
        </p:pic>
        <p:pic>
          <p:nvPicPr>
            <p:cNvPr id="15" name="Picture 5" descr="C:\Users\Sasa2\AppData\Local\Microsoft\Windows\Temporary Internet Files\Content.IE5\994PDW0N\MCj04315720000[1].png"/>
            <p:cNvPicPr>
              <a:picLocks noChangeAspect="1" noChangeArrowheads="1"/>
            </p:cNvPicPr>
            <p:nvPr/>
          </p:nvPicPr>
          <p:blipFill>
            <a:blip r:embed="rId4" cstate="print"/>
            <a:srcRect/>
            <a:stretch>
              <a:fillRect/>
            </a:stretch>
          </p:blipFill>
          <p:spPr bwMode="auto">
            <a:xfrm>
              <a:off x="3595025" y="304800"/>
              <a:ext cx="2043775" cy="2057400"/>
            </a:xfrm>
            <a:prstGeom prst="rect">
              <a:avLst/>
            </a:prstGeom>
            <a:noFill/>
          </p:spPr>
        </p:pic>
      </p:grpSp>
      <p:sp>
        <p:nvSpPr>
          <p:cNvPr id="2" name="Title 1"/>
          <p:cNvSpPr>
            <a:spLocks noGrp="1"/>
          </p:cNvSpPr>
          <p:nvPr>
            <p:ph type="title"/>
          </p:nvPr>
        </p:nvSpPr>
        <p:spPr/>
        <p:txBody>
          <a:bodyPr>
            <a:normAutofit fontScale="90000"/>
          </a:bodyPr>
          <a:lstStyle/>
          <a:p>
            <a:r>
              <a:rPr lang="en-US" dirty="0" smtClean="0"/>
              <a:t>More Realistic Scenario with Multicast</a:t>
            </a:r>
            <a:endParaRPr lang="en-US" dirty="0"/>
          </a:p>
        </p:txBody>
      </p:sp>
      <p:grpSp>
        <p:nvGrpSpPr>
          <p:cNvPr id="8" name="Group 37"/>
          <p:cNvGrpSpPr/>
          <p:nvPr/>
        </p:nvGrpSpPr>
        <p:grpSpPr>
          <a:xfrm>
            <a:off x="1752600" y="1371600"/>
            <a:ext cx="5791200" cy="4876800"/>
            <a:chOff x="1752600" y="1371600"/>
            <a:chExt cx="5791200" cy="4876800"/>
          </a:xfrm>
        </p:grpSpPr>
        <p:sp>
          <p:nvSpPr>
            <p:cNvPr id="4" name="Oval 3"/>
            <p:cNvSpPr>
              <a:spLocks noChangeArrowheads="1"/>
            </p:cNvSpPr>
            <p:nvPr/>
          </p:nvSpPr>
          <p:spPr bwMode="auto">
            <a:xfrm>
              <a:off x="1752600" y="5638800"/>
              <a:ext cx="609600" cy="609600"/>
            </a:xfrm>
            <a:prstGeom prst="ellipse">
              <a:avLst/>
            </a:prstGeom>
            <a:ln w="3175">
              <a:headEnd type="none" w="med" len="med"/>
              <a:tailEnd type="none" w="med" len="med"/>
            </a:ln>
            <a:effectLst>
              <a:glow rad="2286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vert="horz" wrap="none" lIns="91440" tIns="45720" rIns="91440" bIns="45720" anchor="ctr" compatLnSpc="1"/>
            <a:lstStyle/>
            <a:p>
              <a:pPr algn="ctr" eaLnBrk="0" hangingPunct="0">
                <a:defRPr/>
              </a:pPr>
              <a:r>
                <a:rPr lang="en-US" sz="2400" dirty="0" smtClean="0">
                  <a:solidFill>
                    <a:schemeClr val="tx1">
                      <a:alpha val="100000"/>
                    </a:schemeClr>
                  </a:solidFill>
                  <a:latin typeface="Calibri" pitchFamily="34" charset="0"/>
                </a:rPr>
                <a:t>U2</a:t>
              </a:r>
              <a:endParaRPr lang="en-US" sz="2400" dirty="0">
                <a:latin typeface="Calibri" pitchFamily="34" charset="0"/>
              </a:endParaRPr>
            </a:p>
          </p:txBody>
        </p:sp>
        <p:sp>
          <p:nvSpPr>
            <p:cNvPr id="5" name="Oval 4"/>
            <p:cNvSpPr>
              <a:spLocks noChangeArrowheads="1"/>
            </p:cNvSpPr>
            <p:nvPr/>
          </p:nvSpPr>
          <p:spPr bwMode="auto">
            <a:xfrm>
              <a:off x="4419600" y="5638800"/>
              <a:ext cx="609600" cy="609600"/>
            </a:xfrm>
            <a:prstGeom prst="ellipse">
              <a:avLst/>
            </a:prstGeom>
            <a:ln w="3175">
              <a:headEnd type="none" w="med" len="med"/>
              <a:tailEnd type="none" w="med" len="med"/>
            </a:ln>
            <a:effectLst>
              <a:glow rad="228600">
                <a:schemeClr val="accent3">
                  <a:satMod val="175000"/>
                  <a:alpha val="40000"/>
                </a:schemeClr>
              </a:glow>
            </a:effectLst>
          </p:spPr>
          <p:style>
            <a:lnRef idx="2">
              <a:schemeClr val="accent3"/>
            </a:lnRef>
            <a:fillRef idx="1">
              <a:schemeClr val="lt1"/>
            </a:fillRef>
            <a:effectRef idx="0">
              <a:schemeClr val="accent3"/>
            </a:effectRef>
            <a:fontRef idx="minor">
              <a:schemeClr val="dk1"/>
            </a:fontRef>
          </p:style>
          <p:txBody>
            <a:bodyPr vert="horz" wrap="none" lIns="91440" tIns="45720" rIns="91440" bIns="45720" anchor="ctr" compatLnSpc="1"/>
            <a:lstStyle/>
            <a:p>
              <a:pPr algn="ctr" eaLnBrk="0" hangingPunct="0">
                <a:defRPr/>
              </a:pPr>
              <a:r>
                <a:rPr lang="en-US" sz="2400" dirty="0" smtClean="0">
                  <a:solidFill>
                    <a:schemeClr val="tx1">
                      <a:alpha val="100000"/>
                    </a:schemeClr>
                  </a:solidFill>
                  <a:latin typeface="Calibri" pitchFamily="34" charset="0"/>
                </a:rPr>
                <a:t>U3</a:t>
              </a:r>
              <a:endParaRPr lang="en-US" sz="2400" dirty="0">
                <a:latin typeface="Calibri" pitchFamily="34" charset="0"/>
              </a:endParaRPr>
            </a:p>
          </p:txBody>
        </p:sp>
        <p:sp>
          <p:nvSpPr>
            <p:cNvPr id="6" name="Oval 5"/>
            <p:cNvSpPr>
              <a:spLocks noChangeArrowheads="1"/>
            </p:cNvSpPr>
            <p:nvPr/>
          </p:nvSpPr>
          <p:spPr bwMode="auto">
            <a:xfrm>
              <a:off x="6934200" y="5638800"/>
              <a:ext cx="609600" cy="609600"/>
            </a:xfrm>
            <a:prstGeom prst="ellipse">
              <a:avLst/>
            </a:prstGeom>
            <a:ln w="3175">
              <a:headEnd type="none" w="med" len="med"/>
              <a:tailEnd type="none" w="med" len="med"/>
            </a:ln>
            <a:effectLst>
              <a:glow rad="228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vert="horz" wrap="none" lIns="91440" tIns="45720" rIns="91440" bIns="45720" anchor="ctr" compatLnSpc="1"/>
            <a:lstStyle/>
            <a:p>
              <a:pPr algn="ctr" eaLnBrk="0" hangingPunct="0">
                <a:defRPr/>
              </a:pPr>
              <a:r>
                <a:rPr lang="en-US" sz="2400" dirty="0" smtClean="0">
                  <a:solidFill>
                    <a:schemeClr val="tx1">
                      <a:alpha val="100000"/>
                    </a:schemeClr>
                  </a:solidFill>
                  <a:latin typeface="Calibri" pitchFamily="34" charset="0"/>
                </a:rPr>
                <a:t>U4</a:t>
              </a:r>
              <a:endParaRPr lang="en-US" sz="2400" dirty="0">
                <a:latin typeface="Calibri" pitchFamily="34" charset="0"/>
              </a:endParaRPr>
            </a:p>
          </p:txBody>
        </p:sp>
        <p:sp>
          <p:nvSpPr>
            <p:cNvPr id="7" name="Oval 6"/>
            <p:cNvSpPr>
              <a:spLocks noChangeArrowheads="1"/>
            </p:cNvSpPr>
            <p:nvPr/>
          </p:nvSpPr>
          <p:spPr bwMode="auto">
            <a:xfrm>
              <a:off x="4419600" y="1371600"/>
              <a:ext cx="609600" cy="609600"/>
            </a:xfrm>
            <a:prstGeom prst="ellipse">
              <a:avLst/>
            </a:prstGeom>
            <a:ln w="3175">
              <a:solidFill>
                <a:schemeClr val="accent1"/>
              </a:solidFill>
              <a:headEnd type="none" w="med" len="med"/>
              <a:tailEnd type="none" w="med" len="med"/>
            </a:ln>
            <a:effectLst>
              <a:glow rad="228600">
                <a:schemeClr val="accent1">
                  <a:satMod val="175000"/>
                  <a:alpha val="40000"/>
                </a:schemeClr>
              </a:glow>
            </a:effectLst>
          </p:spPr>
          <p:style>
            <a:lnRef idx="2">
              <a:schemeClr val="accent2"/>
            </a:lnRef>
            <a:fillRef idx="1">
              <a:schemeClr val="lt1"/>
            </a:fillRef>
            <a:effectRef idx="0">
              <a:schemeClr val="accent2"/>
            </a:effectRef>
            <a:fontRef idx="minor">
              <a:schemeClr val="dk1"/>
            </a:fontRef>
          </p:style>
          <p:txBody>
            <a:bodyPr vert="horz" wrap="none" lIns="91440" tIns="45720" rIns="91440" bIns="45720" anchor="ctr" compatLnSpc="1"/>
            <a:lstStyle/>
            <a:p>
              <a:pPr algn="ctr" eaLnBrk="0" hangingPunct="0">
                <a:defRPr/>
              </a:pPr>
              <a:r>
                <a:rPr lang="en-US" sz="2400" dirty="0" smtClean="0">
                  <a:solidFill>
                    <a:schemeClr val="tx1">
                      <a:alpha val="100000"/>
                    </a:schemeClr>
                  </a:solidFill>
                  <a:latin typeface="Calibri" pitchFamily="34" charset="0"/>
                </a:rPr>
                <a:t>U1</a:t>
              </a:r>
              <a:endParaRPr lang="en-US" sz="2400" dirty="0">
                <a:latin typeface="Calibri" pitchFamily="34" charset="0"/>
              </a:endParaRPr>
            </a:p>
          </p:txBody>
        </p:sp>
      </p:grpSp>
      <p:grpSp>
        <p:nvGrpSpPr>
          <p:cNvPr id="9" name="Group 36"/>
          <p:cNvGrpSpPr/>
          <p:nvPr/>
        </p:nvGrpSpPr>
        <p:grpSpPr>
          <a:xfrm>
            <a:off x="2438400" y="2209800"/>
            <a:ext cx="4419600" cy="3216442"/>
            <a:chOff x="2438400" y="2209800"/>
            <a:chExt cx="4419600" cy="3216442"/>
          </a:xfrm>
        </p:grpSpPr>
        <p:cxnSp>
          <p:nvCxnSpPr>
            <p:cNvPr id="27" name="Straight Arrow Connector 26"/>
            <p:cNvCxnSpPr/>
            <p:nvPr/>
          </p:nvCxnSpPr>
          <p:spPr>
            <a:xfrm rot="5400000">
              <a:off x="1866900" y="2781300"/>
              <a:ext cx="3048000" cy="1905000"/>
            </a:xfrm>
            <a:prstGeom prst="straightConnector1">
              <a:avLst/>
            </a:prstGeom>
            <a:ln w="38100">
              <a:solidFill>
                <a:schemeClr val="accent4"/>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rot="5400000">
              <a:off x="3275806" y="3733800"/>
              <a:ext cx="2896394" cy="794"/>
            </a:xfrm>
            <a:prstGeom prst="straightConnector1">
              <a:avLst/>
            </a:prstGeom>
            <a:ln w="38100">
              <a:solidFill>
                <a:schemeClr val="accent4"/>
              </a:solidFill>
              <a:tailEnd type="arrow"/>
            </a:ln>
          </p:spPr>
          <p:style>
            <a:lnRef idx="1">
              <a:schemeClr val="accent1"/>
            </a:lnRef>
            <a:fillRef idx="0">
              <a:schemeClr val="accent1"/>
            </a:fillRef>
            <a:effectRef idx="0">
              <a:schemeClr val="accent1"/>
            </a:effectRef>
            <a:fontRef idx="minor">
              <a:schemeClr val="tx1"/>
            </a:fontRef>
          </p:style>
        </p:cxnSp>
        <p:sp>
          <p:nvSpPr>
            <p:cNvPr id="29" name="Freeform 28"/>
            <p:cNvSpPr/>
            <p:nvPr/>
          </p:nvSpPr>
          <p:spPr>
            <a:xfrm>
              <a:off x="2634916" y="4608095"/>
              <a:ext cx="4223084" cy="818147"/>
            </a:xfrm>
            <a:custGeom>
              <a:avLst/>
              <a:gdLst>
                <a:gd name="connsiteX0" fmla="*/ 0 w 4223084"/>
                <a:gd name="connsiteY0" fmla="*/ 818147 h 818147"/>
                <a:gd name="connsiteX1" fmla="*/ 2093495 w 4223084"/>
                <a:gd name="connsiteY1" fmla="*/ 24063 h 818147"/>
                <a:gd name="connsiteX2" fmla="*/ 4223084 w 4223084"/>
                <a:gd name="connsiteY2" fmla="*/ 673768 h 818147"/>
              </a:gdLst>
              <a:ahLst/>
              <a:cxnLst>
                <a:cxn ang="0">
                  <a:pos x="connsiteX0" y="connsiteY0"/>
                </a:cxn>
                <a:cxn ang="0">
                  <a:pos x="connsiteX1" y="connsiteY1"/>
                </a:cxn>
                <a:cxn ang="0">
                  <a:pos x="connsiteX2" y="connsiteY2"/>
                </a:cxn>
              </a:cxnLst>
              <a:rect l="l" t="t" r="r" b="b"/>
              <a:pathLst>
                <a:path w="4223084" h="818147">
                  <a:moveTo>
                    <a:pt x="0" y="818147"/>
                  </a:moveTo>
                  <a:cubicBezTo>
                    <a:pt x="694824" y="433136"/>
                    <a:pt x="1389648" y="48126"/>
                    <a:pt x="2093495" y="24063"/>
                  </a:cubicBezTo>
                  <a:cubicBezTo>
                    <a:pt x="2797342" y="0"/>
                    <a:pt x="3924300" y="591552"/>
                    <a:pt x="4223084" y="673768"/>
                  </a:cubicBezTo>
                </a:path>
              </a:pathLst>
            </a:custGeom>
            <a:ln w="38100">
              <a:solidFill>
                <a:schemeClr val="accent4"/>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a:solidFill>
                    <a:schemeClr val="accent4"/>
                  </a:solidFill>
                </a:ln>
              </a:endParaRPr>
            </a:p>
          </p:txBody>
        </p:sp>
      </p:grpSp>
      <p:sp>
        <p:nvSpPr>
          <p:cNvPr id="33" name="Rectangle 32"/>
          <p:cNvSpPr/>
          <p:nvPr/>
        </p:nvSpPr>
        <p:spPr>
          <a:xfrm>
            <a:off x="152400" y="914400"/>
            <a:ext cx="2590800" cy="4572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Transmit Time = T</a:t>
            </a:r>
            <a:endParaRPr lang="en-US" dirty="0"/>
          </a:p>
        </p:txBody>
      </p:sp>
      <p:sp>
        <p:nvSpPr>
          <p:cNvPr id="34" name="Rectangle 33"/>
          <p:cNvSpPr/>
          <p:nvPr/>
        </p:nvSpPr>
        <p:spPr>
          <a:xfrm>
            <a:off x="152400" y="1447800"/>
            <a:ext cx="2590800" cy="4572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Process Time = P</a:t>
            </a:r>
            <a:endParaRPr lang="en-US" dirty="0"/>
          </a:p>
        </p:txBody>
      </p:sp>
      <p:sp>
        <p:nvSpPr>
          <p:cNvPr id="35" name="Rectangle 34"/>
          <p:cNvSpPr/>
          <p:nvPr/>
        </p:nvSpPr>
        <p:spPr>
          <a:xfrm>
            <a:off x="152400" y="1981200"/>
            <a:ext cx="2590800" cy="4572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Network Latency = D</a:t>
            </a:r>
            <a:endParaRPr lang="en-US" dirty="0"/>
          </a:p>
        </p:txBody>
      </p:sp>
      <p:sp>
        <p:nvSpPr>
          <p:cNvPr id="36" name="Rectangle 35"/>
          <p:cNvSpPr/>
          <p:nvPr/>
        </p:nvSpPr>
        <p:spPr>
          <a:xfrm>
            <a:off x="152400" y="2514600"/>
            <a:ext cx="2590800" cy="4572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All Other Costs = 0</a:t>
            </a:r>
            <a:endParaRPr lang="en-US" dirty="0"/>
          </a:p>
        </p:txBody>
      </p:sp>
      <p:sp>
        <p:nvSpPr>
          <p:cNvPr id="37" name="Rectangle 36"/>
          <p:cNvSpPr/>
          <p:nvPr/>
        </p:nvSpPr>
        <p:spPr>
          <a:xfrm>
            <a:off x="152400" y="3048000"/>
            <a:ext cx="2590800" cy="6096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Process First Scheduling Policy</a:t>
            </a:r>
            <a:endParaRPr lang="en-US" dirty="0"/>
          </a:p>
        </p:txBody>
      </p:sp>
      <p:sp>
        <p:nvSpPr>
          <p:cNvPr id="38" name="Rectangle 37"/>
          <p:cNvSpPr/>
          <p:nvPr/>
        </p:nvSpPr>
        <p:spPr>
          <a:xfrm>
            <a:off x="6324600" y="1371600"/>
            <a:ext cx="2362200" cy="381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Transmit Time: T</a:t>
            </a:r>
            <a:endParaRPr lang="en-US" dirty="0"/>
          </a:p>
        </p:txBody>
      </p:sp>
      <p:sp>
        <p:nvSpPr>
          <p:cNvPr id="39" name="Rectangle 38"/>
          <p:cNvSpPr/>
          <p:nvPr/>
        </p:nvSpPr>
        <p:spPr>
          <a:xfrm>
            <a:off x="6324600" y="914400"/>
            <a:ext cx="2362200" cy="381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Process Time: P</a:t>
            </a:r>
            <a:endParaRPr lang="en-US" dirty="0"/>
          </a:p>
        </p:txBody>
      </p:sp>
      <p:grpSp>
        <p:nvGrpSpPr>
          <p:cNvPr id="10" name="Group 35"/>
          <p:cNvGrpSpPr/>
          <p:nvPr/>
        </p:nvGrpSpPr>
        <p:grpSpPr>
          <a:xfrm>
            <a:off x="4267200" y="990600"/>
            <a:ext cx="838200" cy="838200"/>
            <a:chOff x="609600" y="1143000"/>
            <a:chExt cx="457200" cy="457200"/>
          </a:xfrm>
        </p:grpSpPr>
        <p:sp>
          <p:nvSpPr>
            <p:cNvPr id="41" name="Rectangle 40"/>
            <p:cNvSpPr/>
            <p:nvPr/>
          </p:nvSpPr>
          <p:spPr>
            <a:xfrm>
              <a:off x="609600" y="1143000"/>
              <a:ext cx="457200" cy="457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42" name="Picture 41" descr="powerpoint-2007-icon.jpg"/>
            <p:cNvPicPr>
              <a:picLocks noChangeAspect="1"/>
            </p:cNvPicPr>
            <p:nvPr/>
          </p:nvPicPr>
          <p:blipFill>
            <a:blip r:embed="rId5" cstate="print"/>
            <a:stretch>
              <a:fillRect/>
            </a:stretch>
          </p:blipFill>
          <p:spPr>
            <a:xfrm>
              <a:off x="685800" y="1219200"/>
              <a:ext cx="304800" cy="331304"/>
            </a:xfrm>
            <a:prstGeom prst="rect">
              <a:avLst/>
            </a:prstGeom>
          </p:spPr>
        </p:pic>
      </p:grpSp>
      <p:grpSp>
        <p:nvGrpSpPr>
          <p:cNvPr id="11" name="Group 35"/>
          <p:cNvGrpSpPr/>
          <p:nvPr/>
        </p:nvGrpSpPr>
        <p:grpSpPr>
          <a:xfrm>
            <a:off x="1600200" y="5486400"/>
            <a:ext cx="838200" cy="838200"/>
            <a:chOff x="609600" y="1143000"/>
            <a:chExt cx="457200" cy="457200"/>
          </a:xfrm>
        </p:grpSpPr>
        <p:sp>
          <p:nvSpPr>
            <p:cNvPr id="31" name="Rectangle 30"/>
            <p:cNvSpPr/>
            <p:nvPr/>
          </p:nvSpPr>
          <p:spPr>
            <a:xfrm>
              <a:off x="609600" y="1143000"/>
              <a:ext cx="457200" cy="457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32" name="Picture 31" descr="powerpoint-2007-icon.jpg"/>
            <p:cNvPicPr>
              <a:picLocks noChangeAspect="1"/>
            </p:cNvPicPr>
            <p:nvPr/>
          </p:nvPicPr>
          <p:blipFill>
            <a:blip r:embed="rId5" cstate="print"/>
            <a:stretch>
              <a:fillRect/>
            </a:stretch>
          </p:blipFill>
          <p:spPr>
            <a:xfrm>
              <a:off x="685800" y="1219200"/>
              <a:ext cx="304800" cy="331304"/>
            </a:xfrm>
            <a:prstGeom prst="rect">
              <a:avLst/>
            </a:prstGeom>
          </p:spPr>
        </p:pic>
      </p:grpSp>
      <p:sp>
        <p:nvSpPr>
          <p:cNvPr id="40" name="Rectangle 39"/>
          <p:cNvSpPr/>
          <p:nvPr/>
        </p:nvSpPr>
        <p:spPr>
          <a:xfrm rot="18137946">
            <a:off x="2372252" y="3271674"/>
            <a:ext cx="2514600" cy="381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Network Latency = D</a:t>
            </a:r>
            <a:endParaRPr lang="en-US" dirty="0"/>
          </a:p>
        </p:txBody>
      </p:sp>
      <p:sp>
        <p:nvSpPr>
          <p:cNvPr id="43" name="Rectangle 42"/>
          <p:cNvSpPr/>
          <p:nvPr/>
        </p:nvSpPr>
        <p:spPr>
          <a:xfrm>
            <a:off x="152400" y="3962400"/>
            <a:ext cx="2590800" cy="6096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Command Arrives at Time P + T + D</a:t>
            </a:r>
            <a:endParaRPr lang="en-US" dirty="0"/>
          </a:p>
        </p:txBody>
      </p:sp>
      <p:sp>
        <p:nvSpPr>
          <p:cNvPr id="44" name="Rectangle 43"/>
          <p:cNvSpPr/>
          <p:nvPr/>
        </p:nvSpPr>
        <p:spPr>
          <a:xfrm>
            <a:off x="152400" y="4648200"/>
            <a:ext cx="2362200" cy="381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Process Time: P</a:t>
            </a:r>
            <a:endParaRPr lang="en-US" dirty="0"/>
          </a:p>
        </p:txBody>
      </p:sp>
      <p:sp>
        <p:nvSpPr>
          <p:cNvPr id="45" name="Rectangle 44"/>
          <p:cNvSpPr/>
          <p:nvPr/>
        </p:nvSpPr>
        <p:spPr>
          <a:xfrm>
            <a:off x="152400" y="5105400"/>
            <a:ext cx="2362200" cy="381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Transmit Time: T</a:t>
            </a:r>
            <a:endParaRPr lang="en-US" dirty="0"/>
          </a:p>
        </p:txBody>
      </p:sp>
      <p:grpSp>
        <p:nvGrpSpPr>
          <p:cNvPr id="16" name="Group 35"/>
          <p:cNvGrpSpPr/>
          <p:nvPr/>
        </p:nvGrpSpPr>
        <p:grpSpPr>
          <a:xfrm>
            <a:off x="1600200" y="5486400"/>
            <a:ext cx="838200" cy="838200"/>
            <a:chOff x="609600" y="1143000"/>
            <a:chExt cx="457200" cy="457200"/>
          </a:xfrm>
        </p:grpSpPr>
        <p:sp>
          <p:nvSpPr>
            <p:cNvPr id="47" name="Rectangle 46"/>
            <p:cNvSpPr/>
            <p:nvPr/>
          </p:nvSpPr>
          <p:spPr>
            <a:xfrm>
              <a:off x="609600" y="1143000"/>
              <a:ext cx="457200" cy="457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48" name="Picture 47" descr="powerpoint-2007-icon.jpg"/>
            <p:cNvPicPr>
              <a:picLocks noChangeAspect="1"/>
            </p:cNvPicPr>
            <p:nvPr/>
          </p:nvPicPr>
          <p:blipFill>
            <a:blip r:embed="rId5" cstate="print"/>
            <a:stretch>
              <a:fillRect/>
            </a:stretch>
          </p:blipFill>
          <p:spPr>
            <a:xfrm>
              <a:off x="685800" y="1219200"/>
              <a:ext cx="304800" cy="331304"/>
            </a:xfrm>
            <a:prstGeom prst="rect">
              <a:avLst/>
            </a:prstGeom>
          </p:spPr>
        </p:pic>
      </p:grpSp>
      <p:sp>
        <p:nvSpPr>
          <p:cNvPr id="49" name="Rectangle 48"/>
          <p:cNvSpPr/>
          <p:nvPr/>
        </p:nvSpPr>
        <p:spPr>
          <a:xfrm>
            <a:off x="3505200" y="4495800"/>
            <a:ext cx="2514600" cy="381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Network Latency = D</a:t>
            </a:r>
            <a:endParaRPr lang="en-US" dirty="0"/>
          </a:p>
        </p:txBody>
      </p:sp>
      <p:sp>
        <p:nvSpPr>
          <p:cNvPr id="51" name="Rectangle 50"/>
          <p:cNvSpPr/>
          <p:nvPr/>
        </p:nvSpPr>
        <p:spPr>
          <a:xfrm>
            <a:off x="6096000" y="4343400"/>
            <a:ext cx="2590800" cy="6096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Command Arrives at Time 2P + 2T + 2D</a:t>
            </a:r>
            <a:endParaRPr lang="en-US" dirty="0"/>
          </a:p>
        </p:txBody>
      </p:sp>
      <p:sp>
        <p:nvSpPr>
          <p:cNvPr id="52" name="Rectangle 51"/>
          <p:cNvSpPr/>
          <p:nvPr/>
        </p:nvSpPr>
        <p:spPr>
          <a:xfrm>
            <a:off x="6172200" y="5029200"/>
            <a:ext cx="2362200" cy="381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Process Time: P</a:t>
            </a:r>
            <a:endParaRPr lang="en-US" dirty="0"/>
          </a:p>
        </p:txBody>
      </p:sp>
      <p:grpSp>
        <p:nvGrpSpPr>
          <p:cNvPr id="17" name="Group 35"/>
          <p:cNvGrpSpPr/>
          <p:nvPr/>
        </p:nvGrpSpPr>
        <p:grpSpPr>
          <a:xfrm>
            <a:off x="6781800" y="5410200"/>
            <a:ext cx="838200" cy="838200"/>
            <a:chOff x="609600" y="1143000"/>
            <a:chExt cx="457200" cy="457200"/>
          </a:xfrm>
        </p:grpSpPr>
        <p:sp>
          <p:nvSpPr>
            <p:cNvPr id="54" name="Rectangle 53"/>
            <p:cNvSpPr/>
            <p:nvPr/>
          </p:nvSpPr>
          <p:spPr>
            <a:xfrm>
              <a:off x="609600" y="1143000"/>
              <a:ext cx="457200" cy="457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55" name="Picture 54" descr="powerpoint-2007-icon.jpg"/>
            <p:cNvPicPr>
              <a:picLocks noChangeAspect="1"/>
            </p:cNvPicPr>
            <p:nvPr/>
          </p:nvPicPr>
          <p:blipFill>
            <a:blip r:embed="rId5" cstate="print"/>
            <a:stretch>
              <a:fillRect/>
            </a:stretch>
          </p:blipFill>
          <p:spPr>
            <a:xfrm>
              <a:off x="685800" y="1219200"/>
              <a:ext cx="304800" cy="331304"/>
            </a:xfrm>
            <a:prstGeom prst="rect">
              <a:avLst/>
            </a:prstGeom>
          </p:spPr>
        </p:pic>
      </p:grpSp>
      <p:sp>
        <p:nvSpPr>
          <p:cNvPr id="56" name="Rectangle 55"/>
          <p:cNvSpPr/>
          <p:nvPr/>
        </p:nvSpPr>
        <p:spPr>
          <a:xfrm>
            <a:off x="1219200" y="6172200"/>
            <a:ext cx="67056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Remote response time of user 4 is 2T + 3P + 2D</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6"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3"/>
          <p:cNvGrpSpPr/>
          <p:nvPr/>
        </p:nvGrpSpPr>
        <p:grpSpPr>
          <a:xfrm>
            <a:off x="1295400" y="304800"/>
            <a:ext cx="6705600" cy="6629400"/>
            <a:chOff x="1295400" y="304800"/>
            <a:chExt cx="6705600" cy="6629400"/>
          </a:xfrm>
        </p:grpSpPr>
        <p:pic>
          <p:nvPicPr>
            <p:cNvPr id="50" name="Picture 4" descr="C:\Users\Sasa2\AppData\Local\Microsoft\Windows\Temporary Internet Files\Content.IE5\VA2IP4YR\MCj04316330000[1].png"/>
            <p:cNvPicPr>
              <a:picLocks noChangeAspect="1" noChangeArrowheads="1"/>
            </p:cNvPicPr>
            <p:nvPr/>
          </p:nvPicPr>
          <p:blipFill>
            <a:blip r:embed="rId3" cstate="print"/>
            <a:srcRect/>
            <a:stretch>
              <a:fillRect/>
            </a:stretch>
          </p:blipFill>
          <p:spPr bwMode="auto">
            <a:xfrm>
              <a:off x="1295400" y="5295900"/>
              <a:ext cx="1638300" cy="1638300"/>
            </a:xfrm>
            <a:prstGeom prst="rect">
              <a:avLst/>
            </a:prstGeom>
            <a:noFill/>
          </p:spPr>
        </p:pic>
        <p:pic>
          <p:nvPicPr>
            <p:cNvPr id="51" name="Picture 4" descr="C:\Users\Sasa2\AppData\Local\Microsoft\Windows\Temporary Internet Files\Content.IE5\VA2IP4YR\MCj04316330000[1].png"/>
            <p:cNvPicPr>
              <a:picLocks noChangeAspect="1" noChangeArrowheads="1"/>
            </p:cNvPicPr>
            <p:nvPr/>
          </p:nvPicPr>
          <p:blipFill>
            <a:blip r:embed="rId3" cstate="print"/>
            <a:srcRect/>
            <a:stretch>
              <a:fillRect/>
            </a:stretch>
          </p:blipFill>
          <p:spPr bwMode="auto">
            <a:xfrm flipH="1">
              <a:off x="3810000" y="5257800"/>
              <a:ext cx="1676400" cy="1676400"/>
            </a:xfrm>
            <a:prstGeom prst="rect">
              <a:avLst/>
            </a:prstGeom>
            <a:noFill/>
            <a:ln>
              <a:noFill/>
            </a:ln>
          </p:spPr>
        </p:pic>
        <p:pic>
          <p:nvPicPr>
            <p:cNvPr id="52" name="Picture 4" descr="C:\Users\Sasa2\AppData\Local\Microsoft\Windows\Temporary Internet Files\Content.IE5\VA2IP4YR\MCj04316330000[1].png"/>
            <p:cNvPicPr>
              <a:picLocks noChangeAspect="1" noChangeArrowheads="1"/>
            </p:cNvPicPr>
            <p:nvPr/>
          </p:nvPicPr>
          <p:blipFill>
            <a:blip r:embed="rId3" cstate="print"/>
            <a:srcRect/>
            <a:stretch>
              <a:fillRect/>
            </a:stretch>
          </p:blipFill>
          <p:spPr bwMode="auto">
            <a:xfrm flipH="1">
              <a:off x="6324600" y="5257800"/>
              <a:ext cx="1676400" cy="1676400"/>
            </a:xfrm>
            <a:prstGeom prst="rect">
              <a:avLst/>
            </a:prstGeom>
            <a:noFill/>
          </p:spPr>
        </p:pic>
        <p:pic>
          <p:nvPicPr>
            <p:cNvPr id="53" name="Picture 5" descr="C:\Users\Sasa2\AppData\Local\Microsoft\Windows\Temporary Internet Files\Content.IE5\994PDW0N\MCj04315720000[1].png"/>
            <p:cNvPicPr>
              <a:picLocks noChangeAspect="1" noChangeArrowheads="1"/>
            </p:cNvPicPr>
            <p:nvPr/>
          </p:nvPicPr>
          <p:blipFill>
            <a:blip r:embed="rId4" cstate="print"/>
            <a:srcRect/>
            <a:stretch>
              <a:fillRect/>
            </a:stretch>
          </p:blipFill>
          <p:spPr bwMode="auto">
            <a:xfrm>
              <a:off x="3595025" y="304800"/>
              <a:ext cx="2043775" cy="2057400"/>
            </a:xfrm>
            <a:prstGeom prst="rect">
              <a:avLst/>
            </a:prstGeom>
            <a:noFill/>
          </p:spPr>
        </p:pic>
      </p:grpSp>
      <p:sp>
        <p:nvSpPr>
          <p:cNvPr id="2" name="Title 1"/>
          <p:cNvSpPr>
            <a:spLocks noGrp="1"/>
          </p:cNvSpPr>
          <p:nvPr>
            <p:ph type="title"/>
          </p:nvPr>
        </p:nvSpPr>
        <p:spPr/>
        <p:txBody>
          <a:bodyPr/>
          <a:lstStyle/>
          <a:p>
            <a:r>
              <a:rPr lang="en-US" dirty="0" smtClean="0"/>
              <a:t>More Realistic Scenario with Unicast</a:t>
            </a:r>
            <a:endParaRPr lang="en-US" dirty="0"/>
          </a:p>
        </p:txBody>
      </p:sp>
      <p:grpSp>
        <p:nvGrpSpPr>
          <p:cNvPr id="4" name="Group 37"/>
          <p:cNvGrpSpPr/>
          <p:nvPr/>
        </p:nvGrpSpPr>
        <p:grpSpPr>
          <a:xfrm>
            <a:off x="1752600" y="1371600"/>
            <a:ext cx="5791200" cy="4876800"/>
            <a:chOff x="1752600" y="1371600"/>
            <a:chExt cx="5791200" cy="4876800"/>
          </a:xfrm>
        </p:grpSpPr>
        <p:sp>
          <p:nvSpPr>
            <p:cNvPr id="5" name="Oval 4"/>
            <p:cNvSpPr>
              <a:spLocks noChangeArrowheads="1"/>
            </p:cNvSpPr>
            <p:nvPr/>
          </p:nvSpPr>
          <p:spPr bwMode="auto">
            <a:xfrm>
              <a:off x="1752600" y="5638800"/>
              <a:ext cx="609600" cy="609600"/>
            </a:xfrm>
            <a:prstGeom prst="ellipse">
              <a:avLst/>
            </a:prstGeom>
            <a:ln w="3175">
              <a:headEnd type="none" w="med" len="med"/>
              <a:tailEnd type="none" w="med" len="med"/>
            </a:ln>
            <a:effectLst>
              <a:glow rad="2286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vert="horz" wrap="none" lIns="91440" tIns="45720" rIns="91440" bIns="45720" anchor="ctr" compatLnSpc="1"/>
            <a:lstStyle/>
            <a:p>
              <a:pPr algn="ctr" eaLnBrk="0" hangingPunct="0">
                <a:defRPr/>
              </a:pPr>
              <a:r>
                <a:rPr lang="en-US" sz="2400" dirty="0" smtClean="0">
                  <a:solidFill>
                    <a:schemeClr val="tx1">
                      <a:alpha val="100000"/>
                    </a:schemeClr>
                  </a:solidFill>
                  <a:latin typeface="Calibri" pitchFamily="34" charset="0"/>
                </a:rPr>
                <a:t>U2</a:t>
              </a:r>
              <a:endParaRPr lang="en-US" sz="2400" dirty="0">
                <a:latin typeface="Calibri" pitchFamily="34" charset="0"/>
              </a:endParaRPr>
            </a:p>
          </p:txBody>
        </p:sp>
        <p:sp>
          <p:nvSpPr>
            <p:cNvPr id="6" name="Oval 5"/>
            <p:cNvSpPr>
              <a:spLocks noChangeArrowheads="1"/>
            </p:cNvSpPr>
            <p:nvPr/>
          </p:nvSpPr>
          <p:spPr bwMode="auto">
            <a:xfrm>
              <a:off x="4419600" y="5638800"/>
              <a:ext cx="609600" cy="609600"/>
            </a:xfrm>
            <a:prstGeom prst="ellipse">
              <a:avLst/>
            </a:prstGeom>
            <a:ln w="3175">
              <a:headEnd type="none" w="med" len="med"/>
              <a:tailEnd type="none" w="med" len="med"/>
            </a:ln>
            <a:effectLst>
              <a:glow rad="228600">
                <a:schemeClr val="accent3">
                  <a:satMod val="175000"/>
                  <a:alpha val="40000"/>
                </a:schemeClr>
              </a:glow>
            </a:effectLst>
          </p:spPr>
          <p:style>
            <a:lnRef idx="2">
              <a:schemeClr val="accent3"/>
            </a:lnRef>
            <a:fillRef idx="1">
              <a:schemeClr val="lt1"/>
            </a:fillRef>
            <a:effectRef idx="0">
              <a:schemeClr val="accent3"/>
            </a:effectRef>
            <a:fontRef idx="minor">
              <a:schemeClr val="dk1"/>
            </a:fontRef>
          </p:style>
          <p:txBody>
            <a:bodyPr vert="horz" wrap="none" lIns="91440" tIns="45720" rIns="91440" bIns="45720" anchor="ctr" compatLnSpc="1"/>
            <a:lstStyle/>
            <a:p>
              <a:pPr algn="ctr" eaLnBrk="0" hangingPunct="0">
                <a:defRPr/>
              </a:pPr>
              <a:r>
                <a:rPr lang="en-US" sz="2400" dirty="0" smtClean="0">
                  <a:solidFill>
                    <a:schemeClr val="tx1">
                      <a:alpha val="100000"/>
                    </a:schemeClr>
                  </a:solidFill>
                  <a:latin typeface="Calibri" pitchFamily="34" charset="0"/>
                </a:rPr>
                <a:t>U3</a:t>
              </a:r>
              <a:endParaRPr lang="en-US" sz="2400" dirty="0">
                <a:latin typeface="Calibri" pitchFamily="34" charset="0"/>
              </a:endParaRPr>
            </a:p>
          </p:txBody>
        </p:sp>
        <p:sp>
          <p:nvSpPr>
            <p:cNvPr id="7" name="Oval 6"/>
            <p:cNvSpPr>
              <a:spLocks noChangeArrowheads="1"/>
            </p:cNvSpPr>
            <p:nvPr/>
          </p:nvSpPr>
          <p:spPr bwMode="auto">
            <a:xfrm>
              <a:off x="6934200" y="5638800"/>
              <a:ext cx="609600" cy="609600"/>
            </a:xfrm>
            <a:prstGeom prst="ellipse">
              <a:avLst/>
            </a:prstGeom>
            <a:ln w="3175">
              <a:headEnd type="none" w="med" len="med"/>
              <a:tailEnd type="none" w="med" len="med"/>
            </a:ln>
            <a:effectLst>
              <a:glow rad="228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vert="horz" wrap="none" lIns="91440" tIns="45720" rIns="91440" bIns="45720" anchor="ctr" compatLnSpc="1"/>
            <a:lstStyle/>
            <a:p>
              <a:pPr algn="ctr" eaLnBrk="0" hangingPunct="0">
                <a:defRPr/>
              </a:pPr>
              <a:r>
                <a:rPr lang="en-US" sz="2400" dirty="0" smtClean="0">
                  <a:solidFill>
                    <a:schemeClr val="tx1">
                      <a:alpha val="100000"/>
                    </a:schemeClr>
                  </a:solidFill>
                  <a:latin typeface="Calibri" pitchFamily="34" charset="0"/>
                </a:rPr>
                <a:t>U4</a:t>
              </a:r>
              <a:endParaRPr lang="en-US" sz="2400" dirty="0">
                <a:latin typeface="Calibri" pitchFamily="34" charset="0"/>
              </a:endParaRPr>
            </a:p>
          </p:txBody>
        </p:sp>
        <p:sp>
          <p:nvSpPr>
            <p:cNvPr id="8" name="Oval 7"/>
            <p:cNvSpPr>
              <a:spLocks noChangeArrowheads="1"/>
            </p:cNvSpPr>
            <p:nvPr/>
          </p:nvSpPr>
          <p:spPr bwMode="auto">
            <a:xfrm>
              <a:off x="4419600" y="1371600"/>
              <a:ext cx="609600" cy="609600"/>
            </a:xfrm>
            <a:prstGeom prst="ellipse">
              <a:avLst/>
            </a:prstGeom>
            <a:ln w="3175">
              <a:solidFill>
                <a:schemeClr val="accent1"/>
              </a:solidFill>
              <a:headEnd type="none" w="med" len="med"/>
              <a:tailEnd type="none" w="med" len="med"/>
            </a:ln>
            <a:effectLst>
              <a:glow rad="228600">
                <a:schemeClr val="accent1">
                  <a:satMod val="175000"/>
                  <a:alpha val="40000"/>
                </a:schemeClr>
              </a:glow>
            </a:effectLst>
          </p:spPr>
          <p:style>
            <a:lnRef idx="2">
              <a:schemeClr val="accent2"/>
            </a:lnRef>
            <a:fillRef idx="1">
              <a:schemeClr val="lt1"/>
            </a:fillRef>
            <a:effectRef idx="0">
              <a:schemeClr val="accent2"/>
            </a:effectRef>
            <a:fontRef idx="minor">
              <a:schemeClr val="dk1"/>
            </a:fontRef>
          </p:style>
          <p:txBody>
            <a:bodyPr vert="horz" wrap="none" lIns="91440" tIns="45720" rIns="91440" bIns="45720" anchor="ctr" compatLnSpc="1"/>
            <a:lstStyle/>
            <a:p>
              <a:pPr algn="ctr" eaLnBrk="0" hangingPunct="0">
                <a:defRPr/>
              </a:pPr>
              <a:r>
                <a:rPr lang="en-US" sz="2400" dirty="0" smtClean="0">
                  <a:solidFill>
                    <a:schemeClr val="tx1">
                      <a:alpha val="100000"/>
                    </a:schemeClr>
                  </a:solidFill>
                  <a:latin typeface="Calibri" pitchFamily="34" charset="0"/>
                </a:rPr>
                <a:t>U1</a:t>
              </a:r>
              <a:endParaRPr lang="en-US" sz="2400" dirty="0">
                <a:latin typeface="Calibri" pitchFamily="34" charset="0"/>
              </a:endParaRPr>
            </a:p>
          </p:txBody>
        </p:sp>
      </p:grpSp>
      <p:sp>
        <p:nvSpPr>
          <p:cNvPr id="13" name="Rectangle 12"/>
          <p:cNvSpPr/>
          <p:nvPr/>
        </p:nvSpPr>
        <p:spPr>
          <a:xfrm>
            <a:off x="6172200" y="1371600"/>
            <a:ext cx="2514600" cy="381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Transmit Time: T</a:t>
            </a:r>
            <a:endParaRPr lang="en-US" dirty="0"/>
          </a:p>
        </p:txBody>
      </p:sp>
      <p:sp>
        <p:nvSpPr>
          <p:cNvPr id="14" name="Rectangle 13"/>
          <p:cNvSpPr/>
          <p:nvPr/>
        </p:nvSpPr>
        <p:spPr>
          <a:xfrm>
            <a:off x="6172200" y="914400"/>
            <a:ext cx="2514600" cy="381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Process Time: P</a:t>
            </a:r>
            <a:endParaRPr lang="en-US" dirty="0"/>
          </a:p>
        </p:txBody>
      </p:sp>
      <p:sp>
        <p:nvSpPr>
          <p:cNvPr id="15" name="Rectangle 14"/>
          <p:cNvSpPr/>
          <p:nvPr/>
        </p:nvSpPr>
        <p:spPr>
          <a:xfrm>
            <a:off x="152400" y="914400"/>
            <a:ext cx="2590800" cy="4572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Transmit Time = T</a:t>
            </a:r>
            <a:endParaRPr lang="en-US" dirty="0"/>
          </a:p>
        </p:txBody>
      </p:sp>
      <p:sp>
        <p:nvSpPr>
          <p:cNvPr id="16" name="Rectangle 15"/>
          <p:cNvSpPr/>
          <p:nvPr/>
        </p:nvSpPr>
        <p:spPr>
          <a:xfrm>
            <a:off x="152400" y="1447800"/>
            <a:ext cx="2590800" cy="4572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Process Time = P</a:t>
            </a:r>
            <a:endParaRPr lang="en-US" dirty="0"/>
          </a:p>
        </p:txBody>
      </p:sp>
      <p:sp>
        <p:nvSpPr>
          <p:cNvPr id="17" name="Rectangle 16"/>
          <p:cNvSpPr/>
          <p:nvPr/>
        </p:nvSpPr>
        <p:spPr>
          <a:xfrm>
            <a:off x="152400" y="1981200"/>
            <a:ext cx="2590800" cy="4572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Network Latency = D</a:t>
            </a:r>
            <a:endParaRPr lang="en-US" dirty="0"/>
          </a:p>
        </p:txBody>
      </p:sp>
      <p:sp>
        <p:nvSpPr>
          <p:cNvPr id="18" name="Rectangle 17"/>
          <p:cNvSpPr/>
          <p:nvPr/>
        </p:nvSpPr>
        <p:spPr>
          <a:xfrm>
            <a:off x="152400" y="2514600"/>
            <a:ext cx="2590800" cy="4572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All Other Costs = 0</a:t>
            </a:r>
            <a:endParaRPr lang="en-US" dirty="0"/>
          </a:p>
        </p:txBody>
      </p:sp>
      <p:sp>
        <p:nvSpPr>
          <p:cNvPr id="19" name="Rectangle 18"/>
          <p:cNvSpPr/>
          <p:nvPr/>
        </p:nvSpPr>
        <p:spPr>
          <a:xfrm>
            <a:off x="152400" y="3048000"/>
            <a:ext cx="2590800" cy="6096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Process First Scheduling Policy</a:t>
            </a:r>
            <a:endParaRPr lang="en-US" dirty="0"/>
          </a:p>
        </p:txBody>
      </p:sp>
      <p:grpSp>
        <p:nvGrpSpPr>
          <p:cNvPr id="9" name="Group 35"/>
          <p:cNvGrpSpPr/>
          <p:nvPr/>
        </p:nvGrpSpPr>
        <p:grpSpPr>
          <a:xfrm>
            <a:off x="4267200" y="990600"/>
            <a:ext cx="838200" cy="838200"/>
            <a:chOff x="609600" y="1143000"/>
            <a:chExt cx="457200" cy="457200"/>
          </a:xfrm>
        </p:grpSpPr>
        <p:sp>
          <p:nvSpPr>
            <p:cNvPr id="22" name="Rectangle 21"/>
            <p:cNvSpPr/>
            <p:nvPr/>
          </p:nvSpPr>
          <p:spPr>
            <a:xfrm>
              <a:off x="609600" y="1143000"/>
              <a:ext cx="457200" cy="457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23" name="Picture 22" descr="powerpoint-2007-icon.jpg"/>
            <p:cNvPicPr>
              <a:picLocks noChangeAspect="1"/>
            </p:cNvPicPr>
            <p:nvPr/>
          </p:nvPicPr>
          <p:blipFill>
            <a:blip r:embed="rId5" cstate="print"/>
            <a:stretch>
              <a:fillRect/>
            </a:stretch>
          </p:blipFill>
          <p:spPr>
            <a:xfrm>
              <a:off x="685800" y="1219200"/>
              <a:ext cx="304800" cy="331304"/>
            </a:xfrm>
            <a:prstGeom prst="rect">
              <a:avLst/>
            </a:prstGeom>
          </p:spPr>
        </p:pic>
      </p:grpSp>
      <p:grpSp>
        <p:nvGrpSpPr>
          <p:cNvPr id="10" name="Group 37"/>
          <p:cNvGrpSpPr/>
          <p:nvPr/>
        </p:nvGrpSpPr>
        <p:grpSpPr>
          <a:xfrm>
            <a:off x="2438400" y="2209800"/>
            <a:ext cx="4495800" cy="3048000"/>
            <a:chOff x="2438400" y="2209800"/>
            <a:chExt cx="4495800" cy="3048000"/>
          </a:xfrm>
        </p:grpSpPr>
        <p:cxnSp>
          <p:nvCxnSpPr>
            <p:cNvPr id="30" name="Straight Arrow Connector 29"/>
            <p:cNvCxnSpPr/>
            <p:nvPr/>
          </p:nvCxnSpPr>
          <p:spPr>
            <a:xfrm rot="5400000">
              <a:off x="1866900" y="2781300"/>
              <a:ext cx="3048000" cy="1905000"/>
            </a:xfrm>
            <a:prstGeom prst="straightConnector1">
              <a:avLst/>
            </a:prstGeom>
            <a:ln w="38100">
              <a:solidFill>
                <a:schemeClr val="accent4"/>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5400000">
              <a:off x="3275806" y="3733800"/>
              <a:ext cx="2896394" cy="794"/>
            </a:xfrm>
            <a:prstGeom prst="straightConnector1">
              <a:avLst/>
            </a:prstGeom>
            <a:ln w="38100">
              <a:solidFill>
                <a:schemeClr val="accent4"/>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16200000" flipH="1">
              <a:off x="4495800" y="2819400"/>
              <a:ext cx="3048000" cy="1828800"/>
            </a:xfrm>
            <a:prstGeom prst="straightConnector1">
              <a:avLst/>
            </a:prstGeom>
            <a:ln w="38100">
              <a:solidFill>
                <a:schemeClr val="accent4"/>
              </a:solidFill>
              <a:tailEnd type="arrow"/>
            </a:ln>
          </p:spPr>
          <p:style>
            <a:lnRef idx="1">
              <a:schemeClr val="accent1"/>
            </a:lnRef>
            <a:fillRef idx="0">
              <a:schemeClr val="accent1"/>
            </a:fillRef>
            <a:effectRef idx="0">
              <a:schemeClr val="accent1"/>
            </a:effectRef>
            <a:fontRef idx="minor">
              <a:schemeClr val="tx1"/>
            </a:fontRef>
          </p:style>
        </p:cxnSp>
      </p:grpSp>
      <p:sp>
        <p:nvSpPr>
          <p:cNvPr id="20" name="Rectangle 19"/>
          <p:cNvSpPr/>
          <p:nvPr/>
        </p:nvSpPr>
        <p:spPr>
          <a:xfrm rot="18137946">
            <a:off x="2372252" y="3271674"/>
            <a:ext cx="2514600" cy="381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Network Latency = D</a:t>
            </a:r>
            <a:endParaRPr lang="en-US" dirty="0"/>
          </a:p>
        </p:txBody>
      </p:sp>
      <p:grpSp>
        <p:nvGrpSpPr>
          <p:cNvPr id="11" name="Group 35"/>
          <p:cNvGrpSpPr/>
          <p:nvPr/>
        </p:nvGrpSpPr>
        <p:grpSpPr>
          <a:xfrm>
            <a:off x="4267200" y="990600"/>
            <a:ext cx="838200" cy="838200"/>
            <a:chOff x="609600" y="1143000"/>
            <a:chExt cx="457200" cy="457200"/>
          </a:xfrm>
        </p:grpSpPr>
        <p:sp>
          <p:nvSpPr>
            <p:cNvPr id="25" name="Rectangle 24"/>
            <p:cNvSpPr/>
            <p:nvPr/>
          </p:nvSpPr>
          <p:spPr>
            <a:xfrm>
              <a:off x="609600" y="1143000"/>
              <a:ext cx="457200" cy="457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26" name="Picture 25" descr="powerpoint-2007-icon.jpg"/>
            <p:cNvPicPr>
              <a:picLocks noChangeAspect="1"/>
            </p:cNvPicPr>
            <p:nvPr/>
          </p:nvPicPr>
          <p:blipFill>
            <a:blip r:embed="rId5" cstate="print"/>
            <a:stretch>
              <a:fillRect/>
            </a:stretch>
          </p:blipFill>
          <p:spPr>
            <a:xfrm>
              <a:off x="685800" y="1219200"/>
              <a:ext cx="304800" cy="331304"/>
            </a:xfrm>
            <a:prstGeom prst="rect">
              <a:avLst/>
            </a:prstGeom>
          </p:spPr>
        </p:pic>
      </p:grpSp>
      <p:grpSp>
        <p:nvGrpSpPr>
          <p:cNvPr id="12" name="Group 35"/>
          <p:cNvGrpSpPr/>
          <p:nvPr/>
        </p:nvGrpSpPr>
        <p:grpSpPr>
          <a:xfrm>
            <a:off x="4267200" y="990600"/>
            <a:ext cx="838200" cy="838200"/>
            <a:chOff x="609600" y="1143000"/>
            <a:chExt cx="457200" cy="457200"/>
          </a:xfrm>
        </p:grpSpPr>
        <p:sp>
          <p:nvSpPr>
            <p:cNvPr id="40" name="Rectangle 39"/>
            <p:cNvSpPr/>
            <p:nvPr/>
          </p:nvSpPr>
          <p:spPr>
            <a:xfrm>
              <a:off x="609600" y="1143000"/>
              <a:ext cx="457200" cy="457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41" name="Picture 40" descr="powerpoint-2007-icon.jpg"/>
            <p:cNvPicPr>
              <a:picLocks noChangeAspect="1"/>
            </p:cNvPicPr>
            <p:nvPr/>
          </p:nvPicPr>
          <p:blipFill>
            <a:blip r:embed="rId5" cstate="print"/>
            <a:stretch>
              <a:fillRect/>
            </a:stretch>
          </p:blipFill>
          <p:spPr>
            <a:xfrm>
              <a:off x="685800" y="1219200"/>
              <a:ext cx="304800" cy="331304"/>
            </a:xfrm>
            <a:prstGeom prst="rect">
              <a:avLst/>
            </a:prstGeom>
          </p:spPr>
        </p:pic>
      </p:grpSp>
      <p:sp>
        <p:nvSpPr>
          <p:cNvPr id="42" name="Rectangle 41"/>
          <p:cNvSpPr/>
          <p:nvPr/>
        </p:nvSpPr>
        <p:spPr>
          <a:xfrm>
            <a:off x="6172200" y="1828800"/>
            <a:ext cx="2514600" cy="381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Transmit Time: T</a:t>
            </a:r>
            <a:endParaRPr lang="en-US" dirty="0"/>
          </a:p>
        </p:txBody>
      </p:sp>
      <p:sp>
        <p:nvSpPr>
          <p:cNvPr id="43" name="Rectangle 42"/>
          <p:cNvSpPr/>
          <p:nvPr/>
        </p:nvSpPr>
        <p:spPr>
          <a:xfrm rot="16200000">
            <a:off x="3429000" y="3429000"/>
            <a:ext cx="2514600" cy="381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Network Latency = D</a:t>
            </a:r>
            <a:endParaRPr lang="en-US" dirty="0"/>
          </a:p>
        </p:txBody>
      </p:sp>
      <p:sp>
        <p:nvSpPr>
          <p:cNvPr id="44" name="Rectangle 43"/>
          <p:cNvSpPr/>
          <p:nvPr/>
        </p:nvSpPr>
        <p:spPr>
          <a:xfrm>
            <a:off x="6172200" y="2286000"/>
            <a:ext cx="2514600" cy="381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Transmit Time: T</a:t>
            </a:r>
            <a:endParaRPr lang="en-US" dirty="0"/>
          </a:p>
        </p:txBody>
      </p:sp>
      <p:sp>
        <p:nvSpPr>
          <p:cNvPr id="45" name="Rectangle 44"/>
          <p:cNvSpPr/>
          <p:nvPr/>
        </p:nvSpPr>
        <p:spPr>
          <a:xfrm rot="3455640">
            <a:off x="4549994" y="3338229"/>
            <a:ext cx="2514600" cy="381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Network Latency = D</a:t>
            </a:r>
            <a:endParaRPr lang="en-US" dirty="0"/>
          </a:p>
        </p:txBody>
      </p:sp>
      <p:grpSp>
        <p:nvGrpSpPr>
          <p:cNvPr id="21" name="Group 35"/>
          <p:cNvGrpSpPr/>
          <p:nvPr/>
        </p:nvGrpSpPr>
        <p:grpSpPr>
          <a:xfrm>
            <a:off x="4267200" y="990600"/>
            <a:ext cx="838200" cy="838200"/>
            <a:chOff x="609600" y="1143000"/>
            <a:chExt cx="457200" cy="457200"/>
          </a:xfrm>
        </p:grpSpPr>
        <p:sp>
          <p:nvSpPr>
            <p:cNvPr id="47" name="Rectangle 46"/>
            <p:cNvSpPr/>
            <p:nvPr/>
          </p:nvSpPr>
          <p:spPr>
            <a:xfrm>
              <a:off x="609600" y="1143000"/>
              <a:ext cx="457200" cy="457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48" name="Picture 47" descr="powerpoint-2007-icon.jpg"/>
            <p:cNvPicPr>
              <a:picLocks noChangeAspect="1"/>
            </p:cNvPicPr>
            <p:nvPr/>
          </p:nvPicPr>
          <p:blipFill>
            <a:blip r:embed="rId5" cstate="print"/>
            <a:stretch>
              <a:fillRect/>
            </a:stretch>
          </p:blipFill>
          <p:spPr>
            <a:xfrm>
              <a:off x="685800" y="1219200"/>
              <a:ext cx="304800" cy="331304"/>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0" presetClass="path" presetSubtype="0" accel="50000" decel="50000" fill="hold" nodeType="withEffect">
                                  <p:stCondLst>
                                    <p:cond delay="0"/>
                                  </p:stCondLst>
                                  <p:childTnLst>
                                    <p:animMotion origin="layout" path="M -3.33333E-6 -5.55556E-6 L -0.29166 0.65555 " pathEditMode="relative" ptsTypes="AA">
                                      <p:cBhvr>
                                        <p:cTn id="16" dur="2000" fill="hold"/>
                                        <p:tgtEl>
                                          <p:spTgt spid="11"/>
                                        </p:tgtEl>
                                        <p:attrNameLst>
                                          <p:attrName>ppt_x</p:attrName>
                                          <p:attrName>ppt_y</p:attrName>
                                        </p:attrNameLst>
                                      </p:cBhvr>
                                    </p:animMotion>
                                  </p:childTnLst>
                                </p:cTn>
                              </p:par>
                              <p:par>
                                <p:cTn id="17" presetID="1" presetClass="entr" presetSubtype="0" fill="hold" grpId="0" nodeType="withEffect">
                                  <p:stCondLst>
                                    <p:cond delay="100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0" presetClass="path" presetSubtype="0" accel="50000" decel="50000" fill="hold" nodeType="withEffect">
                                  <p:stCondLst>
                                    <p:cond delay="0"/>
                                  </p:stCondLst>
                                  <p:childTnLst>
                                    <p:animMotion origin="layout" path="M -1.11022E-16 4.44444E-6 L 0.00417 0.65 " pathEditMode="relative" rAng="0" ptsTypes="AA">
                                      <p:cBhvr>
                                        <p:cTn id="26" dur="2000" fill="hold"/>
                                        <p:tgtEl>
                                          <p:spTgt spid="12"/>
                                        </p:tgtEl>
                                        <p:attrNameLst>
                                          <p:attrName>ppt_x</p:attrName>
                                          <p:attrName>ppt_y</p:attrName>
                                        </p:attrNameLst>
                                      </p:cBhvr>
                                      <p:rCtr x="2" y="325"/>
                                    </p:animMotion>
                                  </p:childTnLst>
                                </p:cTn>
                              </p:par>
                              <p:par>
                                <p:cTn id="27" presetID="1" presetClass="entr" presetSubtype="0" fill="hold" grpId="0" nodeType="withEffect">
                                  <p:stCondLst>
                                    <p:cond delay="1000"/>
                                  </p:stCondLst>
                                  <p:childTnLst>
                                    <p:set>
                                      <p:cBhvr>
                                        <p:cTn id="28" dur="1" fill="hold">
                                          <p:stCondLst>
                                            <p:cond delay="0"/>
                                          </p:stCondLst>
                                        </p:cTn>
                                        <p:tgtEl>
                                          <p:spTgt spid="4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0" presetClass="path" presetSubtype="0" accel="50000" decel="50000" fill="hold" nodeType="withEffect">
                                  <p:stCondLst>
                                    <p:cond delay="0"/>
                                  </p:stCondLst>
                                  <p:childTnLst>
                                    <p:animMotion origin="layout" path="M -1.11022E-16 4.44444E-6 L 0.27917 0.65 " pathEditMode="relative" rAng="0" ptsTypes="AA">
                                      <p:cBhvr>
                                        <p:cTn id="36" dur="2000" fill="hold"/>
                                        <p:tgtEl>
                                          <p:spTgt spid="21"/>
                                        </p:tgtEl>
                                        <p:attrNameLst>
                                          <p:attrName>ppt_x</p:attrName>
                                          <p:attrName>ppt_y</p:attrName>
                                        </p:attrNameLst>
                                      </p:cBhvr>
                                      <p:rCtr x="140" y="325"/>
                                    </p:animMotion>
                                  </p:childTnLst>
                                </p:cTn>
                              </p:par>
                              <p:par>
                                <p:cTn id="37" presetID="1" presetClass="entr" presetSubtype="0" fill="hold" grpId="0" nodeType="withEffect">
                                  <p:stCondLst>
                                    <p:cond delay="1000"/>
                                  </p:stCondLst>
                                  <p:childTnLst>
                                    <p:set>
                                      <p:cBhvr>
                                        <p:cTn id="38"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20" grpId="0" animBg="1"/>
      <p:bldP spid="42" grpId="0" animBg="1"/>
      <p:bldP spid="43" grpId="0" animBg="1"/>
      <p:bldP spid="44" grpId="0" animBg="1"/>
      <p:bldP spid="45"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3"/>
          <p:cNvGrpSpPr/>
          <p:nvPr/>
        </p:nvGrpSpPr>
        <p:grpSpPr>
          <a:xfrm>
            <a:off x="1295400" y="304800"/>
            <a:ext cx="6705600" cy="6629400"/>
            <a:chOff x="1295400" y="304800"/>
            <a:chExt cx="6705600" cy="6629400"/>
          </a:xfrm>
        </p:grpSpPr>
        <p:pic>
          <p:nvPicPr>
            <p:cNvPr id="39" name="Picture 4" descr="C:\Users\Sasa2\AppData\Local\Microsoft\Windows\Temporary Internet Files\Content.IE5\VA2IP4YR\MCj04316330000[1].png"/>
            <p:cNvPicPr>
              <a:picLocks noChangeAspect="1" noChangeArrowheads="1"/>
            </p:cNvPicPr>
            <p:nvPr/>
          </p:nvPicPr>
          <p:blipFill>
            <a:blip r:embed="rId3" cstate="print"/>
            <a:srcRect/>
            <a:stretch>
              <a:fillRect/>
            </a:stretch>
          </p:blipFill>
          <p:spPr bwMode="auto">
            <a:xfrm>
              <a:off x="1295400" y="5295900"/>
              <a:ext cx="1638300" cy="1638300"/>
            </a:xfrm>
            <a:prstGeom prst="rect">
              <a:avLst/>
            </a:prstGeom>
            <a:noFill/>
          </p:spPr>
        </p:pic>
        <p:pic>
          <p:nvPicPr>
            <p:cNvPr id="46" name="Picture 4" descr="C:\Users\Sasa2\AppData\Local\Microsoft\Windows\Temporary Internet Files\Content.IE5\VA2IP4YR\MCj04316330000[1].png"/>
            <p:cNvPicPr>
              <a:picLocks noChangeAspect="1" noChangeArrowheads="1"/>
            </p:cNvPicPr>
            <p:nvPr/>
          </p:nvPicPr>
          <p:blipFill>
            <a:blip r:embed="rId3" cstate="print"/>
            <a:srcRect/>
            <a:stretch>
              <a:fillRect/>
            </a:stretch>
          </p:blipFill>
          <p:spPr bwMode="auto">
            <a:xfrm flipH="1">
              <a:off x="3810000" y="5257800"/>
              <a:ext cx="1676400" cy="1676400"/>
            </a:xfrm>
            <a:prstGeom prst="rect">
              <a:avLst/>
            </a:prstGeom>
            <a:noFill/>
            <a:ln>
              <a:noFill/>
            </a:ln>
          </p:spPr>
        </p:pic>
        <p:pic>
          <p:nvPicPr>
            <p:cNvPr id="49" name="Picture 4" descr="C:\Users\Sasa2\AppData\Local\Microsoft\Windows\Temporary Internet Files\Content.IE5\VA2IP4YR\MCj04316330000[1].png"/>
            <p:cNvPicPr>
              <a:picLocks noChangeAspect="1" noChangeArrowheads="1"/>
            </p:cNvPicPr>
            <p:nvPr/>
          </p:nvPicPr>
          <p:blipFill>
            <a:blip r:embed="rId3" cstate="print"/>
            <a:srcRect/>
            <a:stretch>
              <a:fillRect/>
            </a:stretch>
          </p:blipFill>
          <p:spPr bwMode="auto">
            <a:xfrm flipH="1">
              <a:off x="6324600" y="5257800"/>
              <a:ext cx="1676400" cy="1676400"/>
            </a:xfrm>
            <a:prstGeom prst="rect">
              <a:avLst/>
            </a:prstGeom>
            <a:noFill/>
          </p:spPr>
        </p:pic>
        <p:pic>
          <p:nvPicPr>
            <p:cNvPr id="50" name="Picture 5" descr="C:\Users\Sasa2\AppData\Local\Microsoft\Windows\Temporary Internet Files\Content.IE5\994PDW0N\MCj04315720000[1].png"/>
            <p:cNvPicPr>
              <a:picLocks noChangeAspect="1" noChangeArrowheads="1"/>
            </p:cNvPicPr>
            <p:nvPr/>
          </p:nvPicPr>
          <p:blipFill>
            <a:blip r:embed="rId4" cstate="print"/>
            <a:srcRect/>
            <a:stretch>
              <a:fillRect/>
            </a:stretch>
          </p:blipFill>
          <p:spPr bwMode="auto">
            <a:xfrm>
              <a:off x="3595025" y="304800"/>
              <a:ext cx="2043775" cy="2057400"/>
            </a:xfrm>
            <a:prstGeom prst="rect">
              <a:avLst/>
            </a:prstGeom>
            <a:noFill/>
          </p:spPr>
        </p:pic>
      </p:grpSp>
      <p:sp>
        <p:nvSpPr>
          <p:cNvPr id="2" name="Title 1"/>
          <p:cNvSpPr>
            <a:spLocks noGrp="1"/>
          </p:cNvSpPr>
          <p:nvPr>
            <p:ph type="title"/>
          </p:nvPr>
        </p:nvSpPr>
        <p:spPr/>
        <p:txBody>
          <a:bodyPr/>
          <a:lstStyle/>
          <a:p>
            <a:r>
              <a:rPr lang="en-US" dirty="0" smtClean="0"/>
              <a:t>More Realistic Scenario with Unicast</a:t>
            </a:r>
            <a:endParaRPr lang="en-US" dirty="0"/>
          </a:p>
        </p:txBody>
      </p:sp>
      <p:grpSp>
        <p:nvGrpSpPr>
          <p:cNvPr id="4" name="Group 37"/>
          <p:cNvGrpSpPr/>
          <p:nvPr/>
        </p:nvGrpSpPr>
        <p:grpSpPr>
          <a:xfrm>
            <a:off x="1752600" y="1371600"/>
            <a:ext cx="5791200" cy="4876800"/>
            <a:chOff x="1752600" y="1371600"/>
            <a:chExt cx="5791200" cy="4876800"/>
          </a:xfrm>
        </p:grpSpPr>
        <p:sp>
          <p:nvSpPr>
            <p:cNvPr id="5" name="Oval 4"/>
            <p:cNvSpPr>
              <a:spLocks noChangeArrowheads="1"/>
            </p:cNvSpPr>
            <p:nvPr/>
          </p:nvSpPr>
          <p:spPr bwMode="auto">
            <a:xfrm>
              <a:off x="1752600" y="5638800"/>
              <a:ext cx="609600" cy="609600"/>
            </a:xfrm>
            <a:prstGeom prst="ellipse">
              <a:avLst/>
            </a:prstGeom>
            <a:ln w="3175">
              <a:headEnd type="none" w="med" len="med"/>
              <a:tailEnd type="none" w="med" len="med"/>
            </a:ln>
            <a:effectLst>
              <a:glow rad="2286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vert="horz" wrap="none" lIns="91440" tIns="45720" rIns="91440" bIns="45720" anchor="ctr" compatLnSpc="1"/>
            <a:lstStyle/>
            <a:p>
              <a:pPr algn="ctr" eaLnBrk="0" hangingPunct="0">
                <a:defRPr/>
              </a:pPr>
              <a:r>
                <a:rPr lang="en-US" sz="2400" dirty="0" smtClean="0">
                  <a:solidFill>
                    <a:schemeClr val="tx1">
                      <a:alpha val="100000"/>
                    </a:schemeClr>
                  </a:solidFill>
                  <a:latin typeface="Calibri" pitchFamily="34" charset="0"/>
                </a:rPr>
                <a:t>U2</a:t>
              </a:r>
              <a:endParaRPr lang="en-US" sz="2400" dirty="0">
                <a:latin typeface="Calibri" pitchFamily="34" charset="0"/>
              </a:endParaRPr>
            </a:p>
          </p:txBody>
        </p:sp>
        <p:sp>
          <p:nvSpPr>
            <p:cNvPr id="6" name="Oval 5"/>
            <p:cNvSpPr>
              <a:spLocks noChangeArrowheads="1"/>
            </p:cNvSpPr>
            <p:nvPr/>
          </p:nvSpPr>
          <p:spPr bwMode="auto">
            <a:xfrm>
              <a:off x="4419600" y="5638800"/>
              <a:ext cx="609600" cy="609600"/>
            </a:xfrm>
            <a:prstGeom prst="ellipse">
              <a:avLst/>
            </a:prstGeom>
            <a:ln w="3175">
              <a:headEnd type="none" w="med" len="med"/>
              <a:tailEnd type="none" w="med" len="med"/>
            </a:ln>
            <a:effectLst>
              <a:glow rad="228600">
                <a:schemeClr val="accent3">
                  <a:satMod val="175000"/>
                  <a:alpha val="40000"/>
                </a:schemeClr>
              </a:glow>
            </a:effectLst>
          </p:spPr>
          <p:style>
            <a:lnRef idx="2">
              <a:schemeClr val="accent3"/>
            </a:lnRef>
            <a:fillRef idx="1">
              <a:schemeClr val="lt1"/>
            </a:fillRef>
            <a:effectRef idx="0">
              <a:schemeClr val="accent3"/>
            </a:effectRef>
            <a:fontRef idx="minor">
              <a:schemeClr val="dk1"/>
            </a:fontRef>
          </p:style>
          <p:txBody>
            <a:bodyPr vert="horz" wrap="none" lIns="91440" tIns="45720" rIns="91440" bIns="45720" anchor="ctr" compatLnSpc="1"/>
            <a:lstStyle/>
            <a:p>
              <a:pPr algn="ctr" eaLnBrk="0" hangingPunct="0">
                <a:defRPr/>
              </a:pPr>
              <a:r>
                <a:rPr lang="en-US" sz="2400" dirty="0" smtClean="0">
                  <a:solidFill>
                    <a:schemeClr val="tx1">
                      <a:alpha val="100000"/>
                    </a:schemeClr>
                  </a:solidFill>
                  <a:latin typeface="Calibri" pitchFamily="34" charset="0"/>
                </a:rPr>
                <a:t>U3</a:t>
              </a:r>
              <a:endParaRPr lang="en-US" sz="2400" dirty="0">
                <a:latin typeface="Calibri" pitchFamily="34" charset="0"/>
              </a:endParaRPr>
            </a:p>
          </p:txBody>
        </p:sp>
        <p:sp>
          <p:nvSpPr>
            <p:cNvPr id="7" name="Oval 6"/>
            <p:cNvSpPr>
              <a:spLocks noChangeArrowheads="1"/>
            </p:cNvSpPr>
            <p:nvPr/>
          </p:nvSpPr>
          <p:spPr bwMode="auto">
            <a:xfrm>
              <a:off x="6934200" y="5638800"/>
              <a:ext cx="609600" cy="609600"/>
            </a:xfrm>
            <a:prstGeom prst="ellipse">
              <a:avLst/>
            </a:prstGeom>
            <a:ln w="3175">
              <a:headEnd type="none" w="med" len="med"/>
              <a:tailEnd type="none" w="med" len="med"/>
            </a:ln>
            <a:effectLst>
              <a:glow rad="228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vert="horz" wrap="none" lIns="91440" tIns="45720" rIns="91440" bIns="45720" anchor="ctr" compatLnSpc="1"/>
            <a:lstStyle/>
            <a:p>
              <a:pPr algn="ctr" eaLnBrk="0" hangingPunct="0">
                <a:defRPr/>
              </a:pPr>
              <a:r>
                <a:rPr lang="en-US" sz="2400" dirty="0" smtClean="0">
                  <a:solidFill>
                    <a:schemeClr val="tx1">
                      <a:alpha val="100000"/>
                    </a:schemeClr>
                  </a:solidFill>
                  <a:latin typeface="Calibri" pitchFamily="34" charset="0"/>
                </a:rPr>
                <a:t>U4</a:t>
              </a:r>
              <a:endParaRPr lang="en-US" sz="2400" dirty="0">
                <a:latin typeface="Calibri" pitchFamily="34" charset="0"/>
              </a:endParaRPr>
            </a:p>
          </p:txBody>
        </p:sp>
        <p:sp>
          <p:nvSpPr>
            <p:cNvPr id="8" name="Oval 7"/>
            <p:cNvSpPr>
              <a:spLocks noChangeArrowheads="1"/>
            </p:cNvSpPr>
            <p:nvPr/>
          </p:nvSpPr>
          <p:spPr bwMode="auto">
            <a:xfrm>
              <a:off x="4419600" y="1371600"/>
              <a:ext cx="609600" cy="609600"/>
            </a:xfrm>
            <a:prstGeom prst="ellipse">
              <a:avLst/>
            </a:prstGeom>
            <a:ln w="3175">
              <a:solidFill>
                <a:schemeClr val="accent1"/>
              </a:solidFill>
              <a:headEnd type="none" w="med" len="med"/>
              <a:tailEnd type="none" w="med" len="med"/>
            </a:ln>
            <a:effectLst>
              <a:glow rad="228600">
                <a:schemeClr val="accent1">
                  <a:satMod val="175000"/>
                  <a:alpha val="40000"/>
                </a:schemeClr>
              </a:glow>
            </a:effectLst>
          </p:spPr>
          <p:style>
            <a:lnRef idx="2">
              <a:schemeClr val="accent2"/>
            </a:lnRef>
            <a:fillRef idx="1">
              <a:schemeClr val="lt1"/>
            </a:fillRef>
            <a:effectRef idx="0">
              <a:schemeClr val="accent2"/>
            </a:effectRef>
            <a:fontRef idx="minor">
              <a:schemeClr val="dk1"/>
            </a:fontRef>
          </p:style>
          <p:txBody>
            <a:bodyPr vert="horz" wrap="none" lIns="91440" tIns="45720" rIns="91440" bIns="45720" anchor="ctr" compatLnSpc="1"/>
            <a:lstStyle/>
            <a:p>
              <a:pPr algn="ctr" eaLnBrk="0" hangingPunct="0">
                <a:defRPr/>
              </a:pPr>
              <a:r>
                <a:rPr lang="en-US" sz="2400" dirty="0" smtClean="0">
                  <a:solidFill>
                    <a:schemeClr val="tx1">
                      <a:alpha val="100000"/>
                    </a:schemeClr>
                  </a:solidFill>
                  <a:latin typeface="Calibri" pitchFamily="34" charset="0"/>
                </a:rPr>
                <a:t>U1</a:t>
              </a:r>
              <a:endParaRPr lang="en-US" sz="2400" dirty="0">
                <a:latin typeface="Calibri" pitchFamily="34" charset="0"/>
              </a:endParaRPr>
            </a:p>
          </p:txBody>
        </p:sp>
      </p:grpSp>
      <p:sp>
        <p:nvSpPr>
          <p:cNvPr id="13" name="Rectangle 12"/>
          <p:cNvSpPr/>
          <p:nvPr/>
        </p:nvSpPr>
        <p:spPr>
          <a:xfrm>
            <a:off x="6172200" y="1371600"/>
            <a:ext cx="2514600" cy="381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Transmit Time: T</a:t>
            </a:r>
            <a:endParaRPr lang="en-US" dirty="0"/>
          </a:p>
        </p:txBody>
      </p:sp>
      <p:sp>
        <p:nvSpPr>
          <p:cNvPr id="14" name="Rectangle 13"/>
          <p:cNvSpPr/>
          <p:nvPr/>
        </p:nvSpPr>
        <p:spPr>
          <a:xfrm>
            <a:off x="6172200" y="914400"/>
            <a:ext cx="2514600" cy="381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Process Time: P</a:t>
            </a:r>
            <a:endParaRPr lang="en-US" dirty="0"/>
          </a:p>
        </p:txBody>
      </p:sp>
      <p:sp>
        <p:nvSpPr>
          <p:cNvPr id="15" name="Rectangle 14"/>
          <p:cNvSpPr/>
          <p:nvPr/>
        </p:nvSpPr>
        <p:spPr>
          <a:xfrm>
            <a:off x="152400" y="914400"/>
            <a:ext cx="2590800" cy="4572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Transmit Time = T</a:t>
            </a:r>
            <a:endParaRPr lang="en-US" dirty="0"/>
          </a:p>
        </p:txBody>
      </p:sp>
      <p:sp>
        <p:nvSpPr>
          <p:cNvPr id="16" name="Rectangle 15"/>
          <p:cNvSpPr/>
          <p:nvPr/>
        </p:nvSpPr>
        <p:spPr>
          <a:xfrm>
            <a:off x="152400" y="1447800"/>
            <a:ext cx="2590800" cy="4572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Process Time = P</a:t>
            </a:r>
            <a:endParaRPr lang="en-US" dirty="0"/>
          </a:p>
        </p:txBody>
      </p:sp>
      <p:sp>
        <p:nvSpPr>
          <p:cNvPr id="17" name="Rectangle 16"/>
          <p:cNvSpPr/>
          <p:nvPr/>
        </p:nvSpPr>
        <p:spPr>
          <a:xfrm>
            <a:off x="152400" y="1981200"/>
            <a:ext cx="2590800" cy="4572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Network Latency = D</a:t>
            </a:r>
            <a:endParaRPr lang="en-US" dirty="0"/>
          </a:p>
        </p:txBody>
      </p:sp>
      <p:sp>
        <p:nvSpPr>
          <p:cNvPr id="18" name="Rectangle 17"/>
          <p:cNvSpPr/>
          <p:nvPr/>
        </p:nvSpPr>
        <p:spPr>
          <a:xfrm>
            <a:off x="152400" y="2514600"/>
            <a:ext cx="2590800" cy="4572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All Other Costs = 0</a:t>
            </a:r>
            <a:endParaRPr lang="en-US" dirty="0"/>
          </a:p>
        </p:txBody>
      </p:sp>
      <p:sp>
        <p:nvSpPr>
          <p:cNvPr id="19" name="Rectangle 18"/>
          <p:cNvSpPr/>
          <p:nvPr/>
        </p:nvSpPr>
        <p:spPr>
          <a:xfrm>
            <a:off x="152400" y="3048000"/>
            <a:ext cx="2590800" cy="6096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Process First Scheduling Policy</a:t>
            </a:r>
            <a:endParaRPr lang="en-US" dirty="0"/>
          </a:p>
        </p:txBody>
      </p:sp>
      <p:grpSp>
        <p:nvGrpSpPr>
          <p:cNvPr id="9" name="Group 35"/>
          <p:cNvGrpSpPr/>
          <p:nvPr/>
        </p:nvGrpSpPr>
        <p:grpSpPr>
          <a:xfrm>
            <a:off x="4267200" y="990600"/>
            <a:ext cx="838200" cy="838200"/>
            <a:chOff x="609600" y="1143000"/>
            <a:chExt cx="457200" cy="457200"/>
          </a:xfrm>
        </p:grpSpPr>
        <p:sp>
          <p:nvSpPr>
            <p:cNvPr id="22" name="Rectangle 21"/>
            <p:cNvSpPr/>
            <p:nvPr/>
          </p:nvSpPr>
          <p:spPr>
            <a:xfrm>
              <a:off x="609600" y="1143000"/>
              <a:ext cx="457200" cy="457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23" name="Picture 22" descr="powerpoint-2007-icon.jpg"/>
            <p:cNvPicPr>
              <a:picLocks noChangeAspect="1"/>
            </p:cNvPicPr>
            <p:nvPr/>
          </p:nvPicPr>
          <p:blipFill>
            <a:blip r:embed="rId5" cstate="print"/>
            <a:stretch>
              <a:fillRect/>
            </a:stretch>
          </p:blipFill>
          <p:spPr>
            <a:xfrm>
              <a:off x="685800" y="1219200"/>
              <a:ext cx="304800" cy="331304"/>
            </a:xfrm>
            <a:prstGeom prst="rect">
              <a:avLst/>
            </a:prstGeom>
          </p:spPr>
        </p:pic>
      </p:grpSp>
      <p:grpSp>
        <p:nvGrpSpPr>
          <p:cNvPr id="10" name="Group 37"/>
          <p:cNvGrpSpPr/>
          <p:nvPr/>
        </p:nvGrpSpPr>
        <p:grpSpPr>
          <a:xfrm>
            <a:off x="2438400" y="2209800"/>
            <a:ext cx="4495800" cy="3048000"/>
            <a:chOff x="2438400" y="2209800"/>
            <a:chExt cx="4495800" cy="3048000"/>
          </a:xfrm>
        </p:grpSpPr>
        <p:cxnSp>
          <p:nvCxnSpPr>
            <p:cNvPr id="30" name="Straight Arrow Connector 29"/>
            <p:cNvCxnSpPr/>
            <p:nvPr/>
          </p:nvCxnSpPr>
          <p:spPr>
            <a:xfrm rot="5400000">
              <a:off x="1866900" y="2781300"/>
              <a:ext cx="3048000" cy="1905000"/>
            </a:xfrm>
            <a:prstGeom prst="straightConnector1">
              <a:avLst/>
            </a:prstGeom>
            <a:ln w="38100">
              <a:solidFill>
                <a:schemeClr val="accent4"/>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5400000">
              <a:off x="3275806" y="3733800"/>
              <a:ext cx="2896394" cy="794"/>
            </a:xfrm>
            <a:prstGeom prst="straightConnector1">
              <a:avLst/>
            </a:prstGeom>
            <a:ln w="38100">
              <a:solidFill>
                <a:schemeClr val="accent4"/>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16200000" flipH="1">
              <a:off x="4495800" y="2819400"/>
              <a:ext cx="3048000" cy="1828800"/>
            </a:xfrm>
            <a:prstGeom prst="straightConnector1">
              <a:avLst/>
            </a:prstGeom>
            <a:ln w="38100">
              <a:solidFill>
                <a:schemeClr val="accent4"/>
              </a:solidFill>
              <a:tailEnd type="arrow"/>
            </a:ln>
          </p:spPr>
          <p:style>
            <a:lnRef idx="1">
              <a:schemeClr val="accent1"/>
            </a:lnRef>
            <a:fillRef idx="0">
              <a:schemeClr val="accent1"/>
            </a:fillRef>
            <a:effectRef idx="0">
              <a:schemeClr val="accent1"/>
            </a:effectRef>
            <a:fontRef idx="minor">
              <a:schemeClr val="tx1"/>
            </a:fontRef>
          </p:style>
        </p:cxnSp>
      </p:grpSp>
      <p:sp>
        <p:nvSpPr>
          <p:cNvPr id="20" name="Rectangle 19"/>
          <p:cNvSpPr/>
          <p:nvPr/>
        </p:nvSpPr>
        <p:spPr>
          <a:xfrm rot="18137946">
            <a:off x="2372252" y="3271674"/>
            <a:ext cx="2514600" cy="381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Network Latency = D</a:t>
            </a:r>
            <a:endParaRPr lang="en-US" dirty="0"/>
          </a:p>
        </p:txBody>
      </p:sp>
      <p:grpSp>
        <p:nvGrpSpPr>
          <p:cNvPr id="11" name="Group 35"/>
          <p:cNvGrpSpPr/>
          <p:nvPr/>
        </p:nvGrpSpPr>
        <p:grpSpPr>
          <a:xfrm>
            <a:off x="4267200" y="990600"/>
            <a:ext cx="838200" cy="838200"/>
            <a:chOff x="609600" y="1143000"/>
            <a:chExt cx="457200" cy="457200"/>
          </a:xfrm>
        </p:grpSpPr>
        <p:sp>
          <p:nvSpPr>
            <p:cNvPr id="25" name="Rectangle 24"/>
            <p:cNvSpPr/>
            <p:nvPr/>
          </p:nvSpPr>
          <p:spPr>
            <a:xfrm>
              <a:off x="609600" y="1143000"/>
              <a:ext cx="457200" cy="457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26" name="Picture 25" descr="powerpoint-2007-icon.jpg"/>
            <p:cNvPicPr>
              <a:picLocks noChangeAspect="1"/>
            </p:cNvPicPr>
            <p:nvPr/>
          </p:nvPicPr>
          <p:blipFill>
            <a:blip r:embed="rId5" cstate="print"/>
            <a:stretch>
              <a:fillRect/>
            </a:stretch>
          </p:blipFill>
          <p:spPr>
            <a:xfrm>
              <a:off x="685800" y="1219200"/>
              <a:ext cx="304800" cy="331304"/>
            </a:xfrm>
            <a:prstGeom prst="rect">
              <a:avLst/>
            </a:prstGeom>
          </p:spPr>
        </p:pic>
      </p:grpSp>
      <p:grpSp>
        <p:nvGrpSpPr>
          <p:cNvPr id="12" name="Group 35"/>
          <p:cNvGrpSpPr/>
          <p:nvPr/>
        </p:nvGrpSpPr>
        <p:grpSpPr>
          <a:xfrm>
            <a:off x="4267200" y="990600"/>
            <a:ext cx="838200" cy="838200"/>
            <a:chOff x="609600" y="1143000"/>
            <a:chExt cx="457200" cy="457200"/>
          </a:xfrm>
        </p:grpSpPr>
        <p:sp>
          <p:nvSpPr>
            <p:cNvPr id="40" name="Rectangle 39"/>
            <p:cNvSpPr/>
            <p:nvPr/>
          </p:nvSpPr>
          <p:spPr>
            <a:xfrm>
              <a:off x="609600" y="1143000"/>
              <a:ext cx="457200" cy="457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41" name="Picture 40" descr="powerpoint-2007-icon.jpg"/>
            <p:cNvPicPr>
              <a:picLocks noChangeAspect="1"/>
            </p:cNvPicPr>
            <p:nvPr/>
          </p:nvPicPr>
          <p:blipFill>
            <a:blip r:embed="rId5" cstate="print"/>
            <a:stretch>
              <a:fillRect/>
            </a:stretch>
          </p:blipFill>
          <p:spPr>
            <a:xfrm>
              <a:off x="685800" y="1219200"/>
              <a:ext cx="304800" cy="331304"/>
            </a:xfrm>
            <a:prstGeom prst="rect">
              <a:avLst/>
            </a:prstGeom>
          </p:spPr>
        </p:pic>
      </p:grpSp>
      <p:sp>
        <p:nvSpPr>
          <p:cNvPr id="42" name="Rectangle 41"/>
          <p:cNvSpPr/>
          <p:nvPr/>
        </p:nvSpPr>
        <p:spPr>
          <a:xfrm>
            <a:off x="6172200" y="1828800"/>
            <a:ext cx="2514600" cy="381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Transmit Time: T</a:t>
            </a:r>
            <a:endParaRPr lang="en-US" dirty="0"/>
          </a:p>
        </p:txBody>
      </p:sp>
      <p:sp>
        <p:nvSpPr>
          <p:cNvPr id="43" name="Rectangle 42"/>
          <p:cNvSpPr/>
          <p:nvPr/>
        </p:nvSpPr>
        <p:spPr>
          <a:xfrm rot="16200000">
            <a:off x="3429000" y="3429000"/>
            <a:ext cx="2514600" cy="381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Network Latency = D</a:t>
            </a:r>
            <a:endParaRPr lang="en-US" dirty="0"/>
          </a:p>
        </p:txBody>
      </p:sp>
      <p:sp>
        <p:nvSpPr>
          <p:cNvPr id="44" name="Rectangle 43"/>
          <p:cNvSpPr/>
          <p:nvPr/>
        </p:nvSpPr>
        <p:spPr>
          <a:xfrm>
            <a:off x="6172200" y="2286000"/>
            <a:ext cx="2514600" cy="381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Transmit Time: T</a:t>
            </a:r>
            <a:endParaRPr lang="en-US" dirty="0"/>
          </a:p>
        </p:txBody>
      </p:sp>
      <p:sp>
        <p:nvSpPr>
          <p:cNvPr id="45" name="Rectangle 44"/>
          <p:cNvSpPr/>
          <p:nvPr/>
        </p:nvSpPr>
        <p:spPr>
          <a:xfrm rot="3455640">
            <a:off x="4549994" y="3338229"/>
            <a:ext cx="2514600" cy="381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Network Latency = D</a:t>
            </a:r>
            <a:endParaRPr lang="en-US" dirty="0"/>
          </a:p>
        </p:txBody>
      </p:sp>
      <p:grpSp>
        <p:nvGrpSpPr>
          <p:cNvPr id="21" name="Group 35"/>
          <p:cNvGrpSpPr/>
          <p:nvPr/>
        </p:nvGrpSpPr>
        <p:grpSpPr>
          <a:xfrm>
            <a:off x="4267200" y="990600"/>
            <a:ext cx="838200" cy="838200"/>
            <a:chOff x="609600" y="1143000"/>
            <a:chExt cx="457200" cy="457200"/>
          </a:xfrm>
        </p:grpSpPr>
        <p:sp>
          <p:nvSpPr>
            <p:cNvPr id="47" name="Rectangle 46"/>
            <p:cNvSpPr/>
            <p:nvPr/>
          </p:nvSpPr>
          <p:spPr>
            <a:xfrm>
              <a:off x="609600" y="1143000"/>
              <a:ext cx="457200" cy="457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48" name="Picture 47" descr="powerpoint-2007-icon.jpg"/>
            <p:cNvPicPr>
              <a:picLocks noChangeAspect="1"/>
            </p:cNvPicPr>
            <p:nvPr/>
          </p:nvPicPr>
          <p:blipFill>
            <a:blip r:embed="rId5" cstate="print"/>
            <a:stretch>
              <a:fillRect/>
            </a:stretch>
          </p:blipFill>
          <p:spPr>
            <a:xfrm>
              <a:off x="685800" y="1219200"/>
              <a:ext cx="304800" cy="331304"/>
            </a:xfrm>
            <a:prstGeom prst="rect">
              <a:avLst/>
            </a:prstGeom>
          </p:spPr>
        </p:pic>
      </p:grpSp>
      <p:sp>
        <p:nvSpPr>
          <p:cNvPr id="36" name="Rectangle 35"/>
          <p:cNvSpPr/>
          <p:nvPr/>
        </p:nvSpPr>
        <p:spPr>
          <a:xfrm>
            <a:off x="6096000" y="4343400"/>
            <a:ext cx="2590800" cy="6096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Command Arrives at Time P + 3T + D</a:t>
            </a:r>
            <a:endParaRPr lang="en-US" dirty="0"/>
          </a:p>
        </p:txBody>
      </p:sp>
      <p:sp>
        <p:nvSpPr>
          <p:cNvPr id="37" name="Rectangle 36"/>
          <p:cNvSpPr/>
          <p:nvPr/>
        </p:nvSpPr>
        <p:spPr>
          <a:xfrm>
            <a:off x="6172200" y="5029200"/>
            <a:ext cx="2362200" cy="381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Process Time: P</a:t>
            </a:r>
            <a:endParaRPr lang="en-US" dirty="0"/>
          </a:p>
        </p:txBody>
      </p:sp>
      <p:sp>
        <p:nvSpPr>
          <p:cNvPr id="51" name="Rectangle 50"/>
          <p:cNvSpPr/>
          <p:nvPr/>
        </p:nvSpPr>
        <p:spPr>
          <a:xfrm>
            <a:off x="1219200" y="6172200"/>
            <a:ext cx="67056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Remote Response time to user 4 is 3T + 2P + D</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51"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Unicast vs. Multicast</a:t>
            </a:r>
            <a:endParaRPr lang="en-US" dirty="0"/>
          </a:p>
        </p:txBody>
      </p:sp>
      <p:pic>
        <p:nvPicPr>
          <p:cNvPr id="9" name="Picture 4" descr="C:\Users\Sasa2\AppData\Local\Microsoft\Windows\Temporary Internet Files\Content.IE5\VA2IP4YR\MCj04316330000[1].png"/>
          <p:cNvPicPr>
            <a:picLocks noChangeAspect="1" noChangeArrowheads="1"/>
          </p:cNvPicPr>
          <p:nvPr/>
        </p:nvPicPr>
        <p:blipFill>
          <a:blip r:embed="rId3" cstate="print"/>
          <a:srcRect/>
          <a:stretch>
            <a:fillRect/>
          </a:stretch>
        </p:blipFill>
        <p:spPr bwMode="auto">
          <a:xfrm flipH="1">
            <a:off x="3657600" y="1066800"/>
            <a:ext cx="1676400" cy="1676400"/>
          </a:xfrm>
          <a:prstGeom prst="rect">
            <a:avLst/>
          </a:prstGeom>
          <a:noFill/>
        </p:spPr>
      </p:pic>
      <p:sp>
        <p:nvSpPr>
          <p:cNvPr id="10" name="Oval 9"/>
          <p:cNvSpPr>
            <a:spLocks noChangeArrowheads="1"/>
          </p:cNvSpPr>
          <p:nvPr/>
        </p:nvSpPr>
        <p:spPr bwMode="auto">
          <a:xfrm>
            <a:off x="4267200" y="1447800"/>
            <a:ext cx="609600" cy="609600"/>
          </a:xfrm>
          <a:prstGeom prst="ellipse">
            <a:avLst/>
          </a:prstGeom>
          <a:ln w="3175">
            <a:headEnd type="none" w="med" len="med"/>
            <a:tailEnd type="none" w="med" len="med"/>
          </a:ln>
          <a:effectLst>
            <a:glow rad="228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vert="horz" wrap="none" lIns="91440" tIns="45720" rIns="91440" bIns="45720" anchor="ctr" compatLnSpc="1"/>
          <a:lstStyle/>
          <a:p>
            <a:pPr algn="ctr" eaLnBrk="0" hangingPunct="0">
              <a:defRPr/>
            </a:pPr>
            <a:r>
              <a:rPr lang="en-US" sz="2400" dirty="0" smtClean="0">
                <a:solidFill>
                  <a:schemeClr val="tx1">
                    <a:alpha val="100000"/>
                  </a:schemeClr>
                </a:solidFill>
                <a:latin typeface="Calibri" pitchFamily="34" charset="0"/>
              </a:rPr>
              <a:t>U4</a:t>
            </a:r>
            <a:endParaRPr lang="en-US" sz="2400" dirty="0">
              <a:latin typeface="Calibri" pitchFamily="34" charset="0"/>
            </a:endParaRPr>
          </a:p>
        </p:txBody>
      </p:sp>
      <p:sp>
        <p:nvSpPr>
          <p:cNvPr id="12" name="Rectangle 11"/>
          <p:cNvSpPr/>
          <p:nvPr/>
        </p:nvSpPr>
        <p:spPr>
          <a:xfrm>
            <a:off x="3048000" y="2743200"/>
            <a:ext cx="5410200" cy="6096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Remote Response time to user 4 is 2T + 3P + 2D</a:t>
            </a:r>
            <a:endParaRPr lang="en-US" dirty="0"/>
          </a:p>
        </p:txBody>
      </p:sp>
      <p:sp>
        <p:nvSpPr>
          <p:cNvPr id="13" name="Rectangle 12"/>
          <p:cNvSpPr/>
          <p:nvPr/>
        </p:nvSpPr>
        <p:spPr>
          <a:xfrm>
            <a:off x="533400" y="2743200"/>
            <a:ext cx="2438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With Multicast</a:t>
            </a:r>
            <a:endParaRPr lang="en-US" dirty="0"/>
          </a:p>
        </p:txBody>
      </p:sp>
      <p:sp>
        <p:nvSpPr>
          <p:cNvPr id="14" name="Rectangle 13"/>
          <p:cNvSpPr/>
          <p:nvPr/>
        </p:nvSpPr>
        <p:spPr>
          <a:xfrm>
            <a:off x="3048000" y="3429000"/>
            <a:ext cx="5410200" cy="6096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Remote Response time to user 4 is 3T + 2P + D</a:t>
            </a:r>
            <a:endParaRPr lang="en-US" dirty="0"/>
          </a:p>
        </p:txBody>
      </p:sp>
      <p:sp>
        <p:nvSpPr>
          <p:cNvPr id="15" name="Rectangle 14"/>
          <p:cNvSpPr/>
          <p:nvPr/>
        </p:nvSpPr>
        <p:spPr>
          <a:xfrm>
            <a:off x="533400" y="3429000"/>
            <a:ext cx="2438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With Unicast</a:t>
            </a:r>
            <a:endParaRPr lang="en-US" dirty="0"/>
          </a:p>
        </p:txBody>
      </p:sp>
      <p:sp>
        <p:nvSpPr>
          <p:cNvPr id="18" name="Rectangle 17"/>
          <p:cNvSpPr/>
          <p:nvPr/>
        </p:nvSpPr>
        <p:spPr>
          <a:xfrm>
            <a:off x="533400" y="4419600"/>
            <a:ext cx="2438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 + D &lt; T</a:t>
            </a:r>
            <a:endParaRPr lang="en-US" dirty="0"/>
          </a:p>
        </p:txBody>
      </p:sp>
      <p:sp>
        <p:nvSpPr>
          <p:cNvPr id="19" name="Rectangle 18"/>
          <p:cNvSpPr/>
          <p:nvPr/>
        </p:nvSpPr>
        <p:spPr>
          <a:xfrm>
            <a:off x="533400" y="5105400"/>
            <a:ext cx="2438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  + D &gt; T</a:t>
            </a:r>
            <a:endParaRPr lang="en-US" dirty="0"/>
          </a:p>
        </p:txBody>
      </p:sp>
      <p:sp>
        <p:nvSpPr>
          <p:cNvPr id="20" name="Rectangle 19"/>
          <p:cNvSpPr/>
          <p:nvPr/>
        </p:nvSpPr>
        <p:spPr>
          <a:xfrm>
            <a:off x="3048000" y="4419600"/>
            <a:ext cx="5410200" cy="6096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Use Multicast</a:t>
            </a:r>
            <a:endParaRPr lang="en-US" dirty="0"/>
          </a:p>
        </p:txBody>
      </p:sp>
      <p:sp>
        <p:nvSpPr>
          <p:cNvPr id="21" name="Rectangle 20"/>
          <p:cNvSpPr/>
          <p:nvPr/>
        </p:nvSpPr>
        <p:spPr>
          <a:xfrm>
            <a:off x="3048000" y="5105400"/>
            <a:ext cx="5410200" cy="6096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Do Not Use Multicast</a:t>
            </a:r>
            <a:endParaRPr lang="en-US" dirty="0"/>
          </a:p>
        </p:txBody>
      </p:sp>
      <p:sp>
        <p:nvSpPr>
          <p:cNvPr id="17" name="Rectangle 16"/>
          <p:cNvSpPr/>
          <p:nvPr/>
        </p:nvSpPr>
        <p:spPr>
          <a:xfrm>
            <a:off x="533400" y="5867400"/>
            <a:ext cx="7924800" cy="76200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Conclusion: Multicast can improve or degrade Remote Response times!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8" grpId="0" animBg="1"/>
      <p:bldP spid="19" grpId="0" animBg="1"/>
      <p:bldP spid="20" grpId="0" animBg="1"/>
      <p:bldP spid="21" grpId="0" animBg="1"/>
      <p:bldP spid="17"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Intuition vs. Logic</a:t>
            </a:r>
            <a:endParaRPr lang="en-US" dirty="0"/>
          </a:p>
        </p:txBody>
      </p:sp>
      <p:sp>
        <p:nvSpPr>
          <p:cNvPr id="4" name="Content Placeholder 3"/>
          <p:cNvSpPr>
            <a:spLocks noGrp="1"/>
          </p:cNvSpPr>
          <p:nvPr>
            <p:ph sz="quarter" idx="10"/>
          </p:nvPr>
        </p:nvSpPr>
        <p:spPr/>
        <p:txBody>
          <a:bodyPr/>
          <a:lstStyle/>
          <a:p>
            <a:r>
              <a:rPr lang="en-US" dirty="0" smtClean="0"/>
              <a:t>  </a:t>
            </a:r>
            <a:endParaRPr lang="en-US" dirty="0"/>
          </a:p>
        </p:txBody>
      </p:sp>
      <p:sp>
        <p:nvSpPr>
          <p:cNvPr id="5" name="Slide Number Placeholder 4"/>
          <p:cNvSpPr>
            <a:spLocks noGrp="1"/>
          </p:cNvSpPr>
          <p:nvPr>
            <p:ph type="sldNum" sz="quarter" idx="4"/>
          </p:nvPr>
        </p:nvSpPr>
        <p:spPr/>
        <p:txBody>
          <a:bodyPr/>
          <a:lstStyle/>
          <a:p>
            <a:pPr algn="ctr" eaLnBrk="1" latinLnBrk="0" hangingPunct="1"/>
            <a:fld id="{2BBB5E19-F10A-4C2F-BF6F-11C513378A2E}" type="slidenum">
              <a:rPr kumimoji="0" lang="en-US" smtClean="0"/>
              <a:pPr algn="ctr" eaLnBrk="1" latinLnBrk="0" hangingPunct="1"/>
              <a:t>126</a:t>
            </a:fld>
            <a:endParaRPr kumimoji="0" lang="en-US" sz="1400" b="1" dirty="0">
              <a:solidFill>
                <a:srgbClr val="FFFFFF"/>
              </a:solidFill>
            </a:endParaRPr>
          </a:p>
        </p:txBody>
      </p:sp>
      <p:sp>
        <p:nvSpPr>
          <p:cNvPr id="50" name="Rectangle 49"/>
          <p:cNvSpPr/>
          <p:nvPr/>
        </p:nvSpPr>
        <p:spPr>
          <a:xfrm>
            <a:off x="457200" y="1524000"/>
            <a:ext cx="8153400" cy="762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Process-first local response time &lt; Concurrent local response time &lt; Transmit-first local response  time</a:t>
            </a:r>
            <a:endParaRPr lang="en-US" dirty="0"/>
          </a:p>
        </p:txBody>
      </p:sp>
      <p:sp>
        <p:nvSpPr>
          <p:cNvPr id="10" name="Rectangle 9"/>
          <p:cNvSpPr/>
          <p:nvPr/>
        </p:nvSpPr>
        <p:spPr>
          <a:xfrm>
            <a:off x="457200" y="2514600"/>
            <a:ext cx="8153400" cy="762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Worst Process-first remote response times &gt; Worst Concurrent remote response times &gt;  Worst Transmit-first remote response time </a:t>
            </a:r>
            <a:endParaRPr lang="en-US" dirty="0"/>
          </a:p>
        </p:txBody>
      </p:sp>
      <p:sp>
        <p:nvSpPr>
          <p:cNvPr id="13" name="Rectangle 12"/>
          <p:cNvSpPr/>
          <p:nvPr/>
        </p:nvSpPr>
        <p:spPr>
          <a:xfrm>
            <a:off x="457200" y="3429000"/>
            <a:ext cx="8153400" cy="6096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In concurrent, smaller task will take twice as long than if it was done first but less than when it is run second.</a:t>
            </a:r>
            <a:endParaRPr lang="en-US" dirty="0"/>
          </a:p>
        </p:txBody>
      </p:sp>
      <p:sp>
        <p:nvSpPr>
          <p:cNvPr id="9" name="Rectangle 8"/>
          <p:cNvSpPr/>
          <p:nvPr/>
        </p:nvSpPr>
        <p:spPr>
          <a:xfrm>
            <a:off x="457200" y="4191000"/>
            <a:ext cx="8153400" cy="8382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If processing is smaller, Process-first local response time &lt; Concurrent local response time &lt; Transmit-first local response  time</a:t>
            </a:r>
          </a:p>
          <a:p>
            <a:pPr algn="ctr"/>
            <a:endParaRPr lang="en-US" dirty="0"/>
          </a:p>
        </p:txBody>
      </p:sp>
      <p:sp>
        <p:nvSpPr>
          <p:cNvPr id="12" name="Rectangle 11"/>
          <p:cNvSpPr/>
          <p:nvPr/>
        </p:nvSpPr>
        <p:spPr>
          <a:xfrm>
            <a:off x="457200" y="5410200"/>
            <a:ext cx="8153400" cy="8382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If transmit is smaller, Worst Process-first remote response times &gt; Worst Concurrent remote response times &gt; Transmit-first remote response time </a:t>
            </a:r>
          </a:p>
          <a:p>
            <a:pPr algn="ctr"/>
            <a:r>
              <a:rPr lang="en-US" dirty="0" smtClean="0"/>
              <a:t>.</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10" grpId="0" animBg="1"/>
      <p:bldP spid="13" grpId="0" animBg="1"/>
      <p:bldP spid="9" grpId="0" animBg="1"/>
      <p:bldP spid="12"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Intuition vs. Logic</a:t>
            </a:r>
            <a:endParaRPr lang="en-US" dirty="0"/>
          </a:p>
        </p:txBody>
      </p:sp>
      <p:sp>
        <p:nvSpPr>
          <p:cNvPr id="4" name="Content Placeholder 3"/>
          <p:cNvSpPr>
            <a:spLocks noGrp="1"/>
          </p:cNvSpPr>
          <p:nvPr>
            <p:ph sz="quarter" idx="10"/>
          </p:nvPr>
        </p:nvSpPr>
        <p:spPr/>
        <p:txBody>
          <a:bodyPr/>
          <a:lstStyle/>
          <a:p>
            <a:r>
              <a:rPr lang="en-US" dirty="0" smtClean="0"/>
              <a:t>  </a:t>
            </a:r>
            <a:endParaRPr lang="en-US" dirty="0"/>
          </a:p>
        </p:txBody>
      </p:sp>
      <p:sp>
        <p:nvSpPr>
          <p:cNvPr id="5" name="Slide Number Placeholder 4"/>
          <p:cNvSpPr>
            <a:spLocks noGrp="1"/>
          </p:cNvSpPr>
          <p:nvPr>
            <p:ph type="sldNum" sz="quarter" idx="4"/>
          </p:nvPr>
        </p:nvSpPr>
        <p:spPr/>
        <p:txBody>
          <a:bodyPr/>
          <a:lstStyle/>
          <a:p>
            <a:pPr algn="ctr" eaLnBrk="1" latinLnBrk="0" hangingPunct="1"/>
            <a:fld id="{2BBB5E19-F10A-4C2F-BF6F-11C513378A2E}" type="slidenum">
              <a:rPr kumimoji="0" lang="en-US" smtClean="0"/>
              <a:pPr algn="ctr" eaLnBrk="1" latinLnBrk="0" hangingPunct="1"/>
              <a:t>127</a:t>
            </a:fld>
            <a:endParaRPr kumimoji="0" lang="en-US" sz="1400" b="1" dirty="0">
              <a:solidFill>
                <a:srgbClr val="FFFFFF"/>
              </a:solidFill>
            </a:endParaRPr>
          </a:p>
        </p:txBody>
      </p:sp>
      <p:sp>
        <p:nvSpPr>
          <p:cNvPr id="50" name="Rectangle 49"/>
          <p:cNvSpPr/>
          <p:nvPr/>
        </p:nvSpPr>
        <p:spPr>
          <a:xfrm>
            <a:off x="457200" y="1524000"/>
            <a:ext cx="8153400" cy="762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Process-first local response time &lt; Concurrent local response time &lt; Transmit-first local response  time</a:t>
            </a:r>
            <a:endParaRPr lang="en-US" dirty="0"/>
          </a:p>
        </p:txBody>
      </p:sp>
      <p:sp>
        <p:nvSpPr>
          <p:cNvPr id="10" name="Rectangle 9"/>
          <p:cNvSpPr/>
          <p:nvPr/>
        </p:nvSpPr>
        <p:spPr>
          <a:xfrm>
            <a:off x="457200" y="2514600"/>
            <a:ext cx="8153400" cy="762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Process-first remote response times &gt; Concurrent remote response times &gt; Transmit-first remote response time </a:t>
            </a:r>
            <a:endParaRPr lang="en-US" dirty="0"/>
          </a:p>
        </p:txBody>
      </p:sp>
      <p:sp>
        <p:nvSpPr>
          <p:cNvPr id="11" name="Rectangle 10"/>
          <p:cNvSpPr/>
          <p:nvPr/>
        </p:nvSpPr>
        <p:spPr>
          <a:xfrm>
            <a:off x="457200" y="3429000"/>
            <a:ext cx="8153400" cy="4572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In concurrent longer task will take as long as both tasks take to finish</a:t>
            </a:r>
            <a:endParaRPr lang="en-US" dirty="0"/>
          </a:p>
        </p:txBody>
      </p:sp>
      <p:sp>
        <p:nvSpPr>
          <p:cNvPr id="9" name="Rectangle 8"/>
          <p:cNvSpPr/>
          <p:nvPr/>
        </p:nvSpPr>
        <p:spPr>
          <a:xfrm>
            <a:off x="381000" y="4114800"/>
            <a:ext cx="8153400" cy="5334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If processing is longer, concurrent local response time as bad as transmit-first local response time.</a:t>
            </a:r>
            <a:endParaRPr lang="en-US" dirty="0"/>
          </a:p>
        </p:txBody>
      </p:sp>
      <p:sp>
        <p:nvSpPr>
          <p:cNvPr id="12" name="Rectangle 11"/>
          <p:cNvSpPr/>
          <p:nvPr/>
        </p:nvSpPr>
        <p:spPr>
          <a:xfrm>
            <a:off x="457200" y="5486400"/>
            <a:ext cx="8153400" cy="5334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If transmit is longer, worst  concurrent remote response time as bad as worst process-first remote response time.</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10" grpId="0" animBg="1"/>
      <p:bldP spid="11" grpId="0" animBg="1"/>
      <p:bldP spid="9"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0434" name="Rectangle 2"/>
          <p:cNvSpPr>
            <a:spLocks noGrp="1" noChangeArrowheads="1"/>
          </p:cNvSpPr>
          <p:nvPr>
            <p:ph type="title"/>
          </p:nvPr>
        </p:nvSpPr>
        <p:spPr/>
        <p:txBody>
          <a:bodyPr/>
          <a:lstStyle/>
          <a:p>
            <a:r>
              <a:rPr lang="en-US" dirty="0" smtClean="0"/>
              <a:t>Degrees of Firewall</a:t>
            </a:r>
            <a:endParaRPr lang="en-US" dirty="0"/>
          </a:p>
        </p:txBody>
      </p:sp>
      <p:sp>
        <p:nvSpPr>
          <p:cNvPr id="20" name="Slide Number Placeholder 5"/>
          <p:cNvSpPr>
            <a:spLocks noGrp="1"/>
          </p:cNvSpPr>
          <p:nvPr>
            <p:ph type="sldNum" sz="quarter" idx="11"/>
          </p:nvPr>
        </p:nvSpPr>
        <p:spPr>
          <a:prstGeom prst="rect">
            <a:avLst/>
          </a:prstGeom>
        </p:spPr>
        <p:txBody>
          <a:bodyPr/>
          <a:lstStyle/>
          <a:p>
            <a:fld id="{C13263A1-F022-419B-A2C6-AEF978784923}" type="slidenum">
              <a:rPr lang="en-US"/>
              <a:pPr/>
              <a:t>13</a:t>
            </a:fld>
            <a:endParaRPr lang="en-US"/>
          </a:p>
        </p:txBody>
      </p:sp>
      <p:sp>
        <p:nvSpPr>
          <p:cNvPr id="45" name="TextBox 44"/>
          <p:cNvSpPr txBox="1"/>
          <p:nvPr/>
        </p:nvSpPr>
        <p:spPr>
          <a:xfrm>
            <a:off x="228600" y="4038600"/>
            <a:ext cx="16002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smtClean="0"/>
              <a:t>No open-in</a:t>
            </a:r>
            <a:endParaRPr lang="en-US" dirty="0"/>
          </a:p>
        </p:txBody>
      </p:sp>
      <p:sp>
        <p:nvSpPr>
          <p:cNvPr id="49" name="TextBox 48"/>
          <p:cNvSpPr txBox="1"/>
          <p:nvPr/>
        </p:nvSpPr>
        <p:spPr>
          <a:xfrm>
            <a:off x="2286000" y="3810000"/>
            <a:ext cx="19812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smtClean="0"/>
              <a:t>+ Externally Closeable</a:t>
            </a:r>
            <a:endParaRPr lang="en-US" dirty="0"/>
          </a:p>
        </p:txBody>
      </p:sp>
      <p:sp>
        <p:nvSpPr>
          <p:cNvPr id="50" name="TextBox 49"/>
          <p:cNvSpPr txBox="1"/>
          <p:nvPr/>
        </p:nvSpPr>
        <p:spPr>
          <a:xfrm>
            <a:off x="4800600" y="3810000"/>
            <a:ext cx="16764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smtClean="0"/>
              <a:t>+ Trusted protocols</a:t>
            </a:r>
            <a:endParaRPr lang="en-US" dirty="0"/>
          </a:p>
        </p:txBody>
      </p:sp>
      <p:pic>
        <p:nvPicPr>
          <p:cNvPr id="2417670" name="Picture 6"/>
          <p:cNvPicPr>
            <a:picLocks noChangeAspect="1" noChangeArrowheads="1"/>
          </p:cNvPicPr>
          <p:nvPr/>
        </p:nvPicPr>
        <p:blipFill>
          <a:blip r:embed="rId3" cstate="print"/>
          <a:srcRect/>
          <a:stretch>
            <a:fillRect/>
          </a:stretch>
        </p:blipFill>
        <p:spPr bwMode="auto">
          <a:xfrm>
            <a:off x="152400" y="1374588"/>
            <a:ext cx="2133600" cy="2217250"/>
          </a:xfrm>
          <a:prstGeom prst="rect">
            <a:avLst/>
          </a:prstGeom>
          <a:noFill/>
          <a:ln w="9525">
            <a:noFill/>
            <a:miter lim="800000"/>
            <a:headEnd/>
            <a:tailEnd/>
          </a:ln>
          <a:effectLst/>
        </p:spPr>
      </p:pic>
      <p:sp>
        <p:nvSpPr>
          <p:cNvPr id="51" name="TextBox 50"/>
          <p:cNvSpPr txBox="1"/>
          <p:nvPr/>
        </p:nvSpPr>
        <p:spPr>
          <a:xfrm>
            <a:off x="6858000" y="3810000"/>
            <a:ext cx="19050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smtClean="0"/>
              <a:t>+ One-way RPC</a:t>
            </a:r>
            <a:endParaRPr lang="en-US" dirty="0"/>
          </a:p>
        </p:txBody>
      </p:sp>
      <p:cxnSp>
        <p:nvCxnSpPr>
          <p:cNvPr id="53" name="Straight Arrow Connector 52"/>
          <p:cNvCxnSpPr/>
          <p:nvPr/>
        </p:nvCxnSpPr>
        <p:spPr>
          <a:xfrm>
            <a:off x="457200" y="5105400"/>
            <a:ext cx="81534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2971800" y="4724400"/>
            <a:ext cx="2667000" cy="369332"/>
          </a:xfrm>
          <a:prstGeom prst="rect">
            <a:avLst/>
          </a:prstGeom>
          <a:noFill/>
        </p:spPr>
        <p:txBody>
          <a:bodyPr wrap="square" rtlCol="0">
            <a:spAutoFit/>
          </a:bodyPr>
          <a:lstStyle/>
          <a:p>
            <a:r>
              <a:rPr lang="en-US" dirty="0" smtClean="0"/>
              <a:t>Degree of Restriction</a:t>
            </a:r>
            <a:endParaRPr lang="en-US" dirty="0"/>
          </a:p>
        </p:txBody>
      </p:sp>
      <p:pic>
        <p:nvPicPr>
          <p:cNvPr id="2417678" name="Picture 14"/>
          <p:cNvPicPr>
            <a:picLocks noChangeAspect="1" noChangeArrowheads="1"/>
          </p:cNvPicPr>
          <p:nvPr/>
        </p:nvPicPr>
        <p:blipFill>
          <a:blip r:embed="rId4" cstate="print"/>
          <a:srcRect/>
          <a:stretch>
            <a:fillRect/>
          </a:stretch>
        </p:blipFill>
        <p:spPr bwMode="auto">
          <a:xfrm>
            <a:off x="4572000" y="1143000"/>
            <a:ext cx="1981200" cy="2497201"/>
          </a:xfrm>
          <a:prstGeom prst="rect">
            <a:avLst/>
          </a:prstGeom>
          <a:noFill/>
          <a:ln w="9525">
            <a:noFill/>
            <a:miter lim="800000"/>
            <a:headEnd/>
            <a:tailEnd/>
          </a:ln>
          <a:effectLst/>
        </p:spPr>
      </p:pic>
      <p:pic>
        <p:nvPicPr>
          <p:cNvPr id="2417679" name="Picture 15"/>
          <p:cNvPicPr>
            <a:picLocks noChangeAspect="1" noChangeArrowheads="1"/>
          </p:cNvPicPr>
          <p:nvPr/>
        </p:nvPicPr>
        <p:blipFill>
          <a:blip r:embed="rId5" cstate="print"/>
          <a:srcRect/>
          <a:stretch>
            <a:fillRect/>
          </a:stretch>
        </p:blipFill>
        <p:spPr bwMode="auto">
          <a:xfrm>
            <a:off x="2286000" y="1219200"/>
            <a:ext cx="2204430" cy="2422525"/>
          </a:xfrm>
          <a:prstGeom prst="rect">
            <a:avLst/>
          </a:prstGeom>
          <a:noFill/>
          <a:ln w="9525">
            <a:noFill/>
            <a:miter lim="800000"/>
            <a:headEnd/>
            <a:tailEnd/>
          </a:ln>
          <a:effectLst/>
        </p:spPr>
      </p:pic>
      <p:pic>
        <p:nvPicPr>
          <p:cNvPr id="2417680" name="Picture 16"/>
          <p:cNvPicPr>
            <a:picLocks noChangeAspect="1" noChangeArrowheads="1"/>
          </p:cNvPicPr>
          <p:nvPr/>
        </p:nvPicPr>
        <p:blipFill>
          <a:blip r:embed="rId6" cstate="print"/>
          <a:srcRect/>
          <a:stretch>
            <a:fillRect/>
          </a:stretch>
        </p:blipFill>
        <p:spPr bwMode="auto">
          <a:xfrm>
            <a:off x="6553201" y="1147698"/>
            <a:ext cx="1981200" cy="2497201"/>
          </a:xfrm>
          <a:prstGeom prst="rect">
            <a:avLst/>
          </a:prstGeom>
          <a:noFill/>
          <a:ln w="9525">
            <a:noFill/>
            <a:miter lim="800000"/>
            <a:headEnd/>
            <a:tailEnd/>
          </a:ln>
          <a:effectLst/>
        </p:spPr>
      </p:pic>
      <p:pic>
        <p:nvPicPr>
          <p:cNvPr id="14" name="~PP1436.WAV">
            <a:hlinkClick r:id="" action="ppaction://media"/>
          </p:cNvPr>
          <p:cNvPicPr>
            <a:picLocks noRot="1" noChangeAspect="1"/>
          </p:cNvPicPr>
          <p:nvPr>
            <a:wavAudioFile r:embed="rId1" name="~PP1436.WAV"/>
          </p:nvPr>
        </p:nvPicPr>
        <p:blipFill>
          <a:blip r:embed="rId7" cstate="print"/>
          <a:stretch>
            <a:fillRect/>
          </a:stretch>
        </p:blipFill>
        <p:spPr>
          <a:xfrm>
            <a:off x="8724900" y="6438900"/>
            <a:ext cx="304800" cy="304800"/>
          </a:xfrm>
          <a:prstGeom prst="rect">
            <a:avLst/>
          </a:prstGeom>
        </p:spPr>
      </p:pic>
    </p:spTree>
  </p:cSld>
  <p:clrMapOvr>
    <a:masterClrMapping/>
  </p:clrMapOvr>
  <p:transition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0434" name="Rectangle 2"/>
          <p:cNvSpPr>
            <a:spLocks noGrp="1" noChangeArrowheads="1"/>
          </p:cNvSpPr>
          <p:nvPr>
            <p:ph type="title"/>
          </p:nvPr>
        </p:nvSpPr>
        <p:spPr/>
        <p:txBody>
          <a:bodyPr>
            <a:normAutofit/>
          </a:bodyPr>
          <a:lstStyle/>
          <a:p>
            <a:r>
              <a:rPr lang="en-US" dirty="0" smtClean="0"/>
              <a:t>Degrees of Firewall and Client-Server</a:t>
            </a:r>
            <a:endParaRPr lang="en-US" dirty="0"/>
          </a:p>
        </p:txBody>
      </p:sp>
      <p:sp>
        <p:nvSpPr>
          <p:cNvPr id="20" name="Slide Number Placeholder 5"/>
          <p:cNvSpPr>
            <a:spLocks noGrp="1"/>
          </p:cNvSpPr>
          <p:nvPr>
            <p:ph type="sldNum" sz="quarter" idx="11"/>
          </p:nvPr>
        </p:nvSpPr>
        <p:spPr>
          <a:prstGeom prst="rect">
            <a:avLst/>
          </a:prstGeom>
        </p:spPr>
        <p:txBody>
          <a:bodyPr/>
          <a:lstStyle/>
          <a:p>
            <a:fld id="{C13263A1-F022-419B-A2C6-AEF978784923}" type="slidenum">
              <a:rPr lang="en-US"/>
              <a:pPr/>
              <a:t>14</a:t>
            </a:fld>
            <a:endParaRPr lang="en-US"/>
          </a:p>
        </p:txBody>
      </p:sp>
      <p:cxnSp>
        <p:nvCxnSpPr>
          <p:cNvPr id="53" name="Straight Arrow Connector 52"/>
          <p:cNvCxnSpPr/>
          <p:nvPr/>
        </p:nvCxnSpPr>
        <p:spPr>
          <a:xfrm>
            <a:off x="457200" y="5105400"/>
            <a:ext cx="81534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2971800" y="4724400"/>
            <a:ext cx="2667000" cy="369332"/>
          </a:xfrm>
          <a:prstGeom prst="rect">
            <a:avLst/>
          </a:prstGeom>
          <a:noFill/>
        </p:spPr>
        <p:txBody>
          <a:bodyPr wrap="square" rtlCol="0">
            <a:spAutoFit/>
          </a:bodyPr>
          <a:lstStyle/>
          <a:p>
            <a:r>
              <a:rPr lang="en-US" dirty="0" smtClean="0"/>
              <a:t>Degree of Restriction</a:t>
            </a:r>
            <a:endParaRPr lang="en-US" dirty="0"/>
          </a:p>
        </p:txBody>
      </p:sp>
      <p:sp>
        <p:nvSpPr>
          <p:cNvPr id="18" name="TextBox 17"/>
          <p:cNvSpPr txBox="1"/>
          <p:nvPr/>
        </p:nvSpPr>
        <p:spPr>
          <a:xfrm>
            <a:off x="228600" y="4038600"/>
            <a:ext cx="16002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smtClean="0"/>
              <a:t>No open-in</a:t>
            </a:r>
            <a:endParaRPr lang="en-US" dirty="0"/>
          </a:p>
        </p:txBody>
      </p:sp>
      <p:sp>
        <p:nvSpPr>
          <p:cNvPr id="19" name="TextBox 18"/>
          <p:cNvSpPr txBox="1"/>
          <p:nvPr/>
        </p:nvSpPr>
        <p:spPr>
          <a:xfrm>
            <a:off x="2286000" y="3810000"/>
            <a:ext cx="19812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smtClean="0"/>
              <a:t>+ Externally Closeable</a:t>
            </a:r>
            <a:endParaRPr lang="en-US" dirty="0"/>
          </a:p>
        </p:txBody>
      </p:sp>
      <p:sp>
        <p:nvSpPr>
          <p:cNvPr id="21" name="TextBox 20"/>
          <p:cNvSpPr txBox="1"/>
          <p:nvPr/>
        </p:nvSpPr>
        <p:spPr>
          <a:xfrm>
            <a:off x="4800600" y="3810000"/>
            <a:ext cx="16764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smtClean="0"/>
              <a:t>+ Trusted protocols</a:t>
            </a:r>
            <a:endParaRPr lang="en-US" dirty="0"/>
          </a:p>
        </p:txBody>
      </p:sp>
      <p:sp>
        <p:nvSpPr>
          <p:cNvPr id="25" name="TextBox 24"/>
          <p:cNvSpPr txBox="1"/>
          <p:nvPr/>
        </p:nvSpPr>
        <p:spPr>
          <a:xfrm>
            <a:off x="6858000" y="3810000"/>
            <a:ext cx="19050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smtClean="0"/>
              <a:t>+ One-way RPC</a:t>
            </a:r>
            <a:endParaRPr lang="en-US" dirty="0"/>
          </a:p>
        </p:txBody>
      </p:sp>
      <p:pic>
        <p:nvPicPr>
          <p:cNvPr id="27" name="Picture 6"/>
          <p:cNvPicPr>
            <a:picLocks noChangeAspect="1" noChangeArrowheads="1"/>
          </p:cNvPicPr>
          <p:nvPr/>
        </p:nvPicPr>
        <p:blipFill>
          <a:blip r:embed="rId3" cstate="print"/>
          <a:srcRect/>
          <a:stretch>
            <a:fillRect/>
          </a:stretch>
        </p:blipFill>
        <p:spPr bwMode="auto">
          <a:xfrm>
            <a:off x="152400" y="1374588"/>
            <a:ext cx="2133600" cy="2217250"/>
          </a:xfrm>
          <a:prstGeom prst="rect">
            <a:avLst/>
          </a:prstGeom>
          <a:noFill/>
          <a:ln w="9525">
            <a:noFill/>
            <a:miter lim="800000"/>
            <a:headEnd/>
            <a:tailEnd/>
          </a:ln>
          <a:effectLst/>
        </p:spPr>
      </p:pic>
      <p:pic>
        <p:nvPicPr>
          <p:cNvPr id="28" name="Picture 14"/>
          <p:cNvPicPr>
            <a:picLocks noChangeAspect="1" noChangeArrowheads="1"/>
          </p:cNvPicPr>
          <p:nvPr/>
        </p:nvPicPr>
        <p:blipFill>
          <a:blip r:embed="rId4" cstate="print"/>
          <a:srcRect/>
          <a:stretch>
            <a:fillRect/>
          </a:stretch>
        </p:blipFill>
        <p:spPr bwMode="auto">
          <a:xfrm>
            <a:off x="4572000" y="1143000"/>
            <a:ext cx="1981200" cy="2497201"/>
          </a:xfrm>
          <a:prstGeom prst="rect">
            <a:avLst/>
          </a:prstGeom>
          <a:noFill/>
          <a:ln w="9525">
            <a:noFill/>
            <a:miter lim="800000"/>
            <a:headEnd/>
            <a:tailEnd/>
          </a:ln>
          <a:effectLst/>
        </p:spPr>
      </p:pic>
      <p:pic>
        <p:nvPicPr>
          <p:cNvPr id="29" name="Picture 15"/>
          <p:cNvPicPr>
            <a:picLocks noChangeAspect="1" noChangeArrowheads="1"/>
          </p:cNvPicPr>
          <p:nvPr/>
        </p:nvPicPr>
        <p:blipFill>
          <a:blip r:embed="rId5" cstate="print"/>
          <a:srcRect/>
          <a:stretch>
            <a:fillRect/>
          </a:stretch>
        </p:blipFill>
        <p:spPr bwMode="auto">
          <a:xfrm>
            <a:off x="2286000" y="1219200"/>
            <a:ext cx="2204430" cy="2422525"/>
          </a:xfrm>
          <a:prstGeom prst="rect">
            <a:avLst/>
          </a:prstGeom>
          <a:noFill/>
          <a:ln w="9525">
            <a:noFill/>
            <a:miter lim="800000"/>
            <a:headEnd/>
            <a:tailEnd/>
          </a:ln>
          <a:effectLst/>
        </p:spPr>
      </p:pic>
      <p:pic>
        <p:nvPicPr>
          <p:cNvPr id="30" name="Picture 16"/>
          <p:cNvPicPr>
            <a:picLocks noChangeAspect="1" noChangeArrowheads="1"/>
          </p:cNvPicPr>
          <p:nvPr/>
        </p:nvPicPr>
        <p:blipFill>
          <a:blip r:embed="rId6" cstate="print"/>
          <a:srcRect/>
          <a:stretch>
            <a:fillRect/>
          </a:stretch>
        </p:blipFill>
        <p:spPr bwMode="auto">
          <a:xfrm>
            <a:off x="6553201" y="1147698"/>
            <a:ext cx="1981200" cy="2497201"/>
          </a:xfrm>
          <a:prstGeom prst="rect">
            <a:avLst/>
          </a:prstGeom>
          <a:noFill/>
          <a:ln w="9525">
            <a:noFill/>
            <a:miter lim="800000"/>
            <a:headEnd/>
            <a:tailEnd/>
          </a:ln>
          <a:effectLst/>
        </p:spPr>
      </p:pic>
      <p:sp>
        <p:nvSpPr>
          <p:cNvPr id="16" name="TextBox 15"/>
          <p:cNvSpPr txBox="1"/>
          <p:nvPr/>
        </p:nvSpPr>
        <p:spPr>
          <a:xfrm>
            <a:off x="304800" y="5345668"/>
            <a:ext cx="28956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Arbitrary client-server application can be supported by most restrictive firewall</a:t>
            </a:r>
            <a:endParaRPr lang="en-US" dirty="0"/>
          </a:p>
        </p:txBody>
      </p:sp>
      <p:sp>
        <p:nvSpPr>
          <p:cNvPr id="17" name="TextBox 16"/>
          <p:cNvSpPr txBox="1"/>
          <p:nvPr/>
        </p:nvSpPr>
        <p:spPr>
          <a:xfrm>
            <a:off x="3810000" y="5638800"/>
            <a:ext cx="243840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Firewall awareness?</a:t>
            </a:r>
            <a:endParaRPr lang="en-US" dirty="0"/>
          </a:p>
        </p:txBody>
      </p:sp>
      <p:pic>
        <p:nvPicPr>
          <p:cNvPr id="22" name="~PP1721.WAV">
            <a:hlinkClick r:id="" action="ppaction://media"/>
          </p:cNvPr>
          <p:cNvPicPr>
            <a:picLocks noRot="1" noChangeAspect="1"/>
          </p:cNvPicPr>
          <p:nvPr>
            <a:wavAudioFile r:embed="rId1" name="~PP1721.WAV"/>
          </p:nvPr>
        </p:nvPicPr>
        <p:blipFill>
          <a:blip r:embed="rId7" cstate="print"/>
          <a:stretch>
            <a:fillRect/>
          </a:stretch>
        </p:blipFill>
        <p:spPr>
          <a:xfrm>
            <a:off x="8724900" y="6438900"/>
            <a:ext cx="304800" cy="304800"/>
          </a:xfrm>
          <a:prstGeom prst="rect">
            <a:avLst/>
          </a:prstGeom>
        </p:spPr>
      </p:pic>
    </p:spTree>
  </p:cSld>
  <p:clrMapOvr>
    <a:masterClrMapping/>
  </p:clrMapOvr>
  <p:transition advTm="10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2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0434" name="Rectangle 2"/>
          <p:cNvSpPr>
            <a:spLocks noGrp="1" noChangeArrowheads="1"/>
          </p:cNvSpPr>
          <p:nvPr>
            <p:ph type="title"/>
          </p:nvPr>
        </p:nvSpPr>
        <p:spPr/>
        <p:txBody>
          <a:bodyPr>
            <a:normAutofit/>
          </a:bodyPr>
          <a:lstStyle/>
          <a:p>
            <a:r>
              <a:rPr lang="en-US" dirty="0" smtClean="0"/>
              <a:t>Degrees of Firewall and Client-Server</a:t>
            </a:r>
            <a:endParaRPr lang="en-US" dirty="0"/>
          </a:p>
        </p:txBody>
      </p:sp>
      <p:cxnSp>
        <p:nvCxnSpPr>
          <p:cNvPr id="53" name="Straight Arrow Connector 52"/>
          <p:cNvCxnSpPr/>
          <p:nvPr/>
        </p:nvCxnSpPr>
        <p:spPr>
          <a:xfrm>
            <a:off x="457200" y="5105400"/>
            <a:ext cx="81534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2971800" y="4724400"/>
            <a:ext cx="2667000" cy="369332"/>
          </a:xfrm>
          <a:prstGeom prst="rect">
            <a:avLst/>
          </a:prstGeom>
          <a:noFill/>
        </p:spPr>
        <p:txBody>
          <a:bodyPr wrap="square" rtlCol="0">
            <a:spAutoFit/>
          </a:bodyPr>
          <a:lstStyle/>
          <a:p>
            <a:r>
              <a:rPr lang="en-US" dirty="0" smtClean="0"/>
              <a:t>Degree of Restriction</a:t>
            </a:r>
            <a:endParaRPr lang="en-US" dirty="0"/>
          </a:p>
        </p:txBody>
      </p:sp>
      <p:sp>
        <p:nvSpPr>
          <p:cNvPr id="19" name="Rectangle 18"/>
          <p:cNvSpPr/>
          <p:nvPr/>
        </p:nvSpPr>
        <p:spPr>
          <a:xfrm>
            <a:off x="2209800" y="1143000"/>
            <a:ext cx="2286000" cy="2590800"/>
          </a:xfrm>
          <a:prstGeom prst="rect">
            <a:avLst/>
          </a:prstGeom>
          <a:solidFill>
            <a:schemeClr val="accent2">
              <a:alpha val="25000"/>
            </a:schemeClr>
          </a:solidFill>
          <a:ln w="25400" cap="flat" cmpd="sng" algn="ctr">
            <a:solidFill>
              <a:schemeClr val="accent2">
                <a:alpha val="25000"/>
              </a:schemeClr>
            </a:solidFill>
            <a:prstDash val="solid"/>
          </a:ln>
        </p:spPr>
        <p:style>
          <a:lnRef idx="2">
            <a:schemeClr val="accent2"/>
          </a:lnRef>
          <a:fillRef idx="1">
            <a:schemeClr val="accent2"/>
          </a:fillRef>
          <a:effectRef idx="0">
            <a:schemeClr val="accent2"/>
          </a:effectRef>
          <a:fontRef idx="minor">
            <a:schemeClr val="lt1"/>
          </a:fontRef>
        </p:style>
        <p:txBody>
          <a:bodyPr anchor="ctr"/>
          <a:lstStyle/>
          <a:p>
            <a:pPr algn="ctr"/>
            <a:endParaRPr lang="en-US">
              <a:solidFill>
                <a:srgbClr val="FFFFFF"/>
              </a:solidFill>
            </a:endParaRPr>
          </a:p>
        </p:txBody>
      </p:sp>
      <p:sp>
        <p:nvSpPr>
          <p:cNvPr id="21" name="TextBox 20"/>
          <p:cNvSpPr txBox="1"/>
          <p:nvPr/>
        </p:nvSpPr>
        <p:spPr>
          <a:xfrm>
            <a:off x="2362200" y="5257800"/>
            <a:ext cx="21336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If  no protocol restriction, use efficient binary  direct RPC</a:t>
            </a:r>
            <a:endParaRPr lang="en-US" dirty="0"/>
          </a:p>
        </p:txBody>
      </p:sp>
      <p:sp>
        <p:nvSpPr>
          <p:cNvPr id="23" name="Rectangle 22"/>
          <p:cNvSpPr/>
          <p:nvPr/>
        </p:nvSpPr>
        <p:spPr>
          <a:xfrm>
            <a:off x="4572000" y="1143000"/>
            <a:ext cx="4114800" cy="2590800"/>
          </a:xfrm>
          <a:prstGeom prst="rect">
            <a:avLst/>
          </a:prstGeom>
          <a:solidFill>
            <a:schemeClr val="accent2">
              <a:alpha val="25000"/>
            </a:schemeClr>
          </a:solidFill>
          <a:ln w="25400" cap="flat" cmpd="sng" algn="ctr">
            <a:solidFill>
              <a:schemeClr val="accent2">
                <a:alpha val="25000"/>
              </a:schemeClr>
            </a:solidFill>
            <a:prstDash val="solid"/>
          </a:ln>
        </p:spPr>
        <p:style>
          <a:lnRef idx="2">
            <a:schemeClr val="accent2"/>
          </a:lnRef>
          <a:fillRef idx="1">
            <a:schemeClr val="accent2"/>
          </a:fillRef>
          <a:effectRef idx="0">
            <a:schemeClr val="accent2"/>
          </a:effectRef>
          <a:fontRef idx="minor">
            <a:schemeClr val="lt1"/>
          </a:fontRef>
        </p:style>
        <p:txBody>
          <a:bodyPr anchor="ctr"/>
          <a:lstStyle/>
          <a:p>
            <a:pPr algn="ctr"/>
            <a:endParaRPr lang="en-US">
              <a:solidFill>
                <a:srgbClr val="FFFFFF"/>
              </a:solidFill>
            </a:endParaRPr>
          </a:p>
        </p:txBody>
      </p:sp>
      <p:sp>
        <p:nvSpPr>
          <p:cNvPr id="28" name="TextBox 27"/>
          <p:cNvSpPr txBox="1"/>
          <p:nvPr/>
        </p:nvSpPr>
        <p:spPr>
          <a:xfrm>
            <a:off x="228600" y="4038600"/>
            <a:ext cx="16002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smtClean="0"/>
              <a:t>No open-in</a:t>
            </a:r>
            <a:endParaRPr lang="en-US" dirty="0"/>
          </a:p>
        </p:txBody>
      </p:sp>
      <p:sp>
        <p:nvSpPr>
          <p:cNvPr id="29" name="TextBox 28"/>
          <p:cNvSpPr txBox="1"/>
          <p:nvPr/>
        </p:nvSpPr>
        <p:spPr>
          <a:xfrm>
            <a:off x="2286000" y="3810000"/>
            <a:ext cx="19812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smtClean="0"/>
              <a:t>+ Externally Closeable</a:t>
            </a:r>
            <a:endParaRPr lang="en-US" dirty="0"/>
          </a:p>
        </p:txBody>
      </p:sp>
      <p:sp>
        <p:nvSpPr>
          <p:cNvPr id="30" name="TextBox 29"/>
          <p:cNvSpPr txBox="1"/>
          <p:nvPr/>
        </p:nvSpPr>
        <p:spPr>
          <a:xfrm>
            <a:off x="4800600" y="3810000"/>
            <a:ext cx="16764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smtClean="0"/>
              <a:t>+ Trusted protocols</a:t>
            </a:r>
            <a:endParaRPr lang="en-US" dirty="0"/>
          </a:p>
        </p:txBody>
      </p:sp>
      <p:sp>
        <p:nvSpPr>
          <p:cNvPr id="31" name="TextBox 30"/>
          <p:cNvSpPr txBox="1"/>
          <p:nvPr/>
        </p:nvSpPr>
        <p:spPr>
          <a:xfrm>
            <a:off x="6858000" y="3810000"/>
            <a:ext cx="19050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smtClean="0"/>
              <a:t>+ One-way RPC</a:t>
            </a:r>
            <a:endParaRPr lang="en-US" dirty="0"/>
          </a:p>
        </p:txBody>
      </p:sp>
      <p:pic>
        <p:nvPicPr>
          <p:cNvPr id="32" name="Picture 6"/>
          <p:cNvPicPr>
            <a:picLocks noChangeAspect="1" noChangeArrowheads="1"/>
          </p:cNvPicPr>
          <p:nvPr/>
        </p:nvPicPr>
        <p:blipFill>
          <a:blip r:embed="rId4" cstate="print"/>
          <a:srcRect/>
          <a:stretch>
            <a:fillRect/>
          </a:stretch>
        </p:blipFill>
        <p:spPr bwMode="auto">
          <a:xfrm>
            <a:off x="152400" y="1374588"/>
            <a:ext cx="2133600" cy="2217250"/>
          </a:xfrm>
          <a:prstGeom prst="rect">
            <a:avLst/>
          </a:prstGeom>
          <a:noFill/>
          <a:ln w="9525">
            <a:noFill/>
            <a:miter lim="800000"/>
            <a:headEnd/>
            <a:tailEnd/>
          </a:ln>
          <a:effectLst/>
        </p:spPr>
      </p:pic>
      <p:pic>
        <p:nvPicPr>
          <p:cNvPr id="33" name="Picture 14"/>
          <p:cNvPicPr>
            <a:picLocks noChangeAspect="1" noChangeArrowheads="1"/>
          </p:cNvPicPr>
          <p:nvPr/>
        </p:nvPicPr>
        <p:blipFill>
          <a:blip r:embed="rId5" cstate="print"/>
          <a:srcRect/>
          <a:stretch>
            <a:fillRect/>
          </a:stretch>
        </p:blipFill>
        <p:spPr bwMode="auto">
          <a:xfrm>
            <a:off x="4572000" y="1143000"/>
            <a:ext cx="1981200" cy="2497201"/>
          </a:xfrm>
          <a:prstGeom prst="rect">
            <a:avLst/>
          </a:prstGeom>
          <a:noFill/>
          <a:ln w="9525">
            <a:noFill/>
            <a:miter lim="800000"/>
            <a:headEnd/>
            <a:tailEnd/>
          </a:ln>
          <a:effectLst/>
        </p:spPr>
      </p:pic>
      <p:pic>
        <p:nvPicPr>
          <p:cNvPr id="34" name="Picture 15"/>
          <p:cNvPicPr>
            <a:picLocks noChangeAspect="1" noChangeArrowheads="1"/>
          </p:cNvPicPr>
          <p:nvPr/>
        </p:nvPicPr>
        <p:blipFill>
          <a:blip r:embed="rId6" cstate="print"/>
          <a:srcRect/>
          <a:stretch>
            <a:fillRect/>
          </a:stretch>
        </p:blipFill>
        <p:spPr bwMode="auto">
          <a:xfrm>
            <a:off x="2286000" y="1219200"/>
            <a:ext cx="2204430" cy="2422525"/>
          </a:xfrm>
          <a:prstGeom prst="rect">
            <a:avLst/>
          </a:prstGeom>
          <a:noFill/>
          <a:ln w="9525">
            <a:noFill/>
            <a:miter lim="800000"/>
            <a:headEnd/>
            <a:tailEnd/>
          </a:ln>
          <a:effectLst/>
        </p:spPr>
      </p:pic>
      <p:pic>
        <p:nvPicPr>
          <p:cNvPr id="35" name="Picture 16"/>
          <p:cNvPicPr>
            <a:picLocks noChangeAspect="1" noChangeArrowheads="1"/>
          </p:cNvPicPr>
          <p:nvPr/>
        </p:nvPicPr>
        <p:blipFill>
          <a:blip r:embed="rId7" cstate="print"/>
          <a:srcRect/>
          <a:stretch>
            <a:fillRect/>
          </a:stretch>
        </p:blipFill>
        <p:spPr bwMode="auto">
          <a:xfrm>
            <a:off x="6553201" y="1147698"/>
            <a:ext cx="1981200" cy="2497201"/>
          </a:xfrm>
          <a:prstGeom prst="rect">
            <a:avLst/>
          </a:prstGeom>
          <a:noFill/>
          <a:ln w="9525">
            <a:noFill/>
            <a:miter lim="800000"/>
            <a:headEnd/>
            <a:tailEnd/>
          </a:ln>
          <a:effectLst/>
        </p:spPr>
      </p:pic>
      <p:sp>
        <p:nvSpPr>
          <p:cNvPr id="24" name="TextBox 23"/>
          <p:cNvSpPr txBox="1"/>
          <p:nvPr/>
        </p:nvSpPr>
        <p:spPr>
          <a:xfrm>
            <a:off x="4724400" y="5257800"/>
            <a:ext cx="21336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If two-way trusted protocol, use inefficient RPC</a:t>
            </a:r>
            <a:endParaRPr lang="en-US" dirty="0"/>
          </a:p>
        </p:txBody>
      </p:sp>
      <p:pic>
        <p:nvPicPr>
          <p:cNvPr id="18" name="~PP2627.WAV">
            <a:hlinkClick r:id="" action="ppaction://media"/>
          </p:cNvPr>
          <p:cNvPicPr>
            <a:picLocks noRot="1" noChangeAspect="1"/>
          </p:cNvPicPr>
          <p:nvPr>
            <a:wavAudioFile r:embed="rId2" name="~PP2627.WAV"/>
          </p:nvPr>
        </p:nvPicPr>
        <p:blipFill>
          <a:blip r:embed="rId8" cstate="print"/>
          <a:stretch>
            <a:fillRect/>
          </a:stretch>
        </p:blipFill>
        <p:spPr>
          <a:xfrm>
            <a:off x="8724900" y="6438900"/>
            <a:ext cx="304800" cy="304800"/>
          </a:xfrm>
          <a:prstGeom prst="rect">
            <a:avLst/>
          </a:prstGeom>
        </p:spPr>
      </p:pic>
    </p:spTree>
    <p:custDataLst>
      <p:tags r:id="rId1"/>
    </p:custDataLst>
  </p:cSld>
  <p:clrMapOvr>
    <a:masterClrMapping/>
  </p:clrMapOvr>
  <p:transition advTm="29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5" fill="hold" display="0">
                  <p:stCondLst>
                    <p:cond delay="indefinite"/>
                  </p:stCondLst>
                  <p:endCondLst>
                    <p:cond evt="onPrev" delay="0">
                      <p:tgtEl>
                        <p:sldTgt/>
                      </p:tgtEl>
                    </p:cond>
                    <p:cond evt="onStopAudio" delay="0">
                      <p:tgtEl>
                        <p:sldTgt/>
                      </p:tgtEl>
                    </p:cond>
                  </p:endCondLst>
                </p:cTn>
                <p:tgtEl>
                  <p:spTgt spid="18"/>
                </p:tgtEl>
              </p:cMediaNode>
            </p:audio>
          </p:childTnLst>
        </p:cTn>
      </p:par>
    </p:tnLst>
    <p:bldLst>
      <p:bldP spid="21" grpId="0" animBg="1"/>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0434" name="Rectangle 2"/>
          <p:cNvSpPr>
            <a:spLocks noGrp="1" noChangeArrowheads="1"/>
          </p:cNvSpPr>
          <p:nvPr>
            <p:ph type="title"/>
          </p:nvPr>
        </p:nvSpPr>
        <p:spPr/>
        <p:txBody>
          <a:bodyPr>
            <a:normAutofit/>
          </a:bodyPr>
          <a:lstStyle/>
          <a:p>
            <a:r>
              <a:rPr lang="en-US" dirty="0" smtClean="0"/>
              <a:t>Degrees of Firewall and Client-Server</a:t>
            </a:r>
            <a:endParaRPr lang="en-US" dirty="0"/>
          </a:p>
        </p:txBody>
      </p:sp>
      <p:cxnSp>
        <p:nvCxnSpPr>
          <p:cNvPr id="53" name="Straight Arrow Connector 52"/>
          <p:cNvCxnSpPr/>
          <p:nvPr/>
        </p:nvCxnSpPr>
        <p:spPr>
          <a:xfrm>
            <a:off x="457200" y="5105400"/>
            <a:ext cx="81534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2971800" y="4724400"/>
            <a:ext cx="2667000" cy="369332"/>
          </a:xfrm>
          <a:prstGeom prst="rect">
            <a:avLst/>
          </a:prstGeom>
          <a:noFill/>
        </p:spPr>
        <p:txBody>
          <a:bodyPr wrap="square" rtlCol="0">
            <a:spAutoFit/>
          </a:bodyPr>
          <a:lstStyle/>
          <a:p>
            <a:r>
              <a:rPr lang="en-US" dirty="0" smtClean="0"/>
              <a:t>Degree of Restriction</a:t>
            </a:r>
            <a:endParaRPr lang="en-US" dirty="0"/>
          </a:p>
        </p:txBody>
      </p:sp>
      <p:sp>
        <p:nvSpPr>
          <p:cNvPr id="19" name="Rectangle 18"/>
          <p:cNvSpPr/>
          <p:nvPr/>
        </p:nvSpPr>
        <p:spPr>
          <a:xfrm>
            <a:off x="2209800" y="1143000"/>
            <a:ext cx="2286000" cy="2590800"/>
          </a:xfrm>
          <a:prstGeom prst="rect">
            <a:avLst/>
          </a:prstGeom>
          <a:solidFill>
            <a:schemeClr val="accent2">
              <a:alpha val="25000"/>
            </a:schemeClr>
          </a:solidFill>
          <a:ln w="25400" cap="flat" cmpd="sng" algn="ctr">
            <a:solidFill>
              <a:schemeClr val="accent2">
                <a:alpha val="25000"/>
              </a:schemeClr>
            </a:solidFill>
            <a:prstDash val="solid"/>
          </a:ln>
        </p:spPr>
        <p:style>
          <a:lnRef idx="2">
            <a:schemeClr val="accent2"/>
          </a:lnRef>
          <a:fillRef idx="1">
            <a:schemeClr val="accent2"/>
          </a:fillRef>
          <a:effectRef idx="0">
            <a:schemeClr val="accent2"/>
          </a:effectRef>
          <a:fontRef idx="minor">
            <a:schemeClr val="lt1"/>
          </a:fontRef>
        </p:style>
        <p:txBody>
          <a:bodyPr anchor="ctr"/>
          <a:lstStyle/>
          <a:p>
            <a:pPr algn="ctr"/>
            <a:endParaRPr lang="en-US">
              <a:solidFill>
                <a:srgbClr val="FFFFFF"/>
              </a:solidFill>
            </a:endParaRPr>
          </a:p>
        </p:txBody>
      </p:sp>
      <p:sp>
        <p:nvSpPr>
          <p:cNvPr id="23" name="Rectangle 22"/>
          <p:cNvSpPr/>
          <p:nvPr/>
        </p:nvSpPr>
        <p:spPr>
          <a:xfrm>
            <a:off x="4572000" y="1143000"/>
            <a:ext cx="4114800" cy="2590800"/>
          </a:xfrm>
          <a:prstGeom prst="rect">
            <a:avLst/>
          </a:prstGeom>
          <a:solidFill>
            <a:schemeClr val="accent2">
              <a:alpha val="25000"/>
            </a:schemeClr>
          </a:solidFill>
          <a:ln w="25400" cap="flat" cmpd="sng" algn="ctr">
            <a:solidFill>
              <a:schemeClr val="accent2">
                <a:alpha val="25000"/>
              </a:schemeClr>
            </a:solidFill>
            <a:prstDash val="solid"/>
          </a:ln>
        </p:spPr>
        <p:style>
          <a:lnRef idx="2">
            <a:schemeClr val="accent2"/>
          </a:lnRef>
          <a:fillRef idx="1">
            <a:schemeClr val="accent2"/>
          </a:fillRef>
          <a:effectRef idx="0">
            <a:schemeClr val="accent2"/>
          </a:effectRef>
          <a:fontRef idx="minor">
            <a:schemeClr val="lt1"/>
          </a:fontRef>
        </p:style>
        <p:txBody>
          <a:bodyPr anchor="ctr"/>
          <a:lstStyle/>
          <a:p>
            <a:pPr algn="ctr"/>
            <a:endParaRPr lang="en-US">
              <a:solidFill>
                <a:srgbClr val="FFFFFF"/>
              </a:solidFill>
            </a:endParaRPr>
          </a:p>
        </p:txBody>
      </p:sp>
      <p:sp>
        <p:nvSpPr>
          <p:cNvPr id="28" name="TextBox 27"/>
          <p:cNvSpPr txBox="1"/>
          <p:nvPr/>
        </p:nvSpPr>
        <p:spPr>
          <a:xfrm>
            <a:off x="228600" y="4038600"/>
            <a:ext cx="16002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smtClean="0"/>
              <a:t>No open-in</a:t>
            </a:r>
            <a:endParaRPr lang="en-US" dirty="0"/>
          </a:p>
        </p:txBody>
      </p:sp>
      <p:sp>
        <p:nvSpPr>
          <p:cNvPr id="29" name="TextBox 28"/>
          <p:cNvSpPr txBox="1"/>
          <p:nvPr/>
        </p:nvSpPr>
        <p:spPr>
          <a:xfrm>
            <a:off x="2286000" y="3810000"/>
            <a:ext cx="19812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smtClean="0"/>
              <a:t>+ Externally Closeable</a:t>
            </a:r>
            <a:endParaRPr lang="en-US" dirty="0"/>
          </a:p>
        </p:txBody>
      </p:sp>
      <p:sp>
        <p:nvSpPr>
          <p:cNvPr id="30" name="TextBox 29"/>
          <p:cNvSpPr txBox="1"/>
          <p:nvPr/>
        </p:nvSpPr>
        <p:spPr>
          <a:xfrm>
            <a:off x="4800600" y="3810000"/>
            <a:ext cx="16764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smtClean="0"/>
              <a:t>+ Trusted protocols</a:t>
            </a:r>
            <a:endParaRPr lang="en-US" dirty="0"/>
          </a:p>
        </p:txBody>
      </p:sp>
      <p:sp>
        <p:nvSpPr>
          <p:cNvPr id="31" name="TextBox 30"/>
          <p:cNvSpPr txBox="1"/>
          <p:nvPr/>
        </p:nvSpPr>
        <p:spPr>
          <a:xfrm>
            <a:off x="6858000" y="3810000"/>
            <a:ext cx="19050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smtClean="0"/>
              <a:t>+ One-way RPC</a:t>
            </a:r>
            <a:endParaRPr lang="en-US" dirty="0"/>
          </a:p>
        </p:txBody>
      </p:sp>
      <p:pic>
        <p:nvPicPr>
          <p:cNvPr id="32" name="Picture 6"/>
          <p:cNvPicPr>
            <a:picLocks noChangeAspect="1" noChangeArrowheads="1"/>
          </p:cNvPicPr>
          <p:nvPr/>
        </p:nvPicPr>
        <p:blipFill>
          <a:blip r:embed="rId4" cstate="print"/>
          <a:srcRect/>
          <a:stretch>
            <a:fillRect/>
          </a:stretch>
        </p:blipFill>
        <p:spPr bwMode="auto">
          <a:xfrm>
            <a:off x="152400" y="1374588"/>
            <a:ext cx="2133600" cy="2217250"/>
          </a:xfrm>
          <a:prstGeom prst="rect">
            <a:avLst/>
          </a:prstGeom>
          <a:noFill/>
          <a:ln w="9525">
            <a:noFill/>
            <a:miter lim="800000"/>
            <a:headEnd/>
            <a:tailEnd/>
          </a:ln>
          <a:effectLst/>
        </p:spPr>
      </p:pic>
      <p:pic>
        <p:nvPicPr>
          <p:cNvPr id="33" name="Picture 14"/>
          <p:cNvPicPr>
            <a:picLocks noChangeAspect="1" noChangeArrowheads="1"/>
          </p:cNvPicPr>
          <p:nvPr/>
        </p:nvPicPr>
        <p:blipFill>
          <a:blip r:embed="rId5" cstate="print"/>
          <a:srcRect/>
          <a:stretch>
            <a:fillRect/>
          </a:stretch>
        </p:blipFill>
        <p:spPr bwMode="auto">
          <a:xfrm>
            <a:off x="4572000" y="1143000"/>
            <a:ext cx="1981200" cy="2497201"/>
          </a:xfrm>
          <a:prstGeom prst="rect">
            <a:avLst/>
          </a:prstGeom>
          <a:noFill/>
          <a:ln w="9525">
            <a:noFill/>
            <a:miter lim="800000"/>
            <a:headEnd/>
            <a:tailEnd/>
          </a:ln>
          <a:effectLst/>
        </p:spPr>
      </p:pic>
      <p:pic>
        <p:nvPicPr>
          <p:cNvPr id="34" name="Picture 15"/>
          <p:cNvPicPr>
            <a:picLocks noChangeAspect="1" noChangeArrowheads="1"/>
          </p:cNvPicPr>
          <p:nvPr/>
        </p:nvPicPr>
        <p:blipFill>
          <a:blip r:embed="rId6" cstate="print"/>
          <a:srcRect/>
          <a:stretch>
            <a:fillRect/>
          </a:stretch>
        </p:blipFill>
        <p:spPr bwMode="auto">
          <a:xfrm>
            <a:off x="2286000" y="1219200"/>
            <a:ext cx="2204430" cy="2422525"/>
          </a:xfrm>
          <a:prstGeom prst="rect">
            <a:avLst/>
          </a:prstGeom>
          <a:noFill/>
          <a:ln w="9525">
            <a:noFill/>
            <a:miter lim="800000"/>
            <a:headEnd/>
            <a:tailEnd/>
          </a:ln>
          <a:effectLst/>
        </p:spPr>
      </p:pic>
      <p:pic>
        <p:nvPicPr>
          <p:cNvPr id="35" name="Picture 16"/>
          <p:cNvPicPr>
            <a:picLocks noChangeAspect="1" noChangeArrowheads="1"/>
          </p:cNvPicPr>
          <p:nvPr/>
        </p:nvPicPr>
        <p:blipFill>
          <a:blip r:embed="rId7" cstate="print"/>
          <a:srcRect/>
          <a:stretch>
            <a:fillRect/>
          </a:stretch>
        </p:blipFill>
        <p:spPr bwMode="auto">
          <a:xfrm>
            <a:off x="6553201" y="1147698"/>
            <a:ext cx="1981200" cy="2497201"/>
          </a:xfrm>
          <a:prstGeom prst="rect">
            <a:avLst/>
          </a:prstGeom>
          <a:noFill/>
          <a:ln w="9525">
            <a:noFill/>
            <a:miter lim="800000"/>
            <a:headEnd/>
            <a:tailEnd/>
          </a:ln>
          <a:effectLst/>
        </p:spPr>
      </p:pic>
      <p:sp>
        <p:nvSpPr>
          <p:cNvPr id="18" name="TextBox 17"/>
          <p:cNvSpPr txBox="1"/>
          <p:nvPr/>
        </p:nvSpPr>
        <p:spPr>
          <a:xfrm>
            <a:off x="304800" y="5410200"/>
            <a:ext cx="1828800"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Client-Server vs. Peer to Peer?</a:t>
            </a:r>
            <a:endParaRPr lang="en-US" dirty="0"/>
          </a:p>
        </p:txBody>
      </p:sp>
      <p:pic>
        <p:nvPicPr>
          <p:cNvPr id="16" name="~PP2171.WAV">
            <a:hlinkClick r:id="" action="ppaction://media"/>
          </p:cNvPr>
          <p:cNvPicPr>
            <a:picLocks noRot="1" noChangeAspect="1"/>
          </p:cNvPicPr>
          <p:nvPr>
            <a:wavAudioFile r:embed="rId2" name="~PP2171.WAV"/>
          </p:nvPr>
        </p:nvPicPr>
        <p:blipFill>
          <a:blip r:embed="rId8" cstate="print"/>
          <a:stretch>
            <a:fillRect/>
          </a:stretch>
        </p:blipFill>
        <p:spPr>
          <a:xfrm>
            <a:off x="8724900" y="6438900"/>
            <a:ext cx="304800" cy="304800"/>
          </a:xfrm>
          <a:prstGeom prst="rect">
            <a:avLst/>
          </a:prstGeom>
        </p:spPr>
      </p:pic>
      <p:sp>
        <p:nvSpPr>
          <p:cNvPr id="17" name="TextBox 16"/>
          <p:cNvSpPr txBox="1"/>
          <p:nvPr/>
        </p:nvSpPr>
        <p:spPr>
          <a:xfrm>
            <a:off x="2286000" y="5181600"/>
            <a:ext cx="30480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In client-server communication one party is distinguished (e.g. not on protected site)</a:t>
            </a:r>
            <a:endParaRPr lang="en-US" dirty="0"/>
          </a:p>
        </p:txBody>
      </p:sp>
      <p:sp>
        <p:nvSpPr>
          <p:cNvPr id="20" name="TextBox 19"/>
          <p:cNvSpPr txBox="1"/>
          <p:nvPr/>
        </p:nvSpPr>
        <p:spPr>
          <a:xfrm>
            <a:off x="5486400" y="5257800"/>
            <a:ext cx="3048000"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In peer-to-peer neither party is distinguished.</a:t>
            </a:r>
            <a:endParaRPr lang="en-US" dirty="0"/>
          </a:p>
        </p:txBody>
      </p:sp>
    </p:spTree>
    <p:custDataLst>
      <p:tags r:id="rId1"/>
    </p:custDataLst>
  </p:cSld>
  <p:clrMapOvr>
    <a:masterClrMapping/>
  </p:clrMapOvr>
  <p:transition advTm="14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9" fill="hold" display="0">
                  <p:stCondLst>
                    <p:cond delay="indefinite"/>
                  </p:stCondLst>
                  <p:endCondLst>
                    <p:cond evt="onPrev" delay="0">
                      <p:tgtEl>
                        <p:sldTgt/>
                      </p:tgtEl>
                    </p:cond>
                    <p:cond evt="onStopAudio" delay="0">
                      <p:tgtEl>
                        <p:sldTgt/>
                      </p:tgtEl>
                    </p:cond>
                  </p:endCondLst>
                </p:cTn>
                <p:tgtEl>
                  <p:spTgt spid="16"/>
                </p:tgtEl>
              </p:cMediaNode>
            </p:audio>
          </p:childTnLst>
        </p:cTn>
      </p:par>
    </p:tnLst>
    <p:bldLst>
      <p:bldP spid="18" grpId="0" animBg="1"/>
      <p:bldP spid="17" grpId="0" animBg="1"/>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0434" name="Rectangle 2"/>
          <p:cNvSpPr>
            <a:spLocks noGrp="1" noChangeArrowheads="1"/>
          </p:cNvSpPr>
          <p:nvPr>
            <p:ph type="title"/>
          </p:nvPr>
        </p:nvSpPr>
        <p:spPr/>
        <p:txBody>
          <a:bodyPr>
            <a:normAutofit fontScale="90000"/>
          </a:bodyPr>
          <a:lstStyle/>
          <a:p>
            <a:r>
              <a:rPr lang="en-US" dirty="0" smtClean="0"/>
              <a:t>Initiating Collaboration in Peer-to-Peer</a:t>
            </a:r>
            <a:endParaRPr lang="en-US" dirty="0"/>
          </a:p>
        </p:txBody>
      </p:sp>
      <p:cxnSp>
        <p:nvCxnSpPr>
          <p:cNvPr id="53" name="Straight Arrow Connector 52"/>
          <p:cNvCxnSpPr/>
          <p:nvPr/>
        </p:nvCxnSpPr>
        <p:spPr>
          <a:xfrm>
            <a:off x="457200" y="5105400"/>
            <a:ext cx="81534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2971800" y="4724400"/>
            <a:ext cx="2667000" cy="369332"/>
          </a:xfrm>
          <a:prstGeom prst="rect">
            <a:avLst/>
          </a:prstGeom>
          <a:noFill/>
        </p:spPr>
        <p:txBody>
          <a:bodyPr wrap="square" rtlCol="0">
            <a:spAutoFit/>
          </a:bodyPr>
          <a:lstStyle/>
          <a:p>
            <a:r>
              <a:rPr lang="en-US" dirty="0" smtClean="0"/>
              <a:t>Degree of Restriction</a:t>
            </a:r>
            <a:endParaRPr lang="en-US" dirty="0"/>
          </a:p>
        </p:txBody>
      </p:sp>
      <p:sp>
        <p:nvSpPr>
          <p:cNvPr id="14" name="TextBox 13"/>
          <p:cNvSpPr txBox="1"/>
          <p:nvPr/>
        </p:nvSpPr>
        <p:spPr>
          <a:xfrm>
            <a:off x="304800" y="5410200"/>
            <a:ext cx="21336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What if session initiator is user at communicating site?</a:t>
            </a:r>
            <a:endParaRPr lang="en-US" dirty="0"/>
          </a:p>
        </p:txBody>
      </p:sp>
      <p:sp>
        <p:nvSpPr>
          <p:cNvPr id="15" name="TextBox 14"/>
          <p:cNvSpPr txBox="1"/>
          <p:nvPr/>
        </p:nvSpPr>
        <p:spPr>
          <a:xfrm>
            <a:off x="2514600" y="5410200"/>
            <a:ext cx="28956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Use email, phone or some special protocol  (SIP) to ask protected site to initiate session.</a:t>
            </a:r>
            <a:endParaRPr lang="en-US" dirty="0"/>
          </a:p>
        </p:txBody>
      </p:sp>
      <p:sp>
        <p:nvSpPr>
          <p:cNvPr id="18" name="TextBox 17"/>
          <p:cNvSpPr txBox="1"/>
          <p:nvPr/>
        </p:nvSpPr>
        <p:spPr>
          <a:xfrm>
            <a:off x="228600" y="4038600"/>
            <a:ext cx="16002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smtClean="0"/>
              <a:t>No open-in</a:t>
            </a:r>
            <a:endParaRPr lang="en-US" dirty="0"/>
          </a:p>
        </p:txBody>
      </p:sp>
      <p:sp>
        <p:nvSpPr>
          <p:cNvPr id="19" name="TextBox 18"/>
          <p:cNvSpPr txBox="1"/>
          <p:nvPr/>
        </p:nvSpPr>
        <p:spPr>
          <a:xfrm>
            <a:off x="2286000" y="3810000"/>
            <a:ext cx="19812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smtClean="0"/>
              <a:t>+ Externally Closeable</a:t>
            </a:r>
            <a:endParaRPr lang="en-US" dirty="0"/>
          </a:p>
        </p:txBody>
      </p:sp>
      <p:sp>
        <p:nvSpPr>
          <p:cNvPr id="21" name="TextBox 20"/>
          <p:cNvSpPr txBox="1"/>
          <p:nvPr/>
        </p:nvSpPr>
        <p:spPr>
          <a:xfrm>
            <a:off x="4800600" y="3810000"/>
            <a:ext cx="16764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smtClean="0"/>
              <a:t>+ Trusted protocols</a:t>
            </a:r>
            <a:endParaRPr lang="en-US" dirty="0"/>
          </a:p>
        </p:txBody>
      </p:sp>
      <p:sp>
        <p:nvSpPr>
          <p:cNvPr id="25" name="TextBox 24"/>
          <p:cNvSpPr txBox="1"/>
          <p:nvPr/>
        </p:nvSpPr>
        <p:spPr>
          <a:xfrm>
            <a:off x="6858000" y="3810000"/>
            <a:ext cx="19050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smtClean="0"/>
              <a:t>+ One-way RPC</a:t>
            </a:r>
            <a:endParaRPr lang="en-US" dirty="0"/>
          </a:p>
        </p:txBody>
      </p:sp>
      <p:pic>
        <p:nvPicPr>
          <p:cNvPr id="27" name="Picture 6"/>
          <p:cNvPicPr>
            <a:picLocks noChangeAspect="1" noChangeArrowheads="1"/>
          </p:cNvPicPr>
          <p:nvPr/>
        </p:nvPicPr>
        <p:blipFill>
          <a:blip r:embed="rId4" cstate="print"/>
          <a:srcRect/>
          <a:stretch>
            <a:fillRect/>
          </a:stretch>
        </p:blipFill>
        <p:spPr bwMode="auto">
          <a:xfrm>
            <a:off x="152400" y="1374588"/>
            <a:ext cx="2133600" cy="2217250"/>
          </a:xfrm>
          <a:prstGeom prst="rect">
            <a:avLst/>
          </a:prstGeom>
          <a:noFill/>
          <a:ln w="9525">
            <a:noFill/>
            <a:miter lim="800000"/>
            <a:headEnd/>
            <a:tailEnd/>
          </a:ln>
          <a:effectLst/>
        </p:spPr>
      </p:pic>
      <p:pic>
        <p:nvPicPr>
          <p:cNvPr id="28" name="Picture 14"/>
          <p:cNvPicPr>
            <a:picLocks noChangeAspect="1" noChangeArrowheads="1"/>
          </p:cNvPicPr>
          <p:nvPr/>
        </p:nvPicPr>
        <p:blipFill>
          <a:blip r:embed="rId5" cstate="print"/>
          <a:srcRect/>
          <a:stretch>
            <a:fillRect/>
          </a:stretch>
        </p:blipFill>
        <p:spPr bwMode="auto">
          <a:xfrm>
            <a:off x="4572000" y="1143000"/>
            <a:ext cx="1981200" cy="2497201"/>
          </a:xfrm>
          <a:prstGeom prst="rect">
            <a:avLst/>
          </a:prstGeom>
          <a:noFill/>
          <a:ln w="9525">
            <a:noFill/>
            <a:miter lim="800000"/>
            <a:headEnd/>
            <a:tailEnd/>
          </a:ln>
          <a:effectLst/>
        </p:spPr>
      </p:pic>
      <p:pic>
        <p:nvPicPr>
          <p:cNvPr id="29" name="Picture 15"/>
          <p:cNvPicPr>
            <a:picLocks noChangeAspect="1" noChangeArrowheads="1"/>
          </p:cNvPicPr>
          <p:nvPr/>
        </p:nvPicPr>
        <p:blipFill>
          <a:blip r:embed="rId6" cstate="print"/>
          <a:srcRect/>
          <a:stretch>
            <a:fillRect/>
          </a:stretch>
        </p:blipFill>
        <p:spPr bwMode="auto">
          <a:xfrm>
            <a:off x="2286000" y="1219200"/>
            <a:ext cx="2204430" cy="2422525"/>
          </a:xfrm>
          <a:prstGeom prst="rect">
            <a:avLst/>
          </a:prstGeom>
          <a:noFill/>
          <a:ln w="9525">
            <a:noFill/>
            <a:miter lim="800000"/>
            <a:headEnd/>
            <a:tailEnd/>
          </a:ln>
          <a:effectLst/>
        </p:spPr>
      </p:pic>
      <p:pic>
        <p:nvPicPr>
          <p:cNvPr id="30" name="Picture 16"/>
          <p:cNvPicPr>
            <a:picLocks noChangeAspect="1" noChangeArrowheads="1"/>
          </p:cNvPicPr>
          <p:nvPr/>
        </p:nvPicPr>
        <p:blipFill>
          <a:blip r:embed="rId7" cstate="print"/>
          <a:srcRect/>
          <a:stretch>
            <a:fillRect/>
          </a:stretch>
        </p:blipFill>
        <p:spPr bwMode="auto">
          <a:xfrm>
            <a:off x="6553201" y="1147698"/>
            <a:ext cx="1981200" cy="2497201"/>
          </a:xfrm>
          <a:prstGeom prst="rect">
            <a:avLst/>
          </a:prstGeom>
          <a:noFill/>
          <a:ln w="9525">
            <a:noFill/>
            <a:miter lim="800000"/>
            <a:headEnd/>
            <a:tailEnd/>
          </a:ln>
          <a:effectLst/>
        </p:spPr>
      </p:pic>
      <p:cxnSp>
        <p:nvCxnSpPr>
          <p:cNvPr id="17" name="Straight Arrow Connector 16"/>
          <p:cNvCxnSpPr>
            <a:stCxn id="14" idx="0"/>
          </p:cNvCxnSpPr>
          <p:nvPr/>
        </p:nvCxnSpPr>
        <p:spPr>
          <a:xfrm rot="16200000" flipV="1">
            <a:off x="-723900" y="3314700"/>
            <a:ext cx="3124200" cy="1066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715000" y="5181600"/>
            <a:ext cx="2895600"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Approach often used for NetMeeting (e.g. Microsoft </a:t>
            </a:r>
            <a:r>
              <a:rPr lang="en-US" dirty="0" smtClean="0">
                <a:sym typeface="Wingdings" pitchFamily="2" charset="2"/>
              </a:rPr>
              <a:t> UNC)</a:t>
            </a:r>
            <a:endParaRPr lang="en-US" dirty="0"/>
          </a:p>
        </p:txBody>
      </p:sp>
      <p:sp>
        <p:nvSpPr>
          <p:cNvPr id="31" name="TextBox 30"/>
          <p:cNvSpPr txBox="1"/>
          <p:nvPr/>
        </p:nvSpPr>
        <p:spPr>
          <a:xfrm>
            <a:off x="5715000" y="6211669"/>
            <a:ext cx="2895600"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What if both parties behind firewalls?</a:t>
            </a:r>
            <a:endParaRPr lang="en-US" dirty="0"/>
          </a:p>
        </p:txBody>
      </p:sp>
      <p:pic>
        <p:nvPicPr>
          <p:cNvPr id="20" name="~PP1367.WAV">
            <a:hlinkClick r:id="" action="ppaction://media"/>
          </p:cNvPr>
          <p:cNvPicPr>
            <a:picLocks noRot="1" noChangeAspect="1"/>
          </p:cNvPicPr>
          <p:nvPr>
            <a:wavAudioFile r:embed="rId2" name="~PP1367.WAV"/>
          </p:nvPr>
        </p:nvPicPr>
        <p:blipFill>
          <a:blip r:embed="rId8" cstate="print"/>
          <a:stretch>
            <a:fillRect/>
          </a:stretch>
        </p:blipFill>
        <p:spPr>
          <a:xfrm>
            <a:off x="8724900" y="6438900"/>
            <a:ext cx="304800" cy="304800"/>
          </a:xfrm>
          <a:prstGeom prst="rect">
            <a:avLst/>
          </a:prstGeom>
        </p:spPr>
      </p:pic>
    </p:spTree>
    <p:custDataLst>
      <p:tags r:id="rId1"/>
    </p:custDataLst>
  </p:cSld>
  <p:clrMapOvr>
    <a:masterClrMapping/>
  </p:clrMapOvr>
  <p:transition advTm="6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5" fill="hold" display="0">
                  <p:stCondLst>
                    <p:cond delay="indefinite"/>
                  </p:stCondLst>
                  <p:endCondLst>
                    <p:cond evt="onPrev" delay="0">
                      <p:tgtEl>
                        <p:sldTgt/>
                      </p:tgtEl>
                    </p:cond>
                    <p:cond evt="onStopAudio" delay="0">
                      <p:tgtEl>
                        <p:sldTgt/>
                      </p:tgtEl>
                    </p:cond>
                  </p:endCondLst>
                </p:cTn>
                <p:tgtEl>
                  <p:spTgt spid="20"/>
                </p:tgtEl>
              </p:cMediaNode>
            </p:audio>
          </p:childTnLst>
        </p:cTn>
      </p:par>
    </p:tnLst>
    <p:bldLst>
      <p:bldP spid="14" grpId="0" animBg="1"/>
      <p:bldP spid="15" grpId="0" animBg="1"/>
      <p:bldP spid="26" grpId="0" animBg="1"/>
      <p:bldP spid="3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304800" y="4876800"/>
            <a:ext cx="3352800" cy="12192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Both Parties Behind Firewalls</a:t>
            </a:r>
            <a:endParaRPr lang="en-US" dirty="0"/>
          </a:p>
        </p:txBody>
      </p:sp>
      <p:sp>
        <p:nvSpPr>
          <p:cNvPr id="3" name="Rectangle 2"/>
          <p:cNvSpPr/>
          <p:nvPr/>
        </p:nvSpPr>
        <p:spPr>
          <a:xfrm>
            <a:off x="304800" y="1066800"/>
            <a:ext cx="3352800" cy="762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5" name="Rectangle 4"/>
          <p:cNvSpPr/>
          <p:nvPr/>
        </p:nvSpPr>
        <p:spPr>
          <a:xfrm>
            <a:off x="304800" y="1828800"/>
            <a:ext cx="3352800" cy="12192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8" name="Text Box 13"/>
          <p:cNvSpPr txBox="1">
            <a:spLocks noChangeArrowheads="1"/>
          </p:cNvSpPr>
          <p:nvPr/>
        </p:nvSpPr>
        <p:spPr bwMode="auto">
          <a:xfrm rot="-5400000" flipH="1" flipV="1">
            <a:off x="572990" y="2017813"/>
            <a:ext cx="838197" cy="307777"/>
          </a:xfrm>
          <a:prstGeom prst="rect">
            <a:avLst/>
          </a:prstGeom>
          <a:noFill/>
          <a:ln w="28575" algn="ctr">
            <a:noFill/>
            <a:miter lim="800000"/>
            <a:headEnd/>
            <a:tailEnd/>
          </a:ln>
          <a:effectLst/>
        </p:spPr>
        <p:txBody>
          <a:bodyPr wrap="square">
            <a:spAutoFit/>
          </a:bodyPr>
          <a:lstStyle/>
          <a:p>
            <a:r>
              <a:rPr lang="en-US" sz="1400" dirty="0" smtClean="0"/>
              <a:t>open(1)</a:t>
            </a:r>
            <a:endParaRPr lang="en-US" sz="1400" dirty="0"/>
          </a:p>
        </p:txBody>
      </p:sp>
      <p:sp>
        <p:nvSpPr>
          <p:cNvPr id="14" name="Line 10"/>
          <p:cNvSpPr>
            <a:spLocks noChangeShapeType="1"/>
          </p:cNvSpPr>
          <p:nvPr/>
        </p:nvSpPr>
        <p:spPr bwMode="auto">
          <a:xfrm>
            <a:off x="762000" y="1676400"/>
            <a:ext cx="0" cy="9144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18" name="Text Box 4"/>
          <p:cNvSpPr txBox="1">
            <a:spLocks noChangeArrowheads="1"/>
          </p:cNvSpPr>
          <p:nvPr/>
        </p:nvSpPr>
        <p:spPr bwMode="auto">
          <a:xfrm>
            <a:off x="457200" y="1230868"/>
            <a:ext cx="3048000" cy="457200"/>
          </a:xfrm>
          <a:prstGeom prst="rect">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lgn="l"/>
            <a:r>
              <a:rPr lang="en-US"/>
              <a:t>   protected site</a:t>
            </a:r>
          </a:p>
        </p:txBody>
      </p:sp>
      <p:sp>
        <p:nvSpPr>
          <p:cNvPr id="21" name="Text Box 11"/>
          <p:cNvSpPr txBox="1">
            <a:spLocks noChangeArrowheads="1"/>
          </p:cNvSpPr>
          <p:nvPr/>
        </p:nvSpPr>
        <p:spPr bwMode="auto">
          <a:xfrm>
            <a:off x="457200" y="2602468"/>
            <a:ext cx="3048000" cy="369332"/>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r>
              <a:rPr lang="en-US" dirty="0"/>
              <a:t>unprotected proxy</a:t>
            </a:r>
          </a:p>
        </p:txBody>
      </p:sp>
      <p:sp>
        <p:nvSpPr>
          <p:cNvPr id="32" name="Rectangle 31"/>
          <p:cNvSpPr/>
          <p:nvPr/>
        </p:nvSpPr>
        <p:spPr>
          <a:xfrm>
            <a:off x="304800" y="6096000"/>
            <a:ext cx="3352800" cy="6096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36" name="Text Box 4"/>
          <p:cNvSpPr txBox="1">
            <a:spLocks noChangeArrowheads="1"/>
          </p:cNvSpPr>
          <p:nvPr/>
        </p:nvSpPr>
        <p:spPr bwMode="auto">
          <a:xfrm>
            <a:off x="457200" y="6172200"/>
            <a:ext cx="3048000" cy="457200"/>
          </a:xfrm>
          <a:prstGeom prst="rect">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lgn="l"/>
            <a:r>
              <a:rPr lang="en-US"/>
              <a:t>   protected site</a:t>
            </a:r>
          </a:p>
        </p:txBody>
      </p:sp>
      <p:sp>
        <p:nvSpPr>
          <p:cNvPr id="37" name="Text Box 11"/>
          <p:cNvSpPr txBox="1">
            <a:spLocks noChangeArrowheads="1"/>
          </p:cNvSpPr>
          <p:nvPr/>
        </p:nvSpPr>
        <p:spPr bwMode="auto">
          <a:xfrm>
            <a:off x="457200" y="4953000"/>
            <a:ext cx="3048000" cy="369332"/>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r>
              <a:rPr lang="en-US" dirty="0"/>
              <a:t>unprotected proxy</a:t>
            </a:r>
          </a:p>
        </p:txBody>
      </p:sp>
      <p:sp>
        <p:nvSpPr>
          <p:cNvPr id="40" name="Line 10"/>
          <p:cNvSpPr>
            <a:spLocks noChangeShapeType="1"/>
          </p:cNvSpPr>
          <p:nvPr/>
        </p:nvSpPr>
        <p:spPr bwMode="auto">
          <a:xfrm>
            <a:off x="762000" y="2971800"/>
            <a:ext cx="0" cy="19812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41" name="Text Box 13"/>
          <p:cNvSpPr txBox="1">
            <a:spLocks noChangeArrowheads="1"/>
          </p:cNvSpPr>
          <p:nvPr/>
        </p:nvSpPr>
        <p:spPr bwMode="auto">
          <a:xfrm rot="-5400000" flipH="1" flipV="1">
            <a:off x="572990" y="3694210"/>
            <a:ext cx="838197" cy="307777"/>
          </a:xfrm>
          <a:prstGeom prst="rect">
            <a:avLst/>
          </a:prstGeom>
          <a:noFill/>
          <a:ln w="28575" algn="ctr">
            <a:noFill/>
            <a:miter lim="800000"/>
            <a:headEnd/>
            <a:tailEnd/>
          </a:ln>
          <a:effectLst/>
        </p:spPr>
        <p:txBody>
          <a:bodyPr wrap="square">
            <a:spAutoFit/>
          </a:bodyPr>
          <a:lstStyle/>
          <a:p>
            <a:r>
              <a:rPr lang="en-US" sz="1400" dirty="0" smtClean="0"/>
              <a:t>open(1’)</a:t>
            </a:r>
            <a:endParaRPr lang="en-US" sz="1400" dirty="0"/>
          </a:p>
        </p:txBody>
      </p:sp>
      <p:sp>
        <p:nvSpPr>
          <p:cNvPr id="42" name="Multiply 41"/>
          <p:cNvSpPr/>
          <p:nvPr/>
        </p:nvSpPr>
        <p:spPr>
          <a:xfrm>
            <a:off x="533400" y="3657600"/>
            <a:ext cx="457200" cy="457200"/>
          </a:xfrm>
          <a:prstGeom prst="mathMultiply">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5486400" y="1524000"/>
            <a:ext cx="2286000"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Neither site can initiate an open!</a:t>
            </a:r>
            <a:endParaRPr lang="en-US" dirty="0"/>
          </a:p>
        </p:txBody>
      </p:sp>
      <p:sp>
        <p:nvSpPr>
          <p:cNvPr id="17" name="TextBox 16"/>
          <p:cNvSpPr txBox="1"/>
          <p:nvPr/>
        </p:nvSpPr>
        <p:spPr>
          <a:xfrm>
            <a:off x="5562600" y="2819400"/>
            <a:ext cx="2286000"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Another level of indirection?</a:t>
            </a:r>
            <a:endParaRPr lang="en-US" dirty="0"/>
          </a:p>
        </p:txBody>
      </p:sp>
      <p:pic>
        <p:nvPicPr>
          <p:cNvPr id="19" name="~PP1514.WAV">
            <a:hlinkClick r:id="" action="ppaction://media"/>
          </p:cNvPr>
          <p:cNvPicPr>
            <a:picLocks noRot="1" noChangeAspect="1"/>
          </p:cNvPicPr>
          <p:nvPr>
            <a:wavAudioFile r:embed="rId2" name="~PP1514.WAV"/>
          </p:nvPr>
        </p:nvPicPr>
        <p:blipFill>
          <a:blip r:embed="rId4" cstate="print"/>
          <a:stretch>
            <a:fillRect/>
          </a:stretch>
        </p:blipFill>
        <p:spPr>
          <a:xfrm>
            <a:off x="8724900" y="6438900"/>
            <a:ext cx="304800" cy="304800"/>
          </a:xfrm>
          <a:prstGeom prst="rect">
            <a:avLst/>
          </a:prstGeom>
        </p:spPr>
      </p:pic>
    </p:spTree>
    <p:custDataLst>
      <p:tags r:id="rId1"/>
    </p:custDataLst>
  </p:cSld>
  <p:clrMapOvr>
    <a:masterClrMapping/>
  </p:clrMapOvr>
  <p:transition advTm="4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1" fill="hold" display="0">
                  <p:stCondLst>
                    <p:cond delay="indefinite"/>
                  </p:stCondLst>
                  <p:endCondLst>
                    <p:cond evt="onPrev" delay="0">
                      <p:tgtEl>
                        <p:sldTgt/>
                      </p:tgtEl>
                    </p:cond>
                    <p:cond evt="onStopAudio" delay="0">
                      <p:tgtEl>
                        <p:sldTgt/>
                      </p:tgtEl>
                    </p:cond>
                  </p:endCondLst>
                </p:cTn>
                <p:tgtEl>
                  <p:spTgt spid="19"/>
                </p:tgtEl>
              </p:cMediaNode>
            </p:audio>
          </p:childTnLst>
        </p:cTn>
      </p:par>
    </p:tnLst>
    <p:bldLst>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304800" y="4876800"/>
            <a:ext cx="3352800" cy="12192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Both Parties Behind Firewalls</a:t>
            </a:r>
            <a:endParaRPr lang="en-US" dirty="0"/>
          </a:p>
        </p:txBody>
      </p:sp>
      <p:sp>
        <p:nvSpPr>
          <p:cNvPr id="3" name="Rectangle 2"/>
          <p:cNvSpPr/>
          <p:nvPr/>
        </p:nvSpPr>
        <p:spPr>
          <a:xfrm>
            <a:off x="304800" y="1066800"/>
            <a:ext cx="3352800" cy="762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5" name="Rectangle 4"/>
          <p:cNvSpPr/>
          <p:nvPr/>
        </p:nvSpPr>
        <p:spPr>
          <a:xfrm>
            <a:off x="304800" y="1828800"/>
            <a:ext cx="3352800" cy="12192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8" name="Text Box 13"/>
          <p:cNvSpPr txBox="1">
            <a:spLocks noChangeArrowheads="1"/>
          </p:cNvSpPr>
          <p:nvPr/>
        </p:nvSpPr>
        <p:spPr bwMode="auto">
          <a:xfrm rot="-5400000" flipH="1" flipV="1">
            <a:off x="493811" y="2094010"/>
            <a:ext cx="990602" cy="307777"/>
          </a:xfrm>
          <a:prstGeom prst="rect">
            <a:avLst/>
          </a:prstGeom>
          <a:noFill/>
          <a:ln w="28575" algn="ctr">
            <a:noFill/>
            <a:miter lim="800000"/>
            <a:headEnd/>
            <a:tailEnd/>
          </a:ln>
          <a:effectLst/>
        </p:spPr>
        <p:txBody>
          <a:bodyPr wrap="square">
            <a:spAutoFit/>
          </a:bodyPr>
          <a:lstStyle/>
          <a:p>
            <a:r>
              <a:rPr lang="en-US" sz="1400" dirty="0" smtClean="0"/>
              <a:t>open(1,s)</a:t>
            </a:r>
            <a:endParaRPr lang="en-US" sz="1400" dirty="0"/>
          </a:p>
        </p:txBody>
      </p:sp>
      <p:sp>
        <p:nvSpPr>
          <p:cNvPr id="14" name="Line 10"/>
          <p:cNvSpPr>
            <a:spLocks noChangeShapeType="1"/>
          </p:cNvSpPr>
          <p:nvPr/>
        </p:nvSpPr>
        <p:spPr bwMode="auto">
          <a:xfrm>
            <a:off x="762000" y="1676400"/>
            <a:ext cx="0" cy="9144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18" name="Text Box 4"/>
          <p:cNvSpPr txBox="1">
            <a:spLocks noChangeArrowheads="1"/>
          </p:cNvSpPr>
          <p:nvPr/>
        </p:nvSpPr>
        <p:spPr bwMode="auto">
          <a:xfrm>
            <a:off x="457200" y="1230868"/>
            <a:ext cx="3048000" cy="457200"/>
          </a:xfrm>
          <a:prstGeom prst="rect">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lgn="l"/>
            <a:r>
              <a:rPr lang="en-US"/>
              <a:t>   protected site</a:t>
            </a:r>
          </a:p>
        </p:txBody>
      </p:sp>
      <p:sp>
        <p:nvSpPr>
          <p:cNvPr id="21" name="Text Box 11"/>
          <p:cNvSpPr txBox="1">
            <a:spLocks noChangeArrowheads="1"/>
          </p:cNvSpPr>
          <p:nvPr/>
        </p:nvSpPr>
        <p:spPr bwMode="auto">
          <a:xfrm>
            <a:off x="457200" y="2602468"/>
            <a:ext cx="3048000" cy="369332"/>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r>
              <a:rPr lang="en-US" dirty="0"/>
              <a:t>unprotected proxy</a:t>
            </a:r>
          </a:p>
        </p:txBody>
      </p:sp>
      <p:sp>
        <p:nvSpPr>
          <p:cNvPr id="32" name="Rectangle 31"/>
          <p:cNvSpPr/>
          <p:nvPr/>
        </p:nvSpPr>
        <p:spPr>
          <a:xfrm>
            <a:off x="304800" y="6096000"/>
            <a:ext cx="3352800" cy="6096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36" name="Text Box 4"/>
          <p:cNvSpPr txBox="1">
            <a:spLocks noChangeArrowheads="1"/>
          </p:cNvSpPr>
          <p:nvPr/>
        </p:nvSpPr>
        <p:spPr bwMode="auto">
          <a:xfrm>
            <a:off x="457200" y="6172200"/>
            <a:ext cx="3048000" cy="457200"/>
          </a:xfrm>
          <a:prstGeom prst="rect">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lgn="l"/>
            <a:r>
              <a:rPr lang="en-US"/>
              <a:t>   protected site</a:t>
            </a:r>
          </a:p>
        </p:txBody>
      </p:sp>
      <p:sp>
        <p:nvSpPr>
          <p:cNvPr id="37" name="Text Box 11"/>
          <p:cNvSpPr txBox="1">
            <a:spLocks noChangeArrowheads="1"/>
          </p:cNvSpPr>
          <p:nvPr/>
        </p:nvSpPr>
        <p:spPr bwMode="auto">
          <a:xfrm>
            <a:off x="457200" y="4953000"/>
            <a:ext cx="3048000" cy="369332"/>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r>
              <a:rPr lang="en-US" dirty="0"/>
              <a:t>unprotected proxy</a:t>
            </a:r>
          </a:p>
        </p:txBody>
      </p:sp>
      <p:sp>
        <p:nvSpPr>
          <p:cNvPr id="40" name="Line 10"/>
          <p:cNvSpPr>
            <a:spLocks noChangeShapeType="1"/>
          </p:cNvSpPr>
          <p:nvPr/>
        </p:nvSpPr>
        <p:spPr bwMode="auto">
          <a:xfrm>
            <a:off x="762000" y="2971800"/>
            <a:ext cx="0" cy="8382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41" name="Text Box 13"/>
          <p:cNvSpPr txBox="1">
            <a:spLocks noChangeArrowheads="1"/>
          </p:cNvSpPr>
          <p:nvPr/>
        </p:nvSpPr>
        <p:spPr bwMode="auto">
          <a:xfrm rot="-5400000" flipH="1" flipV="1">
            <a:off x="458688" y="3275112"/>
            <a:ext cx="1066802" cy="307777"/>
          </a:xfrm>
          <a:prstGeom prst="rect">
            <a:avLst/>
          </a:prstGeom>
          <a:noFill/>
          <a:ln w="28575" algn="ctr">
            <a:noFill/>
            <a:miter lim="800000"/>
            <a:headEnd/>
            <a:tailEnd/>
          </a:ln>
          <a:effectLst/>
        </p:spPr>
        <p:txBody>
          <a:bodyPr wrap="square">
            <a:spAutoFit/>
          </a:bodyPr>
          <a:lstStyle/>
          <a:p>
            <a:r>
              <a:rPr lang="en-US" sz="1400" dirty="0" smtClean="0"/>
              <a:t>open(1’,s)</a:t>
            </a:r>
            <a:endParaRPr lang="en-US" sz="1400" dirty="0"/>
          </a:p>
        </p:txBody>
      </p:sp>
      <p:sp>
        <p:nvSpPr>
          <p:cNvPr id="43" name="TextBox 42"/>
          <p:cNvSpPr txBox="1"/>
          <p:nvPr/>
        </p:nvSpPr>
        <p:spPr>
          <a:xfrm>
            <a:off x="5410200" y="1066800"/>
            <a:ext cx="2286000" cy="147732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All  communicating parties connect to session manager using session name, s</a:t>
            </a:r>
            <a:endParaRPr lang="en-US" dirty="0"/>
          </a:p>
        </p:txBody>
      </p:sp>
      <p:sp>
        <p:nvSpPr>
          <p:cNvPr id="17" name="Text Box 5"/>
          <p:cNvSpPr txBox="1">
            <a:spLocks noChangeArrowheads="1"/>
          </p:cNvSpPr>
          <p:nvPr/>
        </p:nvSpPr>
        <p:spPr bwMode="auto">
          <a:xfrm>
            <a:off x="457200" y="3810000"/>
            <a:ext cx="3048000" cy="369332"/>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a:spAutoFit/>
          </a:bodyPr>
          <a:lstStyle/>
          <a:p>
            <a:r>
              <a:rPr lang="en-US" dirty="0" smtClean="0"/>
              <a:t>session manager</a:t>
            </a:r>
            <a:endParaRPr lang="en-US" dirty="0"/>
          </a:p>
        </p:txBody>
      </p:sp>
      <p:sp>
        <p:nvSpPr>
          <p:cNvPr id="19" name="Line 10"/>
          <p:cNvSpPr>
            <a:spLocks noChangeShapeType="1"/>
          </p:cNvSpPr>
          <p:nvPr/>
        </p:nvSpPr>
        <p:spPr bwMode="auto">
          <a:xfrm flipV="1">
            <a:off x="990600" y="5334000"/>
            <a:ext cx="0" cy="8382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20" name="Text Box 13"/>
          <p:cNvSpPr txBox="1">
            <a:spLocks noChangeArrowheads="1"/>
          </p:cNvSpPr>
          <p:nvPr/>
        </p:nvSpPr>
        <p:spPr bwMode="auto">
          <a:xfrm rot="5400000" flipH="1" flipV="1">
            <a:off x="649190" y="5523010"/>
            <a:ext cx="990598" cy="307777"/>
          </a:xfrm>
          <a:prstGeom prst="rect">
            <a:avLst/>
          </a:prstGeom>
          <a:noFill/>
          <a:ln w="28575" algn="ctr">
            <a:noFill/>
            <a:miter lim="800000"/>
            <a:headEnd/>
            <a:tailEnd/>
          </a:ln>
          <a:effectLst/>
        </p:spPr>
        <p:txBody>
          <a:bodyPr wrap="square">
            <a:spAutoFit/>
          </a:bodyPr>
          <a:lstStyle/>
          <a:p>
            <a:r>
              <a:rPr lang="en-US" sz="1400" dirty="0" smtClean="0"/>
              <a:t>open(2,s)</a:t>
            </a:r>
            <a:endParaRPr lang="en-US" sz="1400" dirty="0"/>
          </a:p>
        </p:txBody>
      </p:sp>
      <p:sp>
        <p:nvSpPr>
          <p:cNvPr id="22" name="Line 10"/>
          <p:cNvSpPr>
            <a:spLocks noChangeShapeType="1"/>
          </p:cNvSpPr>
          <p:nvPr/>
        </p:nvSpPr>
        <p:spPr bwMode="auto">
          <a:xfrm flipV="1">
            <a:off x="990600" y="4114800"/>
            <a:ext cx="0" cy="7620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23" name="Text Box 13"/>
          <p:cNvSpPr txBox="1">
            <a:spLocks noChangeArrowheads="1"/>
          </p:cNvSpPr>
          <p:nvPr/>
        </p:nvSpPr>
        <p:spPr bwMode="auto">
          <a:xfrm rot="5400000" flipH="1" flipV="1">
            <a:off x="611089" y="4418111"/>
            <a:ext cx="1066800" cy="307777"/>
          </a:xfrm>
          <a:prstGeom prst="rect">
            <a:avLst/>
          </a:prstGeom>
          <a:noFill/>
          <a:ln w="28575" algn="ctr">
            <a:noFill/>
            <a:miter lim="800000"/>
            <a:headEnd/>
            <a:tailEnd/>
          </a:ln>
          <a:effectLst/>
        </p:spPr>
        <p:txBody>
          <a:bodyPr wrap="square">
            <a:spAutoFit/>
          </a:bodyPr>
          <a:lstStyle/>
          <a:p>
            <a:r>
              <a:rPr lang="en-US" sz="1400" dirty="0" smtClean="0"/>
              <a:t>open(2’,s)</a:t>
            </a:r>
            <a:endParaRPr lang="en-US" sz="1400" dirty="0"/>
          </a:p>
        </p:txBody>
      </p:sp>
      <p:sp>
        <p:nvSpPr>
          <p:cNvPr id="24" name="Line 10"/>
          <p:cNvSpPr>
            <a:spLocks noChangeShapeType="1"/>
          </p:cNvSpPr>
          <p:nvPr/>
        </p:nvSpPr>
        <p:spPr bwMode="auto">
          <a:xfrm>
            <a:off x="1600200" y="1676400"/>
            <a:ext cx="0" cy="9144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25" name="Text Box 13"/>
          <p:cNvSpPr txBox="1">
            <a:spLocks noChangeArrowheads="1"/>
          </p:cNvSpPr>
          <p:nvPr/>
        </p:nvSpPr>
        <p:spPr bwMode="auto">
          <a:xfrm rot="-5400000" flipH="1" flipV="1">
            <a:off x="1411190" y="2017813"/>
            <a:ext cx="838197" cy="307777"/>
          </a:xfrm>
          <a:prstGeom prst="rect">
            <a:avLst/>
          </a:prstGeom>
          <a:noFill/>
          <a:ln w="28575" algn="ctr">
            <a:noFill/>
            <a:miter lim="800000"/>
            <a:headEnd/>
            <a:tailEnd/>
          </a:ln>
          <a:effectLst/>
        </p:spPr>
        <p:txBody>
          <a:bodyPr wrap="square">
            <a:spAutoFit/>
          </a:bodyPr>
          <a:lstStyle/>
          <a:p>
            <a:r>
              <a:rPr lang="en-US" sz="1400" dirty="0" smtClean="0"/>
              <a:t>send(1)</a:t>
            </a:r>
            <a:endParaRPr lang="en-US" sz="1400" dirty="0"/>
          </a:p>
        </p:txBody>
      </p:sp>
      <p:sp>
        <p:nvSpPr>
          <p:cNvPr id="26" name="Line 10"/>
          <p:cNvSpPr>
            <a:spLocks noChangeShapeType="1"/>
          </p:cNvSpPr>
          <p:nvPr/>
        </p:nvSpPr>
        <p:spPr bwMode="auto">
          <a:xfrm>
            <a:off x="1600200" y="2971800"/>
            <a:ext cx="0" cy="8382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27" name="Text Box 13"/>
          <p:cNvSpPr txBox="1">
            <a:spLocks noChangeArrowheads="1"/>
          </p:cNvSpPr>
          <p:nvPr/>
        </p:nvSpPr>
        <p:spPr bwMode="auto">
          <a:xfrm rot="-5400000" flipH="1" flipV="1">
            <a:off x="1411190" y="3313213"/>
            <a:ext cx="838197" cy="307777"/>
          </a:xfrm>
          <a:prstGeom prst="rect">
            <a:avLst/>
          </a:prstGeom>
          <a:noFill/>
          <a:ln w="28575" algn="ctr">
            <a:noFill/>
            <a:miter lim="800000"/>
            <a:headEnd/>
            <a:tailEnd/>
          </a:ln>
          <a:effectLst/>
        </p:spPr>
        <p:txBody>
          <a:bodyPr wrap="square">
            <a:spAutoFit/>
          </a:bodyPr>
          <a:lstStyle/>
          <a:p>
            <a:r>
              <a:rPr lang="en-US" sz="1400" dirty="0" smtClean="0"/>
              <a:t>send(1’)</a:t>
            </a:r>
            <a:endParaRPr lang="en-US" sz="1400" dirty="0"/>
          </a:p>
        </p:txBody>
      </p:sp>
      <p:sp>
        <p:nvSpPr>
          <p:cNvPr id="28" name="Line 10"/>
          <p:cNvSpPr>
            <a:spLocks noChangeShapeType="1"/>
          </p:cNvSpPr>
          <p:nvPr/>
        </p:nvSpPr>
        <p:spPr bwMode="auto">
          <a:xfrm>
            <a:off x="1600200" y="4191000"/>
            <a:ext cx="0" cy="7620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29" name="Text Box 13"/>
          <p:cNvSpPr txBox="1">
            <a:spLocks noChangeArrowheads="1"/>
          </p:cNvSpPr>
          <p:nvPr/>
        </p:nvSpPr>
        <p:spPr bwMode="auto">
          <a:xfrm rot="-5400000" flipH="1" flipV="1">
            <a:off x="1411190" y="4380010"/>
            <a:ext cx="838197" cy="307777"/>
          </a:xfrm>
          <a:prstGeom prst="rect">
            <a:avLst/>
          </a:prstGeom>
          <a:noFill/>
          <a:ln w="28575" algn="ctr">
            <a:noFill/>
            <a:miter lim="800000"/>
            <a:headEnd/>
            <a:tailEnd/>
          </a:ln>
          <a:effectLst/>
        </p:spPr>
        <p:txBody>
          <a:bodyPr wrap="square">
            <a:spAutoFit/>
          </a:bodyPr>
          <a:lstStyle/>
          <a:p>
            <a:r>
              <a:rPr lang="en-US" sz="1400" dirty="0" smtClean="0"/>
              <a:t>send(2’)</a:t>
            </a:r>
            <a:endParaRPr lang="en-US" sz="1400" dirty="0"/>
          </a:p>
        </p:txBody>
      </p:sp>
      <p:sp>
        <p:nvSpPr>
          <p:cNvPr id="30" name="Line 10"/>
          <p:cNvSpPr>
            <a:spLocks noChangeShapeType="1"/>
          </p:cNvSpPr>
          <p:nvPr/>
        </p:nvSpPr>
        <p:spPr bwMode="auto">
          <a:xfrm>
            <a:off x="1600200" y="5410200"/>
            <a:ext cx="0" cy="7620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31" name="Text Box 13"/>
          <p:cNvSpPr txBox="1">
            <a:spLocks noChangeArrowheads="1"/>
          </p:cNvSpPr>
          <p:nvPr/>
        </p:nvSpPr>
        <p:spPr bwMode="auto">
          <a:xfrm rot="-5400000" flipH="1" flipV="1">
            <a:off x="1411190" y="5599210"/>
            <a:ext cx="838197" cy="307777"/>
          </a:xfrm>
          <a:prstGeom prst="rect">
            <a:avLst/>
          </a:prstGeom>
          <a:noFill/>
          <a:ln w="28575" algn="ctr">
            <a:noFill/>
            <a:miter lim="800000"/>
            <a:headEnd/>
            <a:tailEnd/>
          </a:ln>
          <a:effectLst/>
        </p:spPr>
        <p:txBody>
          <a:bodyPr wrap="square">
            <a:spAutoFit/>
          </a:bodyPr>
          <a:lstStyle/>
          <a:p>
            <a:r>
              <a:rPr lang="en-US" sz="1400" dirty="0" smtClean="0"/>
              <a:t>send(2)</a:t>
            </a:r>
            <a:endParaRPr lang="en-US" sz="1400" dirty="0"/>
          </a:p>
        </p:txBody>
      </p:sp>
      <p:sp>
        <p:nvSpPr>
          <p:cNvPr id="33" name="TextBox 32"/>
          <p:cNvSpPr txBox="1"/>
          <p:nvPr/>
        </p:nvSpPr>
        <p:spPr>
          <a:xfrm>
            <a:off x="5410200" y="2819400"/>
            <a:ext cx="22860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Session manager forwards packets to sites in the same session</a:t>
            </a:r>
            <a:endParaRPr lang="en-US" dirty="0"/>
          </a:p>
        </p:txBody>
      </p:sp>
      <p:sp>
        <p:nvSpPr>
          <p:cNvPr id="38" name="TextBox 37"/>
          <p:cNvSpPr txBox="1"/>
          <p:nvPr/>
        </p:nvSpPr>
        <p:spPr>
          <a:xfrm>
            <a:off x="5410200" y="4343400"/>
            <a:ext cx="2286000"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Centralization even in replicated architecture!</a:t>
            </a:r>
            <a:endParaRPr lang="en-US" dirty="0"/>
          </a:p>
        </p:txBody>
      </p:sp>
      <p:pic>
        <p:nvPicPr>
          <p:cNvPr id="34" name="~PP4076.WAV">
            <a:hlinkClick r:id="" action="ppaction://media"/>
          </p:cNvPr>
          <p:cNvPicPr>
            <a:picLocks noRot="1" noChangeAspect="1"/>
          </p:cNvPicPr>
          <p:nvPr>
            <a:wavAudioFile r:embed="rId2" name="~PP4076.WAV"/>
          </p:nvPr>
        </p:nvPicPr>
        <p:blipFill>
          <a:blip r:embed="rId4" cstate="print"/>
          <a:stretch>
            <a:fillRect/>
          </a:stretch>
        </p:blipFill>
        <p:spPr>
          <a:xfrm>
            <a:off x="8724900" y="6438900"/>
            <a:ext cx="304800" cy="304800"/>
          </a:xfrm>
          <a:prstGeom prst="rect">
            <a:avLst/>
          </a:prstGeom>
        </p:spPr>
      </p:pic>
    </p:spTree>
    <p:custDataLst>
      <p:tags r:id="rId1"/>
    </p:custDataLst>
  </p:cSld>
  <p:clrMapOvr>
    <a:masterClrMapping/>
  </p:clrMapOvr>
  <p:transition advTm="17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4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499"/>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499"/>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499"/>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2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499"/>
                                          </p:stCondLst>
                                        </p:cTn>
                                        <p:tgtEl>
                                          <p:spTgt spid="2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499"/>
                                          </p:stCondLst>
                                        </p:cTn>
                                        <p:tgtEl>
                                          <p:spTgt spid="2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499"/>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499"/>
                                          </p:stCondLst>
                                        </p:cTn>
                                        <p:tgtEl>
                                          <p:spTgt spid="2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499"/>
                                          </p:stCondLst>
                                        </p:cTn>
                                        <p:tgtEl>
                                          <p:spTgt spid="2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499"/>
                                          </p:stCondLst>
                                        </p:cTn>
                                        <p:tgtEl>
                                          <p:spTgt spid="3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499"/>
                                          </p:stCondLst>
                                        </p:cTn>
                                        <p:tgtEl>
                                          <p:spTgt spid="3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67" fill="hold" display="0">
                  <p:stCondLst>
                    <p:cond delay="indefinite"/>
                  </p:stCondLst>
                  <p:endCondLst>
                    <p:cond evt="onPrev" delay="0">
                      <p:tgtEl>
                        <p:sldTgt/>
                      </p:tgtEl>
                    </p:cond>
                    <p:cond evt="onStopAudio" delay="0">
                      <p:tgtEl>
                        <p:sldTgt/>
                      </p:tgtEl>
                    </p:cond>
                  </p:endCondLst>
                </p:cTn>
                <p:tgtEl>
                  <p:spTgt spid="34"/>
                </p:tgtEl>
              </p:cMediaNode>
            </p:audio>
          </p:childTnLst>
        </p:cTn>
      </p:par>
    </p:tnLst>
    <p:bldLst>
      <p:bldP spid="8" grpId="0" autoUpdateAnimBg="0"/>
      <p:bldP spid="14" grpId="0" animBg="1"/>
      <p:bldP spid="40" grpId="0" animBg="1"/>
      <p:bldP spid="41" grpId="0" autoUpdateAnimBg="0"/>
      <p:bldP spid="43" grpId="0" animBg="1"/>
      <p:bldP spid="19" grpId="0" animBg="1"/>
      <p:bldP spid="20" grpId="0" autoUpdateAnimBg="0"/>
      <p:bldP spid="22" grpId="0" animBg="1"/>
      <p:bldP spid="23" grpId="0" autoUpdateAnimBg="0"/>
      <p:bldP spid="24" grpId="0" animBg="1"/>
      <p:bldP spid="25" grpId="0" autoUpdateAnimBg="0"/>
      <p:bldP spid="26" grpId="0" animBg="1"/>
      <p:bldP spid="27" grpId="0" autoUpdateAnimBg="0"/>
      <p:bldP spid="28" grpId="0" animBg="1"/>
      <p:bldP spid="29" grpId="0" autoUpdateAnimBg="0"/>
      <p:bldP spid="30" grpId="0" animBg="1"/>
      <p:bldP spid="31" grpId="0" autoUpdateAnimBg="0"/>
      <p:bldP spid="33" grpId="0" animBg="1"/>
      <p:bldP spid="3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5"/>
          <p:cNvSpPr>
            <a:spLocks noGrp="1"/>
          </p:cNvSpPr>
          <p:nvPr>
            <p:ph type="sldNum" sz="quarter" idx="4294967295"/>
          </p:nvPr>
        </p:nvSpPr>
        <p:spPr>
          <a:xfrm>
            <a:off x="6553200" y="6248400"/>
            <a:ext cx="1905000" cy="457200"/>
          </a:xfrm>
          <a:prstGeom prst="rect">
            <a:avLst/>
          </a:prstGeom>
        </p:spPr>
        <p:txBody>
          <a:bodyPr/>
          <a:lstStyle/>
          <a:p>
            <a:fld id="{45A3DB2A-77A8-4AB7-B5C2-61EC4F1FDF68}" type="slidenum">
              <a:rPr lang="en-US"/>
              <a:pPr/>
              <a:t>2</a:t>
            </a:fld>
            <a:endParaRPr lang="en-US"/>
          </a:p>
        </p:txBody>
      </p:sp>
      <p:sp>
        <p:nvSpPr>
          <p:cNvPr id="1383426" name="Rectangle 2"/>
          <p:cNvSpPr>
            <a:spLocks noGrp="1" noChangeArrowheads="1"/>
          </p:cNvSpPr>
          <p:nvPr>
            <p:ph type="title"/>
          </p:nvPr>
        </p:nvSpPr>
        <p:spPr>
          <a:xfrm>
            <a:off x="762000" y="0"/>
            <a:ext cx="7772400" cy="685800"/>
          </a:xfrm>
        </p:spPr>
        <p:txBody>
          <a:bodyPr/>
          <a:lstStyle/>
          <a:p>
            <a:r>
              <a:rPr lang="en-US" dirty="0" smtClean="0"/>
              <a:t>Current Architecture</a:t>
            </a:r>
            <a:endParaRPr lang="en-US" dirty="0"/>
          </a:p>
        </p:txBody>
      </p:sp>
      <p:sp>
        <p:nvSpPr>
          <p:cNvPr id="1383427" name="Text Box 3"/>
          <p:cNvSpPr txBox="1">
            <a:spLocks noChangeArrowheads="1"/>
          </p:cNvSpPr>
          <p:nvPr/>
        </p:nvSpPr>
        <p:spPr bwMode="auto">
          <a:xfrm>
            <a:off x="4114800" y="1066800"/>
            <a:ext cx="1371600" cy="457200"/>
          </a:xfrm>
          <a:prstGeom prst="rect">
            <a:avLst/>
          </a:prstGeom>
          <a:solidFill>
            <a:srgbClr val="00FFFF"/>
          </a:solidFill>
          <a:ln w="28575">
            <a:noFill/>
            <a:miter lim="800000"/>
            <a:headEnd/>
            <a:tailEnd/>
          </a:ln>
          <a:effectLst/>
        </p:spPr>
        <p:txBody>
          <a:bodyPr>
            <a:spAutoFit/>
          </a:bodyPr>
          <a:lstStyle/>
          <a:p>
            <a:r>
              <a:rPr lang="en-US"/>
              <a:t>Program</a:t>
            </a:r>
          </a:p>
        </p:txBody>
      </p:sp>
      <p:sp>
        <p:nvSpPr>
          <p:cNvPr id="1383428" name="Line 4"/>
          <p:cNvSpPr>
            <a:spLocks noChangeShapeType="1"/>
          </p:cNvSpPr>
          <p:nvPr/>
        </p:nvSpPr>
        <p:spPr bwMode="auto">
          <a:xfrm flipH="1">
            <a:off x="762000" y="1524000"/>
            <a:ext cx="3886200" cy="914400"/>
          </a:xfrm>
          <a:prstGeom prst="line">
            <a:avLst/>
          </a:prstGeom>
          <a:noFill/>
          <a:ln w="28575">
            <a:solidFill>
              <a:schemeClr val="tx1"/>
            </a:solidFill>
            <a:round/>
            <a:headEnd type="triangle" w="med" len="med"/>
            <a:tailEnd type="triangle" w="med" len="med"/>
          </a:ln>
          <a:effectLst/>
        </p:spPr>
        <p:txBody>
          <a:bodyPr>
            <a:spAutoFit/>
          </a:bodyPr>
          <a:lstStyle/>
          <a:p>
            <a:endParaRPr lang="en-US"/>
          </a:p>
        </p:txBody>
      </p:sp>
      <p:sp>
        <p:nvSpPr>
          <p:cNvPr id="1383429" name="Line 5"/>
          <p:cNvSpPr>
            <a:spLocks noChangeShapeType="1"/>
          </p:cNvSpPr>
          <p:nvPr/>
        </p:nvSpPr>
        <p:spPr bwMode="auto">
          <a:xfrm flipH="1">
            <a:off x="2819400" y="1524000"/>
            <a:ext cx="1905000" cy="914400"/>
          </a:xfrm>
          <a:prstGeom prst="line">
            <a:avLst/>
          </a:prstGeom>
          <a:noFill/>
          <a:ln w="28575">
            <a:solidFill>
              <a:schemeClr val="tx1"/>
            </a:solidFill>
            <a:round/>
            <a:headEnd type="triangle" w="med" len="med"/>
            <a:tailEnd type="triangle" w="med" len="med"/>
          </a:ln>
          <a:effectLst/>
        </p:spPr>
        <p:txBody>
          <a:bodyPr>
            <a:spAutoFit/>
          </a:bodyPr>
          <a:lstStyle/>
          <a:p>
            <a:endParaRPr lang="en-US"/>
          </a:p>
        </p:txBody>
      </p:sp>
      <p:sp>
        <p:nvSpPr>
          <p:cNvPr id="1383430" name="Text Box 6"/>
          <p:cNvSpPr txBox="1">
            <a:spLocks noChangeArrowheads="1"/>
          </p:cNvSpPr>
          <p:nvPr/>
        </p:nvSpPr>
        <p:spPr bwMode="auto">
          <a:xfrm>
            <a:off x="76200" y="3505200"/>
            <a:ext cx="1524000" cy="369332"/>
          </a:xfrm>
          <a:prstGeom prst="rect">
            <a:avLst/>
          </a:prstGeom>
          <a:noFill/>
          <a:ln w="28575">
            <a:noFill/>
            <a:miter lim="800000"/>
            <a:headEnd/>
            <a:tailEnd/>
          </a:ln>
          <a:effectLst/>
        </p:spPr>
        <p:txBody>
          <a:bodyPr wrap="square">
            <a:spAutoFit/>
          </a:bodyPr>
          <a:lstStyle/>
          <a:p>
            <a:r>
              <a:rPr lang="en-US" dirty="0" err="1"/>
              <a:t>Alice@Hotel</a:t>
            </a:r>
            <a:endParaRPr lang="en-US" dirty="0"/>
          </a:p>
        </p:txBody>
      </p:sp>
      <p:sp>
        <p:nvSpPr>
          <p:cNvPr id="1383431" name="Text Box 7"/>
          <p:cNvSpPr txBox="1">
            <a:spLocks noChangeArrowheads="1"/>
          </p:cNvSpPr>
          <p:nvPr/>
        </p:nvSpPr>
        <p:spPr bwMode="auto">
          <a:xfrm>
            <a:off x="2209800" y="3505200"/>
            <a:ext cx="1295400" cy="822325"/>
          </a:xfrm>
          <a:prstGeom prst="rect">
            <a:avLst/>
          </a:prstGeom>
          <a:noFill/>
          <a:ln w="28575">
            <a:noFill/>
            <a:miter lim="800000"/>
            <a:headEnd/>
            <a:tailEnd/>
          </a:ln>
          <a:effectLst/>
        </p:spPr>
        <p:txBody>
          <a:bodyPr>
            <a:spAutoFit/>
          </a:bodyPr>
          <a:lstStyle/>
          <a:p>
            <a:r>
              <a:rPr lang="en-US"/>
              <a:t>Bob@ Hotel</a:t>
            </a:r>
          </a:p>
        </p:txBody>
      </p:sp>
      <p:pic>
        <p:nvPicPr>
          <p:cNvPr id="1383432" name="Picture 8"/>
          <p:cNvPicPr>
            <a:picLocks noChangeAspect="1" noChangeArrowheads="1"/>
          </p:cNvPicPr>
          <p:nvPr/>
        </p:nvPicPr>
        <p:blipFill>
          <a:blip r:embed="rId4" cstate="print"/>
          <a:srcRect/>
          <a:stretch>
            <a:fillRect/>
          </a:stretch>
        </p:blipFill>
        <p:spPr bwMode="auto">
          <a:xfrm>
            <a:off x="76200" y="2362200"/>
            <a:ext cx="1600200" cy="1106488"/>
          </a:xfrm>
          <a:prstGeom prst="rect">
            <a:avLst/>
          </a:prstGeom>
          <a:noFill/>
          <a:ln w="9525">
            <a:noFill/>
            <a:miter lim="800000"/>
            <a:headEnd/>
            <a:tailEnd/>
          </a:ln>
        </p:spPr>
      </p:pic>
      <p:pic>
        <p:nvPicPr>
          <p:cNvPr id="1383433" name="Picture 9"/>
          <p:cNvPicPr>
            <a:picLocks noChangeAspect="1" noChangeArrowheads="1"/>
          </p:cNvPicPr>
          <p:nvPr/>
        </p:nvPicPr>
        <p:blipFill>
          <a:blip r:embed="rId5" cstate="print"/>
          <a:srcRect t="28731" b="12500"/>
          <a:stretch>
            <a:fillRect/>
          </a:stretch>
        </p:blipFill>
        <p:spPr bwMode="auto">
          <a:xfrm flipV="1">
            <a:off x="457200" y="2509838"/>
            <a:ext cx="914400" cy="385762"/>
          </a:xfrm>
          <a:prstGeom prst="rect">
            <a:avLst/>
          </a:prstGeom>
          <a:noFill/>
          <a:ln w="9525">
            <a:noFill/>
            <a:miter lim="800000"/>
            <a:headEnd/>
            <a:tailEnd/>
          </a:ln>
        </p:spPr>
      </p:pic>
      <p:pic>
        <p:nvPicPr>
          <p:cNvPr id="1383434" name="Picture 10"/>
          <p:cNvPicPr>
            <a:picLocks noChangeAspect="1" noChangeArrowheads="1"/>
          </p:cNvPicPr>
          <p:nvPr/>
        </p:nvPicPr>
        <p:blipFill>
          <a:blip r:embed="rId4" cstate="print"/>
          <a:srcRect/>
          <a:stretch>
            <a:fillRect/>
          </a:stretch>
        </p:blipFill>
        <p:spPr bwMode="auto">
          <a:xfrm>
            <a:off x="2057400" y="2398713"/>
            <a:ext cx="1600200" cy="1106487"/>
          </a:xfrm>
          <a:prstGeom prst="rect">
            <a:avLst/>
          </a:prstGeom>
          <a:noFill/>
          <a:ln w="9525">
            <a:noFill/>
            <a:miter lim="800000"/>
            <a:headEnd/>
            <a:tailEnd/>
          </a:ln>
        </p:spPr>
      </p:pic>
      <p:pic>
        <p:nvPicPr>
          <p:cNvPr id="1383435" name="Picture 11"/>
          <p:cNvPicPr>
            <a:picLocks noChangeAspect="1" noChangeArrowheads="1"/>
          </p:cNvPicPr>
          <p:nvPr/>
        </p:nvPicPr>
        <p:blipFill>
          <a:blip r:embed="rId5" cstate="print"/>
          <a:srcRect t="28731" b="12500"/>
          <a:stretch>
            <a:fillRect/>
          </a:stretch>
        </p:blipFill>
        <p:spPr bwMode="auto">
          <a:xfrm flipV="1">
            <a:off x="2438400" y="2514600"/>
            <a:ext cx="914400" cy="385763"/>
          </a:xfrm>
          <a:prstGeom prst="rect">
            <a:avLst/>
          </a:prstGeom>
          <a:noFill/>
          <a:ln w="9525">
            <a:noFill/>
            <a:miter lim="800000"/>
            <a:headEnd/>
            <a:tailEnd/>
          </a:ln>
        </p:spPr>
      </p:pic>
      <p:pic>
        <p:nvPicPr>
          <p:cNvPr id="14" name="~PP1048.WAV">
            <a:hlinkClick r:id="" action="ppaction://media"/>
          </p:cNvPr>
          <p:cNvPicPr>
            <a:picLocks noRot="1" noChangeAspect="1"/>
          </p:cNvPicPr>
          <p:nvPr>
            <a:wavAudioFile r:embed="rId1" name="~PP1048.WAV"/>
          </p:nvPr>
        </p:nvPicPr>
        <p:blipFill>
          <a:blip r:embed="rId6" cstate="print"/>
          <a:stretch>
            <a:fillRect/>
          </a:stretch>
        </p:blipFill>
        <p:spPr>
          <a:xfrm>
            <a:off x="8724900" y="6438900"/>
            <a:ext cx="304800" cy="304800"/>
          </a:xfrm>
          <a:prstGeom prst="rect">
            <a:avLst/>
          </a:prstGeom>
        </p:spPr>
      </p:pic>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304800" y="4876800"/>
            <a:ext cx="3352800" cy="12192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Asymmetric Protocol and Peer To Peer</a:t>
            </a:r>
            <a:endParaRPr lang="en-US" dirty="0"/>
          </a:p>
        </p:txBody>
      </p:sp>
      <p:sp>
        <p:nvSpPr>
          <p:cNvPr id="3" name="Rectangle 2"/>
          <p:cNvSpPr/>
          <p:nvPr/>
        </p:nvSpPr>
        <p:spPr>
          <a:xfrm>
            <a:off x="304800" y="1066800"/>
            <a:ext cx="3352800" cy="762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5" name="Rectangle 4"/>
          <p:cNvSpPr/>
          <p:nvPr/>
        </p:nvSpPr>
        <p:spPr>
          <a:xfrm>
            <a:off x="304800" y="1828800"/>
            <a:ext cx="3352800" cy="12192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8" name="Text Box 13"/>
          <p:cNvSpPr txBox="1">
            <a:spLocks noChangeArrowheads="1"/>
          </p:cNvSpPr>
          <p:nvPr/>
        </p:nvSpPr>
        <p:spPr bwMode="auto">
          <a:xfrm rot="-5400000" flipH="1" flipV="1">
            <a:off x="493811" y="2094010"/>
            <a:ext cx="990602" cy="307777"/>
          </a:xfrm>
          <a:prstGeom prst="rect">
            <a:avLst/>
          </a:prstGeom>
          <a:noFill/>
          <a:ln w="28575" algn="ctr">
            <a:noFill/>
            <a:miter lim="800000"/>
            <a:headEnd/>
            <a:tailEnd/>
          </a:ln>
          <a:effectLst/>
        </p:spPr>
        <p:txBody>
          <a:bodyPr wrap="square">
            <a:spAutoFit/>
          </a:bodyPr>
          <a:lstStyle/>
          <a:p>
            <a:r>
              <a:rPr lang="en-US" sz="1400" dirty="0" smtClean="0"/>
              <a:t>open(1,s)</a:t>
            </a:r>
            <a:endParaRPr lang="en-US" sz="1400" dirty="0"/>
          </a:p>
        </p:txBody>
      </p:sp>
      <p:sp>
        <p:nvSpPr>
          <p:cNvPr id="14" name="Line 10"/>
          <p:cNvSpPr>
            <a:spLocks noChangeShapeType="1"/>
          </p:cNvSpPr>
          <p:nvPr/>
        </p:nvSpPr>
        <p:spPr bwMode="auto">
          <a:xfrm>
            <a:off x="762000" y="1676400"/>
            <a:ext cx="0" cy="9144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18" name="Text Box 4"/>
          <p:cNvSpPr txBox="1">
            <a:spLocks noChangeArrowheads="1"/>
          </p:cNvSpPr>
          <p:nvPr/>
        </p:nvSpPr>
        <p:spPr bwMode="auto">
          <a:xfrm>
            <a:off x="457200" y="1230868"/>
            <a:ext cx="3048000" cy="457200"/>
          </a:xfrm>
          <a:prstGeom prst="rect">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lgn="l"/>
            <a:r>
              <a:rPr lang="en-US"/>
              <a:t>   protected site</a:t>
            </a:r>
          </a:p>
        </p:txBody>
      </p:sp>
      <p:sp>
        <p:nvSpPr>
          <p:cNvPr id="21" name="Text Box 11"/>
          <p:cNvSpPr txBox="1">
            <a:spLocks noChangeArrowheads="1"/>
          </p:cNvSpPr>
          <p:nvPr/>
        </p:nvSpPr>
        <p:spPr bwMode="auto">
          <a:xfrm>
            <a:off x="457200" y="2602468"/>
            <a:ext cx="3048000" cy="369332"/>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r>
              <a:rPr lang="en-US" dirty="0"/>
              <a:t>unprotected proxy</a:t>
            </a:r>
          </a:p>
        </p:txBody>
      </p:sp>
      <p:sp>
        <p:nvSpPr>
          <p:cNvPr id="32" name="Rectangle 31"/>
          <p:cNvSpPr/>
          <p:nvPr/>
        </p:nvSpPr>
        <p:spPr>
          <a:xfrm>
            <a:off x="304800" y="6096000"/>
            <a:ext cx="3352800" cy="6096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36" name="Text Box 4"/>
          <p:cNvSpPr txBox="1">
            <a:spLocks noChangeArrowheads="1"/>
          </p:cNvSpPr>
          <p:nvPr/>
        </p:nvSpPr>
        <p:spPr bwMode="auto">
          <a:xfrm>
            <a:off x="457200" y="6172200"/>
            <a:ext cx="3048000" cy="457200"/>
          </a:xfrm>
          <a:prstGeom prst="rect">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lgn="l"/>
            <a:r>
              <a:rPr lang="en-US"/>
              <a:t>   protected site</a:t>
            </a:r>
          </a:p>
        </p:txBody>
      </p:sp>
      <p:sp>
        <p:nvSpPr>
          <p:cNvPr id="37" name="Text Box 11"/>
          <p:cNvSpPr txBox="1">
            <a:spLocks noChangeArrowheads="1"/>
          </p:cNvSpPr>
          <p:nvPr/>
        </p:nvSpPr>
        <p:spPr bwMode="auto">
          <a:xfrm>
            <a:off x="457200" y="4953000"/>
            <a:ext cx="3048000" cy="369332"/>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r>
              <a:rPr lang="en-US" dirty="0"/>
              <a:t>unprotected proxy</a:t>
            </a:r>
          </a:p>
        </p:txBody>
      </p:sp>
      <p:sp>
        <p:nvSpPr>
          <p:cNvPr id="40" name="Line 10"/>
          <p:cNvSpPr>
            <a:spLocks noChangeShapeType="1"/>
          </p:cNvSpPr>
          <p:nvPr/>
        </p:nvSpPr>
        <p:spPr bwMode="auto">
          <a:xfrm>
            <a:off x="762000" y="2971800"/>
            <a:ext cx="0" cy="8382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41" name="Text Box 13"/>
          <p:cNvSpPr txBox="1">
            <a:spLocks noChangeArrowheads="1"/>
          </p:cNvSpPr>
          <p:nvPr/>
        </p:nvSpPr>
        <p:spPr bwMode="auto">
          <a:xfrm rot="-5400000" flipH="1" flipV="1">
            <a:off x="458688" y="3275112"/>
            <a:ext cx="1066802" cy="307777"/>
          </a:xfrm>
          <a:prstGeom prst="rect">
            <a:avLst/>
          </a:prstGeom>
          <a:noFill/>
          <a:ln w="28575" algn="ctr">
            <a:noFill/>
            <a:miter lim="800000"/>
            <a:headEnd/>
            <a:tailEnd/>
          </a:ln>
          <a:effectLst/>
        </p:spPr>
        <p:txBody>
          <a:bodyPr wrap="square">
            <a:spAutoFit/>
          </a:bodyPr>
          <a:lstStyle/>
          <a:p>
            <a:r>
              <a:rPr lang="en-US" sz="1400" dirty="0" smtClean="0"/>
              <a:t>open(1’,s)</a:t>
            </a:r>
            <a:endParaRPr lang="en-US" sz="1400" dirty="0"/>
          </a:p>
        </p:txBody>
      </p:sp>
      <p:sp>
        <p:nvSpPr>
          <p:cNvPr id="17" name="Text Box 5"/>
          <p:cNvSpPr txBox="1">
            <a:spLocks noChangeArrowheads="1"/>
          </p:cNvSpPr>
          <p:nvPr/>
        </p:nvSpPr>
        <p:spPr bwMode="auto">
          <a:xfrm>
            <a:off x="457200" y="3810000"/>
            <a:ext cx="3048000" cy="369332"/>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a:spAutoFit/>
          </a:bodyPr>
          <a:lstStyle/>
          <a:p>
            <a:r>
              <a:rPr lang="en-US" dirty="0" smtClean="0"/>
              <a:t>session manager</a:t>
            </a:r>
            <a:endParaRPr lang="en-US" dirty="0"/>
          </a:p>
        </p:txBody>
      </p:sp>
      <p:sp>
        <p:nvSpPr>
          <p:cNvPr id="19" name="Line 10"/>
          <p:cNvSpPr>
            <a:spLocks noChangeShapeType="1"/>
          </p:cNvSpPr>
          <p:nvPr/>
        </p:nvSpPr>
        <p:spPr bwMode="auto">
          <a:xfrm flipV="1">
            <a:off x="990600" y="5334000"/>
            <a:ext cx="0" cy="8382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20" name="Text Box 13"/>
          <p:cNvSpPr txBox="1">
            <a:spLocks noChangeArrowheads="1"/>
          </p:cNvSpPr>
          <p:nvPr/>
        </p:nvSpPr>
        <p:spPr bwMode="auto">
          <a:xfrm rot="5400000" flipH="1" flipV="1">
            <a:off x="649190" y="5523010"/>
            <a:ext cx="990598" cy="307777"/>
          </a:xfrm>
          <a:prstGeom prst="rect">
            <a:avLst/>
          </a:prstGeom>
          <a:noFill/>
          <a:ln w="28575" algn="ctr">
            <a:noFill/>
            <a:miter lim="800000"/>
            <a:headEnd/>
            <a:tailEnd/>
          </a:ln>
          <a:effectLst/>
        </p:spPr>
        <p:txBody>
          <a:bodyPr wrap="square">
            <a:spAutoFit/>
          </a:bodyPr>
          <a:lstStyle/>
          <a:p>
            <a:r>
              <a:rPr lang="en-US" sz="1400" dirty="0" smtClean="0"/>
              <a:t>open(2,s)</a:t>
            </a:r>
            <a:endParaRPr lang="en-US" sz="1400" dirty="0"/>
          </a:p>
        </p:txBody>
      </p:sp>
      <p:sp>
        <p:nvSpPr>
          <p:cNvPr id="22" name="Line 10"/>
          <p:cNvSpPr>
            <a:spLocks noChangeShapeType="1"/>
          </p:cNvSpPr>
          <p:nvPr/>
        </p:nvSpPr>
        <p:spPr bwMode="auto">
          <a:xfrm flipV="1">
            <a:off x="990600" y="4114800"/>
            <a:ext cx="0" cy="7620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23" name="Text Box 13"/>
          <p:cNvSpPr txBox="1">
            <a:spLocks noChangeArrowheads="1"/>
          </p:cNvSpPr>
          <p:nvPr/>
        </p:nvSpPr>
        <p:spPr bwMode="auto">
          <a:xfrm rot="5400000" flipH="1" flipV="1">
            <a:off x="611089" y="4418111"/>
            <a:ext cx="1066800" cy="307777"/>
          </a:xfrm>
          <a:prstGeom prst="rect">
            <a:avLst/>
          </a:prstGeom>
          <a:noFill/>
          <a:ln w="28575" algn="ctr">
            <a:noFill/>
            <a:miter lim="800000"/>
            <a:headEnd/>
            <a:tailEnd/>
          </a:ln>
          <a:effectLst/>
        </p:spPr>
        <p:txBody>
          <a:bodyPr wrap="square">
            <a:spAutoFit/>
          </a:bodyPr>
          <a:lstStyle/>
          <a:p>
            <a:r>
              <a:rPr lang="en-US" sz="1400" dirty="0" smtClean="0"/>
              <a:t>open(2’,s)</a:t>
            </a:r>
            <a:endParaRPr lang="en-US" sz="1400" dirty="0"/>
          </a:p>
        </p:txBody>
      </p:sp>
      <p:sp>
        <p:nvSpPr>
          <p:cNvPr id="24" name="Line 10"/>
          <p:cNvSpPr>
            <a:spLocks noChangeShapeType="1"/>
          </p:cNvSpPr>
          <p:nvPr/>
        </p:nvSpPr>
        <p:spPr bwMode="auto">
          <a:xfrm>
            <a:off x="1600200" y="1676400"/>
            <a:ext cx="0" cy="9144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25" name="Text Box 13"/>
          <p:cNvSpPr txBox="1">
            <a:spLocks noChangeArrowheads="1"/>
          </p:cNvSpPr>
          <p:nvPr/>
        </p:nvSpPr>
        <p:spPr bwMode="auto">
          <a:xfrm rot="-5400000" flipH="1" flipV="1">
            <a:off x="1411190" y="2017813"/>
            <a:ext cx="838197" cy="307777"/>
          </a:xfrm>
          <a:prstGeom prst="rect">
            <a:avLst/>
          </a:prstGeom>
          <a:noFill/>
          <a:ln w="28575" algn="ctr">
            <a:noFill/>
            <a:miter lim="800000"/>
            <a:headEnd/>
            <a:tailEnd/>
          </a:ln>
          <a:effectLst/>
        </p:spPr>
        <p:txBody>
          <a:bodyPr wrap="square">
            <a:spAutoFit/>
          </a:bodyPr>
          <a:lstStyle/>
          <a:p>
            <a:r>
              <a:rPr lang="en-US" sz="1400" dirty="0" smtClean="0"/>
              <a:t>send(1)</a:t>
            </a:r>
            <a:endParaRPr lang="en-US" sz="1400" dirty="0"/>
          </a:p>
        </p:txBody>
      </p:sp>
      <p:sp>
        <p:nvSpPr>
          <p:cNvPr id="26" name="Line 10"/>
          <p:cNvSpPr>
            <a:spLocks noChangeShapeType="1"/>
          </p:cNvSpPr>
          <p:nvPr/>
        </p:nvSpPr>
        <p:spPr bwMode="auto">
          <a:xfrm>
            <a:off x="1600200" y="2971800"/>
            <a:ext cx="0" cy="8382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27" name="Text Box 13"/>
          <p:cNvSpPr txBox="1">
            <a:spLocks noChangeArrowheads="1"/>
          </p:cNvSpPr>
          <p:nvPr/>
        </p:nvSpPr>
        <p:spPr bwMode="auto">
          <a:xfrm rot="-5400000" flipH="1" flipV="1">
            <a:off x="1411190" y="3313213"/>
            <a:ext cx="838197" cy="307777"/>
          </a:xfrm>
          <a:prstGeom prst="rect">
            <a:avLst/>
          </a:prstGeom>
          <a:noFill/>
          <a:ln w="28575" algn="ctr">
            <a:noFill/>
            <a:miter lim="800000"/>
            <a:headEnd/>
            <a:tailEnd/>
          </a:ln>
          <a:effectLst/>
        </p:spPr>
        <p:txBody>
          <a:bodyPr wrap="square">
            <a:spAutoFit/>
          </a:bodyPr>
          <a:lstStyle/>
          <a:p>
            <a:r>
              <a:rPr lang="en-US" sz="1400" dirty="0" smtClean="0"/>
              <a:t>send(1’)</a:t>
            </a:r>
            <a:endParaRPr lang="en-US" sz="1400" dirty="0"/>
          </a:p>
        </p:txBody>
      </p:sp>
      <p:sp>
        <p:nvSpPr>
          <p:cNvPr id="28" name="Line 10"/>
          <p:cNvSpPr>
            <a:spLocks noChangeShapeType="1"/>
          </p:cNvSpPr>
          <p:nvPr/>
        </p:nvSpPr>
        <p:spPr bwMode="auto">
          <a:xfrm>
            <a:off x="1600200" y="4191000"/>
            <a:ext cx="0" cy="7620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29" name="Text Box 13"/>
          <p:cNvSpPr txBox="1">
            <a:spLocks noChangeArrowheads="1"/>
          </p:cNvSpPr>
          <p:nvPr/>
        </p:nvSpPr>
        <p:spPr bwMode="auto">
          <a:xfrm rot="-5400000" flipH="1" flipV="1">
            <a:off x="1411190" y="4380010"/>
            <a:ext cx="838197" cy="307777"/>
          </a:xfrm>
          <a:prstGeom prst="rect">
            <a:avLst/>
          </a:prstGeom>
          <a:noFill/>
          <a:ln w="28575" algn="ctr">
            <a:noFill/>
            <a:miter lim="800000"/>
            <a:headEnd/>
            <a:tailEnd/>
          </a:ln>
          <a:effectLst/>
        </p:spPr>
        <p:txBody>
          <a:bodyPr wrap="square">
            <a:spAutoFit/>
          </a:bodyPr>
          <a:lstStyle/>
          <a:p>
            <a:r>
              <a:rPr lang="en-US" sz="1400" dirty="0" smtClean="0"/>
              <a:t>send(2’)</a:t>
            </a:r>
            <a:endParaRPr lang="en-US" sz="1400" dirty="0"/>
          </a:p>
        </p:txBody>
      </p:sp>
      <p:sp>
        <p:nvSpPr>
          <p:cNvPr id="30" name="Line 10"/>
          <p:cNvSpPr>
            <a:spLocks noChangeShapeType="1"/>
          </p:cNvSpPr>
          <p:nvPr/>
        </p:nvSpPr>
        <p:spPr bwMode="auto">
          <a:xfrm>
            <a:off x="1600200" y="5410200"/>
            <a:ext cx="0" cy="7620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31" name="Text Box 13"/>
          <p:cNvSpPr txBox="1">
            <a:spLocks noChangeArrowheads="1"/>
          </p:cNvSpPr>
          <p:nvPr/>
        </p:nvSpPr>
        <p:spPr bwMode="auto">
          <a:xfrm rot="-5400000" flipH="1" flipV="1">
            <a:off x="1411190" y="5599210"/>
            <a:ext cx="838197" cy="307777"/>
          </a:xfrm>
          <a:prstGeom prst="rect">
            <a:avLst/>
          </a:prstGeom>
          <a:noFill/>
          <a:ln w="28575" algn="ctr">
            <a:noFill/>
            <a:miter lim="800000"/>
            <a:headEnd/>
            <a:tailEnd/>
          </a:ln>
          <a:effectLst/>
        </p:spPr>
        <p:txBody>
          <a:bodyPr wrap="square">
            <a:spAutoFit/>
          </a:bodyPr>
          <a:lstStyle/>
          <a:p>
            <a:r>
              <a:rPr lang="en-US" sz="1400" dirty="0" smtClean="0"/>
              <a:t>send(2)</a:t>
            </a:r>
            <a:endParaRPr lang="en-US" sz="1400" dirty="0"/>
          </a:p>
        </p:txBody>
      </p:sp>
      <p:sp>
        <p:nvSpPr>
          <p:cNvPr id="34" name="Multiply 33"/>
          <p:cNvSpPr/>
          <p:nvPr/>
        </p:nvSpPr>
        <p:spPr>
          <a:xfrm>
            <a:off x="1447800" y="4267200"/>
            <a:ext cx="457200" cy="457200"/>
          </a:xfrm>
          <a:prstGeom prst="mathMultiply">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Multiply 34"/>
          <p:cNvSpPr/>
          <p:nvPr/>
        </p:nvSpPr>
        <p:spPr>
          <a:xfrm>
            <a:off x="1371600" y="5486400"/>
            <a:ext cx="457200" cy="457200"/>
          </a:xfrm>
          <a:prstGeom prst="mathMultiply">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5410200" y="1600200"/>
            <a:ext cx="2362200"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How to send unsolicited input to a party?</a:t>
            </a:r>
            <a:endParaRPr lang="en-US" dirty="0"/>
          </a:p>
        </p:txBody>
      </p:sp>
      <p:pic>
        <p:nvPicPr>
          <p:cNvPr id="33" name="~PP3424.WAV">
            <a:hlinkClick r:id="" action="ppaction://media"/>
          </p:cNvPr>
          <p:cNvPicPr>
            <a:picLocks noRot="1" noChangeAspect="1"/>
          </p:cNvPicPr>
          <p:nvPr>
            <a:wavAudioFile r:embed="rId2" name="~PP3424.WAV"/>
          </p:nvPr>
        </p:nvPicPr>
        <p:blipFill>
          <a:blip r:embed="rId4" cstate="print"/>
          <a:stretch>
            <a:fillRect/>
          </a:stretch>
        </p:blipFill>
        <p:spPr>
          <a:xfrm>
            <a:off x="8724900" y="6438900"/>
            <a:ext cx="304800" cy="304800"/>
          </a:xfrm>
          <a:prstGeom prst="rect">
            <a:avLst/>
          </a:prstGeom>
        </p:spPr>
      </p:pic>
    </p:spTree>
    <p:custDataLst>
      <p:tags r:id="rId1"/>
    </p:custDataLst>
  </p:cSld>
  <p:clrMapOvr>
    <a:masterClrMapping/>
  </p:clrMapOvr>
  <p:transition advTm="19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9" fill="hold" display="0">
                  <p:stCondLst>
                    <p:cond delay="indefinite"/>
                  </p:stCondLst>
                  <p:endCondLst>
                    <p:cond evt="onPrev" delay="0">
                      <p:tgtEl>
                        <p:sldTgt/>
                      </p:tgtEl>
                    </p:cond>
                    <p:cond evt="onStopAudio" delay="0">
                      <p:tgtEl>
                        <p:sldTgt/>
                      </p:tgtEl>
                    </p:cond>
                  </p:endCondLst>
                </p:cTn>
                <p:tgtEl>
                  <p:spTgt spid="33"/>
                </p:tgtEl>
              </p:cMediaNode>
            </p:audio>
          </p:childTnLst>
        </p:cTn>
      </p:par>
    </p:tnLst>
    <p:bldLst>
      <p:bldP spid="34" grpId="0" animBg="1"/>
      <p:bldP spid="35" grpId="0" animBg="1"/>
      <p:bldP spid="3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304800" y="4876800"/>
            <a:ext cx="3352800" cy="12192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Call-reply</a:t>
            </a:r>
            <a:endParaRPr lang="en-US" dirty="0"/>
          </a:p>
        </p:txBody>
      </p:sp>
      <p:sp>
        <p:nvSpPr>
          <p:cNvPr id="3" name="Rectangle 2"/>
          <p:cNvSpPr/>
          <p:nvPr/>
        </p:nvSpPr>
        <p:spPr>
          <a:xfrm>
            <a:off x="304800" y="1066800"/>
            <a:ext cx="3352800" cy="762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5" name="Rectangle 4"/>
          <p:cNvSpPr/>
          <p:nvPr/>
        </p:nvSpPr>
        <p:spPr>
          <a:xfrm>
            <a:off x="304800" y="1828800"/>
            <a:ext cx="3352800" cy="12192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8" name="Text Box 13"/>
          <p:cNvSpPr txBox="1">
            <a:spLocks noChangeArrowheads="1"/>
          </p:cNvSpPr>
          <p:nvPr/>
        </p:nvSpPr>
        <p:spPr bwMode="auto">
          <a:xfrm rot="-5400000" flipH="1" flipV="1">
            <a:off x="493811" y="2094010"/>
            <a:ext cx="990602" cy="307777"/>
          </a:xfrm>
          <a:prstGeom prst="rect">
            <a:avLst/>
          </a:prstGeom>
          <a:noFill/>
          <a:ln w="28575" algn="ctr">
            <a:noFill/>
            <a:miter lim="800000"/>
            <a:headEnd/>
            <a:tailEnd/>
          </a:ln>
          <a:effectLst/>
        </p:spPr>
        <p:txBody>
          <a:bodyPr wrap="square">
            <a:spAutoFit/>
          </a:bodyPr>
          <a:lstStyle/>
          <a:p>
            <a:r>
              <a:rPr lang="en-US" sz="1400" dirty="0" smtClean="0"/>
              <a:t>open(1,s)</a:t>
            </a:r>
            <a:endParaRPr lang="en-US" sz="1400" dirty="0"/>
          </a:p>
        </p:txBody>
      </p:sp>
      <p:sp>
        <p:nvSpPr>
          <p:cNvPr id="14" name="Line 10"/>
          <p:cNvSpPr>
            <a:spLocks noChangeShapeType="1"/>
          </p:cNvSpPr>
          <p:nvPr/>
        </p:nvSpPr>
        <p:spPr bwMode="auto">
          <a:xfrm>
            <a:off x="762000" y="1676400"/>
            <a:ext cx="0" cy="9144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18" name="Text Box 4"/>
          <p:cNvSpPr txBox="1">
            <a:spLocks noChangeArrowheads="1"/>
          </p:cNvSpPr>
          <p:nvPr/>
        </p:nvSpPr>
        <p:spPr bwMode="auto">
          <a:xfrm>
            <a:off x="457200" y="1230868"/>
            <a:ext cx="3048000" cy="457200"/>
          </a:xfrm>
          <a:prstGeom prst="rect">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lgn="l"/>
            <a:r>
              <a:rPr lang="en-US"/>
              <a:t>   protected site</a:t>
            </a:r>
          </a:p>
        </p:txBody>
      </p:sp>
      <p:sp>
        <p:nvSpPr>
          <p:cNvPr id="21" name="Text Box 11"/>
          <p:cNvSpPr txBox="1">
            <a:spLocks noChangeArrowheads="1"/>
          </p:cNvSpPr>
          <p:nvPr/>
        </p:nvSpPr>
        <p:spPr bwMode="auto">
          <a:xfrm>
            <a:off x="457200" y="2602468"/>
            <a:ext cx="3048000" cy="369332"/>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r>
              <a:rPr lang="en-US" dirty="0"/>
              <a:t>unprotected proxy</a:t>
            </a:r>
          </a:p>
        </p:txBody>
      </p:sp>
      <p:sp>
        <p:nvSpPr>
          <p:cNvPr id="32" name="Rectangle 31"/>
          <p:cNvSpPr/>
          <p:nvPr/>
        </p:nvSpPr>
        <p:spPr>
          <a:xfrm>
            <a:off x="304800" y="6096000"/>
            <a:ext cx="3352800" cy="6096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36" name="Text Box 4"/>
          <p:cNvSpPr txBox="1">
            <a:spLocks noChangeArrowheads="1"/>
          </p:cNvSpPr>
          <p:nvPr/>
        </p:nvSpPr>
        <p:spPr bwMode="auto">
          <a:xfrm>
            <a:off x="457200" y="6172200"/>
            <a:ext cx="3048000" cy="457200"/>
          </a:xfrm>
          <a:prstGeom prst="rect">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lgn="l"/>
            <a:r>
              <a:rPr lang="en-US"/>
              <a:t>   protected site</a:t>
            </a:r>
          </a:p>
        </p:txBody>
      </p:sp>
      <p:sp>
        <p:nvSpPr>
          <p:cNvPr id="37" name="Text Box 11"/>
          <p:cNvSpPr txBox="1">
            <a:spLocks noChangeArrowheads="1"/>
          </p:cNvSpPr>
          <p:nvPr/>
        </p:nvSpPr>
        <p:spPr bwMode="auto">
          <a:xfrm>
            <a:off x="457200" y="4953000"/>
            <a:ext cx="3048000" cy="369332"/>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r>
              <a:rPr lang="en-US" dirty="0"/>
              <a:t>unprotected proxy</a:t>
            </a:r>
          </a:p>
        </p:txBody>
      </p:sp>
      <p:sp>
        <p:nvSpPr>
          <p:cNvPr id="40" name="Line 10"/>
          <p:cNvSpPr>
            <a:spLocks noChangeShapeType="1"/>
          </p:cNvSpPr>
          <p:nvPr/>
        </p:nvSpPr>
        <p:spPr bwMode="auto">
          <a:xfrm>
            <a:off x="762000" y="2971800"/>
            <a:ext cx="0" cy="8382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41" name="Text Box 13"/>
          <p:cNvSpPr txBox="1">
            <a:spLocks noChangeArrowheads="1"/>
          </p:cNvSpPr>
          <p:nvPr/>
        </p:nvSpPr>
        <p:spPr bwMode="auto">
          <a:xfrm rot="-5400000" flipH="1" flipV="1">
            <a:off x="458688" y="3275112"/>
            <a:ext cx="1066802" cy="307777"/>
          </a:xfrm>
          <a:prstGeom prst="rect">
            <a:avLst/>
          </a:prstGeom>
          <a:noFill/>
          <a:ln w="28575" algn="ctr">
            <a:noFill/>
            <a:miter lim="800000"/>
            <a:headEnd/>
            <a:tailEnd/>
          </a:ln>
          <a:effectLst/>
        </p:spPr>
        <p:txBody>
          <a:bodyPr wrap="square">
            <a:spAutoFit/>
          </a:bodyPr>
          <a:lstStyle/>
          <a:p>
            <a:r>
              <a:rPr lang="en-US" sz="1400" dirty="0" smtClean="0"/>
              <a:t>open(1’,s)</a:t>
            </a:r>
            <a:endParaRPr lang="en-US" sz="1400" dirty="0"/>
          </a:p>
        </p:txBody>
      </p:sp>
      <p:sp>
        <p:nvSpPr>
          <p:cNvPr id="17" name="Text Box 5"/>
          <p:cNvSpPr txBox="1">
            <a:spLocks noChangeArrowheads="1"/>
          </p:cNvSpPr>
          <p:nvPr/>
        </p:nvSpPr>
        <p:spPr bwMode="auto">
          <a:xfrm>
            <a:off x="457200" y="3810000"/>
            <a:ext cx="3048000" cy="369332"/>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a:spAutoFit/>
          </a:bodyPr>
          <a:lstStyle/>
          <a:p>
            <a:r>
              <a:rPr lang="en-US" dirty="0" smtClean="0"/>
              <a:t>session manager</a:t>
            </a:r>
            <a:endParaRPr lang="en-US" dirty="0"/>
          </a:p>
        </p:txBody>
      </p:sp>
      <p:sp>
        <p:nvSpPr>
          <p:cNvPr id="19" name="Line 10"/>
          <p:cNvSpPr>
            <a:spLocks noChangeShapeType="1"/>
          </p:cNvSpPr>
          <p:nvPr/>
        </p:nvSpPr>
        <p:spPr bwMode="auto">
          <a:xfrm flipV="1">
            <a:off x="990600" y="5334000"/>
            <a:ext cx="0" cy="8382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20" name="Text Box 13"/>
          <p:cNvSpPr txBox="1">
            <a:spLocks noChangeArrowheads="1"/>
          </p:cNvSpPr>
          <p:nvPr/>
        </p:nvSpPr>
        <p:spPr bwMode="auto">
          <a:xfrm rot="5400000" flipH="1" flipV="1">
            <a:off x="649190" y="5523010"/>
            <a:ext cx="990598" cy="307777"/>
          </a:xfrm>
          <a:prstGeom prst="rect">
            <a:avLst/>
          </a:prstGeom>
          <a:noFill/>
          <a:ln w="28575" algn="ctr">
            <a:noFill/>
            <a:miter lim="800000"/>
            <a:headEnd/>
            <a:tailEnd/>
          </a:ln>
          <a:effectLst/>
        </p:spPr>
        <p:txBody>
          <a:bodyPr wrap="square">
            <a:spAutoFit/>
          </a:bodyPr>
          <a:lstStyle/>
          <a:p>
            <a:r>
              <a:rPr lang="en-US" sz="1400" dirty="0" smtClean="0"/>
              <a:t>open(2,s)</a:t>
            </a:r>
            <a:endParaRPr lang="en-US" sz="1400" dirty="0"/>
          </a:p>
        </p:txBody>
      </p:sp>
      <p:sp>
        <p:nvSpPr>
          <p:cNvPr id="22" name="Line 10"/>
          <p:cNvSpPr>
            <a:spLocks noChangeShapeType="1"/>
          </p:cNvSpPr>
          <p:nvPr/>
        </p:nvSpPr>
        <p:spPr bwMode="auto">
          <a:xfrm flipV="1">
            <a:off x="990600" y="4114800"/>
            <a:ext cx="0" cy="7620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23" name="Text Box 13"/>
          <p:cNvSpPr txBox="1">
            <a:spLocks noChangeArrowheads="1"/>
          </p:cNvSpPr>
          <p:nvPr/>
        </p:nvSpPr>
        <p:spPr bwMode="auto">
          <a:xfrm rot="5400000" flipH="1" flipV="1">
            <a:off x="611089" y="4418111"/>
            <a:ext cx="1066800" cy="307777"/>
          </a:xfrm>
          <a:prstGeom prst="rect">
            <a:avLst/>
          </a:prstGeom>
          <a:noFill/>
          <a:ln w="28575" algn="ctr">
            <a:noFill/>
            <a:miter lim="800000"/>
            <a:headEnd/>
            <a:tailEnd/>
          </a:ln>
          <a:effectLst/>
        </p:spPr>
        <p:txBody>
          <a:bodyPr wrap="square">
            <a:spAutoFit/>
          </a:bodyPr>
          <a:lstStyle/>
          <a:p>
            <a:r>
              <a:rPr lang="en-US" sz="1400" dirty="0" smtClean="0"/>
              <a:t>open(2’,s)</a:t>
            </a:r>
            <a:endParaRPr lang="en-US" sz="1400" dirty="0"/>
          </a:p>
        </p:txBody>
      </p:sp>
      <p:sp>
        <p:nvSpPr>
          <p:cNvPr id="24" name="Line 10"/>
          <p:cNvSpPr>
            <a:spLocks noChangeShapeType="1"/>
          </p:cNvSpPr>
          <p:nvPr/>
        </p:nvSpPr>
        <p:spPr bwMode="auto">
          <a:xfrm>
            <a:off x="1600200" y="1676400"/>
            <a:ext cx="0" cy="9144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25" name="Text Box 13"/>
          <p:cNvSpPr txBox="1">
            <a:spLocks noChangeArrowheads="1"/>
          </p:cNvSpPr>
          <p:nvPr/>
        </p:nvSpPr>
        <p:spPr bwMode="auto">
          <a:xfrm rot="-5400000" flipH="1" flipV="1">
            <a:off x="1334990" y="2094014"/>
            <a:ext cx="990598" cy="307777"/>
          </a:xfrm>
          <a:prstGeom prst="rect">
            <a:avLst/>
          </a:prstGeom>
          <a:noFill/>
          <a:ln w="28575" algn="ctr">
            <a:noFill/>
            <a:miter lim="800000"/>
            <a:headEnd/>
            <a:tailEnd/>
          </a:ln>
          <a:effectLst/>
        </p:spPr>
        <p:txBody>
          <a:bodyPr wrap="square">
            <a:spAutoFit/>
          </a:bodyPr>
          <a:lstStyle/>
          <a:p>
            <a:r>
              <a:rPr lang="en-US" sz="1400" dirty="0" smtClean="0"/>
              <a:t>call (1,a)</a:t>
            </a:r>
            <a:endParaRPr lang="en-US" sz="1400" dirty="0"/>
          </a:p>
        </p:txBody>
      </p:sp>
      <p:sp>
        <p:nvSpPr>
          <p:cNvPr id="26" name="Line 10"/>
          <p:cNvSpPr>
            <a:spLocks noChangeShapeType="1"/>
          </p:cNvSpPr>
          <p:nvPr/>
        </p:nvSpPr>
        <p:spPr bwMode="auto">
          <a:xfrm>
            <a:off x="1600200" y="2971800"/>
            <a:ext cx="0" cy="8382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27" name="Text Box 13"/>
          <p:cNvSpPr txBox="1">
            <a:spLocks noChangeArrowheads="1"/>
          </p:cNvSpPr>
          <p:nvPr/>
        </p:nvSpPr>
        <p:spPr bwMode="auto">
          <a:xfrm rot="-5400000" flipH="1" flipV="1">
            <a:off x="1334991" y="3313210"/>
            <a:ext cx="990596" cy="307777"/>
          </a:xfrm>
          <a:prstGeom prst="rect">
            <a:avLst/>
          </a:prstGeom>
          <a:noFill/>
          <a:ln w="28575" algn="ctr">
            <a:noFill/>
            <a:miter lim="800000"/>
            <a:headEnd/>
            <a:tailEnd/>
          </a:ln>
          <a:effectLst/>
        </p:spPr>
        <p:txBody>
          <a:bodyPr wrap="square">
            <a:spAutoFit/>
          </a:bodyPr>
          <a:lstStyle/>
          <a:p>
            <a:r>
              <a:rPr lang="en-US" sz="1400" dirty="0" smtClean="0"/>
              <a:t>call(1’,a)</a:t>
            </a:r>
            <a:endParaRPr lang="en-US" sz="1400" dirty="0"/>
          </a:p>
        </p:txBody>
      </p:sp>
      <p:sp>
        <p:nvSpPr>
          <p:cNvPr id="28" name="Line 10"/>
          <p:cNvSpPr>
            <a:spLocks noChangeShapeType="1"/>
          </p:cNvSpPr>
          <p:nvPr/>
        </p:nvSpPr>
        <p:spPr bwMode="auto">
          <a:xfrm>
            <a:off x="1600200" y="4191000"/>
            <a:ext cx="0" cy="7620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29" name="Text Box 13"/>
          <p:cNvSpPr txBox="1">
            <a:spLocks noChangeArrowheads="1"/>
          </p:cNvSpPr>
          <p:nvPr/>
        </p:nvSpPr>
        <p:spPr bwMode="auto">
          <a:xfrm rot="-5400000" flipH="1" flipV="1">
            <a:off x="1373091" y="4418113"/>
            <a:ext cx="914396" cy="307777"/>
          </a:xfrm>
          <a:prstGeom prst="rect">
            <a:avLst/>
          </a:prstGeom>
          <a:noFill/>
          <a:ln w="28575" algn="ctr">
            <a:noFill/>
            <a:miter lim="800000"/>
            <a:headEnd/>
            <a:tailEnd/>
          </a:ln>
          <a:effectLst/>
        </p:spPr>
        <p:txBody>
          <a:bodyPr wrap="square">
            <a:spAutoFit/>
          </a:bodyPr>
          <a:lstStyle/>
          <a:p>
            <a:r>
              <a:rPr lang="en-US" sz="1400" dirty="0" smtClean="0"/>
              <a:t>call(2’,a)</a:t>
            </a:r>
            <a:endParaRPr lang="en-US" sz="1400" dirty="0"/>
          </a:p>
        </p:txBody>
      </p:sp>
      <p:sp>
        <p:nvSpPr>
          <p:cNvPr id="30" name="Line 10"/>
          <p:cNvSpPr>
            <a:spLocks noChangeShapeType="1"/>
          </p:cNvSpPr>
          <p:nvPr/>
        </p:nvSpPr>
        <p:spPr bwMode="auto">
          <a:xfrm>
            <a:off x="1600200" y="5410200"/>
            <a:ext cx="0" cy="7620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31" name="Text Box 13"/>
          <p:cNvSpPr txBox="1">
            <a:spLocks noChangeArrowheads="1"/>
          </p:cNvSpPr>
          <p:nvPr/>
        </p:nvSpPr>
        <p:spPr bwMode="auto">
          <a:xfrm rot="-5400000" flipH="1" flipV="1">
            <a:off x="1334988" y="5675413"/>
            <a:ext cx="990601" cy="307777"/>
          </a:xfrm>
          <a:prstGeom prst="rect">
            <a:avLst/>
          </a:prstGeom>
          <a:noFill/>
          <a:ln w="28575" algn="ctr">
            <a:noFill/>
            <a:miter lim="800000"/>
            <a:headEnd/>
            <a:tailEnd/>
          </a:ln>
          <a:effectLst/>
        </p:spPr>
        <p:txBody>
          <a:bodyPr wrap="square">
            <a:spAutoFit/>
          </a:bodyPr>
          <a:lstStyle/>
          <a:p>
            <a:r>
              <a:rPr lang="en-US" sz="1400" dirty="0" smtClean="0"/>
              <a:t>call(2,a)</a:t>
            </a:r>
            <a:endParaRPr lang="en-US" sz="1400" dirty="0"/>
          </a:p>
        </p:txBody>
      </p:sp>
      <p:sp>
        <p:nvSpPr>
          <p:cNvPr id="33" name="Line 10"/>
          <p:cNvSpPr>
            <a:spLocks noChangeShapeType="1"/>
          </p:cNvSpPr>
          <p:nvPr/>
        </p:nvSpPr>
        <p:spPr bwMode="auto">
          <a:xfrm flipV="1">
            <a:off x="2362200" y="5334000"/>
            <a:ext cx="0" cy="8382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38" name="Text Box 13"/>
          <p:cNvSpPr txBox="1">
            <a:spLocks noChangeArrowheads="1"/>
          </p:cNvSpPr>
          <p:nvPr/>
        </p:nvSpPr>
        <p:spPr bwMode="auto">
          <a:xfrm rot="5400000" flipH="1" flipV="1">
            <a:off x="2058890" y="5484910"/>
            <a:ext cx="1066798" cy="307777"/>
          </a:xfrm>
          <a:prstGeom prst="rect">
            <a:avLst/>
          </a:prstGeom>
          <a:noFill/>
          <a:ln w="28575" algn="ctr">
            <a:noFill/>
            <a:miter lim="800000"/>
            <a:headEnd/>
            <a:tailEnd/>
          </a:ln>
          <a:effectLst/>
        </p:spPr>
        <p:txBody>
          <a:bodyPr wrap="square">
            <a:spAutoFit/>
          </a:bodyPr>
          <a:lstStyle/>
          <a:p>
            <a:r>
              <a:rPr lang="en-US" sz="1400" dirty="0" smtClean="0"/>
              <a:t>reply(2,b)</a:t>
            </a:r>
            <a:endParaRPr lang="en-US" sz="1400" dirty="0"/>
          </a:p>
        </p:txBody>
      </p:sp>
      <p:sp>
        <p:nvSpPr>
          <p:cNvPr id="42" name="Line 10"/>
          <p:cNvSpPr>
            <a:spLocks noChangeShapeType="1"/>
          </p:cNvSpPr>
          <p:nvPr/>
        </p:nvSpPr>
        <p:spPr bwMode="auto">
          <a:xfrm flipV="1">
            <a:off x="2362200" y="4191000"/>
            <a:ext cx="0" cy="7620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43" name="Text Box 13"/>
          <p:cNvSpPr txBox="1">
            <a:spLocks noChangeArrowheads="1"/>
          </p:cNvSpPr>
          <p:nvPr/>
        </p:nvSpPr>
        <p:spPr bwMode="auto">
          <a:xfrm rot="5400000" flipH="1" flipV="1">
            <a:off x="2058889" y="4341912"/>
            <a:ext cx="1066800" cy="307777"/>
          </a:xfrm>
          <a:prstGeom prst="rect">
            <a:avLst/>
          </a:prstGeom>
          <a:noFill/>
          <a:ln w="28575" algn="ctr">
            <a:noFill/>
            <a:miter lim="800000"/>
            <a:headEnd/>
            <a:tailEnd/>
          </a:ln>
          <a:effectLst/>
        </p:spPr>
        <p:txBody>
          <a:bodyPr wrap="square">
            <a:spAutoFit/>
          </a:bodyPr>
          <a:lstStyle/>
          <a:p>
            <a:r>
              <a:rPr lang="en-US" sz="1400" dirty="0" smtClean="0"/>
              <a:t>reply(2,b)</a:t>
            </a:r>
            <a:endParaRPr lang="en-US" sz="1400" dirty="0"/>
          </a:p>
        </p:txBody>
      </p:sp>
      <p:sp>
        <p:nvSpPr>
          <p:cNvPr id="44" name="Line 10"/>
          <p:cNvSpPr>
            <a:spLocks noChangeShapeType="1"/>
          </p:cNvSpPr>
          <p:nvPr/>
        </p:nvSpPr>
        <p:spPr bwMode="auto">
          <a:xfrm flipV="1">
            <a:off x="2286000" y="3048000"/>
            <a:ext cx="0" cy="7620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45" name="Text Box 13"/>
          <p:cNvSpPr txBox="1">
            <a:spLocks noChangeArrowheads="1"/>
          </p:cNvSpPr>
          <p:nvPr/>
        </p:nvSpPr>
        <p:spPr bwMode="auto">
          <a:xfrm rot="5400000" flipH="1" flipV="1">
            <a:off x="2058889" y="3198911"/>
            <a:ext cx="1066799" cy="307777"/>
          </a:xfrm>
          <a:prstGeom prst="rect">
            <a:avLst/>
          </a:prstGeom>
          <a:noFill/>
          <a:ln w="28575" algn="ctr">
            <a:noFill/>
            <a:miter lim="800000"/>
            <a:headEnd/>
            <a:tailEnd/>
          </a:ln>
          <a:effectLst/>
        </p:spPr>
        <p:txBody>
          <a:bodyPr wrap="square">
            <a:spAutoFit/>
          </a:bodyPr>
          <a:lstStyle/>
          <a:p>
            <a:r>
              <a:rPr lang="en-US" sz="1400" dirty="0" smtClean="0"/>
              <a:t>reply(1’b)</a:t>
            </a:r>
            <a:endParaRPr lang="en-US" sz="1400" dirty="0"/>
          </a:p>
        </p:txBody>
      </p:sp>
      <p:sp>
        <p:nvSpPr>
          <p:cNvPr id="46" name="Line 10"/>
          <p:cNvSpPr>
            <a:spLocks noChangeShapeType="1"/>
          </p:cNvSpPr>
          <p:nvPr/>
        </p:nvSpPr>
        <p:spPr bwMode="auto">
          <a:xfrm flipV="1">
            <a:off x="2286000" y="1828800"/>
            <a:ext cx="0" cy="7620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47" name="Text Box 13"/>
          <p:cNvSpPr txBox="1">
            <a:spLocks noChangeArrowheads="1"/>
          </p:cNvSpPr>
          <p:nvPr/>
        </p:nvSpPr>
        <p:spPr bwMode="auto">
          <a:xfrm rot="5400000" flipH="1" flipV="1">
            <a:off x="2058890" y="1979710"/>
            <a:ext cx="1066798" cy="307777"/>
          </a:xfrm>
          <a:prstGeom prst="rect">
            <a:avLst/>
          </a:prstGeom>
          <a:noFill/>
          <a:ln w="28575" algn="ctr">
            <a:noFill/>
            <a:miter lim="800000"/>
            <a:headEnd/>
            <a:tailEnd/>
          </a:ln>
          <a:effectLst/>
        </p:spPr>
        <p:txBody>
          <a:bodyPr wrap="square">
            <a:spAutoFit/>
          </a:bodyPr>
          <a:lstStyle/>
          <a:p>
            <a:r>
              <a:rPr lang="en-US" sz="1400" dirty="0" smtClean="0"/>
              <a:t>reply(1,b)</a:t>
            </a:r>
            <a:endParaRPr lang="en-US" sz="1400" dirty="0"/>
          </a:p>
        </p:txBody>
      </p:sp>
      <p:sp>
        <p:nvSpPr>
          <p:cNvPr id="49" name="TextBox 48"/>
          <p:cNvSpPr txBox="1"/>
          <p:nvPr/>
        </p:nvSpPr>
        <p:spPr>
          <a:xfrm>
            <a:off x="5181600" y="2438400"/>
            <a:ext cx="2286000"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Assume call-reply protocol</a:t>
            </a:r>
            <a:endParaRPr lang="en-US" dirty="0"/>
          </a:p>
        </p:txBody>
      </p:sp>
      <p:sp>
        <p:nvSpPr>
          <p:cNvPr id="48" name="TextBox 47"/>
          <p:cNvSpPr txBox="1"/>
          <p:nvPr/>
        </p:nvSpPr>
        <p:spPr>
          <a:xfrm>
            <a:off x="5257800" y="3352800"/>
            <a:ext cx="2286000"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How to receive unsolicited input</a:t>
            </a:r>
            <a:endParaRPr lang="en-US" dirty="0"/>
          </a:p>
        </p:txBody>
      </p:sp>
      <p:pic>
        <p:nvPicPr>
          <p:cNvPr id="50" name="~PP1908.WAV">
            <a:hlinkClick r:id="" action="ppaction://media"/>
          </p:cNvPr>
          <p:cNvPicPr>
            <a:picLocks noRot="1" noChangeAspect="1"/>
          </p:cNvPicPr>
          <p:nvPr>
            <a:wavAudioFile r:embed="rId2" name="~PP1908.WAV"/>
          </p:nvPr>
        </p:nvPicPr>
        <p:blipFill>
          <a:blip r:embed="rId4" cstate="print"/>
          <a:stretch>
            <a:fillRect/>
          </a:stretch>
        </p:blipFill>
        <p:spPr>
          <a:xfrm>
            <a:off x="8724900" y="6438900"/>
            <a:ext cx="304800" cy="304800"/>
          </a:xfrm>
          <a:prstGeom prst="rect">
            <a:avLst/>
          </a:prstGeom>
        </p:spPr>
      </p:pic>
    </p:spTree>
    <p:custDataLst>
      <p:tags r:id="rId1"/>
    </p:custDataLst>
  </p:cSld>
  <p:clrMapOvr>
    <a:masterClrMapping/>
  </p:clrMapOvr>
  <p:transition advTm="5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1" fill="hold" display="0">
                  <p:stCondLst>
                    <p:cond delay="indefinite"/>
                  </p:stCondLst>
                  <p:endCondLst>
                    <p:cond evt="onPrev" delay="0">
                      <p:tgtEl>
                        <p:sldTgt/>
                      </p:tgtEl>
                    </p:cond>
                    <p:cond evt="onStopAudio" delay="0">
                      <p:tgtEl>
                        <p:sldTgt/>
                      </p:tgtEl>
                    </p:cond>
                  </p:endCondLst>
                </p:cTn>
                <p:tgtEl>
                  <p:spTgt spid="50"/>
                </p:tgtEl>
              </p:cMediaNode>
            </p:audio>
          </p:childTnLst>
        </p:cTn>
      </p:par>
    </p:tnLst>
    <p:bldLst>
      <p:bldP spid="4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304800" y="4876800"/>
            <a:ext cx="3352800" cy="12192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Polling</a:t>
            </a:r>
            <a:endParaRPr lang="en-US" dirty="0"/>
          </a:p>
        </p:txBody>
      </p:sp>
      <p:sp>
        <p:nvSpPr>
          <p:cNvPr id="3" name="Rectangle 2"/>
          <p:cNvSpPr/>
          <p:nvPr/>
        </p:nvSpPr>
        <p:spPr>
          <a:xfrm>
            <a:off x="304800" y="1066800"/>
            <a:ext cx="3352800" cy="762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5" name="Rectangle 4"/>
          <p:cNvSpPr/>
          <p:nvPr/>
        </p:nvSpPr>
        <p:spPr>
          <a:xfrm>
            <a:off x="304800" y="1828800"/>
            <a:ext cx="3352800" cy="12192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18" name="Text Box 4"/>
          <p:cNvSpPr txBox="1">
            <a:spLocks noChangeArrowheads="1"/>
          </p:cNvSpPr>
          <p:nvPr/>
        </p:nvSpPr>
        <p:spPr bwMode="auto">
          <a:xfrm>
            <a:off x="457200" y="1230868"/>
            <a:ext cx="3048000" cy="457200"/>
          </a:xfrm>
          <a:prstGeom prst="rect">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lgn="l"/>
            <a:r>
              <a:rPr lang="en-US"/>
              <a:t>   protected site</a:t>
            </a:r>
          </a:p>
        </p:txBody>
      </p:sp>
      <p:sp>
        <p:nvSpPr>
          <p:cNvPr id="21" name="Text Box 11"/>
          <p:cNvSpPr txBox="1">
            <a:spLocks noChangeArrowheads="1"/>
          </p:cNvSpPr>
          <p:nvPr/>
        </p:nvSpPr>
        <p:spPr bwMode="auto">
          <a:xfrm>
            <a:off x="457200" y="2602468"/>
            <a:ext cx="3048000" cy="369332"/>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r>
              <a:rPr lang="en-US" dirty="0"/>
              <a:t>unprotected proxy</a:t>
            </a:r>
          </a:p>
        </p:txBody>
      </p:sp>
      <p:sp>
        <p:nvSpPr>
          <p:cNvPr id="32" name="Rectangle 31"/>
          <p:cNvSpPr/>
          <p:nvPr/>
        </p:nvSpPr>
        <p:spPr>
          <a:xfrm>
            <a:off x="304800" y="6096000"/>
            <a:ext cx="3352800" cy="6096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36" name="Text Box 4"/>
          <p:cNvSpPr txBox="1">
            <a:spLocks noChangeArrowheads="1"/>
          </p:cNvSpPr>
          <p:nvPr/>
        </p:nvSpPr>
        <p:spPr bwMode="auto">
          <a:xfrm>
            <a:off x="457200" y="6172200"/>
            <a:ext cx="3048000" cy="457200"/>
          </a:xfrm>
          <a:prstGeom prst="rect">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lgn="l"/>
            <a:r>
              <a:rPr lang="en-US"/>
              <a:t>   protected site</a:t>
            </a:r>
          </a:p>
        </p:txBody>
      </p:sp>
      <p:sp>
        <p:nvSpPr>
          <p:cNvPr id="37" name="Text Box 11"/>
          <p:cNvSpPr txBox="1">
            <a:spLocks noChangeArrowheads="1"/>
          </p:cNvSpPr>
          <p:nvPr/>
        </p:nvSpPr>
        <p:spPr bwMode="auto">
          <a:xfrm>
            <a:off x="457200" y="4953000"/>
            <a:ext cx="3048000" cy="369332"/>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r>
              <a:rPr lang="en-US" dirty="0"/>
              <a:t>unprotected proxy</a:t>
            </a:r>
          </a:p>
        </p:txBody>
      </p:sp>
      <p:sp>
        <p:nvSpPr>
          <p:cNvPr id="17" name="Text Box 5"/>
          <p:cNvSpPr txBox="1">
            <a:spLocks noChangeArrowheads="1"/>
          </p:cNvSpPr>
          <p:nvPr/>
        </p:nvSpPr>
        <p:spPr bwMode="auto">
          <a:xfrm>
            <a:off x="457200" y="3810000"/>
            <a:ext cx="3048000" cy="369332"/>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a:spAutoFit/>
          </a:bodyPr>
          <a:lstStyle/>
          <a:p>
            <a:r>
              <a:rPr lang="en-US" dirty="0" smtClean="0"/>
              <a:t>session manager</a:t>
            </a:r>
            <a:endParaRPr lang="en-US" dirty="0"/>
          </a:p>
        </p:txBody>
      </p:sp>
      <p:sp>
        <p:nvSpPr>
          <p:cNvPr id="24" name="Line 10"/>
          <p:cNvSpPr>
            <a:spLocks noChangeShapeType="1"/>
          </p:cNvSpPr>
          <p:nvPr/>
        </p:nvSpPr>
        <p:spPr bwMode="auto">
          <a:xfrm>
            <a:off x="530422" y="1676400"/>
            <a:ext cx="0" cy="9144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25" name="Text Box 13"/>
          <p:cNvSpPr txBox="1">
            <a:spLocks noChangeArrowheads="1"/>
          </p:cNvSpPr>
          <p:nvPr/>
        </p:nvSpPr>
        <p:spPr bwMode="auto">
          <a:xfrm rot="-5400000" flipH="1" flipV="1">
            <a:off x="265212" y="2094014"/>
            <a:ext cx="990598" cy="307777"/>
          </a:xfrm>
          <a:prstGeom prst="rect">
            <a:avLst/>
          </a:prstGeom>
          <a:noFill/>
          <a:ln w="28575" algn="ctr">
            <a:noFill/>
            <a:miter lim="800000"/>
            <a:headEnd/>
            <a:tailEnd/>
          </a:ln>
          <a:effectLst/>
        </p:spPr>
        <p:txBody>
          <a:bodyPr wrap="square">
            <a:spAutoFit/>
          </a:bodyPr>
          <a:lstStyle/>
          <a:p>
            <a:r>
              <a:rPr lang="en-US" sz="1400" dirty="0" smtClean="0"/>
              <a:t>call (1,0)</a:t>
            </a:r>
            <a:endParaRPr lang="en-US" sz="1400" dirty="0"/>
          </a:p>
        </p:txBody>
      </p:sp>
      <p:sp>
        <p:nvSpPr>
          <p:cNvPr id="26" name="Line 10"/>
          <p:cNvSpPr>
            <a:spLocks noChangeShapeType="1"/>
          </p:cNvSpPr>
          <p:nvPr/>
        </p:nvSpPr>
        <p:spPr bwMode="auto">
          <a:xfrm>
            <a:off x="530422" y="2971800"/>
            <a:ext cx="0" cy="8382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27" name="Text Box 13"/>
          <p:cNvSpPr txBox="1">
            <a:spLocks noChangeArrowheads="1"/>
          </p:cNvSpPr>
          <p:nvPr/>
        </p:nvSpPr>
        <p:spPr bwMode="auto">
          <a:xfrm rot="-5400000" flipH="1" flipV="1">
            <a:off x="265213" y="3313210"/>
            <a:ext cx="990596" cy="307777"/>
          </a:xfrm>
          <a:prstGeom prst="rect">
            <a:avLst/>
          </a:prstGeom>
          <a:noFill/>
          <a:ln w="28575" algn="ctr">
            <a:noFill/>
            <a:miter lim="800000"/>
            <a:headEnd/>
            <a:tailEnd/>
          </a:ln>
          <a:effectLst/>
        </p:spPr>
        <p:txBody>
          <a:bodyPr wrap="square">
            <a:spAutoFit/>
          </a:bodyPr>
          <a:lstStyle/>
          <a:p>
            <a:r>
              <a:rPr lang="en-US" sz="1400" dirty="0" smtClean="0"/>
              <a:t>call(1’,0)</a:t>
            </a:r>
            <a:endParaRPr lang="en-US" sz="1400" dirty="0"/>
          </a:p>
        </p:txBody>
      </p:sp>
      <p:sp>
        <p:nvSpPr>
          <p:cNvPr id="28" name="Line 10"/>
          <p:cNvSpPr>
            <a:spLocks noChangeShapeType="1"/>
          </p:cNvSpPr>
          <p:nvPr/>
        </p:nvSpPr>
        <p:spPr bwMode="auto">
          <a:xfrm rot="10800000">
            <a:off x="2057400" y="4191000"/>
            <a:ext cx="0" cy="7620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29" name="Text Box 13"/>
          <p:cNvSpPr txBox="1">
            <a:spLocks noChangeArrowheads="1"/>
          </p:cNvSpPr>
          <p:nvPr/>
        </p:nvSpPr>
        <p:spPr bwMode="auto">
          <a:xfrm rot="5400000" flipH="1" flipV="1">
            <a:off x="1713012" y="4303810"/>
            <a:ext cx="990597" cy="307777"/>
          </a:xfrm>
          <a:prstGeom prst="rect">
            <a:avLst/>
          </a:prstGeom>
          <a:noFill/>
          <a:ln w="28575" algn="ctr">
            <a:noFill/>
            <a:miter lim="800000"/>
            <a:headEnd/>
            <a:tailEnd/>
          </a:ln>
          <a:effectLst/>
        </p:spPr>
        <p:txBody>
          <a:bodyPr wrap="square">
            <a:spAutoFit/>
          </a:bodyPr>
          <a:lstStyle/>
          <a:p>
            <a:r>
              <a:rPr lang="en-US" sz="1400" dirty="0" smtClean="0"/>
              <a:t>call(2’,m)</a:t>
            </a:r>
            <a:endParaRPr lang="en-US" sz="1400" dirty="0"/>
          </a:p>
        </p:txBody>
      </p:sp>
      <p:sp>
        <p:nvSpPr>
          <p:cNvPr id="30" name="Line 10"/>
          <p:cNvSpPr>
            <a:spLocks noChangeShapeType="1"/>
          </p:cNvSpPr>
          <p:nvPr/>
        </p:nvSpPr>
        <p:spPr bwMode="auto">
          <a:xfrm rot="10800000">
            <a:off x="2057399" y="5334000"/>
            <a:ext cx="0" cy="7620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31" name="Text Box 13"/>
          <p:cNvSpPr txBox="1">
            <a:spLocks noChangeArrowheads="1"/>
          </p:cNvSpPr>
          <p:nvPr/>
        </p:nvSpPr>
        <p:spPr bwMode="auto">
          <a:xfrm rot="5400000" flipH="1" flipV="1">
            <a:off x="1715988" y="5523011"/>
            <a:ext cx="990601" cy="307777"/>
          </a:xfrm>
          <a:prstGeom prst="rect">
            <a:avLst/>
          </a:prstGeom>
          <a:noFill/>
          <a:ln w="28575" algn="ctr">
            <a:noFill/>
            <a:miter lim="800000"/>
            <a:headEnd/>
            <a:tailEnd/>
          </a:ln>
          <a:effectLst/>
        </p:spPr>
        <p:txBody>
          <a:bodyPr wrap="square">
            <a:spAutoFit/>
          </a:bodyPr>
          <a:lstStyle/>
          <a:p>
            <a:r>
              <a:rPr lang="en-US" sz="1400" dirty="0" smtClean="0"/>
              <a:t>call(2,m)</a:t>
            </a:r>
            <a:endParaRPr lang="en-US" sz="1400" dirty="0"/>
          </a:p>
        </p:txBody>
      </p:sp>
      <p:sp>
        <p:nvSpPr>
          <p:cNvPr id="33" name="Line 10"/>
          <p:cNvSpPr>
            <a:spLocks noChangeShapeType="1"/>
          </p:cNvSpPr>
          <p:nvPr/>
        </p:nvSpPr>
        <p:spPr bwMode="auto">
          <a:xfrm rot="10800000" flipV="1">
            <a:off x="2435422" y="5334000"/>
            <a:ext cx="0" cy="8382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38" name="Text Box 13"/>
          <p:cNvSpPr txBox="1">
            <a:spLocks noChangeArrowheads="1"/>
          </p:cNvSpPr>
          <p:nvPr/>
        </p:nvSpPr>
        <p:spPr bwMode="auto">
          <a:xfrm rot="16200000" flipH="1" flipV="1">
            <a:off x="2132112" y="5637311"/>
            <a:ext cx="1066798" cy="307777"/>
          </a:xfrm>
          <a:prstGeom prst="rect">
            <a:avLst/>
          </a:prstGeom>
          <a:noFill/>
          <a:ln w="28575" algn="ctr">
            <a:noFill/>
            <a:miter lim="800000"/>
            <a:headEnd/>
            <a:tailEnd/>
          </a:ln>
          <a:effectLst/>
        </p:spPr>
        <p:txBody>
          <a:bodyPr wrap="square">
            <a:spAutoFit/>
          </a:bodyPr>
          <a:lstStyle/>
          <a:p>
            <a:r>
              <a:rPr lang="en-US" sz="1400" dirty="0" smtClean="0"/>
              <a:t>reply(2,0)</a:t>
            </a:r>
            <a:endParaRPr lang="en-US" sz="1400" dirty="0"/>
          </a:p>
        </p:txBody>
      </p:sp>
      <p:sp>
        <p:nvSpPr>
          <p:cNvPr id="42" name="Line 10"/>
          <p:cNvSpPr>
            <a:spLocks noChangeShapeType="1"/>
          </p:cNvSpPr>
          <p:nvPr/>
        </p:nvSpPr>
        <p:spPr bwMode="auto">
          <a:xfrm rot="10800000" flipV="1">
            <a:off x="2435422" y="4191000"/>
            <a:ext cx="0" cy="7620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43" name="Text Box 13"/>
          <p:cNvSpPr txBox="1">
            <a:spLocks noChangeArrowheads="1"/>
          </p:cNvSpPr>
          <p:nvPr/>
        </p:nvSpPr>
        <p:spPr bwMode="auto">
          <a:xfrm rot="16200000" flipH="1" flipV="1">
            <a:off x="2132111" y="4418111"/>
            <a:ext cx="1066800" cy="307777"/>
          </a:xfrm>
          <a:prstGeom prst="rect">
            <a:avLst/>
          </a:prstGeom>
          <a:noFill/>
          <a:ln w="28575" algn="ctr">
            <a:noFill/>
            <a:miter lim="800000"/>
            <a:headEnd/>
            <a:tailEnd/>
          </a:ln>
          <a:effectLst/>
        </p:spPr>
        <p:txBody>
          <a:bodyPr wrap="square">
            <a:spAutoFit/>
          </a:bodyPr>
          <a:lstStyle/>
          <a:p>
            <a:r>
              <a:rPr lang="en-US" sz="1400" dirty="0" smtClean="0"/>
              <a:t>reply(2’,0)</a:t>
            </a:r>
            <a:endParaRPr lang="en-US" sz="1400" dirty="0"/>
          </a:p>
        </p:txBody>
      </p:sp>
      <p:sp>
        <p:nvSpPr>
          <p:cNvPr id="44" name="Line 10"/>
          <p:cNvSpPr>
            <a:spLocks noChangeShapeType="1"/>
          </p:cNvSpPr>
          <p:nvPr/>
        </p:nvSpPr>
        <p:spPr bwMode="auto">
          <a:xfrm flipV="1">
            <a:off x="990600" y="3048000"/>
            <a:ext cx="0" cy="7620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45" name="Text Box 13"/>
          <p:cNvSpPr txBox="1">
            <a:spLocks noChangeArrowheads="1"/>
          </p:cNvSpPr>
          <p:nvPr/>
        </p:nvSpPr>
        <p:spPr bwMode="auto">
          <a:xfrm rot="5400000" flipH="1" flipV="1">
            <a:off x="614067" y="3198911"/>
            <a:ext cx="1066799" cy="307777"/>
          </a:xfrm>
          <a:prstGeom prst="rect">
            <a:avLst/>
          </a:prstGeom>
          <a:noFill/>
          <a:ln w="28575" algn="ctr">
            <a:noFill/>
            <a:miter lim="800000"/>
            <a:headEnd/>
            <a:tailEnd/>
          </a:ln>
          <a:effectLst/>
        </p:spPr>
        <p:txBody>
          <a:bodyPr wrap="square">
            <a:spAutoFit/>
          </a:bodyPr>
          <a:lstStyle/>
          <a:p>
            <a:r>
              <a:rPr lang="en-US" sz="1400" dirty="0" smtClean="0"/>
              <a:t>reply(1’,0)</a:t>
            </a:r>
            <a:endParaRPr lang="en-US" sz="1400" dirty="0"/>
          </a:p>
        </p:txBody>
      </p:sp>
      <p:sp>
        <p:nvSpPr>
          <p:cNvPr id="46" name="Line 10"/>
          <p:cNvSpPr>
            <a:spLocks noChangeShapeType="1"/>
          </p:cNvSpPr>
          <p:nvPr/>
        </p:nvSpPr>
        <p:spPr bwMode="auto">
          <a:xfrm flipV="1">
            <a:off x="990600" y="1676400"/>
            <a:ext cx="0" cy="9144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47" name="Text Box 13"/>
          <p:cNvSpPr txBox="1">
            <a:spLocks noChangeArrowheads="1"/>
          </p:cNvSpPr>
          <p:nvPr/>
        </p:nvSpPr>
        <p:spPr bwMode="auto">
          <a:xfrm rot="5400000" flipH="1" flipV="1">
            <a:off x="611090" y="1979710"/>
            <a:ext cx="1066798" cy="307777"/>
          </a:xfrm>
          <a:prstGeom prst="rect">
            <a:avLst/>
          </a:prstGeom>
          <a:noFill/>
          <a:ln w="28575" algn="ctr">
            <a:noFill/>
            <a:miter lim="800000"/>
            <a:headEnd/>
            <a:tailEnd/>
          </a:ln>
          <a:effectLst/>
        </p:spPr>
        <p:txBody>
          <a:bodyPr wrap="square">
            <a:spAutoFit/>
          </a:bodyPr>
          <a:lstStyle/>
          <a:p>
            <a:r>
              <a:rPr lang="en-US" sz="1400" dirty="0" smtClean="0"/>
              <a:t>reply(1,0)</a:t>
            </a:r>
            <a:endParaRPr lang="en-US" sz="1400" dirty="0"/>
          </a:p>
        </p:txBody>
      </p:sp>
      <p:sp>
        <p:nvSpPr>
          <p:cNvPr id="48" name="TextBox 47"/>
          <p:cNvSpPr txBox="1"/>
          <p:nvPr/>
        </p:nvSpPr>
        <p:spPr>
          <a:xfrm>
            <a:off x="4800600" y="1600200"/>
            <a:ext cx="3200400"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Protected site polls session manager for data from other sites</a:t>
            </a:r>
            <a:endParaRPr lang="en-US" dirty="0"/>
          </a:p>
        </p:txBody>
      </p:sp>
      <p:sp>
        <p:nvSpPr>
          <p:cNvPr id="70" name="Line 10"/>
          <p:cNvSpPr>
            <a:spLocks noChangeShapeType="1"/>
          </p:cNvSpPr>
          <p:nvPr/>
        </p:nvSpPr>
        <p:spPr bwMode="auto">
          <a:xfrm>
            <a:off x="1438867" y="1676400"/>
            <a:ext cx="0" cy="9144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71" name="Text Box 13"/>
          <p:cNvSpPr txBox="1">
            <a:spLocks noChangeArrowheads="1"/>
          </p:cNvSpPr>
          <p:nvPr/>
        </p:nvSpPr>
        <p:spPr bwMode="auto">
          <a:xfrm rot="-5400000" flipH="1" flipV="1">
            <a:off x="1173657" y="2017815"/>
            <a:ext cx="990598" cy="307777"/>
          </a:xfrm>
          <a:prstGeom prst="rect">
            <a:avLst/>
          </a:prstGeom>
          <a:noFill/>
          <a:ln w="28575" algn="ctr">
            <a:noFill/>
            <a:miter lim="800000"/>
            <a:headEnd/>
            <a:tailEnd/>
          </a:ln>
          <a:effectLst/>
        </p:spPr>
        <p:txBody>
          <a:bodyPr wrap="square">
            <a:spAutoFit/>
          </a:bodyPr>
          <a:lstStyle/>
          <a:p>
            <a:r>
              <a:rPr lang="en-US" sz="1400" dirty="0" smtClean="0"/>
              <a:t>call (1,0)</a:t>
            </a:r>
            <a:endParaRPr lang="en-US" sz="1400" dirty="0"/>
          </a:p>
        </p:txBody>
      </p:sp>
      <p:sp>
        <p:nvSpPr>
          <p:cNvPr id="72" name="Line 10"/>
          <p:cNvSpPr>
            <a:spLocks noChangeShapeType="1"/>
          </p:cNvSpPr>
          <p:nvPr/>
        </p:nvSpPr>
        <p:spPr bwMode="auto">
          <a:xfrm>
            <a:off x="1438867" y="2895601"/>
            <a:ext cx="0" cy="8382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73" name="Text Box 13"/>
          <p:cNvSpPr txBox="1">
            <a:spLocks noChangeArrowheads="1"/>
          </p:cNvSpPr>
          <p:nvPr/>
        </p:nvSpPr>
        <p:spPr bwMode="auto">
          <a:xfrm rot="-5400000" flipH="1" flipV="1">
            <a:off x="1173658" y="3237011"/>
            <a:ext cx="990596" cy="307777"/>
          </a:xfrm>
          <a:prstGeom prst="rect">
            <a:avLst/>
          </a:prstGeom>
          <a:noFill/>
          <a:ln w="28575" algn="ctr">
            <a:noFill/>
            <a:miter lim="800000"/>
            <a:headEnd/>
            <a:tailEnd/>
          </a:ln>
          <a:effectLst/>
        </p:spPr>
        <p:txBody>
          <a:bodyPr wrap="square">
            <a:spAutoFit/>
          </a:bodyPr>
          <a:lstStyle/>
          <a:p>
            <a:r>
              <a:rPr lang="en-US" sz="1400" dirty="0" smtClean="0"/>
              <a:t>call(1’,0)</a:t>
            </a:r>
            <a:endParaRPr lang="en-US" sz="1400" dirty="0"/>
          </a:p>
        </p:txBody>
      </p:sp>
      <p:sp>
        <p:nvSpPr>
          <p:cNvPr id="74" name="Line 10"/>
          <p:cNvSpPr>
            <a:spLocks noChangeShapeType="1"/>
          </p:cNvSpPr>
          <p:nvPr/>
        </p:nvSpPr>
        <p:spPr bwMode="auto">
          <a:xfrm flipV="1">
            <a:off x="1899045" y="2971801"/>
            <a:ext cx="0" cy="7620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75" name="Text Box 13"/>
          <p:cNvSpPr txBox="1">
            <a:spLocks noChangeArrowheads="1"/>
          </p:cNvSpPr>
          <p:nvPr/>
        </p:nvSpPr>
        <p:spPr bwMode="auto">
          <a:xfrm rot="5400000" flipH="1" flipV="1">
            <a:off x="1522512" y="3122712"/>
            <a:ext cx="1066799" cy="307777"/>
          </a:xfrm>
          <a:prstGeom prst="rect">
            <a:avLst/>
          </a:prstGeom>
          <a:noFill/>
          <a:ln w="28575" algn="ctr">
            <a:noFill/>
            <a:miter lim="800000"/>
            <a:headEnd/>
            <a:tailEnd/>
          </a:ln>
          <a:effectLst/>
        </p:spPr>
        <p:txBody>
          <a:bodyPr wrap="square">
            <a:spAutoFit/>
          </a:bodyPr>
          <a:lstStyle/>
          <a:p>
            <a:r>
              <a:rPr lang="en-US" sz="1400" dirty="0" smtClean="0"/>
              <a:t>reply(1’,0)</a:t>
            </a:r>
            <a:endParaRPr lang="en-US" sz="1400" dirty="0"/>
          </a:p>
        </p:txBody>
      </p:sp>
      <p:sp>
        <p:nvSpPr>
          <p:cNvPr id="76" name="Line 10"/>
          <p:cNvSpPr>
            <a:spLocks noChangeShapeType="1"/>
          </p:cNvSpPr>
          <p:nvPr/>
        </p:nvSpPr>
        <p:spPr bwMode="auto">
          <a:xfrm flipV="1">
            <a:off x="1899045" y="1676400"/>
            <a:ext cx="0" cy="9144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77" name="Text Box 13"/>
          <p:cNvSpPr txBox="1">
            <a:spLocks noChangeArrowheads="1"/>
          </p:cNvSpPr>
          <p:nvPr/>
        </p:nvSpPr>
        <p:spPr bwMode="auto">
          <a:xfrm rot="5400000" flipH="1" flipV="1">
            <a:off x="1525489" y="1903511"/>
            <a:ext cx="1066799" cy="307777"/>
          </a:xfrm>
          <a:prstGeom prst="rect">
            <a:avLst/>
          </a:prstGeom>
          <a:noFill/>
          <a:ln w="28575" algn="ctr">
            <a:noFill/>
            <a:miter lim="800000"/>
            <a:headEnd/>
            <a:tailEnd/>
          </a:ln>
          <a:effectLst/>
        </p:spPr>
        <p:txBody>
          <a:bodyPr wrap="square">
            <a:spAutoFit/>
          </a:bodyPr>
          <a:lstStyle/>
          <a:p>
            <a:r>
              <a:rPr lang="en-US" sz="1400" dirty="0" smtClean="0"/>
              <a:t>reply(1,0)</a:t>
            </a:r>
            <a:endParaRPr lang="en-US" sz="1400" dirty="0"/>
          </a:p>
        </p:txBody>
      </p:sp>
      <p:sp>
        <p:nvSpPr>
          <p:cNvPr id="78" name="Line 10"/>
          <p:cNvSpPr>
            <a:spLocks noChangeShapeType="1"/>
          </p:cNvSpPr>
          <p:nvPr/>
        </p:nvSpPr>
        <p:spPr bwMode="auto">
          <a:xfrm>
            <a:off x="2429467" y="1676400"/>
            <a:ext cx="0" cy="9144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79" name="Text Box 13"/>
          <p:cNvSpPr txBox="1">
            <a:spLocks noChangeArrowheads="1"/>
          </p:cNvSpPr>
          <p:nvPr/>
        </p:nvSpPr>
        <p:spPr bwMode="auto">
          <a:xfrm rot="-5400000" flipH="1" flipV="1">
            <a:off x="2164257" y="2017815"/>
            <a:ext cx="990598" cy="307777"/>
          </a:xfrm>
          <a:prstGeom prst="rect">
            <a:avLst/>
          </a:prstGeom>
          <a:noFill/>
          <a:ln w="28575" algn="ctr">
            <a:noFill/>
            <a:miter lim="800000"/>
            <a:headEnd/>
            <a:tailEnd/>
          </a:ln>
          <a:effectLst/>
        </p:spPr>
        <p:txBody>
          <a:bodyPr wrap="square">
            <a:spAutoFit/>
          </a:bodyPr>
          <a:lstStyle/>
          <a:p>
            <a:r>
              <a:rPr lang="en-US" sz="1400" dirty="0" smtClean="0"/>
              <a:t>call (1,0)</a:t>
            </a:r>
            <a:endParaRPr lang="en-US" sz="1400" dirty="0"/>
          </a:p>
        </p:txBody>
      </p:sp>
      <p:sp>
        <p:nvSpPr>
          <p:cNvPr id="80" name="Line 10"/>
          <p:cNvSpPr>
            <a:spLocks noChangeShapeType="1"/>
          </p:cNvSpPr>
          <p:nvPr/>
        </p:nvSpPr>
        <p:spPr bwMode="auto">
          <a:xfrm>
            <a:off x="2429467" y="2971800"/>
            <a:ext cx="0" cy="8382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81" name="Text Box 13"/>
          <p:cNvSpPr txBox="1">
            <a:spLocks noChangeArrowheads="1"/>
          </p:cNvSpPr>
          <p:nvPr/>
        </p:nvSpPr>
        <p:spPr bwMode="auto">
          <a:xfrm rot="-5400000" flipH="1" flipV="1">
            <a:off x="2164258" y="3237011"/>
            <a:ext cx="990596" cy="307777"/>
          </a:xfrm>
          <a:prstGeom prst="rect">
            <a:avLst/>
          </a:prstGeom>
          <a:noFill/>
          <a:ln w="28575" algn="ctr">
            <a:noFill/>
            <a:miter lim="800000"/>
            <a:headEnd/>
            <a:tailEnd/>
          </a:ln>
          <a:effectLst/>
        </p:spPr>
        <p:txBody>
          <a:bodyPr wrap="square">
            <a:spAutoFit/>
          </a:bodyPr>
          <a:lstStyle/>
          <a:p>
            <a:r>
              <a:rPr lang="en-US" sz="1400" dirty="0" smtClean="0"/>
              <a:t>call(1’,0)</a:t>
            </a:r>
            <a:endParaRPr lang="en-US" sz="1400" dirty="0"/>
          </a:p>
        </p:txBody>
      </p:sp>
      <p:sp>
        <p:nvSpPr>
          <p:cNvPr id="82" name="Line 10"/>
          <p:cNvSpPr>
            <a:spLocks noChangeShapeType="1"/>
          </p:cNvSpPr>
          <p:nvPr/>
        </p:nvSpPr>
        <p:spPr bwMode="auto">
          <a:xfrm flipV="1">
            <a:off x="2889645" y="2971801"/>
            <a:ext cx="0" cy="7620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83" name="Text Box 13"/>
          <p:cNvSpPr txBox="1">
            <a:spLocks noChangeArrowheads="1"/>
          </p:cNvSpPr>
          <p:nvPr/>
        </p:nvSpPr>
        <p:spPr bwMode="auto">
          <a:xfrm rot="5400000" flipH="1" flipV="1">
            <a:off x="2513112" y="3122712"/>
            <a:ext cx="1066799" cy="307777"/>
          </a:xfrm>
          <a:prstGeom prst="rect">
            <a:avLst/>
          </a:prstGeom>
          <a:noFill/>
          <a:ln w="28575" algn="ctr">
            <a:noFill/>
            <a:miter lim="800000"/>
            <a:headEnd/>
            <a:tailEnd/>
          </a:ln>
          <a:effectLst/>
        </p:spPr>
        <p:txBody>
          <a:bodyPr wrap="square">
            <a:spAutoFit/>
          </a:bodyPr>
          <a:lstStyle/>
          <a:p>
            <a:r>
              <a:rPr lang="en-US" sz="1400" dirty="0" smtClean="0"/>
              <a:t>reply(1’,m)</a:t>
            </a:r>
            <a:endParaRPr lang="en-US" sz="1400" dirty="0"/>
          </a:p>
        </p:txBody>
      </p:sp>
      <p:sp>
        <p:nvSpPr>
          <p:cNvPr id="84" name="Line 10"/>
          <p:cNvSpPr>
            <a:spLocks noChangeShapeType="1"/>
          </p:cNvSpPr>
          <p:nvPr/>
        </p:nvSpPr>
        <p:spPr bwMode="auto">
          <a:xfrm flipV="1">
            <a:off x="2889645" y="1676400"/>
            <a:ext cx="0" cy="9144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85" name="Text Box 13"/>
          <p:cNvSpPr txBox="1">
            <a:spLocks noChangeArrowheads="1"/>
          </p:cNvSpPr>
          <p:nvPr/>
        </p:nvSpPr>
        <p:spPr bwMode="auto">
          <a:xfrm rot="5400000" flipH="1" flipV="1">
            <a:off x="2516090" y="1979710"/>
            <a:ext cx="1066798" cy="307777"/>
          </a:xfrm>
          <a:prstGeom prst="rect">
            <a:avLst/>
          </a:prstGeom>
          <a:noFill/>
          <a:ln w="28575" algn="ctr">
            <a:noFill/>
            <a:miter lim="800000"/>
            <a:headEnd/>
            <a:tailEnd/>
          </a:ln>
          <a:effectLst/>
        </p:spPr>
        <p:txBody>
          <a:bodyPr wrap="square">
            <a:spAutoFit/>
          </a:bodyPr>
          <a:lstStyle/>
          <a:p>
            <a:r>
              <a:rPr lang="en-US" sz="1400" dirty="0" smtClean="0"/>
              <a:t>reply(1,m)</a:t>
            </a:r>
            <a:endParaRPr lang="en-US" sz="1400" dirty="0"/>
          </a:p>
        </p:txBody>
      </p:sp>
      <p:sp>
        <p:nvSpPr>
          <p:cNvPr id="86" name="TextBox 85"/>
          <p:cNvSpPr txBox="1"/>
          <p:nvPr/>
        </p:nvSpPr>
        <p:spPr>
          <a:xfrm>
            <a:off x="4800600" y="2743200"/>
            <a:ext cx="3276600"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Sender sends data (m) as argument to call</a:t>
            </a:r>
            <a:endParaRPr lang="en-US" dirty="0"/>
          </a:p>
        </p:txBody>
      </p:sp>
      <p:sp>
        <p:nvSpPr>
          <p:cNvPr id="87" name="TextBox 86"/>
          <p:cNvSpPr txBox="1"/>
          <p:nvPr/>
        </p:nvSpPr>
        <p:spPr>
          <a:xfrm>
            <a:off x="4800600" y="3733800"/>
            <a:ext cx="3276600"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Session manager forwards data as argument to reply</a:t>
            </a:r>
            <a:endParaRPr lang="en-US" dirty="0"/>
          </a:p>
        </p:txBody>
      </p:sp>
      <p:sp>
        <p:nvSpPr>
          <p:cNvPr id="49" name="TextBox 48"/>
          <p:cNvSpPr txBox="1"/>
          <p:nvPr/>
        </p:nvSpPr>
        <p:spPr>
          <a:xfrm>
            <a:off x="4800600" y="4800600"/>
            <a:ext cx="3276600"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Argument of one call becomes reply of another!</a:t>
            </a:r>
            <a:endParaRPr lang="en-US" dirty="0"/>
          </a:p>
        </p:txBody>
      </p:sp>
      <p:pic>
        <p:nvPicPr>
          <p:cNvPr id="50" name="~PP2968.WAV">
            <a:hlinkClick r:id="" action="ppaction://media"/>
          </p:cNvPr>
          <p:cNvPicPr>
            <a:picLocks noRot="1" noChangeAspect="1"/>
          </p:cNvPicPr>
          <p:nvPr>
            <a:wavAudioFile r:embed="rId2" name="~PP2968.WAV"/>
          </p:nvPr>
        </p:nvPicPr>
        <p:blipFill>
          <a:blip r:embed="rId4" cstate="print"/>
          <a:stretch>
            <a:fillRect/>
          </a:stretch>
        </p:blipFill>
        <p:spPr>
          <a:xfrm>
            <a:off x="8724900" y="6438900"/>
            <a:ext cx="304800" cy="304800"/>
          </a:xfrm>
          <a:prstGeom prst="rect">
            <a:avLst/>
          </a:prstGeom>
        </p:spPr>
      </p:pic>
    </p:spTree>
    <p:custDataLst>
      <p:tags r:id="rId1"/>
    </p:custDataLst>
  </p:cSld>
  <p:clrMapOvr>
    <a:masterClrMapping/>
  </p:clrMapOvr>
  <p:transition advTm="119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499"/>
                                          </p:stCondLst>
                                        </p:cTn>
                                        <p:tgtEl>
                                          <p:spTgt spid="4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4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499"/>
                                          </p:stCondLst>
                                        </p:cTn>
                                        <p:tgtEl>
                                          <p:spTgt spid="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7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499"/>
                                          </p:stCondLst>
                                        </p:cTn>
                                        <p:tgtEl>
                                          <p:spTgt spid="7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499"/>
                                          </p:stCondLst>
                                        </p:cTn>
                                        <p:tgtEl>
                                          <p:spTgt spid="7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499"/>
                                          </p:stCondLst>
                                        </p:cTn>
                                        <p:tgtEl>
                                          <p:spTgt spid="7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7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499"/>
                                          </p:stCondLst>
                                        </p:cTn>
                                        <p:tgtEl>
                                          <p:spTgt spid="7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499"/>
                                          </p:stCondLst>
                                        </p:cTn>
                                        <p:tgtEl>
                                          <p:spTgt spid="7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499"/>
                                          </p:stCondLst>
                                        </p:cTn>
                                        <p:tgtEl>
                                          <p:spTgt spid="7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499"/>
                                          </p:stCondLst>
                                        </p:cTn>
                                        <p:tgtEl>
                                          <p:spTgt spid="3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499"/>
                                          </p:stCondLst>
                                        </p:cTn>
                                        <p:tgtEl>
                                          <p:spTgt spid="3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499"/>
                                          </p:stCondLst>
                                        </p:cTn>
                                        <p:tgtEl>
                                          <p:spTgt spid="28"/>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499"/>
                                          </p:stCondLst>
                                        </p:cTn>
                                        <p:tgtEl>
                                          <p:spTgt spid="2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499"/>
                                          </p:stCondLst>
                                        </p:cTn>
                                        <p:tgtEl>
                                          <p:spTgt spid="42"/>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499"/>
                                          </p:stCondLst>
                                        </p:cTn>
                                        <p:tgtEl>
                                          <p:spTgt spid="43"/>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499"/>
                                          </p:stCondLst>
                                        </p:cTn>
                                        <p:tgtEl>
                                          <p:spTgt spid="33"/>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499"/>
                                          </p:stCondLst>
                                        </p:cTn>
                                        <p:tgtEl>
                                          <p:spTgt spid="3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499"/>
                                          </p:stCondLst>
                                        </p:cTn>
                                        <p:tgtEl>
                                          <p:spTgt spid="78"/>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499"/>
                                          </p:stCondLst>
                                        </p:cTn>
                                        <p:tgtEl>
                                          <p:spTgt spid="79"/>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499"/>
                                          </p:stCondLst>
                                        </p:cTn>
                                        <p:tgtEl>
                                          <p:spTgt spid="80"/>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499"/>
                                          </p:stCondLst>
                                        </p:cTn>
                                        <p:tgtEl>
                                          <p:spTgt spid="8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499"/>
                                          </p:stCondLst>
                                        </p:cTn>
                                        <p:tgtEl>
                                          <p:spTgt spid="82"/>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499"/>
                                          </p:stCondLst>
                                        </p:cTn>
                                        <p:tgtEl>
                                          <p:spTgt spid="83"/>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499"/>
                                          </p:stCondLst>
                                        </p:cTn>
                                        <p:tgtEl>
                                          <p:spTgt spid="84"/>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499"/>
                                          </p:stCondLst>
                                        </p:cTn>
                                        <p:tgtEl>
                                          <p:spTgt spid="85"/>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8"/>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86"/>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87"/>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19" fill="hold" display="0">
                  <p:stCondLst>
                    <p:cond delay="indefinite"/>
                  </p:stCondLst>
                  <p:endCondLst>
                    <p:cond evt="onPrev" delay="0">
                      <p:tgtEl>
                        <p:sldTgt/>
                      </p:tgtEl>
                    </p:cond>
                    <p:cond evt="onStopAudio" delay="0">
                      <p:tgtEl>
                        <p:sldTgt/>
                      </p:tgtEl>
                    </p:cond>
                  </p:endCondLst>
                </p:cTn>
                <p:tgtEl>
                  <p:spTgt spid="50"/>
                </p:tgtEl>
              </p:cMediaNode>
            </p:audio>
          </p:childTnLst>
        </p:cTn>
      </p:par>
    </p:tnLst>
    <p:bldLst>
      <p:bldP spid="24" grpId="0" animBg="1"/>
      <p:bldP spid="25" grpId="0" autoUpdateAnimBg="0"/>
      <p:bldP spid="26" grpId="0" animBg="1"/>
      <p:bldP spid="27" grpId="0" autoUpdateAnimBg="0"/>
      <p:bldP spid="28" grpId="0" animBg="1"/>
      <p:bldP spid="29" grpId="0" autoUpdateAnimBg="0"/>
      <p:bldP spid="30" grpId="0" animBg="1"/>
      <p:bldP spid="31" grpId="0" autoUpdateAnimBg="0"/>
      <p:bldP spid="38" grpId="0" autoUpdateAnimBg="0"/>
      <p:bldP spid="42" grpId="0" animBg="1"/>
      <p:bldP spid="44" grpId="0" animBg="1"/>
      <p:bldP spid="45" grpId="0" autoUpdateAnimBg="0"/>
      <p:bldP spid="46" grpId="0" animBg="1"/>
      <p:bldP spid="47" grpId="0" autoUpdateAnimBg="0"/>
      <p:bldP spid="48" grpId="0" animBg="1"/>
      <p:bldP spid="70" grpId="0" animBg="1"/>
      <p:bldP spid="71" grpId="0" autoUpdateAnimBg="0"/>
      <p:bldP spid="72" grpId="0" animBg="1"/>
      <p:bldP spid="73" grpId="0" autoUpdateAnimBg="0"/>
      <p:bldP spid="74" grpId="0" animBg="1"/>
      <p:bldP spid="75" grpId="0" autoUpdateAnimBg="0"/>
      <p:bldP spid="76" grpId="0" animBg="1"/>
      <p:bldP spid="77" grpId="0" autoUpdateAnimBg="0"/>
      <p:bldP spid="80" grpId="0" animBg="1"/>
      <p:bldP spid="81" grpId="0" autoUpdateAnimBg="0"/>
      <p:bldP spid="82" grpId="0" animBg="1"/>
      <p:bldP spid="83" grpId="0" autoUpdateAnimBg="0"/>
      <p:bldP spid="84" grpId="0" animBg="1"/>
      <p:bldP spid="85" grpId="0" autoUpdateAnimBg="0"/>
      <p:bldP spid="86" grpId="0" animBg="1"/>
      <p:bldP spid="87" grpId="0" animBg="1"/>
      <p:bldP spid="4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304800" y="4876800"/>
            <a:ext cx="3352800" cy="12192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Blocked Call</a:t>
            </a:r>
            <a:endParaRPr lang="en-US" dirty="0"/>
          </a:p>
        </p:txBody>
      </p:sp>
      <p:sp>
        <p:nvSpPr>
          <p:cNvPr id="3" name="Rectangle 2"/>
          <p:cNvSpPr/>
          <p:nvPr/>
        </p:nvSpPr>
        <p:spPr>
          <a:xfrm>
            <a:off x="304800" y="1066800"/>
            <a:ext cx="3352800" cy="762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5" name="Rectangle 4"/>
          <p:cNvSpPr/>
          <p:nvPr/>
        </p:nvSpPr>
        <p:spPr>
          <a:xfrm>
            <a:off x="304800" y="1828800"/>
            <a:ext cx="3352800" cy="12192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18" name="Text Box 4"/>
          <p:cNvSpPr txBox="1">
            <a:spLocks noChangeArrowheads="1"/>
          </p:cNvSpPr>
          <p:nvPr/>
        </p:nvSpPr>
        <p:spPr bwMode="auto">
          <a:xfrm>
            <a:off x="457200" y="1230868"/>
            <a:ext cx="3048000" cy="457200"/>
          </a:xfrm>
          <a:prstGeom prst="rect">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lgn="l"/>
            <a:r>
              <a:rPr lang="en-US"/>
              <a:t>   protected site</a:t>
            </a:r>
          </a:p>
        </p:txBody>
      </p:sp>
      <p:sp>
        <p:nvSpPr>
          <p:cNvPr id="21" name="Text Box 11"/>
          <p:cNvSpPr txBox="1">
            <a:spLocks noChangeArrowheads="1"/>
          </p:cNvSpPr>
          <p:nvPr/>
        </p:nvSpPr>
        <p:spPr bwMode="auto">
          <a:xfrm>
            <a:off x="457200" y="2602468"/>
            <a:ext cx="3048000" cy="369332"/>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r>
              <a:rPr lang="en-US" dirty="0"/>
              <a:t>unprotected proxy</a:t>
            </a:r>
          </a:p>
        </p:txBody>
      </p:sp>
      <p:sp>
        <p:nvSpPr>
          <p:cNvPr id="32" name="Rectangle 31"/>
          <p:cNvSpPr/>
          <p:nvPr/>
        </p:nvSpPr>
        <p:spPr>
          <a:xfrm>
            <a:off x="304800" y="6096000"/>
            <a:ext cx="3352800" cy="6096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36" name="Text Box 4"/>
          <p:cNvSpPr txBox="1">
            <a:spLocks noChangeArrowheads="1"/>
          </p:cNvSpPr>
          <p:nvPr/>
        </p:nvSpPr>
        <p:spPr bwMode="auto">
          <a:xfrm>
            <a:off x="457200" y="6172200"/>
            <a:ext cx="3048000" cy="457200"/>
          </a:xfrm>
          <a:prstGeom prst="rect">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lgn="l"/>
            <a:r>
              <a:rPr lang="en-US"/>
              <a:t>   protected site</a:t>
            </a:r>
          </a:p>
        </p:txBody>
      </p:sp>
      <p:sp>
        <p:nvSpPr>
          <p:cNvPr id="37" name="Text Box 11"/>
          <p:cNvSpPr txBox="1">
            <a:spLocks noChangeArrowheads="1"/>
          </p:cNvSpPr>
          <p:nvPr/>
        </p:nvSpPr>
        <p:spPr bwMode="auto">
          <a:xfrm>
            <a:off x="457200" y="4953000"/>
            <a:ext cx="3048000" cy="369332"/>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r>
              <a:rPr lang="en-US" dirty="0"/>
              <a:t>unprotected proxy</a:t>
            </a:r>
          </a:p>
        </p:txBody>
      </p:sp>
      <p:sp>
        <p:nvSpPr>
          <p:cNvPr id="17" name="Text Box 5"/>
          <p:cNvSpPr txBox="1">
            <a:spLocks noChangeArrowheads="1"/>
          </p:cNvSpPr>
          <p:nvPr/>
        </p:nvSpPr>
        <p:spPr bwMode="auto">
          <a:xfrm>
            <a:off x="457200" y="3810000"/>
            <a:ext cx="3048000" cy="369332"/>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a:spAutoFit/>
          </a:bodyPr>
          <a:lstStyle/>
          <a:p>
            <a:r>
              <a:rPr lang="en-US" dirty="0" smtClean="0"/>
              <a:t>session manager</a:t>
            </a:r>
            <a:endParaRPr lang="en-US" dirty="0"/>
          </a:p>
        </p:txBody>
      </p:sp>
      <p:sp>
        <p:nvSpPr>
          <p:cNvPr id="24" name="Line 10"/>
          <p:cNvSpPr>
            <a:spLocks noChangeShapeType="1"/>
          </p:cNvSpPr>
          <p:nvPr/>
        </p:nvSpPr>
        <p:spPr bwMode="auto">
          <a:xfrm>
            <a:off x="530422" y="1676400"/>
            <a:ext cx="0" cy="9144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25" name="Text Box 13"/>
          <p:cNvSpPr txBox="1">
            <a:spLocks noChangeArrowheads="1"/>
          </p:cNvSpPr>
          <p:nvPr/>
        </p:nvSpPr>
        <p:spPr bwMode="auto">
          <a:xfrm rot="-5400000" flipH="1" flipV="1">
            <a:off x="265212" y="2094014"/>
            <a:ext cx="990598" cy="307777"/>
          </a:xfrm>
          <a:prstGeom prst="rect">
            <a:avLst/>
          </a:prstGeom>
          <a:noFill/>
          <a:ln w="28575" algn="ctr">
            <a:noFill/>
            <a:miter lim="800000"/>
            <a:headEnd/>
            <a:tailEnd/>
          </a:ln>
          <a:effectLst/>
        </p:spPr>
        <p:txBody>
          <a:bodyPr wrap="square">
            <a:spAutoFit/>
          </a:bodyPr>
          <a:lstStyle/>
          <a:p>
            <a:r>
              <a:rPr lang="en-US" sz="1400" dirty="0" smtClean="0"/>
              <a:t>call (1,0)</a:t>
            </a:r>
            <a:endParaRPr lang="en-US" sz="1400" dirty="0"/>
          </a:p>
        </p:txBody>
      </p:sp>
      <p:sp>
        <p:nvSpPr>
          <p:cNvPr id="26" name="Line 10"/>
          <p:cNvSpPr>
            <a:spLocks noChangeShapeType="1"/>
          </p:cNvSpPr>
          <p:nvPr/>
        </p:nvSpPr>
        <p:spPr bwMode="auto">
          <a:xfrm>
            <a:off x="530422" y="2971800"/>
            <a:ext cx="0" cy="8382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27" name="Text Box 13"/>
          <p:cNvSpPr txBox="1">
            <a:spLocks noChangeArrowheads="1"/>
          </p:cNvSpPr>
          <p:nvPr/>
        </p:nvSpPr>
        <p:spPr bwMode="auto">
          <a:xfrm rot="-5400000" flipH="1" flipV="1">
            <a:off x="265213" y="3313210"/>
            <a:ext cx="990596" cy="307777"/>
          </a:xfrm>
          <a:prstGeom prst="rect">
            <a:avLst/>
          </a:prstGeom>
          <a:noFill/>
          <a:ln w="28575" algn="ctr">
            <a:noFill/>
            <a:miter lim="800000"/>
            <a:headEnd/>
            <a:tailEnd/>
          </a:ln>
          <a:effectLst/>
        </p:spPr>
        <p:txBody>
          <a:bodyPr wrap="square">
            <a:spAutoFit/>
          </a:bodyPr>
          <a:lstStyle/>
          <a:p>
            <a:r>
              <a:rPr lang="en-US" sz="1400" dirty="0" smtClean="0"/>
              <a:t>call(1’,0)</a:t>
            </a:r>
            <a:endParaRPr lang="en-US" sz="1400" dirty="0"/>
          </a:p>
        </p:txBody>
      </p:sp>
      <p:sp>
        <p:nvSpPr>
          <p:cNvPr id="28" name="Line 10"/>
          <p:cNvSpPr>
            <a:spLocks noChangeShapeType="1"/>
          </p:cNvSpPr>
          <p:nvPr/>
        </p:nvSpPr>
        <p:spPr bwMode="auto">
          <a:xfrm rot="10800000">
            <a:off x="2057400" y="4191000"/>
            <a:ext cx="0" cy="7620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29" name="Text Box 13"/>
          <p:cNvSpPr txBox="1">
            <a:spLocks noChangeArrowheads="1"/>
          </p:cNvSpPr>
          <p:nvPr/>
        </p:nvSpPr>
        <p:spPr bwMode="auto">
          <a:xfrm rot="5400000" flipH="1" flipV="1">
            <a:off x="1713012" y="4380013"/>
            <a:ext cx="990597" cy="307777"/>
          </a:xfrm>
          <a:prstGeom prst="rect">
            <a:avLst/>
          </a:prstGeom>
          <a:noFill/>
          <a:ln w="28575" algn="ctr">
            <a:noFill/>
            <a:miter lim="800000"/>
            <a:headEnd/>
            <a:tailEnd/>
          </a:ln>
          <a:effectLst/>
        </p:spPr>
        <p:txBody>
          <a:bodyPr wrap="square">
            <a:spAutoFit/>
          </a:bodyPr>
          <a:lstStyle/>
          <a:p>
            <a:r>
              <a:rPr lang="en-US" sz="1400" dirty="0" smtClean="0"/>
              <a:t>call(2’,m)</a:t>
            </a:r>
            <a:endParaRPr lang="en-US" sz="1400" dirty="0"/>
          </a:p>
        </p:txBody>
      </p:sp>
      <p:sp>
        <p:nvSpPr>
          <p:cNvPr id="30" name="Line 10"/>
          <p:cNvSpPr>
            <a:spLocks noChangeShapeType="1"/>
          </p:cNvSpPr>
          <p:nvPr/>
        </p:nvSpPr>
        <p:spPr bwMode="auto">
          <a:xfrm rot="10800000">
            <a:off x="2057399" y="5334000"/>
            <a:ext cx="0" cy="7620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31" name="Text Box 13"/>
          <p:cNvSpPr txBox="1">
            <a:spLocks noChangeArrowheads="1"/>
          </p:cNvSpPr>
          <p:nvPr/>
        </p:nvSpPr>
        <p:spPr bwMode="auto">
          <a:xfrm rot="5400000" flipH="1" flipV="1">
            <a:off x="1715988" y="5523011"/>
            <a:ext cx="990601" cy="307777"/>
          </a:xfrm>
          <a:prstGeom prst="rect">
            <a:avLst/>
          </a:prstGeom>
          <a:noFill/>
          <a:ln w="28575" algn="ctr">
            <a:noFill/>
            <a:miter lim="800000"/>
            <a:headEnd/>
            <a:tailEnd/>
          </a:ln>
          <a:effectLst/>
        </p:spPr>
        <p:txBody>
          <a:bodyPr wrap="square">
            <a:spAutoFit/>
          </a:bodyPr>
          <a:lstStyle/>
          <a:p>
            <a:r>
              <a:rPr lang="en-US" sz="1400" dirty="0" smtClean="0"/>
              <a:t>call(2,m)</a:t>
            </a:r>
            <a:endParaRPr lang="en-US" sz="1400" dirty="0"/>
          </a:p>
        </p:txBody>
      </p:sp>
      <p:sp>
        <p:nvSpPr>
          <p:cNvPr id="33" name="Line 10"/>
          <p:cNvSpPr>
            <a:spLocks noChangeShapeType="1"/>
          </p:cNvSpPr>
          <p:nvPr/>
        </p:nvSpPr>
        <p:spPr bwMode="auto">
          <a:xfrm rot="10800000" flipV="1">
            <a:off x="2435422" y="5334000"/>
            <a:ext cx="0" cy="8382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38" name="Text Box 13"/>
          <p:cNvSpPr txBox="1">
            <a:spLocks noChangeArrowheads="1"/>
          </p:cNvSpPr>
          <p:nvPr/>
        </p:nvSpPr>
        <p:spPr bwMode="auto">
          <a:xfrm rot="16200000" flipH="1" flipV="1">
            <a:off x="2132112" y="5637311"/>
            <a:ext cx="1066798" cy="307777"/>
          </a:xfrm>
          <a:prstGeom prst="rect">
            <a:avLst/>
          </a:prstGeom>
          <a:noFill/>
          <a:ln w="28575" algn="ctr">
            <a:noFill/>
            <a:miter lim="800000"/>
            <a:headEnd/>
            <a:tailEnd/>
          </a:ln>
          <a:effectLst/>
        </p:spPr>
        <p:txBody>
          <a:bodyPr wrap="square">
            <a:spAutoFit/>
          </a:bodyPr>
          <a:lstStyle/>
          <a:p>
            <a:r>
              <a:rPr lang="en-US" sz="1400" dirty="0" smtClean="0"/>
              <a:t>reply(2,0)</a:t>
            </a:r>
            <a:endParaRPr lang="en-US" sz="1400" dirty="0"/>
          </a:p>
        </p:txBody>
      </p:sp>
      <p:sp>
        <p:nvSpPr>
          <p:cNvPr id="42" name="Line 10"/>
          <p:cNvSpPr>
            <a:spLocks noChangeShapeType="1"/>
          </p:cNvSpPr>
          <p:nvPr/>
        </p:nvSpPr>
        <p:spPr bwMode="auto">
          <a:xfrm rot="10800000" flipV="1">
            <a:off x="2435422" y="4191000"/>
            <a:ext cx="0" cy="7620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43" name="Text Box 13"/>
          <p:cNvSpPr txBox="1">
            <a:spLocks noChangeArrowheads="1"/>
          </p:cNvSpPr>
          <p:nvPr/>
        </p:nvSpPr>
        <p:spPr bwMode="auto">
          <a:xfrm rot="16200000" flipH="1" flipV="1">
            <a:off x="2132111" y="4418111"/>
            <a:ext cx="1066800" cy="307777"/>
          </a:xfrm>
          <a:prstGeom prst="rect">
            <a:avLst/>
          </a:prstGeom>
          <a:noFill/>
          <a:ln w="28575" algn="ctr">
            <a:noFill/>
            <a:miter lim="800000"/>
            <a:headEnd/>
            <a:tailEnd/>
          </a:ln>
          <a:effectLst/>
        </p:spPr>
        <p:txBody>
          <a:bodyPr wrap="square">
            <a:spAutoFit/>
          </a:bodyPr>
          <a:lstStyle/>
          <a:p>
            <a:r>
              <a:rPr lang="en-US" sz="1400" dirty="0" smtClean="0"/>
              <a:t>reply(2’,0)</a:t>
            </a:r>
            <a:endParaRPr lang="en-US" sz="1400" dirty="0"/>
          </a:p>
        </p:txBody>
      </p:sp>
      <p:sp>
        <p:nvSpPr>
          <p:cNvPr id="48" name="TextBox 47"/>
          <p:cNvSpPr txBox="1"/>
          <p:nvPr/>
        </p:nvSpPr>
        <p:spPr>
          <a:xfrm>
            <a:off x="4800600" y="1600200"/>
            <a:ext cx="32004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Call from information receiver  is blocked until information sender makes call.</a:t>
            </a:r>
            <a:endParaRPr lang="en-US" dirty="0"/>
          </a:p>
        </p:txBody>
      </p:sp>
      <p:sp>
        <p:nvSpPr>
          <p:cNvPr id="83" name="Text Box 13"/>
          <p:cNvSpPr txBox="1">
            <a:spLocks noChangeArrowheads="1"/>
          </p:cNvSpPr>
          <p:nvPr/>
        </p:nvSpPr>
        <p:spPr bwMode="auto">
          <a:xfrm rot="5400000" flipH="1" flipV="1">
            <a:off x="2513112" y="3122712"/>
            <a:ext cx="1066799" cy="307777"/>
          </a:xfrm>
          <a:prstGeom prst="rect">
            <a:avLst/>
          </a:prstGeom>
          <a:noFill/>
          <a:ln w="28575" algn="ctr">
            <a:noFill/>
            <a:miter lim="800000"/>
            <a:headEnd/>
            <a:tailEnd/>
          </a:ln>
          <a:effectLst/>
        </p:spPr>
        <p:txBody>
          <a:bodyPr wrap="square">
            <a:spAutoFit/>
          </a:bodyPr>
          <a:lstStyle/>
          <a:p>
            <a:r>
              <a:rPr lang="en-US" sz="1400" dirty="0" smtClean="0"/>
              <a:t>reply(1’,m)</a:t>
            </a:r>
            <a:endParaRPr lang="en-US" sz="1400" dirty="0"/>
          </a:p>
        </p:txBody>
      </p:sp>
      <p:sp>
        <p:nvSpPr>
          <p:cNvPr id="85" name="Text Box 13"/>
          <p:cNvSpPr txBox="1">
            <a:spLocks noChangeArrowheads="1"/>
          </p:cNvSpPr>
          <p:nvPr/>
        </p:nvSpPr>
        <p:spPr bwMode="auto">
          <a:xfrm rot="5400000" flipH="1" flipV="1">
            <a:off x="2510135" y="1903511"/>
            <a:ext cx="1066798" cy="307777"/>
          </a:xfrm>
          <a:prstGeom prst="rect">
            <a:avLst/>
          </a:prstGeom>
          <a:noFill/>
          <a:ln w="28575" algn="ctr">
            <a:noFill/>
            <a:miter lim="800000"/>
            <a:headEnd/>
            <a:tailEnd/>
          </a:ln>
          <a:effectLst/>
        </p:spPr>
        <p:txBody>
          <a:bodyPr wrap="square">
            <a:spAutoFit/>
          </a:bodyPr>
          <a:lstStyle/>
          <a:p>
            <a:r>
              <a:rPr lang="en-US" sz="1400" dirty="0" smtClean="0"/>
              <a:t>reply(1,m)</a:t>
            </a:r>
            <a:endParaRPr lang="en-US" sz="1400" dirty="0"/>
          </a:p>
        </p:txBody>
      </p:sp>
      <p:sp>
        <p:nvSpPr>
          <p:cNvPr id="49" name="Line 10"/>
          <p:cNvSpPr>
            <a:spLocks noChangeShapeType="1"/>
          </p:cNvSpPr>
          <p:nvPr/>
        </p:nvSpPr>
        <p:spPr bwMode="auto">
          <a:xfrm flipV="1">
            <a:off x="2889645" y="2971801"/>
            <a:ext cx="0" cy="7620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50" name="Line 10"/>
          <p:cNvSpPr>
            <a:spLocks noChangeShapeType="1"/>
          </p:cNvSpPr>
          <p:nvPr/>
        </p:nvSpPr>
        <p:spPr bwMode="auto">
          <a:xfrm flipV="1">
            <a:off x="2889645" y="1600201"/>
            <a:ext cx="0" cy="9144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51" name="TextBox 50"/>
          <p:cNvSpPr txBox="1"/>
          <p:nvPr/>
        </p:nvSpPr>
        <p:spPr>
          <a:xfrm>
            <a:off x="4800600" y="3048000"/>
            <a:ext cx="3200400"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RPC call connection longer than usual.</a:t>
            </a:r>
            <a:endParaRPr lang="en-US" dirty="0"/>
          </a:p>
        </p:txBody>
      </p:sp>
      <p:sp>
        <p:nvSpPr>
          <p:cNvPr id="52" name="TextBox 51"/>
          <p:cNvSpPr txBox="1"/>
          <p:nvPr/>
        </p:nvSpPr>
        <p:spPr>
          <a:xfrm>
            <a:off x="4800600" y="4038600"/>
            <a:ext cx="3200400"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Some firewalls will close such connections</a:t>
            </a:r>
            <a:endParaRPr lang="en-US" dirty="0"/>
          </a:p>
        </p:txBody>
      </p:sp>
      <p:pic>
        <p:nvPicPr>
          <p:cNvPr id="34" name="~PP1754.WAV">
            <a:hlinkClick r:id="" action="ppaction://media"/>
          </p:cNvPr>
          <p:cNvPicPr>
            <a:picLocks noRot="1" noChangeAspect="1"/>
          </p:cNvPicPr>
          <p:nvPr>
            <a:wavAudioFile r:embed="rId2" name="~PP1754.WAV"/>
          </p:nvPr>
        </p:nvPicPr>
        <p:blipFill>
          <a:blip r:embed="rId4" cstate="print"/>
          <a:stretch>
            <a:fillRect/>
          </a:stretch>
        </p:blipFill>
        <p:spPr>
          <a:xfrm>
            <a:off x="8724900" y="6438900"/>
            <a:ext cx="304800" cy="304800"/>
          </a:xfrm>
          <a:prstGeom prst="rect">
            <a:avLst/>
          </a:prstGeom>
        </p:spPr>
      </p:pic>
    </p:spTree>
    <p:custDataLst>
      <p:tags r:id="rId1"/>
    </p:custDataLst>
  </p:cSld>
  <p:clrMapOvr>
    <a:masterClrMapping/>
  </p:clrMapOvr>
  <p:transition advTm="7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499"/>
                                          </p:stCondLst>
                                        </p:cTn>
                                        <p:tgtEl>
                                          <p:spTgt spid="3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499"/>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4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499"/>
                                          </p:stCondLst>
                                        </p:cTn>
                                        <p:tgtEl>
                                          <p:spTgt spid="4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499"/>
                                          </p:stCondLst>
                                        </p:cTn>
                                        <p:tgtEl>
                                          <p:spTgt spid="3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499"/>
                                          </p:stCondLst>
                                        </p:cTn>
                                        <p:tgtEl>
                                          <p:spTgt spid="3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4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499"/>
                                          </p:stCondLst>
                                        </p:cTn>
                                        <p:tgtEl>
                                          <p:spTgt spid="8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499"/>
                                          </p:stCondLst>
                                        </p:cTn>
                                        <p:tgtEl>
                                          <p:spTgt spid="5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499"/>
                                          </p:stCondLst>
                                        </p:cTn>
                                        <p:tgtEl>
                                          <p:spTgt spid="8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67" fill="hold" display="0">
                  <p:stCondLst>
                    <p:cond delay="indefinite"/>
                  </p:stCondLst>
                  <p:endCondLst>
                    <p:cond evt="onPrev" delay="0">
                      <p:tgtEl>
                        <p:sldTgt/>
                      </p:tgtEl>
                    </p:cond>
                    <p:cond evt="onStopAudio" delay="0">
                      <p:tgtEl>
                        <p:sldTgt/>
                      </p:tgtEl>
                    </p:cond>
                  </p:endCondLst>
                </p:cTn>
                <p:tgtEl>
                  <p:spTgt spid="34"/>
                </p:tgtEl>
              </p:cMediaNode>
            </p:audio>
          </p:childTnLst>
        </p:cTn>
      </p:par>
    </p:tnLst>
    <p:bldLst>
      <p:bldP spid="24" grpId="0" animBg="1"/>
      <p:bldP spid="25" grpId="0" autoUpdateAnimBg="0"/>
      <p:bldP spid="26" grpId="0" animBg="1"/>
      <p:bldP spid="27" grpId="0" autoUpdateAnimBg="0"/>
      <p:bldP spid="28" grpId="0" animBg="1"/>
      <p:bldP spid="29" grpId="0" autoUpdateAnimBg="0"/>
      <p:bldP spid="30" grpId="0" animBg="1"/>
      <p:bldP spid="31" grpId="0" autoUpdateAnimBg="0"/>
      <p:bldP spid="33" grpId="0" animBg="1"/>
      <p:bldP spid="38" grpId="0" autoUpdateAnimBg="0"/>
      <p:bldP spid="42" grpId="0" animBg="1"/>
      <p:bldP spid="43" grpId="0" autoUpdateAnimBg="0"/>
      <p:bldP spid="48" grpId="0" animBg="1"/>
      <p:bldP spid="83" grpId="0" autoUpdateAnimBg="0"/>
      <p:bldP spid="85" grpId="0" autoUpdateAnimBg="0"/>
      <p:bldP spid="49" grpId="0" animBg="1"/>
      <p:bldP spid="50" grpId="0" animBg="1"/>
      <p:bldP spid="51" grpId="0" animBg="1"/>
      <p:bldP spid="5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0434" name="Rectangle 2"/>
          <p:cNvSpPr>
            <a:spLocks noGrp="1" noChangeArrowheads="1"/>
          </p:cNvSpPr>
          <p:nvPr>
            <p:ph type="title"/>
          </p:nvPr>
        </p:nvSpPr>
        <p:spPr/>
        <p:txBody>
          <a:bodyPr>
            <a:normAutofit/>
          </a:bodyPr>
          <a:lstStyle/>
          <a:p>
            <a:r>
              <a:rPr lang="en-US" dirty="0" smtClean="0"/>
              <a:t>Degrees of Firewall and Peer-to-Peer</a:t>
            </a:r>
            <a:endParaRPr lang="en-US" dirty="0"/>
          </a:p>
        </p:txBody>
      </p:sp>
      <p:cxnSp>
        <p:nvCxnSpPr>
          <p:cNvPr id="53" name="Straight Arrow Connector 52"/>
          <p:cNvCxnSpPr/>
          <p:nvPr/>
        </p:nvCxnSpPr>
        <p:spPr>
          <a:xfrm>
            <a:off x="457200" y="5105400"/>
            <a:ext cx="81534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2971800" y="4724400"/>
            <a:ext cx="2667000" cy="369332"/>
          </a:xfrm>
          <a:prstGeom prst="rect">
            <a:avLst/>
          </a:prstGeom>
          <a:noFill/>
        </p:spPr>
        <p:txBody>
          <a:bodyPr wrap="square" rtlCol="0">
            <a:spAutoFit/>
          </a:bodyPr>
          <a:lstStyle/>
          <a:p>
            <a:r>
              <a:rPr lang="en-US" dirty="0" smtClean="0"/>
              <a:t>Degree of Restriction</a:t>
            </a:r>
            <a:endParaRPr lang="en-US" dirty="0"/>
          </a:p>
        </p:txBody>
      </p:sp>
      <p:sp>
        <p:nvSpPr>
          <p:cNvPr id="19" name="Rectangle 18"/>
          <p:cNvSpPr/>
          <p:nvPr/>
        </p:nvSpPr>
        <p:spPr>
          <a:xfrm>
            <a:off x="2209800" y="1143000"/>
            <a:ext cx="2286000" cy="2590800"/>
          </a:xfrm>
          <a:prstGeom prst="rect">
            <a:avLst/>
          </a:prstGeom>
          <a:solidFill>
            <a:schemeClr val="accent2">
              <a:alpha val="25000"/>
            </a:schemeClr>
          </a:solidFill>
          <a:ln w="25400" cap="flat" cmpd="sng" algn="ctr">
            <a:solidFill>
              <a:schemeClr val="accent2">
                <a:alpha val="25000"/>
              </a:schemeClr>
            </a:solidFill>
            <a:prstDash val="solid"/>
          </a:ln>
        </p:spPr>
        <p:style>
          <a:lnRef idx="2">
            <a:schemeClr val="accent2"/>
          </a:lnRef>
          <a:fillRef idx="1">
            <a:schemeClr val="accent2"/>
          </a:fillRef>
          <a:effectRef idx="0">
            <a:schemeClr val="accent2"/>
          </a:effectRef>
          <a:fontRef idx="minor">
            <a:schemeClr val="lt1"/>
          </a:fontRef>
        </p:style>
        <p:txBody>
          <a:bodyPr anchor="ctr"/>
          <a:lstStyle/>
          <a:p>
            <a:pPr algn="ctr"/>
            <a:endParaRPr lang="en-US">
              <a:solidFill>
                <a:srgbClr val="FFFFFF"/>
              </a:solidFill>
            </a:endParaRPr>
          </a:p>
        </p:txBody>
      </p:sp>
      <p:sp>
        <p:nvSpPr>
          <p:cNvPr id="21" name="TextBox 20"/>
          <p:cNvSpPr txBox="1"/>
          <p:nvPr/>
        </p:nvSpPr>
        <p:spPr>
          <a:xfrm>
            <a:off x="304800" y="5334000"/>
            <a:ext cx="21336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If  no protocol restriction, use efficient binary  direct RPC</a:t>
            </a:r>
            <a:endParaRPr lang="en-US" dirty="0"/>
          </a:p>
        </p:txBody>
      </p:sp>
      <p:sp>
        <p:nvSpPr>
          <p:cNvPr id="22" name="TextBox 21"/>
          <p:cNvSpPr txBox="1"/>
          <p:nvPr/>
        </p:nvSpPr>
        <p:spPr>
          <a:xfrm>
            <a:off x="4800600" y="5334000"/>
            <a:ext cx="18288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If HTTP RPC, use blocked calls if not closed</a:t>
            </a:r>
            <a:endParaRPr lang="en-US" dirty="0"/>
          </a:p>
        </p:txBody>
      </p:sp>
      <p:sp>
        <p:nvSpPr>
          <p:cNvPr id="23" name="Rectangle 22"/>
          <p:cNvSpPr/>
          <p:nvPr/>
        </p:nvSpPr>
        <p:spPr>
          <a:xfrm>
            <a:off x="4572000" y="1143000"/>
            <a:ext cx="4114800" cy="2590800"/>
          </a:xfrm>
          <a:prstGeom prst="rect">
            <a:avLst/>
          </a:prstGeom>
          <a:solidFill>
            <a:schemeClr val="accent2">
              <a:alpha val="25000"/>
            </a:schemeClr>
          </a:solidFill>
          <a:ln w="25400" cap="flat" cmpd="sng" algn="ctr">
            <a:solidFill>
              <a:schemeClr val="accent2">
                <a:alpha val="25000"/>
              </a:schemeClr>
            </a:solidFill>
            <a:prstDash val="solid"/>
          </a:ln>
        </p:spPr>
        <p:style>
          <a:lnRef idx="2">
            <a:schemeClr val="accent2"/>
          </a:lnRef>
          <a:fillRef idx="1">
            <a:schemeClr val="accent2"/>
          </a:fillRef>
          <a:effectRef idx="0">
            <a:schemeClr val="accent2"/>
          </a:effectRef>
          <a:fontRef idx="minor">
            <a:schemeClr val="lt1"/>
          </a:fontRef>
        </p:style>
        <p:txBody>
          <a:bodyPr anchor="ctr"/>
          <a:lstStyle/>
          <a:p>
            <a:pPr algn="ctr"/>
            <a:endParaRPr lang="en-US">
              <a:solidFill>
                <a:srgbClr val="FFFFFF"/>
              </a:solidFill>
            </a:endParaRPr>
          </a:p>
        </p:txBody>
      </p:sp>
      <p:sp>
        <p:nvSpPr>
          <p:cNvPr id="28" name="TextBox 27"/>
          <p:cNvSpPr txBox="1"/>
          <p:nvPr/>
        </p:nvSpPr>
        <p:spPr>
          <a:xfrm>
            <a:off x="228600" y="4038600"/>
            <a:ext cx="16002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smtClean="0"/>
              <a:t>No open-in</a:t>
            </a:r>
            <a:endParaRPr lang="en-US" dirty="0"/>
          </a:p>
        </p:txBody>
      </p:sp>
      <p:sp>
        <p:nvSpPr>
          <p:cNvPr id="29" name="TextBox 28"/>
          <p:cNvSpPr txBox="1"/>
          <p:nvPr/>
        </p:nvSpPr>
        <p:spPr>
          <a:xfrm>
            <a:off x="2286000" y="3810000"/>
            <a:ext cx="19812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smtClean="0"/>
              <a:t>+ Externally Closeable</a:t>
            </a:r>
            <a:endParaRPr lang="en-US" dirty="0"/>
          </a:p>
        </p:txBody>
      </p:sp>
      <p:sp>
        <p:nvSpPr>
          <p:cNvPr id="30" name="TextBox 29"/>
          <p:cNvSpPr txBox="1"/>
          <p:nvPr/>
        </p:nvSpPr>
        <p:spPr>
          <a:xfrm>
            <a:off x="4800600" y="3810000"/>
            <a:ext cx="16764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smtClean="0"/>
              <a:t>+ Trusted protocols</a:t>
            </a:r>
            <a:endParaRPr lang="en-US" dirty="0"/>
          </a:p>
        </p:txBody>
      </p:sp>
      <p:sp>
        <p:nvSpPr>
          <p:cNvPr id="31" name="TextBox 30"/>
          <p:cNvSpPr txBox="1"/>
          <p:nvPr/>
        </p:nvSpPr>
        <p:spPr>
          <a:xfrm>
            <a:off x="6858000" y="3810000"/>
            <a:ext cx="19050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smtClean="0"/>
              <a:t>+ One-way RPC</a:t>
            </a:r>
            <a:endParaRPr lang="en-US" dirty="0"/>
          </a:p>
        </p:txBody>
      </p:sp>
      <p:pic>
        <p:nvPicPr>
          <p:cNvPr id="32" name="Picture 6"/>
          <p:cNvPicPr>
            <a:picLocks noChangeAspect="1" noChangeArrowheads="1"/>
          </p:cNvPicPr>
          <p:nvPr/>
        </p:nvPicPr>
        <p:blipFill>
          <a:blip r:embed="rId3" cstate="print"/>
          <a:srcRect/>
          <a:stretch>
            <a:fillRect/>
          </a:stretch>
        </p:blipFill>
        <p:spPr bwMode="auto">
          <a:xfrm>
            <a:off x="152400" y="1374588"/>
            <a:ext cx="2133600" cy="2217250"/>
          </a:xfrm>
          <a:prstGeom prst="rect">
            <a:avLst/>
          </a:prstGeom>
          <a:noFill/>
          <a:ln w="9525">
            <a:noFill/>
            <a:miter lim="800000"/>
            <a:headEnd/>
            <a:tailEnd/>
          </a:ln>
          <a:effectLst/>
        </p:spPr>
      </p:pic>
      <p:pic>
        <p:nvPicPr>
          <p:cNvPr id="33" name="Picture 14"/>
          <p:cNvPicPr>
            <a:picLocks noChangeAspect="1" noChangeArrowheads="1"/>
          </p:cNvPicPr>
          <p:nvPr/>
        </p:nvPicPr>
        <p:blipFill>
          <a:blip r:embed="rId4" cstate="print"/>
          <a:srcRect/>
          <a:stretch>
            <a:fillRect/>
          </a:stretch>
        </p:blipFill>
        <p:spPr bwMode="auto">
          <a:xfrm>
            <a:off x="4572000" y="1143000"/>
            <a:ext cx="1981200" cy="2497201"/>
          </a:xfrm>
          <a:prstGeom prst="rect">
            <a:avLst/>
          </a:prstGeom>
          <a:noFill/>
          <a:ln w="9525">
            <a:noFill/>
            <a:miter lim="800000"/>
            <a:headEnd/>
            <a:tailEnd/>
          </a:ln>
          <a:effectLst/>
        </p:spPr>
      </p:pic>
      <p:pic>
        <p:nvPicPr>
          <p:cNvPr id="34" name="Picture 15"/>
          <p:cNvPicPr>
            <a:picLocks noChangeAspect="1" noChangeArrowheads="1"/>
          </p:cNvPicPr>
          <p:nvPr/>
        </p:nvPicPr>
        <p:blipFill>
          <a:blip r:embed="rId5" cstate="print"/>
          <a:srcRect/>
          <a:stretch>
            <a:fillRect/>
          </a:stretch>
        </p:blipFill>
        <p:spPr bwMode="auto">
          <a:xfrm>
            <a:off x="2286000" y="1219200"/>
            <a:ext cx="2204430" cy="2422525"/>
          </a:xfrm>
          <a:prstGeom prst="rect">
            <a:avLst/>
          </a:prstGeom>
          <a:noFill/>
          <a:ln w="9525">
            <a:noFill/>
            <a:miter lim="800000"/>
            <a:headEnd/>
            <a:tailEnd/>
          </a:ln>
          <a:effectLst/>
        </p:spPr>
      </p:pic>
      <p:pic>
        <p:nvPicPr>
          <p:cNvPr id="35" name="Picture 16"/>
          <p:cNvPicPr>
            <a:picLocks noChangeAspect="1" noChangeArrowheads="1"/>
          </p:cNvPicPr>
          <p:nvPr/>
        </p:nvPicPr>
        <p:blipFill>
          <a:blip r:embed="rId6" cstate="print"/>
          <a:srcRect/>
          <a:stretch>
            <a:fillRect/>
          </a:stretch>
        </p:blipFill>
        <p:spPr bwMode="auto">
          <a:xfrm>
            <a:off x="6553201" y="1147698"/>
            <a:ext cx="1981200" cy="2497201"/>
          </a:xfrm>
          <a:prstGeom prst="rect">
            <a:avLst/>
          </a:prstGeom>
          <a:noFill/>
          <a:ln w="9525">
            <a:noFill/>
            <a:miter lim="800000"/>
            <a:headEnd/>
            <a:tailEnd/>
          </a:ln>
          <a:effectLst/>
        </p:spPr>
      </p:pic>
      <p:sp>
        <p:nvSpPr>
          <p:cNvPr id="24" name="TextBox 23"/>
          <p:cNvSpPr txBox="1"/>
          <p:nvPr/>
        </p:nvSpPr>
        <p:spPr>
          <a:xfrm>
            <a:off x="2590800" y="5334000"/>
            <a:ext cx="21336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If two-way trusted protocol, use inefficient RPC</a:t>
            </a:r>
            <a:endParaRPr lang="en-US" dirty="0"/>
          </a:p>
        </p:txBody>
      </p:sp>
      <p:sp>
        <p:nvSpPr>
          <p:cNvPr id="20" name="TextBox 19"/>
          <p:cNvSpPr txBox="1"/>
          <p:nvPr/>
        </p:nvSpPr>
        <p:spPr>
          <a:xfrm>
            <a:off x="6858000" y="5334000"/>
            <a:ext cx="1676400"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Otherwise use inefficient polling</a:t>
            </a:r>
            <a:endParaRPr lang="en-US" dirty="0"/>
          </a:p>
        </p:txBody>
      </p:sp>
    </p:spTree>
    <p:custDataLst>
      <p:tags r:id="rId1"/>
    </p:custDataLst>
  </p:cSld>
  <p:clrMapOvr>
    <a:masterClrMapping/>
  </p:clrMapOvr>
  <p:transition advTm="29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4" grpId="0" animBg="1"/>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0434" name="Rectangle 2"/>
          <p:cNvSpPr>
            <a:spLocks noGrp="1" noChangeArrowheads="1"/>
          </p:cNvSpPr>
          <p:nvPr>
            <p:ph type="title"/>
          </p:nvPr>
        </p:nvSpPr>
        <p:spPr/>
        <p:txBody>
          <a:bodyPr/>
          <a:lstStyle/>
          <a:p>
            <a:r>
              <a:rPr lang="en-US" dirty="0" smtClean="0"/>
              <a:t>Effectiveness of Firewalls</a:t>
            </a:r>
            <a:endParaRPr lang="en-US" dirty="0"/>
          </a:p>
        </p:txBody>
      </p:sp>
      <p:pic>
        <p:nvPicPr>
          <p:cNvPr id="2418690" name="Picture 2"/>
          <p:cNvPicPr>
            <a:picLocks noChangeAspect="1" noChangeArrowheads="1"/>
          </p:cNvPicPr>
          <p:nvPr/>
        </p:nvPicPr>
        <p:blipFill>
          <a:blip r:embed="rId4" cstate="print"/>
          <a:srcRect/>
          <a:stretch>
            <a:fillRect/>
          </a:stretch>
        </p:blipFill>
        <p:spPr bwMode="auto">
          <a:xfrm>
            <a:off x="533400" y="1066800"/>
            <a:ext cx="1752600" cy="1817677"/>
          </a:xfrm>
          <a:prstGeom prst="rect">
            <a:avLst/>
          </a:prstGeom>
          <a:noFill/>
          <a:ln w="9525">
            <a:noFill/>
            <a:miter lim="800000"/>
            <a:headEnd/>
            <a:tailEnd/>
          </a:ln>
          <a:effectLst/>
        </p:spPr>
      </p:pic>
      <p:pic>
        <p:nvPicPr>
          <p:cNvPr id="2418691" name="Picture 3"/>
          <p:cNvPicPr>
            <a:picLocks noChangeAspect="1" noChangeArrowheads="1"/>
          </p:cNvPicPr>
          <p:nvPr/>
        </p:nvPicPr>
        <p:blipFill>
          <a:blip r:embed="rId5" cstate="print"/>
          <a:srcRect/>
          <a:stretch>
            <a:fillRect/>
          </a:stretch>
        </p:blipFill>
        <p:spPr bwMode="auto">
          <a:xfrm>
            <a:off x="4343400" y="1143000"/>
            <a:ext cx="2894141" cy="4791075"/>
          </a:xfrm>
          <a:prstGeom prst="rect">
            <a:avLst/>
          </a:prstGeom>
          <a:noFill/>
          <a:ln w="9525">
            <a:noFill/>
            <a:miter lim="800000"/>
            <a:headEnd/>
            <a:tailEnd/>
          </a:ln>
          <a:effectLst/>
        </p:spPr>
      </p:pic>
      <p:pic>
        <p:nvPicPr>
          <p:cNvPr id="2418692" name="Picture 4"/>
          <p:cNvPicPr>
            <a:picLocks noChangeAspect="1" noChangeArrowheads="1"/>
          </p:cNvPicPr>
          <p:nvPr/>
        </p:nvPicPr>
        <p:blipFill>
          <a:blip r:embed="rId6" cstate="print"/>
          <a:srcRect/>
          <a:stretch>
            <a:fillRect/>
          </a:stretch>
        </p:blipFill>
        <p:spPr bwMode="auto">
          <a:xfrm>
            <a:off x="609600" y="3733800"/>
            <a:ext cx="2045383" cy="2578100"/>
          </a:xfrm>
          <a:prstGeom prst="rect">
            <a:avLst/>
          </a:prstGeom>
          <a:noFill/>
          <a:ln w="9525">
            <a:noFill/>
            <a:miter lim="800000"/>
            <a:headEnd/>
            <a:tailEnd/>
          </a:ln>
          <a:effectLst/>
        </p:spPr>
      </p:pic>
      <p:sp>
        <p:nvSpPr>
          <p:cNvPr id="19" name="TextBox 18"/>
          <p:cNvSpPr txBox="1"/>
          <p:nvPr/>
        </p:nvSpPr>
        <p:spPr>
          <a:xfrm>
            <a:off x="838200" y="2971800"/>
            <a:ext cx="12192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smtClean="0"/>
              <a:t>Problem</a:t>
            </a:r>
            <a:endParaRPr lang="en-US" dirty="0"/>
          </a:p>
        </p:txBody>
      </p:sp>
      <p:sp>
        <p:nvSpPr>
          <p:cNvPr id="21" name="TextBox 20"/>
          <p:cNvSpPr txBox="1"/>
          <p:nvPr/>
        </p:nvSpPr>
        <p:spPr>
          <a:xfrm>
            <a:off x="533400" y="6412468"/>
            <a:ext cx="20574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smtClean="0"/>
              <a:t>Strictest solution</a:t>
            </a:r>
            <a:endParaRPr lang="en-US" dirty="0"/>
          </a:p>
        </p:txBody>
      </p:sp>
      <p:sp>
        <p:nvSpPr>
          <p:cNvPr id="22" name="TextBox 21"/>
          <p:cNvSpPr txBox="1"/>
          <p:nvPr/>
        </p:nvSpPr>
        <p:spPr>
          <a:xfrm>
            <a:off x="4495800" y="6019800"/>
            <a:ext cx="26670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smtClean="0"/>
              <a:t>Problem if session members distrusted</a:t>
            </a:r>
            <a:endParaRPr lang="en-US" dirty="0"/>
          </a:p>
        </p:txBody>
      </p:sp>
      <p:sp>
        <p:nvSpPr>
          <p:cNvPr id="24" name="TextBox 23"/>
          <p:cNvSpPr txBox="1"/>
          <p:nvPr/>
        </p:nvSpPr>
        <p:spPr>
          <a:xfrm>
            <a:off x="7010400" y="2057400"/>
            <a:ext cx="1676400" cy="923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smtClean="0"/>
              <a:t>Proxy can close connection</a:t>
            </a:r>
            <a:endParaRPr lang="en-US" dirty="0"/>
          </a:p>
        </p:txBody>
      </p:sp>
      <p:sp>
        <p:nvSpPr>
          <p:cNvPr id="25" name="TextBox 24"/>
          <p:cNvSpPr txBox="1"/>
          <p:nvPr/>
        </p:nvSpPr>
        <p:spPr>
          <a:xfrm rot="16200000">
            <a:off x="1981200" y="4585901"/>
            <a:ext cx="20574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smtClean="0"/>
              <a:t>Problem for collaboration</a:t>
            </a:r>
            <a:endParaRPr lang="en-US" dirty="0"/>
          </a:p>
        </p:txBody>
      </p:sp>
      <p:pic>
        <p:nvPicPr>
          <p:cNvPr id="11" name="~PP2991.WAV">
            <a:hlinkClick r:id="" action="ppaction://media"/>
          </p:cNvPr>
          <p:cNvPicPr>
            <a:picLocks noRot="1" noChangeAspect="1"/>
          </p:cNvPicPr>
          <p:nvPr>
            <a:wavAudioFile r:embed="rId2" name="~PP2991.WAV"/>
          </p:nvPr>
        </p:nvPicPr>
        <p:blipFill>
          <a:blip r:embed="rId7" cstate="print"/>
          <a:stretch>
            <a:fillRect/>
          </a:stretch>
        </p:blipFill>
        <p:spPr>
          <a:xfrm>
            <a:off x="8724900" y="6438900"/>
            <a:ext cx="304800" cy="304800"/>
          </a:xfrm>
          <a:prstGeom prst="rect">
            <a:avLst/>
          </a:prstGeom>
        </p:spPr>
      </p:pic>
    </p:spTree>
    <p:custDataLst>
      <p:tags r:id="rId1"/>
    </p:custDataLst>
  </p:cSld>
  <p:clrMapOvr>
    <a:masterClrMapping/>
  </p:clrMapOvr>
  <p:transition advTm="30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1869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41869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9" fill="hold" display="0">
                  <p:stCondLst>
                    <p:cond delay="indefinite"/>
                  </p:stCondLst>
                  <p:endCondLst>
                    <p:cond evt="onPrev" delay="0">
                      <p:tgtEl>
                        <p:sldTgt/>
                      </p:tgtEl>
                    </p:cond>
                    <p:cond evt="onStopAudio" delay="0">
                      <p:tgtEl>
                        <p:sldTgt/>
                      </p:tgtEl>
                    </p:cond>
                  </p:endCondLst>
                </p:cTn>
                <p:tgtEl>
                  <p:spTgt spid="11"/>
                </p:tgtEl>
              </p:cMediaNode>
            </p:audio>
          </p:childTnLst>
        </p:cTn>
      </p:par>
    </p:tnLst>
    <p:bldLst>
      <p:bldP spid="21" grpId="0" animBg="1"/>
      <p:bldP spid="22" grpId="0" animBg="1"/>
      <p:bldP spid="24" grpId="0" animBg="1"/>
      <p:bldP spid="2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304800" y="4876800"/>
            <a:ext cx="3352800" cy="12192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2" name="Title 1"/>
          <p:cNvSpPr>
            <a:spLocks noGrp="1"/>
          </p:cNvSpPr>
          <p:nvPr>
            <p:ph type="title"/>
          </p:nvPr>
        </p:nvSpPr>
        <p:spPr/>
        <p:txBody>
          <a:bodyPr>
            <a:normAutofit/>
          </a:bodyPr>
          <a:lstStyle/>
          <a:p>
            <a:r>
              <a:rPr lang="en-US" dirty="0" smtClean="0"/>
              <a:t>Intermediary and Performance</a:t>
            </a:r>
            <a:endParaRPr lang="en-US" dirty="0"/>
          </a:p>
        </p:txBody>
      </p:sp>
      <p:sp>
        <p:nvSpPr>
          <p:cNvPr id="3" name="Rectangle 2"/>
          <p:cNvSpPr/>
          <p:nvPr/>
        </p:nvSpPr>
        <p:spPr>
          <a:xfrm>
            <a:off x="304800" y="1066800"/>
            <a:ext cx="3352800" cy="762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5" name="Rectangle 4"/>
          <p:cNvSpPr/>
          <p:nvPr/>
        </p:nvSpPr>
        <p:spPr>
          <a:xfrm>
            <a:off x="304800" y="1828800"/>
            <a:ext cx="3352800" cy="12192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18" name="Text Box 4"/>
          <p:cNvSpPr txBox="1">
            <a:spLocks noChangeArrowheads="1"/>
          </p:cNvSpPr>
          <p:nvPr/>
        </p:nvSpPr>
        <p:spPr bwMode="auto">
          <a:xfrm>
            <a:off x="457200" y="1230868"/>
            <a:ext cx="3048000" cy="457200"/>
          </a:xfrm>
          <a:prstGeom prst="rect">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lgn="l"/>
            <a:r>
              <a:rPr lang="en-US"/>
              <a:t>   protected site</a:t>
            </a:r>
          </a:p>
        </p:txBody>
      </p:sp>
      <p:sp>
        <p:nvSpPr>
          <p:cNvPr id="21" name="Text Box 11"/>
          <p:cNvSpPr txBox="1">
            <a:spLocks noChangeArrowheads="1"/>
          </p:cNvSpPr>
          <p:nvPr/>
        </p:nvSpPr>
        <p:spPr bwMode="auto">
          <a:xfrm>
            <a:off x="457200" y="2602468"/>
            <a:ext cx="3048000" cy="369332"/>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r>
              <a:rPr lang="en-US" dirty="0"/>
              <a:t>unprotected proxy</a:t>
            </a:r>
          </a:p>
        </p:txBody>
      </p:sp>
      <p:sp>
        <p:nvSpPr>
          <p:cNvPr id="32" name="Rectangle 31"/>
          <p:cNvSpPr/>
          <p:nvPr/>
        </p:nvSpPr>
        <p:spPr>
          <a:xfrm>
            <a:off x="304800" y="6096000"/>
            <a:ext cx="3352800" cy="6096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36" name="Text Box 4"/>
          <p:cNvSpPr txBox="1">
            <a:spLocks noChangeArrowheads="1"/>
          </p:cNvSpPr>
          <p:nvPr/>
        </p:nvSpPr>
        <p:spPr bwMode="auto">
          <a:xfrm>
            <a:off x="457200" y="6172200"/>
            <a:ext cx="3048000" cy="457200"/>
          </a:xfrm>
          <a:prstGeom prst="rect">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lgn="l"/>
            <a:r>
              <a:rPr lang="en-US"/>
              <a:t>   protected site</a:t>
            </a:r>
          </a:p>
        </p:txBody>
      </p:sp>
      <p:sp>
        <p:nvSpPr>
          <p:cNvPr id="37" name="Text Box 11"/>
          <p:cNvSpPr txBox="1">
            <a:spLocks noChangeArrowheads="1"/>
          </p:cNvSpPr>
          <p:nvPr/>
        </p:nvSpPr>
        <p:spPr bwMode="auto">
          <a:xfrm>
            <a:off x="457200" y="4953000"/>
            <a:ext cx="3048000" cy="369332"/>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r>
              <a:rPr lang="en-US" dirty="0"/>
              <a:t>unprotected proxy</a:t>
            </a:r>
          </a:p>
        </p:txBody>
      </p:sp>
      <p:sp>
        <p:nvSpPr>
          <p:cNvPr id="17" name="Text Box 5"/>
          <p:cNvSpPr txBox="1">
            <a:spLocks noChangeArrowheads="1"/>
          </p:cNvSpPr>
          <p:nvPr/>
        </p:nvSpPr>
        <p:spPr bwMode="auto">
          <a:xfrm>
            <a:off x="457200" y="3810000"/>
            <a:ext cx="3048000" cy="369332"/>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a:spAutoFit/>
          </a:bodyPr>
          <a:lstStyle/>
          <a:p>
            <a:r>
              <a:rPr lang="en-US" dirty="0" smtClean="0"/>
              <a:t>session manager</a:t>
            </a:r>
            <a:endParaRPr lang="en-US" dirty="0"/>
          </a:p>
        </p:txBody>
      </p:sp>
      <p:sp>
        <p:nvSpPr>
          <p:cNvPr id="24" name="Line 10"/>
          <p:cNvSpPr>
            <a:spLocks noChangeShapeType="1"/>
          </p:cNvSpPr>
          <p:nvPr/>
        </p:nvSpPr>
        <p:spPr bwMode="auto">
          <a:xfrm>
            <a:off x="1600200" y="1676400"/>
            <a:ext cx="0" cy="9144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26" name="Line 10"/>
          <p:cNvSpPr>
            <a:spLocks noChangeShapeType="1"/>
          </p:cNvSpPr>
          <p:nvPr/>
        </p:nvSpPr>
        <p:spPr bwMode="auto">
          <a:xfrm>
            <a:off x="1600200" y="2971800"/>
            <a:ext cx="0" cy="8382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28" name="Line 10"/>
          <p:cNvSpPr>
            <a:spLocks noChangeShapeType="1"/>
          </p:cNvSpPr>
          <p:nvPr/>
        </p:nvSpPr>
        <p:spPr bwMode="auto">
          <a:xfrm>
            <a:off x="1600200" y="4191000"/>
            <a:ext cx="0" cy="7620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30" name="Line 10"/>
          <p:cNvSpPr>
            <a:spLocks noChangeShapeType="1"/>
          </p:cNvSpPr>
          <p:nvPr/>
        </p:nvSpPr>
        <p:spPr bwMode="auto">
          <a:xfrm>
            <a:off x="1600200" y="5410200"/>
            <a:ext cx="0" cy="7620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34" name="Text Box 11"/>
          <p:cNvSpPr txBox="1">
            <a:spLocks noChangeArrowheads="1"/>
          </p:cNvSpPr>
          <p:nvPr/>
        </p:nvSpPr>
        <p:spPr bwMode="auto">
          <a:xfrm>
            <a:off x="3962400" y="1066800"/>
            <a:ext cx="3048000" cy="369332"/>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r>
              <a:rPr lang="en-US" dirty="0"/>
              <a:t>unprotected </a:t>
            </a:r>
            <a:r>
              <a:rPr lang="en-US" dirty="0" smtClean="0"/>
              <a:t>site</a:t>
            </a:r>
            <a:endParaRPr lang="en-US" dirty="0"/>
          </a:p>
        </p:txBody>
      </p:sp>
      <p:sp>
        <p:nvSpPr>
          <p:cNvPr id="35" name="Text Box 11"/>
          <p:cNvSpPr txBox="1">
            <a:spLocks noChangeArrowheads="1"/>
          </p:cNvSpPr>
          <p:nvPr/>
        </p:nvSpPr>
        <p:spPr bwMode="auto">
          <a:xfrm>
            <a:off x="3962400" y="6172200"/>
            <a:ext cx="3048000" cy="369332"/>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r>
              <a:rPr lang="en-US" dirty="0"/>
              <a:t>unprotected </a:t>
            </a:r>
            <a:r>
              <a:rPr lang="en-US" dirty="0" smtClean="0"/>
              <a:t>site</a:t>
            </a:r>
            <a:endParaRPr lang="en-US" dirty="0"/>
          </a:p>
        </p:txBody>
      </p:sp>
      <p:sp>
        <p:nvSpPr>
          <p:cNvPr id="42" name="Line 10"/>
          <p:cNvSpPr>
            <a:spLocks noChangeShapeType="1"/>
          </p:cNvSpPr>
          <p:nvPr/>
        </p:nvSpPr>
        <p:spPr bwMode="auto">
          <a:xfrm>
            <a:off x="5486400" y="1447800"/>
            <a:ext cx="0" cy="47244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20" name="TextBox 19"/>
          <p:cNvSpPr txBox="1"/>
          <p:nvPr/>
        </p:nvSpPr>
        <p:spPr>
          <a:xfrm>
            <a:off x="6096000" y="2145268"/>
            <a:ext cx="251460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Congestion Control</a:t>
            </a:r>
            <a:endParaRPr lang="en-US" dirty="0"/>
          </a:p>
        </p:txBody>
      </p:sp>
      <p:sp>
        <p:nvSpPr>
          <p:cNvPr id="22" name="TextBox 21"/>
          <p:cNvSpPr txBox="1"/>
          <p:nvPr/>
        </p:nvSpPr>
        <p:spPr>
          <a:xfrm>
            <a:off x="6096000" y="2678668"/>
            <a:ext cx="251460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Response Time</a:t>
            </a:r>
            <a:endParaRPr lang="en-US" dirty="0"/>
          </a:p>
        </p:txBody>
      </p:sp>
      <p:sp>
        <p:nvSpPr>
          <p:cNvPr id="23" name="TextBox 22"/>
          <p:cNvSpPr txBox="1"/>
          <p:nvPr/>
        </p:nvSpPr>
        <p:spPr>
          <a:xfrm>
            <a:off x="6096000" y="1600200"/>
            <a:ext cx="251460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Network Traffic</a:t>
            </a:r>
            <a:endParaRPr lang="en-US" dirty="0"/>
          </a:p>
        </p:txBody>
      </p:sp>
      <p:pic>
        <p:nvPicPr>
          <p:cNvPr id="25" name="~PP904.WAV">
            <a:hlinkClick r:id="" action="ppaction://media"/>
          </p:cNvPr>
          <p:cNvPicPr>
            <a:picLocks noRot="1" noChangeAspect="1"/>
          </p:cNvPicPr>
          <p:nvPr>
            <a:wavAudioFile r:embed="rId1" name="~PP904.WAV"/>
          </p:nvPr>
        </p:nvPicPr>
        <p:blipFill>
          <a:blip r:embed="rId3" cstate="print"/>
          <a:stretch>
            <a:fillRect/>
          </a:stretch>
        </p:blipFill>
        <p:spPr>
          <a:xfrm>
            <a:off x="8724900" y="6438900"/>
            <a:ext cx="304800" cy="304800"/>
          </a:xfrm>
          <a:prstGeom prst="rect">
            <a:avLst/>
          </a:prstGeom>
        </p:spPr>
      </p:pic>
    </p:spTree>
  </p:cSld>
  <p:clrMapOvr>
    <a:masterClrMapping/>
  </p:clrMapOvr>
  <p:transition advTm="4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9" fill="hold" display="0">
                  <p:stCondLst>
                    <p:cond delay="indefinite"/>
                  </p:stCondLst>
                  <p:endCondLst>
                    <p:cond evt="onPrev" delay="0">
                      <p:tgtEl>
                        <p:sldTgt/>
                      </p:tgtEl>
                    </p:cond>
                    <p:cond evt="onStopAudio" delay="0">
                      <p:tgtEl>
                        <p:sldTgt/>
                      </p:tgtEl>
                    </p:cond>
                  </p:endCondLst>
                </p:cTn>
                <p:tgtEl>
                  <p:spTgt spid="25"/>
                </p:tgtEl>
              </p:cMediaNode>
            </p:audio>
          </p:childTnLst>
        </p:cTn>
      </p:par>
    </p:tnLst>
    <p:bldLst>
      <p:bldP spid="20" grpId="0" animBg="1"/>
      <p:bldP spid="22" grpId="0" animBg="1"/>
      <p:bldP spid="2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304800" y="4876800"/>
            <a:ext cx="3352800" cy="12192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2" name="Title 1"/>
          <p:cNvSpPr>
            <a:spLocks noGrp="1"/>
          </p:cNvSpPr>
          <p:nvPr>
            <p:ph type="title"/>
          </p:nvPr>
        </p:nvSpPr>
        <p:spPr/>
        <p:txBody>
          <a:bodyPr>
            <a:normAutofit fontScale="90000"/>
          </a:bodyPr>
          <a:lstStyle/>
          <a:p>
            <a:r>
              <a:rPr lang="en-US" dirty="0" smtClean="0"/>
              <a:t>Intermediary and Performance (Review)</a:t>
            </a:r>
            <a:endParaRPr lang="en-US" dirty="0"/>
          </a:p>
        </p:txBody>
      </p:sp>
      <p:sp>
        <p:nvSpPr>
          <p:cNvPr id="3" name="Rectangle 2"/>
          <p:cNvSpPr/>
          <p:nvPr/>
        </p:nvSpPr>
        <p:spPr>
          <a:xfrm>
            <a:off x="304800" y="1066800"/>
            <a:ext cx="3352800" cy="762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5" name="Rectangle 4"/>
          <p:cNvSpPr/>
          <p:nvPr/>
        </p:nvSpPr>
        <p:spPr>
          <a:xfrm>
            <a:off x="304800" y="1828800"/>
            <a:ext cx="3352800" cy="12192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18" name="Text Box 4"/>
          <p:cNvSpPr txBox="1">
            <a:spLocks noChangeArrowheads="1"/>
          </p:cNvSpPr>
          <p:nvPr/>
        </p:nvSpPr>
        <p:spPr bwMode="auto">
          <a:xfrm>
            <a:off x="457200" y="1230868"/>
            <a:ext cx="3048000" cy="457200"/>
          </a:xfrm>
          <a:prstGeom prst="rect">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lgn="l"/>
            <a:r>
              <a:rPr lang="en-US"/>
              <a:t>   protected site</a:t>
            </a:r>
          </a:p>
        </p:txBody>
      </p:sp>
      <p:sp>
        <p:nvSpPr>
          <p:cNvPr id="21" name="Text Box 11"/>
          <p:cNvSpPr txBox="1">
            <a:spLocks noChangeArrowheads="1"/>
          </p:cNvSpPr>
          <p:nvPr/>
        </p:nvSpPr>
        <p:spPr bwMode="auto">
          <a:xfrm>
            <a:off x="457200" y="2602468"/>
            <a:ext cx="3048000" cy="369332"/>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r>
              <a:rPr lang="en-US" dirty="0"/>
              <a:t>unprotected proxy</a:t>
            </a:r>
          </a:p>
        </p:txBody>
      </p:sp>
      <p:sp>
        <p:nvSpPr>
          <p:cNvPr id="32" name="Rectangle 31"/>
          <p:cNvSpPr/>
          <p:nvPr/>
        </p:nvSpPr>
        <p:spPr>
          <a:xfrm>
            <a:off x="304800" y="6096000"/>
            <a:ext cx="3352800" cy="6096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36" name="Text Box 4"/>
          <p:cNvSpPr txBox="1">
            <a:spLocks noChangeArrowheads="1"/>
          </p:cNvSpPr>
          <p:nvPr/>
        </p:nvSpPr>
        <p:spPr bwMode="auto">
          <a:xfrm>
            <a:off x="457200" y="6172200"/>
            <a:ext cx="3048000" cy="457200"/>
          </a:xfrm>
          <a:prstGeom prst="rect">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lgn="l"/>
            <a:r>
              <a:rPr lang="en-US"/>
              <a:t>   protected site</a:t>
            </a:r>
          </a:p>
        </p:txBody>
      </p:sp>
      <p:sp>
        <p:nvSpPr>
          <p:cNvPr id="37" name="Text Box 11"/>
          <p:cNvSpPr txBox="1">
            <a:spLocks noChangeArrowheads="1"/>
          </p:cNvSpPr>
          <p:nvPr/>
        </p:nvSpPr>
        <p:spPr bwMode="auto">
          <a:xfrm>
            <a:off x="457200" y="4953000"/>
            <a:ext cx="3048000" cy="369332"/>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r>
              <a:rPr lang="en-US" dirty="0"/>
              <a:t>unprotected proxy</a:t>
            </a:r>
          </a:p>
        </p:txBody>
      </p:sp>
      <p:sp>
        <p:nvSpPr>
          <p:cNvPr id="17" name="Text Box 5"/>
          <p:cNvSpPr txBox="1">
            <a:spLocks noChangeArrowheads="1"/>
          </p:cNvSpPr>
          <p:nvPr/>
        </p:nvSpPr>
        <p:spPr bwMode="auto">
          <a:xfrm>
            <a:off x="457200" y="3810000"/>
            <a:ext cx="3048000" cy="369332"/>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a:spAutoFit/>
          </a:bodyPr>
          <a:lstStyle/>
          <a:p>
            <a:r>
              <a:rPr lang="en-US" dirty="0" smtClean="0"/>
              <a:t>session manager</a:t>
            </a:r>
            <a:endParaRPr lang="en-US" dirty="0"/>
          </a:p>
        </p:txBody>
      </p:sp>
      <p:sp>
        <p:nvSpPr>
          <p:cNvPr id="24" name="Line 10"/>
          <p:cNvSpPr>
            <a:spLocks noChangeShapeType="1"/>
          </p:cNvSpPr>
          <p:nvPr/>
        </p:nvSpPr>
        <p:spPr bwMode="auto">
          <a:xfrm>
            <a:off x="1600200" y="1676400"/>
            <a:ext cx="0" cy="9144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26" name="Line 10"/>
          <p:cNvSpPr>
            <a:spLocks noChangeShapeType="1"/>
          </p:cNvSpPr>
          <p:nvPr/>
        </p:nvSpPr>
        <p:spPr bwMode="auto">
          <a:xfrm>
            <a:off x="1600200" y="2971800"/>
            <a:ext cx="0" cy="8382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28" name="Line 10"/>
          <p:cNvSpPr>
            <a:spLocks noChangeShapeType="1"/>
          </p:cNvSpPr>
          <p:nvPr/>
        </p:nvSpPr>
        <p:spPr bwMode="auto">
          <a:xfrm>
            <a:off x="1600200" y="4191000"/>
            <a:ext cx="0" cy="7620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30" name="Line 10"/>
          <p:cNvSpPr>
            <a:spLocks noChangeShapeType="1"/>
          </p:cNvSpPr>
          <p:nvPr/>
        </p:nvSpPr>
        <p:spPr bwMode="auto">
          <a:xfrm>
            <a:off x="1600200" y="5410200"/>
            <a:ext cx="0" cy="7620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34" name="Text Box 11"/>
          <p:cNvSpPr txBox="1">
            <a:spLocks noChangeArrowheads="1"/>
          </p:cNvSpPr>
          <p:nvPr/>
        </p:nvSpPr>
        <p:spPr bwMode="auto">
          <a:xfrm>
            <a:off x="3962400" y="1066800"/>
            <a:ext cx="3048000" cy="369332"/>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r>
              <a:rPr lang="en-US" dirty="0"/>
              <a:t>unprotected </a:t>
            </a:r>
            <a:r>
              <a:rPr lang="en-US" dirty="0" smtClean="0"/>
              <a:t>site</a:t>
            </a:r>
            <a:endParaRPr lang="en-US" dirty="0"/>
          </a:p>
        </p:txBody>
      </p:sp>
      <p:sp>
        <p:nvSpPr>
          <p:cNvPr id="35" name="Text Box 11"/>
          <p:cNvSpPr txBox="1">
            <a:spLocks noChangeArrowheads="1"/>
          </p:cNvSpPr>
          <p:nvPr/>
        </p:nvSpPr>
        <p:spPr bwMode="auto">
          <a:xfrm>
            <a:off x="3962400" y="6172200"/>
            <a:ext cx="3048000" cy="369332"/>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r>
              <a:rPr lang="en-US" dirty="0"/>
              <a:t>unprotected </a:t>
            </a:r>
            <a:r>
              <a:rPr lang="en-US" dirty="0" smtClean="0"/>
              <a:t>site</a:t>
            </a:r>
            <a:endParaRPr lang="en-US" dirty="0"/>
          </a:p>
        </p:txBody>
      </p:sp>
      <p:sp>
        <p:nvSpPr>
          <p:cNvPr id="42" name="Line 10"/>
          <p:cNvSpPr>
            <a:spLocks noChangeShapeType="1"/>
          </p:cNvSpPr>
          <p:nvPr/>
        </p:nvSpPr>
        <p:spPr bwMode="auto">
          <a:xfrm>
            <a:off x="5486400" y="1447800"/>
            <a:ext cx="0" cy="47244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20" name="TextBox 19"/>
          <p:cNvSpPr txBox="1"/>
          <p:nvPr/>
        </p:nvSpPr>
        <p:spPr>
          <a:xfrm>
            <a:off x="6096000" y="2145268"/>
            <a:ext cx="251460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Congestion Control</a:t>
            </a:r>
            <a:endParaRPr lang="en-US" dirty="0"/>
          </a:p>
        </p:txBody>
      </p:sp>
      <p:sp>
        <p:nvSpPr>
          <p:cNvPr id="22" name="TextBox 21"/>
          <p:cNvSpPr txBox="1"/>
          <p:nvPr/>
        </p:nvSpPr>
        <p:spPr>
          <a:xfrm>
            <a:off x="6096000" y="2678668"/>
            <a:ext cx="251460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Response Time</a:t>
            </a:r>
            <a:endParaRPr lang="en-US" dirty="0"/>
          </a:p>
        </p:txBody>
      </p:sp>
      <p:sp>
        <p:nvSpPr>
          <p:cNvPr id="23" name="TextBox 22"/>
          <p:cNvSpPr txBox="1"/>
          <p:nvPr/>
        </p:nvSpPr>
        <p:spPr>
          <a:xfrm>
            <a:off x="6096000" y="1600200"/>
            <a:ext cx="251460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Network Traffic</a:t>
            </a:r>
            <a:endParaRPr lang="en-US" dirty="0"/>
          </a:p>
        </p:txBody>
      </p:sp>
      <p:pic>
        <p:nvPicPr>
          <p:cNvPr id="27" name="~PP1802.WAV">
            <a:hlinkClick r:id="" action="ppaction://media"/>
          </p:cNvPr>
          <p:cNvPicPr>
            <a:picLocks noRot="1" noChangeAspect="1"/>
          </p:cNvPicPr>
          <p:nvPr>
            <a:wavAudioFile r:embed="rId2" name="~PP1802.WAV"/>
          </p:nvPr>
        </p:nvPicPr>
        <p:blipFill>
          <a:blip r:embed="rId4" cstate="print"/>
          <a:stretch>
            <a:fillRect/>
          </a:stretch>
        </p:blipFill>
        <p:spPr>
          <a:xfrm>
            <a:off x="8724900" y="6438900"/>
            <a:ext cx="304800" cy="304800"/>
          </a:xfrm>
          <a:prstGeom prst="rect">
            <a:avLst/>
          </a:prstGeom>
        </p:spPr>
      </p:pic>
    </p:spTree>
    <p:custDataLst>
      <p:tags r:id="rId1"/>
    </p:custDataLst>
  </p:cSld>
  <p:clrMapOvr>
    <a:masterClrMapping/>
  </p:clrMapOvr>
  <p:transition advTm="37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9" fill="hold" display="0">
                  <p:stCondLst>
                    <p:cond delay="indefinite"/>
                  </p:stCondLst>
                  <p:endCondLst>
                    <p:cond evt="onPrev" delay="0">
                      <p:tgtEl>
                        <p:sldTgt/>
                      </p:tgtEl>
                    </p:cond>
                    <p:cond evt="onStopAudio" delay="0">
                      <p:tgtEl>
                        <p:sldTgt/>
                      </p:tgtEl>
                    </p:cond>
                  </p:endCondLst>
                </p:cTn>
                <p:tgtEl>
                  <p:spTgt spid="27"/>
                </p:tgtEl>
              </p:cMediaNode>
            </p:audio>
          </p:childTnLst>
        </p:cTn>
      </p:par>
    </p:tnLst>
    <p:bldLst>
      <p:bldP spid="20" grpId="0" animBg="1"/>
      <p:bldP spid="22" grpId="0" animBg="1"/>
      <p:bldP spid="2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Intermediary + Multi-caster</a:t>
            </a:r>
            <a:endParaRPr lang="en-US" dirty="0"/>
          </a:p>
        </p:txBody>
      </p:sp>
      <p:sp>
        <p:nvSpPr>
          <p:cNvPr id="3" name="Rectangle 2"/>
          <p:cNvSpPr/>
          <p:nvPr/>
        </p:nvSpPr>
        <p:spPr>
          <a:xfrm>
            <a:off x="304800" y="1066800"/>
            <a:ext cx="3352800" cy="762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5" name="Rectangle 4"/>
          <p:cNvSpPr/>
          <p:nvPr/>
        </p:nvSpPr>
        <p:spPr>
          <a:xfrm>
            <a:off x="304800" y="1828800"/>
            <a:ext cx="3352800" cy="12192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18" name="Text Box 4"/>
          <p:cNvSpPr txBox="1">
            <a:spLocks noChangeArrowheads="1"/>
          </p:cNvSpPr>
          <p:nvPr/>
        </p:nvSpPr>
        <p:spPr bwMode="auto">
          <a:xfrm>
            <a:off x="457200" y="1230868"/>
            <a:ext cx="3048000" cy="457200"/>
          </a:xfrm>
          <a:prstGeom prst="rect">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lgn="l"/>
            <a:r>
              <a:rPr lang="en-US"/>
              <a:t>   protected site</a:t>
            </a:r>
          </a:p>
        </p:txBody>
      </p:sp>
      <p:sp>
        <p:nvSpPr>
          <p:cNvPr id="21" name="Text Box 11"/>
          <p:cNvSpPr txBox="1">
            <a:spLocks noChangeArrowheads="1"/>
          </p:cNvSpPr>
          <p:nvPr/>
        </p:nvSpPr>
        <p:spPr bwMode="auto">
          <a:xfrm>
            <a:off x="457200" y="2602468"/>
            <a:ext cx="3048000" cy="369332"/>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r>
              <a:rPr lang="en-US" dirty="0"/>
              <a:t>unprotected proxy</a:t>
            </a:r>
          </a:p>
        </p:txBody>
      </p:sp>
      <p:sp>
        <p:nvSpPr>
          <p:cNvPr id="17" name="Text Box 5"/>
          <p:cNvSpPr txBox="1">
            <a:spLocks noChangeArrowheads="1"/>
          </p:cNvSpPr>
          <p:nvPr/>
        </p:nvSpPr>
        <p:spPr bwMode="auto">
          <a:xfrm>
            <a:off x="457200" y="3810000"/>
            <a:ext cx="3048000" cy="369332"/>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a:spAutoFit/>
          </a:bodyPr>
          <a:lstStyle/>
          <a:p>
            <a:r>
              <a:rPr lang="en-US" dirty="0" smtClean="0"/>
              <a:t>session manager</a:t>
            </a:r>
            <a:endParaRPr lang="en-US" dirty="0"/>
          </a:p>
        </p:txBody>
      </p:sp>
      <p:sp>
        <p:nvSpPr>
          <p:cNvPr id="24" name="Line 10"/>
          <p:cNvSpPr>
            <a:spLocks noChangeShapeType="1"/>
          </p:cNvSpPr>
          <p:nvPr/>
        </p:nvSpPr>
        <p:spPr bwMode="auto">
          <a:xfrm>
            <a:off x="1600200" y="1676400"/>
            <a:ext cx="0" cy="9144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26" name="Line 10"/>
          <p:cNvSpPr>
            <a:spLocks noChangeShapeType="1"/>
          </p:cNvSpPr>
          <p:nvPr/>
        </p:nvSpPr>
        <p:spPr bwMode="auto">
          <a:xfrm>
            <a:off x="1600200" y="2971800"/>
            <a:ext cx="0" cy="8382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31" name="Line 10"/>
          <p:cNvSpPr>
            <a:spLocks noChangeShapeType="1"/>
          </p:cNvSpPr>
          <p:nvPr/>
        </p:nvSpPr>
        <p:spPr bwMode="auto">
          <a:xfrm>
            <a:off x="1676400" y="4191000"/>
            <a:ext cx="1600200" cy="1066800"/>
          </a:xfrm>
          <a:prstGeom prst="line">
            <a:avLst/>
          </a:prstGeom>
          <a:noFill/>
          <a:ln w="28575">
            <a:solidFill>
              <a:schemeClr val="tx1"/>
            </a:solidFill>
            <a:round/>
            <a:headEnd/>
            <a:tailEnd type="triangle" w="med" len="med"/>
          </a:ln>
          <a:effectLst/>
        </p:spPr>
        <p:txBody>
          <a:bodyPr wrap="square">
            <a:spAutoFit/>
          </a:bodyPr>
          <a:lstStyle/>
          <a:p>
            <a:endParaRPr lang="en-US"/>
          </a:p>
        </p:txBody>
      </p:sp>
      <p:pic>
        <p:nvPicPr>
          <p:cNvPr id="41" name="Picture 2"/>
          <p:cNvPicPr>
            <a:picLocks noChangeAspect="1" noChangeArrowheads="1"/>
          </p:cNvPicPr>
          <p:nvPr/>
        </p:nvPicPr>
        <p:blipFill>
          <a:blip r:embed="rId4" cstate="print"/>
          <a:srcRect/>
          <a:stretch>
            <a:fillRect/>
          </a:stretch>
        </p:blipFill>
        <p:spPr bwMode="auto">
          <a:xfrm>
            <a:off x="2845709" y="5342285"/>
            <a:ext cx="1116691" cy="677515"/>
          </a:xfrm>
          <a:prstGeom prst="rect">
            <a:avLst/>
          </a:prstGeom>
          <a:noFill/>
          <a:ln w="9525">
            <a:noFill/>
            <a:miter lim="800000"/>
            <a:headEnd/>
            <a:tailEnd/>
          </a:ln>
          <a:effectLst/>
        </p:spPr>
      </p:pic>
      <p:pic>
        <p:nvPicPr>
          <p:cNvPr id="43" name="Picture 2"/>
          <p:cNvPicPr>
            <a:picLocks noChangeAspect="1" noChangeArrowheads="1"/>
          </p:cNvPicPr>
          <p:nvPr/>
        </p:nvPicPr>
        <p:blipFill>
          <a:blip r:embed="rId4" cstate="print"/>
          <a:srcRect/>
          <a:stretch>
            <a:fillRect/>
          </a:stretch>
        </p:blipFill>
        <p:spPr bwMode="auto">
          <a:xfrm>
            <a:off x="4191000" y="5334000"/>
            <a:ext cx="1116691" cy="677515"/>
          </a:xfrm>
          <a:prstGeom prst="rect">
            <a:avLst/>
          </a:prstGeom>
          <a:noFill/>
          <a:ln w="9525">
            <a:noFill/>
            <a:miter lim="800000"/>
            <a:headEnd/>
            <a:tailEnd/>
          </a:ln>
          <a:effectLst/>
        </p:spPr>
      </p:pic>
      <p:pic>
        <p:nvPicPr>
          <p:cNvPr id="46" name="Picture 2"/>
          <p:cNvPicPr>
            <a:picLocks noChangeAspect="1" noChangeArrowheads="1"/>
          </p:cNvPicPr>
          <p:nvPr/>
        </p:nvPicPr>
        <p:blipFill>
          <a:blip r:embed="rId4" cstate="print"/>
          <a:srcRect/>
          <a:stretch>
            <a:fillRect/>
          </a:stretch>
        </p:blipFill>
        <p:spPr bwMode="auto">
          <a:xfrm>
            <a:off x="5562600" y="5334000"/>
            <a:ext cx="1116691" cy="677515"/>
          </a:xfrm>
          <a:prstGeom prst="rect">
            <a:avLst/>
          </a:prstGeom>
          <a:noFill/>
          <a:ln w="9525">
            <a:noFill/>
            <a:miter lim="800000"/>
            <a:headEnd/>
            <a:tailEnd/>
          </a:ln>
          <a:effectLst/>
        </p:spPr>
      </p:pic>
      <p:pic>
        <p:nvPicPr>
          <p:cNvPr id="47" name="Picture 2"/>
          <p:cNvPicPr>
            <a:picLocks noChangeAspect="1" noChangeArrowheads="1"/>
          </p:cNvPicPr>
          <p:nvPr/>
        </p:nvPicPr>
        <p:blipFill>
          <a:blip r:embed="rId4" cstate="print"/>
          <a:srcRect/>
          <a:stretch>
            <a:fillRect/>
          </a:stretch>
        </p:blipFill>
        <p:spPr bwMode="auto">
          <a:xfrm>
            <a:off x="6934200" y="5334000"/>
            <a:ext cx="1116691" cy="677515"/>
          </a:xfrm>
          <a:prstGeom prst="rect">
            <a:avLst/>
          </a:prstGeom>
          <a:noFill/>
          <a:ln w="9525">
            <a:noFill/>
            <a:miter lim="800000"/>
            <a:headEnd/>
            <a:tailEnd/>
          </a:ln>
          <a:effectLst/>
        </p:spPr>
      </p:pic>
      <p:sp>
        <p:nvSpPr>
          <p:cNvPr id="49" name="Line 10"/>
          <p:cNvSpPr>
            <a:spLocks noChangeShapeType="1"/>
          </p:cNvSpPr>
          <p:nvPr/>
        </p:nvSpPr>
        <p:spPr bwMode="auto">
          <a:xfrm>
            <a:off x="1676400" y="4191000"/>
            <a:ext cx="2895600" cy="11430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50" name="Line 10"/>
          <p:cNvSpPr>
            <a:spLocks noChangeShapeType="1"/>
          </p:cNvSpPr>
          <p:nvPr/>
        </p:nvSpPr>
        <p:spPr bwMode="auto">
          <a:xfrm>
            <a:off x="1752600" y="4191000"/>
            <a:ext cx="4343400" cy="11430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51" name="Line 10"/>
          <p:cNvSpPr>
            <a:spLocks noChangeShapeType="1"/>
          </p:cNvSpPr>
          <p:nvPr/>
        </p:nvSpPr>
        <p:spPr bwMode="auto">
          <a:xfrm>
            <a:off x="1752600" y="4191000"/>
            <a:ext cx="5943600" cy="11430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29" name="Text Box 11"/>
          <p:cNvSpPr txBox="1">
            <a:spLocks noChangeArrowheads="1"/>
          </p:cNvSpPr>
          <p:nvPr/>
        </p:nvSpPr>
        <p:spPr bwMode="auto">
          <a:xfrm>
            <a:off x="3962400" y="1066800"/>
            <a:ext cx="3048000" cy="369332"/>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r>
              <a:rPr lang="en-US" dirty="0"/>
              <a:t>unprotected </a:t>
            </a:r>
            <a:r>
              <a:rPr lang="en-US" dirty="0" smtClean="0"/>
              <a:t>site</a:t>
            </a:r>
            <a:endParaRPr lang="en-US" dirty="0"/>
          </a:p>
        </p:txBody>
      </p:sp>
      <p:sp>
        <p:nvSpPr>
          <p:cNvPr id="32" name="Line 10"/>
          <p:cNvSpPr>
            <a:spLocks noChangeShapeType="1"/>
          </p:cNvSpPr>
          <p:nvPr/>
        </p:nvSpPr>
        <p:spPr bwMode="auto">
          <a:xfrm flipH="1">
            <a:off x="3276600" y="1447800"/>
            <a:ext cx="2057400" cy="38862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34" name="Line 10"/>
          <p:cNvSpPr>
            <a:spLocks noChangeShapeType="1"/>
          </p:cNvSpPr>
          <p:nvPr/>
        </p:nvSpPr>
        <p:spPr bwMode="auto">
          <a:xfrm flipH="1">
            <a:off x="4572000" y="1447800"/>
            <a:ext cx="762000" cy="38862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35" name="Line 10"/>
          <p:cNvSpPr>
            <a:spLocks noChangeShapeType="1"/>
          </p:cNvSpPr>
          <p:nvPr/>
        </p:nvSpPr>
        <p:spPr bwMode="auto">
          <a:xfrm>
            <a:off x="5334000" y="1447800"/>
            <a:ext cx="762000" cy="38862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36" name="Line 10"/>
          <p:cNvSpPr>
            <a:spLocks noChangeShapeType="1"/>
          </p:cNvSpPr>
          <p:nvPr/>
        </p:nvSpPr>
        <p:spPr bwMode="auto">
          <a:xfrm>
            <a:off x="5334000" y="1447800"/>
            <a:ext cx="2362200" cy="38862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30" name="Rectangle 29"/>
          <p:cNvSpPr/>
          <p:nvPr/>
        </p:nvSpPr>
        <p:spPr>
          <a:xfrm>
            <a:off x="990600" y="3276600"/>
            <a:ext cx="59436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Router</a:t>
            </a:r>
            <a:endParaRPr lang="en-US" dirty="0"/>
          </a:p>
        </p:txBody>
      </p:sp>
      <p:sp>
        <p:nvSpPr>
          <p:cNvPr id="37" name="TextBox 36"/>
          <p:cNvSpPr txBox="1"/>
          <p:nvPr/>
        </p:nvSpPr>
        <p:spPr>
          <a:xfrm>
            <a:off x="152400" y="5486400"/>
            <a:ext cx="2590800"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600" dirty="0" smtClean="0"/>
              <a:t>Only one message sent to router upstream of session manager</a:t>
            </a:r>
            <a:endParaRPr lang="en-US" sz="1600" dirty="0"/>
          </a:p>
        </p:txBody>
      </p:sp>
      <p:sp>
        <p:nvSpPr>
          <p:cNvPr id="38" name="TextBox 37"/>
          <p:cNvSpPr txBox="1"/>
          <p:nvPr/>
        </p:nvSpPr>
        <p:spPr>
          <a:xfrm>
            <a:off x="152400" y="4572000"/>
            <a:ext cx="2362200" cy="83820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600" dirty="0" smtClean="0"/>
              <a:t>Assume session manager is on the path to destinations</a:t>
            </a:r>
            <a:endParaRPr lang="en-US" sz="1600" dirty="0"/>
          </a:p>
        </p:txBody>
      </p:sp>
      <p:sp>
        <p:nvSpPr>
          <p:cNvPr id="42" name="TextBox 41"/>
          <p:cNvSpPr txBox="1"/>
          <p:nvPr/>
        </p:nvSpPr>
        <p:spPr>
          <a:xfrm>
            <a:off x="152400" y="6400800"/>
            <a:ext cx="2514600" cy="33855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600" dirty="0" smtClean="0"/>
              <a:t>Less congestion!</a:t>
            </a:r>
            <a:endParaRPr lang="en-US" sz="1600" dirty="0"/>
          </a:p>
        </p:txBody>
      </p:sp>
      <p:sp>
        <p:nvSpPr>
          <p:cNvPr id="44" name="TextBox 43"/>
          <p:cNvSpPr txBox="1"/>
          <p:nvPr/>
        </p:nvSpPr>
        <p:spPr>
          <a:xfrm>
            <a:off x="3962400" y="6400800"/>
            <a:ext cx="3429000" cy="33855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600" dirty="0" smtClean="0"/>
              <a:t>Problems with congestion control?</a:t>
            </a:r>
            <a:endParaRPr lang="en-US" sz="1600" dirty="0"/>
          </a:p>
        </p:txBody>
      </p:sp>
      <p:grpSp>
        <p:nvGrpSpPr>
          <p:cNvPr id="74" name="Group 73"/>
          <p:cNvGrpSpPr/>
          <p:nvPr/>
        </p:nvGrpSpPr>
        <p:grpSpPr>
          <a:xfrm>
            <a:off x="4876800" y="3352800"/>
            <a:ext cx="1143000" cy="228600"/>
            <a:chOff x="6705600" y="3276600"/>
            <a:chExt cx="1143000" cy="228600"/>
          </a:xfrm>
        </p:grpSpPr>
        <p:sp>
          <p:nvSpPr>
            <p:cNvPr id="55" name="Rectangle 54"/>
            <p:cNvSpPr/>
            <p:nvPr/>
          </p:nvSpPr>
          <p:spPr>
            <a:xfrm>
              <a:off x="6705600" y="3276600"/>
              <a:ext cx="228600" cy="2286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58" name="Rectangle 57"/>
            <p:cNvSpPr/>
            <p:nvPr/>
          </p:nvSpPr>
          <p:spPr>
            <a:xfrm>
              <a:off x="6934200" y="3276600"/>
              <a:ext cx="228600" cy="2286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59" name="Rectangle 58"/>
            <p:cNvSpPr/>
            <p:nvPr/>
          </p:nvSpPr>
          <p:spPr>
            <a:xfrm>
              <a:off x="7162800" y="3276600"/>
              <a:ext cx="228600" cy="2286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60" name="Rectangle 59"/>
            <p:cNvSpPr/>
            <p:nvPr/>
          </p:nvSpPr>
          <p:spPr>
            <a:xfrm>
              <a:off x="7391400" y="3276600"/>
              <a:ext cx="228600" cy="2286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cxnSp>
          <p:nvCxnSpPr>
            <p:cNvPr id="62" name="Straight Connector 61"/>
            <p:cNvCxnSpPr/>
            <p:nvPr/>
          </p:nvCxnSpPr>
          <p:spPr>
            <a:xfrm>
              <a:off x="6705600" y="3276600"/>
              <a:ext cx="1143000" cy="0"/>
            </a:xfrm>
            <a:prstGeom prst="line">
              <a:avLst/>
            </a:prstGeom>
          </p:spPr>
          <p:style>
            <a:lnRef idx="2">
              <a:schemeClr val="accent5"/>
            </a:lnRef>
            <a:fillRef idx="0">
              <a:schemeClr val="accent5"/>
            </a:fillRef>
            <a:effectRef idx="1">
              <a:schemeClr val="accent5"/>
            </a:effectRef>
            <a:fontRef idx="minor">
              <a:schemeClr val="tx1"/>
            </a:fontRef>
          </p:style>
        </p:cxnSp>
        <p:cxnSp>
          <p:nvCxnSpPr>
            <p:cNvPr id="63" name="Straight Connector 62"/>
            <p:cNvCxnSpPr/>
            <p:nvPr/>
          </p:nvCxnSpPr>
          <p:spPr>
            <a:xfrm>
              <a:off x="6705600" y="3505200"/>
              <a:ext cx="1143000" cy="0"/>
            </a:xfrm>
            <a:prstGeom prst="line">
              <a:avLst/>
            </a:prstGeom>
          </p:spPr>
          <p:style>
            <a:lnRef idx="2">
              <a:schemeClr val="accent5"/>
            </a:lnRef>
            <a:fillRef idx="0">
              <a:schemeClr val="accent5"/>
            </a:fillRef>
            <a:effectRef idx="1">
              <a:schemeClr val="accent5"/>
            </a:effectRef>
            <a:fontRef idx="minor">
              <a:schemeClr val="tx1"/>
            </a:fontRef>
          </p:style>
        </p:cxnSp>
        <p:cxnSp>
          <p:nvCxnSpPr>
            <p:cNvPr id="64" name="Straight Connector 63"/>
            <p:cNvCxnSpPr/>
            <p:nvPr/>
          </p:nvCxnSpPr>
          <p:spPr>
            <a:xfrm rot="5400000" flipH="1" flipV="1">
              <a:off x="6591300" y="3390900"/>
              <a:ext cx="228600" cy="0"/>
            </a:xfrm>
            <a:prstGeom prst="line">
              <a:avLst/>
            </a:prstGeom>
          </p:spPr>
          <p:style>
            <a:lnRef idx="2">
              <a:schemeClr val="accent5"/>
            </a:lnRef>
            <a:fillRef idx="0">
              <a:schemeClr val="accent5"/>
            </a:fillRef>
            <a:effectRef idx="1">
              <a:schemeClr val="accent5"/>
            </a:effectRef>
            <a:fontRef idx="minor">
              <a:schemeClr val="tx1"/>
            </a:fontRef>
          </p:style>
        </p:cxnSp>
      </p:grpSp>
      <p:sp>
        <p:nvSpPr>
          <p:cNvPr id="69" name="Rectangle 68"/>
          <p:cNvSpPr/>
          <p:nvPr/>
        </p:nvSpPr>
        <p:spPr>
          <a:xfrm rot="20943357">
            <a:off x="5582222" y="2686620"/>
            <a:ext cx="228600" cy="2286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70" name="Rectangle 69"/>
          <p:cNvSpPr/>
          <p:nvPr/>
        </p:nvSpPr>
        <p:spPr>
          <a:xfrm rot="19678315">
            <a:off x="6139220" y="2557819"/>
            <a:ext cx="228600" cy="2286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71" name="Rectangle 70"/>
          <p:cNvSpPr/>
          <p:nvPr/>
        </p:nvSpPr>
        <p:spPr>
          <a:xfrm rot="730928">
            <a:off x="5050746" y="2743200"/>
            <a:ext cx="228600" cy="2286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72" name="Rectangle 71"/>
          <p:cNvSpPr/>
          <p:nvPr/>
        </p:nvSpPr>
        <p:spPr>
          <a:xfrm rot="1884217">
            <a:off x="4691015" y="2624185"/>
            <a:ext cx="228600" cy="2286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73" name="Rectangle 72"/>
          <p:cNvSpPr/>
          <p:nvPr/>
        </p:nvSpPr>
        <p:spPr>
          <a:xfrm>
            <a:off x="1295400" y="3048000"/>
            <a:ext cx="228600" cy="2286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45" name="~PP3106.WAV">
            <a:hlinkClick r:id="" action="ppaction://media"/>
          </p:cNvPr>
          <p:cNvPicPr>
            <a:picLocks noRot="1" noChangeAspect="1"/>
          </p:cNvPicPr>
          <p:nvPr>
            <a:wavAudioFile r:embed="rId2" name="~PP3106.WAV"/>
          </p:nvPr>
        </p:nvPicPr>
        <p:blipFill>
          <a:blip r:embed="rId5" cstate="print"/>
          <a:stretch>
            <a:fillRect/>
          </a:stretch>
        </p:blipFill>
        <p:spPr>
          <a:xfrm>
            <a:off x="8724900" y="6438900"/>
            <a:ext cx="304800" cy="304800"/>
          </a:xfrm>
          <a:prstGeom prst="rect">
            <a:avLst/>
          </a:prstGeom>
        </p:spPr>
      </p:pic>
    </p:spTree>
    <p:custDataLst>
      <p:tags r:id="rId1"/>
    </p:custDataLst>
  </p:cSld>
  <p:clrMapOvr>
    <a:masterClrMapping/>
  </p:clrMapOvr>
  <p:transition advTm="32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43" fill="hold" display="0">
                  <p:stCondLst>
                    <p:cond delay="indefinite"/>
                  </p:stCondLst>
                  <p:endCondLst>
                    <p:cond evt="onPrev" delay="0">
                      <p:tgtEl>
                        <p:sldTgt/>
                      </p:tgtEl>
                    </p:cond>
                    <p:cond evt="onStopAudio" delay="0">
                      <p:tgtEl>
                        <p:sldTgt/>
                      </p:tgtEl>
                    </p:cond>
                  </p:endCondLst>
                </p:cTn>
                <p:tgtEl>
                  <p:spTgt spid="45"/>
                </p:tgtEl>
              </p:cMediaNode>
            </p:audio>
          </p:childTnLst>
        </p:cTn>
      </p:par>
    </p:tnLst>
    <p:bldLst>
      <p:bldP spid="30" grpId="0" animBg="1"/>
      <p:bldP spid="37" grpId="0" animBg="1"/>
      <p:bldP spid="38" grpId="0" animBg="1"/>
      <p:bldP spid="42" grpId="0" animBg="1"/>
      <p:bldP spid="44" grpId="0" animBg="1"/>
      <p:bldP spid="69" grpId="0" animBg="1"/>
      <p:bldP spid="70" grpId="0" animBg="1"/>
      <p:bldP spid="71" grpId="0" animBg="1"/>
      <p:bldP spid="72" grpId="0" animBg="1"/>
      <p:bldP spid="7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TCP I/P Congestion Window</a:t>
            </a:r>
            <a:endParaRPr lang="en-US" dirty="0"/>
          </a:p>
        </p:txBody>
      </p:sp>
      <p:sp>
        <p:nvSpPr>
          <p:cNvPr id="29" name="Text Box 11"/>
          <p:cNvSpPr txBox="1">
            <a:spLocks noChangeArrowheads="1"/>
          </p:cNvSpPr>
          <p:nvPr/>
        </p:nvSpPr>
        <p:spPr bwMode="auto">
          <a:xfrm>
            <a:off x="3962400" y="1066800"/>
            <a:ext cx="1371600" cy="369332"/>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r>
              <a:rPr lang="en-US" dirty="0" smtClean="0"/>
              <a:t>Source</a:t>
            </a:r>
            <a:endParaRPr lang="en-US" dirty="0"/>
          </a:p>
        </p:txBody>
      </p:sp>
      <p:sp>
        <p:nvSpPr>
          <p:cNvPr id="32" name="Line 10"/>
          <p:cNvSpPr>
            <a:spLocks noChangeShapeType="1"/>
          </p:cNvSpPr>
          <p:nvPr/>
        </p:nvSpPr>
        <p:spPr bwMode="auto">
          <a:xfrm flipH="1">
            <a:off x="4648200" y="1447800"/>
            <a:ext cx="0" cy="18288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30" name="Rectangle 29"/>
          <p:cNvSpPr/>
          <p:nvPr/>
        </p:nvSpPr>
        <p:spPr>
          <a:xfrm>
            <a:off x="3886200" y="3276600"/>
            <a:ext cx="23622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Router</a:t>
            </a:r>
            <a:endParaRPr lang="en-US" dirty="0"/>
          </a:p>
        </p:txBody>
      </p:sp>
      <p:sp>
        <p:nvSpPr>
          <p:cNvPr id="55" name="Rectangle 54"/>
          <p:cNvSpPr/>
          <p:nvPr/>
        </p:nvSpPr>
        <p:spPr>
          <a:xfrm>
            <a:off x="4876800" y="3429000"/>
            <a:ext cx="228600" cy="2286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58" name="Rectangle 57"/>
          <p:cNvSpPr/>
          <p:nvPr/>
        </p:nvSpPr>
        <p:spPr>
          <a:xfrm>
            <a:off x="5105400" y="3429000"/>
            <a:ext cx="228600" cy="2286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59" name="Rectangle 58"/>
          <p:cNvSpPr/>
          <p:nvPr/>
        </p:nvSpPr>
        <p:spPr>
          <a:xfrm>
            <a:off x="5334000" y="3429000"/>
            <a:ext cx="228600" cy="2286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60" name="Rectangle 59"/>
          <p:cNvSpPr/>
          <p:nvPr/>
        </p:nvSpPr>
        <p:spPr>
          <a:xfrm>
            <a:off x="5562600" y="3429000"/>
            <a:ext cx="228600" cy="2286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cxnSp>
        <p:nvCxnSpPr>
          <p:cNvPr id="62" name="Straight Connector 61"/>
          <p:cNvCxnSpPr/>
          <p:nvPr/>
        </p:nvCxnSpPr>
        <p:spPr>
          <a:xfrm>
            <a:off x="4876800" y="3429000"/>
            <a:ext cx="1143000" cy="0"/>
          </a:xfrm>
          <a:prstGeom prst="line">
            <a:avLst/>
          </a:prstGeom>
        </p:spPr>
        <p:style>
          <a:lnRef idx="2">
            <a:schemeClr val="accent5"/>
          </a:lnRef>
          <a:fillRef idx="0">
            <a:schemeClr val="accent5"/>
          </a:fillRef>
          <a:effectRef idx="1">
            <a:schemeClr val="accent5"/>
          </a:effectRef>
          <a:fontRef idx="minor">
            <a:schemeClr val="tx1"/>
          </a:fontRef>
        </p:style>
      </p:cxnSp>
      <p:cxnSp>
        <p:nvCxnSpPr>
          <p:cNvPr id="63" name="Straight Connector 62"/>
          <p:cNvCxnSpPr/>
          <p:nvPr/>
        </p:nvCxnSpPr>
        <p:spPr>
          <a:xfrm>
            <a:off x="4876800" y="3657600"/>
            <a:ext cx="1143000" cy="0"/>
          </a:xfrm>
          <a:prstGeom prst="line">
            <a:avLst/>
          </a:prstGeom>
        </p:spPr>
        <p:style>
          <a:lnRef idx="2">
            <a:schemeClr val="accent5"/>
          </a:lnRef>
          <a:fillRef idx="0">
            <a:schemeClr val="accent5"/>
          </a:fillRef>
          <a:effectRef idx="1">
            <a:schemeClr val="accent5"/>
          </a:effectRef>
          <a:fontRef idx="minor">
            <a:schemeClr val="tx1"/>
          </a:fontRef>
        </p:style>
      </p:cxnSp>
      <p:cxnSp>
        <p:nvCxnSpPr>
          <p:cNvPr id="64" name="Straight Connector 63"/>
          <p:cNvCxnSpPr/>
          <p:nvPr/>
        </p:nvCxnSpPr>
        <p:spPr>
          <a:xfrm rot="5400000" flipH="1" flipV="1">
            <a:off x="4762500" y="3543300"/>
            <a:ext cx="228600" cy="0"/>
          </a:xfrm>
          <a:prstGeom prst="line">
            <a:avLst/>
          </a:prstGeom>
        </p:spPr>
        <p:style>
          <a:lnRef idx="2">
            <a:schemeClr val="accent5"/>
          </a:lnRef>
          <a:fillRef idx="0">
            <a:schemeClr val="accent5"/>
          </a:fillRef>
          <a:effectRef idx="1">
            <a:schemeClr val="accent5"/>
          </a:effectRef>
          <a:fontRef idx="minor">
            <a:schemeClr val="tx1"/>
          </a:fontRef>
        </p:style>
      </p:cxnSp>
      <p:sp>
        <p:nvSpPr>
          <p:cNvPr id="45" name="Text Box 11"/>
          <p:cNvSpPr txBox="1">
            <a:spLocks noChangeArrowheads="1"/>
          </p:cNvSpPr>
          <p:nvPr/>
        </p:nvSpPr>
        <p:spPr bwMode="auto">
          <a:xfrm>
            <a:off x="3810000" y="5562600"/>
            <a:ext cx="1524000" cy="369332"/>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r>
              <a:rPr lang="en-US" dirty="0" smtClean="0"/>
              <a:t>Destination</a:t>
            </a:r>
            <a:endParaRPr lang="en-US" dirty="0"/>
          </a:p>
        </p:txBody>
      </p:sp>
      <p:sp>
        <p:nvSpPr>
          <p:cNvPr id="48" name="Line 10"/>
          <p:cNvSpPr>
            <a:spLocks noChangeShapeType="1"/>
          </p:cNvSpPr>
          <p:nvPr/>
        </p:nvSpPr>
        <p:spPr bwMode="auto">
          <a:xfrm flipH="1">
            <a:off x="4648200" y="3733800"/>
            <a:ext cx="0" cy="18288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52" name="Rectangle 51"/>
          <p:cNvSpPr/>
          <p:nvPr/>
        </p:nvSpPr>
        <p:spPr>
          <a:xfrm>
            <a:off x="4724400" y="2362200"/>
            <a:ext cx="228600" cy="2286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53" name="Rectangle 52"/>
          <p:cNvSpPr/>
          <p:nvPr/>
        </p:nvSpPr>
        <p:spPr>
          <a:xfrm>
            <a:off x="4724400" y="2590800"/>
            <a:ext cx="228600" cy="2286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54" name="Rectangle 53"/>
          <p:cNvSpPr/>
          <p:nvPr/>
        </p:nvSpPr>
        <p:spPr>
          <a:xfrm>
            <a:off x="4724400" y="2819400"/>
            <a:ext cx="228600" cy="2286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57" name="Rectangle 56"/>
          <p:cNvSpPr/>
          <p:nvPr/>
        </p:nvSpPr>
        <p:spPr>
          <a:xfrm>
            <a:off x="4724400" y="4267200"/>
            <a:ext cx="228600" cy="2286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61" name="Rectangle 60"/>
          <p:cNvSpPr/>
          <p:nvPr/>
        </p:nvSpPr>
        <p:spPr>
          <a:xfrm>
            <a:off x="4724400" y="4495800"/>
            <a:ext cx="228600" cy="2286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66" name="Rectangle 65"/>
          <p:cNvSpPr/>
          <p:nvPr/>
        </p:nvSpPr>
        <p:spPr>
          <a:xfrm>
            <a:off x="4343400" y="4267200"/>
            <a:ext cx="228600" cy="2286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67" name="Rectangle 66"/>
          <p:cNvSpPr/>
          <p:nvPr/>
        </p:nvSpPr>
        <p:spPr>
          <a:xfrm>
            <a:off x="4343400" y="4495800"/>
            <a:ext cx="228600" cy="2286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75" name="Rectangle 74"/>
          <p:cNvSpPr/>
          <p:nvPr/>
        </p:nvSpPr>
        <p:spPr>
          <a:xfrm>
            <a:off x="4343400" y="2438400"/>
            <a:ext cx="228600" cy="2286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76" name="Rectangle 75"/>
          <p:cNvSpPr/>
          <p:nvPr/>
        </p:nvSpPr>
        <p:spPr>
          <a:xfrm>
            <a:off x="4343400" y="2667000"/>
            <a:ext cx="228600" cy="2286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77" name="TextBox 76"/>
          <p:cNvSpPr txBox="1"/>
          <p:nvPr/>
        </p:nvSpPr>
        <p:spPr>
          <a:xfrm>
            <a:off x="6324600" y="914400"/>
            <a:ext cx="2133600" cy="147732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Congestion window: # </a:t>
            </a:r>
            <a:r>
              <a:rPr lang="en-US" dirty="0" err="1" smtClean="0"/>
              <a:t>unacked</a:t>
            </a:r>
            <a:r>
              <a:rPr lang="en-US" dirty="0" smtClean="0"/>
              <a:t> messaged that can be sent</a:t>
            </a:r>
            <a:endParaRPr lang="en-US" dirty="0"/>
          </a:p>
        </p:txBody>
      </p:sp>
      <p:sp>
        <p:nvSpPr>
          <p:cNvPr id="78" name="TextBox 77"/>
          <p:cNvSpPr txBox="1"/>
          <p:nvPr/>
        </p:nvSpPr>
        <p:spPr>
          <a:xfrm>
            <a:off x="2133600" y="1600200"/>
            <a:ext cx="1447800"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Dropped packet</a:t>
            </a:r>
            <a:endParaRPr lang="en-US" dirty="0"/>
          </a:p>
        </p:txBody>
      </p:sp>
      <p:sp>
        <p:nvSpPr>
          <p:cNvPr id="79" name="TextBox 78"/>
          <p:cNvSpPr txBox="1"/>
          <p:nvPr/>
        </p:nvSpPr>
        <p:spPr>
          <a:xfrm>
            <a:off x="6553200" y="3352800"/>
            <a:ext cx="2057400"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Dropped packet reduces window size</a:t>
            </a:r>
            <a:endParaRPr lang="en-US" dirty="0"/>
          </a:p>
        </p:txBody>
      </p:sp>
      <p:sp>
        <p:nvSpPr>
          <p:cNvPr id="80" name="TextBox 79"/>
          <p:cNvSpPr txBox="1"/>
          <p:nvPr/>
        </p:nvSpPr>
        <p:spPr>
          <a:xfrm rot="16200000">
            <a:off x="4687789" y="2475011"/>
            <a:ext cx="990600" cy="307777"/>
          </a:xfrm>
          <a:prstGeom prst="rect">
            <a:avLst/>
          </a:prstGeom>
          <a:noFill/>
        </p:spPr>
        <p:txBody>
          <a:bodyPr wrap="square" rtlCol="0">
            <a:spAutoFit/>
          </a:bodyPr>
          <a:lstStyle/>
          <a:p>
            <a:r>
              <a:rPr lang="en-US" sz="1400" dirty="0" smtClean="0"/>
              <a:t>Messages</a:t>
            </a:r>
            <a:endParaRPr lang="en-US" sz="1400" dirty="0"/>
          </a:p>
        </p:txBody>
      </p:sp>
      <p:sp>
        <p:nvSpPr>
          <p:cNvPr id="81" name="TextBox 80"/>
          <p:cNvSpPr txBox="1"/>
          <p:nvPr/>
        </p:nvSpPr>
        <p:spPr>
          <a:xfrm rot="16200000">
            <a:off x="4763989" y="4303811"/>
            <a:ext cx="990600" cy="307777"/>
          </a:xfrm>
          <a:prstGeom prst="rect">
            <a:avLst/>
          </a:prstGeom>
          <a:noFill/>
        </p:spPr>
        <p:txBody>
          <a:bodyPr wrap="square" rtlCol="0">
            <a:spAutoFit/>
          </a:bodyPr>
          <a:lstStyle/>
          <a:p>
            <a:r>
              <a:rPr lang="en-US" sz="1400" dirty="0" smtClean="0"/>
              <a:t>Messages</a:t>
            </a:r>
            <a:endParaRPr lang="en-US" sz="1400" dirty="0"/>
          </a:p>
        </p:txBody>
      </p:sp>
      <p:sp>
        <p:nvSpPr>
          <p:cNvPr id="82" name="TextBox 81"/>
          <p:cNvSpPr txBox="1"/>
          <p:nvPr/>
        </p:nvSpPr>
        <p:spPr>
          <a:xfrm rot="16200000">
            <a:off x="3773389" y="4303812"/>
            <a:ext cx="685800" cy="307777"/>
          </a:xfrm>
          <a:prstGeom prst="rect">
            <a:avLst/>
          </a:prstGeom>
          <a:noFill/>
        </p:spPr>
        <p:txBody>
          <a:bodyPr wrap="square" rtlCol="0">
            <a:spAutoFit/>
          </a:bodyPr>
          <a:lstStyle/>
          <a:p>
            <a:r>
              <a:rPr lang="en-US" sz="1400" dirty="0" err="1" smtClean="0"/>
              <a:t>Acks</a:t>
            </a:r>
            <a:endParaRPr lang="en-US" sz="1400" dirty="0"/>
          </a:p>
        </p:txBody>
      </p:sp>
      <p:sp>
        <p:nvSpPr>
          <p:cNvPr id="83" name="TextBox 82"/>
          <p:cNvSpPr txBox="1"/>
          <p:nvPr/>
        </p:nvSpPr>
        <p:spPr>
          <a:xfrm rot="16200000">
            <a:off x="3735290" y="2436913"/>
            <a:ext cx="762000" cy="307776"/>
          </a:xfrm>
          <a:prstGeom prst="rect">
            <a:avLst/>
          </a:prstGeom>
          <a:noFill/>
        </p:spPr>
        <p:txBody>
          <a:bodyPr wrap="square" rtlCol="0">
            <a:spAutoFit/>
          </a:bodyPr>
          <a:lstStyle/>
          <a:p>
            <a:r>
              <a:rPr lang="en-US" sz="1400" dirty="0" err="1" smtClean="0"/>
              <a:t>Acks</a:t>
            </a:r>
            <a:endParaRPr lang="en-US" sz="1400" dirty="0"/>
          </a:p>
        </p:txBody>
      </p:sp>
      <p:cxnSp>
        <p:nvCxnSpPr>
          <p:cNvPr id="85" name="Straight Arrow Connector 84"/>
          <p:cNvCxnSpPr>
            <a:stCxn id="78" idx="3"/>
            <a:endCxn id="52" idx="1"/>
          </p:cNvCxnSpPr>
          <p:nvPr/>
        </p:nvCxnSpPr>
        <p:spPr>
          <a:xfrm>
            <a:off x="3581400" y="1923366"/>
            <a:ext cx="1143000" cy="5531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6" name="TextBox 85"/>
          <p:cNvSpPr txBox="1"/>
          <p:nvPr/>
        </p:nvSpPr>
        <p:spPr>
          <a:xfrm>
            <a:off x="6553200" y="4572000"/>
            <a:ext cx="2057400"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err="1" smtClean="0"/>
              <a:t>Acked</a:t>
            </a:r>
            <a:r>
              <a:rPr lang="en-US" dirty="0" smtClean="0"/>
              <a:t> packet increases window size</a:t>
            </a:r>
            <a:endParaRPr lang="en-US" dirty="0"/>
          </a:p>
        </p:txBody>
      </p:sp>
      <p:sp>
        <p:nvSpPr>
          <p:cNvPr id="88" name="TextBox 87"/>
          <p:cNvSpPr txBox="1"/>
          <p:nvPr/>
        </p:nvSpPr>
        <p:spPr>
          <a:xfrm>
            <a:off x="6553200" y="5638800"/>
            <a:ext cx="2057400"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Rate of decrease &gt; rate of increase</a:t>
            </a:r>
            <a:endParaRPr lang="en-US" dirty="0"/>
          </a:p>
        </p:txBody>
      </p:sp>
      <p:pic>
        <p:nvPicPr>
          <p:cNvPr id="34" name="~PP412.WAV">
            <a:hlinkClick r:id="" action="ppaction://media"/>
          </p:cNvPr>
          <p:cNvPicPr>
            <a:picLocks noRot="1" noChangeAspect="1"/>
          </p:cNvPicPr>
          <p:nvPr>
            <a:wavAudioFile r:embed="rId2" name="~PP412.WAV"/>
          </p:nvPr>
        </p:nvPicPr>
        <p:blipFill>
          <a:blip r:embed="rId4" cstate="print"/>
          <a:stretch>
            <a:fillRect/>
          </a:stretch>
        </p:blipFill>
        <p:spPr>
          <a:xfrm>
            <a:off x="8724900" y="6438900"/>
            <a:ext cx="304800" cy="304800"/>
          </a:xfrm>
          <a:prstGeom prst="rect">
            <a:avLst/>
          </a:prstGeom>
        </p:spPr>
      </p:pic>
    </p:spTree>
    <p:custDataLst>
      <p:tags r:id="rId1"/>
    </p:custDataLst>
  </p:cSld>
  <p:clrMapOvr>
    <a:masterClrMapping/>
  </p:clrMapOvr>
  <p:transition advTm="12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9" fill="hold" display="0">
                  <p:stCondLst>
                    <p:cond delay="indefinite"/>
                  </p:stCondLst>
                  <p:endCondLst>
                    <p:cond evt="onPrev" delay="0">
                      <p:tgtEl>
                        <p:sldTgt/>
                      </p:tgtEl>
                    </p:cond>
                    <p:cond evt="onStopAudio" delay="0">
                      <p:tgtEl>
                        <p:sldTgt/>
                      </p:tgtEl>
                    </p:cond>
                  </p:endCondLst>
                </p:cTn>
                <p:tgtEl>
                  <p:spTgt spid="34"/>
                </p:tgtEl>
              </p:cMediaNode>
            </p:audio>
          </p:childTnLst>
        </p:cTn>
      </p:par>
    </p:tnLst>
    <p:bldLst>
      <p:bldP spid="77" grpId="0" animBg="1"/>
      <p:bldP spid="78" grpId="0" animBg="1"/>
      <p:bldP spid="79" grpId="0" animBg="1"/>
      <p:bldP spid="86" grpId="0" animBg="1"/>
      <p:bldP spid="8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5"/>
          <p:cNvSpPr>
            <a:spLocks noGrp="1"/>
          </p:cNvSpPr>
          <p:nvPr>
            <p:ph type="sldNum" sz="quarter" idx="4294967295"/>
          </p:nvPr>
        </p:nvSpPr>
        <p:spPr>
          <a:xfrm>
            <a:off x="6553200" y="6248400"/>
            <a:ext cx="1905000" cy="457200"/>
          </a:xfrm>
          <a:prstGeom prst="rect">
            <a:avLst/>
          </a:prstGeom>
        </p:spPr>
        <p:txBody>
          <a:bodyPr/>
          <a:lstStyle/>
          <a:p>
            <a:fld id="{8EF0C627-46C9-40FA-9B06-30BC15A937D4}" type="slidenum">
              <a:rPr lang="en-US"/>
              <a:pPr/>
              <a:t>3</a:t>
            </a:fld>
            <a:endParaRPr lang="en-US"/>
          </a:p>
        </p:txBody>
      </p:sp>
      <p:sp>
        <p:nvSpPr>
          <p:cNvPr id="1384450" name="Rectangle 2"/>
          <p:cNvSpPr>
            <a:spLocks noGrp="1" noChangeArrowheads="1"/>
          </p:cNvSpPr>
          <p:nvPr>
            <p:ph type="title"/>
          </p:nvPr>
        </p:nvSpPr>
        <p:spPr>
          <a:xfrm>
            <a:off x="0" y="0"/>
            <a:ext cx="8534400" cy="685800"/>
          </a:xfrm>
        </p:spPr>
        <p:txBody>
          <a:bodyPr/>
          <a:lstStyle/>
          <a:p>
            <a:r>
              <a:rPr lang="en-US" dirty="0" smtClean="0"/>
              <a:t>Next Architecture</a:t>
            </a:r>
            <a:endParaRPr lang="en-US" dirty="0"/>
          </a:p>
        </p:txBody>
      </p:sp>
      <p:pic>
        <p:nvPicPr>
          <p:cNvPr id="1384451" name="Picture 3"/>
          <p:cNvPicPr>
            <a:picLocks noChangeAspect="1" noChangeArrowheads="1"/>
          </p:cNvPicPr>
          <p:nvPr/>
        </p:nvPicPr>
        <p:blipFill>
          <a:blip r:embed="rId5" cstate="print"/>
          <a:srcRect/>
          <a:stretch>
            <a:fillRect/>
          </a:stretch>
        </p:blipFill>
        <p:spPr bwMode="auto">
          <a:xfrm>
            <a:off x="76200" y="2362200"/>
            <a:ext cx="1600200" cy="1106488"/>
          </a:xfrm>
          <a:prstGeom prst="rect">
            <a:avLst/>
          </a:prstGeom>
          <a:noFill/>
          <a:ln w="9525">
            <a:noFill/>
            <a:miter lim="800000"/>
            <a:headEnd/>
            <a:tailEnd/>
          </a:ln>
        </p:spPr>
      </p:pic>
      <p:pic>
        <p:nvPicPr>
          <p:cNvPr id="1384452" name="Picture 4"/>
          <p:cNvPicPr>
            <a:picLocks noChangeAspect="1" noChangeArrowheads="1"/>
          </p:cNvPicPr>
          <p:nvPr/>
        </p:nvPicPr>
        <p:blipFill>
          <a:blip r:embed="rId6" cstate="print"/>
          <a:srcRect t="28731" b="12500"/>
          <a:stretch>
            <a:fillRect/>
          </a:stretch>
        </p:blipFill>
        <p:spPr bwMode="auto">
          <a:xfrm flipV="1">
            <a:off x="457200" y="2509838"/>
            <a:ext cx="914400" cy="385762"/>
          </a:xfrm>
          <a:prstGeom prst="rect">
            <a:avLst/>
          </a:prstGeom>
          <a:noFill/>
          <a:ln w="9525">
            <a:noFill/>
            <a:miter lim="800000"/>
            <a:headEnd/>
            <a:tailEnd/>
          </a:ln>
        </p:spPr>
      </p:pic>
      <p:pic>
        <p:nvPicPr>
          <p:cNvPr id="1384453" name="Picture 5"/>
          <p:cNvPicPr>
            <a:picLocks noChangeAspect="1" noChangeArrowheads="1"/>
          </p:cNvPicPr>
          <p:nvPr/>
        </p:nvPicPr>
        <p:blipFill>
          <a:blip r:embed="rId5" cstate="print"/>
          <a:srcRect/>
          <a:stretch>
            <a:fillRect/>
          </a:stretch>
        </p:blipFill>
        <p:spPr bwMode="auto">
          <a:xfrm>
            <a:off x="2057400" y="2398713"/>
            <a:ext cx="1600200" cy="1106487"/>
          </a:xfrm>
          <a:prstGeom prst="rect">
            <a:avLst/>
          </a:prstGeom>
          <a:noFill/>
          <a:ln w="9525">
            <a:noFill/>
            <a:miter lim="800000"/>
            <a:headEnd/>
            <a:tailEnd/>
          </a:ln>
        </p:spPr>
      </p:pic>
      <p:pic>
        <p:nvPicPr>
          <p:cNvPr id="1384454" name="Picture 6"/>
          <p:cNvPicPr>
            <a:picLocks noChangeAspect="1" noChangeArrowheads="1"/>
          </p:cNvPicPr>
          <p:nvPr/>
        </p:nvPicPr>
        <p:blipFill>
          <a:blip r:embed="rId6" cstate="print"/>
          <a:srcRect t="28731" b="12500"/>
          <a:stretch>
            <a:fillRect/>
          </a:stretch>
        </p:blipFill>
        <p:spPr bwMode="auto">
          <a:xfrm flipV="1">
            <a:off x="2438400" y="2514600"/>
            <a:ext cx="914400" cy="385763"/>
          </a:xfrm>
          <a:prstGeom prst="rect">
            <a:avLst/>
          </a:prstGeom>
          <a:noFill/>
          <a:ln w="9525">
            <a:noFill/>
            <a:miter lim="800000"/>
            <a:headEnd/>
            <a:tailEnd/>
          </a:ln>
        </p:spPr>
      </p:pic>
      <p:sp>
        <p:nvSpPr>
          <p:cNvPr id="1384455" name="Text Box 7"/>
          <p:cNvSpPr txBox="1">
            <a:spLocks noChangeArrowheads="1"/>
          </p:cNvSpPr>
          <p:nvPr/>
        </p:nvSpPr>
        <p:spPr bwMode="auto">
          <a:xfrm>
            <a:off x="152400" y="1066800"/>
            <a:ext cx="1371600" cy="457200"/>
          </a:xfrm>
          <a:prstGeom prst="rect">
            <a:avLst/>
          </a:prstGeom>
          <a:solidFill>
            <a:srgbClr val="00FFFF"/>
          </a:solidFill>
          <a:ln w="28575">
            <a:noFill/>
            <a:miter lim="800000"/>
            <a:headEnd/>
            <a:tailEnd/>
          </a:ln>
          <a:effectLst/>
        </p:spPr>
        <p:txBody>
          <a:bodyPr>
            <a:spAutoFit/>
          </a:bodyPr>
          <a:lstStyle/>
          <a:p>
            <a:r>
              <a:rPr lang="en-US"/>
              <a:t>Program</a:t>
            </a:r>
          </a:p>
        </p:txBody>
      </p:sp>
      <p:sp>
        <p:nvSpPr>
          <p:cNvPr id="1384456" name="Text Box 8"/>
          <p:cNvSpPr txBox="1">
            <a:spLocks noChangeArrowheads="1"/>
          </p:cNvSpPr>
          <p:nvPr/>
        </p:nvSpPr>
        <p:spPr bwMode="auto">
          <a:xfrm>
            <a:off x="2133600" y="1066800"/>
            <a:ext cx="1371600" cy="457200"/>
          </a:xfrm>
          <a:prstGeom prst="rect">
            <a:avLst/>
          </a:prstGeom>
          <a:solidFill>
            <a:srgbClr val="00FFFF"/>
          </a:solidFill>
          <a:ln w="28575">
            <a:noFill/>
            <a:miter lim="800000"/>
            <a:headEnd/>
            <a:tailEnd/>
          </a:ln>
          <a:effectLst/>
        </p:spPr>
        <p:txBody>
          <a:bodyPr>
            <a:spAutoFit/>
          </a:bodyPr>
          <a:lstStyle/>
          <a:p>
            <a:r>
              <a:rPr lang="en-US"/>
              <a:t>Program</a:t>
            </a:r>
          </a:p>
        </p:txBody>
      </p:sp>
      <p:sp>
        <p:nvSpPr>
          <p:cNvPr id="1384457" name="Line 9"/>
          <p:cNvSpPr>
            <a:spLocks noChangeShapeType="1"/>
          </p:cNvSpPr>
          <p:nvPr/>
        </p:nvSpPr>
        <p:spPr bwMode="auto">
          <a:xfrm>
            <a:off x="762000" y="1524000"/>
            <a:ext cx="0" cy="914400"/>
          </a:xfrm>
          <a:prstGeom prst="line">
            <a:avLst/>
          </a:prstGeom>
          <a:noFill/>
          <a:ln w="28575">
            <a:solidFill>
              <a:schemeClr val="tx1"/>
            </a:solidFill>
            <a:round/>
            <a:headEnd type="triangle" w="med" len="med"/>
            <a:tailEnd type="triangle" w="med" len="med"/>
          </a:ln>
          <a:effectLst/>
        </p:spPr>
        <p:txBody>
          <a:bodyPr>
            <a:spAutoFit/>
          </a:bodyPr>
          <a:lstStyle/>
          <a:p>
            <a:endParaRPr lang="en-US"/>
          </a:p>
        </p:txBody>
      </p:sp>
      <p:sp>
        <p:nvSpPr>
          <p:cNvPr id="1384458" name="Line 10"/>
          <p:cNvSpPr>
            <a:spLocks noChangeShapeType="1"/>
          </p:cNvSpPr>
          <p:nvPr/>
        </p:nvSpPr>
        <p:spPr bwMode="auto">
          <a:xfrm>
            <a:off x="2819400" y="1524000"/>
            <a:ext cx="0" cy="914400"/>
          </a:xfrm>
          <a:prstGeom prst="line">
            <a:avLst/>
          </a:prstGeom>
          <a:noFill/>
          <a:ln w="28575">
            <a:solidFill>
              <a:schemeClr val="tx1"/>
            </a:solidFill>
            <a:round/>
            <a:headEnd type="triangle" w="med" len="med"/>
            <a:tailEnd type="triangle" w="med" len="med"/>
          </a:ln>
          <a:effectLst/>
        </p:spPr>
        <p:txBody>
          <a:bodyPr>
            <a:spAutoFit/>
          </a:bodyPr>
          <a:lstStyle/>
          <a:p>
            <a:endParaRPr lang="en-US"/>
          </a:p>
        </p:txBody>
      </p:sp>
      <p:sp>
        <p:nvSpPr>
          <p:cNvPr id="1384459" name="Rectangle 11"/>
          <p:cNvSpPr>
            <a:spLocks noChangeArrowheads="1"/>
          </p:cNvSpPr>
          <p:nvPr/>
        </p:nvSpPr>
        <p:spPr bwMode="auto">
          <a:xfrm>
            <a:off x="5181600" y="5181600"/>
            <a:ext cx="3962400" cy="1143000"/>
          </a:xfrm>
          <a:prstGeom prst="rect">
            <a:avLst/>
          </a:prstGeom>
          <a:noFill/>
          <a:ln w="9525">
            <a:noFill/>
            <a:miter lim="800000"/>
            <a:headEnd/>
            <a:tailEnd/>
          </a:ln>
          <a:effectLst/>
        </p:spPr>
        <p:txBody>
          <a:bodyPr/>
          <a:lstStyle/>
          <a:p>
            <a:pPr marL="342900" indent="-342900" algn="l">
              <a:lnSpc>
                <a:spcPct val="90000"/>
              </a:lnSpc>
              <a:spcBef>
                <a:spcPct val="20000"/>
              </a:spcBef>
            </a:pPr>
            <a:r>
              <a:rPr lang="en-US" dirty="0">
                <a:sym typeface="Wingdings" pitchFamily="2" charset="2"/>
              </a:rPr>
              <a:t>Centralized  Replicated</a:t>
            </a:r>
            <a:endParaRPr lang="en-US" dirty="0"/>
          </a:p>
          <a:p>
            <a:pPr marL="342900" indent="-342900" algn="l">
              <a:lnSpc>
                <a:spcPct val="90000"/>
              </a:lnSpc>
              <a:spcBef>
                <a:spcPct val="20000"/>
              </a:spcBef>
            </a:pPr>
            <a:endParaRPr lang="en-US" dirty="0"/>
          </a:p>
        </p:txBody>
      </p:sp>
      <p:sp>
        <p:nvSpPr>
          <p:cNvPr id="1384460" name="Text Box 12"/>
          <p:cNvSpPr txBox="1">
            <a:spLocks noChangeArrowheads="1"/>
          </p:cNvSpPr>
          <p:nvPr/>
        </p:nvSpPr>
        <p:spPr bwMode="auto">
          <a:xfrm>
            <a:off x="76200" y="3505200"/>
            <a:ext cx="1524000" cy="369332"/>
          </a:xfrm>
          <a:prstGeom prst="rect">
            <a:avLst/>
          </a:prstGeom>
          <a:noFill/>
          <a:ln w="28575">
            <a:noFill/>
            <a:miter lim="800000"/>
            <a:headEnd/>
            <a:tailEnd/>
          </a:ln>
          <a:effectLst/>
        </p:spPr>
        <p:txBody>
          <a:bodyPr wrap="square">
            <a:spAutoFit/>
          </a:bodyPr>
          <a:lstStyle/>
          <a:p>
            <a:r>
              <a:rPr lang="en-US" dirty="0" err="1"/>
              <a:t>Alice@Hotel</a:t>
            </a:r>
            <a:endParaRPr lang="en-US" dirty="0"/>
          </a:p>
        </p:txBody>
      </p:sp>
      <p:sp>
        <p:nvSpPr>
          <p:cNvPr id="1384461" name="Text Box 13"/>
          <p:cNvSpPr txBox="1">
            <a:spLocks noChangeArrowheads="1"/>
          </p:cNvSpPr>
          <p:nvPr/>
        </p:nvSpPr>
        <p:spPr bwMode="auto">
          <a:xfrm>
            <a:off x="2209800" y="3505200"/>
            <a:ext cx="1295400" cy="822325"/>
          </a:xfrm>
          <a:prstGeom prst="rect">
            <a:avLst/>
          </a:prstGeom>
          <a:noFill/>
          <a:ln w="28575">
            <a:noFill/>
            <a:miter lim="800000"/>
            <a:headEnd/>
            <a:tailEnd/>
          </a:ln>
          <a:effectLst/>
        </p:spPr>
        <p:txBody>
          <a:bodyPr>
            <a:spAutoFit/>
          </a:bodyPr>
          <a:lstStyle/>
          <a:p>
            <a:r>
              <a:rPr lang="en-US"/>
              <a:t>Bob@ Hotel</a:t>
            </a:r>
          </a:p>
        </p:txBody>
      </p:sp>
      <p:sp>
        <p:nvSpPr>
          <p:cNvPr id="16" name="TextBox 15"/>
          <p:cNvSpPr txBox="1"/>
          <p:nvPr/>
        </p:nvSpPr>
        <p:spPr>
          <a:xfrm>
            <a:off x="5334000" y="1676400"/>
            <a:ext cx="27432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smtClean="0"/>
              <a:t>Assume both architectures possible</a:t>
            </a:r>
            <a:endParaRPr lang="en-US" dirty="0"/>
          </a:p>
        </p:txBody>
      </p:sp>
      <p:sp>
        <p:nvSpPr>
          <p:cNvPr id="17" name="TextBox 16"/>
          <p:cNvSpPr txBox="1"/>
          <p:nvPr/>
        </p:nvSpPr>
        <p:spPr>
          <a:xfrm>
            <a:off x="5334000" y="2895600"/>
            <a:ext cx="2743200" cy="12003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smtClean="0"/>
              <a:t>Assume any user computer can connect to another online computer</a:t>
            </a:r>
            <a:endParaRPr lang="en-US" dirty="0"/>
          </a:p>
        </p:txBody>
      </p:sp>
      <p:pic>
        <p:nvPicPr>
          <p:cNvPr id="18" name="~PP1958.WAV">
            <a:hlinkClick r:id="" action="ppaction://media"/>
          </p:cNvPr>
          <p:cNvPicPr>
            <a:picLocks noRot="1" noChangeAspect="1"/>
          </p:cNvPicPr>
          <p:nvPr>
            <a:wavAudioFile r:embed="rId2" name="~PP1958.WAV"/>
          </p:nvPr>
        </p:nvPicPr>
        <p:blipFill>
          <a:blip r:embed="rId7" cstate="print"/>
          <a:stretch>
            <a:fillRect/>
          </a:stretch>
        </p:blipFill>
        <p:spPr>
          <a:xfrm>
            <a:off x="8724900" y="6438900"/>
            <a:ext cx="304800" cy="304800"/>
          </a:xfrm>
          <a:prstGeom prst="rect">
            <a:avLst/>
          </a:prstGeom>
        </p:spPr>
      </p:pic>
    </p:spTree>
    <p:custDataLst>
      <p:tags r:id="rId1"/>
    </p:custDataLst>
  </p:cSld>
  <p:clrMapOvr>
    <a:masterClrMapping/>
  </p:clrMapOvr>
  <p:transition advTm="49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5" fill="hold" display="0">
                  <p:stCondLst>
                    <p:cond delay="indefinite"/>
                  </p:stCondLst>
                  <p:endCondLst>
                    <p:cond evt="onPrev" delay="0">
                      <p:tgtEl>
                        <p:sldTgt/>
                      </p:tgtEl>
                    </p:cond>
                    <p:cond evt="onStopAudio" delay="0">
                      <p:tgtEl>
                        <p:sldTgt/>
                      </p:tgtEl>
                    </p:cond>
                  </p:endCondLst>
                </p:cTn>
                <p:tgtEl>
                  <p:spTgt spid="18"/>
                </p:tgtEl>
              </p:cMediaNode>
            </p:audio>
          </p:childTnLst>
        </p:cTn>
      </p:par>
    </p:tnLst>
    <p:bldLst>
      <p:bldP spid="16" grpId="0" animBg="1"/>
      <p:bldP spid="1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304800" y="4876800"/>
            <a:ext cx="3352800" cy="12192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2" name="Title 1"/>
          <p:cNvSpPr>
            <a:spLocks noGrp="1"/>
          </p:cNvSpPr>
          <p:nvPr>
            <p:ph type="title"/>
          </p:nvPr>
        </p:nvSpPr>
        <p:spPr/>
        <p:txBody>
          <a:bodyPr>
            <a:normAutofit/>
          </a:bodyPr>
          <a:lstStyle/>
          <a:p>
            <a:r>
              <a:rPr lang="en-US" dirty="0" smtClean="0"/>
              <a:t>Intermediary and Congestion Control</a:t>
            </a:r>
            <a:endParaRPr lang="en-US" dirty="0"/>
          </a:p>
        </p:txBody>
      </p:sp>
      <p:sp>
        <p:nvSpPr>
          <p:cNvPr id="3" name="Rectangle 2"/>
          <p:cNvSpPr/>
          <p:nvPr/>
        </p:nvSpPr>
        <p:spPr>
          <a:xfrm>
            <a:off x="304800" y="1066800"/>
            <a:ext cx="3352800" cy="762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5" name="Rectangle 4"/>
          <p:cNvSpPr/>
          <p:nvPr/>
        </p:nvSpPr>
        <p:spPr>
          <a:xfrm>
            <a:off x="304800" y="1828800"/>
            <a:ext cx="3352800" cy="12192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18" name="Text Box 4"/>
          <p:cNvSpPr txBox="1">
            <a:spLocks noChangeArrowheads="1"/>
          </p:cNvSpPr>
          <p:nvPr/>
        </p:nvSpPr>
        <p:spPr bwMode="auto">
          <a:xfrm>
            <a:off x="457200" y="1230868"/>
            <a:ext cx="3048000" cy="457200"/>
          </a:xfrm>
          <a:prstGeom prst="rect">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lgn="l"/>
            <a:r>
              <a:rPr lang="en-US"/>
              <a:t>   protected site</a:t>
            </a:r>
          </a:p>
        </p:txBody>
      </p:sp>
      <p:sp>
        <p:nvSpPr>
          <p:cNvPr id="21" name="Text Box 11"/>
          <p:cNvSpPr txBox="1">
            <a:spLocks noChangeArrowheads="1"/>
          </p:cNvSpPr>
          <p:nvPr/>
        </p:nvSpPr>
        <p:spPr bwMode="auto">
          <a:xfrm>
            <a:off x="457200" y="2602468"/>
            <a:ext cx="3048000" cy="369332"/>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r>
              <a:rPr lang="en-US" dirty="0"/>
              <a:t>unprotected proxy</a:t>
            </a:r>
          </a:p>
        </p:txBody>
      </p:sp>
      <p:sp>
        <p:nvSpPr>
          <p:cNvPr id="32" name="Rectangle 31"/>
          <p:cNvSpPr/>
          <p:nvPr/>
        </p:nvSpPr>
        <p:spPr>
          <a:xfrm>
            <a:off x="304800" y="6096000"/>
            <a:ext cx="3352800" cy="6096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36" name="Text Box 4"/>
          <p:cNvSpPr txBox="1">
            <a:spLocks noChangeArrowheads="1"/>
          </p:cNvSpPr>
          <p:nvPr/>
        </p:nvSpPr>
        <p:spPr bwMode="auto">
          <a:xfrm>
            <a:off x="457200" y="6172200"/>
            <a:ext cx="3048000" cy="457200"/>
          </a:xfrm>
          <a:prstGeom prst="rect">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lgn="l"/>
            <a:r>
              <a:rPr lang="en-US"/>
              <a:t>   protected site</a:t>
            </a:r>
          </a:p>
        </p:txBody>
      </p:sp>
      <p:sp>
        <p:nvSpPr>
          <p:cNvPr id="37" name="Text Box 11"/>
          <p:cNvSpPr txBox="1">
            <a:spLocks noChangeArrowheads="1"/>
          </p:cNvSpPr>
          <p:nvPr/>
        </p:nvSpPr>
        <p:spPr bwMode="auto">
          <a:xfrm>
            <a:off x="457200" y="4953000"/>
            <a:ext cx="3048000" cy="369332"/>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r>
              <a:rPr lang="en-US" dirty="0"/>
              <a:t>unprotected proxy</a:t>
            </a:r>
          </a:p>
        </p:txBody>
      </p:sp>
      <p:sp>
        <p:nvSpPr>
          <p:cNvPr id="17" name="Text Box 5"/>
          <p:cNvSpPr txBox="1">
            <a:spLocks noChangeArrowheads="1"/>
          </p:cNvSpPr>
          <p:nvPr/>
        </p:nvSpPr>
        <p:spPr bwMode="auto">
          <a:xfrm>
            <a:off x="457200" y="3810000"/>
            <a:ext cx="3048000" cy="369332"/>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a:spAutoFit/>
          </a:bodyPr>
          <a:lstStyle/>
          <a:p>
            <a:r>
              <a:rPr lang="en-US" dirty="0" smtClean="0"/>
              <a:t>session manager</a:t>
            </a:r>
            <a:endParaRPr lang="en-US" dirty="0"/>
          </a:p>
        </p:txBody>
      </p:sp>
      <p:sp>
        <p:nvSpPr>
          <p:cNvPr id="24" name="Line 10"/>
          <p:cNvSpPr>
            <a:spLocks noChangeShapeType="1"/>
          </p:cNvSpPr>
          <p:nvPr/>
        </p:nvSpPr>
        <p:spPr bwMode="auto">
          <a:xfrm>
            <a:off x="1600200" y="1676400"/>
            <a:ext cx="0" cy="9144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26" name="Line 10"/>
          <p:cNvSpPr>
            <a:spLocks noChangeShapeType="1"/>
          </p:cNvSpPr>
          <p:nvPr/>
        </p:nvSpPr>
        <p:spPr bwMode="auto">
          <a:xfrm>
            <a:off x="1600200" y="2971800"/>
            <a:ext cx="0" cy="8382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28" name="Line 10"/>
          <p:cNvSpPr>
            <a:spLocks noChangeShapeType="1"/>
          </p:cNvSpPr>
          <p:nvPr/>
        </p:nvSpPr>
        <p:spPr bwMode="auto">
          <a:xfrm>
            <a:off x="1600200" y="4191000"/>
            <a:ext cx="0" cy="7620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30" name="Line 10"/>
          <p:cNvSpPr>
            <a:spLocks noChangeShapeType="1"/>
          </p:cNvSpPr>
          <p:nvPr/>
        </p:nvSpPr>
        <p:spPr bwMode="auto">
          <a:xfrm>
            <a:off x="1600200" y="5410200"/>
            <a:ext cx="0" cy="7620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34" name="Text Box 11"/>
          <p:cNvSpPr txBox="1">
            <a:spLocks noChangeArrowheads="1"/>
          </p:cNvSpPr>
          <p:nvPr/>
        </p:nvSpPr>
        <p:spPr bwMode="auto">
          <a:xfrm>
            <a:off x="3962400" y="1066800"/>
            <a:ext cx="3048000" cy="369332"/>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r>
              <a:rPr lang="en-US" dirty="0"/>
              <a:t>unprotected </a:t>
            </a:r>
            <a:r>
              <a:rPr lang="en-US" dirty="0" smtClean="0"/>
              <a:t>site</a:t>
            </a:r>
            <a:endParaRPr lang="en-US" dirty="0"/>
          </a:p>
        </p:txBody>
      </p:sp>
      <p:sp>
        <p:nvSpPr>
          <p:cNvPr id="35" name="Text Box 11"/>
          <p:cNvSpPr txBox="1">
            <a:spLocks noChangeArrowheads="1"/>
          </p:cNvSpPr>
          <p:nvPr/>
        </p:nvSpPr>
        <p:spPr bwMode="auto">
          <a:xfrm>
            <a:off x="3962400" y="6172200"/>
            <a:ext cx="3048000" cy="369332"/>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r>
              <a:rPr lang="en-US" dirty="0"/>
              <a:t>unprotected </a:t>
            </a:r>
            <a:r>
              <a:rPr lang="en-US" dirty="0" smtClean="0"/>
              <a:t>site</a:t>
            </a:r>
            <a:endParaRPr lang="en-US" dirty="0"/>
          </a:p>
        </p:txBody>
      </p:sp>
      <p:sp>
        <p:nvSpPr>
          <p:cNvPr id="42" name="Line 10"/>
          <p:cNvSpPr>
            <a:spLocks noChangeShapeType="1"/>
          </p:cNvSpPr>
          <p:nvPr/>
        </p:nvSpPr>
        <p:spPr bwMode="auto">
          <a:xfrm>
            <a:off x="5486400" y="1447800"/>
            <a:ext cx="0" cy="47244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45" name="TextBox 44"/>
          <p:cNvSpPr txBox="1"/>
          <p:nvPr/>
        </p:nvSpPr>
        <p:spPr>
          <a:xfrm>
            <a:off x="6096000" y="3048000"/>
            <a:ext cx="251460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Different congestions!</a:t>
            </a:r>
            <a:endParaRPr lang="en-US" dirty="0"/>
          </a:p>
        </p:txBody>
      </p:sp>
      <p:cxnSp>
        <p:nvCxnSpPr>
          <p:cNvPr id="25" name="Straight Arrow Connector 24"/>
          <p:cNvCxnSpPr>
            <a:stCxn id="45" idx="1"/>
          </p:cNvCxnSpPr>
          <p:nvPr/>
        </p:nvCxnSpPr>
        <p:spPr>
          <a:xfrm rot="10800000">
            <a:off x="1600200" y="2057400"/>
            <a:ext cx="4495800" cy="11752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10800000" flipV="1">
            <a:off x="1600200" y="3232666"/>
            <a:ext cx="4419600" cy="1963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45" idx="1"/>
          </p:cNvCxnSpPr>
          <p:nvPr/>
        </p:nvCxnSpPr>
        <p:spPr>
          <a:xfrm rot="10800000" flipV="1">
            <a:off x="1600200" y="3232666"/>
            <a:ext cx="4495800" cy="13070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6096000" y="4419600"/>
            <a:ext cx="25146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Need to implement  end to end congestion above network layer (T 120)</a:t>
            </a:r>
            <a:endParaRPr lang="en-US" dirty="0"/>
          </a:p>
        </p:txBody>
      </p:sp>
      <p:cxnSp>
        <p:nvCxnSpPr>
          <p:cNvPr id="41" name="Straight Arrow Connector 40"/>
          <p:cNvCxnSpPr>
            <a:stCxn id="45" idx="1"/>
          </p:cNvCxnSpPr>
          <p:nvPr/>
        </p:nvCxnSpPr>
        <p:spPr>
          <a:xfrm rot="10800000" flipV="1">
            <a:off x="1600200" y="3232666"/>
            <a:ext cx="4495800" cy="25585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6096000" y="3581400"/>
            <a:ext cx="2514600"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Messages can get queued up at proxies</a:t>
            </a:r>
            <a:endParaRPr lang="en-US" dirty="0"/>
          </a:p>
        </p:txBody>
      </p:sp>
      <p:grpSp>
        <p:nvGrpSpPr>
          <p:cNvPr id="47" name="Group 46"/>
          <p:cNvGrpSpPr/>
          <p:nvPr/>
        </p:nvGrpSpPr>
        <p:grpSpPr>
          <a:xfrm>
            <a:off x="2514600" y="2667000"/>
            <a:ext cx="990600" cy="228600"/>
            <a:chOff x="6705600" y="3276600"/>
            <a:chExt cx="1143000" cy="228600"/>
          </a:xfrm>
        </p:grpSpPr>
        <p:sp>
          <p:nvSpPr>
            <p:cNvPr id="48" name="Rectangle 47"/>
            <p:cNvSpPr/>
            <p:nvPr/>
          </p:nvSpPr>
          <p:spPr>
            <a:xfrm>
              <a:off x="6705600" y="3276600"/>
              <a:ext cx="228600" cy="2286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49" name="Rectangle 48"/>
            <p:cNvSpPr/>
            <p:nvPr/>
          </p:nvSpPr>
          <p:spPr>
            <a:xfrm>
              <a:off x="6934200" y="3276600"/>
              <a:ext cx="228600" cy="2286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50" name="Rectangle 49"/>
            <p:cNvSpPr/>
            <p:nvPr/>
          </p:nvSpPr>
          <p:spPr>
            <a:xfrm>
              <a:off x="7162800" y="3276600"/>
              <a:ext cx="228600" cy="2286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51" name="Rectangle 50"/>
            <p:cNvSpPr/>
            <p:nvPr/>
          </p:nvSpPr>
          <p:spPr>
            <a:xfrm>
              <a:off x="7391400" y="3276600"/>
              <a:ext cx="228600" cy="2286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cxnSp>
          <p:nvCxnSpPr>
            <p:cNvPr id="52" name="Straight Connector 51"/>
            <p:cNvCxnSpPr/>
            <p:nvPr/>
          </p:nvCxnSpPr>
          <p:spPr>
            <a:xfrm>
              <a:off x="6705600" y="3276600"/>
              <a:ext cx="1143000" cy="0"/>
            </a:xfrm>
            <a:prstGeom prst="line">
              <a:avLst/>
            </a:prstGeom>
          </p:spPr>
          <p:style>
            <a:lnRef idx="2">
              <a:schemeClr val="accent5"/>
            </a:lnRef>
            <a:fillRef idx="0">
              <a:schemeClr val="accent5"/>
            </a:fillRef>
            <a:effectRef idx="1">
              <a:schemeClr val="accent5"/>
            </a:effectRef>
            <a:fontRef idx="minor">
              <a:schemeClr val="tx1"/>
            </a:fontRef>
          </p:style>
        </p:cxnSp>
        <p:cxnSp>
          <p:nvCxnSpPr>
            <p:cNvPr id="53" name="Straight Connector 52"/>
            <p:cNvCxnSpPr/>
            <p:nvPr/>
          </p:nvCxnSpPr>
          <p:spPr>
            <a:xfrm>
              <a:off x="6705600" y="3505200"/>
              <a:ext cx="1143000" cy="0"/>
            </a:xfrm>
            <a:prstGeom prst="line">
              <a:avLst/>
            </a:prstGeom>
          </p:spPr>
          <p:style>
            <a:lnRef idx="2">
              <a:schemeClr val="accent5"/>
            </a:lnRef>
            <a:fillRef idx="0">
              <a:schemeClr val="accent5"/>
            </a:fillRef>
            <a:effectRef idx="1">
              <a:schemeClr val="accent5"/>
            </a:effectRef>
            <a:fontRef idx="minor">
              <a:schemeClr val="tx1"/>
            </a:fontRef>
          </p:style>
        </p:cxnSp>
        <p:cxnSp>
          <p:nvCxnSpPr>
            <p:cNvPr id="54" name="Straight Connector 53"/>
            <p:cNvCxnSpPr/>
            <p:nvPr/>
          </p:nvCxnSpPr>
          <p:spPr>
            <a:xfrm rot="5400000" flipH="1" flipV="1">
              <a:off x="6591300" y="3390900"/>
              <a:ext cx="228600" cy="0"/>
            </a:xfrm>
            <a:prstGeom prst="line">
              <a:avLst/>
            </a:prstGeom>
          </p:spPr>
          <p:style>
            <a:lnRef idx="2">
              <a:schemeClr val="accent5"/>
            </a:lnRef>
            <a:fillRef idx="0">
              <a:schemeClr val="accent5"/>
            </a:fillRef>
            <a:effectRef idx="1">
              <a:schemeClr val="accent5"/>
            </a:effectRef>
            <a:fontRef idx="minor">
              <a:schemeClr val="tx1"/>
            </a:fontRef>
          </p:style>
        </p:cxnSp>
      </p:grpSp>
      <p:pic>
        <p:nvPicPr>
          <p:cNvPr id="38" name="~PP1587.WAV">
            <a:hlinkClick r:id="" action="ppaction://media"/>
          </p:cNvPr>
          <p:cNvPicPr>
            <a:picLocks noRot="1" noChangeAspect="1"/>
          </p:cNvPicPr>
          <p:nvPr>
            <a:wavAudioFile r:embed="rId2" name="~PP1587.WAV"/>
          </p:nvPr>
        </p:nvPicPr>
        <p:blipFill>
          <a:blip r:embed="rId4" cstate="print"/>
          <a:stretch>
            <a:fillRect/>
          </a:stretch>
        </p:blipFill>
        <p:spPr>
          <a:xfrm>
            <a:off x="8724900" y="6438900"/>
            <a:ext cx="304800" cy="304800"/>
          </a:xfrm>
          <a:prstGeom prst="rect">
            <a:avLst/>
          </a:prstGeom>
        </p:spPr>
      </p:pic>
    </p:spTree>
    <p:custDataLst>
      <p:tags r:id="rId1"/>
    </p:custDataLst>
  </p:cSld>
  <p:clrMapOvr>
    <a:masterClrMapping/>
  </p:clrMapOvr>
  <p:transition advTm="22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9" fill="hold" display="0">
                  <p:stCondLst>
                    <p:cond delay="indefinite"/>
                  </p:stCondLst>
                  <p:endCondLst>
                    <p:cond evt="onPrev" delay="0">
                      <p:tgtEl>
                        <p:sldTgt/>
                      </p:tgtEl>
                    </p:cond>
                    <p:cond evt="onStopAudio" delay="0">
                      <p:tgtEl>
                        <p:sldTgt/>
                      </p:tgtEl>
                    </p:cond>
                  </p:endCondLst>
                </p:cTn>
                <p:tgtEl>
                  <p:spTgt spid="38"/>
                </p:tgtEl>
              </p:cMediaNode>
            </p:audio>
          </p:childTnLst>
        </p:cTn>
      </p:par>
    </p:tnLst>
    <p:bldLst>
      <p:bldP spid="45" grpId="0" animBg="1"/>
      <p:bldP spid="40" grpId="0" animBg="1"/>
      <p:bldP spid="4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Multiple Multi-caster?</a:t>
            </a:r>
            <a:endParaRPr lang="en-US" dirty="0"/>
          </a:p>
        </p:txBody>
      </p:sp>
      <p:sp>
        <p:nvSpPr>
          <p:cNvPr id="3" name="Rectangle 2"/>
          <p:cNvSpPr/>
          <p:nvPr/>
        </p:nvSpPr>
        <p:spPr>
          <a:xfrm>
            <a:off x="304800" y="1066800"/>
            <a:ext cx="3352800" cy="762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5" name="Rectangle 4"/>
          <p:cNvSpPr/>
          <p:nvPr/>
        </p:nvSpPr>
        <p:spPr>
          <a:xfrm>
            <a:off x="304800" y="1828800"/>
            <a:ext cx="3352800" cy="12192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18" name="Text Box 4"/>
          <p:cNvSpPr txBox="1">
            <a:spLocks noChangeArrowheads="1"/>
          </p:cNvSpPr>
          <p:nvPr/>
        </p:nvSpPr>
        <p:spPr bwMode="auto">
          <a:xfrm>
            <a:off x="457200" y="1230868"/>
            <a:ext cx="3048000" cy="457200"/>
          </a:xfrm>
          <a:prstGeom prst="rect">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lgn="l"/>
            <a:r>
              <a:rPr lang="en-US"/>
              <a:t>   protected site</a:t>
            </a:r>
          </a:p>
        </p:txBody>
      </p:sp>
      <p:sp>
        <p:nvSpPr>
          <p:cNvPr id="21" name="Text Box 11"/>
          <p:cNvSpPr txBox="1">
            <a:spLocks noChangeArrowheads="1"/>
          </p:cNvSpPr>
          <p:nvPr/>
        </p:nvSpPr>
        <p:spPr bwMode="auto">
          <a:xfrm>
            <a:off x="457200" y="2602468"/>
            <a:ext cx="3048000" cy="369332"/>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r>
              <a:rPr lang="en-US" dirty="0"/>
              <a:t>unprotected proxy</a:t>
            </a:r>
          </a:p>
        </p:txBody>
      </p:sp>
      <p:sp>
        <p:nvSpPr>
          <p:cNvPr id="17" name="Text Box 5"/>
          <p:cNvSpPr txBox="1">
            <a:spLocks noChangeArrowheads="1"/>
          </p:cNvSpPr>
          <p:nvPr/>
        </p:nvSpPr>
        <p:spPr bwMode="auto">
          <a:xfrm>
            <a:off x="457200" y="3810000"/>
            <a:ext cx="3048000" cy="369332"/>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a:spAutoFit/>
          </a:bodyPr>
          <a:lstStyle/>
          <a:p>
            <a:r>
              <a:rPr lang="en-US" dirty="0" smtClean="0"/>
              <a:t>Multi-caster</a:t>
            </a:r>
            <a:endParaRPr lang="en-US" dirty="0"/>
          </a:p>
        </p:txBody>
      </p:sp>
      <p:sp>
        <p:nvSpPr>
          <p:cNvPr id="24" name="Line 10"/>
          <p:cNvSpPr>
            <a:spLocks noChangeShapeType="1"/>
          </p:cNvSpPr>
          <p:nvPr/>
        </p:nvSpPr>
        <p:spPr bwMode="auto">
          <a:xfrm>
            <a:off x="1600200" y="1676400"/>
            <a:ext cx="0" cy="9144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26" name="Line 10"/>
          <p:cNvSpPr>
            <a:spLocks noChangeShapeType="1"/>
          </p:cNvSpPr>
          <p:nvPr/>
        </p:nvSpPr>
        <p:spPr bwMode="auto">
          <a:xfrm>
            <a:off x="1600200" y="2971800"/>
            <a:ext cx="0" cy="8382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28" name="Line 10"/>
          <p:cNvSpPr>
            <a:spLocks noChangeShapeType="1"/>
          </p:cNvSpPr>
          <p:nvPr/>
        </p:nvSpPr>
        <p:spPr bwMode="auto">
          <a:xfrm>
            <a:off x="1676400" y="4191000"/>
            <a:ext cx="0" cy="8382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31" name="Line 10"/>
          <p:cNvSpPr>
            <a:spLocks noChangeShapeType="1"/>
          </p:cNvSpPr>
          <p:nvPr/>
        </p:nvSpPr>
        <p:spPr bwMode="auto">
          <a:xfrm>
            <a:off x="1676400" y="4191000"/>
            <a:ext cx="1371600" cy="762000"/>
          </a:xfrm>
          <a:prstGeom prst="line">
            <a:avLst/>
          </a:prstGeom>
          <a:noFill/>
          <a:ln w="28575">
            <a:solidFill>
              <a:schemeClr val="tx1"/>
            </a:solidFill>
            <a:round/>
            <a:headEnd/>
            <a:tailEnd type="triangle" w="med" len="med"/>
          </a:ln>
          <a:effectLst/>
        </p:spPr>
        <p:txBody>
          <a:bodyPr wrap="square">
            <a:spAutoFit/>
          </a:bodyPr>
          <a:lstStyle/>
          <a:p>
            <a:endParaRPr lang="en-US"/>
          </a:p>
        </p:txBody>
      </p:sp>
      <p:pic>
        <p:nvPicPr>
          <p:cNvPr id="2419714" name="Picture 2"/>
          <p:cNvPicPr>
            <a:picLocks noChangeAspect="1" noChangeArrowheads="1"/>
          </p:cNvPicPr>
          <p:nvPr/>
        </p:nvPicPr>
        <p:blipFill>
          <a:blip r:embed="rId4" cstate="print"/>
          <a:srcRect/>
          <a:stretch>
            <a:fillRect/>
          </a:stretch>
        </p:blipFill>
        <p:spPr bwMode="auto">
          <a:xfrm>
            <a:off x="304800" y="4953000"/>
            <a:ext cx="1116691" cy="677515"/>
          </a:xfrm>
          <a:prstGeom prst="rect">
            <a:avLst/>
          </a:prstGeom>
          <a:noFill/>
          <a:ln w="9525">
            <a:noFill/>
            <a:miter lim="800000"/>
            <a:headEnd/>
            <a:tailEnd/>
          </a:ln>
          <a:effectLst/>
        </p:spPr>
      </p:pic>
      <p:pic>
        <p:nvPicPr>
          <p:cNvPr id="40" name="Picture 2"/>
          <p:cNvPicPr>
            <a:picLocks noChangeAspect="1" noChangeArrowheads="1"/>
          </p:cNvPicPr>
          <p:nvPr/>
        </p:nvPicPr>
        <p:blipFill>
          <a:blip r:embed="rId4" cstate="print"/>
          <a:srcRect/>
          <a:stretch>
            <a:fillRect/>
          </a:stretch>
        </p:blipFill>
        <p:spPr bwMode="auto">
          <a:xfrm>
            <a:off x="1550309" y="4953000"/>
            <a:ext cx="1116691" cy="677515"/>
          </a:xfrm>
          <a:prstGeom prst="rect">
            <a:avLst/>
          </a:prstGeom>
          <a:noFill/>
          <a:ln w="9525">
            <a:noFill/>
            <a:miter lim="800000"/>
            <a:headEnd/>
            <a:tailEnd/>
          </a:ln>
          <a:effectLst/>
        </p:spPr>
      </p:pic>
      <p:pic>
        <p:nvPicPr>
          <p:cNvPr id="41" name="Picture 2"/>
          <p:cNvPicPr>
            <a:picLocks noChangeAspect="1" noChangeArrowheads="1"/>
          </p:cNvPicPr>
          <p:nvPr/>
        </p:nvPicPr>
        <p:blipFill>
          <a:blip r:embed="rId4" cstate="print"/>
          <a:srcRect/>
          <a:stretch>
            <a:fillRect/>
          </a:stretch>
        </p:blipFill>
        <p:spPr bwMode="auto">
          <a:xfrm>
            <a:off x="2845709" y="4953000"/>
            <a:ext cx="1116691" cy="677515"/>
          </a:xfrm>
          <a:prstGeom prst="rect">
            <a:avLst/>
          </a:prstGeom>
          <a:noFill/>
          <a:ln w="9525">
            <a:noFill/>
            <a:miter lim="800000"/>
            <a:headEnd/>
            <a:tailEnd/>
          </a:ln>
          <a:effectLst/>
        </p:spPr>
      </p:pic>
      <p:pic>
        <p:nvPicPr>
          <p:cNvPr id="43" name="Picture 2"/>
          <p:cNvPicPr>
            <a:picLocks noChangeAspect="1" noChangeArrowheads="1"/>
          </p:cNvPicPr>
          <p:nvPr/>
        </p:nvPicPr>
        <p:blipFill>
          <a:blip r:embed="rId4" cstate="print"/>
          <a:srcRect/>
          <a:stretch>
            <a:fillRect/>
          </a:stretch>
        </p:blipFill>
        <p:spPr bwMode="auto">
          <a:xfrm>
            <a:off x="4750709" y="4876800"/>
            <a:ext cx="1116691" cy="677515"/>
          </a:xfrm>
          <a:prstGeom prst="rect">
            <a:avLst/>
          </a:prstGeom>
          <a:noFill/>
          <a:ln w="9525">
            <a:noFill/>
            <a:miter lim="800000"/>
            <a:headEnd/>
            <a:tailEnd/>
          </a:ln>
          <a:effectLst/>
        </p:spPr>
      </p:pic>
      <p:pic>
        <p:nvPicPr>
          <p:cNvPr id="46" name="Picture 2"/>
          <p:cNvPicPr>
            <a:picLocks noChangeAspect="1" noChangeArrowheads="1"/>
          </p:cNvPicPr>
          <p:nvPr/>
        </p:nvPicPr>
        <p:blipFill>
          <a:blip r:embed="rId4" cstate="print"/>
          <a:srcRect/>
          <a:stretch>
            <a:fillRect/>
          </a:stretch>
        </p:blipFill>
        <p:spPr bwMode="auto">
          <a:xfrm>
            <a:off x="6122309" y="4876800"/>
            <a:ext cx="1116691" cy="677515"/>
          </a:xfrm>
          <a:prstGeom prst="rect">
            <a:avLst/>
          </a:prstGeom>
          <a:noFill/>
          <a:ln w="9525">
            <a:noFill/>
            <a:miter lim="800000"/>
            <a:headEnd/>
            <a:tailEnd/>
          </a:ln>
          <a:effectLst/>
        </p:spPr>
      </p:pic>
      <p:pic>
        <p:nvPicPr>
          <p:cNvPr id="47" name="Picture 2"/>
          <p:cNvPicPr>
            <a:picLocks noChangeAspect="1" noChangeArrowheads="1"/>
          </p:cNvPicPr>
          <p:nvPr/>
        </p:nvPicPr>
        <p:blipFill>
          <a:blip r:embed="rId4" cstate="print"/>
          <a:srcRect/>
          <a:stretch>
            <a:fillRect/>
          </a:stretch>
        </p:blipFill>
        <p:spPr bwMode="auto">
          <a:xfrm>
            <a:off x="7493909" y="4876800"/>
            <a:ext cx="1116691" cy="677515"/>
          </a:xfrm>
          <a:prstGeom prst="rect">
            <a:avLst/>
          </a:prstGeom>
          <a:noFill/>
          <a:ln w="9525">
            <a:noFill/>
            <a:miter lim="800000"/>
            <a:headEnd/>
            <a:tailEnd/>
          </a:ln>
          <a:effectLst/>
        </p:spPr>
      </p:pic>
      <p:sp>
        <p:nvSpPr>
          <p:cNvPr id="48" name="Line 10"/>
          <p:cNvSpPr>
            <a:spLocks noChangeShapeType="1"/>
          </p:cNvSpPr>
          <p:nvPr/>
        </p:nvSpPr>
        <p:spPr bwMode="auto">
          <a:xfrm flipH="1">
            <a:off x="685800" y="4191000"/>
            <a:ext cx="990600" cy="7620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49" name="Line 10"/>
          <p:cNvSpPr>
            <a:spLocks noChangeShapeType="1"/>
          </p:cNvSpPr>
          <p:nvPr/>
        </p:nvSpPr>
        <p:spPr bwMode="auto">
          <a:xfrm>
            <a:off x="3505200" y="3962400"/>
            <a:ext cx="1828800" cy="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50" name="Line 10"/>
          <p:cNvSpPr>
            <a:spLocks noChangeShapeType="1"/>
          </p:cNvSpPr>
          <p:nvPr/>
        </p:nvSpPr>
        <p:spPr bwMode="auto">
          <a:xfrm>
            <a:off x="5969909" y="4114800"/>
            <a:ext cx="609600" cy="7620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51" name="Line 10"/>
          <p:cNvSpPr>
            <a:spLocks noChangeShapeType="1"/>
          </p:cNvSpPr>
          <p:nvPr/>
        </p:nvSpPr>
        <p:spPr bwMode="auto">
          <a:xfrm>
            <a:off x="5969909" y="4114800"/>
            <a:ext cx="1981200" cy="7620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27" name="Text Box 5"/>
          <p:cNvSpPr txBox="1">
            <a:spLocks noChangeArrowheads="1"/>
          </p:cNvSpPr>
          <p:nvPr/>
        </p:nvSpPr>
        <p:spPr bwMode="auto">
          <a:xfrm>
            <a:off x="5284109" y="3733800"/>
            <a:ext cx="1981200" cy="369332"/>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r>
              <a:rPr lang="en-US" dirty="0" smtClean="0"/>
              <a:t>Multi-caster</a:t>
            </a:r>
            <a:endParaRPr lang="en-US" dirty="0"/>
          </a:p>
        </p:txBody>
      </p:sp>
      <p:sp>
        <p:nvSpPr>
          <p:cNvPr id="29" name="TextBox 28"/>
          <p:cNvSpPr txBox="1"/>
          <p:nvPr/>
        </p:nvSpPr>
        <p:spPr>
          <a:xfrm>
            <a:off x="5715000" y="1066800"/>
            <a:ext cx="99060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T 120</a:t>
            </a:r>
            <a:endParaRPr lang="en-US" dirty="0"/>
          </a:p>
        </p:txBody>
      </p:sp>
      <p:sp>
        <p:nvSpPr>
          <p:cNvPr id="30" name="TextBox 29"/>
          <p:cNvSpPr txBox="1"/>
          <p:nvPr/>
        </p:nvSpPr>
        <p:spPr>
          <a:xfrm>
            <a:off x="5715000" y="1676400"/>
            <a:ext cx="2667000"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Multi-casters can be put at path forks to reduce traffic</a:t>
            </a:r>
            <a:endParaRPr lang="en-US" dirty="0"/>
          </a:p>
        </p:txBody>
      </p:sp>
      <p:sp>
        <p:nvSpPr>
          <p:cNvPr id="32" name="Line 10"/>
          <p:cNvSpPr>
            <a:spLocks noChangeShapeType="1"/>
          </p:cNvSpPr>
          <p:nvPr/>
        </p:nvSpPr>
        <p:spPr bwMode="auto">
          <a:xfrm flipH="1">
            <a:off x="5207909" y="4114800"/>
            <a:ext cx="762000" cy="6858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34" name="Rectangle 33"/>
          <p:cNvSpPr/>
          <p:nvPr/>
        </p:nvSpPr>
        <p:spPr>
          <a:xfrm>
            <a:off x="609600" y="3200400"/>
            <a:ext cx="23622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Router</a:t>
            </a:r>
            <a:endParaRPr lang="en-US" dirty="0"/>
          </a:p>
        </p:txBody>
      </p:sp>
      <p:sp>
        <p:nvSpPr>
          <p:cNvPr id="35" name="Rectangle 34"/>
          <p:cNvSpPr/>
          <p:nvPr/>
        </p:nvSpPr>
        <p:spPr>
          <a:xfrm>
            <a:off x="1600200" y="3352800"/>
            <a:ext cx="228600" cy="2286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6" name="Rectangle 35"/>
          <p:cNvSpPr/>
          <p:nvPr/>
        </p:nvSpPr>
        <p:spPr>
          <a:xfrm>
            <a:off x="1828800" y="3352800"/>
            <a:ext cx="228600" cy="2286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7" name="Rectangle 36"/>
          <p:cNvSpPr/>
          <p:nvPr/>
        </p:nvSpPr>
        <p:spPr>
          <a:xfrm>
            <a:off x="2057400" y="3352800"/>
            <a:ext cx="228600" cy="2286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8" name="Rectangle 37"/>
          <p:cNvSpPr/>
          <p:nvPr/>
        </p:nvSpPr>
        <p:spPr>
          <a:xfrm>
            <a:off x="2286000" y="3352800"/>
            <a:ext cx="228600" cy="2286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cxnSp>
        <p:nvCxnSpPr>
          <p:cNvPr id="39" name="Straight Connector 38"/>
          <p:cNvCxnSpPr/>
          <p:nvPr/>
        </p:nvCxnSpPr>
        <p:spPr>
          <a:xfrm>
            <a:off x="1600200" y="3352800"/>
            <a:ext cx="1143000" cy="0"/>
          </a:xfrm>
          <a:prstGeom prst="line">
            <a:avLst/>
          </a:prstGeom>
        </p:spPr>
        <p:style>
          <a:lnRef idx="2">
            <a:schemeClr val="accent5"/>
          </a:lnRef>
          <a:fillRef idx="0">
            <a:schemeClr val="accent5"/>
          </a:fillRef>
          <a:effectRef idx="1">
            <a:schemeClr val="accent5"/>
          </a:effectRef>
          <a:fontRef idx="minor">
            <a:schemeClr val="tx1"/>
          </a:fontRef>
        </p:style>
      </p:cxnSp>
      <p:cxnSp>
        <p:nvCxnSpPr>
          <p:cNvPr id="42" name="Straight Connector 41"/>
          <p:cNvCxnSpPr/>
          <p:nvPr/>
        </p:nvCxnSpPr>
        <p:spPr>
          <a:xfrm>
            <a:off x="1600200" y="3581400"/>
            <a:ext cx="1143000" cy="0"/>
          </a:xfrm>
          <a:prstGeom prst="line">
            <a:avLst/>
          </a:prstGeom>
        </p:spPr>
        <p:style>
          <a:lnRef idx="2">
            <a:schemeClr val="accent5"/>
          </a:lnRef>
          <a:fillRef idx="0">
            <a:schemeClr val="accent5"/>
          </a:fillRef>
          <a:effectRef idx="1">
            <a:schemeClr val="accent5"/>
          </a:effectRef>
          <a:fontRef idx="minor">
            <a:schemeClr val="tx1"/>
          </a:fontRef>
        </p:style>
      </p:cxnSp>
      <p:cxnSp>
        <p:nvCxnSpPr>
          <p:cNvPr id="44" name="Straight Connector 43"/>
          <p:cNvCxnSpPr/>
          <p:nvPr/>
        </p:nvCxnSpPr>
        <p:spPr>
          <a:xfrm rot="5400000" flipH="1" flipV="1">
            <a:off x="1485900" y="3467100"/>
            <a:ext cx="228600" cy="0"/>
          </a:xfrm>
          <a:prstGeom prst="line">
            <a:avLst/>
          </a:prstGeom>
        </p:spPr>
        <p:style>
          <a:lnRef idx="2">
            <a:schemeClr val="accent5"/>
          </a:lnRef>
          <a:fillRef idx="0">
            <a:schemeClr val="accent5"/>
          </a:fillRef>
          <a:effectRef idx="1">
            <a:schemeClr val="accent5"/>
          </a:effectRef>
          <a:fontRef idx="minor">
            <a:schemeClr val="tx1"/>
          </a:fontRef>
        </p:style>
      </p:cxnSp>
      <p:pic>
        <p:nvPicPr>
          <p:cNvPr id="2544641" name="Picture 1"/>
          <p:cNvPicPr>
            <a:picLocks noChangeAspect="1" noChangeArrowheads="1"/>
          </p:cNvPicPr>
          <p:nvPr/>
        </p:nvPicPr>
        <p:blipFill>
          <a:blip r:embed="rId5" cstate="print"/>
          <a:srcRect/>
          <a:stretch>
            <a:fillRect/>
          </a:stretch>
        </p:blipFill>
        <p:spPr bwMode="auto">
          <a:xfrm rot="5400000">
            <a:off x="3145632" y="3712369"/>
            <a:ext cx="2438400" cy="500063"/>
          </a:xfrm>
          <a:prstGeom prst="rect">
            <a:avLst/>
          </a:prstGeom>
          <a:noFill/>
          <a:ln w="9525">
            <a:noFill/>
            <a:miter lim="800000"/>
            <a:headEnd/>
            <a:tailEnd/>
          </a:ln>
          <a:effectLst/>
        </p:spPr>
      </p:pic>
      <p:pic>
        <p:nvPicPr>
          <p:cNvPr id="45" name="~PP636.WAV">
            <a:hlinkClick r:id="" action="ppaction://media"/>
          </p:cNvPr>
          <p:cNvPicPr>
            <a:picLocks noRot="1" noChangeAspect="1"/>
          </p:cNvPicPr>
          <p:nvPr>
            <a:wavAudioFile r:embed="rId2" name="~PP636.WAV"/>
          </p:nvPr>
        </p:nvPicPr>
        <p:blipFill>
          <a:blip r:embed="rId6" cstate="print"/>
          <a:stretch>
            <a:fillRect/>
          </a:stretch>
        </p:blipFill>
        <p:spPr>
          <a:xfrm>
            <a:off x="8724900" y="6438900"/>
            <a:ext cx="304800" cy="304800"/>
          </a:xfrm>
          <a:prstGeom prst="rect">
            <a:avLst/>
          </a:prstGeom>
        </p:spPr>
      </p:pic>
    </p:spTree>
    <p:custDataLst>
      <p:tags r:id="rId1"/>
    </p:custDataLst>
  </p:cSld>
  <p:clrMapOvr>
    <a:masterClrMapping/>
  </p:clrMapOvr>
  <p:transition advTm="5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54464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33" fill="hold" display="0">
                  <p:stCondLst>
                    <p:cond delay="indefinite"/>
                  </p:stCondLst>
                  <p:endCondLst>
                    <p:cond evt="onPrev" delay="0">
                      <p:tgtEl>
                        <p:sldTgt/>
                      </p:tgtEl>
                    </p:cond>
                    <p:cond evt="onStopAudio" delay="0">
                      <p:tgtEl>
                        <p:sldTgt/>
                      </p:tgtEl>
                    </p:cond>
                  </p:endCondLst>
                </p:cTn>
                <p:tgtEl>
                  <p:spTgt spid="45"/>
                </p:tgtEl>
              </p:cMediaNode>
            </p:audio>
          </p:childTnLst>
        </p:cTn>
      </p:par>
    </p:tnLst>
    <p:bldLst>
      <p:bldP spid="30" grpId="0" animBg="1"/>
      <p:bldP spid="34" grpId="0" animBg="1"/>
      <p:bldP spid="35" grpId="0" animBg="1"/>
      <p:bldP spid="36" grpId="0" animBg="1"/>
      <p:bldP spid="37" grpId="0" animBg="1"/>
      <p:bldP spid="3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304800" y="4876800"/>
            <a:ext cx="3352800" cy="12192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2" name="Title 1"/>
          <p:cNvSpPr>
            <a:spLocks noGrp="1"/>
          </p:cNvSpPr>
          <p:nvPr>
            <p:ph type="title"/>
          </p:nvPr>
        </p:nvSpPr>
        <p:spPr/>
        <p:txBody>
          <a:bodyPr>
            <a:normAutofit/>
          </a:bodyPr>
          <a:lstStyle/>
          <a:p>
            <a:r>
              <a:rPr lang="en-US" dirty="0" smtClean="0"/>
              <a:t>Intermediary and Performance</a:t>
            </a:r>
            <a:endParaRPr lang="en-US" dirty="0"/>
          </a:p>
        </p:txBody>
      </p:sp>
      <p:sp>
        <p:nvSpPr>
          <p:cNvPr id="3" name="Rectangle 2"/>
          <p:cNvSpPr/>
          <p:nvPr/>
        </p:nvSpPr>
        <p:spPr>
          <a:xfrm>
            <a:off x="304800" y="1066800"/>
            <a:ext cx="3352800" cy="762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5" name="Rectangle 4"/>
          <p:cNvSpPr/>
          <p:nvPr/>
        </p:nvSpPr>
        <p:spPr>
          <a:xfrm>
            <a:off x="304800" y="1828800"/>
            <a:ext cx="3352800" cy="12192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18" name="Text Box 4"/>
          <p:cNvSpPr txBox="1">
            <a:spLocks noChangeArrowheads="1"/>
          </p:cNvSpPr>
          <p:nvPr/>
        </p:nvSpPr>
        <p:spPr bwMode="auto">
          <a:xfrm>
            <a:off x="457200" y="1230868"/>
            <a:ext cx="3048000" cy="457200"/>
          </a:xfrm>
          <a:prstGeom prst="rect">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lgn="l"/>
            <a:r>
              <a:rPr lang="en-US"/>
              <a:t>   protected site</a:t>
            </a:r>
          </a:p>
        </p:txBody>
      </p:sp>
      <p:sp>
        <p:nvSpPr>
          <p:cNvPr id="21" name="Text Box 11"/>
          <p:cNvSpPr txBox="1">
            <a:spLocks noChangeArrowheads="1"/>
          </p:cNvSpPr>
          <p:nvPr/>
        </p:nvSpPr>
        <p:spPr bwMode="auto">
          <a:xfrm>
            <a:off x="457200" y="2602468"/>
            <a:ext cx="3048000" cy="369332"/>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r>
              <a:rPr lang="en-US" dirty="0"/>
              <a:t>unprotected proxy</a:t>
            </a:r>
          </a:p>
        </p:txBody>
      </p:sp>
      <p:sp>
        <p:nvSpPr>
          <p:cNvPr id="32" name="Rectangle 31"/>
          <p:cNvSpPr/>
          <p:nvPr/>
        </p:nvSpPr>
        <p:spPr>
          <a:xfrm>
            <a:off x="304800" y="6096000"/>
            <a:ext cx="3352800" cy="6096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36" name="Text Box 4"/>
          <p:cNvSpPr txBox="1">
            <a:spLocks noChangeArrowheads="1"/>
          </p:cNvSpPr>
          <p:nvPr/>
        </p:nvSpPr>
        <p:spPr bwMode="auto">
          <a:xfrm>
            <a:off x="457200" y="6172200"/>
            <a:ext cx="3048000" cy="457200"/>
          </a:xfrm>
          <a:prstGeom prst="rect">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lgn="l"/>
            <a:r>
              <a:rPr lang="en-US"/>
              <a:t>   protected site</a:t>
            </a:r>
          </a:p>
        </p:txBody>
      </p:sp>
      <p:sp>
        <p:nvSpPr>
          <p:cNvPr id="37" name="Text Box 11"/>
          <p:cNvSpPr txBox="1">
            <a:spLocks noChangeArrowheads="1"/>
          </p:cNvSpPr>
          <p:nvPr/>
        </p:nvSpPr>
        <p:spPr bwMode="auto">
          <a:xfrm>
            <a:off x="457200" y="4953000"/>
            <a:ext cx="3048000" cy="369332"/>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r>
              <a:rPr lang="en-US" dirty="0"/>
              <a:t>unprotected proxy</a:t>
            </a:r>
          </a:p>
        </p:txBody>
      </p:sp>
      <p:sp>
        <p:nvSpPr>
          <p:cNvPr id="17" name="Text Box 5"/>
          <p:cNvSpPr txBox="1">
            <a:spLocks noChangeArrowheads="1"/>
          </p:cNvSpPr>
          <p:nvPr/>
        </p:nvSpPr>
        <p:spPr bwMode="auto">
          <a:xfrm>
            <a:off x="457200" y="3810000"/>
            <a:ext cx="3048000" cy="369332"/>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a:spAutoFit/>
          </a:bodyPr>
          <a:lstStyle/>
          <a:p>
            <a:r>
              <a:rPr lang="en-US" dirty="0" smtClean="0"/>
              <a:t>session manager</a:t>
            </a:r>
            <a:endParaRPr lang="en-US" dirty="0"/>
          </a:p>
        </p:txBody>
      </p:sp>
      <p:sp>
        <p:nvSpPr>
          <p:cNvPr id="24" name="Line 10"/>
          <p:cNvSpPr>
            <a:spLocks noChangeShapeType="1"/>
          </p:cNvSpPr>
          <p:nvPr/>
        </p:nvSpPr>
        <p:spPr bwMode="auto">
          <a:xfrm>
            <a:off x="1600200" y="1676400"/>
            <a:ext cx="0" cy="9144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26" name="Line 10"/>
          <p:cNvSpPr>
            <a:spLocks noChangeShapeType="1"/>
          </p:cNvSpPr>
          <p:nvPr/>
        </p:nvSpPr>
        <p:spPr bwMode="auto">
          <a:xfrm>
            <a:off x="1600200" y="2971800"/>
            <a:ext cx="0" cy="8382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28" name="Line 10"/>
          <p:cNvSpPr>
            <a:spLocks noChangeShapeType="1"/>
          </p:cNvSpPr>
          <p:nvPr/>
        </p:nvSpPr>
        <p:spPr bwMode="auto">
          <a:xfrm>
            <a:off x="1600200" y="4191000"/>
            <a:ext cx="0" cy="7620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30" name="Line 10"/>
          <p:cNvSpPr>
            <a:spLocks noChangeShapeType="1"/>
          </p:cNvSpPr>
          <p:nvPr/>
        </p:nvSpPr>
        <p:spPr bwMode="auto">
          <a:xfrm>
            <a:off x="1600200" y="5410200"/>
            <a:ext cx="0" cy="7620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34" name="Text Box 11"/>
          <p:cNvSpPr txBox="1">
            <a:spLocks noChangeArrowheads="1"/>
          </p:cNvSpPr>
          <p:nvPr/>
        </p:nvSpPr>
        <p:spPr bwMode="auto">
          <a:xfrm>
            <a:off x="3962400" y="1066800"/>
            <a:ext cx="3048000" cy="369332"/>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r>
              <a:rPr lang="en-US" dirty="0"/>
              <a:t>unprotected </a:t>
            </a:r>
            <a:r>
              <a:rPr lang="en-US" dirty="0" smtClean="0"/>
              <a:t>site</a:t>
            </a:r>
            <a:endParaRPr lang="en-US" dirty="0"/>
          </a:p>
        </p:txBody>
      </p:sp>
      <p:sp>
        <p:nvSpPr>
          <p:cNvPr id="35" name="Text Box 11"/>
          <p:cNvSpPr txBox="1">
            <a:spLocks noChangeArrowheads="1"/>
          </p:cNvSpPr>
          <p:nvPr/>
        </p:nvSpPr>
        <p:spPr bwMode="auto">
          <a:xfrm>
            <a:off x="3962400" y="6172200"/>
            <a:ext cx="3048000" cy="369332"/>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r>
              <a:rPr lang="en-US" dirty="0"/>
              <a:t>unprotected </a:t>
            </a:r>
            <a:r>
              <a:rPr lang="en-US" dirty="0" smtClean="0"/>
              <a:t>site</a:t>
            </a:r>
            <a:endParaRPr lang="en-US" dirty="0"/>
          </a:p>
        </p:txBody>
      </p:sp>
      <p:sp>
        <p:nvSpPr>
          <p:cNvPr id="42" name="Line 10"/>
          <p:cNvSpPr>
            <a:spLocks noChangeShapeType="1"/>
          </p:cNvSpPr>
          <p:nvPr/>
        </p:nvSpPr>
        <p:spPr bwMode="auto">
          <a:xfrm>
            <a:off x="5486400" y="1447800"/>
            <a:ext cx="0" cy="47244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20" name="TextBox 19"/>
          <p:cNvSpPr txBox="1"/>
          <p:nvPr/>
        </p:nvSpPr>
        <p:spPr>
          <a:xfrm>
            <a:off x="6096000" y="2145268"/>
            <a:ext cx="251460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Congestion Control</a:t>
            </a:r>
            <a:endParaRPr lang="en-US" dirty="0"/>
          </a:p>
        </p:txBody>
      </p:sp>
      <p:sp>
        <p:nvSpPr>
          <p:cNvPr id="22" name="TextBox 21"/>
          <p:cNvSpPr txBox="1"/>
          <p:nvPr/>
        </p:nvSpPr>
        <p:spPr>
          <a:xfrm>
            <a:off x="6096000" y="2678668"/>
            <a:ext cx="251460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Response Time</a:t>
            </a:r>
            <a:endParaRPr lang="en-US" dirty="0"/>
          </a:p>
        </p:txBody>
      </p:sp>
      <p:sp>
        <p:nvSpPr>
          <p:cNvPr id="23" name="TextBox 22"/>
          <p:cNvSpPr txBox="1"/>
          <p:nvPr/>
        </p:nvSpPr>
        <p:spPr>
          <a:xfrm>
            <a:off x="6096000" y="1600200"/>
            <a:ext cx="251460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Network Traffic</a:t>
            </a:r>
            <a:endParaRPr lang="en-US" dirty="0"/>
          </a:p>
        </p:txBody>
      </p:sp>
      <p:pic>
        <p:nvPicPr>
          <p:cNvPr id="25" name="~PP2311.WAV">
            <a:hlinkClick r:id="" action="ppaction://media"/>
          </p:cNvPr>
          <p:cNvPicPr>
            <a:picLocks noRot="1" noChangeAspect="1"/>
          </p:cNvPicPr>
          <p:nvPr>
            <a:wavAudioFile r:embed="rId1" name="~PP2311.WAV"/>
          </p:nvPr>
        </p:nvPicPr>
        <p:blipFill>
          <a:blip r:embed="rId3" cstate="print"/>
          <a:stretch>
            <a:fillRect/>
          </a:stretch>
        </p:blipFill>
        <p:spPr>
          <a:xfrm>
            <a:off x="8724900" y="6438900"/>
            <a:ext cx="304800" cy="304800"/>
          </a:xfrm>
          <a:prstGeom prst="rect">
            <a:avLst/>
          </a:prstGeom>
        </p:spPr>
      </p:pic>
    </p:spTree>
  </p:cSld>
  <p:clrMapOvr>
    <a:masterClrMapping/>
  </p:clrMapOvr>
  <p:transition advTm="22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2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304800" y="4876800"/>
            <a:ext cx="3352800" cy="12192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2" name="Title 1"/>
          <p:cNvSpPr>
            <a:spLocks noGrp="1"/>
          </p:cNvSpPr>
          <p:nvPr>
            <p:ph type="title"/>
          </p:nvPr>
        </p:nvSpPr>
        <p:spPr/>
        <p:txBody>
          <a:bodyPr>
            <a:normAutofit fontScale="90000"/>
          </a:bodyPr>
          <a:lstStyle/>
          <a:p>
            <a:r>
              <a:rPr lang="en-US" dirty="0" smtClean="0"/>
              <a:t>Response Times with and without Firewalls</a:t>
            </a:r>
            <a:endParaRPr lang="en-US" dirty="0"/>
          </a:p>
        </p:txBody>
      </p:sp>
      <p:sp>
        <p:nvSpPr>
          <p:cNvPr id="3" name="Rectangle 2"/>
          <p:cNvSpPr/>
          <p:nvPr/>
        </p:nvSpPr>
        <p:spPr>
          <a:xfrm>
            <a:off x="304800" y="1066800"/>
            <a:ext cx="3352800" cy="762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5" name="Rectangle 4"/>
          <p:cNvSpPr/>
          <p:nvPr/>
        </p:nvSpPr>
        <p:spPr>
          <a:xfrm>
            <a:off x="304800" y="1828800"/>
            <a:ext cx="3352800" cy="12192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18" name="Text Box 4"/>
          <p:cNvSpPr txBox="1">
            <a:spLocks noChangeArrowheads="1"/>
          </p:cNvSpPr>
          <p:nvPr/>
        </p:nvSpPr>
        <p:spPr bwMode="auto">
          <a:xfrm>
            <a:off x="457200" y="1230868"/>
            <a:ext cx="3048000" cy="457200"/>
          </a:xfrm>
          <a:prstGeom prst="rect">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lgn="l"/>
            <a:r>
              <a:rPr lang="en-US"/>
              <a:t>   protected site</a:t>
            </a:r>
          </a:p>
        </p:txBody>
      </p:sp>
      <p:sp>
        <p:nvSpPr>
          <p:cNvPr id="21" name="Text Box 11"/>
          <p:cNvSpPr txBox="1">
            <a:spLocks noChangeArrowheads="1"/>
          </p:cNvSpPr>
          <p:nvPr/>
        </p:nvSpPr>
        <p:spPr bwMode="auto">
          <a:xfrm>
            <a:off x="457200" y="2602468"/>
            <a:ext cx="3048000" cy="369332"/>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r>
              <a:rPr lang="en-US" dirty="0"/>
              <a:t>unprotected proxy</a:t>
            </a:r>
          </a:p>
        </p:txBody>
      </p:sp>
      <p:sp>
        <p:nvSpPr>
          <p:cNvPr id="32" name="Rectangle 31"/>
          <p:cNvSpPr/>
          <p:nvPr/>
        </p:nvSpPr>
        <p:spPr>
          <a:xfrm>
            <a:off x="304800" y="6096000"/>
            <a:ext cx="3352800" cy="6096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36" name="Text Box 4"/>
          <p:cNvSpPr txBox="1">
            <a:spLocks noChangeArrowheads="1"/>
          </p:cNvSpPr>
          <p:nvPr/>
        </p:nvSpPr>
        <p:spPr bwMode="auto">
          <a:xfrm>
            <a:off x="457200" y="6172200"/>
            <a:ext cx="3048000" cy="457200"/>
          </a:xfrm>
          <a:prstGeom prst="rect">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lgn="l"/>
            <a:r>
              <a:rPr lang="en-US"/>
              <a:t>   protected site</a:t>
            </a:r>
          </a:p>
        </p:txBody>
      </p:sp>
      <p:sp>
        <p:nvSpPr>
          <p:cNvPr id="37" name="Text Box 11"/>
          <p:cNvSpPr txBox="1">
            <a:spLocks noChangeArrowheads="1"/>
          </p:cNvSpPr>
          <p:nvPr/>
        </p:nvSpPr>
        <p:spPr bwMode="auto">
          <a:xfrm>
            <a:off x="457200" y="4953000"/>
            <a:ext cx="3048000" cy="369332"/>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r>
              <a:rPr lang="en-US" dirty="0"/>
              <a:t>unprotected proxy</a:t>
            </a:r>
          </a:p>
        </p:txBody>
      </p:sp>
      <p:sp>
        <p:nvSpPr>
          <p:cNvPr id="17" name="Text Box 5"/>
          <p:cNvSpPr txBox="1">
            <a:spLocks noChangeArrowheads="1"/>
          </p:cNvSpPr>
          <p:nvPr/>
        </p:nvSpPr>
        <p:spPr bwMode="auto">
          <a:xfrm>
            <a:off x="457200" y="3810000"/>
            <a:ext cx="3048000" cy="369332"/>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a:spAutoFit/>
          </a:bodyPr>
          <a:lstStyle/>
          <a:p>
            <a:r>
              <a:rPr lang="en-US" dirty="0" smtClean="0"/>
              <a:t>session manager</a:t>
            </a:r>
            <a:endParaRPr lang="en-US" dirty="0"/>
          </a:p>
        </p:txBody>
      </p:sp>
      <p:sp>
        <p:nvSpPr>
          <p:cNvPr id="24" name="Line 10"/>
          <p:cNvSpPr>
            <a:spLocks noChangeShapeType="1"/>
          </p:cNvSpPr>
          <p:nvPr/>
        </p:nvSpPr>
        <p:spPr bwMode="auto">
          <a:xfrm>
            <a:off x="1600200" y="1676400"/>
            <a:ext cx="0" cy="9144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26" name="Line 10"/>
          <p:cNvSpPr>
            <a:spLocks noChangeShapeType="1"/>
          </p:cNvSpPr>
          <p:nvPr/>
        </p:nvSpPr>
        <p:spPr bwMode="auto">
          <a:xfrm>
            <a:off x="1600200" y="2971800"/>
            <a:ext cx="0" cy="8382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28" name="Line 10"/>
          <p:cNvSpPr>
            <a:spLocks noChangeShapeType="1"/>
          </p:cNvSpPr>
          <p:nvPr/>
        </p:nvSpPr>
        <p:spPr bwMode="auto">
          <a:xfrm>
            <a:off x="1600200" y="4191000"/>
            <a:ext cx="0" cy="7620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30" name="Line 10"/>
          <p:cNvSpPr>
            <a:spLocks noChangeShapeType="1"/>
          </p:cNvSpPr>
          <p:nvPr/>
        </p:nvSpPr>
        <p:spPr bwMode="auto">
          <a:xfrm>
            <a:off x="1600200" y="5410200"/>
            <a:ext cx="0" cy="7620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34" name="Text Box 11"/>
          <p:cNvSpPr txBox="1">
            <a:spLocks noChangeArrowheads="1"/>
          </p:cNvSpPr>
          <p:nvPr/>
        </p:nvSpPr>
        <p:spPr bwMode="auto">
          <a:xfrm>
            <a:off x="3962400" y="1066800"/>
            <a:ext cx="3048000" cy="369332"/>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r>
              <a:rPr lang="en-US" dirty="0"/>
              <a:t>unprotected </a:t>
            </a:r>
            <a:r>
              <a:rPr lang="en-US" dirty="0" smtClean="0"/>
              <a:t>site</a:t>
            </a:r>
            <a:endParaRPr lang="en-US" dirty="0"/>
          </a:p>
        </p:txBody>
      </p:sp>
      <p:sp>
        <p:nvSpPr>
          <p:cNvPr id="35" name="Text Box 11"/>
          <p:cNvSpPr txBox="1">
            <a:spLocks noChangeArrowheads="1"/>
          </p:cNvSpPr>
          <p:nvPr/>
        </p:nvSpPr>
        <p:spPr bwMode="auto">
          <a:xfrm>
            <a:off x="3962400" y="6172200"/>
            <a:ext cx="3048000" cy="369332"/>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r>
              <a:rPr lang="en-US" dirty="0"/>
              <a:t>unprotected </a:t>
            </a:r>
            <a:r>
              <a:rPr lang="en-US" dirty="0" smtClean="0"/>
              <a:t>site</a:t>
            </a:r>
            <a:endParaRPr lang="en-US" dirty="0"/>
          </a:p>
        </p:txBody>
      </p:sp>
      <p:sp>
        <p:nvSpPr>
          <p:cNvPr id="42" name="Line 10"/>
          <p:cNvSpPr>
            <a:spLocks noChangeShapeType="1"/>
          </p:cNvSpPr>
          <p:nvPr/>
        </p:nvSpPr>
        <p:spPr bwMode="auto">
          <a:xfrm>
            <a:off x="5486400" y="1447800"/>
            <a:ext cx="0" cy="47244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45" name="TextBox 44"/>
          <p:cNvSpPr txBox="1"/>
          <p:nvPr/>
        </p:nvSpPr>
        <p:spPr>
          <a:xfrm>
            <a:off x="6096000" y="3276600"/>
            <a:ext cx="2514600"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Can intermediate nodes improve response times?</a:t>
            </a:r>
            <a:endParaRPr lang="en-US" dirty="0"/>
          </a:p>
        </p:txBody>
      </p:sp>
      <p:sp>
        <p:nvSpPr>
          <p:cNvPr id="20" name="TextBox 19"/>
          <p:cNvSpPr txBox="1"/>
          <p:nvPr/>
        </p:nvSpPr>
        <p:spPr>
          <a:xfrm>
            <a:off x="6096000" y="1981200"/>
            <a:ext cx="2514600"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Intermediate mode increases  path length (LiveMeeting)</a:t>
            </a:r>
            <a:endParaRPr lang="en-US" dirty="0"/>
          </a:p>
        </p:txBody>
      </p:sp>
      <p:sp>
        <p:nvSpPr>
          <p:cNvPr id="22" name="TextBox 21"/>
          <p:cNvSpPr txBox="1"/>
          <p:nvPr/>
        </p:nvSpPr>
        <p:spPr>
          <a:xfrm>
            <a:off x="6096000" y="4495800"/>
            <a:ext cx="25908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Need to consider collaboration architecture with multicast</a:t>
            </a:r>
            <a:endParaRPr lang="en-US" dirty="0"/>
          </a:p>
        </p:txBody>
      </p:sp>
      <p:pic>
        <p:nvPicPr>
          <p:cNvPr id="23" name="~PP1979.WAV">
            <a:hlinkClick r:id="" action="ppaction://media"/>
          </p:cNvPr>
          <p:cNvPicPr>
            <a:picLocks noRot="1" noChangeAspect="1"/>
          </p:cNvPicPr>
          <p:nvPr>
            <a:wavAudioFile r:embed="rId2" name="~PP1979.WAV"/>
          </p:nvPr>
        </p:nvPicPr>
        <p:blipFill>
          <a:blip r:embed="rId4" cstate="print"/>
          <a:stretch>
            <a:fillRect/>
          </a:stretch>
        </p:blipFill>
        <p:spPr>
          <a:xfrm>
            <a:off x="8724900" y="6438900"/>
            <a:ext cx="304800" cy="304800"/>
          </a:xfrm>
          <a:prstGeom prst="rect">
            <a:avLst/>
          </a:prstGeom>
        </p:spPr>
      </p:pic>
    </p:spTree>
    <p:custDataLst>
      <p:tags r:id="rId1"/>
    </p:custDataLst>
  </p:cSld>
  <p:clrMapOvr>
    <a:masterClrMapping/>
  </p:clrMapOvr>
  <p:transition advTm="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9" fill="hold" display="0">
                  <p:stCondLst>
                    <p:cond delay="indefinite"/>
                  </p:stCondLst>
                  <p:endCondLst>
                    <p:cond evt="onPrev" delay="0">
                      <p:tgtEl>
                        <p:sldTgt/>
                      </p:tgtEl>
                    </p:cond>
                    <p:cond evt="onStopAudio" delay="0">
                      <p:tgtEl>
                        <p:sldTgt/>
                      </p:tgtEl>
                    </p:cond>
                  </p:endCondLst>
                </p:cTn>
                <p:tgtEl>
                  <p:spTgt spid="23"/>
                </p:tgtEl>
              </p:cMediaNode>
            </p:audio>
          </p:childTnLst>
        </p:cTn>
      </p:par>
    </p:tnLst>
    <p:bldLst>
      <p:bldP spid="45" grpId="0" animBg="1"/>
      <p:bldP spid="20" grpId="0" animBg="1"/>
      <p:bldP spid="2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Collaboration Architecture and Multicast</a:t>
            </a:r>
            <a:endParaRPr lang="en-US" dirty="0"/>
          </a:p>
        </p:txBody>
      </p:sp>
      <p:sp>
        <p:nvSpPr>
          <p:cNvPr id="4" name="Content Placeholder 3"/>
          <p:cNvSpPr>
            <a:spLocks noGrp="1"/>
          </p:cNvSpPr>
          <p:nvPr>
            <p:ph sz="quarter" idx="10"/>
          </p:nvPr>
        </p:nvSpPr>
        <p:spPr/>
        <p:txBody>
          <a:bodyPr/>
          <a:lstStyle/>
          <a:p>
            <a:endParaRPr lang="en-US"/>
          </a:p>
        </p:txBody>
      </p:sp>
      <p:sp>
        <p:nvSpPr>
          <p:cNvPr id="5" name="Slide Number Placeholder 4"/>
          <p:cNvSpPr>
            <a:spLocks noGrp="1"/>
          </p:cNvSpPr>
          <p:nvPr>
            <p:ph type="sldNum" sz="quarter" idx="4"/>
          </p:nvPr>
        </p:nvSpPr>
        <p:spPr/>
        <p:txBody>
          <a:bodyPr/>
          <a:lstStyle/>
          <a:p>
            <a:pPr algn="ctr" eaLnBrk="1" latinLnBrk="0" hangingPunct="1"/>
            <a:fld id="{2BBB5E19-F10A-4C2F-BF6F-11C513378A2E}" type="slidenum">
              <a:rPr kumimoji="0" lang="en-US" smtClean="0"/>
              <a:pPr algn="ctr" eaLnBrk="1" latinLnBrk="0" hangingPunct="1"/>
              <a:t>34</a:t>
            </a:fld>
            <a:endParaRPr kumimoji="0" lang="en-US" sz="1400" b="1" dirty="0">
              <a:solidFill>
                <a:srgbClr val="FFFFFF"/>
              </a:solidFill>
            </a:endParaRPr>
          </a:p>
        </p:txBody>
      </p:sp>
      <p:pic>
        <p:nvPicPr>
          <p:cNvPr id="2217986" name="Picture 2"/>
          <p:cNvPicPr>
            <a:picLocks noChangeAspect="1" noChangeArrowheads="1"/>
          </p:cNvPicPr>
          <p:nvPr/>
        </p:nvPicPr>
        <p:blipFill>
          <a:blip r:embed="rId4" cstate="print"/>
          <a:srcRect/>
          <a:stretch>
            <a:fillRect/>
          </a:stretch>
        </p:blipFill>
        <p:spPr bwMode="auto">
          <a:xfrm>
            <a:off x="533400" y="1066800"/>
            <a:ext cx="4408487" cy="2331836"/>
          </a:xfrm>
          <a:prstGeom prst="rect">
            <a:avLst/>
          </a:prstGeom>
          <a:noFill/>
          <a:ln w="9525">
            <a:noFill/>
            <a:miter lim="800000"/>
            <a:headEnd/>
            <a:tailEnd/>
          </a:ln>
        </p:spPr>
      </p:pic>
      <p:pic>
        <p:nvPicPr>
          <p:cNvPr id="2217987" name="Picture 3"/>
          <p:cNvPicPr>
            <a:picLocks noChangeAspect="1" noChangeArrowheads="1"/>
          </p:cNvPicPr>
          <p:nvPr/>
        </p:nvPicPr>
        <p:blipFill>
          <a:blip r:embed="rId5" cstate="print"/>
          <a:srcRect/>
          <a:stretch>
            <a:fillRect/>
          </a:stretch>
        </p:blipFill>
        <p:spPr bwMode="auto">
          <a:xfrm>
            <a:off x="685800" y="3955856"/>
            <a:ext cx="4191000" cy="2216344"/>
          </a:xfrm>
          <a:prstGeom prst="rect">
            <a:avLst/>
          </a:prstGeom>
          <a:noFill/>
          <a:ln w="9525">
            <a:noFill/>
            <a:miter lim="800000"/>
            <a:headEnd/>
            <a:tailEnd/>
          </a:ln>
        </p:spPr>
      </p:pic>
      <p:sp>
        <p:nvSpPr>
          <p:cNvPr id="9" name="TextBox 8"/>
          <p:cNvSpPr txBox="1"/>
          <p:nvPr/>
        </p:nvSpPr>
        <p:spPr>
          <a:xfrm>
            <a:off x="5181600" y="1295400"/>
            <a:ext cx="3124200" cy="923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smtClean="0"/>
              <a:t>How exactly to introduce multi-caster in architecture and evaluation?</a:t>
            </a:r>
            <a:endParaRPr lang="en-US" dirty="0"/>
          </a:p>
        </p:txBody>
      </p:sp>
      <p:sp>
        <p:nvSpPr>
          <p:cNvPr id="10" name="TextBox 9"/>
          <p:cNvSpPr txBox="1"/>
          <p:nvPr/>
        </p:nvSpPr>
        <p:spPr>
          <a:xfrm>
            <a:off x="5181600" y="2590800"/>
            <a:ext cx="29718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smtClean="0"/>
              <a:t>Architecture shows logical processing connections</a:t>
            </a:r>
            <a:endParaRPr lang="en-US" dirty="0"/>
          </a:p>
        </p:txBody>
      </p:sp>
      <p:sp>
        <p:nvSpPr>
          <p:cNvPr id="11" name="TextBox 10"/>
          <p:cNvSpPr txBox="1"/>
          <p:nvPr/>
        </p:nvSpPr>
        <p:spPr>
          <a:xfrm>
            <a:off x="5181600" y="3657600"/>
            <a:ext cx="2971800" cy="923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smtClean="0"/>
              <a:t>Actual  physical connections may be different</a:t>
            </a:r>
            <a:endParaRPr lang="en-US" dirty="0"/>
          </a:p>
        </p:txBody>
      </p:sp>
      <p:pic>
        <p:nvPicPr>
          <p:cNvPr id="12" name="~PP2440.WAV">
            <a:hlinkClick r:id="" action="ppaction://media"/>
          </p:cNvPr>
          <p:cNvPicPr>
            <a:picLocks noRot="1" noChangeAspect="1"/>
          </p:cNvPicPr>
          <p:nvPr>
            <a:wavAudioFile r:embed="rId2" name="~PP2440.WAV"/>
          </p:nvPr>
        </p:nvPicPr>
        <p:blipFill>
          <a:blip r:embed="rId6" cstate="print"/>
          <a:stretch>
            <a:fillRect/>
          </a:stretch>
        </p:blipFill>
        <p:spPr>
          <a:xfrm>
            <a:off x="8724900" y="6438900"/>
            <a:ext cx="304800" cy="304800"/>
          </a:xfrm>
          <a:prstGeom prst="rect">
            <a:avLst/>
          </a:prstGeom>
        </p:spPr>
      </p:pic>
    </p:spTree>
    <p:custDataLst>
      <p:tags r:id="rId1"/>
    </p:custDataLst>
  </p:cSld>
  <p:clrMapOvr>
    <a:masterClrMapping/>
  </p:clrMapOvr>
  <p:transition advTm="4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9" fill="hold" display="0">
                  <p:stCondLst>
                    <p:cond delay="indefinite"/>
                  </p:stCondLst>
                  <p:endCondLst>
                    <p:cond evt="onPrev" delay="0">
                      <p:tgtEl>
                        <p:sldTgt/>
                      </p:tgtEl>
                    </p:cond>
                    <p:cond evt="onStopAudio" delay="0">
                      <p:tgtEl>
                        <p:sldTgt/>
                      </p:tgtEl>
                    </p:cond>
                  </p:endCondLst>
                </p:cTn>
                <p:tgtEl>
                  <p:spTgt spid="12"/>
                </p:tgtEl>
              </p:cMediaNode>
            </p:audio>
          </p:childTnLst>
        </p:cTn>
      </p:par>
    </p:tnLst>
    <p:bldLst>
      <p:bldP spid="9" grpId="0" animBg="1"/>
      <p:bldP spid="10" grpId="0" animBg="1"/>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Logical vs. Physical Connections</a:t>
            </a:r>
            <a:endParaRPr lang="en-US" dirty="0"/>
          </a:p>
        </p:txBody>
      </p:sp>
      <p:grpSp>
        <p:nvGrpSpPr>
          <p:cNvPr id="3" name="Group 41"/>
          <p:cNvGrpSpPr/>
          <p:nvPr/>
        </p:nvGrpSpPr>
        <p:grpSpPr>
          <a:xfrm>
            <a:off x="533400" y="914400"/>
            <a:ext cx="2438400" cy="2850887"/>
            <a:chOff x="533400" y="914400"/>
            <a:chExt cx="2438400" cy="2850887"/>
          </a:xfrm>
        </p:grpSpPr>
        <p:pic>
          <p:nvPicPr>
            <p:cNvPr id="1026" name="Picture 2"/>
            <p:cNvPicPr>
              <a:picLocks noChangeAspect="1" noChangeArrowheads="1"/>
            </p:cNvPicPr>
            <p:nvPr/>
          </p:nvPicPr>
          <p:blipFill>
            <a:blip r:embed="rId5" cstate="print"/>
            <a:srcRect/>
            <a:stretch>
              <a:fillRect/>
            </a:stretch>
          </p:blipFill>
          <p:spPr bwMode="auto">
            <a:xfrm>
              <a:off x="533400" y="914400"/>
              <a:ext cx="2438400" cy="2850887"/>
            </a:xfrm>
            <a:prstGeom prst="rect">
              <a:avLst/>
            </a:prstGeom>
            <a:noFill/>
            <a:ln w="9525">
              <a:noFill/>
              <a:miter lim="800000"/>
              <a:headEnd/>
              <a:tailEnd/>
            </a:ln>
            <a:effectLst/>
          </p:spPr>
        </p:pic>
        <p:cxnSp>
          <p:nvCxnSpPr>
            <p:cNvPr id="19" name="Straight Arrow Connector 18"/>
            <p:cNvCxnSpPr/>
            <p:nvPr/>
          </p:nvCxnSpPr>
          <p:spPr>
            <a:xfrm rot="5400000">
              <a:off x="838200" y="2362200"/>
              <a:ext cx="914400" cy="6096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5400000">
              <a:off x="1343096" y="2701635"/>
              <a:ext cx="914400" cy="158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rot="16200000" flipH="1">
              <a:off x="1790700" y="2400300"/>
              <a:ext cx="914400" cy="5334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grpSp>
        <p:nvGrpSpPr>
          <p:cNvPr id="4" name="Group 42"/>
          <p:cNvGrpSpPr/>
          <p:nvPr/>
        </p:nvGrpSpPr>
        <p:grpSpPr>
          <a:xfrm>
            <a:off x="3429000" y="914400"/>
            <a:ext cx="2438400" cy="2850887"/>
            <a:chOff x="3429000" y="914400"/>
            <a:chExt cx="2438400" cy="2850887"/>
          </a:xfrm>
        </p:grpSpPr>
        <p:pic>
          <p:nvPicPr>
            <p:cNvPr id="13" name="Picture 2"/>
            <p:cNvPicPr>
              <a:picLocks noChangeAspect="1" noChangeArrowheads="1"/>
            </p:cNvPicPr>
            <p:nvPr/>
          </p:nvPicPr>
          <p:blipFill>
            <a:blip r:embed="rId5" cstate="print"/>
            <a:srcRect/>
            <a:stretch>
              <a:fillRect/>
            </a:stretch>
          </p:blipFill>
          <p:spPr bwMode="auto">
            <a:xfrm>
              <a:off x="3429000" y="914400"/>
              <a:ext cx="2438400" cy="2850887"/>
            </a:xfrm>
            <a:prstGeom prst="rect">
              <a:avLst/>
            </a:prstGeom>
            <a:noFill/>
            <a:ln w="9525">
              <a:noFill/>
              <a:miter lim="800000"/>
              <a:headEnd/>
              <a:tailEnd/>
            </a:ln>
            <a:effectLst/>
          </p:spPr>
        </p:pic>
        <p:cxnSp>
          <p:nvCxnSpPr>
            <p:cNvPr id="31" name="Straight Arrow Connector 30"/>
            <p:cNvCxnSpPr/>
            <p:nvPr/>
          </p:nvCxnSpPr>
          <p:spPr>
            <a:xfrm rot="5400000">
              <a:off x="3733800" y="2362201"/>
              <a:ext cx="914400" cy="6096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rot="5400000">
              <a:off x="4238696" y="2701636"/>
              <a:ext cx="914400" cy="158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4953000" y="3352800"/>
              <a:ext cx="304800" cy="1"/>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grpSp>
        <p:nvGrpSpPr>
          <p:cNvPr id="5" name="Group 43"/>
          <p:cNvGrpSpPr/>
          <p:nvPr/>
        </p:nvGrpSpPr>
        <p:grpSpPr>
          <a:xfrm>
            <a:off x="6248400" y="914400"/>
            <a:ext cx="2438400" cy="2850887"/>
            <a:chOff x="6248400" y="914400"/>
            <a:chExt cx="2438400" cy="2850887"/>
          </a:xfrm>
        </p:grpSpPr>
        <p:pic>
          <p:nvPicPr>
            <p:cNvPr id="14" name="Picture 2"/>
            <p:cNvPicPr>
              <a:picLocks noChangeAspect="1" noChangeArrowheads="1"/>
            </p:cNvPicPr>
            <p:nvPr/>
          </p:nvPicPr>
          <p:blipFill>
            <a:blip r:embed="rId5" cstate="print"/>
            <a:srcRect/>
            <a:stretch>
              <a:fillRect/>
            </a:stretch>
          </p:blipFill>
          <p:spPr bwMode="auto">
            <a:xfrm>
              <a:off x="6248400" y="914400"/>
              <a:ext cx="2438400" cy="2850887"/>
            </a:xfrm>
            <a:prstGeom prst="rect">
              <a:avLst/>
            </a:prstGeom>
            <a:noFill/>
            <a:ln w="9525">
              <a:noFill/>
              <a:miter lim="800000"/>
              <a:headEnd/>
              <a:tailEnd/>
            </a:ln>
            <a:effectLst/>
          </p:spPr>
        </p:pic>
        <p:cxnSp>
          <p:nvCxnSpPr>
            <p:cNvPr id="37" name="Straight Arrow Connector 36"/>
            <p:cNvCxnSpPr/>
            <p:nvPr/>
          </p:nvCxnSpPr>
          <p:spPr>
            <a:xfrm rot="5400000">
              <a:off x="6553200" y="2362200"/>
              <a:ext cx="914400" cy="6096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rot="5400000">
              <a:off x="7058096" y="2701635"/>
              <a:ext cx="914400" cy="158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41" name="Freeform 40"/>
            <p:cNvSpPr/>
            <p:nvPr/>
          </p:nvSpPr>
          <p:spPr>
            <a:xfrm>
              <a:off x="6816436" y="2849418"/>
              <a:ext cx="1302328" cy="350982"/>
            </a:xfrm>
            <a:custGeom>
              <a:avLst/>
              <a:gdLst>
                <a:gd name="connsiteX0" fmla="*/ 0 w 1302328"/>
                <a:gd name="connsiteY0" fmla="*/ 350982 h 350982"/>
                <a:gd name="connsiteX1" fmla="*/ 692728 w 1302328"/>
                <a:gd name="connsiteY1" fmla="*/ 4618 h 350982"/>
                <a:gd name="connsiteX2" fmla="*/ 1302328 w 1302328"/>
                <a:gd name="connsiteY2" fmla="*/ 323273 h 350982"/>
              </a:gdLst>
              <a:ahLst/>
              <a:cxnLst>
                <a:cxn ang="0">
                  <a:pos x="connsiteX0" y="connsiteY0"/>
                </a:cxn>
                <a:cxn ang="0">
                  <a:pos x="connsiteX1" y="connsiteY1"/>
                </a:cxn>
                <a:cxn ang="0">
                  <a:pos x="connsiteX2" y="connsiteY2"/>
                </a:cxn>
              </a:cxnLst>
              <a:rect l="l" t="t" r="r" b="b"/>
              <a:pathLst>
                <a:path w="1302328" h="350982">
                  <a:moveTo>
                    <a:pt x="0" y="350982"/>
                  </a:moveTo>
                  <a:cubicBezTo>
                    <a:pt x="237836" y="180109"/>
                    <a:pt x="475673" y="9236"/>
                    <a:pt x="692728" y="4618"/>
                  </a:cubicBezTo>
                  <a:cubicBezTo>
                    <a:pt x="909783" y="0"/>
                    <a:pt x="1106055" y="161636"/>
                    <a:pt x="1302328" y="323273"/>
                  </a:cubicBezTo>
                </a:path>
              </a:pathLst>
            </a:custGeom>
            <a:ln w="28575">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 name="Group 66"/>
          <p:cNvGrpSpPr/>
          <p:nvPr/>
        </p:nvGrpSpPr>
        <p:grpSpPr>
          <a:xfrm>
            <a:off x="533400" y="3962400"/>
            <a:ext cx="2438400" cy="2850888"/>
            <a:chOff x="533400" y="3962400"/>
            <a:chExt cx="2438400" cy="2850888"/>
          </a:xfrm>
        </p:grpSpPr>
        <p:pic>
          <p:nvPicPr>
            <p:cNvPr id="1027" name="Picture 3"/>
            <p:cNvPicPr>
              <a:picLocks noChangeAspect="1" noChangeArrowheads="1"/>
            </p:cNvPicPr>
            <p:nvPr/>
          </p:nvPicPr>
          <p:blipFill>
            <a:blip r:embed="rId6" cstate="print"/>
            <a:srcRect/>
            <a:stretch>
              <a:fillRect/>
            </a:stretch>
          </p:blipFill>
          <p:spPr bwMode="auto">
            <a:xfrm>
              <a:off x="533400" y="3962400"/>
              <a:ext cx="2438400" cy="2850888"/>
            </a:xfrm>
            <a:prstGeom prst="rect">
              <a:avLst/>
            </a:prstGeom>
            <a:noFill/>
            <a:ln w="9525">
              <a:noFill/>
              <a:miter lim="800000"/>
              <a:headEnd/>
              <a:tailEnd/>
            </a:ln>
            <a:effectLst/>
          </p:spPr>
        </p:pic>
        <p:cxnSp>
          <p:nvCxnSpPr>
            <p:cNvPr id="50" name="Straight Arrow Connector 49"/>
            <p:cNvCxnSpPr/>
            <p:nvPr/>
          </p:nvCxnSpPr>
          <p:spPr>
            <a:xfrm>
              <a:off x="1981200" y="5181600"/>
              <a:ext cx="457200" cy="3048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rot="5400000">
              <a:off x="1679865" y="5372100"/>
              <a:ext cx="22860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rot="10800000" flipV="1">
              <a:off x="1066803" y="5181600"/>
              <a:ext cx="457197" cy="30480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7" name="Group 67"/>
          <p:cNvGrpSpPr/>
          <p:nvPr/>
        </p:nvGrpSpPr>
        <p:grpSpPr>
          <a:xfrm>
            <a:off x="3429000" y="3962400"/>
            <a:ext cx="2438400" cy="2850888"/>
            <a:chOff x="3429000" y="3962400"/>
            <a:chExt cx="2438400" cy="2850888"/>
          </a:xfrm>
        </p:grpSpPr>
        <p:pic>
          <p:nvPicPr>
            <p:cNvPr id="16" name="Picture 3"/>
            <p:cNvPicPr>
              <a:picLocks noChangeAspect="1" noChangeArrowheads="1"/>
            </p:cNvPicPr>
            <p:nvPr/>
          </p:nvPicPr>
          <p:blipFill>
            <a:blip r:embed="rId6" cstate="print"/>
            <a:srcRect/>
            <a:stretch>
              <a:fillRect/>
            </a:stretch>
          </p:blipFill>
          <p:spPr bwMode="auto">
            <a:xfrm>
              <a:off x="3429000" y="3962400"/>
              <a:ext cx="2438400" cy="2850888"/>
            </a:xfrm>
            <a:prstGeom prst="rect">
              <a:avLst/>
            </a:prstGeom>
            <a:noFill/>
            <a:ln w="9525">
              <a:noFill/>
              <a:miter lim="800000"/>
              <a:headEnd/>
              <a:tailEnd/>
            </a:ln>
            <a:effectLst/>
          </p:spPr>
        </p:pic>
        <p:cxnSp>
          <p:nvCxnSpPr>
            <p:cNvPr id="59" name="Straight Arrow Connector 58"/>
            <p:cNvCxnSpPr/>
            <p:nvPr/>
          </p:nvCxnSpPr>
          <p:spPr>
            <a:xfrm>
              <a:off x="4953000" y="5701145"/>
              <a:ext cx="30480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rot="5400000">
              <a:off x="4575463" y="5372100"/>
              <a:ext cx="22860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rot="10800000" flipV="1">
              <a:off x="3962401" y="5181600"/>
              <a:ext cx="457197" cy="30480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8" name="Group 68"/>
          <p:cNvGrpSpPr/>
          <p:nvPr/>
        </p:nvGrpSpPr>
        <p:grpSpPr>
          <a:xfrm>
            <a:off x="6248400" y="3962400"/>
            <a:ext cx="2438400" cy="2850888"/>
            <a:chOff x="6248400" y="3962400"/>
            <a:chExt cx="2438400" cy="2850888"/>
          </a:xfrm>
        </p:grpSpPr>
        <p:pic>
          <p:nvPicPr>
            <p:cNvPr id="17" name="Picture 3"/>
            <p:cNvPicPr>
              <a:picLocks noChangeAspect="1" noChangeArrowheads="1"/>
            </p:cNvPicPr>
            <p:nvPr/>
          </p:nvPicPr>
          <p:blipFill>
            <a:blip r:embed="rId6" cstate="print"/>
            <a:srcRect/>
            <a:stretch>
              <a:fillRect/>
            </a:stretch>
          </p:blipFill>
          <p:spPr bwMode="auto">
            <a:xfrm>
              <a:off x="6248400" y="3962400"/>
              <a:ext cx="2438400" cy="2850888"/>
            </a:xfrm>
            <a:prstGeom prst="rect">
              <a:avLst/>
            </a:prstGeom>
            <a:noFill/>
            <a:ln w="9525">
              <a:noFill/>
              <a:miter lim="800000"/>
              <a:headEnd/>
              <a:tailEnd/>
            </a:ln>
            <a:effectLst/>
          </p:spPr>
        </p:pic>
        <p:cxnSp>
          <p:nvCxnSpPr>
            <p:cNvPr id="64" name="Straight Arrow Connector 63"/>
            <p:cNvCxnSpPr/>
            <p:nvPr/>
          </p:nvCxnSpPr>
          <p:spPr>
            <a:xfrm rot="5400000">
              <a:off x="7394863" y="5372100"/>
              <a:ext cx="22860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rot="10800000" flipV="1">
              <a:off x="6781801" y="5181600"/>
              <a:ext cx="457197" cy="30480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6" name="Freeform 65"/>
            <p:cNvSpPr/>
            <p:nvPr/>
          </p:nvSpPr>
          <p:spPr>
            <a:xfrm>
              <a:off x="6858000" y="5287818"/>
              <a:ext cx="1302328" cy="350982"/>
            </a:xfrm>
            <a:custGeom>
              <a:avLst/>
              <a:gdLst>
                <a:gd name="connsiteX0" fmla="*/ 0 w 1302328"/>
                <a:gd name="connsiteY0" fmla="*/ 350982 h 350982"/>
                <a:gd name="connsiteX1" fmla="*/ 692728 w 1302328"/>
                <a:gd name="connsiteY1" fmla="*/ 4618 h 350982"/>
                <a:gd name="connsiteX2" fmla="*/ 1302328 w 1302328"/>
                <a:gd name="connsiteY2" fmla="*/ 323273 h 350982"/>
              </a:gdLst>
              <a:ahLst/>
              <a:cxnLst>
                <a:cxn ang="0">
                  <a:pos x="connsiteX0" y="connsiteY0"/>
                </a:cxn>
                <a:cxn ang="0">
                  <a:pos x="connsiteX1" y="connsiteY1"/>
                </a:cxn>
                <a:cxn ang="0">
                  <a:pos x="connsiteX2" y="connsiteY2"/>
                </a:cxn>
              </a:cxnLst>
              <a:rect l="l" t="t" r="r" b="b"/>
              <a:pathLst>
                <a:path w="1302328" h="350982">
                  <a:moveTo>
                    <a:pt x="0" y="350982"/>
                  </a:moveTo>
                  <a:cubicBezTo>
                    <a:pt x="237836" y="180109"/>
                    <a:pt x="475673" y="9236"/>
                    <a:pt x="692728" y="4618"/>
                  </a:cubicBezTo>
                  <a:cubicBezTo>
                    <a:pt x="909783" y="0"/>
                    <a:pt x="1106055" y="161636"/>
                    <a:pt x="1302328" y="323273"/>
                  </a:cubicBezTo>
                </a:path>
              </a:pathLst>
            </a:cu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4" name="Rectangle 73"/>
          <p:cNvSpPr/>
          <p:nvPr/>
        </p:nvSpPr>
        <p:spPr>
          <a:xfrm rot="16200000">
            <a:off x="1676400" y="3048001"/>
            <a:ext cx="2362200" cy="5334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smtClean="0"/>
              <a:t>Logical-Connections</a:t>
            </a:r>
            <a:endParaRPr lang="en-US" dirty="0"/>
          </a:p>
        </p:txBody>
      </p:sp>
      <p:sp>
        <p:nvSpPr>
          <p:cNvPr id="75" name="Rectangle 74"/>
          <p:cNvSpPr/>
          <p:nvPr/>
        </p:nvSpPr>
        <p:spPr>
          <a:xfrm rot="16200000">
            <a:off x="6591300" y="3238500"/>
            <a:ext cx="3810000" cy="5334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smtClean="0"/>
              <a:t>Physical-Connections</a:t>
            </a:r>
            <a:endParaRPr lang="en-US" dirty="0"/>
          </a:p>
        </p:txBody>
      </p:sp>
      <p:sp>
        <p:nvSpPr>
          <p:cNvPr id="73" name="Rounded Rectangle 72"/>
          <p:cNvSpPr/>
          <p:nvPr/>
        </p:nvSpPr>
        <p:spPr>
          <a:xfrm>
            <a:off x="3352800" y="914400"/>
            <a:ext cx="5410200" cy="5867400"/>
          </a:xfrm>
          <a:prstGeom prst="roundRect">
            <a:avLst>
              <a:gd name="adj" fmla="val 4685"/>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2" name="Rounded Rectangle 71"/>
          <p:cNvSpPr/>
          <p:nvPr/>
        </p:nvSpPr>
        <p:spPr>
          <a:xfrm>
            <a:off x="381000" y="914400"/>
            <a:ext cx="2743200" cy="5867400"/>
          </a:xfrm>
          <a:prstGeom prst="roundRect">
            <a:avLst>
              <a:gd name="adj" fmla="val 7988"/>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9" name="Rectangle 38"/>
          <p:cNvSpPr/>
          <p:nvPr/>
        </p:nvSpPr>
        <p:spPr>
          <a:xfrm rot="16200000">
            <a:off x="-1219201" y="2895600"/>
            <a:ext cx="3657600" cy="4572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smtClean="0"/>
              <a:t>Processing Architecture</a:t>
            </a:r>
            <a:endParaRPr lang="en-US" dirty="0"/>
          </a:p>
        </p:txBody>
      </p:sp>
      <p:sp>
        <p:nvSpPr>
          <p:cNvPr id="40" name="Rectangle 39"/>
          <p:cNvSpPr/>
          <p:nvPr/>
        </p:nvSpPr>
        <p:spPr>
          <a:xfrm rot="16200000">
            <a:off x="1485900" y="3314700"/>
            <a:ext cx="4191000" cy="4572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smtClean="0"/>
              <a:t>Communication Architecture</a:t>
            </a:r>
            <a:endParaRPr lang="en-US" dirty="0"/>
          </a:p>
        </p:txBody>
      </p:sp>
      <p:sp>
        <p:nvSpPr>
          <p:cNvPr id="42" name="TextBox 41"/>
          <p:cNvSpPr txBox="1"/>
          <p:nvPr/>
        </p:nvSpPr>
        <p:spPr>
          <a:xfrm>
            <a:off x="4191000" y="1066800"/>
            <a:ext cx="2133600" cy="175432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Assume only user computers involved in communication (no proxies</a:t>
            </a:r>
            <a:r>
              <a:rPr lang="en-US" smtClean="0"/>
              <a:t>, infrastructure)</a:t>
            </a:r>
            <a:endParaRPr lang="en-US" dirty="0"/>
          </a:p>
        </p:txBody>
      </p:sp>
      <p:sp>
        <p:nvSpPr>
          <p:cNvPr id="43" name="TextBox 42"/>
          <p:cNvSpPr txBox="1"/>
          <p:nvPr/>
        </p:nvSpPr>
        <p:spPr>
          <a:xfrm>
            <a:off x="4191000" y="3048000"/>
            <a:ext cx="2133600" cy="147732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Dedicated powerful  multi-casters will give better performance</a:t>
            </a:r>
            <a:endParaRPr lang="en-US" dirty="0"/>
          </a:p>
        </p:txBody>
      </p:sp>
      <p:sp>
        <p:nvSpPr>
          <p:cNvPr id="44" name="TextBox 43"/>
          <p:cNvSpPr txBox="1"/>
          <p:nvPr/>
        </p:nvSpPr>
        <p:spPr>
          <a:xfrm>
            <a:off x="4191000" y="4715470"/>
            <a:ext cx="2133600"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How can multicast give better response?</a:t>
            </a:r>
            <a:endParaRPr lang="en-US" dirty="0"/>
          </a:p>
        </p:txBody>
      </p:sp>
      <p:sp>
        <p:nvSpPr>
          <p:cNvPr id="45" name="TextBox 44"/>
          <p:cNvSpPr txBox="1"/>
          <p:nvPr/>
        </p:nvSpPr>
        <p:spPr>
          <a:xfrm>
            <a:off x="4191000" y="5715000"/>
            <a:ext cx="2133600"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Assume transmission cost is significant</a:t>
            </a:r>
            <a:endParaRPr lang="en-US" dirty="0"/>
          </a:p>
        </p:txBody>
      </p:sp>
      <p:pic>
        <p:nvPicPr>
          <p:cNvPr id="46" name="~PP3777.WAV">
            <a:hlinkClick r:id="" action="ppaction://media"/>
          </p:cNvPr>
          <p:cNvPicPr>
            <a:picLocks noRot="1" noChangeAspect="1"/>
          </p:cNvPicPr>
          <p:nvPr>
            <a:wavAudioFile r:embed="rId2" name="~PP3777.WAV"/>
          </p:nvPr>
        </p:nvPicPr>
        <p:blipFill>
          <a:blip r:embed="rId7" cstate="print"/>
          <a:stretch>
            <a:fillRect/>
          </a:stretch>
        </p:blipFill>
        <p:spPr>
          <a:xfrm>
            <a:off x="8724900" y="6438900"/>
            <a:ext cx="304800" cy="304800"/>
          </a:xfrm>
          <a:prstGeom prst="rect">
            <a:avLst/>
          </a:prstGeom>
        </p:spPr>
      </p:pic>
    </p:spTree>
    <p:custDataLst>
      <p:tags r:id="rId1"/>
    </p:custDataLst>
  </p:cSld>
  <p:clrMapOvr>
    <a:masterClrMapping/>
  </p:clrMapOvr>
  <p:transition advTm="12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3" fill="hold" display="0">
                  <p:stCondLst>
                    <p:cond delay="indefinite"/>
                  </p:stCondLst>
                  <p:endCondLst>
                    <p:cond evt="onPrev" delay="0">
                      <p:tgtEl>
                        <p:sldTgt/>
                      </p:tgtEl>
                    </p:cond>
                    <p:cond evt="onStopAudio" delay="0">
                      <p:tgtEl>
                        <p:sldTgt/>
                      </p:tgtEl>
                    </p:cond>
                  </p:endCondLst>
                </p:cTn>
                <p:tgtEl>
                  <p:spTgt spid="46"/>
                </p:tgtEl>
              </p:cMediaNode>
            </p:audio>
          </p:childTnLst>
        </p:cTn>
      </p:par>
    </p:tnLst>
    <p:bldLst>
      <p:bldP spid="42" grpId="0" animBg="1"/>
      <p:bldP spid="43" grpId="0" animBg="1"/>
      <p:bldP spid="44" grpId="0" animBg="1"/>
      <p:bldP spid="4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Multicast Communication</a:t>
            </a:r>
            <a:endParaRPr lang="en-US" dirty="0"/>
          </a:p>
        </p:txBody>
      </p:sp>
      <p:sp>
        <p:nvSpPr>
          <p:cNvPr id="4" name="Content Placeholder 3"/>
          <p:cNvSpPr>
            <a:spLocks noGrp="1"/>
          </p:cNvSpPr>
          <p:nvPr>
            <p:ph sz="quarter" idx="10"/>
          </p:nvPr>
        </p:nvSpPr>
        <p:spPr/>
        <p:txBody>
          <a:bodyPr/>
          <a:lstStyle/>
          <a:p>
            <a:endParaRPr lang="en-US"/>
          </a:p>
        </p:txBody>
      </p:sp>
      <p:sp>
        <p:nvSpPr>
          <p:cNvPr id="5" name="Slide Number Placeholder 4"/>
          <p:cNvSpPr>
            <a:spLocks noGrp="1"/>
          </p:cNvSpPr>
          <p:nvPr>
            <p:ph type="sldNum" sz="quarter" idx="4"/>
          </p:nvPr>
        </p:nvSpPr>
        <p:spPr/>
        <p:txBody>
          <a:bodyPr/>
          <a:lstStyle/>
          <a:p>
            <a:pPr algn="ctr" eaLnBrk="1" latinLnBrk="0" hangingPunct="1"/>
            <a:fld id="{2BBB5E19-F10A-4C2F-BF6F-11C513378A2E}" type="slidenum">
              <a:rPr kumimoji="0" lang="en-US" smtClean="0"/>
              <a:pPr algn="ctr" eaLnBrk="1" latinLnBrk="0" hangingPunct="1"/>
              <a:t>36</a:t>
            </a:fld>
            <a:endParaRPr kumimoji="0" lang="en-US" sz="1400" b="1" dirty="0">
              <a:solidFill>
                <a:srgbClr val="FFFFFF"/>
              </a:solidFill>
            </a:endParaRPr>
          </a:p>
        </p:txBody>
      </p:sp>
      <p:sp>
        <p:nvSpPr>
          <p:cNvPr id="137" name="Oval 136"/>
          <p:cNvSpPr/>
          <p:nvPr/>
        </p:nvSpPr>
        <p:spPr>
          <a:xfrm>
            <a:off x="2514600" y="22860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smtClean="0">
                <a:latin typeface="Calibri" pitchFamily="34" charset="0"/>
              </a:rPr>
              <a:t>UI</a:t>
            </a:r>
          </a:p>
          <a:p>
            <a:pPr algn="ctr"/>
            <a:r>
              <a:rPr lang="en-US" sz="1600" dirty="0" smtClean="0">
                <a:latin typeface="Calibri" pitchFamily="34" charset="0"/>
              </a:rPr>
              <a:t>1</a:t>
            </a:r>
          </a:p>
        </p:txBody>
      </p:sp>
      <p:sp>
        <p:nvSpPr>
          <p:cNvPr id="138" name="Oval 137"/>
          <p:cNvSpPr/>
          <p:nvPr/>
        </p:nvSpPr>
        <p:spPr>
          <a:xfrm>
            <a:off x="2514600" y="13716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smtClean="0">
                <a:latin typeface="Calibri" pitchFamily="34" charset="0"/>
              </a:rPr>
              <a:t>PC</a:t>
            </a:r>
          </a:p>
          <a:p>
            <a:pPr algn="ctr"/>
            <a:r>
              <a:rPr lang="en-US" sz="1600" dirty="0" smtClean="0">
                <a:latin typeface="Calibri" pitchFamily="34" charset="0"/>
              </a:rPr>
              <a:t>1</a:t>
            </a:r>
          </a:p>
        </p:txBody>
      </p:sp>
      <p:cxnSp>
        <p:nvCxnSpPr>
          <p:cNvPr id="139" name="Straight Arrow Connector 138"/>
          <p:cNvCxnSpPr>
            <a:stCxn id="137" idx="1"/>
            <a:endCxn id="138" idx="3"/>
          </p:cNvCxnSpPr>
          <p:nvPr/>
        </p:nvCxnSpPr>
        <p:spPr>
          <a:xfrm rot="5400000" flipH="1" flipV="1">
            <a:off x="2362200" y="2133600"/>
            <a:ext cx="483348"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0" name="Straight Arrow Connector 139"/>
          <p:cNvCxnSpPr>
            <a:stCxn id="138" idx="5"/>
            <a:endCxn id="137" idx="7"/>
          </p:cNvCxnSpPr>
          <p:nvPr/>
        </p:nvCxnSpPr>
        <p:spPr>
          <a:xfrm rot="5400000">
            <a:off x="2793252" y="2133600"/>
            <a:ext cx="483348" cy="1588"/>
          </a:xfrm>
          <a:prstGeom prst="straightConnector1">
            <a:avLst/>
          </a:prstGeom>
          <a:ln w="28575">
            <a:solidFill>
              <a:srgbClr val="0000FF"/>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141" name="Rounded Rectangle 140"/>
          <p:cNvSpPr/>
          <p:nvPr/>
        </p:nvSpPr>
        <p:spPr>
          <a:xfrm>
            <a:off x="2438400" y="1295400"/>
            <a:ext cx="762000" cy="1676400"/>
          </a:xfrm>
          <a:prstGeom prst="roundRect">
            <a:avLst/>
          </a:prstGeom>
          <a:noFill/>
          <a:ln>
            <a:solidFill>
              <a:schemeClr val="accent1">
                <a:alpha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000">
              <a:latin typeface="Calibri" pitchFamily="34" charset="0"/>
            </a:endParaRPr>
          </a:p>
        </p:txBody>
      </p:sp>
      <p:sp>
        <p:nvSpPr>
          <p:cNvPr id="142" name="Oval 141"/>
          <p:cNvSpPr/>
          <p:nvPr/>
        </p:nvSpPr>
        <p:spPr>
          <a:xfrm>
            <a:off x="3581400" y="44196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smtClean="0">
                <a:latin typeface="Calibri" pitchFamily="34" charset="0"/>
              </a:rPr>
              <a:t>UI</a:t>
            </a:r>
          </a:p>
          <a:p>
            <a:pPr algn="ctr"/>
            <a:r>
              <a:rPr lang="en-US" sz="1600" dirty="0" smtClean="0">
                <a:latin typeface="Calibri" pitchFamily="34" charset="0"/>
              </a:rPr>
              <a:t>4</a:t>
            </a:r>
          </a:p>
        </p:txBody>
      </p:sp>
      <p:sp>
        <p:nvSpPr>
          <p:cNvPr id="143" name="Rounded Rectangle 142"/>
          <p:cNvSpPr/>
          <p:nvPr/>
        </p:nvSpPr>
        <p:spPr>
          <a:xfrm>
            <a:off x="3505200" y="3429000"/>
            <a:ext cx="762000" cy="1676400"/>
          </a:xfrm>
          <a:prstGeom prst="roundRect">
            <a:avLst/>
          </a:prstGeom>
          <a:noFill/>
          <a:ln>
            <a:solidFill>
              <a:schemeClr val="accent1">
                <a:alpha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000">
              <a:latin typeface="Calibri" pitchFamily="34" charset="0"/>
            </a:endParaRPr>
          </a:p>
        </p:txBody>
      </p:sp>
      <p:sp>
        <p:nvSpPr>
          <p:cNvPr id="144" name="Oval 143"/>
          <p:cNvSpPr/>
          <p:nvPr/>
        </p:nvSpPr>
        <p:spPr>
          <a:xfrm>
            <a:off x="1447800" y="44196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smtClean="0">
                <a:latin typeface="Calibri" pitchFamily="34" charset="0"/>
              </a:rPr>
              <a:t>UI</a:t>
            </a:r>
          </a:p>
          <a:p>
            <a:pPr algn="ctr"/>
            <a:r>
              <a:rPr lang="en-US" sz="1600" dirty="0" smtClean="0">
                <a:latin typeface="Calibri" pitchFamily="34" charset="0"/>
              </a:rPr>
              <a:t>3</a:t>
            </a:r>
          </a:p>
        </p:txBody>
      </p:sp>
      <p:sp>
        <p:nvSpPr>
          <p:cNvPr id="145" name="Rounded Rectangle 144"/>
          <p:cNvSpPr/>
          <p:nvPr/>
        </p:nvSpPr>
        <p:spPr>
          <a:xfrm>
            <a:off x="1371600" y="3429000"/>
            <a:ext cx="762000" cy="1676400"/>
          </a:xfrm>
          <a:prstGeom prst="roundRect">
            <a:avLst/>
          </a:prstGeom>
          <a:noFill/>
          <a:ln>
            <a:solidFill>
              <a:schemeClr val="accent1">
                <a:alpha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000">
              <a:latin typeface="Calibri" pitchFamily="34" charset="0"/>
            </a:endParaRPr>
          </a:p>
        </p:txBody>
      </p:sp>
      <p:sp>
        <p:nvSpPr>
          <p:cNvPr id="146" name="Oval 145"/>
          <p:cNvSpPr/>
          <p:nvPr/>
        </p:nvSpPr>
        <p:spPr>
          <a:xfrm>
            <a:off x="6248400" y="13716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smtClean="0">
                <a:latin typeface="Calibri" pitchFamily="34" charset="0"/>
              </a:rPr>
              <a:t>UI</a:t>
            </a:r>
          </a:p>
          <a:p>
            <a:pPr algn="ctr"/>
            <a:r>
              <a:rPr lang="en-US" sz="1600" dirty="0" smtClean="0">
                <a:latin typeface="Calibri" pitchFamily="34" charset="0"/>
              </a:rPr>
              <a:t>2</a:t>
            </a:r>
          </a:p>
        </p:txBody>
      </p:sp>
      <p:sp>
        <p:nvSpPr>
          <p:cNvPr id="147" name="Rounded Rectangle 146"/>
          <p:cNvSpPr/>
          <p:nvPr/>
        </p:nvSpPr>
        <p:spPr>
          <a:xfrm>
            <a:off x="6172200" y="1295400"/>
            <a:ext cx="762000" cy="1676400"/>
          </a:xfrm>
          <a:prstGeom prst="roundRect">
            <a:avLst/>
          </a:prstGeom>
          <a:noFill/>
          <a:ln>
            <a:solidFill>
              <a:schemeClr val="accent1">
                <a:alpha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000">
              <a:latin typeface="Calibri" pitchFamily="34" charset="0"/>
            </a:endParaRPr>
          </a:p>
        </p:txBody>
      </p:sp>
      <p:sp>
        <p:nvSpPr>
          <p:cNvPr id="148" name="Oval 147"/>
          <p:cNvSpPr/>
          <p:nvPr/>
        </p:nvSpPr>
        <p:spPr>
          <a:xfrm>
            <a:off x="7315200" y="44196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smtClean="0">
                <a:latin typeface="Calibri" pitchFamily="34" charset="0"/>
              </a:rPr>
              <a:t>UI</a:t>
            </a:r>
          </a:p>
          <a:p>
            <a:pPr algn="ctr"/>
            <a:r>
              <a:rPr lang="en-US" sz="1600" dirty="0" smtClean="0">
                <a:latin typeface="Calibri" pitchFamily="34" charset="0"/>
              </a:rPr>
              <a:t>6</a:t>
            </a:r>
          </a:p>
        </p:txBody>
      </p:sp>
      <p:sp>
        <p:nvSpPr>
          <p:cNvPr id="149" name="Rounded Rectangle 148"/>
          <p:cNvSpPr/>
          <p:nvPr/>
        </p:nvSpPr>
        <p:spPr>
          <a:xfrm>
            <a:off x="7239000" y="3429000"/>
            <a:ext cx="762000" cy="1676400"/>
          </a:xfrm>
          <a:prstGeom prst="roundRect">
            <a:avLst/>
          </a:prstGeom>
          <a:noFill/>
          <a:ln>
            <a:solidFill>
              <a:schemeClr val="accent1">
                <a:alpha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000">
              <a:latin typeface="Calibri" pitchFamily="34" charset="0"/>
            </a:endParaRPr>
          </a:p>
        </p:txBody>
      </p:sp>
      <p:sp>
        <p:nvSpPr>
          <p:cNvPr id="150" name="Oval 149"/>
          <p:cNvSpPr/>
          <p:nvPr/>
        </p:nvSpPr>
        <p:spPr>
          <a:xfrm>
            <a:off x="5181600" y="44196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smtClean="0">
                <a:latin typeface="Calibri" pitchFamily="34" charset="0"/>
              </a:rPr>
              <a:t>UI</a:t>
            </a:r>
          </a:p>
          <a:p>
            <a:pPr algn="ctr"/>
            <a:r>
              <a:rPr lang="en-US" sz="1600" dirty="0" smtClean="0">
                <a:latin typeface="Calibri" pitchFamily="34" charset="0"/>
              </a:rPr>
              <a:t>5</a:t>
            </a:r>
          </a:p>
        </p:txBody>
      </p:sp>
      <p:sp>
        <p:nvSpPr>
          <p:cNvPr id="151" name="Rounded Rectangle 150"/>
          <p:cNvSpPr/>
          <p:nvPr/>
        </p:nvSpPr>
        <p:spPr>
          <a:xfrm>
            <a:off x="5105400" y="3429000"/>
            <a:ext cx="762000" cy="1676400"/>
          </a:xfrm>
          <a:prstGeom prst="roundRect">
            <a:avLst/>
          </a:prstGeom>
          <a:noFill/>
          <a:ln>
            <a:solidFill>
              <a:schemeClr val="accent1">
                <a:alpha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000">
              <a:latin typeface="Calibri" pitchFamily="34" charset="0"/>
            </a:endParaRPr>
          </a:p>
        </p:txBody>
      </p:sp>
      <p:cxnSp>
        <p:nvCxnSpPr>
          <p:cNvPr id="152" name="Straight Arrow Connector 151"/>
          <p:cNvCxnSpPr>
            <a:stCxn id="138" idx="3"/>
            <a:endCxn id="144" idx="0"/>
          </p:cNvCxnSpPr>
          <p:nvPr/>
        </p:nvCxnSpPr>
        <p:spPr>
          <a:xfrm rot="5400000">
            <a:off x="914400" y="2730126"/>
            <a:ext cx="2527674" cy="851274"/>
          </a:xfrm>
          <a:prstGeom prst="straightConnector1">
            <a:avLst/>
          </a:prstGeom>
          <a:ln w="28575">
            <a:solidFill>
              <a:srgbClr val="0000FF"/>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53" name="Straight Arrow Connector 152"/>
          <p:cNvCxnSpPr>
            <a:stCxn id="138" idx="5"/>
            <a:endCxn id="142" idx="0"/>
          </p:cNvCxnSpPr>
          <p:nvPr/>
        </p:nvCxnSpPr>
        <p:spPr>
          <a:xfrm rot="16200000" flipH="1">
            <a:off x="2196726" y="2730126"/>
            <a:ext cx="2527674" cy="851274"/>
          </a:xfrm>
          <a:prstGeom prst="straightConnector1">
            <a:avLst/>
          </a:prstGeom>
          <a:ln w="28575">
            <a:solidFill>
              <a:srgbClr val="0000FF"/>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55" name="Straight Arrow Connector 154"/>
          <p:cNvCxnSpPr>
            <a:stCxn id="146" idx="5"/>
            <a:endCxn id="148" idx="0"/>
          </p:cNvCxnSpPr>
          <p:nvPr/>
        </p:nvCxnSpPr>
        <p:spPr>
          <a:xfrm rot="16200000" flipH="1">
            <a:off x="5930526" y="2730126"/>
            <a:ext cx="2527674" cy="851274"/>
          </a:xfrm>
          <a:prstGeom prst="straightConnector1">
            <a:avLst/>
          </a:prstGeom>
          <a:ln w="28575">
            <a:solidFill>
              <a:srgbClr val="0000FF"/>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56" name="Straight Arrow Connector 155"/>
          <p:cNvCxnSpPr>
            <a:stCxn id="146" idx="3"/>
            <a:endCxn id="150" idx="0"/>
          </p:cNvCxnSpPr>
          <p:nvPr/>
        </p:nvCxnSpPr>
        <p:spPr>
          <a:xfrm rot="5400000">
            <a:off x="4648200" y="2730126"/>
            <a:ext cx="2527674" cy="851274"/>
          </a:xfrm>
          <a:prstGeom prst="straightConnector1">
            <a:avLst/>
          </a:prstGeom>
          <a:ln w="28575">
            <a:solidFill>
              <a:srgbClr val="0000FF"/>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138" idx="6"/>
            <a:endCxn id="146" idx="2"/>
          </p:cNvCxnSpPr>
          <p:nvPr/>
        </p:nvCxnSpPr>
        <p:spPr>
          <a:xfrm>
            <a:off x="3124200" y="1676400"/>
            <a:ext cx="3124200" cy="1588"/>
          </a:xfrm>
          <a:prstGeom prst="straightConnector1">
            <a:avLst/>
          </a:prstGeom>
          <a:ln w="28575">
            <a:solidFill>
              <a:srgbClr val="0000FF"/>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152400" y="838200"/>
            <a:ext cx="1524000" cy="685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atin typeface="Calibri" pitchFamily="34" charset="0"/>
              </a:rPr>
              <a:t>Centralized Architecture</a:t>
            </a:r>
            <a:endParaRPr lang="en-US" dirty="0">
              <a:latin typeface="Calibri" pitchFamily="34" charset="0"/>
            </a:endParaRPr>
          </a:p>
        </p:txBody>
      </p:sp>
      <p:sp>
        <p:nvSpPr>
          <p:cNvPr id="56" name="Rectangle 55"/>
          <p:cNvSpPr/>
          <p:nvPr/>
        </p:nvSpPr>
        <p:spPr>
          <a:xfrm>
            <a:off x="152400" y="1600200"/>
            <a:ext cx="1524000" cy="685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atin typeface="Calibri" pitchFamily="34" charset="0"/>
              </a:rPr>
              <a:t>User</a:t>
            </a:r>
            <a:r>
              <a:rPr lang="en-US" baseline="-25000" dirty="0" smtClean="0">
                <a:latin typeface="Calibri" pitchFamily="34" charset="0"/>
              </a:rPr>
              <a:t>1</a:t>
            </a:r>
            <a:r>
              <a:rPr lang="en-US" dirty="0" smtClean="0">
                <a:latin typeface="Calibri" pitchFamily="34" charset="0"/>
              </a:rPr>
              <a:t> is Master</a:t>
            </a:r>
            <a:endParaRPr lang="en-US" dirty="0">
              <a:latin typeface="Calibri" pitchFamily="34" charset="0"/>
            </a:endParaRPr>
          </a:p>
        </p:txBody>
      </p:sp>
      <p:sp>
        <p:nvSpPr>
          <p:cNvPr id="36" name="Oval 35"/>
          <p:cNvSpPr/>
          <p:nvPr/>
        </p:nvSpPr>
        <p:spPr>
          <a:xfrm>
            <a:off x="3276600" y="1219200"/>
            <a:ext cx="381000" cy="3810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dirty="0" smtClean="0">
                <a:latin typeface="Calibri" pitchFamily="34" charset="0"/>
              </a:rPr>
              <a:t>1</a:t>
            </a:r>
            <a:endParaRPr lang="en-US" sz="2000" dirty="0">
              <a:latin typeface="Calibri" pitchFamily="34" charset="0"/>
            </a:endParaRPr>
          </a:p>
        </p:txBody>
      </p:sp>
      <p:sp>
        <p:nvSpPr>
          <p:cNvPr id="37" name="Oval 36"/>
          <p:cNvSpPr/>
          <p:nvPr/>
        </p:nvSpPr>
        <p:spPr>
          <a:xfrm>
            <a:off x="1828800" y="2438400"/>
            <a:ext cx="381000" cy="3810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dirty="0" smtClean="0">
                <a:latin typeface="Calibri" pitchFamily="34" charset="0"/>
              </a:rPr>
              <a:t>2</a:t>
            </a:r>
            <a:endParaRPr lang="en-US" sz="2000" dirty="0">
              <a:latin typeface="Calibri" pitchFamily="34" charset="0"/>
            </a:endParaRPr>
          </a:p>
        </p:txBody>
      </p:sp>
      <p:sp>
        <p:nvSpPr>
          <p:cNvPr id="38" name="Oval 37"/>
          <p:cNvSpPr/>
          <p:nvPr/>
        </p:nvSpPr>
        <p:spPr>
          <a:xfrm>
            <a:off x="3429000" y="2438400"/>
            <a:ext cx="381000" cy="3810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dirty="0" smtClean="0">
                <a:latin typeface="Calibri" pitchFamily="34" charset="0"/>
              </a:rPr>
              <a:t>3</a:t>
            </a:r>
            <a:endParaRPr lang="en-US" sz="2000" dirty="0">
              <a:latin typeface="Calibri" pitchFamily="34" charset="0"/>
            </a:endParaRPr>
          </a:p>
        </p:txBody>
      </p:sp>
      <p:sp>
        <p:nvSpPr>
          <p:cNvPr id="39" name="Oval 38"/>
          <p:cNvSpPr/>
          <p:nvPr/>
        </p:nvSpPr>
        <p:spPr>
          <a:xfrm>
            <a:off x="5486400" y="2438400"/>
            <a:ext cx="381000" cy="3810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dirty="0" smtClean="0">
                <a:latin typeface="Calibri" pitchFamily="34" charset="0"/>
              </a:rPr>
              <a:t>1</a:t>
            </a:r>
            <a:endParaRPr lang="en-US" sz="2000" dirty="0">
              <a:latin typeface="Calibri" pitchFamily="34" charset="0"/>
            </a:endParaRPr>
          </a:p>
        </p:txBody>
      </p:sp>
      <p:sp>
        <p:nvSpPr>
          <p:cNvPr id="40" name="Oval 39"/>
          <p:cNvSpPr/>
          <p:nvPr/>
        </p:nvSpPr>
        <p:spPr>
          <a:xfrm>
            <a:off x="7162800" y="2438400"/>
            <a:ext cx="381000" cy="3810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dirty="0" smtClean="0">
                <a:latin typeface="Calibri" pitchFamily="34" charset="0"/>
              </a:rPr>
              <a:t>2</a:t>
            </a:r>
            <a:endParaRPr lang="en-US" sz="2000" dirty="0">
              <a:latin typeface="Calibri" pitchFamily="34" charset="0"/>
            </a:endParaRPr>
          </a:p>
        </p:txBody>
      </p:sp>
      <p:sp>
        <p:nvSpPr>
          <p:cNvPr id="43" name="Rectangle 42"/>
          <p:cNvSpPr/>
          <p:nvPr/>
        </p:nvSpPr>
        <p:spPr>
          <a:xfrm>
            <a:off x="1371600" y="5181600"/>
            <a:ext cx="6629400" cy="5334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dirty="0" smtClean="0">
                <a:latin typeface="Calibri" pitchFamily="34" charset="0"/>
              </a:rPr>
              <a:t>Transmission Performed in Parallel</a:t>
            </a:r>
            <a:endParaRPr lang="en-US" sz="2000" dirty="0">
              <a:latin typeface="Calibri" pitchFamily="34" charset="0"/>
            </a:endParaRPr>
          </a:p>
        </p:txBody>
      </p:sp>
      <p:sp>
        <p:nvSpPr>
          <p:cNvPr id="44" name="Rectangle 43"/>
          <p:cNvSpPr/>
          <p:nvPr/>
        </p:nvSpPr>
        <p:spPr>
          <a:xfrm>
            <a:off x="1371600" y="5791200"/>
            <a:ext cx="6629400" cy="5334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i="1" dirty="0" smtClean="0">
                <a:latin typeface="Calibri" pitchFamily="34" charset="0"/>
              </a:rPr>
              <a:t>Potentially</a:t>
            </a:r>
            <a:r>
              <a:rPr lang="en-US" sz="2000" dirty="0" smtClean="0">
                <a:latin typeface="Calibri" pitchFamily="34" charset="0"/>
              </a:rPr>
              <a:t> Quicker Distribution of Commands to all Destinations</a:t>
            </a:r>
            <a:endParaRPr lang="en-US" sz="2000" dirty="0">
              <a:latin typeface="Calibri" pitchFamily="34" charset="0"/>
            </a:endParaRPr>
          </a:p>
        </p:txBody>
      </p:sp>
      <p:pic>
        <p:nvPicPr>
          <p:cNvPr id="34" name="~PP3138.WAV">
            <a:hlinkClick r:id="" action="ppaction://media"/>
          </p:cNvPr>
          <p:cNvPicPr>
            <a:picLocks noRot="1" noChangeAspect="1"/>
          </p:cNvPicPr>
          <p:nvPr>
            <a:wavAudioFile r:embed="rId2" name="~PP3138.WAV"/>
          </p:nvPr>
        </p:nvPicPr>
        <p:blipFill>
          <a:blip r:embed="rId4" cstate="print"/>
          <a:stretch>
            <a:fillRect/>
          </a:stretch>
        </p:blipFill>
        <p:spPr>
          <a:xfrm>
            <a:off x="8724900" y="6438900"/>
            <a:ext cx="304800" cy="304800"/>
          </a:xfrm>
          <a:prstGeom prst="rect">
            <a:avLst/>
          </a:prstGeom>
        </p:spPr>
      </p:pic>
    </p:spTree>
    <p:custDataLst>
      <p:tags r:id="rId1"/>
    </p:custDataLst>
  </p:cSld>
  <p:clrMapOvr>
    <a:masterClrMapping/>
  </p:clrMapOvr>
  <p:transition advTm="8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par>
                                <p:cTn id="7" presetID="9" presetClass="emph" presetSubtype="0" grpId="0" nodeType="withEffect">
                                  <p:stCondLst>
                                    <p:cond delay="0"/>
                                  </p:stCondLst>
                                  <p:childTnLst>
                                    <p:set>
                                      <p:cBhvr rctx="PPT">
                                        <p:cTn id="8" dur="indefinite"/>
                                        <p:tgtEl>
                                          <p:spTgt spid="55"/>
                                        </p:tgtEl>
                                        <p:attrNameLst>
                                          <p:attrName>style.opacity</p:attrName>
                                        </p:attrNameLst>
                                      </p:cBhvr>
                                      <p:to>
                                        <p:strVal val="0.5"/>
                                      </p:to>
                                    </p:set>
                                    <p:animEffect filter="image" prLst="opacity: 0.5">
                                      <p:cBhvr rctx="IE">
                                        <p:cTn id="9" dur="indefinite"/>
                                        <p:tgtEl>
                                          <p:spTgt spid="55"/>
                                        </p:tgtEl>
                                      </p:cBhvr>
                                    </p:animEffect>
                                  </p:childTnLst>
                                </p:cTn>
                              </p:par>
                              <p:par>
                                <p:cTn id="10" presetID="9" presetClass="emph" presetSubtype="0" grpId="0" nodeType="withEffect">
                                  <p:stCondLst>
                                    <p:cond delay="0"/>
                                  </p:stCondLst>
                                  <p:childTnLst>
                                    <p:set>
                                      <p:cBhvr rctx="PPT">
                                        <p:cTn id="11" dur="indefinite"/>
                                        <p:tgtEl>
                                          <p:spTgt spid="56"/>
                                        </p:tgtEl>
                                        <p:attrNameLst>
                                          <p:attrName>style.opacity</p:attrName>
                                        </p:attrNameLst>
                                      </p:cBhvr>
                                      <p:to>
                                        <p:strVal val="0.5"/>
                                      </p:to>
                                    </p:set>
                                    <p:animEffect filter="image" prLst="opacity: 0.5">
                                      <p:cBhvr rctx="IE">
                                        <p:cTn id="12" dur="indefinite"/>
                                        <p:tgtEl>
                                          <p:spTgt spid="5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par>
                                <p:cTn id="18" presetID="10" presetClass="entr" presetSubtype="0" fill="hold" nodeType="with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fade">
                                      <p:cBhvr>
                                        <p:cTn id="20" dur="500"/>
                                        <p:tgtEl>
                                          <p:spTgt spid="4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500"/>
                                        <p:tgtEl>
                                          <p:spTgt spid="37"/>
                                        </p:tgtEl>
                                      </p:cBhvr>
                                    </p:animEffect>
                                  </p:childTnLst>
                                </p:cTn>
                              </p:par>
                              <p:par>
                                <p:cTn id="26" presetID="10" presetClass="entr" presetSubtype="0" fill="hold" nodeType="withEffect">
                                  <p:stCondLst>
                                    <p:cond delay="0"/>
                                  </p:stCondLst>
                                  <p:childTnLst>
                                    <p:set>
                                      <p:cBhvr>
                                        <p:cTn id="27" dur="1" fill="hold">
                                          <p:stCondLst>
                                            <p:cond delay="0"/>
                                          </p:stCondLst>
                                        </p:cTn>
                                        <p:tgtEl>
                                          <p:spTgt spid="152"/>
                                        </p:tgtEl>
                                        <p:attrNameLst>
                                          <p:attrName>style.visibility</p:attrName>
                                        </p:attrNameLst>
                                      </p:cBhvr>
                                      <p:to>
                                        <p:strVal val="visible"/>
                                      </p:to>
                                    </p:set>
                                    <p:animEffect transition="in" filter="fade">
                                      <p:cBhvr>
                                        <p:cTn id="28" dur="500"/>
                                        <p:tgtEl>
                                          <p:spTgt spid="152"/>
                                        </p:tgtEl>
                                      </p:cBhvr>
                                    </p:animEffect>
                                  </p:childTnLst>
                                </p:cTn>
                              </p:par>
                              <p:par>
                                <p:cTn id="29" presetID="10" presetClass="entr" presetSubtype="0"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500"/>
                                        <p:tgtEl>
                                          <p:spTgt spid="39"/>
                                        </p:tgtEl>
                                      </p:cBhvr>
                                    </p:animEffect>
                                  </p:childTnLst>
                                </p:cTn>
                              </p:par>
                              <p:par>
                                <p:cTn id="32" presetID="10" presetClass="entr" presetSubtype="0" fill="hold" nodeType="withEffect">
                                  <p:stCondLst>
                                    <p:cond delay="0"/>
                                  </p:stCondLst>
                                  <p:childTnLst>
                                    <p:set>
                                      <p:cBhvr>
                                        <p:cTn id="33" dur="1" fill="hold">
                                          <p:stCondLst>
                                            <p:cond delay="0"/>
                                          </p:stCondLst>
                                        </p:cTn>
                                        <p:tgtEl>
                                          <p:spTgt spid="156"/>
                                        </p:tgtEl>
                                        <p:attrNameLst>
                                          <p:attrName>style.visibility</p:attrName>
                                        </p:attrNameLst>
                                      </p:cBhvr>
                                      <p:to>
                                        <p:strVal val="visible"/>
                                      </p:to>
                                    </p:set>
                                    <p:animEffect transition="in" filter="fade">
                                      <p:cBhvr>
                                        <p:cTn id="34" dur="500"/>
                                        <p:tgtEl>
                                          <p:spTgt spid="15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fade">
                                      <p:cBhvr>
                                        <p:cTn id="39" dur="500"/>
                                        <p:tgtEl>
                                          <p:spTgt spid="38"/>
                                        </p:tgtEl>
                                      </p:cBhvr>
                                    </p:animEffect>
                                  </p:childTnLst>
                                </p:cTn>
                              </p:par>
                              <p:par>
                                <p:cTn id="40" presetID="10" presetClass="entr" presetSubtype="0" fill="hold" nodeType="withEffect">
                                  <p:stCondLst>
                                    <p:cond delay="0"/>
                                  </p:stCondLst>
                                  <p:childTnLst>
                                    <p:set>
                                      <p:cBhvr>
                                        <p:cTn id="41" dur="1" fill="hold">
                                          <p:stCondLst>
                                            <p:cond delay="0"/>
                                          </p:stCondLst>
                                        </p:cTn>
                                        <p:tgtEl>
                                          <p:spTgt spid="153"/>
                                        </p:tgtEl>
                                        <p:attrNameLst>
                                          <p:attrName>style.visibility</p:attrName>
                                        </p:attrNameLst>
                                      </p:cBhvr>
                                      <p:to>
                                        <p:strVal val="visible"/>
                                      </p:to>
                                    </p:set>
                                    <p:animEffect transition="in" filter="fade">
                                      <p:cBhvr>
                                        <p:cTn id="42" dur="500"/>
                                        <p:tgtEl>
                                          <p:spTgt spid="15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fade">
                                      <p:cBhvr>
                                        <p:cTn id="45" dur="500"/>
                                        <p:tgtEl>
                                          <p:spTgt spid="40"/>
                                        </p:tgtEl>
                                      </p:cBhvr>
                                    </p:animEffect>
                                  </p:childTnLst>
                                </p:cTn>
                              </p:par>
                              <p:par>
                                <p:cTn id="46" presetID="10" presetClass="entr" presetSubtype="0" fill="hold" nodeType="withEffect">
                                  <p:stCondLst>
                                    <p:cond delay="0"/>
                                  </p:stCondLst>
                                  <p:childTnLst>
                                    <p:set>
                                      <p:cBhvr>
                                        <p:cTn id="47" dur="1" fill="hold">
                                          <p:stCondLst>
                                            <p:cond delay="0"/>
                                          </p:stCondLst>
                                        </p:cTn>
                                        <p:tgtEl>
                                          <p:spTgt spid="155"/>
                                        </p:tgtEl>
                                        <p:attrNameLst>
                                          <p:attrName>style.visibility</p:attrName>
                                        </p:attrNameLst>
                                      </p:cBhvr>
                                      <p:to>
                                        <p:strVal val="visible"/>
                                      </p:to>
                                    </p:set>
                                    <p:animEffect transition="in" filter="fade">
                                      <p:cBhvr>
                                        <p:cTn id="48" dur="500"/>
                                        <p:tgtEl>
                                          <p:spTgt spid="15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fade">
                                      <p:cBhvr>
                                        <p:cTn id="53" dur="500"/>
                                        <p:tgtEl>
                                          <p:spTgt spid="43"/>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44"/>
                                        </p:tgtEl>
                                        <p:attrNameLst>
                                          <p:attrName>style.visibility</p:attrName>
                                        </p:attrNameLst>
                                      </p:cBhvr>
                                      <p:to>
                                        <p:strVal val="visible"/>
                                      </p:to>
                                    </p:set>
                                    <p:animEffect transition="in" filter="fade">
                                      <p:cBhvr>
                                        <p:cTn id="5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59" fill="hold" display="0">
                  <p:stCondLst>
                    <p:cond delay="indefinite"/>
                  </p:stCondLst>
                  <p:endCondLst>
                    <p:cond evt="onPrev" delay="0">
                      <p:tgtEl>
                        <p:sldTgt/>
                      </p:tgtEl>
                    </p:cond>
                    <p:cond evt="onStopAudio" delay="0">
                      <p:tgtEl>
                        <p:sldTgt/>
                      </p:tgtEl>
                    </p:cond>
                  </p:endCondLst>
                </p:cTn>
                <p:tgtEl>
                  <p:spTgt spid="34"/>
                </p:tgtEl>
              </p:cMediaNode>
            </p:audio>
          </p:childTnLst>
        </p:cTn>
      </p:par>
    </p:tnLst>
    <p:bldLst>
      <p:bldP spid="55" grpId="0" animBg="1"/>
      <p:bldP spid="56" grpId="0" animBg="1"/>
      <p:bldP spid="36" grpId="0" animBg="1"/>
      <p:bldP spid="37" grpId="0" animBg="1"/>
      <p:bldP spid="38" grpId="0" animBg="1"/>
      <p:bldP spid="40" grpId="0" animBg="1"/>
      <p:bldP spid="43" grpId="0" animBg="1"/>
      <p:bldP spid="4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69"/>
          <p:cNvGrpSpPr/>
          <p:nvPr/>
        </p:nvGrpSpPr>
        <p:grpSpPr>
          <a:xfrm>
            <a:off x="2514600" y="2133600"/>
            <a:ext cx="4267200" cy="3276600"/>
            <a:chOff x="2514600" y="2133600"/>
            <a:chExt cx="4267200" cy="3276600"/>
          </a:xfrm>
        </p:grpSpPr>
        <p:cxnSp>
          <p:nvCxnSpPr>
            <p:cNvPr id="67" name="Straight Arrow Connector 66"/>
            <p:cNvCxnSpPr/>
            <p:nvPr/>
          </p:nvCxnSpPr>
          <p:spPr>
            <a:xfrm rot="5400000">
              <a:off x="1790700" y="2933700"/>
              <a:ext cx="3200400" cy="1752600"/>
            </a:xfrm>
            <a:prstGeom prst="straightConnector1">
              <a:avLst/>
            </a:prstGeom>
            <a:ln w="38100">
              <a:prstDash val="dash"/>
              <a:tailEnd type="arrow"/>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rot="5400000">
              <a:off x="3200400" y="3733800"/>
              <a:ext cx="3048794" cy="794"/>
            </a:xfrm>
            <a:prstGeom prst="straightConnector1">
              <a:avLst/>
            </a:prstGeom>
            <a:ln w="38100">
              <a:prstDash val="dash"/>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rot="16200000" flipH="1">
              <a:off x="4343400" y="2895600"/>
              <a:ext cx="3200400" cy="1676400"/>
            </a:xfrm>
            <a:prstGeom prst="straightConnector1">
              <a:avLst/>
            </a:prstGeom>
            <a:ln w="38100">
              <a:prstDash val="dash"/>
              <a:tailEnd type="arrow"/>
            </a:ln>
          </p:spPr>
          <p:style>
            <a:lnRef idx="1">
              <a:schemeClr val="accent1"/>
            </a:lnRef>
            <a:fillRef idx="0">
              <a:schemeClr val="accent1"/>
            </a:fillRef>
            <a:effectRef idx="0">
              <a:schemeClr val="accent1"/>
            </a:effectRef>
            <a:fontRef idx="minor">
              <a:schemeClr val="tx1"/>
            </a:fontRef>
          </p:style>
        </p:cxnSp>
      </p:grpSp>
      <p:grpSp>
        <p:nvGrpSpPr>
          <p:cNvPr id="4" name="Group 44"/>
          <p:cNvGrpSpPr/>
          <p:nvPr/>
        </p:nvGrpSpPr>
        <p:grpSpPr>
          <a:xfrm>
            <a:off x="1295400" y="304800"/>
            <a:ext cx="6705600" cy="6629400"/>
            <a:chOff x="1295400" y="304800"/>
            <a:chExt cx="6705600" cy="6629400"/>
          </a:xfrm>
        </p:grpSpPr>
        <p:pic>
          <p:nvPicPr>
            <p:cNvPr id="48" name="Picture 4" descr="C:\Users\Sasa2\AppData\Local\Microsoft\Windows\Temporary Internet Files\Content.IE5\VA2IP4YR\MCj04316330000[1].png"/>
            <p:cNvPicPr>
              <a:picLocks noChangeAspect="1" noChangeArrowheads="1"/>
            </p:cNvPicPr>
            <p:nvPr/>
          </p:nvPicPr>
          <p:blipFill>
            <a:blip r:embed="rId4" cstate="print"/>
            <a:srcRect/>
            <a:stretch>
              <a:fillRect/>
            </a:stretch>
          </p:blipFill>
          <p:spPr bwMode="auto">
            <a:xfrm>
              <a:off x="1295400" y="5295900"/>
              <a:ext cx="1638300" cy="1638300"/>
            </a:xfrm>
            <a:prstGeom prst="rect">
              <a:avLst/>
            </a:prstGeom>
            <a:noFill/>
          </p:spPr>
        </p:pic>
        <p:pic>
          <p:nvPicPr>
            <p:cNvPr id="51" name="Picture 4" descr="C:\Users\Sasa2\AppData\Local\Microsoft\Windows\Temporary Internet Files\Content.IE5\VA2IP4YR\MCj04316330000[1].png"/>
            <p:cNvPicPr>
              <a:picLocks noChangeAspect="1" noChangeArrowheads="1"/>
            </p:cNvPicPr>
            <p:nvPr/>
          </p:nvPicPr>
          <p:blipFill>
            <a:blip r:embed="rId4" cstate="print"/>
            <a:srcRect/>
            <a:stretch>
              <a:fillRect/>
            </a:stretch>
          </p:blipFill>
          <p:spPr bwMode="auto">
            <a:xfrm flipH="1">
              <a:off x="6324600" y="5257800"/>
              <a:ext cx="1676400" cy="1676400"/>
            </a:xfrm>
            <a:prstGeom prst="rect">
              <a:avLst/>
            </a:prstGeom>
            <a:noFill/>
          </p:spPr>
        </p:pic>
        <p:pic>
          <p:nvPicPr>
            <p:cNvPr id="55" name="Picture 4" descr="C:\Users\Sasa2\AppData\Local\Microsoft\Windows\Temporary Internet Files\Content.IE5\VA2IP4YR\MCj04316330000[1].png"/>
            <p:cNvPicPr>
              <a:picLocks noChangeAspect="1" noChangeArrowheads="1"/>
            </p:cNvPicPr>
            <p:nvPr/>
          </p:nvPicPr>
          <p:blipFill>
            <a:blip r:embed="rId4" cstate="print"/>
            <a:srcRect/>
            <a:stretch>
              <a:fillRect/>
            </a:stretch>
          </p:blipFill>
          <p:spPr bwMode="auto">
            <a:xfrm flipH="1">
              <a:off x="3810000" y="5257800"/>
              <a:ext cx="1676400" cy="1676400"/>
            </a:xfrm>
            <a:prstGeom prst="rect">
              <a:avLst/>
            </a:prstGeom>
            <a:noFill/>
          </p:spPr>
        </p:pic>
        <p:pic>
          <p:nvPicPr>
            <p:cNvPr id="56" name="Picture 5" descr="C:\Users\Sasa2\AppData\Local\Microsoft\Windows\Temporary Internet Files\Content.IE5\994PDW0N\MCj04315720000[1].png"/>
            <p:cNvPicPr>
              <a:picLocks noChangeAspect="1" noChangeArrowheads="1"/>
            </p:cNvPicPr>
            <p:nvPr/>
          </p:nvPicPr>
          <p:blipFill>
            <a:blip r:embed="rId5" cstate="print"/>
            <a:srcRect/>
            <a:stretch>
              <a:fillRect/>
            </a:stretch>
          </p:blipFill>
          <p:spPr bwMode="auto">
            <a:xfrm>
              <a:off x="3595025" y="304800"/>
              <a:ext cx="2043775" cy="2057400"/>
            </a:xfrm>
            <a:prstGeom prst="rect">
              <a:avLst/>
            </a:prstGeom>
            <a:noFill/>
          </p:spPr>
        </p:pic>
      </p:grpSp>
      <p:grpSp>
        <p:nvGrpSpPr>
          <p:cNvPr id="5" name="Group 37"/>
          <p:cNvGrpSpPr/>
          <p:nvPr/>
        </p:nvGrpSpPr>
        <p:grpSpPr>
          <a:xfrm>
            <a:off x="1752600" y="1371600"/>
            <a:ext cx="5791200" cy="4876800"/>
            <a:chOff x="1752600" y="1371600"/>
            <a:chExt cx="5791200" cy="4876800"/>
          </a:xfrm>
        </p:grpSpPr>
        <p:sp>
          <p:nvSpPr>
            <p:cNvPr id="60" name="Oval 59"/>
            <p:cNvSpPr>
              <a:spLocks noChangeArrowheads="1"/>
            </p:cNvSpPr>
            <p:nvPr/>
          </p:nvSpPr>
          <p:spPr bwMode="auto">
            <a:xfrm>
              <a:off x="1752600" y="5638800"/>
              <a:ext cx="609600" cy="609600"/>
            </a:xfrm>
            <a:prstGeom prst="ellipse">
              <a:avLst/>
            </a:prstGeom>
            <a:ln w="3175">
              <a:headEnd type="none" w="med" len="med"/>
              <a:tailEnd type="none" w="med" len="med"/>
            </a:ln>
            <a:effectLst>
              <a:glow rad="2286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vert="horz" wrap="none" lIns="91440" tIns="45720" rIns="91440" bIns="45720" anchor="ctr" compatLnSpc="1"/>
            <a:lstStyle/>
            <a:p>
              <a:pPr algn="ctr" eaLnBrk="0" hangingPunct="0">
                <a:defRPr/>
              </a:pPr>
              <a:r>
                <a:rPr lang="en-US" sz="2400" dirty="0" smtClean="0">
                  <a:solidFill>
                    <a:schemeClr val="tx1">
                      <a:alpha val="100000"/>
                    </a:schemeClr>
                  </a:solidFill>
                  <a:latin typeface="Calibri" pitchFamily="34" charset="0"/>
                </a:rPr>
                <a:t>U2</a:t>
              </a:r>
              <a:endParaRPr lang="en-US" sz="2400" dirty="0">
                <a:latin typeface="Calibri" pitchFamily="34" charset="0"/>
              </a:endParaRPr>
            </a:p>
          </p:txBody>
        </p:sp>
        <p:sp>
          <p:nvSpPr>
            <p:cNvPr id="61" name="Oval 60"/>
            <p:cNvSpPr>
              <a:spLocks noChangeArrowheads="1"/>
            </p:cNvSpPr>
            <p:nvPr/>
          </p:nvSpPr>
          <p:spPr bwMode="auto">
            <a:xfrm>
              <a:off x="4419600" y="5638800"/>
              <a:ext cx="609600" cy="609600"/>
            </a:xfrm>
            <a:prstGeom prst="ellipse">
              <a:avLst/>
            </a:prstGeom>
            <a:ln w="3175">
              <a:headEnd type="none" w="med" len="med"/>
              <a:tailEnd type="none" w="med" len="med"/>
            </a:ln>
            <a:effectLst>
              <a:glow rad="228600">
                <a:schemeClr val="accent3">
                  <a:satMod val="175000"/>
                  <a:alpha val="40000"/>
                </a:schemeClr>
              </a:glow>
            </a:effectLst>
          </p:spPr>
          <p:style>
            <a:lnRef idx="2">
              <a:schemeClr val="accent3"/>
            </a:lnRef>
            <a:fillRef idx="1">
              <a:schemeClr val="lt1"/>
            </a:fillRef>
            <a:effectRef idx="0">
              <a:schemeClr val="accent3"/>
            </a:effectRef>
            <a:fontRef idx="minor">
              <a:schemeClr val="dk1"/>
            </a:fontRef>
          </p:style>
          <p:txBody>
            <a:bodyPr vert="horz" wrap="none" lIns="91440" tIns="45720" rIns="91440" bIns="45720" anchor="ctr" compatLnSpc="1"/>
            <a:lstStyle/>
            <a:p>
              <a:pPr algn="ctr" eaLnBrk="0" hangingPunct="0">
                <a:defRPr/>
              </a:pPr>
              <a:r>
                <a:rPr lang="en-US" sz="2400" dirty="0" smtClean="0">
                  <a:solidFill>
                    <a:schemeClr val="tx1">
                      <a:alpha val="100000"/>
                    </a:schemeClr>
                  </a:solidFill>
                  <a:latin typeface="Calibri" pitchFamily="34" charset="0"/>
                </a:rPr>
                <a:t>U3</a:t>
              </a:r>
              <a:endParaRPr lang="en-US" sz="2400" dirty="0">
                <a:latin typeface="Calibri" pitchFamily="34" charset="0"/>
              </a:endParaRPr>
            </a:p>
          </p:txBody>
        </p:sp>
        <p:sp>
          <p:nvSpPr>
            <p:cNvPr id="62" name="Oval 61"/>
            <p:cNvSpPr>
              <a:spLocks noChangeArrowheads="1"/>
            </p:cNvSpPr>
            <p:nvPr/>
          </p:nvSpPr>
          <p:spPr bwMode="auto">
            <a:xfrm>
              <a:off x="6934200" y="5638800"/>
              <a:ext cx="609600" cy="609600"/>
            </a:xfrm>
            <a:prstGeom prst="ellipse">
              <a:avLst/>
            </a:prstGeom>
            <a:ln w="3175">
              <a:headEnd type="none" w="med" len="med"/>
              <a:tailEnd type="none" w="med" len="med"/>
            </a:ln>
            <a:effectLst>
              <a:glow rad="228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vert="horz" wrap="none" lIns="91440" tIns="45720" rIns="91440" bIns="45720" anchor="ctr" compatLnSpc="1"/>
            <a:lstStyle/>
            <a:p>
              <a:pPr algn="ctr" eaLnBrk="0" hangingPunct="0">
                <a:defRPr/>
              </a:pPr>
              <a:r>
                <a:rPr lang="en-US" sz="2400" dirty="0" smtClean="0">
                  <a:solidFill>
                    <a:schemeClr val="tx1">
                      <a:alpha val="100000"/>
                    </a:schemeClr>
                  </a:solidFill>
                  <a:latin typeface="Calibri" pitchFamily="34" charset="0"/>
                </a:rPr>
                <a:t>U4</a:t>
              </a:r>
              <a:endParaRPr lang="en-US" sz="2400" dirty="0">
                <a:latin typeface="Calibri" pitchFamily="34" charset="0"/>
              </a:endParaRPr>
            </a:p>
          </p:txBody>
        </p:sp>
        <p:sp>
          <p:nvSpPr>
            <p:cNvPr id="63" name="Oval 62"/>
            <p:cNvSpPr>
              <a:spLocks noChangeArrowheads="1"/>
            </p:cNvSpPr>
            <p:nvPr/>
          </p:nvSpPr>
          <p:spPr bwMode="auto">
            <a:xfrm>
              <a:off x="4419600" y="1371600"/>
              <a:ext cx="609600" cy="609600"/>
            </a:xfrm>
            <a:prstGeom prst="ellipse">
              <a:avLst/>
            </a:prstGeom>
            <a:ln w="3175">
              <a:solidFill>
                <a:schemeClr val="accent1"/>
              </a:solidFill>
              <a:headEnd type="none" w="med" len="med"/>
              <a:tailEnd type="none" w="med" len="med"/>
            </a:ln>
            <a:effectLst>
              <a:glow rad="228600">
                <a:schemeClr val="accent1">
                  <a:satMod val="175000"/>
                  <a:alpha val="40000"/>
                </a:schemeClr>
              </a:glow>
            </a:effectLst>
          </p:spPr>
          <p:style>
            <a:lnRef idx="2">
              <a:schemeClr val="accent2"/>
            </a:lnRef>
            <a:fillRef idx="1">
              <a:schemeClr val="lt1"/>
            </a:fillRef>
            <a:effectRef idx="0">
              <a:schemeClr val="accent2"/>
            </a:effectRef>
            <a:fontRef idx="minor">
              <a:schemeClr val="dk1"/>
            </a:fontRef>
          </p:style>
          <p:txBody>
            <a:bodyPr vert="horz" wrap="none" lIns="91440" tIns="45720" rIns="91440" bIns="45720" anchor="ctr" compatLnSpc="1"/>
            <a:lstStyle/>
            <a:p>
              <a:pPr algn="ctr" eaLnBrk="0" hangingPunct="0">
                <a:defRPr/>
              </a:pPr>
              <a:r>
                <a:rPr lang="en-US" sz="2400" dirty="0" smtClean="0">
                  <a:solidFill>
                    <a:schemeClr val="tx1">
                      <a:alpha val="100000"/>
                    </a:schemeClr>
                  </a:solidFill>
                  <a:latin typeface="Calibri" pitchFamily="34" charset="0"/>
                </a:rPr>
                <a:t>U1</a:t>
              </a:r>
              <a:endParaRPr lang="en-US" sz="2400" dirty="0">
                <a:latin typeface="Calibri" pitchFamily="34" charset="0"/>
              </a:endParaRPr>
            </a:p>
          </p:txBody>
        </p:sp>
      </p:grpSp>
      <p:sp>
        <p:nvSpPr>
          <p:cNvPr id="2" name="Title 1"/>
          <p:cNvSpPr>
            <a:spLocks noGrp="1"/>
          </p:cNvSpPr>
          <p:nvPr>
            <p:ph type="title"/>
          </p:nvPr>
        </p:nvSpPr>
        <p:spPr/>
        <p:txBody>
          <a:bodyPr>
            <a:normAutofit/>
          </a:bodyPr>
          <a:lstStyle/>
          <a:p>
            <a:r>
              <a:rPr lang="en-US" dirty="0" smtClean="0"/>
              <a:t>Example Serial </a:t>
            </a:r>
            <a:r>
              <a:rPr lang="en-US" dirty="0" err="1" smtClean="0"/>
              <a:t>Unicast</a:t>
            </a:r>
            <a:endParaRPr lang="en-US" dirty="0"/>
          </a:p>
        </p:txBody>
      </p:sp>
      <p:grpSp>
        <p:nvGrpSpPr>
          <p:cNvPr id="6" name="Group 35"/>
          <p:cNvGrpSpPr/>
          <p:nvPr/>
        </p:nvGrpSpPr>
        <p:grpSpPr>
          <a:xfrm>
            <a:off x="4267200" y="990600"/>
            <a:ext cx="838200" cy="838200"/>
            <a:chOff x="609600" y="1143000"/>
            <a:chExt cx="457200" cy="457200"/>
          </a:xfrm>
        </p:grpSpPr>
        <p:sp>
          <p:nvSpPr>
            <p:cNvPr id="37" name="Rectangle 36"/>
            <p:cNvSpPr/>
            <p:nvPr/>
          </p:nvSpPr>
          <p:spPr>
            <a:xfrm>
              <a:off x="609600" y="1143000"/>
              <a:ext cx="457200" cy="457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38" name="Picture 37" descr="powerpoint-2007-icon.jpg"/>
            <p:cNvPicPr>
              <a:picLocks noChangeAspect="1"/>
            </p:cNvPicPr>
            <p:nvPr/>
          </p:nvPicPr>
          <p:blipFill>
            <a:blip r:embed="rId6" cstate="print"/>
            <a:stretch>
              <a:fillRect/>
            </a:stretch>
          </p:blipFill>
          <p:spPr>
            <a:xfrm>
              <a:off x="685800" y="1219200"/>
              <a:ext cx="304800" cy="331304"/>
            </a:xfrm>
            <a:prstGeom prst="rect">
              <a:avLst/>
            </a:prstGeom>
          </p:spPr>
        </p:pic>
      </p:grpSp>
      <p:sp>
        <p:nvSpPr>
          <p:cNvPr id="52" name="Rectangle 51"/>
          <p:cNvSpPr/>
          <p:nvPr/>
        </p:nvSpPr>
        <p:spPr>
          <a:xfrm>
            <a:off x="1752600" y="4724400"/>
            <a:ext cx="533400" cy="5334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t>T</a:t>
            </a:r>
            <a:endParaRPr lang="en-US" dirty="0"/>
          </a:p>
        </p:txBody>
      </p:sp>
      <p:sp>
        <p:nvSpPr>
          <p:cNvPr id="53" name="Rectangle 52"/>
          <p:cNvSpPr/>
          <p:nvPr/>
        </p:nvSpPr>
        <p:spPr>
          <a:xfrm>
            <a:off x="4038600" y="4724400"/>
            <a:ext cx="533400" cy="5334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t>2T</a:t>
            </a:r>
            <a:endParaRPr lang="en-US" dirty="0"/>
          </a:p>
        </p:txBody>
      </p:sp>
      <p:sp>
        <p:nvSpPr>
          <p:cNvPr id="54" name="Rectangle 53"/>
          <p:cNvSpPr/>
          <p:nvPr/>
        </p:nvSpPr>
        <p:spPr>
          <a:xfrm>
            <a:off x="6934200" y="4724400"/>
            <a:ext cx="533400" cy="5334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t>3T</a:t>
            </a:r>
            <a:endParaRPr lang="en-US" dirty="0"/>
          </a:p>
        </p:txBody>
      </p:sp>
      <p:sp>
        <p:nvSpPr>
          <p:cNvPr id="58" name="Rectangle 57"/>
          <p:cNvSpPr/>
          <p:nvPr/>
        </p:nvSpPr>
        <p:spPr>
          <a:xfrm>
            <a:off x="152400" y="4495800"/>
            <a:ext cx="1447800" cy="990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t>Command arrives at time:</a:t>
            </a:r>
            <a:endParaRPr lang="en-US" dirty="0"/>
          </a:p>
        </p:txBody>
      </p:sp>
      <p:grpSp>
        <p:nvGrpSpPr>
          <p:cNvPr id="7" name="Group 47"/>
          <p:cNvGrpSpPr/>
          <p:nvPr/>
        </p:nvGrpSpPr>
        <p:grpSpPr>
          <a:xfrm>
            <a:off x="1600200" y="5486400"/>
            <a:ext cx="838200" cy="838200"/>
            <a:chOff x="609600" y="1143000"/>
            <a:chExt cx="457200" cy="457200"/>
          </a:xfrm>
        </p:grpSpPr>
        <p:sp>
          <p:nvSpPr>
            <p:cNvPr id="39" name="Rectangle 38"/>
            <p:cNvSpPr/>
            <p:nvPr/>
          </p:nvSpPr>
          <p:spPr>
            <a:xfrm>
              <a:off x="609600" y="1143000"/>
              <a:ext cx="457200" cy="457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42" name="Picture 41" descr="powerpoint-2007-icon.jpg"/>
            <p:cNvPicPr>
              <a:picLocks noChangeAspect="1"/>
            </p:cNvPicPr>
            <p:nvPr/>
          </p:nvPicPr>
          <p:blipFill>
            <a:blip r:embed="rId6" cstate="print"/>
            <a:stretch>
              <a:fillRect/>
            </a:stretch>
          </p:blipFill>
          <p:spPr>
            <a:xfrm>
              <a:off x="685800" y="1219200"/>
              <a:ext cx="304800" cy="331304"/>
            </a:xfrm>
            <a:prstGeom prst="rect">
              <a:avLst/>
            </a:prstGeom>
          </p:spPr>
        </p:pic>
      </p:grpSp>
      <p:grpSp>
        <p:nvGrpSpPr>
          <p:cNvPr id="8" name="Group 47"/>
          <p:cNvGrpSpPr/>
          <p:nvPr/>
        </p:nvGrpSpPr>
        <p:grpSpPr>
          <a:xfrm>
            <a:off x="4267200" y="5486400"/>
            <a:ext cx="838200" cy="838200"/>
            <a:chOff x="609600" y="1143000"/>
            <a:chExt cx="457200" cy="457200"/>
          </a:xfrm>
        </p:grpSpPr>
        <p:sp>
          <p:nvSpPr>
            <p:cNvPr id="57" name="Rectangle 56"/>
            <p:cNvSpPr/>
            <p:nvPr/>
          </p:nvSpPr>
          <p:spPr>
            <a:xfrm>
              <a:off x="609600" y="1143000"/>
              <a:ext cx="457200" cy="457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59" name="Picture 58" descr="powerpoint-2007-icon.jpg"/>
            <p:cNvPicPr>
              <a:picLocks noChangeAspect="1"/>
            </p:cNvPicPr>
            <p:nvPr/>
          </p:nvPicPr>
          <p:blipFill>
            <a:blip r:embed="rId6" cstate="print"/>
            <a:stretch>
              <a:fillRect/>
            </a:stretch>
          </p:blipFill>
          <p:spPr>
            <a:xfrm>
              <a:off x="685800" y="1219200"/>
              <a:ext cx="304800" cy="331304"/>
            </a:xfrm>
            <a:prstGeom prst="rect">
              <a:avLst/>
            </a:prstGeom>
          </p:spPr>
        </p:pic>
      </p:grpSp>
      <p:grpSp>
        <p:nvGrpSpPr>
          <p:cNvPr id="9" name="Group 47"/>
          <p:cNvGrpSpPr/>
          <p:nvPr/>
        </p:nvGrpSpPr>
        <p:grpSpPr>
          <a:xfrm>
            <a:off x="6781800" y="5486400"/>
            <a:ext cx="838200" cy="838200"/>
            <a:chOff x="609600" y="1143000"/>
            <a:chExt cx="457200" cy="457200"/>
          </a:xfrm>
        </p:grpSpPr>
        <p:sp>
          <p:nvSpPr>
            <p:cNvPr id="65" name="Rectangle 64"/>
            <p:cNvSpPr/>
            <p:nvPr/>
          </p:nvSpPr>
          <p:spPr>
            <a:xfrm>
              <a:off x="609600" y="1143000"/>
              <a:ext cx="457200" cy="457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66" name="Picture 65" descr="powerpoint-2007-icon.jpg"/>
            <p:cNvPicPr>
              <a:picLocks noChangeAspect="1"/>
            </p:cNvPicPr>
            <p:nvPr/>
          </p:nvPicPr>
          <p:blipFill>
            <a:blip r:embed="rId6" cstate="print"/>
            <a:stretch>
              <a:fillRect/>
            </a:stretch>
          </p:blipFill>
          <p:spPr>
            <a:xfrm>
              <a:off x="685800" y="1219200"/>
              <a:ext cx="304800" cy="331304"/>
            </a:xfrm>
            <a:prstGeom prst="rect">
              <a:avLst/>
            </a:prstGeom>
          </p:spPr>
        </p:pic>
      </p:grpSp>
      <p:sp>
        <p:nvSpPr>
          <p:cNvPr id="70" name="Rectangle 69"/>
          <p:cNvSpPr/>
          <p:nvPr/>
        </p:nvSpPr>
        <p:spPr>
          <a:xfrm>
            <a:off x="152400" y="914400"/>
            <a:ext cx="2590800" cy="4572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Transmit Time = T</a:t>
            </a:r>
            <a:endParaRPr lang="en-US" dirty="0"/>
          </a:p>
        </p:txBody>
      </p:sp>
      <p:sp>
        <p:nvSpPr>
          <p:cNvPr id="72" name="Rectangle 71"/>
          <p:cNvSpPr/>
          <p:nvPr/>
        </p:nvSpPr>
        <p:spPr>
          <a:xfrm>
            <a:off x="152400" y="1447800"/>
            <a:ext cx="2590800" cy="4572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All Other Costs = 0</a:t>
            </a:r>
            <a:endParaRPr lang="en-US" dirty="0"/>
          </a:p>
        </p:txBody>
      </p:sp>
      <p:pic>
        <p:nvPicPr>
          <p:cNvPr id="35" name="~PP3620.WAV">
            <a:hlinkClick r:id="" action="ppaction://media"/>
          </p:cNvPr>
          <p:cNvPicPr>
            <a:picLocks noRot="1" noChangeAspect="1"/>
          </p:cNvPicPr>
          <p:nvPr>
            <a:wavAudioFile r:embed="rId1" name="~PP3620.WAV"/>
          </p:nvPr>
        </p:nvPicPr>
        <p:blipFill>
          <a:blip r:embed="rId7" cstate="print"/>
          <a:stretch>
            <a:fillRect/>
          </a:stretch>
        </p:blipFill>
        <p:spPr>
          <a:xfrm>
            <a:off x="8724900" y="6438900"/>
            <a:ext cx="304800" cy="304800"/>
          </a:xfrm>
          <a:prstGeom prst="rect">
            <a:avLst/>
          </a:prstGeom>
        </p:spPr>
      </p:pic>
    </p:spTree>
  </p:cSld>
  <p:clrMapOvr>
    <a:masterClrMapping/>
  </p:clrMapOvr>
  <p:transition advTm="3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4"/>
          <p:cNvGrpSpPr/>
          <p:nvPr/>
        </p:nvGrpSpPr>
        <p:grpSpPr>
          <a:xfrm>
            <a:off x="1295400" y="304800"/>
            <a:ext cx="6705600" cy="6629400"/>
            <a:chOff x="1295400" y="304800"/>
            <a:chExt cx="6705600" cy="6629400"/>
          </a:xfrm>
        </p:grpSpPr>
        <p:pic>
          <p:nvPicPr>
            <p:cNvPr id="37" name="Picture 4" descr="C:\Users\Sasa2\AppData\Local\Microsoft\Windows\Temporary Internet Files\Content.IE5\VA2IP4YR\MCj04316330000[1].png"/>
            <p:cNvPicPr>
              <a:picLocks noChangeAspect="1" noChangeArrowheads="1"/>
            </p:cNvPicPr>
            <p:nvPr/>
          </p:nvPicPr>
          <p:blipFill>
            <a:blip r:embed="rId5" cstate="print"/>
            <a:srcRect/>
            <a:stretch>
              <a:fillRect/>
            </a:stretch>
          </p:blipFill>
          <p:spPr bwMode="auto">
            <a:xfrm flipH="1">
              <a:off x="3810000" y="5257800"/>
              <a:ext cx="1676400" cy="1676400"/>
            </a:xfrm>
            <a:prstGeom prst="rect">
              <a:avLst/>
            </a:prstGeom>
            <a:noFill/>
            <a:ln>
              <a:noFill/>
            </a:ln>
          </p:spPr>
        </p:pic>
        <p:pic>
          <p:nvPicPr>
            <p:cNvPr id="36" name="Picture 4" descr="C:\Users\Sasa2\AppData\Local\Microsoft\Windows\Temporary Internet Files\Content.IE5\VA2IP4YR\MCj04316330000[1].png"/>
            <p:cNvPicPr>
              <a:picLocks noChangeAspect="1" noChangeArrowheads="1"/>
            </p:cNvPicPr>
            <p:nvPr/>
          </p:nvPicPr>
          <p:blipFill>
            <a:blip r:embed="rId5" cstate="print"/>
            <a:srcRect/>
            <a:stretch>
              <a:fillRect/>
            </a:stretch>
          </p:blipFill>
          <p:spPr bwMode="auto">
            <a:xfrm>
              <a:off x="1295400" y="5295900"/>
              <a:ext cx="1638300" cy="1638300"/>
            </a:xfrm>
            <a:prstGeom prst="rect">
              <a:avLst/>
            </a:prstGeom>
            <a:noFill/>
          </p:spPr>
        </p:pic>
        <p:pic>
          <p:nvPicPr>
            <p:cNvPr id="38" name="Picture 4" descr="C:\Users\Sasa2\AppData\Local\Microsoft\Windows\Temporary Internet Files\Content.IE5\VA2IP4YR\MCj04316330000[1].png"/>
            <p:cNvPicPr>
              <a:picLocks noChangeAspect="1" noChangeArrowheads="1"/>
            </p:cNvPicPr>
            <p:nvPr/>
          </p:nvPicPr>
          <p:blipFill>
            <a:blip r:embed="rId5" cstate="print"/>
            <a:srcRect/>
            <a:stretch>
              <a:fillRect/>
            </a:stretch>
          </p:blipFill>
          <p:spPr bwMode="auto">
            <a:xfrm flipH="1">
              <a:off x="6324600" y="5257800"/>
              <a:ext cx="1676400" cy="1676400"/>
            </a:xfrm>
            <a:prstGeom prst="rect">
              <a:avLst/>
            </a:prstGeom>
            <a:noFill/>
          </p:spPr>
        </p:pic>
        <p:pic>
          <p:nvPicPr>
            <p:cNvPr id="39" name="Picture 5" descr="C:\Users\Sasa2\AppData\Local\Microsoft\Windows\Temporary Internet Files\Content.IE5\994PDW0N\MCj04315720000[1].png"/>
            <p:cNvPicPr>
              <a:picLocks noChangeAspect="1" noChangeArrowheads="1"/>
            </p:cNvPicPr>
            <p:nvPr/>
          </p:nvPicPr>
          <p:blipFill>
            <a:blip r:embed="rId6" cstate="print"/>
            <a:srcRect/>
            <a:stretch>
              <a:fillRect/>
            </a:stretch>
          </p:blipFill>
          <p:spPr bwMode="auto">
            <a:xfrm>
              <a:off x="3595025" y="304800"/>
              <a:ext cx="2043775" cy="2057400"/>
            </a:xfrm>
            <a:prstGeom prst="rect">
              <a:avLst/>
            </a:prstGeom>
            <a:noFill/>
          </p:spPr>
        </p:pic>
      </p:grpSp>
      <p:grpSp>
        <p:nvGrpSpPr>
          <p:cNvPr id="4" name="Group 37"/>
          <p:cNvGrpSpPr/>
          <p:nvPr/>
        </p:nvGrpSpPr>
        <p:grpSpPr>
          <a:xfrm>
            <a:off x="1752600" y="1371600"/>
            <a:ext cx="5791200" cy="4876800"/>
            <a:chOff x="1752600" y="1371600"/>
            <a:chExt cx="5791200" cy="4876800"/>
          </a:xfrm>
        </p:grpSpPr>
        <p:sp>
          <p:nvSpPr>
            <p:cNvPr id="31" name="Oval 30"/>
            <p:cNvSpPr>
              <a:spLocks noChangeArrowheads="1"/>
            </p:cNvSpPr>
            <p:nvPr/>
          </p:nvSpPr>
          <p:spPr bwMode="auto">
            <a:xfrm>
              <a:off x="1752600" y="5638800"/>
              <a:ext cx="609600" cy="609600"/>
            </a:xfrm>
            <a:prstGeom prst="ellipse">
              <a:avLst/>
            </a:prstGeom>
            <a:ln w="3175">
              <a:headEnd type="none" w="med" len="med"/>
              <a:tailEnd type="none" w="med" len="med"/>
            </a:ln>
            <a:effectLst>
              <a:glow rad="2286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vert="horz" wrap="none" lIns="91440" tIns="45720" rIns="91440" bIns="45720" anchor="ctr" compatLnSpc="1"/>
            <a:lstStyle/>
            <a:p>
              <a:pPr algn="ctr" eaLnBrk="0" hangingPunct="0">
                <a:defRPr/>
              </a:pPr>
              <a:r>
                <a:rPr lang="en-US" sz="2400" dirty="0" smtClean="0">
                  <a:solidFill>
                    <a:schemeClr val="tx1">
                      <a:alpha val="100000"/>
                    </a:schemeClr>
                  </a:solidFill>
                  <a:latin typeface="Calibri" pitchFamily="34" charset="0"/>
                </a:rPr>
                <a:t>U2</a:t>
              </a:r>
              <a:endParaRPr lang="en-US" sz="2400" dirty="0">
                <a:latin typeface="Calibri" pitchFamily="34" charset="0"/>
              </a:endParaRPr>
            </a:p>
          </p:txBody>
        </p:sp>
        <p:sp>
          <p:nvSpPr>
            <p:cNvPr id="32" name="Oval 31"/>
            <p:cNvSpPr>
              <a:spLocks noChangeArrowheads="1"/>
            </p:cNvSpPr>
            <p:nvPr/>
          </p:nvSpPr>
          <p:spPr bwMode="auto">
            <a:xfrm>
              <a:off x="4419600" y="5638800"/>
              <a:ext cx="609600" cy="609600"/>
            </a:xfrm>
            <a:prstGeom prst="ellipse">
              <a:avLst/>
            </a:prstGeom>
            <a:ln w="3175">
              <a:headEnd type="none" w="med" len="med"/>
              <a:tailEnd type="none" w="med" len="med"/>
            </a:ln>
            <a:effectLst>
              <a:glow rad="228600">
                <a:schemeClr val="accent3">
                  <a:satMod val="175000"/>
                  <a:alpha val="40000"/>
                </a:schemeClr>
              </a:glow>
            </a:effectLst>
          </p:spPr>
          <p:style>
            <a:lnRef idx="2">
              <a:schemeClr val="accent3"/>
            </a:lnRef>
            <a:fillRef idx="1">
              <a:schemeClr val="lt1"/>
            </a:fillRef>
            <a:effectRef idx="0">
              <a:schemeClr val="accent3"/>
            </a:effectRef>
            <a:fontRef idx="minor">
              <a:schemeClr val="dk1"/>
            </a:fontRef>
          </p:style>
          <p:txBody>
            <a:bodyPr vert="horz" wrap="none" lIns="91440" tIns="45720" rIns="91440" bIns="45720" anchor="ctr" compatLnSpc="1"/>
            <a:lstStyle/>
            <a:p>
              <a:pPr algn="ctr" eaLnBrk="0" hangingPunct="0">
                <a:defRPr/>
              </a:pPr>
              <a:r>
                <a:rPr lang="en-US" sz="2400" dirty="0" smtClean="0">
                  <a:solidFill>
                    <a:schemeClr val="tx1">
                      <a:alpha val="100000"/>
                    </a:schemeClr>
                  </a:solidFill>
                  <a:latin typeface="Calibri" pitchFamily="34" charset="0"/>
                </a:rPr>
                <a:t>U3</a:t>
              </a:r>
              <a:endParaRPr lang="en-US" sz="2400" dirty="0">
                <a:latin typeface="Calibri" pitchFamily="34" charset="0"/>
              </a:endParaRPr>
            </a:p>
          </p:txBody>
        </p:sp>
        <p:sp>
          <p:nvSpPr>
            <p:cNvPr id="33" name="Oval 32"/>
            <p:cNvSpPr>
              <a:spLocks noChangeArrowheads="1"/>
            </p:cNvSpPr>
            <p:nvPr/>
          </p:nvSpPr>
          <p:spPr bwMode="auto">
            <a:xfrm>
              <a:off x="6934200" y="5638800"/>
              <a:ext cx="609600" cy="609600"/>
            </a:xfrm>
            <a:prstGeom prst="ellipse">
              <a:avLst/>
            </a:prstGeom>
            <a:ln w="3175">
              <a:headEnd type="none" w="med" len="med"/>
              <a:tailEnd type="none" w="med" len="med"/>
            </a:ln>
            <a:effectLst>
              <a:glow rad="228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vert="horz" wrap="none" lIns="91440" tIns="45720" rIns="91440" bIns="45720" anchor="ctr" compatLnSpc="1"/>
            <a:lstStyle/>
            <a:p>
              <a:pPr algn="ctr" eaLnBrk="0" hangingPunct="0">
                <a:defRPr/>
              </a:pPr>
              <a:r>
                <a:rPr lang="en-US" sz="2400" dirty="0" smtClean="0">
                  <a:solidFill>
                    <a:schemeClr val="tx1">
                      <a:alpha val="100000"/>
                    </a:schemeClr>
                  </a:solidFill>
                  <a:latin typeface="Calibri" pitchFamily="34" charset="0"/>
                </a:rPr>
                <a:t>U4</a:t>
              </a:r>
              <a:endParaRPr lang="en-US" sz="2400" dirty="0">
                <a:latin typeface="Calibri" pitchFamily="34" charset="0"/>
              </a:endParaRPr>
            </a:p>
          </p:txBody>
        </p:sp>
        <p:sp>
          <p:nvSpPr>
            <p:cNvPr id="34" name="Oval 33"/>
            <p:cNvSpPr>
              <a:spLocks noChangeArrowheads="1"/>
            </p:cNvSpPr>
            <p:nvPr/>
          </p:nvSpPr>
          <p:spPr bwMode="auto">
            <a:xfrm>
              <a:off x="4419600" y="1371600"/>
              <a:ext cx="609600" cy="609600"/>
            </a:xfrm>
            <a:prstGeom prst="ellipse">
              <a:avLst/>
            </a:prstGeom>
            <a:ln w="3175">
              <a:solidFill>
                <a:schemeClr val="accent1"/>
              </a:solidFill>
              <a:headEnd type="none" w="med" len="med"/>
              <a:tailEnd type="none" w="med" len="med"/>
            </a:ln>
            <a:effectLst>
              <a:glow rad="228600">
                <a:schemeClr val="accent1">
                  <a:satMod val="175000"/>
                  <a:alpha val="40000"/>
                </a:schemeClr>
              </a:glow>
            </a:effectLst>
          </p:spPr>
          <p:style>
            <a:lnRef idx="2">
              <a:schemeClr val="accent2"/>
            </a:lnRef>
            <a:fillRef idx="1">
              <a:schemeClr val="lt1"/>
            </a:fillRef>
            <a:effectRef idx="0">
              <a:schemeClr val="accent2"/>
            </a:effectRef>
            <a:fontRef idx="minor">
              <a:schemeClr val="dk1"/>
            </a:fontRef>
          </p:style>
          <p:txBody>
            <a:bodyPr vert="horz" wrap="none" lIns="91440" tIns="45720" rIns="91440" bIns="45720" anchor="ctr" compatLnSpc="1"/>
            <a:lstStyle/>
            <a:p>
              <a:pPr algn="ctr" eaLnBrk="0" hangingPunct="0">
                <a:defRPr/>
              </a:pPr>
              <a:r>
                <a:rPr lang="en-US" sz="2400" dirty="0" smtClean="0">
                  <a:solidFill>
                    <a:schemeClr val="tx1">
                      <a:alpha val="100000"/>
                    </a:schemeClr>
                  </a:solidFill>
                  <a:latin typeface="Calibri" pitchFamily="34" charset="0"/>
                </a:rPr>
                <a:t>U1</a:t>
              </a:r>
              <a:endParaRPr lang="en-US" sz="2400" dirty="0">
                <a:latin typeface="Calibri" pitchFamily="34" charset="0"/>
              </a:endParaRPr>
            </a:p>
          </p:txBody>
        </p:sp>
      </p:grpSp>
      <p:sp>
        <p:nvSpPr>
          <p:cNvPr id="2" name="Title 1"/>
          <p:cNvSpPr>
            <a:spLocks noGrp="1"/>
          </p:cNvSpPr>
          <p:nvPr>
            <p:ph type="title"/>
          </p:nvPr>
        </p:nvSpPr>
        <p:spPr/>
        <p:txBody>
          <a:bodyPr>
            <a:normAutofit/>
          </a:bodyPr>
          <a:lstStyle/>
          <a:p>
            <a:r>
              <a:rPr lang="en-US" dirty="0" smtClean="0"/>
              <a:t>Example Concurrent Multicast</a:t>
            </a:r>
            <a:endParaRPr lang="en-US" dirty="0"/>
          </a:p>
        </p:txBody>
      </p:sp>
      <p:cxnSp>
        <p:nvCxnSpPr>
          <p:cNvPr id="41" name="Straight Arrow Connector 40"/>
          <p:cNvCxnSpPr/>
          <p:nvPr/>
        </p:nvCxnSpPr>
        <p:spPr>
          <a:xfrm rot="5400000">
            <a:off x="1828800" y="2819400"/>
            <a:ext cx="3048000" cy="1828800"/>
          </a:xfrm>
          <a:prstGeom prst="straightConnector1">
            <a:avLst/>
          </a:prstGeom>
          <a:ln w="38100">
            <a:solidFill>
              <a:schemeClr val="accent4"/>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rot="5400000">
            <a:off x="3276600" y="3733800"/>
            <a:ext cx="2895600" cy="1588"/>
          </a:xfrm>
          <a:prstGeom prst="straightConnector1">
            <a:avLst/>
          </a:prstGeom>
          <a:ln w="38100">
            <a:solidFill>
              <a:schemeClr val="accent4"/>
            </a:solidFill>
            <a:tailEnd type="arrow"/>
          </a:ln>
        </p:spPr>
        <p:style>
          <a:lnRef idx="1">
            <a:schemeClr val="accent1"/>
          </a:lnRef>
          <a:fillRef idx="0">
            <a:schemeClr val="accent1"/>
          </a:fillRef>
          <a:effectRef idx="0">
            <a:schemeClr val="accent1"/>
          </a:effectRef>
          <a:fontRef idx="minor">
            <a:schemeClr val="tx1"/>
          </a:fontRef>
        </p:style>
      </p:cxnSp>
      <p:sp>
        <p:nvSpPr>
          <p:cNvPr id="45" name="Freeform 44"/>
          <p:cNvSpPr/>
          <p:nvPr/>
        </p:nvSpPr>
        <p:spPr>
          <a:xfrm>
            <a:off x="2634916" y="4608095"/>
            <a:ext cx="4223084" cy="818147"/>
          </a:xfrm>
          <a:custGeom>
            <a:avLst/>
            <a:gdLst>
              <a:gd name="connsiteX0" fmla="*/ 0 w 4223084"/>
              <a:gd name="connsiteY0" fmla="*/ 818147 h 818147"/>
              <a:gd name="connsiteX1" fmla="*/ 2093495 w 4223084"/>
              <a:gd name="connsiteY1" fmla="*/ 24063 h 818147"/>
              <a:gd name="connsiteX2" fmla="*/ 4223084 w 4223084"/>
              <a:gd name="connsiteY2" fmla="*/ 673768 h 818147"/>
            </a:gdLst>
            <a:ahLst/>
            <a:cxnLst>
              <a:cxn ang="0">
                <a:pos x="connsiteX0" y="connsiteY0"/>
              </a:cxn>
              <a:cxn ang="0">
                <a:pos x="connsiteX1" y="connsiteY1"/>
              </a:cxn>
              <a:cxn ang="0">
                <a:pos x="connsiteX2" y="connsiteY2"/>
              </a:cxn>
            </a:cxnLst>
            <a:rect l="l" t="t" r="r" b="b"/>
            <a:pathLst>
              <a:path w="4223084" h="818147">
                <a:moveTo>
                  <a:pt x="0" y="818147"/>
                </a:moveTo>
                <a:cubicBezTo>
                  <a:pt x="694824" y="433136"/>
                  <a:pt x="1389648" y="48126"/>
                  <a:pt x="2093495" y="24063"/>
                </a:cubicBezTo>
                <a:cubicBezTo>
                  <a:pt x="2797342" y="0"/>
                  <a:pt x="3924300" y="591552"/>
                  <a:pt x="4223084" y="673768"/>
                </a:cubicBezTo>
              </a:path>
            </a:pathLst>
          </a:custGeom>
          <a:ln w="38100">
            <a:solidFill>
              <a:schemeClr val="accent4"/>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a:solidFill>
                  <a:schemeClr val="accent4"/>
                </a:solidFill>
              </a:ln>
            </a:endParaRPr>
          </a:p>
        </p:txBody>
      </p:sp>
      <p:sp>
        <p:nvSpPr>
          <p:cNvPr id="64" name="Rectangle 63"/>
          <p:cNvSpPr/>
          <p:nvPr/>
        </p:nvSpPr>
        <p:spPr>
          <a:xfrm>
            <a:off x="1752600" y="4724400"/>
            <a:ext cx="533400" cy="5334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t>T</a:t>
            </a:r>
            <a:endParaRPr lang="en-US" dirty="0"/>
          </a:p>
        </p:txBody>
      </p:sp>
      <p:sp>
        <p:nvSpPr>
          <p:cNvPr id="65" name="Rectangle 64"/>
          <p:cNvSpPr/>
          <p:nvPr/>
        </p:nvSpPr>
        <p:spPr>
          <a:xfrm>
            <a:off x="4038600" y="4724400"/>
            <a:ext cx="533400" cy="5334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t>2T</a:t>
            </a:r>
            <a:endParaRPr lang="en-US" dirty="0"/>
          </a:p>
        </p:txBody>
      </p:sp>
      <p:sp>
        <p:nvSpPr>
          <p:cNvPr id="66" name="Rectangle 65"/>
          <p:cNvSpPr/>
          <p:nvPr/>
        </p:nvSpPr>
        <p:spPr>
          <a:xfrm>
            <a:off x="6934200" y="4724400"/>
            <a:ext cx="533400" cy="5334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t>2T</a:t>
            </a:r>
            <a:endParaRPr lang="en-US" dirty="0"/>
          </a:p>
        </p:txBody>
      </p:sp>
      <p:sp>
        <p:nvSpPr>
          <p:cNvPr id="67" name="Rectangle 66"/>
          <p:cNvSpPr/>
          <p:nvPr/>
        </p:nvSpPr>
        <p:spPr>
          <a:xfrm>
            <a:off x="152400" y="4495800"/>
            <a:ext cx="1447800" cy="990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t>Command arrives at time:</a:t>
            </a:r>
            <a:endParaRPr lang="en-US" dirty="0"/>
          </a:p>
        </p:txBody>
      </p:sp>
      <p:grpSp>
        <p:nvGrpSpPr>
          <p:cNvPr id="5" name="Group 35"/>
          <p:cNvGrpSpPr/>
          <p:nvPr/>
        </p:nvGrpSpPr>
        <p:grpSpPr>
          <a:xfrm>
            <a:off x="4267200" y="990600"/>
            <a:ext cx="838200" cy="838200"/>
            <a:chOff x="609600" y="1143000"/>
            <a:chExt cx="457200" cy="457200"/>
          </a:xfrm>
        </p:grpSpPr>
        <p:sp>
          <p:nvSpPr>
            <p:cNvPr id="43" name="Rectangle 42"/>
            <p:cNvSpPr/>
            <p:nvPr/>
          </p:nvSpPr>
          <p:spPr>
            <a:xfrm>
              <a:off x="609600" y="1143000"/>
              <a:ext cx="457200" cy="457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44" name="Picture 43" descr="powerpoint-2007-icon.jpg"/>
            <p:cNvPicPr>
              <a:picLocks noChangeAspect="1"/>
            </p:cNvPicPr>
            <p:nvPr/>
          </p:nvPicPr>
          <p:blipFill>
            <a:blip r:embed="rId7" cstate="print"/>
            <a:stretch>
              <a:fillRect/>
            </a:stretch>
          </p:blipFill>
          <p:spPr>
            <a:xfrm>
              <a:off x="685800" y="1219200"/>
              <a:ext cx="304800" cy="331304"/>
            </a:xfrm>
            <a:prstGeom prst="rect">
              <a:avLst/>
            </a:prstGeom>
          </p:spPr>
        </p:pic>
      </p:grpSp>
      <p:grpSp>
        <p:nvGrpSpPr>
          <p:cNvPr id="6" name="Group 35"/>
          <p:cNvGrpSpPr/>
          <p:nvPr/>
        </p:nvGrpSpPr>
        <p:grpSpPr>
          <a:xfrm>
            <a:off x="4267200" y="990600"/>
            <a:ext cx="838200" cy="838200"/>
            <a:chOff x="609600" y="1143000"/>
            <a:chExt cx="457200" cy="457200"/>
          </a:xfrm>
        </p:grpSpPr>
        <p:sp>
          <p:nvSpPr>
            <p:cNvPr id="49" name="Rectangle 48"/>
            <p:cNvSpPr/>
            <p:nvPr/>
          </p:nvSpPr>
          <p:spPr>
            <a:xfrm>
              <a:off x="609600" y="1143000"/>
              <a:ext cx="457200" cy="457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50" name="Picture 49" descr="powerpoint-2007-icon.jpg"/>
            <p:cNvPicPr>
              <a:picLocks noChangeAspect="1"/>
            </p:cNvPicPr>
            <p:nvPr/>
          </p:nvPicPr>
          <p:blipFill>
            <a:blip r:embed="rId7" cstate="print"/>
            <a:stretch>
              <a:fillRect/>
            </a:stretch>
          </p:blipFill>
          <p:spPr>
            <a:xfrm>
              <a:off x="685800" y="1219200"/>
              <a:ext cx="304800" cy="331304"/>
            </a:xfrm>
            <a:prstGeom prst="rect">
              <a:avLst/>
            </a:prstGeom>
          </p:spPr>
        </p:pic>
      </p:grpSp>
      <p:grpSp>
        <p:nvGrpSpPr>
          <p:cNvPr id="7" name="Group 35"/>
          <p:cNvGrpSpPr/>
          <p:nvPr/>
        </p:nvGrpSpPr>
        <p:grpSpPr>
          <a:xfrm>
            <a:off x="4267200" y="990600"/>
            <a:ext cx="838200" cy="838200"/>
            <a:chOff x="609600" y="1143000"/>
            <a:chExt cx="457200" cy="457200"/>
          </a:xfrm>
        </p:grpSpPr>
        <p:sp>
          <p:nvSpPr>
            <p:cNvPr id="54" name="Rectangle 53"/>
            <p:cNvSpPr/>
            <p:nvPr/>
          </p:nvSpPr>
          <p:spPr>
            <a:xfrm>
              <a:off x="609600" y="1143000"/>
              <a:ext cx="457200" cy="457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57" name="Picture 56" descr="powerpoint-2007-icon.jpg"/>
            <p:cNvPicPr>
              <a:picLocks noChangeAspect="1"/>
            </p:cNvPicPr>
            <p:nvPr/>
          </p:nvPicPr>
          <p:blipFill>
            <a:blip r:embed="rId7" cstate="print"/>
            <a:stretch>
              <a:fillRect/>
            </a:stretch>
          </p:blipFill>
          <p:spPr>
            <a:xfrm>
              <a:off x="685800" y="1219200"/>
              <a:ext cx="304800" cy="331304"/>
            </a:xfrm>
            <a:prstGeom prst="rect">
              <a:avLst/>
            </a:prstGeom>
          </p:spPr>
        </p:pic>
      </p:grpSp>
      <p:grpSp>
        <p:nvGrpSpPr>
          <p:cNvPr id="8" name="Group 35"/>
          <p:cNvGrpSpPr/>
          <p:nvPr/>
        </p:nvGrpSpPr>
        <p:grpSpPr>
          <a:xfrm>
            <a:off x="1600200" y="5486400"/>
            <a:ext cx="838200" cy="838200"/>
            <a:chOff x="609600" y="1143000"/>
            <a:chExt cx="457200" cy="457200"/>
          </a:xfrm>
        </p:grpSpPr>
        <p:sp>
          <p:nvSpPr>
            <p:cNvPr id="61" name="Rectangle 60"/>
            <p:cNvSpPr/>
            <p:nvPr/>
          </p:nvSpPr>
          <p:spPr>
            <a:xfrm>
              <a:off x="609600" y="1143000"/>
              <a:ext cx="457200" cy="457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63" name="Picture 62" descr="powerpoint-2007-icon.jpg"/>
            <p:cNvPicPr>
              <a:picLocks noChangeAspect="1"/>
            </p:cNvPicPr>
            <p:nvPr/>
          </p:nvPicPr>
          <p:blipFill>
            <a:blip r:embed="rId7" cstate="print"/>
            <a:stretch>
              <a:fillRect/>
            </a:stretch>
          </p:blipFill>
          <p:spPr>
            <a:xfrm>
              <a:off x="685800" y="1219200"/>
              <a:ext cx="304800" cy="331304"/>
            </a:xfrm>
            <a:prstGeom prst="rect">
              <a:avLst/>
            </a:prstGeom>
          </p:spPr>
        </p:pic>
      </p:grpSp>
      <p:sp>
        <p:nvSpPr>
          <p:cNvPr id="68" name="Rectangle 67"/>
          <p:cNvSpPr/>
          <p:nvPr/>
        </p:nvSpPr>
        <p:spPr>
          <a:xfrm>
            <a:off x="685800" y="3200400"/>
            <a:ext cx="7848600" cy="76200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Multicast can provide better  remote response times than </a:t>
            </a:r>
            <a:r>
              <a:rPr lang="en-US" dirty="0" err="1" smtClean="0"/>
              <a:t>unicast</a:t>
            </a:r>
            <a:endParaRPr lang="en-US" dirty="0"/>
          </a:p>
        </p:txBody>
      </p:sp>
      <p:sp>
        <p:nvSpPr>
          <p:cNvPr id="35" name="Rectangle 34"/>
          <p:cNvSpPr/>
          <p:nvPr/>
        </p:nvSpPr>
        <p:spPr>
          <a:xfrm>
            <a:off x="152400" y="914400"/>
            <a:ext cx="2590800" cy="4572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Transmit Time = T</a:t>
            </a:r>
            <a:endParaRPr lang="en-US" dirty="0"/>
          </a:p>
        </p:txBody>
      </p:sp>
      <p:sp>
        <p:nvSpPr>
          <p:cNvPr id="40" name="Rectangle 39"/>
          <p:cNvSpPr/>
          <p:nvPr/>
        </p:nvSpPr>
        <p:spPr>
          <a:xfrm>
            <a:off x="152400" y="1447800"/>
            <a:ext cx="2590800" cy="4572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All Other Costs = 0</a:t>
            </a:r>
            <a:endParaRPr lang="en-US" dirty="0"/>
          </a:p>
        </p:txBody>
      </p:sp>
      <p:sp>
        <p:nvSpPr>
          <p:cNvPr id="46" name="Rectangle 45"/>
          <p:cNvSpPr/>
          <p:nvPr/>
        </p:nvSpPr>
        <p:spPr>
          <a:xfrm>
            <a:off x="685800" y="2362200"/>
            <a:ext cx="7848600" cy="76200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Concurrent transmission</a:t>
            </a:r>
            <a:endParaRPr lang="en-US" dirty="0"/>
          </a:p>
        </p:txBody>
      </p:sp>
      <p:sp>
        <p:nvSpPr>
          <p:cNvPr id="47" name="Rectangle 46"/>
          <p:cNvSpPr/>
          <p:nvPr/>
        </p:nvSpPr>
        <p:spPr>
          <a:xfrm>
            <a:off x="685800" y="4114800"/>
            <a:ext cx="7848600" cy="76200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Does multicast tree matter?</a:t>
            </a:r>
            <a:endParaRPr lang="en-US" dirty="0"/>
          </a:p>
        </p:txBody>
      </p:sp>
      <p:pic>
        <p:nvPicPr>
          <p:cNvPr id="48" name="~PP1033.WAV">
            <a:hlinkClick r:id="" action="ppaction://media"/>
          </p:cNvPr>
          <p:cNvPicPr>
            <a:picLocks noRot="1" noChangeAspect="1"/>
          </p:cNvPicPr>
          <p:nvPr>
            <a:wavAudioFile r:embed="rId2" name="~PP1033.WAV"/>
          </p:nvPr>
        </p:nvPicPr>
        <p:blipFill>
          <a:blip r:embed="rId8" cstate="print"/>
          <a:stretch>
            <a:fillRect/>
          </a:stretch>
        </p:blipFill>
        <p:spPr>
          <a:xfrm>
            <a:off x="8724900" y="6438900"/>
            <a:ext cx="304800" cy="304800"/>
          </a:xfrm>
          <a:prstGeom prst="rect">
            <a:avLst/>
          </a:prstGeom>
        </p:spPr>
      </p:pic>
    </p:spTree>
    <p:custDataLst>
      <p:tags r:id="rId1"/>
    </p:custDataLst>
  </p:cSld>
  <p:clrMapOvr>
    <a:masterClrMapping/>
  </p:clrMapOvr>
  <p:transition advTm="7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0" presetClass="path" presetSubtype="0" accel="50000" decel="50000" fill="hold" nodeType="withEffect">
                                  <p:stCondLst>
                                    <p:cond delay="0"/>
                                  </p:stCondLst>
                                  <p:childTnLst>
                                    <p:animMotion origin="layout" path="M -3.33333E-6 -5.55556E-6 L -0.29166 0.65555 " pathEditMode="relative" ptsTypes="AA">
                                      <p:cBhvr>
                                        <p:cTn id="16" dur="2000" fill="hold"/>
                                        <p:tgtEl>
                                          <p:spTgt spid="6"/>
                                        </p:tgtEl>
                                        <p:attrNameLst>
                                          <p:attrName>ppt_x</p:attrName>
                                          <p:attrName>ppt_y</p:attrName>
                                        </p:attrNameLst>
                                      </p:cBhvr>
                                    </p:animMotion>
                                  </p:childTnLst>
                                </p:cTn>
                              </p:par>
                              <p:par>
                                <p:cTn id="17" presetID="1" presetClass="entr" presetSubtype="0" fill="hold" grpId="0" nodeType="withEffect">
                                  <p:stCondLst>
                                    <p:cond delay="2000"/>
                                  </p:stCondLst>
                                  <p:childTnLst>
                                    <p:set>
                                      <p:cBhvr>
                                        <p:cTn id="18" dur="1" fill="hold">
                                          <p:stCondLst>
                                            <p:cond delay="0"/>
                                          </p:stCondLst>
                                        </p:cTn>
                                        <p:tgtEl>
                                          <p:spTgt spid="64"/>
                                        </p:tgtEl>
                                        <p:attrNameLst>
                                          <p:attrName>style.visibility</p:attrName>
                                        </p:attrNameLst>
                                      </p:cBhvr>
                                      <p:to>
                                        <p:strVal val="visible"/>
                                      </p:to>
                                    </p:set>
                                  </p:childTnLst>
                                </p:cTn>
                              </p:par>
                              <p:par>
                                <p:cTn id="19" presetID="1" presetClass="entr" presetSubtype="0" fill="hold" grpId="0" nodeType="withEffect">
                                  <p:stCondLst>
                                    <p:cond delay="2000"/>
                                  </p:stCondLst>
                                  <p:childTnLst>
                                    <p:set>
                                      <p:cBhvr>
                                        <p:cTn id="20" dur="1" fill="hold">
                                          <p:stCondLst>
                                            <p:cond delay="0"/>
                                          </p:stCondLst>
                                        </p:cTn>
                                        <p:tgtEl>
                                          <p:spTgt spid="67"/>
                                        </p:tgtEl>
                                        <p:attrNameLst>
                                          <p:attrName>style.visibility</p:attrName>
                                        </p:attrNameLst>
                                      </p:cBhvr>
                                      <p:to>
                                        <p:strVal val="visible"/>
                                      </p:to>
                                    </p:set>
                                  </p:childTnLst>
                                </p:cTn>
                              </p:par>
                              <p:par>
                                <p:cTn id="21" presetID="1" presetClass="entr" presetSubtype="0" fill="hold" nodeType="withEffect">
                                  <p:stCondLst>
                                    <p:cond delay="500"/>
                                  </p:stCondLst>
                                  <p:childTnLst>
                                    <p:set>
                                      <p:cBhvr>
                                        <p:cTn id="22" dur="1" fill="hold">
                                          <p:stCondLst>
                                            <p:cond delay="0"/>
                                          </p:stCondLst>
                                        </p:cTn>
                                        <p:tgtEl>
                                          <p:spTgt spid="7"/>
                                        </p:tgtEl>
                                        <p:attrNameLst>
                                          <p:attrName>style.visibility</p:attrName>
                                        </p:attrNameLst>
                                      </p:cBhvr>
                                      <p:to>
                                        <p:strVal val="visible"/>
                                      </p:to>
                                    </p:set>
                                  </p:childTnLst>
                                </p:cTn>
                              </p:par>
                              <p:par>
                                <p:cTn id="23" presetID="0" presetClass="path" presetSubtype="0" accel="50000" decel="50000" fill="hold" nodeType="withEffect">
                                  <p:stCondLst>
                                    <p:cond delay="500"/>
                                  </p:stCondLst>
                                  <p:childTnLst>
                                    <p:animMotion origin="layout" path="M -1.11022E-16 4.44444E-6 L 0.00417 0.65 " pathEditMode="relative" rAng="0" ptsTypes="AA">
                                      <p:cBhvr>
                                        <p:cTn id="24" dur="2000" fill="hold"/>
                                        <p:tgtEl>
                                          <p:spTgt spid="7"/>
                                        </p:tgtEl>
                                        <p:attrNameLst>
                                          <p:attrName>ppt_x</p:attrName>
                                          <p:attrName>ppt_y</p:attrName>
                                        </p:attrNameLst>
                                      </p:cBhvr>
                                      <p:rCtr x="2" y="325"/>
                                    </p:animMotion>
                                  </p:childTnLst>
                                </p:cTn>
                              </p:par>
                              <p:par>
                                <p:cTn id="25" presetID="1" presetClass="entr" presetSubtype="0" fill="hold" grpId="0" nodeType="withEffect">
                                  <p:stCondLst>
                                    <p:cond delay="2500"/>
                                  </p:stCondLst>
                                  <p:childTnLst>
                                    <p:set>
                                      <p:cBhvr>
                                        <p:cTn id="26" dur="1" fill="hold">
                                          <p:stCondLst>
                                            <p:cond delay="0"/>
                                          </p:stCondLst>
                                        </p:cTn>
                                        <p:tgtEl>
                                          <p:spTgt spid="6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0" presetClass="path" presetSubtype="0" accel="50000" decel="50000" fill="hold" nodeType="withEffect">
                                  <p:stCondLst>
                                    <p:cond delay="0"/>
                                  </p:stCondLst>
                                  <p:childTnLst>
                                    <p:animMotion origin="layout" path="M -3.33333E-6 0.01666 C 0.1 -0.08929 0.20018 -0.19523 0.29514 -0.19754 C 0.39028 -0.19986 0.48056 -0.09923 0.57084 0.00116 " pathEditMode="relative" rAng="0" ptsTypes="aaA">
                                      <p:cBhvr>
                                        <p:cTn id="32" dur="2000" fill="hold"/>
                                        <p:tgtEl>
                                          <p:spTgt spid="8"/>
                                        </p:tgtEl>
                                        <p:attrNameLst>
                                          <p:attrName>ppt_x</p:attrName>
                                          <p:attrName>ppt_y</p:attrName>
                                        </p:attrNameLst>
                                      </p:cBhvr>
                                      <p:rCtr x="285" y="-108"/>
                                    </p:animMotion>
                                  </p:childTnLst>
                                </p:cTn>
                              </p:par>
                              <p:par>
                                <p:cTn id="33" presetID="1" presetClass="entr" presetSubtype="0" fill="hold" grpId="0" nodeType="withEffect">
                                  <p:stCondLst>
                                    <p:cond delay="2000"/>
                                  </p:stCondLst>
                                  <p:childTnLst>
                                    <p:set>
                                      <p:cBhvr>
                                        <p:cTn id="34" dur="1" fill="hold">
                                          <p:stCondLst>
                                            <p:cond delay="0"/>
                                          </p:stCondLst>
                                        </p:cTn>
                                        <p:tgtEl>
                                          <p:spTgt spid="6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47" fill="hold" display="0">
                  <p:stCondLst>
                    <p:cond delay="indefinite"/>
                  </p:stCondLst>
                  <p:endCondLst>
                    <p:cond evt="onPrev" delay="0">
                      <p:tgtEl>
                        <p:sldTgt/>
                      </p:tgtEl>
                    </p:cond>
                    <p:cond evt="onStopAudio" delay="0">
                      <p:tgtEl>
                        <p:sldTgt/>
                      </p:tgtEl>
                    </p:cond>
                  </p:endCondLst>
                </p:cTn>
                <p:tgtEl>
                  <p:spTgt spid="48"/>
                </p:tgtEl>
              </p:cMediaNode>
            </p:audio>
          </p:childTnLst>
        </p:cTn>
      </p:par>
    </p:tnLst>
    <p:bldLst>
      <p:bldP spid="64" grpId="0" animBg="1"/>
      <p:bldP spid="65" grpId="0" animBg="1"/>
      <p:bldP spid="66" grpId="0" animBg="1"/>
      <p:bldP spid="67" grpId="0" animBg="1"/>
      <p:bldP spid="68" grpId="0" animBg="1"/>
      <p:bldP spid="46" grpId="0" animBg="1"/>
      <p:bldP spid="4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4"/>
          <p:cNvGrpSpPr/>
          <p:nvPr/>
        </p:nvGrpSpPr>
        <p:grpSpPr>
          <a:xfrm>
            <a:off x="1295400" y="304800"/>
            <a:ext cx="6705600" cy="6629400"/>
            <a:chOff x="1295400" y="304800"/>
            <a:chExt cx="6705600" cy="6629400"/>
          </a:xfrm>
        </p:grpSpPr>
        <p:pic>
          <p:nvPicPr>
            <p:cNvPr id="37" name="Picture 4" descr="C:\Users\Sasa2\AppData\Local\Microsoft\Windows\Temporary Internet Files\Content.IE5\VA2IP4YR\MCj04316330000[1].png"/>
            <p:cNvPicPr>
              <a:picLocks noChangeAspect="1" noChangeArrowheads="1"/>
            </p:cNvPicPr>
            <p:nvPr/>
          </p:nvPicPr>
          <p:blipFill>
            <a:blip r:embed="rId5" cstate="print"/>
            <a:srcRect/>
            <a:stretch>
              <a:fillRect/>
            </a:stretch>
          </p:blipFill>
          <p:spPr bwMode="auto">
            <a:xfrm flipH="1">
              <a:off x="3810000" y="5257800"/>
              <a:ext cx="1676400" cy="1676400"/>
            </a:xfrm>
            <a:prstGeom prst="rect">
              <a:avLst/>
            </a:prstGeom>
            <a:noFill/>
            <a:ln>
              <a:noFill/>
            </a:ln>
          </p:spPr>
        </p:pic>
        <p:pic>
          <p:nvPicPr>
            <p:cNvPr id="36" name="Picture 4" descr="C:\Users\Sasa2\AppData\Local\Microsoft\Windows\Temporary Internet Files\Content.IE5\VA2IP4YR\MCj04316330000[1].png"/>
            <p:cNvPicPr>
              <a:picLocks noChangeAspect="1" noChangeArrowheads="1"/>
            </p:cNvPicPr>
            <p:nvPr/>
          </p:nvPicPr>
          <p:blipFill>
            <a:blip r:embed="rId5" cstate="print"/>
            <a:srcRect/>
            <a:stretch>
              <a:fillRect/>
            </a:stretch>
          </p:blipFill>
          <p:spPr bwMode="auto">
            <a:xfrm>
              <a:off x="1295400" y="5295900"/>
              <a:ext cx="1638300" cy="1638300"/>
            </a:xfrm>
            <a:prstGeom prst="rect">
              <a:avLst/>
            </a:prstGeom>
            <a:noFill/>
          </p:spPr>
        </p:pic>
        <p:pic>
          <p:nvPicPr>
            <p:cNvPr id="38" name="Picture 4" descr="C:\Users\Sasa2\AppData\Local\Microsoft\Windows\Temporary Internet Files\Content.IE5\VA2IP4YR\MCj04316330000[1].png"/>
            <p:cNvPicPr>
              <a:picLocks noChangeAspect="1" noChangeArrowheads="1"/>
            </p:cNvPicPr>
            <p:nvPr/>
          </p:nvPicPr>
          <p:blipFill>
            <a:blip r:embed="rId5" cstate="print"/>
            <a:srcRect/>
            <a:stretch>
              <a:fillRect/>
            </a:stretch>
          </p:blipFill>
          <p:spPr bwMode="auto">
            <a:xfrm flipH="1">
              <a:off x="6324600" y="5257800"/>
              <a:ext cx="1676400" cy="1676400"/>
            </a:xfrm>
            <a:prstGeom prst="rect">
              <a:avLst/>
            </a:prstGeom>
            <a:noFill/>
          </p:spPr>
        </p:pic>
        <p:pic>
          <p:nvPicPr>
            <p:cNvPr id="39" name="Picture 5" descr="C:\Users\Sasa2\AppData\Local\Microsoft\Windows\Temporary Internet Files\Content.IE5\994PDW0N\MCj04315720000[1].png"/>
            <p:cNvPicPr>
              <a:picLocks noChangeAspect="1" noChangeArrowheads="1"/>
            </p:cNvPicPr>
            <p:nvPr/>
          </p:nvPicPr>
          <p:blipFill>
            <a:blip r:embed="rId6" cstate="print"/>
            <a:srcRect/>
            <a:stretch>
              <a:fillRect/>
            </a:stretch>
          </p:blipFill>
          <p:spPr bwMode="auto">
            <a:xfrm>
              <a:off x="3595025" y="304800"/>
              <a:ext cx="2043775" cy="2057400"/>
            </a:xfrm>
            <a:prstGeom prst="rect">
              <a:avLst/>
            </a:prstGeom>
            <a:noFill/>
          </p:spPr>
        </p:pic>
      </p:grpSp>
      <p:grpSp>
        <p:nvGrpSpPr>
          <p:cNvPr id="4" name="Group 37"/>
          <p:cNvGrpSpPr/>
          <p:nvPr/>
        </p:nvGrpSpPr>
        <p:grpSpPr>
          <a:xfrm>
            <a:off x="1752600" y="1371600"/>
            <a:ext cx="5791200" cy="4876800"/>
            <a:chOff x="1752600" y="1371600"/>
            <a:chExt cx="5791200" cy="4876800"/>
          </a:xfrm>
        </p:grpSpPr>
        <p:sp>
          <p:nvSpPr>
            <p:cNvPr id="31" name="Oval 30"/>
            <p:cNvSpPr>
              <a:spLocks noChangeArrowheads="1"/>
            </p:cNvSpPr>
            <p:nvPr/>
          </p:nvSpPr>
          <p:spPr bwMode="auto">
            <a:xfrm>
              <a:off x="1752600" y="5638800"/>
              <a:ext cx="609600" cy="609600"/>
            </a:xfrm>
            <a:prstGeom prst="ellipse">
              <a:avLst/>
            </a:prstGeom>
            <a:ln w="3175">
              <a:headEnd type="none" w="med" len="med"/>
              <a:tailEnd type="none" w="med" len="med"/>
            </a:ln>
            <a:effectLst>
              <a:glow rad="2286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vert="horz" wrap="none" lIns="91440" tIns="45720" rIns="91440" bIns="45720" anchor="ctr" compatLnSpc="1"/>
            <a:lstStyle/>
            <a:p>
              <a:pPr algn="ctr" eaLnBrk="0" hangingPunct="0">
                <a:defRPr/>
              </a:pPr>
              <a:r>
                <a:rPr lang="en-US" sz="2400" dirty="0" smtClean="0">
                  <a:solidFill>
                    <a:schemeClr val="tx1">
                      <a:alpha val="100000"/>
                    </a:schemeClr>
                  </a:solidFill>
                  <a:latin typeface="Calibri" pitchFamily="34" charset="0"/>
                </a:rPr>
                <a:t>U2</a:t>
              </a:r>
              <a:endParaRPr lang="en-US" sz="2400" dirty="0">
                <a:latin typeface="Calibri" pitchFamily="34" charset="0"/>
              </a:endParaRPr>
            </a:p>
          </p:txBody>
        </p:sp>
        <p:sp>
          <p:nvSpPr>
            <p:cNvPr id="32" name="Oval 31"/>
            <p:cNvSpPr>
              <a:spLocks noChangeArrowheads="1"/>
            </p:cNvSpPr>
            <p:nvPr/>
          </p:nvSpPr>
          <p:spPr bwMode="auto">
            <a:xfrm>
              <a:off x="4419600" y="5638800"/>
              <a:ext cx="609600" cy="609600"/>
            </a:xfrm>
            <a:prstGeom prst="ellipse">
              <a:avLst/>
            </a:prstGeom>
            <a:ln w="3175">
              <a:headEnd type="none" w="med" len="med"/>
              <a:tailEnd type="none" w="med" len="med"/>
            </a:ln>
            <a:effectLst>
              <a:glow rad="228600">
                <a:schemeClr val="accent3">
                  <a:satMod val="175000"/>
                  <a:alpha val="40000"/>
                </a:schemeClr>
              </a:glow>
            </a:effectLst>
          </p:spPr>
          <p:style>
            <a:lnRef idx="2">
              <a:schemeClr val="accent3"/>
            </a:lnRef>
            <a:fillRef idx="1">
              <a:schemeClr val="lt1"/>
            </a:fillRef>
            <a:effectRef idx="0">
              <a:schemeClr val="accent3"/>
            </a:effectRef>
            <a:fontRef idx="minor">
              <a:schemeClr val="dk1"/>
            </a:fontRef>
          </p:style>
          <p:txBody>
            <a:bodyPr vert="horz" wrap="none" lIns="91440" tIns="45720" rIns="91440" bIns="45720" anchor="ctr" compatLnSpc="1"/>
            <a:lstStyle/>
            <a:p>
              <a:pPr algn="ctr" eaLnBrk="0" hangingPunct="0">
                <a:defRPr/>
              </a:pPr>
              <a:r>
                <a:rPr lang="en-US" sz="2400" dirty="0" smtClean="0">
                  <a:solidFill>
                    <a:schemeClr val="tx1">
                      <a:alpha val="100000"/>
                    </a:schemeClr>
                  </a:solidFill>
                  <a:latin typeface="Calibri" pitchFamily="34" charset="0"/>
                </a:rPr>
                <a:t>U3</a:t>
              </a:r>
              <a:endParaRPr lang="en-US" sz="2400" dirty="0">
                <a:latin typeface="Calibri" pitchFamily="34" charset="0"/>
              </a:endParaRPr>
            </a:p>
          </p:txBody>
        </p:sp>
        <p:sp>
          <p:nvSpPr>
            <p:cNvPr id="33" name="Oval 32"/>
            <p:cNvSpPr>
              <a:spLocks noChangeArrowheads="1"/>
            </p:cNvSpPr>
            <p:nvPr/>
          </p:nvSpPr>
          <p:spPr bwMode="auto">
            <a:xfrm>
              <a:off x="6934200" y="5638800"/>
              <a:ext cx="609600" cy="609600"/>
            </a:xfrm>
            <a:prstGeom prst="ellipse">
              <a:avLst/>
            </a:prstGeom>
            <a:ln w="3175">
              <a:headEnd type="none" w="med" len="med"/>
              <a:tailEnd type="none" w="med" len="med"/>
            </a:ln>
            <a:effectLst>
              <a:glow rad="228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vert="horz" wrap="none" lIns="91440" tIns="45720" rIns="91440" bIns="45720" anchor="ctr" compatLnSpc="1"/>
            <a:lstStyle/>
            <a:p>
              <a:pPr algn="ctr" eaLnBrk="0" hangingPunct="0">
                <a:defRPr/>
              </a:pPr>
              <a:r>
                <a:rPr lang="en-US" sz="2400" dirty="0" smtClean="0">
                  <a:solidFill>
                    <a:schemeClr val="tx1">
                      <a:alpha val="100000"/>
                    </a:schemeClr>
                  </a:solidFill>
                  <a:latin typeface="Calibri" pitchFamily="34" charset="0"/>
                </a:rPr>
                <a:t>U4</a:t>
              </a:r>
              <a:endParaRPr lang="en-US" sz="2400" dirty="0">
                <a:latin typeface="Calibri" pitchFamily="34" charset="0"/>
              </a:endParaRPr>
            </a:p>
          </p:txBody>
        </p:sp>
        <p:sp>
          <p:nvSpPr>
            <p:cNvPr id="34" name="Oval 33"/>
            <p:cNvSpPr>
              <a:spLocks noChangeArrowheads="1"/>
            </p:cNvSpPr>
            <p:nvPr/>
          </p:nvSpPr>
          <p:spPr bwMode="auto">
            <a:xfrm>
              <a:off x="4419600" y="1371600"/>
              <a:ext cx="609600" cy="609600"/>
            </a:xfrm>
            <a:prstGeom prst="ellipse">
              <a:avLst/>
            </a:prstGeom>
            <a:ln w="3175">
              <a:solidFill>
                <a:schemeClr val="accent1"/>
              </a:solidFill>
              <a:headEnd type="none" w="med" len="med"/>
              <a:tailEnd type="none" w="med" len="med"/>
            </a:ln>
            <a:effectLst>
              <a:glow rad="228600">
                <a:schemeClr val="accent1">
                  <a:satMod val="175000"/>
                  <a:alpha val="40000"/>
                </a:schemeClr>
              </a:glow>
            </a:effectLst>
          </p:spPr>
          <p:style>
            <a:lnRef idx="2">
              <a:schemeClr val="accent2"/>
            </a:lnRef>
            <a:fillRef idx="1">
              <a:schemeClr val="lt1"/>
            </a:fillRef>
            <a:effectRef idx="0">
              <a:schemeClr val="accent2"/>
            </a:effectRef>
            <a:fontRef idx="minor">
              <a:schemeClr val="dk1"/>
            </a:fontRef>
          </p:style>
          <p:txBody>
            <a:bodyPr vert="horz" wrap="none" lIns="91440" tIns="45720" rIns="91440" bIns="45720" anchor="ctr" compatLnSpc="1"/>
            <a:lstStyle/>
            <a:p>
              <a:pPr algn="ctr" eaLnBrk="0" hangingPunct="0">
                <a:defRPr/>
              </a:pPr>
              <a:r>
                <a:rPr lang="en-US" sz="2400" dirty="0" smtClean="0">
                  <a:solidFill>
                    <a:schemeClr val="tx1">
                      <a:alpha val="100000"/>
                    </a:schemeClr>
                  </a:solidFill>
                  <a:latin typeface="Calibri" pitchFamily="34" charset="0"/>
                </a:rPr>
                <a:t>U1</a:t>
              </a:r>
              <a:endParaRPr lang="en-US" sz="2400" dirty="0">
                <a:latin typeface="Calibri" pitchFamily="34" charset="0"/>
              </a:endParaRPr>
            </a:p>
          </p:txBody>
        </p:sp>
      </p:grpSp>
      <p:sp>
        <p:nvSpPr>
          <p:cNvPr id="2" name="Title 1"/>
          <p:cNvSpPr>
            <a:spLocks noGrp="1"/>
          </p:cNvSpPr>
          <p:nvPr>
            <p:ph type="title"/>
          </p:nvPr>
        </p:nvSpPr>
        <p:spPr/>
        <p:txBody>
          <a:bodyPr>
            <a:normAutofit/>
          </a:bodyPr>
          <a:lstStyle/>
          <a:p>
            <a:r>
              <a:rPr lang="en-US" dirty="0" smtClean="0"/>
              <a:t>Serial Multicast</a:t>
            </a:r>
            <a:endParaRPr lang="en-US" dirty="0"/>
          </a:p>
        </p:txBody>
      </p:sp>
      <p:cxnSp>
        <p:nvCxnSpPr>
          <p:cNvPr id="41" name="Straight Arrow Connector 40"/>
          <p:cNvCxnSpPr/>
          <p:nvPr/>
        </p:nvCxnSpPr>
        <p:spPr>
          <a:xfrm rot="5400000">
            <a:off x="1828800" y="2819400"/>
            <a:ext cx="3048000" cy="1828800"/>
          </a:xfrm>
          <a:prstGeom prst="straightConnector1">
            <a:avLst/>
          </a:prstGeom>
          <a:ln w="38100">
            <a:solidFill>
              <a:schemeClr val="accent4"/>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2514600" y="5943600"/>
            <a:ext cx="1676400" cy="1588"/>
          </a:xfrm>
          <a:prstGeom prst="straightConnector1">
            <a:avLst/>
          </a:prstGeom>
          <a:ln w="38100">
            <a:solidFill>
              <a:schemeClr val="accent4"/>
            </a:solidFill>
            <a:tailEnd type="arrow"/>
          </a:ln>
        </p:spPr>
        <p:style>
          <a:lnRef idx="1">
            <a:schemeClr val="accent1"/>
          </a:lnRef>
          <a:fillRef idx="0">
            <a:schemeClr val="accent1"/>
          </a:fillRef>
          <a:effectRef idx="0">
            <a:schemeClr val="accent1"/>
          </a:effectRef>
          <a:fontRef idx="minor">
            <a:schemeClr val="tx1"/>
          </a:fontRef>
        </p:style>
      </p:cxnSp>
      <p:sp>
        <p:nvSpPr>
          <p:cNvPr id="64" name="Rectangle 63"/>
          <p:cNvSpPr/>
          <p:nvPr/>
        </p:nvSpPr>
        <p:spPr>
          <a:xfrm>
            <a:off x="1752600" y="4724400"/>
            <a:ext cx="533400" cy="5334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t>T</a:t>
            </a:r>
            <a:endParaRPr lang="en-US" dirty="0"/>
          </a:p>
        </p:txBody>
      </p:sp>
      <p:sp>
        <p:nvSpPr>
          <p:cNvPr id="65" name="Rectangle 64"/>
          <p:cNvSpPr/>
          <p:nvPr/>
        </p:nvSpPr>
        <p:spPr>
          <a:xfrm>
            <a:off x="4038600" y="4724400"/>
            <a:ext cx="533400" cy="5334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t>2T</a:t>
            </a:r>
            <a:endParaRPr lang="en-US" dirty="0"/>
          </a:p>
        </p:txBody>
      </p:sp>
      <p:sp>
        <p:nvSpPr>
          <p:cNvPr id="66" name="Rectangle 65"/>
          <p:cNvSpPr/>
          <p:nvPr/>
        </p:nvSpPr>
        <p:spPr>
          <a:xfrm>
            <a:off x="6629400" y="4724400"/>
            <a:ext cx="533400" cy="5334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t>3T</a:t>
            </a:r>
            <a:endParaRPr lang="en-US" dirty="0"/>
          </a:p>
        </p:txBody>
      </p:sp>
      <p:sp>
        <p:nvSpPr>
          <p:cNvPr id="67" name="Rectangle 66"/>
          <p:cNvSpPr/>
          <p:nvPr/>
        </p:nvSpPr>
        <p:spPr>
          <a:xfrm>
            <a:off x="76200" y="4495800"/>
            <a:ext cx="1447800" cy="990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t>Command arrives at time:</a:t>
            </a:r>
            <a:endParaRPr lang="en-US" dirty="0"/>
          </a:p>
        </p:txBody>
      </p:sp>
      <p:grpSp>
        <p:nvGrpSpPr>
          <p:cNvPr id="5" name="Group 35"/>
          <p:cNvGrpSpPr/>
          <p:nvPr/>
        </p:nvGrpSpPr>
        <p:grpSpPr>
          <a:xfrm>
            <a:off x="4267200" y="990600"/>
            <a:ext cx="838200" cy="838200"/>
            <a:chOff x="609600" y="1143000"/>
            <a:chExt cx="457200" cy="457200"/>
          </a:xfrm>
        </p:grpSpPr>
        <p:sp>
          <p:nvSpPr>
            <p:cNvPr id="43" name="Rectangle 42"/>
            <p:cNvSpPr/>
            <p:nvPr/>
          </p:nvSpPr>
          <p:spPr>
            <a:xfrm>
              <a:off x="609600" y="1143000"/>
              <a:ext cx="457200" cy="457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44" name="Picture 43" descr="powerpoint-2007-icon.jpg"/>
            <p:cNvPicPr>
              <a:picLocks noChangeAspect="1"/>
            </p:cNvPicPr>
            <p:nvPr/>
          </p:nvPicPr>
          <p:blipFill>
            <a:blip r:embed="rId7" cstate="print"/>
            <a:stretch>
              <a:fillRect/>
            </a:stretch>
          </p:blipFill>
          <p:spPr>
            <a:xfrm>
              <a:off x="685800" y="1219200"/>
              <a:ext cx="304800" cy="331304"/>
            </a:xfrm>
            <a:prstGeom prst="rect">
              <a:avLst/>
            </a:prstGeom>
          </p:spPr>
        </p:pic>
      </p:grpSp>
      <p:pic>
        <p:nvPicPr>
          <p:cNvPr id="57" name="Picture 56" descr="powerpoint-2007-icon.jpg"/>
          <p:cNvPicPr>
            <a:picLocks noChangeAspect="1"/>
          </p:cNvPicPr>
          <p:nvPr/>
        </p:nvPicPr>
        <p:blipFill>
          <a:blip r:embed="rId7" cstate="print"/>
          <a:stretch>
            <a:fillRect/>
          </a:stretch>
        </p:blipFill>
        <p:spPr>
          <a:xfrm>
            <a:off x="4406900" y="1130300"/>
            <a:ext cx="558800" cy="607391"/>
          </a:xfrm>
          <a:prstGeom prst="rect">
            <a:avLst/>
          </a:prstGeom>
        </p:spPr>
      </p:pic>
      <p:cxnSp>
        <p:nvCxnSpPr>
          <p:cNvPr id="62" name="Straight Arrow Connector 61"/>
          <p:cNvCxnSpPr/>
          <p:nvPr/>
        </p:nvCxnSpPr>
        <p:spPr>
          <a:xfrm>
            <a:off x="5105400" y="5943600"/>
            <a:ext cx="1676400" cy="1588"/>
          </a:xfrm>
          <a:prstGeom prst="straightConnector1">
            <a:avLst/>
          </a:prstGeom>
          <a:ln w="38100">
            <a:solidFill>
              <a:schemeClr val="accent4"/>
            </a:solidFill>
            <a:tailEnd type="arrow"/>
          </a:ln>
        </p:spPr>
        <p:style>
          <a:lnRef idx="1">
            <a:schemeClr val="accent1"/>
          </a:lnRef>
          <a:fillRef idx="0">
            <a:schemeClr val="accent1"/>
          </a:fillRef>
          <a:effectRef idx="0">
            <a:schemeClr val="accent1"/>
          </a:effectRef>
          <a:fontRef idx="minor">
            <a:schemeClr val="tx1"/>
          </a:fontRef>
        </p:style>
      </p:cxnSp>
      <p:grpSp>
        <p:nvGrpSpPr>
          <p:cNvPr id="6" name="Group 35"/>
          <p:cNvGrpSpPr/>
          <p:nvPr/>
        </p:nvGrpSpPr>
        <p:grpSpPr>
          <a:xfrm>
            <a:off x="4267200" y="5486400"/>
            <a:ext cx="838200" cy="838200"/>
            <a:chOff x="609600" y="1143000"/>
            <a:chExt cx="457200" cy="457200"/>
          </a:xfrm>
        </p:grpSpPr>
        <p:sp>
          <p:nvSpPr>
            <p:cNvPr id="56" name="Rectangle 55"/>
            <p:cNvSpPr/>
            <p:nvPr/>
          </p:nvSpPr>
          <p:spPr>
            <a:xfrm>
              <a:off x="609600" y="1143000"/>
              <a:ext cx="457200" cy="457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58" name="Picture 57" descr="powerpoint-2007-icon.jpg"/>
            <p:cNvPicPr>
              <a:picLocks noChangeAspect="1"/>
            </p:cNvPicPr>
            <p:nvPr/>
          </p:nvPicPr>
          <p:blipFill>
            <a:blip r:embed="rId7" cstate="print"/>
            <a:stretch>
              <a:fillRect/>
            </a:stretch>
          </p:blipFill>
          <p:spPr>
            <a:xfrm>
              <a:off x="685800" y="1219200"/>
              <a:ext cx="304800" cy="331304"/>
            </a:xfrm>
            <a:prstGeom prst="rect">
              <a:avLst/>
            </a:prstGeom>
          </p:spPr>
        </p:pic>
      </p:grpSp>
      <p:grpSp>
        <p:nvGrpSpPr>
          <p:cNvPr id="7" name="Group 35"/>
          <p:cNvGrpSpPr/>
          <p:nvPr/>
        </p:nvGrpSpPr>
        <p:grpSpPr>
          <a:xfrm>
            <a:off x="1600200" y="5562600"/>
            <a:ext cx="838200" cy="838200"/>
            <a:chOff x="609600" y="1143000"/>
            <a:chExt cx="457200" cy="457200"/>
          </a:xfrm>
        </p:grpSpPr>
        <p:sp>
          <p:nvSpPr>
            <p:cNvPr id="40" name="Rectangle 39"/>
            <p:cNvSpPr/>
            <p:nvPr/>
          </p:nvSpPr>
          <p:spPr>
            <a:xfrm>
              <a:off x="609600" y="1143000"/>
              <a:ext cx="457200" cy="457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48" name="Picture 47" descr="powerpoint-2007-icon.jpg"/>
            <p:cNvPicPr>
              <a:picLocks noChangeAspect="1"/>
            </p:cNvPicPr>
            <p:nvPr/>
          </p:nvPicPr>
          <p:blipFill>
            <a:blip r:embed="rId7" cstate="print"/>
            <a:stretch>
              <a:fillRect/>
            </a:stretch>
          </p:blipFill>
          <p:spPr>
            <a:xfrm>
              <a:off x="685800" y="1219200"/>
              <a:ext cx="304800" cy="331304"/>
            </a:xfrm>
            <a:prstGeom prst="rect">
              <a:avLst/>
            </a:prstGeom>
          </p:spPr>
        </p:pic>
      </p:grpSp>
      <p:grpSp>
        <p:nvGrpSpPr>
          <p:cNvPr id="8" name="Group 35"/>
          <p:cNvGrpSpPr/>
          <p:nvPr/>
        </p:nvGrpSpPr>
        <p:grpSpPr>
          <a:xfrm>
            <a:off x="4267200" y="990600"/>
            <a:ext cx="838200" cy="838200"/>
            <a:chOff x="609600" y="1143000"/>
            <a:chExt cx="457200" cy="457200"/>
          </a:xfrm>
        </p:grpSpPr>
        <p:sp>
          <p:nvSpPr>
            <p:cNvPr id="49" name="Rectangle 48"/>
            <p:cNvSpPr/>
            <p:nvPr/>
          </p:nvSpPr>
          <p:spPr>
            <a:xfrm>
              <a:off x="609600" y="1143000"/>
              <a:ext cx="457200" cy="457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50" name="Picture 49" descr="powerpoint-2007-icon.jpg"/>
            <p:cNvPicPr>
              <a:picLocks noChangeAspect="1"/>
            </p:cNvPicPr>
            <p:nvPr/>
          </p:nvPicPr>
          <p:blipFill>
            <a:blip r:embed="rId7" cstate="print"/>
            <a:stretch>
              <a:fillRect/>
            </a:stretch>
          </p:blipFill>
          <p:spPr>
            <a:xfrm>
              <a:off x="685800" y="1219200"/>
              <a:ext cx="304800" cy="331304"/>
            </a:xfrm>
            <a:prstGeom prst="rect">
              <a:avLst/>
            </a:prstGeom>
          </p:spPr>
        </p:pic>
      </p:grpSp>
      <p:sp>
        <p:nvSpPr>
          <p:cNvPr id="80" name="Rectangle 79"/>
          <p:cNvSpPr/>
          <p:nvPr/>
        </p:nvSpPr>
        <p:spPr>
          <a:xfrm>
            <a:off x="685800" y="2819400"/>
            <a:ext cx="7848600" cy="76200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Multicast may not improve Remote Response times compared to unicast!</a:t>
            </a:r>
            <a:endParaRPr lang="en-US" dirty="0"/>
          </a:p>
        </p:txBody>
      </p:sp>
      <p:sp>
        <p:nvSpPr>
          <p:cNvPr id="81" name="Rectangle 80"/>
          <p:cNvSpPr/>
          <p:nvPr/>
        </p:nvSpPr>
        <p:spPr>
          <a:xfrm>
            <a:off x="685800" y="3657600"/>
            <a:ext cx="7848600" cy="76200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Special algorithms needed to build multicast tree take into account transmission times and network delays</a:t>
            </a:r>
            <a:endParaRPr lang="en-US" dirty="0"/>
          </a:p>
        </p:txBody>
      </p:sp>
      <p:sp>
        <p:nvSpPr>
          <p:cNvPr id="45" name="Rectangle 44"/>
          <p:cNvSpPr/>
          <p:nvPr/>
        </p:nvSpPr>
        <p:spPr>
          <a:xfrm>
            <a:off x="152400" y="914400"/>
            <a:ext cx="2590800" cy="4572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Transmit Time = T</a:t>
            </a:r>
            <a:endParaRPr lang="en-US" dirty="0"/>
          </a:p>
        </p:txBody>
      </p:sp>
      <p:sp>
        <p:nvSpPr>
          <p:cNvPr id="51" name="Rectangle 50"/>
          <p:cNvSpPr/>
          <p:nvPr/>
        </p:nvSpPr>
        <p:spPr>
          <a:xfrm>
            <a:off x="152400" y="1447800"/>
            <a:ext cx="2590800" cy="4572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All Other Costs = 0</a:t>
            </a:r>
            <a:endParaRPr lang="en-US" dirty="0"/>
          </a:p>
        </p:txBody>
      </p:sp>
      <p:pic>
        <p:nvPicPr>
          <p:cNvPr id="46" name="~PP2778.WAV">
            <a:hlinkClick r:id="" action="ppaction://media"/>
          </p:cNvPr>
          <p:cNvPicPr>
            <a:picLocks noRot="1" noChangeAspect="1"/>
          </p:cNvPicPr>
          <p:nvPr>
            <a:wavAudioFile r:embed="rId2" name="~PP2778.WAV"/>
          </p:nvPr>
        </p:nvPicPr>
        <p:blipFill>
          <a:blip r:embed="rId8" cstate="print"/>
          <a:stretch>
            <a:fillRect/>
          </a:stretch>
        </p:blipFill>
        <p:spPr>
          <a:xfrm>
            <a:off x="8724900" y="6438900"/>
            <a:ext cx="304800" cy="304800"/>
          </a:xfrm>
          <a:prstGeom prst="rect">
            <a:avLst/>
          </a:prstGeom>
        </p:spPr>
      </p:pic>
    </p:spTree>
    <p:custDataLst>
      <p:tags r:id="rId1"/>
    </p:custDataLst>
  </p:cSld>
  <p:clrMapOvr>
    <a:masterClrMapping/>
  </p:clrMapOvr>
  <p:transition advTm="6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0" presetClass="path" presetSubtype="0" accel="50000" decel="50000" fill="hold" nodeType="withEffect">
                                  <p:stCondLst>
                                    <p:cond delay="0"/>
                                  </p:stCondLst>
                                  <p:childTnLst>
                                    <p:animMotion origin="layout" path="M -3.33333E-6 -5.55556E-6 L -0.29166 0.65555 " pathEditMode="relative" ptsTypes="AA">
                                      <p:cBhvr>
                                        <p:cTn id="12" dur="2000" fill="hold"/>
                                        <p:tgtEl>
                                          <p:spTgt spid="8"/>
                                        </p:tgtEl>
                                        <p:attrNameLst>
                                          <p:attrName>ppt_x</p:attrName>
                                          <p:attrName>ppt_y</p:attrName>
                                        </p:attrNameLst>
                                      </p:cBhvr>
                                    </p:animMotion>
                                  </p:childTnLst>
                                </p:cTn>
                              </p:par>
                              <p:par>
                                <p:cTn id="13" presetID="1" presetClass="entr" presetSubtype="0" fill="hold" grpId="0" nodeType="withEffect">
                                  <p:stCondLst>
                                    <p:cond delay="2000"/>
                                  </p:stCondLst>
                                  <p:childTnLst>
                                    <p:set>
                                      <p:cBhvr>
                                        <p:cTn id="14" dur="1" fill="hold">
                                          <p:stCondLst>
                                            <p:cond delay="0"/>
                                          </p:stCondLst>
                                        </p:cTn>
                                        <p:tgtEl>
                                          <p:spTgt spid="64"/>
                                        </p:tgtEl>
                                        <p:attrNameLst>
                                          <p:attrName>style.visibility</p:attrName>
                                        </p:attrNameLst>
                                      </p:cBhvr>
                                      <p:to>
                                        <p:strVal val="visible"/>
                                      </p:to>
                                    </p:set>
                                  </p:childTnLst>
                                </p:cTn>
                              </p:par>
                              <p:par>
                                <p:cTn id="15" presetID="1" presetClass="entr" presetSubtype="0" fill="hold" grpId="0" nodeType="withEffect">
                                  <p:stCondLst>
                                    <p:cond delay="1000"/>
                                  </p:stCondLst>
                                  <p:childTnLst>
                                    <p:set>
                                      <p:cBhvr>
                                        <p:cTn id="16" dur="1" fill="hold">
                                          <p:stCondLst>
                                            <p:cond delay="0"/>
                                          </p:stCondLst>
                                        </p:cTn>
                                        <p:tgtEl>
                                          <p:spTgt spid="6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0" presetClass="path" presetSubtype="0" accel="50000" decel="50000" fill="hold" nodeType="withEffect">
                                  <p:stCondLst>
                                    <p:cond delay="0"/>
                                  </p:stCondLst>
                                  <p:childTnLst>
                                    <p:animMotion origin="layout" path="M -3.33333E-6 -0.01111 L 0.29584 -0.01666 " pathEditMode="relative" rAng="0" ptsTypes="AA">
                                      <p:cBhvr>
                                        <p:cTn id="22" dur="2000" fill="hold"/>
                                        <p:tgtEl>
                                          <p:spTgt spid="7"/>
                                        </p:tgtEl>
                                        <p:attrNameLst>
                                          <p:attrName>ppt_x</p:attrName>
                                          <p:attrName>ppt_y</p:attrName>
                                        </p:attrNameLst>
                                      </p:cBhvr>
                                      <p:rCtr x="148" y="-3"/>
                                    </p:animMotion>
                                  </p:childTnLst>
                                </p:cTn>
                              </p:par>
                              <p:par>
                                <p:cTn id="23" presetID="1" presetClass="entr" presetSubtype="0" fill="hold" grpId="0" nodeType="withEffect">
                                  <p:stCondLst>
                                    <p:cond delay="1000"/>
                                  </p:stCondLst>
                                  <p:childTnLst>
                                    <p:set>
                                      <p:cBhvr>
                                        <p:cTn id="24" dur="1" fill="hold">
                                          <p:stCondLst>
                                            <p:cond delay="0"/>
                                          </p:stCondLst>
                                        </p:cTn>
                                        <p:tgtEl>
                                          <p:spTgt spid="6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0" presetClass="path" presetSubtype="0" accel="50000" decel="50000" fill="hold" nodeType="withEffect">
                                  <p:stCondLst>
                                    <p:cond delay="0"/>
                                  </p:stCondLst>
                                  <p:childTnLst>
                                    <p:animMotion origin="layout" path="M -1.11022E-16 1.11022E-16 L 0.27917 0.00556 " pathEditMode="relative" rAng="0" ptsTypes="AA">
                                      <p:cBhvr>
                                        <p:cTn id="30" dur="2000" fill="hold"/>
                                        <p:tgtEl>
                                          <p:spTgt spid="6"/>
                                        </p:tgtEl>
                                        <p:attrNameLst>
                                          <p:attrName>ppt_x</p:attrName>
                                          <p:attrName>ppt_y</p:attrName>
                                        </p:attrNameLst>
                                      </p:cBhvr>
                                      <p:rCtr x="140" y="3"/>
                                    </p:animMotion>
                                  </p:childTnLst>
                                </p:cTn>
                              </p:par>
                              <p:par>
                                <p:cTn id="31" presetID="1" presetClass="entr" presetSubtype="0" fill="hold" grpId="0" nodeType="withEffect">
                                  <p:stCondLst>
                                    <p:cond delay="1000"/>
                                  </p:stCondLst>
                                  <p:childTnLst>
                                    <p:set>
                                      <p:cBhvr>
                                        <p:cTn id="32" dur="1" fill="hold">
                                          <p:stCondLst>
                                            <p:cond delay="0"/>
                                          </p:stCondLst>
                                        </p:cTn>
                                        <p:tgtEl>
                                          <p:spTgt spid="6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41" fill="hold" display="0">
                  <p:stCondLst>
                    <p:cond delay="indefinite"/>
                  </p:stCondLst>
                  <p:endCondLst>
                    <p:cond evt="onPrev" delay="0">
                      <p:tgtEl>
                        <p:sldTgt/>
                      </p:tgtEl>
                    </p:cond>
                    <p:cond evt="onStopAudio" delay="0">
                      <p:tgtEl>
                        <p:sldTgt/>
                      </p:tgtEl>
                    </p:cond>
                  </p:endCondLst>
                </p:cTn>
                <p:tgtEl>
                  <p:spTgt spid="46"/>
                </p:tgtEl>
              </p:cMediaNode>
            </p:audio>
          </p:childTnLst>
        </p:cTn>
      </p:par>
    </p:tnLst>
    <p:bldLst>
      <p:bldP spid="64" grpId="0" animBg="1"/>
      <p:bldP spid="65" grpId="0" animBg="1"/>
      <p:bldP spid="66" grpId="0" animBg="1"/>
      <p:bldP spid="67" grpId="0" animBg="1"/>
      <p:bldP spid="80" grpId="0" animBg="1"/>
      <p:bldP spid="8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0434" name="Rectangle 2"/>
          <p:cNvSpPr>
            <a:spLocks noGrp="1" noChangeArrowheads="1"/>
          </p:cNvSpPr>
          <p:nvPr>
            <p:ph type="title"/>
          </p:nvPr>
        </p:nvSpPr>
        <p:spPr/>
        <p:txBody>
          <a:bodyPr/>
          <a:lstStyle/>
          <a:p>
            <a:r>
              <a:rPr lang="en-US" dirty="0" smtClean="0"/>
              <a:t>Why Not Arbitrary Connection</a:t>
            </a:r>
            <a:endParaRPr lang="en-US" dirty="0"/>
          </a:p>
        </p:txBody>
      </p:sp>
      <p:sp>
        <p:nvSpPr>
          <p:cNvPr id="23" name="Text Box 5"/>
          <p:cNvSpPr txBox="1">
            <a:spLocks noChangeArrowheads="1"/>
          </p:cNvSpPr>
          <p:nvPr/>
        </p:nvSpPr>
        <p:spPr bwMode="auto">
          <a:xfrm>
            <a:off x="457200" y="5105400"/>
            <a:ext cx="3048000" cy="369332"/>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a:spAutoFit/>
          </a:bodyPr>
          <a:lstStyle/>
          <a:p>
            <a:pPr algn="l"/>
            <a:r>
              <a:rPr lang="en-US" dirty="0" smtClean="0"/>
              <a:t>site 2</a:t>
            </a:r>
            <a:endParaRPr lang="en-US" dirty="0"/>
          </a:p>
        </p:txBody>
      </p:sp>
      <p:sp>
        <p:nvSpPr>
          <p:cNvPr id="38" name="Line 10"/>
          <p:cNvSpPr>
            <a:spLocks noChangeShapeType="1"/>
          </p:cNvSpPr>
          <p:nvPr/>
        </p:nvSpPr>
        <p:spPr bwMode="auto">
          <a:xfrm>
            <a:off x="2057400" y="2667000"/>
            <a:ext cx="0" cy="2362200"/>
          </a:xfrm>
          <a:prstGeom prst="line">
            <a:avLst/>
          </a:prstGeom>
          <a:noFill/>
          <a:ln w="28575">
            <a:solidFill>
              <a:schemeClr val="tx1"/>
            </a:solidFill>
            <a:round/>
            <a:headEnd type="triangle"/>
            <a:tailEnd type="none" w="med" len="med"/>
          </a:ln>
          <a:effectLst/>
        </p:spPr>
        <p:txBody>
          <a:bodyPr wrap="square">
            <a:spAutoFit/>
          </a:bodyPr>
          <a:lstStyle/>
          <a:p>
            <a:endParaRPr lang="en-US"/>
          </a:p>
        </p:txBody>
      </p:sp>
      <p:sp>
        <p:nvSpPr>
          <p:cNvPr id="15" name="Text Box 5"/>
          <p:cNvSpPr txBox="1">
            <a:spLocks noChangeArrowheads="1"/>
          </p:cNvSpPr>
          <p:nvPr/>
        </p:nvSpPr>
        <p:spPr bwMode="auto">
          <a:xfrm>
            <a:off x="457200" y="2297668"/>
            <a:ext cx="3048000" cy="369332"/>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a:spAutoFit/>
          </a:bodyPr>
          <a:lstStyle/>
          <a:p>
            <a:pPr algn="l"/>
            <a:r>
              <a:rPr lang="en-US" dirty="0" smtClean="0"/>
              <a:t>site 1</a:t>
            </a:r>
            <a:endParaRPr lang="en-US" dirty="0"/>
          </a:p>
        </p:txBody>
      </p:sp>
      <p:pic>
        <p:nvPicPr>
          <p:cNvPr id="6" name="~PP498.WAV">
            <a:hlinkClick r:id="" action="ppaction://media"/>
          </p:cNvPr>
          <p:cNvPicPr>
            <a:picLocks noRot="1" noChangeAspect="1"/>
          </p:cNvPicPr>
          <p:nvPr>
            <a:wavAudioFile r:embed="rId1" name="~PP498.WAV"/>
          </p:nvPr>
        </p:nvPicPr>
        <p:blipFill>
          <a:blip r:embed="rId3" cstate="print"/>
          <a:stretch>
            <a:fillRect/>
          </a:stretch>
        </p:blipFill>
        <p:spPr>
          <a:xfrm>
            <a:off x="8724900" y="6438900"/>
            <a:ext cx="304800" cy="304800"/>
          </a:xfrm>
          <a:prstGeom prst="rect">
            <a:avLst/>
          </a:prstGeom>
        </p:spPr>
      </p:pic>
    </p:spTree>
  </p:cSld>
  <p:clrMapOvr>
    <a:masterClrMapping/>
  </p:clrMapOvr>
  <p:transition advTm="39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a:xfrm>
            <a:off x="152400" y="274638"/>
            <a:ext cx="8839200" cy="1143000"/>
          </a:xfrm>
        </p:spPr>
        <p:txBody>
          <a:bodyPr/>
          <a:lstStyle/>
          <a:p>
            <a:pPr eaLnBrk="1" hangingPunct="1"/>
            <a:r>
              <a:rPr lang="en-US" dirty="0" smtClean="0"/>
              <a:t>Simplistic Scenario</a:t>
            </a:r>
          </a:p>
        </p:txBody>
      </p:sp>
      <p:sp>
        <p:nvSpPr>
          <p:cNvPr id="24" name="Oval 23"/>
          <p:cNvSpPr>
            <a:spLocks noChangeArrowheads="1"/>
          </p:cNvSpPr>
          <p:nvPr/>
        </p:nvSpPr>
        <p:spPr bwMode="auto">
          <a:xfrm>
            <a:off x="533400" y="2260600"/>
            <a:ext cx="685800" cy="685800"/>
          </a:xfrm>
          <a:prstGeom prst="ellipse">
            <a:avLst/>
          </a:prstGeom>
          <a:ln>
            <a:headEnd type="none" w="med" len="med"/>
            <a:tailEnd type="none" w="med" len="med"/>
          </a:ln>
          <a:effectLst>
            <a:glow rad="190500">
              <a:schemeClr val="accent1">
                <a:alpha val="80000"/>
              </a:schemeClr>
            </a:glo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anchor="ctr" compatLnSpc="1"/>
          <a:lstStyle/>
          <a:p>
            <a:pPr algn="ctr" eaLnBrk="0" fontAlgn="auto" hangingPunct="0">
              <a:spcBef>
                <a:spcPts val="0"/>
              </a:spcBef>
              <a:spcAft>
                <a:spcPts val="0"/>
              </a:spcAft>
              <a:defRPr/>
            </a:pPr>
            <a:r>
              <a:rPr lang="en-US" dirty="0">
                <a:solidFill>
                  <a:schemeClr val="tx1">
                    <a:alpha val="100000"/>
                  </a:schemeClr>
                </a:solidFill>
              </a:rPr>
              <a:t>U</a:t>
            </a:r>
            <a:r>
              <a:rPr lang="en-US" sz="2800" baseline="-25000" dirty="0">
                <a:solidFill>
                  <a:schemeClr val="tx1">
                    <a:alpha val="100000"/>
                  </a:schemeClr>
                </a:solidFill>
              </a:rPr>
              <a:t>m</a:t>
            </a:r>
            <a:endParaRPr lang="en-US" sz="2800" baseline="-25000" dirty="0"/>
          </a:p>
        </p:txBody>
      </p:sp>
      <p:sp>
        <p:nvSpPr>
          <p:cNvPr id="25" name="Oval 24"/>
          <p:cNvSpPr>
            <a:spLocks noChangeArrowheads="1"/>
          </p:cNvSpPr>
          <p:nvPr/>
        </p:nvSpPr>
        <p:spPr bwMode="auto">
          <a:xfrm>
            <a:off x="1752600" y="2260600"/>
            <a:ext cx="685800" cy="685800"/>
          </a:xfrm>
          <a:prstGeom prst="ellipse">
            <a:avLst/>
          </a:prstGeom>
          <a:ln>
            <a:headEnd type="none" w="med" len="med"/>
            <a:tailEnd type="none" w="med" len="med"/>
          </a:ln>
          <a:effectLst>
            <a:glow rad="190500">
              <a:schemeClr val="accent2">
                <a:alpha val="80000"/>
              </a:schemeClr>
            </a:glow>
          </a:effectLst>
        </p:spPr>
        <p:style>
          <a:lnRef idx="2">
            <a:schemeClr val="accent2"/>
          </a:lnRef>
          <a:fillRef idx="1">
            <a:schemeClr val="lt1"/>
          </a:fillRef>
          <a:effectRef idx="0">
            <a:schemeClr val="accent2"/>
          </a:effectRef>
          <a:fontRef idx="minor">
            <a:schemeClr val="dk1"/>
          </a:fontRef>
        </p:style>
        <p:txBody>
          <a:bodyPr vert="horz" wrap="none" lIns="91440" tIns="45720" rIns="91440" bIns="45720" anchor="ctr" compatLnSpc="1"/>
          <a:lstStyle/>
          <a:p>
            <a:pPr algn="ctr" eaLnBrk="0" fontAlgn="auto" hangingPunct="0">
              <a:spcBef>
                <a:spcPts val="0"/>
              </a:spcBef>
              <a:spcAft>
                <a:spcPts val="0"/>
              </a:spcAft>
              <a:defRPr/>
            </a:pPr>
            <a:r>
              <a:rPr lang="en-US" dirty="0" err="1">
                <a:solidFill>
                  <a:schemeClr val="tx1">
                    <a:alpha val="100000"/>
                  </a:schemeClr>
                </a:solidFill>
              </a:rPr>
              <a:t>U</a:t>
            </a:r>
            <a:r>
              <a:rPr lang="en-US" sz="2800" baseline="-25000" dirty="0" err="1">
                <a:solidFill>
                  <a:schemeClr val="tx1">
                    <a:alpha val="100000"/>
                  </a:schemeClr>
                </a:solidFill>
              </a:rPr>
              <a:t>j</a:t>
            </a:r>
            <a:endParaRPr lang="en-US" sz="2800" baseline="-25000" dirty="0"/>
          </a:p>
        </p:txBody>
      </p:sp>
      <p:sp>
        <p:nvSpPr>
          <p:cNvPr id="26" name="Oval 25"/>
          <p:cNvSpPr>
            <a:spLocks noChangeArrowheads="1"/>
          </p:cNvSpPr>
          <p:nvPr/>
        </p:nvSpPr>
        <p:spPr bwMode="auto">
          <a:xfrm>
            <a:off x="533400" y="3937000"/>
            <a:ext cx="685800" cy="685800"/>
          </a:xfrm>
          <a:prstGeom prst="ellipse">
            <a:avLst/>
          </a:prstGeom>
          <a:ln>
            <a:headEnd type="none" w="med" len="med"/>
            <a:tailEnd type="none" w="med" len="med"/>
          </a:ln>
          <a:effectLst>
            <a:glow rad="190500">
              <a:schemeClr val="accent1">
                <a:alpha val="80000"/>
              </a:schemeClr>
            </a:glo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anchor="ctr" compatLnSpc="1"/>
          <a:lstStyle/>
          <a:p>
            <a:pPr algn="ctr" eaLnBrk="0" fontAlgn="auto" hangingPunct="0">
              <a:spcBef>
                <a:spcPts val="0"/>
              </a:spcBef>
              <a:spcAft>
                <a:spcPts val="0"/>
              </a:spcAft>
              <a:defRPr/>
            </a:pPr>
            <a:r>
              <a:rPr lang="en-US" dirty="0">
                <a:solidFill>
                  <a:schemeClr val="tx1">
                    <a:alpha val="100000"/>
                  </a:schemeClr>
                </a:solidFill>
              </a:rPr>
              <a:t>P</a:t>
            </a:r>
            <a:r>
              <a:rPr lang="en-US" sz="2800" baseline="-25000" dirty="0">
                <a:solidFill>
                  <a:schemeClr val="tx1">
                    <a:alpha val="100000"/>
                  </a:schemeClr>
                </a:solidFill>
              </a:rPr>
              <a:t>m</a:t>
            </a:r>
          </a:p>
        </p:txBody>
      </p:sp>
      <p:sp>
        <p:nvSpPr>
          <p:cNvPr id="27" name="Oval 26"/>
          <p:cNvSpPr>
            <a:spLocks noChangeArrowheads="1"/>
          </p:cNvSpPr>
          <p:nvPr/>
        </p:nvSpPr>
        <p:spPr bwMode="auto">
          <a:xfrm>
            <a:off x="2971800" y="2260600"/>
            <a:ext cx="685800" cy="685800"/>
          </a:xfrm>
          <a:prstGeom prst="ellipse">
            <a:avLst/>
          </a:prstGeom>
          <a:ln w="25400" cap="rnd" cmpd="sng" algn="ctr">
            <a:solidFill>
              <a:schemeClr val="accent3"/>
            </a:solidFill>
            <a:prstDash val="solid"/>
            <a:headEnd type="none" w="med" len="med"/>
            <a:tailEnd type="none" w="med" len="med"/>
          </a:ln>
          <a:effectLst>
            <a:glow rad="190500">
              <a:schemeClr val="accent3">
                <a:alpha val="80000"/>
              </a:schemeClr>
            </a:glo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anchor="ctr" compatLnSpc="1"/>
          <a:lstStyle/>
          <a:p>
            <a:pPr algn="ctr" eaLnBrk="0" fontAlgn="auto" hangingPunct="0">
              <a:spcBef>
                <a:spcPts val="0"/>
              </a:spcBef>
              <a:spcAft>
                <a:spcPts val="0"/>
              </a:spcAft>
              <a:defRPr/>
            </a:pPr>
            <a:r>
              <a:rPr lang="en-US" dirty="0">
                <a:solidFill>
                  <a:schemeClr val="tx1">
                    <a:alpha val="100000"/>
                  </a:schemeClr>
                </a:solidFill>
              </a:rPr>
              <a:t>U</a:t>
            </a:r>
            <a:r>
              <a:rPr lang="en-US" sz="2800" baseline="-25000" dirty="0">
                <a:solidFill>
                  <a:schemeClr val="tx1">
                    <a:alpha val="100000"/>
                  </a:schemeClr>
                </a:solidFill>
              </a:rPr>
              <a:t>m’</a:t>
            </a:r>
          </a:p>
        </p:txBody>
      </p:sp>
      <p:sp>
        <p:nvSpPr>
          <p:cNvPr id="28" name="Oval 27"/>
          <p:cNvSpPr>
            <a:spLocks noChangeArrowheads="1"/>
          </p:cNvSpPr>
          <p:nvPr/>
        </p:nvSpPr>
        <p:spPr bwMode="auto">
          <a:xfrm>
            <a:off x="2971800" y="3937000"/>
            <a:ext cx="685800" cy="685800"/>
          </a:xfrm>
          <a:prstGeom prst="ellipse">
            <a:avLst/>
          </a:prstGeom>
          <a:ln w="25400" cap="rnd" cmpd="sng" algn="ctr">
            <a:solidFill>
              <a:schemeClr val="accent3"/>
            </a:solidFill>
            <a:prstDash val="solid"/>
            <a:headEnd type="none" w="med" len="med"/>
            <a:tailEnd type="none" w="med" len="med"/>
          </a:ln>
          <a:effectLst>
            <a:glow rad="190500">
              <a:schemeClr val="accent3">
                <a:alpha val="80000"/>
              </a:schemeClr>
            </a:glo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anchor="ctr" compatLnSpc="1"/>
          <a:lstStyle/>
          <a:p>
            <a:pPr algn="ctr" eaLnBrk="0" fontAlgn="auto" hangingPunct="0">
              <a:spcBef>
                <a:spcPts val="0"/>
              </a:spcBef>
              <a:spcAft>
                <a:spcPts val="0"/>
              </a:spcAft>
              <a:defRPr/>
            </a:pPr>
            <a:r>
              <a:rPr lang="en-US" dirty="0">
                <a:solidFill>
                  <a:schemeClr val="tx1">
                    <a:alpha val="100000"/>
                  </a:schemeClr>
                </a:solidFill>
              </a:rPr>
              <a:t>P</a:t>
            </a:r>
            <a:r>
              <a:rPr lang="en-US" sz="2800" baseline="-25000" dirty="0">
                <a:solidFill>
                  <a:schemeClr val="tx1">
                    <a:alpha val="100000"/>
                  </a:schemeClr>
                </a:solidFill>
              </a:rPr>
              <a:t>m’</a:t>
            </a:r>
          </a:p>
        </p:txBody>
      </p:sp>
      <p:cxnSp>
        <p:nvCxnSpPr>
          <p:cNvPr id="29" name="Straight Arrow Connector 28"/>
          <p:cNvCxnSpPr/>
          <p:nvPr/>
        </p:nvCxnSpPr>
        <p:spPr>
          <a:xfrm rot="5400000">
            <a:off x="419894" y="3442494"/>
            <a:ext cx="685800" cy="1588"/>
          </a:xfrm>
          <a:prstGeom prst="straightConnector1">
            <a:avLst/>
          </a:prstGeom>
          <a:noFill/>
          <a:ln w="25400" cap="rnd" cmpd="sng" algn="ctr">
            <a:solidFill>
              <a:srgbClr val="FF0000"/>
            </a:solidFill>
            <a:prstDash val="soli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16200000">
            <a:off x="571501" y="3441700"/>
            <a:ext cx="685800" cy="3175"/>
          </a:xfrm>
          <a:prstGeom prst="straightConnector1">
            <a:avLst/>
          </a:prstGeom>
          <a:noFill/>
          <a:ln w="25400" cap="rnd" cmpd="sng" algn="ctr">
            <a:solidFill>
              <a:srgbClr val="0000FF"/>
            </a:solidFill>
            <a:prstDash val="dash"/>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1295400" y="4165600"/>
            <a:ext cx="1600200" cy="1588"/>
          </a:xfrm>
          <a:prstGeom prst="straightConnector1">
            <a:avLst/>
          </a:prstGeom>
          <a:noFill/>
          <a:ln w="25400" cap="rnd" cmpd="sng" algn="ctr">
            <a:solidFill>
              <a:srgbClr val="FF0000"/>
            </a:solidFill>
            <a:prstDash val="soli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1179513" y="3138488"/>
            <a:ext cx="914400" cy="685800"/>
          </a:xfrm>
          <a:prstGeom prst="straightConnector1">
            <a:avLst/>
          </a:prstGeom>
          <a:noFill/>
          <a:ln w="25400" cap="rnd" cmpd="sng" algn="ctr">
            <a:solidFill>
              <a:srgbClr val="0000FF"/>
            </a:solidFill>
            <a:prstDash val="dash"/>
            <a:tailEnd type="triangle" w="lg" len="med"/>
          </a:ln>
          <a:effectLst/>
        </p:spPr>
        <p:style>
          <a:lnRef idx="1">
            <a:schemeClr val="accent1"/>
          </a:lnRef>
          <a:fillRef idx="0">
            <a:schemeClr val="accent1"/>
          </a:fillRef>
          <a:effectRef idx="0">
            <a:schemeClr val="accent1"/>
          </a:effectRef>
          <a:fontRef idx="minor">
            <a:schemeClr val="tx1"/>
          </a:fontRef>
        </p:style>
      </p:cxnSp>
      <p:grpSp>
        <p:nvGrpSpPr>
          <p:cNvPr id="2" name="Group 24"/>
          <p:cNvGrpSpPr>
            <a:grpSpLocks/>
          </p:cNvGrpSpPr>
          <p:nvPr/>
        </p:nvGrpSpPr>
        <p:grpSpPr bwMode="auto">
          <a:xfrm>
            <a:off x="990600" y="4775200"/>
            <a:ext cx="304800" cy="304800"/>
            <a:chOff x="533400" y="3048000"/>
            <a:chExt cx="381000" cy="381000"/>
          </a:xfrm>
        </p:grpSpPr>
        <p:sp>
          <p:nvSpPr>
            <p:cNvPr id="36" name="Oval 35"/>
            <p:cNvSpPr/>
            <p:nvPr/>
          </p:nvSpPr>
          <p:spPr>
            <a:xfrm>
              <a:off x="533400" y="3048000"/>
              <a:ext cx="381000" cy="3810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defRPr/>
              </a:pPr>
              <a:endParaRPr lang="en-US"/>
            </a:p>
          </p:txBody>
        </p:sp>
        <p:sp>
          <p:nvSpPr>
            <p:cNvPr id="37" name="Pie 36"/>
            <p:cNvSpPr/>
            <p:nvPr/>
          </p:nvSpPr>
          <p:spPr>
            <a:xfrm>
              <a:off x="533400" y="3048000"/>
              <a:ext cx="381000" cy="381000"/>
            </a:xfrm>
            <a:prstGeom prst="pie">
              <a:avLst>
                <a:gd name="adj1" fmla="val 3068800"/>
                <a:gd name="adj2" fmla="val 16200000"/>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auto">
                <a:spcBef>
                  <a:spcPts val="0"/>
                </a:spcBef>
                <a:spcAft>
                  <a:spcPts val="0"/>
                </a:spcAft>
                <a:defRPr/>
              </a:pPr>
              <a:endParaRPr lang="en-US">
                <a:solidFill>
                  <a:schemeClr val="tx1"/>
                </a:solidFill>
              </a:endParaRPr>
            </a:p>
          </p:txBody>
        </p:sp>
      </p:grpSp>
      <p:grpSp>
        <p:nvGrpSpPr>
          <p:cNvPr id="3" name="Group 24"/>
          <p:cNvGrpSpPr>
            <a:grpSpLocks/>
          </p:cNvGrpSpPr>
          <p:nvPr/>
        </p:nvGrpSpPr>
        <p:grpSpPr bwMode="auto">
          <a:xfrm>
            <a:off x="1143000" y="1879600"/>
            <a:ext cx="304800" cy="304800"/>
            <a:chOff x="533400" y="3048000"/>
            <a:chExt cx="381000" cy="381000"/>
          </a:xfrm>
        </p:grpSpPr>
        <p:sp>
          <p:nvSpPr>
            <p:cNvPr id="41" name="Oval 40"/>
            <p:cNvSpPr/>
            <p:nvPr/>
          </p:nvSpPr>
          <p:spPr>
            <a:xfrm>
              <a:off x="533400" y="3048000"/>
              <a:ext cx="381000" cy="3810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defRPr/>
              </a:pPr>
              <a:endParaRPr lang="en-US"/>
            </a:p>
          </p:txBody>
        </p:sp>
        <p:sp>
          <p:nvSpPr>
            <p:cNvPr id="42" name="Pie 41"/>
            <p:cNvSpPr/>
            <p:nvPr/>
          </p:nvSpPr>
          <p:spPr>
            <a:xfrm>
              <a:off x="533400" y="3048000"/>
              <a:ext cx="381000" cy="381000"/>
            </a:xfrm>
            <a:prstGeom prst="pi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auto">
                <a:spcBef>
                  <a:spcPts val="0"/>
                </a:spcBef>
                <a:spcAft>
                  <a:spcPts val="0"/>
                </a:spcAft>
                <a:defRPr/>
              </a:pPr>
              <a:endParaRPr lang="en-US">
                <a:solidFill>
                  <a:schemeClr val="tx1"/>
                </a:solidFill>
              </a:endParaRPr>
            </a:p>
          </p:txBody>
        </p:sp>
      </p:grpSp>
      <p:sp>
        <p:nvSpPr>
          <p:cNvPr id="40" name="Oval 39"/>
          <p:cNvSpPr/>
          <p:nvPr/>
        </p:nvSpPr>
        <p:spPr>
          <a:xfrm>
            <a:off x="4876800" y="3048000"/>
            <a:ext cx="381000" cy="3810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fontAlgn="auto">
              <a:spcBef>
                <a:spcPts val="0"/>
              </a:spcBef>
              <a:spcAft>
                <a:spcPts val="0"/>
              </a:spcAft>
              <a:defRPr/>
            </a:pPr>
            <a:r>
              <a:rPr lang="en-US" sz="2400" dirty="0"/>
              <a:t>2</a:t>
            </a:r>
          </a:p>
        </p:txBody>
      </p:sp>
      <p:sp>
        <p:nvSpPr>
          <p:cNvPr id="44" name="Oval 43"/>
          <p:cNvSpPr/>
          <p:nvPr/>
        </p:nvSpPr>
        <p:spPr>
          <a:xfrm>
            <a:off x="4876800" y="2514600"/>
            <a:ext cx="381000" cy="3810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auto">
              <a:spcBef>
                <a:spcPts val="0"/>
              </a:spcBef>
              <a:spcAft>
                <a:spcPts val="0"/>
              </a:spcAft>
              <a:defRPr/>
            </a:pPr>
            <a:r>
              <a:rPr lang="en-US" sz="2400" dirty="0"/>
              <a:t>1</a:t>
            </a:r>
          </a:p>
        </p:txBody>
      </p:sp>
      <p:sp>
        <p:nvSpPr>
          <p:cNvPr id="47" name="Oval 46"/>
          <p:cNvSpPr/>
          <p:nvPr/>
        </p:nvSpPr>
        <p:spPr>
          <a:xfrm>
            <a:off x="4876800" y="3581400"/>
            <a:ext cx="381000" cy="3810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fontAlgn="auto">
              <a:spcBef>
                <a:spcPts val="0"/>
              </a:spcBef>
              <a:spcAft>
                <a:spcPts val="0"/>
              </a:spcAft>
              <a:defRPr/>
            </a:pPr>
            <a:r>
              <a:rPr lang="en-US" sz="2400" dirty="0"/>
              <a:t>3</a:t>
            </a:r>
          </a:p>
        </p:txBody>
      </p:sp>
      <p:sp>
        <p:nvSpPr>
          <p:cNvPr id="50" name="Oval 49"/>
          <p:cNvSpPr/>
          <p:nvPr/>
        </p:nvSpPr>
        <p:spPr>
          <a:xfrm>
            <a:off x="4876800" y="4114800"/>
            <a:ext cx="381000" cy="3810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fontAlgn="auto">
              <a:spcBef>
                <a:spcPts val="0"/>
              </a:spcBef>
              <a:spcAft>
                <a:spcPts val="0"/>
              </a:spcAft>
              <a:defRPr/>
            </a:pPr>
            <a:r>
              <a:rPr lang="en-US" sz="2400" dirty="0"/>
              <a:t>4</a:t>
            </a:r>
          </a:p>
        </p:txBody>
      </p:sp>
      <p:sp>
        <p:nvSpPr>
          <p:cNvPr id="51" name="Rectangle 50"/>
          <p:cNvSpPr/>
          <p:nvPr/>
        </p:nvSpPr>
        <p:spPr>
          <a:xfrm>
            <a:off x="5486400" y="2514600"/>
            <a:ext cx="2667000" cy="381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auto">
              <a:spcBef>
                <a:spcPts val="0"/>
              </a:spcBef>
              <a:spcAft>
                <a:spcPts val="0"/>
              </a:spcAft>
              <a:defRPr/>
            </a:pPr>
            <a:r>
              <a:rPr lang="en-US" sz="2400" dirty="0"/>
              <a:t>Forward Input</a:t>
            </a:r>
          </a:p>
        </p:txBody>
      </p:sp>
      <p:sp>
        <p:nvSpPr>
          <p:cNvPr id="52" name="Rectangle 51"/>
          <p:cNvSpPr/>
          <p:nvPr/>
        </p:nvSpPr>
        <p:spPr>
          <a:xfrm>
            <a:off x="5486400" y="3048000"/>
            <a:ext cx="2667000" cy="381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fontAlgn="auto">
              <a:spcBef>
                <a:spcPts val="0"/>
              </a:spcBef>
              <a:spcAft>
                <a:spcPts val="0"/>
              </a:spcAft>
              <a:defRPr/>
            </a:pPr>
            <a:r>
              <a:rPr lang="en-US" sz="2400" dirty="0"/>
              <a:t>Process Input</a:t>
            </a:r>
          </a:p>
        </p:txBody>
      </p:sp>
      <p:sp>
        <p:nvSpPr>
          <p:cNvPr id="53" name="Rectangle 52"/>
          <p:cNvSpPr/>
          <p:nvPr/>
        </p:nvSpPr>
        <p:spPr>
          <a:xfrm>
            <a:off x="5486400" y="3581400"/>
            <a:ext cx="2667000" cy="3810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fontAlgn="auto">
              <a:spcBef>
                <a:spcPts val="0"/>
              </a:spcBef>
              <a:spcAft>
                <a:spcPts val="0"/>
              </a:spcAft>
              <a:defRPr/>
            </a:pPr>
            <a:r>
              <a:rPr lang="en-US" sz="2400" dirty="0"/>
              <a:t>Send Output</a:t>
            </a:r>
          </a:p>
        </p:txBody>
      </p:sp>
      <p:sp>
        <p:nvSpPr>
          <p:cNvPr id="54" name="Rectangle 53"/>
          <p:cNvSpPr/>
          <p:nvPr/>
        </p:nvSpPr>
        <p:spPr>
          <a:xfrm>
            <a:off x="5486400" y="4114800"/>
            <a:ext cx="2667000" cy="381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fontAlgn="auto">
              <a:spcBef>
                <a:spcPts val="0"/>
              </a:spcBef>
              <a:spcAft>
                <a:spcPts val="0"/>
              </a:spcAft>
              <a:defRPr/>
            </a:pPr>
            <a:r>
              <a:rPr lang="en-US" sz="2400" dirty="0"/>
              <a:t>Process Output</a:t>
            </a:r>
          </a:p>
        </p:txBody>
      </p:sp>
      <p:sp>
        <p:nvSpPr>
          <p:cNvPr id="35" name="Multiply 34"/>
          <p:cNvSpPr/>
          <p:nvPr/>
        </p:nvSpPr>
        <p:spPr>
          <a:xfrm>
            <a:off x="4495800" y="3048000"/>
            <a:ext cx="381000" cy="3810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Multiply 37"/>
          <p:cNvSpPr/>
          <p:nvPr/>
        </p:nvSpPr>
        <p:spPr>
          <a:xfrm>
            <a:off x="4495800" y="3581400"/>
            <a:ext cx="381000" cy="3810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Multiply 38"/>
          <p:cNvSpPr/>
          <p:nvPr/>
        </p:nvSpPr>
        <p:spPr>
          <a:xfrm>
            <a:off x="4495800" y="4114800"/>
            <a:ext cx="381000" cy="3810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1676400" y="3810000"/>
            <a:ext cx="838200" cy="369332"/>
          </a:xfrm>
          <a:prstGeom prst="rect">
            <a:avLst/>
          </a:prstGeom>
          <a:noFill/>
        </p:spPr>
        <p:txBody>
          <a:bodyPr wrap="square" rtlCol="0">
            <a:spAutoFit/>
          </a:bodyPr>
          <a:lstStyle/>
          <a:p>
            <a:r>
              <a:rPr lang="en-US" dirty="0" smtClean="0"/>
              <a:t>Delay</a:t>
            </a:r>
            <a:endParaRPr lang="en-US" dirty="0"/>
          </a:p>
        </p:txBody>
      </p:sp>
      <p:sp>
        <p:nvSpPr>
          <p:cNvPr id="46" name="Multiply 45"/>
          <p:cNvSpPr/>
          <p:nvPr/>
        </p:nvSpPr>
        <p:spPr>
          <a:xfrm>
            <a:off x="2362200" y="3810000"/>
            <a:ext cx="381000" cy="3810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p:cNvSpPr txBox="1"/>
          <p:nvPr/>
        </p:nvSpPr>
        <p:spPr>
          <a:xfrm rot="19294877">
            <a:off x="1014613" y="3268448"/>
            <a:ext cx="838200" cy="369332"/>
          </a:xfrm>
          <a:prstGeom prst="rect">
            <a:avLst/>
          </a:prstGeom>
          <a:noFill/>
        </p:spPr>
        <p:txBody>
          <a:bodyPr wrap="square" rtlCol="0">
            <a:spAutoFit/>
          </a:bodyPr>
          <a:lstStyle/>
          <a:p>
            <a:r>
              <a:rPr lang="en-US" dirty="0" smtClean="0"/>
              <a:t>Delay</a:t>
            </a:r>
            <a:endParaRPr lang="en-US" dirty="0"/>
          </a:p>
        </p:txBody>
      </p:sp>
      <p:sp>
        <p:nvSpPr>
          <p:cNvPr id="49" name="Multiply 48"/>
          <p:cNvSpPr/>
          <p:nvPr/>
        </p:nvSpPr>
        <p:spPr>
          <a:xfrm rot="19664412">
            <a:off x="1676400" y="2971800"/>
            <a:ext cx="381000" cy="3810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P787.WAV">
            <a:hlinkClick r:id="" action="ppaction://media"/>
          </p:cNvPr>
          <p:cNvPicPr>
            <a:picLocks noRot="1" noChangeAspect="1"/>
          </p:cNvPicPr>
          <p:nvPr>
            <a:wavAudioFile r:embed="rId1" name="~PP787.WAV"/>
          </p:nvPr>
        </p:nvPicPr>
        <p:blipFill>
          <a:blip r:embed="rId4" cstate="print"/>
          <a:stretch>
            <a:fillRect/>
          </a:stretch>
        </p:blipFill>
        <p:spPr>
          <a:xfrm>
            <a:off x="8724900" y="6438900"/>
            <a:ext cx="304800" cy="304800"/>
          </a:xfrm>
          <a:prstGeom prst="rect">
            <a:avLst/>
          </a:prstGeom>
        </p:spPr>
      </p:pic>
    </p:spTree>
  </p:cSld>
  <p:clrMapOvr>
    <a:masterClrMapping/>
  </p:clrMapOvr>
  <p:transition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5"/>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a:xfrm>
            <a:off x="152400" y="274638"/>
            <a:ext cx="8839200" cy="1143000"/>
          </a:xfrm>
        </p:spPr>
        <p:txBody>
          <a:bodyPr/>
          <a:lstStyle/>
          <a:p>
            <a:pPr eaLnBrk="1" hangingPunct="1"/>
            <a:r>
              <a:rPr lang="en-US" dirty="0" smtClean="0"/>
              <a:t>More Realistic Scenario with Transmit First</a:t>
            </a:r>
          </a:p>
        </p:txBody>
      </p:sp>
      <p:sp>
        <p:nvSpPr>
          <p:cNvPr id="24" name="Oval 23"/>
          <p:cNvSpPr>
            <a:spLocks noChangeArrowheads="1"/>
          </p:cNvSpPr>
          <p:nvPr/>
        </p:nvSpPr>
        <p:spPr bwMode="auto">
          <a:xfrm>
            <a:off x="533400" y="2260600"/>
            <a:ext cx="685800" cy="685800"/>
          </a:xfrm>
          <a:prstGeom prst="ellipse">
            <a:avLst/>
          </a:prstGeom>
          <a:ln>
            <a:headEnd type="none" w="med" len="med"/>
            <a:tailEnd type="none" w="med" len="med"/>
          </a:ln>
          <a:effectLst>
            <a:glow rad="190500">
              <a:schemeClr val="accent1">
                <a:alpha val="80000"/>
              </a:schemeClr>
            </a:glo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anchor="ctr" compatLnSpc="1"/>
          <a:lstStyle/>
          <a:p>
            <a:pPr algn="ctr" eaLnBrk="0" fontAlgn="auto" hangingPunct="0">
              <a:spcBef>
                <a:spcPts val="0"/>
              </a:spcBef>
              <a:spcAft>
                <a:spcPts val="0"/>
              </a:spcAft>
              <a:defRPr/>
            </a:pPr>
            <a:r>
              <a:rPr lang="en-US" dirty="0">
                <a:solidFill>
                  <a:schemeClr val="tx1">
                    <a:alpha val="100000"/>
                  </a:schemeClr>
                </a:solidFill>
              </a:rPr>
              <a:t>U</a:t>
            </a:r>
            <a:r>
              <a:rPr lang="en-US" sz="2800" baseline="-25000" dirty="0">
                <a:solidFill>
                  <a:schemeClr val="tx1">
                    <a:alpha val="100000"/>
                  </a:schemeClr>
                </a:solidFill>
              </a:rPr>
              <a:t>m</a:t>
            </a:r>
            <a:endParaRPr lang="en-US" sz="2800" baseline="-25000" dirty="0"/>
          </a:p>
        </p:txBody>
      </p:sp>
      <p:sp>
        <p:nvSpPr>
          <p:cNvPr id="25" name="Oval 24"/>
          <p:cNvSpPr>
            <a:spLocks noChangeArrowheads="1"/>
          </p:cNvSpPr>
          <p:nvPr/>
        </p:nvSpPr>
        <p:spPr bwMode="auto">
          <a:xfrm>
            <a:off x="1752600" y="2260600"/>
            <a:ext cx="685800" cy="685800"/>
          </a:xfrm>
          <a:prstGeom prst="ellipse">
            <a:avLst/>
          </a:prstGeom>
          <a:ln>
            <a:headEnd type="none" w="med" len="med"/>
            <a:tailEnd type="none" w="med" len="med"/>
          </a:ln>
          <a:effectLst>
            <a:glow rad="190500">
              <a:schemeClr val="accent2">
                <a:alpha val="80000"/>
              </a:schemeClr>
            </a:glow>
          </a:effectLst>
        </p:spPr>
        <p:style>
          <a:lnRef idx="2">
            <a:schemeClr val="accent2"/>
          </a:lnRef>
          <a:fillRef idx="1">
            <a:schemeClr val="lt1"/>
          </a:fillRef>
          <a:effectRef idx="0">
            <a:schemeClr val="accent2"/>
          </a:effectRef>
          <a:fontRef idx="minor">
            <a:schemeClr val="dk1"/>
          </a:fontRef>
        </p:style>
        <p:txBody>
          <a:bodyPr vert="horz" wrap="none" lIns="91440" tIns="45720" rIns="91440" bIns="45720" anchor="ctr" compatLnSpc="1"/>
          <a:lstStyle/>
          <a:p>
            <a:pPr algn="ctr" eaLnBrk="0" fontAlgn="auto" hangingPunct="0">
              <a:spcBef>
                <a:spcPts val="0"/>
              </a:spcBef>
              <a:spcAft>
                <a:spcPts val="0"/>
              </a:spcAft>
              <a:defRPr/>
            </a:pPr>
            <a:r>
              <a:rPr lang="en-US" dirty="0" err="1">
                <a:solidFill>
                  <a:schemeClr val="tx1">
                    <a:alpha val="100000"/>
                  </a:schemeClr>
                </a:solidFill>
              </a:rPr>
              <a:t>U</a:t>
            </a:r>
            <a:r>
              <a:rPr lang="en-US" sz="2800" baseline="-25000" dirty="0" err="1">
                <a:solidFill>
                  <a:schemeClr val="tx1">
                    <a:alpha val="100000"/>
                  </a:schemeClr>
                </a:solidFill>
              </a:rPr>
              <a:t>j</a:t>
            </a:r>
            <a:endParaRPr lang="en-US" sz="2800" baseline="-25000" dirty="0"/>
          </a:p>
        </p:txBody>
      </p:sp>
      <p:sp>
        <p:nvSpPr>
          <p:cNvPr id="26" name="Oval 25"/>
          <p:cNvSpPr>
            <a:spLocks noChangeArrowheads="1"/>
          </p:cNvSpPr>
          <p:nvPr/>
        </p:nvSpPr>
        <p:spPr bwMode="auto">
          <a:xfrm>
            <a:off x="533400" y="3937000"/>
            <a:ext cx="685800" cy="685800"/>
          </a:xfrm>
          <a:prstGeom prst="ellipse">
            <a:avLst/>
          </a:prstGeom>
          <a:ln>
            <a:headEnd type="none" w="med" len="med"/>
            <a:tailEnd type="none" w="med" len="med"/>
          </a:ln>
          <a:effectLst>
            <a:glow rad="190500">
              <a:schemeClr val="accent1">
                <a:alpha val="80000"/>
              </a:schemeClr>
            </a:glo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anchor="ctr" compatLnSpc="1"/>
          <a:lstStyle/>
          <a:p>
            <a:pPr algn="ctr" eaLnBrk="0" fontAlgn="auto" hangingPunct="0">
              <a:spcBef>
                <a:spcPts val="0"/>
              </a:spcBef>
              <a:spcAft>
                <a:spcPts val="0"/>
              </a:spcAft>
              <a:defRPr/>
            </a:pPr>
            <a:r>
              <a:rPr lang="en-US" dirty="0">
                <a:solidFill>
                  <a:schemeClr val="tx1">
                    <a:alpha val="100000"/>
                  </a:schemeClr>
                </a:solidFill>
              </a:rPr>
              <a:t>P</a:t>
            </a:r>
            <a:r>
              <a:rPr lang="en-US" sz="2800" baseline="-25000" dirty="0">
                <a:solidFill>
                  <a:schemeClr val="tx1">
                    <a:alpha val="100000"/>
                  </a:schemeClr>
                </a:solidFill>
              </a:rPr>
              <a:t>m</a:t>
            </a:r>
          </a:p>
        </p:txBody>
      </p:sp>
      <p:sp>
        <p:nvSpPr>
          <p:cNvPr id="27" name="Oval 26"/>
          <p:cNvSpPr>
            <a:spLocks noChangeArrowheads="1"/>
          </p:cNvSpPr>
          <p:nvPr/>
        </p:nvSpPr>
        <p:spPr bwMode="auto">
          <a:xfrm>
            <a:off x="2971800" y="2260600"/>
            <a:ext cx="685800" cy="685800"/>
          </a:xfrm>
          <a:prstGeom prst="ellipse">
            <a:avLst/>
          </a:prstGeom>
          <a:ln w="25400" cap="rnd" cmpd="sng" algn="ctr">
            <a:solidFill>
              <a:schemeClr val="accent3"/>
            </a:solidFill>
            <a:prstDash val="solid"/>
            <a:headEnd type="none" w="med" len="med"/>
            <a:tailEnd type="none" w="med" len="med"/>
          </a:ln>
          <a:effectLst>
            <a:glow rad="190500">
              <a:schemeClr val="accent3">
                <a:alpha val="80000"/>
              </a:schemeClr>
            </a:glo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anchor="ctr" compatLnSpc="1"/>
          <a:lstStyle/>
          <a:p>
            <a:pPr algn="ctr" eaLnBrk="0" fontAlgn="auto" hangingPunct="0">
              <a:spcBef>
                <a:spcPts val="0"/>
              </a:spcBef>
              <a:spcAft>
                <a:spcPts val="0"/>
              </a:spcAft>
              <a:defRPr/>
            </a:pPr>
            <a:r>
              <a:rPr lang="en-US" dirty="0">
                <a:solidFill>
                  <a:schemeClr val="tx1">
                    <a:alpha val="100000"/>
                  </a:schemeClr>
                </a:solidFill>
              </a:rPr>
              <a:t>U</a:t>
            </a:r>
            <a:r>
              <a:rPr lang="en-US" sz="2800" baseline="-25000" dirty="0">
                <a:solidFill>
                  <a:schemeClr val="tx1">
                    <a:alpha val="100000"/>
                  </a:schemeClr>
                </a:solidFill>
              </a:rPr>
              <a:t>m’</a:t>
            </a:r>
          </a:p>
        </p:txBody>
      </p:sp>
      <p:sp>
        <p:nvSpPr>
          <p:cNvPr id="28" name="Oval 27"/>
          <p:cNvSpPr>
            <a:spLocks noChangeArrowheads="1"/>
          </p:cNvSpPr>
          <p:nvPr/>
        </p:nvSpPr>
        <p:spPr bwMode="auto">
          <a:xfrm>
            <a:off x="2971800" y="3937000"/>
            <a:ext cx="685800" cy="685800"/>
          </a:xfrm>
          <a:prstGeom prst="ellipse">
            <a:avLst/>
          </a:prstGeom>
          <a:ln w="25400" cap="rnd" cmpd="sng" algn="ctr">
            <a:solidFill>
              <a:schemeClr val="accent3"/>
            </a:solidFill>
            <a:prstDash val="solid"/>
            <a:headEnd type="none" w="med" len="med"/>
            <a:tailEnd type="none" w="med" len="med"/>
          </a:ln>
          <a:effectLst>
            <a:glow rad="190500">
              <a:schemeClr val="accent3">
                <a:alpha val="80000"/>
              </a:schemeClr>
            </a:glo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anchor="ctr" compatLnSpc="1"/>
          <a:lstStyle/>
          <a:p>
            <a:pPr algn="ctr" eaLnBrk="0" fontAlgn="auto" hangingPunct="0">
              <a:spcBef>
                <a:spcPts val="0"/>
              </a:spcBef>
              <a:spcAft>
                <a:spcPts val="0"/>
              </a:spcAft>
              <a:defRPr/>
            </a:pPr>
            <a:r>
              <a:rPr lang="en-US" dirty="0">
                <a:solidFill>
                  <a:schemeClr val="tx1">
                    <a:alpha val="100000"/>
                  </a:schemeClr>
                </a:solidFill>
              </a:rPr>
              <a:t>P</a:t>
            </a:r>
            <a:r>
              <a:rPr lang="en-US" sz="2800" baseline="-25000" dirty="0">
                <a:solidFill>
                  <a:schemeClr val="tx1">
                    <a:alpha val="100000"/>
                  </a:schemeClr>
                </a:solidFill>
              </a:rPr>
              <a:t>m’</a:t>
            </a:r>
          </a:p>
        </p:txBody>
      </p:sp>
      <p:cxnSp>
        <p:nvCxnSpPr>
          <p:cNvPr id="29" name="Straight Arrow Connector 28"/>
          <p:cNvCxnSpPr/>
          <p:nvPr/>
        </p:nvCxnSpPr>
        <p:spPr>
          <a:xfrm rot="5400000">
            <a:off x="419894" y="3442494"/>
            <a:ext cx="685800" cy="1588"/>
          </a:xfrm>
          <a:prstGeom prst="straightConnector1">
            <a:avLst/>
          </a:prstGeom>
          <a:noFill/>
          <a:ln w="25400" cap="rnd" cmpd="sng" algn="ctr">
            <a:solidFill>
              <a:srgbClr val="FF0000"/>
            </a:solidFill>
            <a:prstDash val="soli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16200000">
            <a:off x="571501" y="3441700"/>
            <a:ext cx="685800" cy="3175"/>
          </a:xfrm>
          <a:prstGeom prst="straightConnector1">
            <a:avLst/>
          </a:prstGeom>
          <a:noFill/>
          <a:ln w="25400" cap="rnd" cmpd="sng" algn="ctr">
            <a:solidFill>
              <a:srgbClr val="0000FF"/>
            </a:solidFill>
            <a:prstDash val="dash"/>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1295400" y="4165600"/>
            <a:ext cx="1600200" cy="1588"/>
          </a:xfrm>
          <a:prstGeom prst="straightConnector1">
            <a:avLst/>
          </a:prstGeom>
          <a:noFill/>
          <a:ln w="25400" cap="rnd" cmpd="sng" algn="ctr">
            <a:solidFill>
              <a:srgbClr val="FF0000"/>
            </a:solidFill>
            <a:prstDash val="soli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1179513" y="3138488"/>
            <a:ext cx="914400" cy="685800"/>
          </a:xfrm>
          <a:prstGeom prst="straightConnector1">
            <a:avLst/>
          </a:prstGeom>
          <a:noFill/>
          <a:ln w="25400" cap="rnd" cmpd="sng" algn="ctr">
            <a:solidFill>
              <a:srgbClr val="0000FF"/>
            </a:solidFill>
            <a:prstDash val="dash"/>
            <a:tailEnd type="triangle" w="lg" len="med"/>
          </a:ln>
          <a:effectLst/>
        </p:spPr>
        <p:style>
          <a:lnRef idx="1">
            <a:schemeClr val="accent1"/>
          </a:lnRef>
          <a:fillRef idx="0">
            <a:schemeClr val="accent1"/>
          </a:fillRef>
          <a:effectRef idx="0">
            <a:schemeClr val="accent1"/>
          </a:effectRef>
          <a:fontRef idx="minor">
            <a:schemeClr val="tx1"/>
          </a:fontRef>
        </p:style>
      </p:cxnSp>
      <p:grpSp>
        <p:nvGrpSpPr>
          <p:cNvPr id="2" name="Group 24"/>
          <p:cNvGrpSpPr>
            <a:grpSpLocks/>
          </p:cNvGrpSpPr>
          <p:nvPr/>
        </p:nvGrpSpPr>
        <p:grpSpPr bwMode="auto">
          <a:xfrm>
            <a:off x="990600" y="4775200"/>
            <a:ext cx="304800" cy="304800"/>
            <a:chOff x="533400" y="3048000"/>
            <a:chExt cx="381000" cy="381000"/>
          </a:xfrm>
        </p:grpSpPr>
        <p:sp>
          <p:nvSpPr>
            <p:cNvPr id="36" name="Oval 35"/>
            <p:cNvSpPr/>
            <p:nvPr/>
          </p:nvSpPr>
          <p:spPr>
            <a:xfrm>
              <a:off x="533400" y="3048000"/>
              <a:ext cx="381000" cy="3810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defRPr/>
              </a:pPr>
              <a:endParaRPr lang="en-US"/>
            </a:p>
          </p:txBody>
        </p:sp>
        <p:sp>
          <p:nvSpPr>
            <p:cNvPr id="37" name="Pie 36"/>
            <p:cNvSpPr/>
            <p:nvPr/>
          </p:nvSpPr>
          <p:spPr>
            <a:xfrm>
              <a:off x="533400" y="3048000"/>
              <a:ext cx="381000" cy="381000"/>
            </a:xfrm>
            <a:prstGeom prst="pie">
              <a:avLst>
                <a:gd name="adj1" fmla="val 3068800"/>
                <a:gd name="adj2" fmla="val 16200000"/>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auto">
                <a:spcBef>
                  <a:spcPts val="0"/>
                </a:spcBef>
                <a:spcAft>
                  <a:spcPts val="0"/>
                </a:spcAft>
                <a:defRPr/>
              </a:pPr>
              <a:endParaRPr lang="en-US">
                <a:solidFill>
                  <a:schemeClr val="tx1"/>
                </a:solidFill>
              </a:endParaRPr>
            </a:p>
          </p:txBody>
        </p:sp>
      </p:grpSp>
      <p:grpSp>
        <p:nvGrpSpPr>
          <p:cNvPr id="3" name="Group 24"/>
          <p:cNvGrpSpPr>
            <a:grpSpLocks/>
          </p:cNvGrpSpPr>
          <p:nvPr/>
        </p:nvGrpSpPr>
        <p:grpSpPr bwMode="auto">
          <a:xfrm>
            <a:off x="1143000" y="1879600"/>
            <a:ext cx="304800" cy="304800"/>
            <a:chOff x="533400" y="3048000"/>
            <a:chExt cx="381000" cy="381000"/>
          </a:xfrm>
        </p:grpSpPr>
        <p:sp>
          <p:nvSpPr>
            <p:cNvPr id="41" name="Oval 40"/>
            <p:cNvSpPr/>
            <p:nvPr/>
          </p:nvSpPr>
          <p:spPr>
            <a:xfrm>
              <a:off x="533400" y="3048000"/>
              <a:ext cx="381000" cy="3810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defRPr/>
              </a:pPr>
              <a:endParaRPr lang="en-US"/>
            </a:p>
          </p:txBody>
        </p:sp>
        <p:sp>
          <p:nvSpPr>
            <p:cNvPr id="42" name="Pie 41"/>
            <p:cNvSpPr/>
            <p:nvPr/>
          </p:nvSpPr>
          <p:spPr>
            <a:xfrm>
              <a:off x="533400" y="3048000"/>
              <a:ext cx="381000" cy="381000"/>
            </a:xfrm>
            <a:prstGeom prst="pi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auto">
                <a:spcBef>
                  <a:spcPts val="0"/>
                </a:spcBef>
                <a:spcAft>
                  <a:spcPts val="0"/>
                </a:spcAft>
                <a:defRPr/>
              </a:pPr>
              <a:endParaRPr lang="en-US">
                <a:solidFill>
                  <a:schemeClr val="tx1"/>
                </a:solidFill>
              </a:endParaRPr>
            </a:p>
          </p:txBody>
        </p:sp>
      </p:grpSp>
      <p:sp>
        <p:nvSpPr>
          <p:cNvPr id="40" name="Oval 39"/>
          <p:cNvSpPr/>
          <p:nvPr/>
        </p:nvSpPr>
        <p:spPr>
          <a:xfrm>
            <a:off x="4876800" y="3048000"/>
            <a:ext cx="381000" cy="3810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fontAlgn="auto">
              <a:spcBef>
                <a:spcPts val="0"/>
              </a:spcBef>
              <a:spcAft>
                <a:spcPts val="0"/>
              </a:spcAft>
              <a:defRPr/>
            </a:pPr>
            <a:r>
              <a:rPr lang="en-US" sz="2400" dirty="0"/>
              <a:t>2</a:t>
            </a:r>
          </a:p>
        </p:txBody>
      </p:sp>
      <p:sp>
        <p:nvSpPr>
          <p:cNvPr id="44" name="Oval 43"/>
          <p:cNvSpPr/>
          <p:nvPr/>
        </p:nvSpPr>
        <p:spPr>
          <a:xfrm>
            <a:off x="4876800" y="2514600"/>
            <a:ext cx="381000" cy="3810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auto">
              <a:spcBef>
                <a:spcPts val="0"/>
              </a:spcBef>
              <a:spcAft>
                <a:spcPts val="0"/>
              </a:spcAft>
              <a:defRPr/>
            </a:pPr>
            <a:r>
              <a:rPr lang="en-US" sz="2400" dirty="0"/>
              <a:t>1</a:t>
            </a:r>
          </a:p>
        </p:txBody>
      </p:sp>
      <p:sp>
        <p:nvSpPr>
          <p:cNvPr id="47" name="Oval 46"/>
          <p:cNvSpPr/>
          <p:nvPr/>
        </p:nvSpPr>
        <p:spPr>
          <a:xfrm>
            <a:off x="4876800" y="3581400"/>
            <a:ext cx="381000" cy="3810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fontAlgn="auto">
              <a:spcBef>
                <a:spcPts val="0"/>
              </a:spcBef>
              <a:spcAft>
                <a:spcPts val="0"/>
              </a:spcAft>
              <a:defRPr/>
            </a:pPr>
            <a:r>
              <a:rPr lang="en-US" sz="2400" dirty="0"/>
              <a:t>3</a:t>
            </a:r>
          </a:p>
        </p:txBody>
      </p:sp>
      <p:sp>
        <p:nvSpPr>
          <p:cNvPr id="50" name="Oval 49"/>
          <p:cNvSpPr/>
          <p:nvPr/>
        </p:nvSpPr>
        <p:spPr>
          <a:xfrm>
            <a:off x="4876800" y="4114800"/>
            <a:ext cx="381000" cy="3810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fontAlgn="auto">
              <a:spcBef>
                <a:spcPts val="0"/>
              </a:spcBef>
              <a:spcAft>
                <a:spcPts val="0"/>
              </a:spcAft>
              <a:defRPr/>
            </a:pPr>
            <a:r>
              <a:rPr lang="en-US" sz="2400" dirty="0"/>
              <a:t>4</a:t>
            </a:r>
          </a:p>
        </p:txBody>
      </p:sp>
      <p:sp>
        <p:nvSpPr>
          <p:cNvPr id="51" name="Rectangle 50"/>
          <p:cNvSpPr/>
          <p:nvPr/>
        </p:nvSpPr>
        <p:spPr>
          <a:xfrm>
            <a:off x="5486400" y="2514600"/>
            <a:ext cx="2667000" cy="381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auto">
              <a:spcBef>
                <a:spcPts val="0"/>
              </a:spcBef>
              <a:spcAft>
                <a:spcPts val="0"/>
              </a:spcAft>
              <a:defRPr/>
            </a:pPr>
            <a:r>
              <a:rPr lang="en-US" sz="2400" dirty="0"/>
              <a:t>Forward Input</a:t>
            </a:r>
          </a:p>
        </p:txBody>
      </p:sp>
      <p:sp>
        <p:nvSpPr>
          <p:cNvPr id="52" name="Rectangle 51"/>
          <p:cNvSpPr/>
          <p:nvPr/>
        </p:nvSpPr>
        <p:spPr>
          <a:xfrm>
            <a:off x="5486400" y="3048000"/>
            <a:ext cx="2667000" cy="381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fontAlgn="auto">
              <a:spcBef>
                <a:spcPts val="0"/>
              </a:spcBef>
              <a:spcAft>
                <a:spcPts val="0"/>
              </a:spcAft>
              <a:defRPr/>
            </a:pPr>
            <a:r>
              <a:rPr lang="en-US" sz="2400" dirty="0"/>
              <a:t>Process Input</a:t>
            </a:r>
          </a:p>
        </p:txBody>
      </p:sp>
      <p:sp>
        <p:nvSpPr>
          <p:cNvPr id="53" name="Rectangle 52"/>
          <p:cNvSpPr/>
          <p:nvPr/>
        </p:nvSpPr>
        <p:spPr>
          <a:xfrm>
            <a:off x="5486400" y="3581400"/>
            <a:ext cx="2667000" cy="3810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fontAlgn="auto">
              <a:spcBef>
                <a:spcPts val="0"/>
              </a:spcBef>
              <a:spcAft>
                <a:spcPts val="0"/>
              </a:spcAft>
              <a:defRPr/>
            </a:pPr>
            <a:r>
              <a:rPr lang="en-US" sz="2400" dirty="0"/>
              <a:t>Send Output</a:t>
            </a:r>
          </a:p>
        </p:txBody>
      </p:sp>
      <p:sp>
        <p:nvSpPr>
          <p:cNvPr id="54" name="Rectangle 53"/>
          <p:cNvSpPr/>
          <p:nvPr/>
        </p:nvSpPr>
        <p:spPr>
          <a:xfrm>
            <a:off x="5486400" y="4114800"/>
            <a:ext cx="2667000" cy="381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fontAlgn="auto">
              <a:spcBef>
                <a:spcPts val="0"/>
              </a:spcBef>
              <a:spcAft>
                <a:spcPts val="0"/>
              </a:spcAft>
              <a:defRPr/>
            </a:pPr>
            <a:r>
              <a:rPr lang="en-US" sz="2400" dirty="0"/>
              <a:t>Process Output</a:t>
            </a:r>
          </a:p>
        </p:txBody>
      </p:sp>
      <p:sp>
        <p:nvSpPr>
          <p:cNvPr id="38" name="Multiply 37"/>
          <p:cNvSpPr/>
          <p:nvPr/>
        </p:nvSpPr>
        <p:spPr>
          <a:xfrm>
            <a:off x="4495800" y="3581400"/>
            <a:ext cx="381000" cy="3810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1676400" y="3810000"/>
            <a:ext cx="838200" cy="369332"/>
          </a:xfrm>
          <a:prstGeom prst="rect">
            <a:avLst/>
          </a:prstGeom>
          <a:noFill/>
        </p:spPr>
        <p:txBody>
          <a:bodyPr wrap="square" rtlCol="0">
            <a:spAutoFit/>
          </a:bodyPr>
          <a:lstStyle/>
          <a:p>
            <a:r>
              <a:rPr lang="en-US" dirty="0" smtClean="0"/>
              <a:t>Delay</a:t>
            </a:r>
            <a:endParaRPr lang="en-US" dirty="0"/>
          </a:p>
        </p:txBody>
      </p:sp>
      <p:sp>
        <p:nvSpPr>
          <p:cNvPr id="43" name="TextBox 42"/>
          <p:cNvSpPr txBox="1"/>
          <p:nvPr/>
        </p:nvSpPr>
        <p:spPr>
          <a:xfrm rot="19294877">
            <a:off x="1014613" y="3268448"/>
            <a:ext cx="838200" cy="369332"/>
          </a:xfrm>
          <a:prstGeom prst="rect">
            <a:avLst/>
          </a:prstGeom>
          <a:noFill/>
        </p:spPr>
        <p:txBody>
          <a:bodyPr wrap="square" rtlCol="0">
            <a:spAutoFit/>
          </a:bodyPr>
          <a:lstStyle/>
          <a:p>
            <a:r>
              <a:rPr lang="en-US" dirty="0" smtClean="0"/>
              <a:t>Delay</a:t>
            </a:r>
            <a:endParaRPr lang="en-US" dirty="0"/>
          </a:p>
        </p:txBody>
      </p:sp>
      <p:sp>
        <p:nvSpPr>
          <p:cNvPr id="45" name="TextBox 44"/>
          <p:cNvSpPr txBox="1"/>
          <p:nvPr/>
        </p:nvSpPr>
        <p:spPr>
          <a:xfrm>
            <a:off x="1600200" y="5410200"/>
            <a:ext cx="571500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Processing and transmission  have non zero costs</a:t>
            </a:r>
            <a:endParaRPr lang="en-US" dirty="0"/>
          </a:p>
        </p:txBody>
      </p:sp>
      <p:sp>
        <p:nvSpPr>
          <p:cNvPr id="46" name="TextBox 45"/>
          <p:cNvSpPr txBox="1"/>
          <p:nvPr/>
        </p:nvSpPr>
        <p:spPr>
          <a:xfrm>
            <a:off x="1600200" y="5867400"/>
            <a:ext cx="251460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Their order matters</a:t>
            </a:r>
            <a:endParaRPr lang="en-US" dirty="0"/>
          </a:p>
        </p:txBody>
      </p:sp>
      <p:sp>
        <p:nvSpPr>
          <p:cNvPr id="48" name="TextBox 47"/>
          <p:cNvSpPr txBox="1"/>
          <p:nvPr/>
        </p:nvSpPr>
        <p:spPr>
          <a:xfrm>
            <a:off x="1600200" y="6400800"/>
            <a:ext cx="388620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Transmit first policy shown</a:t>
            </a:r>
            <a:endParaRPr lang="en-US" dirty="0"/>
          </a:p>
        </p:txBody>
      </p:sp>
      <p:sp>
        <p:nvSpPr>
          <p:cNvPr id="35" name="Multiply 34"/>
          <p:cNvSpPr/>
          <p:nvPr/>
        </p:nvSpPr>
        <p:spPr>
          <a:xfrm>
            <a:off x="4495800" y="4038600"/>
            <a:ext cx="381000" cy="3810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P2992.WAV">
            <a:hlinkClick r:id="" action="ppaction://media"/>
          </p:cNvPr>
          <p:cNvPicPr>
            <a:picLocks noRot="1" noChangeAspect="1"/>
          </p:cNvPicPr>
          <p:nvPr>
            <a:wavAudioFile r:embed="rId2" name="~PP2992.WAV"/>
          </p:nvPr>
        </p:nvPicPr>
        <p:blipFill>
          <a:blip r:embed="rId5" cstate="print"/>
          <a:stretch>
            <a:fillRect/>
          </a:stretch>
        </p:blipFill>
        <p:spPr>
          <a:xfrm>
            <a:off x="8724900" y="6438900"/>
            <a:ext cx="304800" cy="304800"/>
          </a:xfrm>
          <a:prstGeom prst="rect">
            <a:avLst/>
          </a:prstGeom>
        </p:spPr>
      </p:pic>
    </p:spTree>
    <p:custDataLst>
      <p:tags r:id="rId1"/>
    </p:custDataLst>
  </p:cSld>
  <p:clrMapOvr>
    <a:masterClrMapping/>
  </p:clrMapOvr>
  <p:transition advTm="2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9" fill="hold" display="0">
                  <p:stCondLst>
                    <p:cond delay="indefinite"/>
                  </p:stCondLst>
                  <p:endCondLst>
                    <p:cond evt="onPrev" delay="0">
                      <p:tgtEl>
                        <p:sldTgt/>
                      </p:tgtEl>
                    </p:cond>
                    <p:cond evt="onStopAudio" delay="0">
                      <p:tgtEl>
                        <p:sldTgt/>
                      </p:tgtEl>
                    </p:cond>
                  </p:endCondLst>
                </p:cTn>
                <p:tgtEl>
                  <p:spTgt spid="39"/>
                </p:tgtEl>
              </p:cMediaNode>
            </p:audio>
          </p:childTnLst>
        </p:cTn>
      </p:par>
    </p:tnLst>
    <p:bldLst>
      <p:bldP spid="45" grpId="0" animBg="1"/>
      <p:bldP spid="46" grpId="0" animBg="1"/>
      <p:bldP spid="4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3"/>
          <p:cNvGrpSpPr/>
          <p:nvPr/>
        </p:nvGrpSpPr>
        <p:grpSpPr>
          <a:xfrm>
            <a:off x="1295400" y="304800"/>
            <a:ext cx="6705600" cy="6629400"/>
            <a:chOff x="1295400" y="304800"/>
            <a:chExt cx="6705600" cy="6629400"/>
          </a:xfrm>
        </p:grpSpPr>
        <p:pic>
          <p:nvPicPr>
            <p:cNvPr id="12" name="Picture 4" descr="C:\Users\Sasa2\AppData\Local\Microsoft\Windows\Temporary Internet Files\Content.IE5\VA2IP4YR\MCj04316330000[1].png"/>
            <p:cNvPicPr>
              <a:picLocks noChangeAspect="1" noChangeArrowheads="1"/>
            </p:cNvPicPr>
            <p:nvPr/>
          </p:nvPicPr>
          <p:blipFill>
            <a:blip r:embed="rId5" cstate="print"/>
            <a:srcRect/>
            <a:stretch>
              <a:fillRect/>
            </a:stretch>
          </p:blipFill>
          <p:spPr bwMode="auto">
            <a:xfrm>
              <a:off x="1295400" y="5295900"/>
              <a:ext cx="1638300" cy="1638300"/>
            </a:xfrm>
            <a:prstGeom prst="rect">
              <a:avLst/>
            </a:prstGeom>
            <a:noFill/>
          </p:spPr>
        </p:pic>
        <p:pic>
          <p:nvPicPr>
            <p:cNvPr id="13" name="Picture 4" descr="C:\Users\Sasa2\AppData\Local\Microsoft\Windows\Temporary Internet Files\Content.IE5\VA2IP4YR\MCj04316330000[1].png"/>
            <p:cNvPicPr>
              <a:picLocks noChangeAspect="1" noChangeArrowheads="1"/>
            </p:cNvPicPr>
            <p:nvPr/>
          </p:nvPicPr>
          <p:blipFill>
            <a:blip r:embed="rId5" cstate="print"/>
            <a:srcRect/>
            <a:stretch>
              <a:fillRect/>
            </a:stretch>
          </p:blipFill>
          <p:spPr bwMode="auto">
            <a:xfrm flipH="1">
              <a:off x="3810000" y="5257800"/>
              <a:ext cx="1676400" cy="1676400"/>
            </a:xfrm>
            <a:prstGeom prst="rect">
              <a:avLst/>
            </a:prstGeom>
            <a:noFill/>
            <a:ln>
              <a:noFill/>
            </a:ln>
          </p:spPr>
        </p:pic>
        <p:pic>
          <p:nvPicPr>
            <p:cNvPr id="14" name="Picture 4" descr="C:\Users\Sasa2\AppData\Local\Microsoft\Windows\Temporary Internet Files\Content.IE5\VA2IP4YR\MCj04316330000[1].png"/>
            <p:cNvPicPr>
              <a:picLocks noChangeAspect="1" noChangeArrowheads="1"/>
            </p:cNvPicPr>
            <p:nvPr/>
          </p:nvPicPr>
          <p:blipFill>
            <a:blip r:embed="rId5" cstate="print"/>
            <a:srcRect/>
            <a:stretch>
              <a:fillRect/>
            </a:stretch>
          </p:blipFill>
          <p:spPr bwMode="auto">
            <a:xfrm flipH="1">
              <a:off x="6324600" y="5257800"/>
              <a:ext cx="1676400" cy="1676400"/>
            </a:xfrm>
            <a:prstGeom prst="rect">
              <a:avLst/>
            </a:prstGeom>
            <a:noFill/>
          </p:spPr>
        </p:pic>
        <p:pic>
          <p:nvPicPr>
            <p:cNvPr id="15" name="Picture 5" descr="C:\Users\Sasa2\AppData\Local\Microsoft\Windows\Temporary Internet Files\Content.IE5\994PDW0N\MCj04315720000[1].png"/>
            <p:cNvPicPr>
              <a:picLocks noChangeAspect="1" noChangeArrowheads="1"/>
            </p:cNvPicPr>
            <p:nvPr/>
          </p:nvPicPr>
          <p:blipFill>
            <a:blip r:embed="rId6" cstate="print"/>
            <a:srcRect/>
            <a:stretch>
              <a:fillRect/>
            </a:stretch>
          </p:blipFill>
          <p:spPr bwMode="auto">
            <a:xfrm>
              <a:off x="3595025" y="304800"/>
              <a:ext cx="2043775" cy="2057400"/>
            </a:xfrm>
            <a:prstGeom prst="rect">
              <a:avLst/>
            </a:prstGeom>
            <a:noFill/>
          </p:spPr>
        </p:pic>
      </p:grpSp>
      <p:sp>
        <p:nvSpPr>
          <p:cNvPr id="2" name="Title 1"/>
          <p:cNvSpPr>
            <a:spLocks noGrp="1"/>
          </p:cNvSpPr>
          <p:nvPr>
            <p:ph type="title"/>
          </p:nvPr>
        </p:nvSpPr>
        <p:spPr/>
        <p:txBody>
          <a:bodyPr>
            <a:normAutofit fontScale="90000"/>
          </a:bodyPr>
          <a:lstStyle/>
          <a:p>
            <a:r>
              <a:rPr lang="en-US" smtClean="0"/>
              <a:t>More Realistic Scenario with Multicast</a:t>
            </a:r>
            <a:endParaRPr lang="en-US" dirty="0"/>
          </a:p>
        </p:txBody>
      </p:sp>
      <p:sp>
        <p:nvSpPr>
          <p:cNvPr id="36" name="Content Placeholder 35"/>
          <p:cNvSpPr>
            <a:spLocks noGrp="1"/>
          </p:cNvSpPr>
          <p:nvPr>
            <p:ph sz="quarter" idx="10"/>
          </p:nvPr>
        </p:nvSpPr>
        <p:spPr/>
        <p:txBody>
          <a:bodyPr/>
          <a:lstStyle/>
          <a:p>
            <a:endParaRPr lang="en-US"/>
          </a:p>
        </p:txBody>
      </p:sp>
      <p:grpSp>
        <p:nvGrpSpPr>
          <p:cNvPr id="8" name="Group 37"/>
          <p:cNvGrpSpPr/>
          <p:nvPr/>
        </p:nvGrpSpPr>
        <p:grpSpPr>
          <a:xfrm>
            <a:off x="1752600" y="1371600"/>
            <a:ext cx="5791200" cy="4876800"/>
            <a:chOff x="1752600" y="1371600"/>
            <a:chExt cx="5791200" cy="4876800"/>
          </a:xfrm>
        </p:grpSpPr>
        <p:sp>
          <p:nvSpPr>
            <p:cNvPr id="4" name="Oval 3"/>
            <p:cNvSpPr>
              <a:spLocks noChangeArrowheads="1"/>
            </p:cNvSpPr>
            <p:nvPr/>
          </p:nvSpPr>
          <p:spPr bwMode="auto">
            <a:xfrm>
              <a:off x="1752600" y="5638800"/>
              <a:ext cx="609600" cy="609600"/>
            </a:xfrm>
            <a:prstGeom prst="ellipse">
              <a:avLst/>
            </a:prstGeom>
            <a:ln w="3175">
              <a:headEnd type="none" w="med" len="med"/>
              <a:tailEnd type="none" w="med" len="med"/>
            </a:ln>
            <a:effectLst>
              <a:glow rad="2286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vert="horz" wrap="none" lIns="91440" tIns="45720" rIns="91440" bIns="45720" anchor="ctr" compatLnSpc="1"/>
            <a:lstStyle/>
            <a:p>
              <a:pPr algn="ctr" eaLnBrk="0" hangingPunct="0">
                <a:defRPr/>
              </a:pPr>
              <a:r>
                <a:rPr lang="en-US" sz="2400" dirty="0" smtClean="0">
                  <a:solidFill>
                    <a:schemeClr val="tx1">
                      <a:alpha val="100000"/>
                    </a:schemeClr>
                  </a:solidFill>
                  <a:latin typeface="Calibri" pitchFamily="34" charset="0"/>
                </a:rPr>
                <a:t>U2</a:t>
              </a:r>
              <a:endParaRPr lang="en-US" sz="2400" dirty="0">
                <a:latin typeface="Calibri" pitchFamily="34" charset="0"/>
              </a:endParaRPr>
            </a:p>
          </p:txBody>
        </p:sp>
        <p:sp>
          <p:nvSpPr>
            <p:cNvPr id="5" name="Oval 4"/>
            <p:cNvSpPr>
              <a:spLocks noChangeArrowheads="1"/>
            </p:cNvSpPr>
            <p:nvPr/>
          </p:nvSpPr>
          <p:spPr bwMode="auto">
            <a:xfrm>
              <a:off x="4419600" y="5638800"/>
              <a:ext cx="609600" cy="609600"/>
            </a:xfrm>
            <a:prstGeom prst="ellipse">
              <a:avLst/>
            </a:prstGeom>
            <a:ln w="3175">
              <a:headEnd type="none" w="med" len="med"/>
              <a:tailEnd type="none" w="med" len="med"/>
            </a:ln>
            <a:effectLst>
              <a:glow rad="228600">
                <a:schemeClr val="accent3">
                  <a:satMod val="175000"/>
                  <a:alpha val="40000"/>
                </a:schemeClr>
              </a:glow>
            </a:effectLst>
          </p:spPr>
          <p:style>
            <a:lnRef idx="2">
              <a:schemeClr val="accent3"/>
            </a:lnRef>
            <a:fillRef idx="1">
              <a:schemeClr val="lt1"/>
            </a:fillRef>
            <a:effectRef idx="0">
              <a:schemeClr val="accent3"/>
            </a:effectRef>
            <a:fontRef idx="minor">
              <a:schemeClr val="dk1"/>
            </a:fontRef>
          </p:style>
          <p:txBody>
            <a:bodyPr vert="horz" wrap="none" lIns="91440" tIns="45720" rIns="91440" bIns="45720" anchor="ctr" compatLnSpc="1"/>
            <a:lstStyle/>
            <a:p>
              <a:pPr algn="ctr" eaLnBrk="0" hangingPunct="0">
                <a:defRPr/>
              </a:pPr>
              <a:r>
                <a:rPr lang="en-US" sz="2400" dirty="0" smtClean="0">
                  <a:solidFill>
                    <a:schemeClr val="tx1">
                      <a:alpha val="100000"/>
                    </a:schemeClr>
                  </a:solidFill>
                  <a:latin typeface="Calibri" pitchFamily="34" charset="0"/>
                </a:rPr>
                <a:t>U3</a:t>
              </a:r>
              <a:endParaRPr lang="en-US" sz="2400" dirty="0">
                <a:latin typeface="Calibri" pitchFamily="34" charset="0"/>
              </a:endParaRPr>
            </a:p>
          </p:txBody>
        </p:sp>
        <p:sp>
          <p:nvSpPr>
            <p:cNvPr id="6" name="Oval 5"/>
            <p:cNvSpPr>
              <a:spLocks noChangeArrowheads="1"/>
            </p:cNvSpPr>
            <p:nvPr/>
          </p:nvSpPr>
          <p:spPr bwMode="auto">
            <a:xfrm>
              <a:off x="6934200" y="5638800"/>
              <a:ext cx="609600" cy="609600"/>
            </a:xfrm>
            <a:prstGeom prst="ellipse">
              <a:avLst/>
            </a:prstGeom>
            <a:ln w="3175">
              <a:headEnd type="none" w="med" len="med"/>
              <a:tailEnd type="none" w="med" len="med"/>
            </a:ln>
            <a:effectLst>
              <a:glow rad="228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vert="horz" wrap="none" lIns="91440" tIns="45720" rIns="91440" bIns="45720" anchor="ctr" compatLnSpc="1"/>
            <a:lstStyle/>
            <a:p>
              <a:pPr algn="ctr" eaLnBrk="0" hangingPunct="0">
                <a:defRPr/>
              </a:pPr>
              <a:r>
                <a:rPr lang="en-US" sz="2400" dirty="0" smtClean="0">
                  <a:solidFill>
                    <a:schemeClr val="tx1">
                      <a:alpha val="100000"/>
                    </a:schemeClr>
                  </a:solidFill>
                  <a:latin typeface="Calibri" pitchFamily="34" charset="0"/>
                </a:rPr>
                <a:t>U4</a:t>
              </a:r>
              <a:endParaRPr lang="en-US" sz="2400" dirty="0">
                <a:latin typeface="Calibri" pitchFamily="34" charset="0"/>
              </a:endParaRPr>
            </a:p>
          </p:txBody>
        </p:sp>
        <p:sp>
          <p:nvSpPr>
            <p:cNvPr id="7" name="Oval 6"/>
            <p:cNvSpPr>
              <a:spLocks noChangeArrowheads="1"/>
            </p:cNvSpPr>
            <p:nvPr/>
          </p:nvSpPr>
          <p:spPr bwMode="auto">
            <a:xfrm>
              <a:off x="4419600" y="1371600"/>
              <a:ext cx="609600" cy="609600"/>
            </a:xfrm>
            <a:prstGeom prst="ellipse">
              <a:avLst/>
            </a:prstGeom>
            <a:ln w="3175">
              <a:solidFill>
                <a:schemeClr val="accent1"/>
              </a:solidFill>
              <a:headEnd type="none" w="med" len="med"/>
              <a:tailEnd type="none" w="med" len="med"/>
            </a:ln>
            <a:effectLst>
              <a:glow rad="228600">
                <a:schemeClr val="accent1">
                  <a:satMod val="175000"/>
                  <a:alpha val="40000"/>
                </a:schemeClr>
              </a:glow>
            </a:effectLst>
          </p:spPr>
          <p:style>
            <a:lnRef idx="2">
              <a:schemeClr val="accent2"/>
            </a:lnRef>
            <a:fillRef idx="1">
              <a:schemeClr val="lt1"/>
            </a:fillRef>
            <a:effectRef idx="0">
              <a:schemeClr val="accent2"/>
            </a:effectRef>
            <a:fontRef idx="minor">
              <a:schemeClr val="dk1"/>
            </a:fontRef>
          </p:style>
          <p:txBody>
            <a:bodyPr vert="horz" wrap="none" lIns="91440" tIns="45720" rIns="91440" bIns="45720" anchor="ctr" compatLnSpc="1"/>
            <a:lstStyle/>
            <a:p>
              <a:pPr algn="ctr" eaLnBrk="0" hangingPunct="0">
                <a:defRPr/>
              </a:pPr>
              <a:r>
                <a:rPr lang="en-US" sz="2400" dirty="0" smtClean="0">
                  <a:solidFill>
                    <a:schemeClr val="tx1">
                      <a:alpha val="100000"/>
                    </a:schemeClr>
                  </a:solidFill>
                  <a:latin typeface="Calibri" pitchFamily="34" charset="0"/>
                </a:rPr>
                <a:t>U1</a:t>
              </a:r>
              <a:endParaRPr lang="en-US" sz="2400" dirty="0">
                <a:latin typeface="Calibri" pitchFamily="34" charset="0"/>
              </a:endParaRPr>
            </a:p>
          </p:txBody>
        </p:sp>
      </p:grpSp>
      <p:grpSp>
        <p:nvGrpSpPr>
          <p:cNvPr id="9" name="Group 36"/>
          <p:cNvGrpSpPr/>
          <p:nvPr/>
        </p:nvGrpSpPr>
        <p:grpSpPr>
          <a:xfrm>
            <a:off x="2438400" y="2209800"/>
            <a:ext cx="4419600" cy="3216442"/>
            <a:chOff x="2438400" y="2209800"/>
            <a:chExt cx="4419600" cy="3216442"/>
          </a:xfrm>
        </p:grpSpPr>
        <p:cxnSp>
          <p:nvCxnSpPr>
            <p:cNvPr id="27" name="Straight Arrow Connector 26"/>
            <p:cNvCxnSpPr/>
            <p:nvPr/>
          </p:nvCxnSpPr>
          <p:spPr>
            <a:xfrm rot="5400000">
              <a:off x="1866900" y="2781300"/>
              <a:ext cx="3048000" cy="1905000"/>
            </a:xfrm>
            <a:prstGeom prst="straightConnector1">
              <a:avLst/>
            </a:prstGeom>
            <a:ln w="38100">
              <a:solidFill>
                <a:schemeClr val="accent4"/>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rot="5400000">
              <a:off x="3275806" y="3733800"/>
              <a:ext cx="2896394" cy="794"/>
            </a:xfrm>
            <a:prstGeom prst="straightConnector1">
              <a:avLst/>
            </a:prstGeom>
            <a:ln w="38100">
              <a:solidFill>
                <a:schemeClr val="accent4"/>
              </a:solidFill>
              <a:tailEnd type="arrow"/>
            </a:ln>
          </p:spPr>
          <p:style>
            <a:lnRef idx="1">
              <a:schemeClr val="accent1"/>
            </a:lnRef>
            <a:fillRef idx="0">
              <a:schemeClr val="accent1"/>
            </a:fillRef>
            <a:effectRef idx="0">
              <a:schemeClr val="accent1"/>
            </a:effectRef>
            <a:fontRef idx="minor">
              <a:schemeClr val="tx1"/>
            </a:fontRef>
          </p:style>
        </p:cxnSp>
        <p:sp>
          <p:nvSpPr>
            <p:cNvPr id="29" name="Freeform 28"/>
            <p:cNvSpPr/>
            <p:nvPr/>
          </p:nvSpPr>
          <p:spPr>
            <a:xfrm>
              <a:off x="2634916" y="4608095"/>
              <a:ext cx="4223084" cy="818147"/>
            </a:xfrm>
            <a:custGeom>
              <a:avLst/>
              <a:gdLst>
                <a:gd name="connsiteX0" fmla="*/ 0 w 4223084"/>
                <a:gd name="connsiteY0" fmla="*/ 818147 h 818147"/>
                <a:gd name="connsiteX1" fmla="*/ 2093495 w 4223084"/>
                <a:gd name="connsiteY1" fmla="*/ 24063 h 818147"/>
                <a:gd name="connsiteX2" fmla="*/ 4223084 w 4223084"/>
                <a:gd name="connsiteY2" fmla="*/ 673768 h 818147"/>
              </a:gdLst>
              <a:ahLst/>
              <a:cxnLst>
                <a:cxn ang="0">
                  <a:pos x="connsiteX0" y="connsiteY0"/>
                </a:cxn>
                <a:cxn ang="0">
                  <a:pos x="connsiteX1" y="connsiteY1"/>
                </a:cxn>
                <a:cxn ang="0">
                  <a:pos x="connsiteX2" y="connsiteY2"/>
                </a:cxn>
              </a:cxnLst>
              <a:rect l="l" t="t" r="r" b="b"/>
              <a:pathLst>
                <a:path w="4223084" h="818147">
                  <a:moveTo>
                    <a:pt x="0" y="818147"/>
                  </a:moveTo>
                  <a:cubicBezTo>
                    <a:pt x="694824" y="433136"/>
                    <a:pt x="1389648" y="48126"/>
                    <a:pt x="2093495" y="24063"/>
                  </a:cubicBezTo>
                  <a:cubicBezTo>
                    <a:pt x="2797342" y="0"/>
                    <a:pt x="3924300" y="591552"/>
                    <a:pt x="4223084" y="673768"/>
                  </a:cubicBezTo>
                </a:path>
              </a:pathLst>
            </a:custGeom>
            <a:ln w="38100">
              <a:solidFill>
                <a:schemeClr val="accent4"/>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a:solidFill>
                    <a:schemeClr val="accent4"/>
                  </a:solidFill>
                </a:ln>
              </a:endParaRPr>
            </a:p>
          </p:txBody>
        </p:sp>
      </p:grpSp>
      <p:sp>
        <p:nvSpPr>
          <p:cNvPr id="38" name="Rectangle 37"/>
          <p:cNvSpPr/>
          <p:nvPr/>
        </p:nvSpPr>
        <p:spPr>
          <a:xfrm>
            <a:off x="6172200" y="914400"/>
            <a:ext cx="2514600" cy="381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Transmit Time: T</a:t>
            </a:r>
            <a:endParaRPr lang="en-US" dirty="0"/>
          </a:p>
        </p:txBody>
      </p:sp>
      <p:sp>
        <p:nvSpPr>
          <p:cNvPr id="45" name="Rectangle 44"/>
          <p:cNvSpPr/>
          <p:nvPr/>
        </p:nvSpPr>
        <p:spPr>
          <a:xfrm>
            <a:off x="152400" y="914400"/>
            <a:ext cx="2590800" cy="4572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Transmit Time = T</a:t>
            </a:r>
            <a:endParaRPr lang="en-US" dirty="0"/>
          </a:p>
        </p:txBody>
      </p:sp>
      <p:sp>
        <p:nvSpPr>
          <p:cNvPr id="46" name="Rectangle 45"/>
          <p:cNvSpPr/>
          <p:nvPr/>
        </p:nvSpPr>
        <p:spPr>
          <a:xfrm>
            <a:off x="152400" y="1447800"/>
            <a:ext cx="2590800" cy="4572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Process Time = P</a:t>
            </a:r>
            <a:endParaRPr lang="en-US" dirty="0"/>
          </a:p>
        </p:txBody>
      </p:sp>
      <p:sp>
        <p:nvSpPr>
          <p:cNvPr id="47" name="Rectangle 46"/>
          <p:cNvSpPr/>
          <p:nvPr/>
        </p:nvSpPr>
        <p:spPr>
          <a:xfrm>
            <a:off x="152400" y="1981200"/>
            <a:ext cx="2590800" cy="4572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Network Latency = D</a:t>
            </a:r>
            <a:endParaRPr lang="en-US" dirty="0"/>
          </a:p>
        </p:txBody>
      </p:sp>
      <p:sp>
        <p:nvSpPr>
          <p:cNvPr id="48" name="Rectangle 47"/>
          <p:cNvSpPr/>
          <p:nvPr/>
        </p:nvSpPr>
        <p:spPr>
          <a:xfrm>
            <a:off x="152400" y="2514600"/>
            <a:ext cx="2590800" cy="4572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All Other Costs = 0</a:t>
            </a:r>
            <a:endParaRPr lang="en-US" dirty="0"/>
          </a:p>
        </p:txBody>
      </p:sp>
      <p:sp>
        <p:nvSpPr>
          <p:cNvPr id="49" name="Rectangle 48"/>
          <p:cNvSpPr/>
          <p:nvPr/>
        </p:nvSpPr>
        <p:spPr>
          <a:xfrm>
            <a:off x="152400" y="3048000"/>
            <a:ext cx="2590800" cy="6096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Transmit-First Scheduling Policy</a:t>
            </a:r>
            <a:endParaRPr lang="en-US" dirty="0"/>
          </a:p>
        </p:txBody>
      </p:sp>
      <p:sp>
        <p:nvSpPr>
          <p:cNvPr id="51" name="Rectangle 50"/>
          <p:cNvSpPr/>
          <p:nvPr/>
        </p:nvSpPr>
        <p:spPr>
          <a:xfrm rot="18137946">
            <a:off x="2372252" y="3271674"/>
            <a:ext cx="2514600" cy="381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Network Latency = D</a:t>
            </a:r>
            <a:endParaRPr lang="en-US" dirty="0"/>
          </a:p>
        </p:txBody>
      </p:sp>
      <p:grpSp>
        <p:nvGrpSpPr>
          <p:cNvPr id="10" name="Group 35"/>
          <p:cNvGrpSpPr/>
          <p:nvPr/>
        </p:nvGrpSpPr>
        <p:grpSpPr>
          <a:xfrm>
            <a:off x="4267200" y="990600"/>
            <a:ext cx="838200" cy="838200"/>
            <a:chOff x="609600" y="1143000"/>
            <a:chExt cx="457200" cy="457200"/>
          </a:xfrm>
        </p:grpSpPr>
        <p:sp>
          <p:nvSpPr>
            <p:cNvPr id="53" name="Rectangle 52"/>
            <p:cNvSpPr/>
            <p:nvPr/>
          </p:nvSpPr>
          <p:spPr>
            <a:xfrm>
              <a:off x="609600" y="1143000"/>
              <a:ext cx="457200" cy="457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54" name="Picture 53" descr="powerpoint-2007-icon.jpg"/>
            <p:cNvPicPr>
              <a:picLocks noChangeAspect="1"/>
            </p:cNvPicPr>
            <p:nvPr/>
          </p:nvPicPr>
          <p:blipFill>
            <a:blip r:embed="rId7" cstate="print"/>
            <a:stretch>
              <a:fillRect/>
            </a:stretch>
          </p:blipFill>
          <p:spPr>
            <a:xfrm>
              <a:off x="685800" y="1219200"/>
              <a:ext cx="304800" cy="331304"/>
            </a:xfrm>
            <a:prstGeom prst="rect">
              <a:avLst/>
            </a:prstGeom>
          </p:spPr>
        </p:pic>
      </p:grpSp>
      <p:grpSp>
        <p:nvGrpSpPr>
          <p:cNvPr id="11" name="Group 35"/>
          <p:cNvGrpSpPr/>
          <p:nvPr/>
        </p:nvGrpSpPr>
        <p:grpSpPr>
          <a:xfrm>
            <a:off x="4267200" y="990600"/>
            <a:ext cx="838200" cy="838200"/>
            <a:chOff x="609600" y="1143000"/>
            <a:chExt cx="457200" cy="457200"/>
          </a:xfrm>
        </p:grpSpPr>
        <p:sp>
          <p:nvSpPr>
            <p:cNvPr id="41" name="Rectangle 40"/>
            <p:cNvSpPr/>
            <p:nvPr/>
          </p:nvSpPr>
          <p:spPr>
            <a:xfrm>
              <a:off x="609600" y="1143000"/>
              <a:ext cx="457200" cy="457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42" name="Picture 41" descr="powerpoint-2007-icon.jpg"/>
            <p:cNvPicPr>
              <a:picLocks noChangeAspect="1"/>
            </p:cNvPicPr>
            <p:nvPr/>
          </p:nvPicPr>
          <p:blipFill>
            <a:blip r:embed="rId7" cstate="print"/>
            <a:stretch>
              <a:fillRect/>
            </a:stretch>
          </p:blipFill>
          <p:spPr>
            <a:xfrm>
              <a:off x="685800" y="1219200"/>
              <a:ext cx="304800" cy="331304"/>
            </a:xfrm>
            <a:prstGeom prst="rect">
              <a:avLst/>
            </a:prstGeom>
          </p:spPr>
        </p:pic>
      </p:grpSp>
      <p:pic>
        <p:nvPicPr>
          <p:cNvPr id="31" name="~PP3215.WAV">
            <a:hlinkClick r:id="" action="ppaction://media"/>
          </p:cNvPr>
          <p:cNvPicPr>
            <a:picLocks noRot="1" noChangeAspect="1"/>
          </p:cNvPicPr>
          <p:nvPr>
            <a:wavAudioFile r:embed="rId2" name="~PP3215.WAV"/>
          </p:nvPr>
        </p:nvPicPr>
        <p:blipFill>
          <a:blip r:embed="rId8" cstate="print"/>
          <a:stretch>
            <a:fillRect/>
          </a:stretch>
        </p:blipFill>
        <p:spPr>
          <a:xfrm>
            <a:off x="8724900" y="6438900"/>
            <a:ext cx="304800" cy="304800"/>
          </a:xfrm>
          <a:prstGeom prst="rect">
            <a:avLst/>
          </a:prstGeom>
        </p:spPr>
      </p:pic>
    </p:spTree>
    <p:custDataLst>
      <p:tags r:id="rId1"/>
    </p:custDataLst>
  </p:cSld>
  <p:clrMapOvr>
    <a:masterClrMapping/>
  </p:clrMapOvr>
  <p:transition advTm="2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0" presetClass="path" presetSubtype="0" accel="50000" decel="50000" fill="hold" nodeType="withEffect">
                                  <p:stCondLst>
                                    <p:cond delay="0"/>
                                  </p:stCondLst>
                                  <p:childTnLst>
                                    <p:animMotion origin="layout" path="M -3.33333E-6 -5.55556E-6 L -0.29166 0.65555 " pathEditMode="relative" ptsTypes="AA">
                                      <p:cBhvr>
                                        <p:cTn id="38" dur="2000" fill="hold"/>
                                        <p:tgtEl>
                                          <p:spTgt spid="11"/>
                                        </p:tgtEl>
                                        <p:attrNameLst>
                                          <p:attrName>ppt_x</p:attrName>
                                          <p:attrName>ppt_y</p:attrName>
                                        </p:attrNameLst>
                                      </p:cBhvr>
                                    </p:animMotion>
                                  </p:childTnLst>
                                </p:cTn>
                              </p:par>
                              <p:par>
                                <p:cTn id="39" presetID="1" presetClass="entr" presetSubtype="0" fill="hold" grpId="0" nodeType="withEffect">
                                  <p:stCondLst>
                                    <p:cond delay="1000"/>
                                  </p:stCondLst>
                                  <p:childTnLst>
                                    <p:set>
                                      <p:cBhvr>
                                        <p:cTn id="40"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41" fill="hold" display="0">
                  <p:stCondLst>
                    <p:cond delay="indefinite"/>
                  </p:stCondLst>
                  <p:endCondLst>
                    <p:cond evt="onPrev" delay="0">
                      <p:tgtEl>
                        <p:sldTgt/>
                      </p:tgtEl>
                    </p:cond>
                    <p:cond evt="onStopAudio" delay="0">
                      <p:tgtEl>
                        <p:sldTgt/>
                      </p:tgtEl>
                    </p:cond>
                  </p:endCondLst>
                </p:cTn>
                <p:tgtEl>
                  <p:spTgt spid="31"/>
                </p:tgtEl>
              </p:cMediaNode>
            </p:audio>
          </p:childTnLst>
        </p:cTn>
      </p:par>
    </p:tnLst>
    <p:bldLst>
      <p:bldP spid="38" grpId="0" animBg="1"/>
      <p:bldP spid="45" grpId="0" animBg="1"/>
      <p:bldP spid="46" grpId="0" animBg="1"/>
      <p:bldP spid="47" grpId="0" animBg="1"/>
      <p:bldP spid="48" grpId="0" animBg="1"/>
      <p:bldP spid="49" grpId="0" animBg="1"/>
      <p:bldP spid="5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152400" y="4648200"/>
            <a:ext cx="2590800" cy="381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Transmit Time: T</a:t>
            </a:r>
            <a:endParaRPr lang="en-US" dirty="0"/>
          </a:p>
        </p:txBody>
      </p:sp>
      <p:grpSp>
        <p:nvGrpSpPr>
          <p:cNvPr id="3" name="Group 33"/>
          <p:cNvGrpSpPr/>
          <p:nvPr/>
        </p:nvGrpSpPr>
        <p:grpSpPr>
          <a:xfrm>
            <a:off x="1295400" y="304800"/>
            <a:ext cx="6705600" cy="6629400"/>
            <a:chOff x="1295400" y="304800"/>
            <a:chExt cx="6705600" cy="6629400"/>
          </a:xfrm>
        </p:grpSpPr>
        <p:pic>
          <p:nvPicPr>
            <p:cNvPr id="12" name="Picture 4" descr="C:\Users\Sasa2\AppData\Local\Microsoft\Windows\Temporary Internet Files\Content.IE5\VA2IP4YR\MCj04316330000[1].png"/>
            <p:cNvPicPr>
              <a:picLocks noChangeAspect="1" noChangeArrowheads="1"/>
            </p:cNvPicPr>
            <p:nvPr/>
          </p:nvPicPr>
          <p:blipFill>
            <a:blip r:embed="rId5" cstate="print"/>
            <a:srcRect/>
            <a:stretch>
              <a:fillRect/>
            </a:stretch>
          </p:blipFill>
          <p:spPr bwMode="auto">
            <a:xfrm>
              <a:off x="1295400" y="5295900"/>
              <a:ext cx="1638300" cy="1638300"/>
            </a:xfrm>
            <a:prstGeom prst="rect">
              <a:avLst/>
            </a:prstGeom>
            <a:noFill/>
          </p:spPr>
        </p:pic>
        <p:pic>
          <p:nvPicPr>
            <p:cNvPr id="13" name="Picture 4" descr="C:\Users\Sasa2\AppData\Local\Microsoft\Windows\Temporary Internet Files\Content.IE5\VA2IP4YR\MCj04316330000[1].png"/>
            <p:cNvPicPr>
              <a:picLocks noChangeAspect="1" noChangeArrowheads="1"/>
            </p:cNvPicPr>
            <p:nvPr/>
          </p:nvPicPr>
          <p:blipFill>
            <a:blip r:embed="rId5" cstate="print"/>
            <a:srcRect/>
            <a:stretch>
              <a:fillRect/>
            </a:stretch>
          </p:blipFill>
          <p:spPr bwMode="auto">
            <a:xfrm flipH="1">
              <a:off x="3810000" y="5257800"/>
              <a:ext cx="1676400" cy="1676400"/>
            </a:xfrm>
            <a:prstGeom prst="rect">
              <a:avLst/>
            </a:prstGeom>
            <a:noFill/>
            <a:ln>
              <a:noFill/>
            </a:ln>
          </p:spPr>
        </p:pic>
        <p:pic>
          <p:nvPicPr>
            <p:cNvPr id="14" name="Picture 4" descr="C:\Users\Sasa2\AppData\Local\Microsoft\Windows\Temporary Internet Files\Content.IE5\VA2IP4YR\MCj04316330000[1].png"/>
            <p:cNvPicPr>
              <a:picLocks noChangeAspect="1" noChangeArrowheads="1"/>
            </p:cNvPicPr>
            <p:nvPr/>
          </p:nvPicPr>
          <p:blipFill>
            <a:blip r:embed="rId5" cstate="print"/>
            <a:srcRect/>
            <a:stretch>
              <a:fillRect/>
            </a:stretch>
          </p:blipFill>
          <p:spPr bwMode="auto">
            <a:xfrm flipH="1">
              <a:off x="6324600" y="5257800"/>
              <a:ext cx="1676400" cy="1676400"/>
            </a:xfrm>
            <a:prstGeom prst="rect">
              <a:avLst/>
            </a:prstGeom>
            <a:noFill/>
          </p:spPr>
        </p:pic>
        <p:pic>
          <p:nvPicPr>
            <p:cNvPr id="15" name="Picture 5" descr="C:\Users\Sasa2\AppData\Local\Microsoft\Windows\Temporary Internet Files\Content.IE5\994PDW0N\MCj04315720000[1].png"/>
            <p:cNvPicPr>
              <a:picLocks noChangeAspect="1" noChangeArrowheads="1"/>
            </p:cNvPicPr>
            <p:nvPr/>
          </p:nvPicPr>
          <p:blipFill>
            <a:blip r:embed="rId6" cstate="print"/>
            <a:srcRect/>
            <a:stretch>
              <a:fillRect/>
            </a:stretch>
          </p:blipFill>
          <p:spPr bwMode="auto">
            <a:xfrm>
              <a:off x="3595025" y="304800"/>
              <a:ext cx="2043775" cy="2057400"/>
            </a:xfrm>
            <a:prstGeom prst="rect">
              <a:avLst/>
            </a:prstGeom>
            <a:noFill/>
          </p:spPr>
        </p:pic>
      </p:grpSp>
      <p:sp>
        <p:nvSpPr>
          <p:cNvPr id="2" name="Title 1"/>
          <p:cNvSpPr>
            <a:spLocks noGrp="1"/>
          </p:cNvSpPr>
          <p:nvPr>
            <p:ph type="title"/>
          </p:nvPr>
        </p:nvSpPr>
        <p:spPr/>
        <p:txBody>
          <a:bodyPr>
            <a:normAutofit fontScale="90000"/>
          </a:bodyPr>
          <a:lstStyle/>
          <a:p>
            <a:r>
              <a:rPr lang="en-US" smtClean="0"/>
              <a:t>More Realistic Scenario with Multicast</a:t>
            </a:r>
            <a:endParaRPr lang="en-US" dirty="0"/>
          </a:p>
        </p:txBody>
      </p:sp>
      <p:sp>
        <p:nvSpPr>
          <p:cNvPr id="55" name="Content Placeholder 54"/>
          <p:cNvSpPr>
            <a:spLocks noGrp="1"/>
          </p:cNvSpPr>
          <p:nvPr>
            <p:ph sz="quarter" idx="10"/>
          </p:nvPr>
        </p:nvSpPr>
        <p:spPr/>
        <p:txBody>
          <a:bodyPr/>
          <a:lstStyle/>
          <a:p>
            <a:endParaRPr lang="en-US"/>
          </a:p>
        </p:txBody>
      </p:sp>
      <p:grpSp>
        <p:nvGrpSpPr>
          <p:cNvPr id="8" name="Group 37"/>
          <p:cNvGrpSpPr/>
          <p:nvPr/>
        </p:nvGrpSpPr>
        <p:grpSpPr>
          <a:xfrm>
            <a:off x="1752600" y="1371600"/>
            <a:ext cx="5791200" cy="4876800"/>
            <a:chOff x="1752600" y="1371600"/>
            <a:chExt cx="5791200" cy="4876800"/>
          </a:xfrm>
        </p:grpSpPr>
        <p:sp>
          <p:nvSpPr>
            <p:cNvPr id="4" name="Oval 3"/>
            <p:cNvSpPr>
              <a:spLocks noChangeArrowheads="1"/>
            </p:cNvSpPr>
            <p:nvPr/>
          </p:nvSpPr>
          <p:spPr bwMode="auto">
            <a:xfrm>
              <a:off x="1752600" y="5638800"/>
              <a:ext cx="609600" cy="609600"/>
            </a:xfrm>
            <a:prstGeom prst="ellipse">
              <a:avLst/>
            </a:prstGeom>
            <a:ln w="3175">
              <a:headEnd type="none" w="med" len="med"/>
              <a:tailEnd type="none" w="med" len="med"/>
            </a:ln>
            <a:effectLst>
              <a:glow rad="2286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vert="horz" wrap="none" lIns="91440" tIns="45720" rIns="91440" bIns="45720" anchor="ctr" compatLnSpc="1"/>
            <a:lstStyle/>
            <a:p>
              <a:pPr algn="ctr" eaLnBrk="0" hangingPunct="0">
                <a:defRPr/>
              </a:pPr>
              <a:r>
                <a:rPr lang="en-US" sz="2400" dirty="0" smtClean="0">
                  <a:solidFill>
                    <a:schemeClr val="tx1">
                      <a:alpha val="100000"/>
                    </a:schemeClr>
                  </a:solidFill>
                  <a:latin typeface="Calibri" pitchFamily="34" charset="0"/>
                </a:rPr>
                <a:t>U2</a:t>
              </a:r>
              <a:endParaRPr lang="en-US" sz="2400" dirty="0">
                <a:latin typeface="Calibri" pitchFamily="34" charset="0"/>
              </a:endParaRPr>
            </a:p>
          </p:txBody>
        </p:sp>
        <p:sp>
          <p:nvSpPr>
            <p:cNvPr id="5" name="Oval 4"/>
            <p:cNvSpPr>
              <a:spLocks noChangeArrowheads="1"/>
            </p:cNvSpPr>
            <p:nvPr/>
          </p:nvSpPr>
          <p:spPr bwMode="auto">
            <a:xfrm>
              <a:off x="4419600" y="5638800"/>
              <a:ext cx="609600" cy="609600"/>
            </a:xfrm>
            <a:prstGeom prst="ellipse">
              <a:avLst/>
            </a:prstGeom>
            <a:ln w="3175">
              <a:headEnd type="none" w="med" len="med"/>
              <a:tailEnd type="none" w="med" len="med"/>
            </a:ln>
            <a:effectLst>
              <a:glow rad="228600">
                <a:schemeClr val="accent3">
                  <a:satMod val="175000"/>
                  <a:alpha val="40000"/>
                </a:schemeClr>
              </a:glow>
            </a:effectLst>
          </p:spPr>
          <p:style>
            <a:lnRef idx="2">
              <a:schemeClr val="accent3"/>
            </a:lnRef>
            <a:fillRef idx="1">
              <a:schemeClr val="lt1"/>
            </a:fillRef>
            <a:effectRef idx="0">
              <a:schemeClr val="accent3"/>
            </a:effectRef>
            <a:fontRef idx="minor">
              <a:schemeClr val="dk1"/>
            </a:fontRef>
          </p:style>
          <p:txBody>
            <a:bodyPr vert="horz" wrap="none" lIns="91440" tIns="45720" rIns="91440" bIns="45720" anchor="ctr" compatLnSpc="1"/>
            <a:lstStyle/>
            <a:p>
              <a:pPr algn="ctr" eaLnBrk="0" hangingPunct="0">
                <a:defRPr/>
              </a:pPr>
              <a:r>
                <a:rPr lang="en-US" sz="2400" dirty="0" smtClean="0">
                  <a:solidFill>
                    <a:schemeClr val="tx1">
                      <a:alpha val="100000"/>
                    </a:schemeClr>
                  </a:solidFill>
                  <a:latin typeface="Calibri" pitchFamily="34" charset="0"/>
                </a:rPr>
                <a:t>U3</a:t>
              </a:r>
              <a:endParaRPr lang="en-US" sz="2400" dirty="0">
                <a:latin typeface="Calibri" pitchFamily="34" charset="0"/>
              </a:endParaRPr>
            </a:p>
          </p:txBody>
        </p:sp>
        <p:sp>
          <p:nvSpPr>
            <p:cNvPr id="6" name="Oval 5"/>
            <p:cNvSpPr>
              <a:spLocks noChangeArrowheads="1"/>
            </p:cNvSpPr>
            <p:nvPr/>
          </p:nvSpPr>
          <p:spPr bwMode="auto">
            <a:xfrm>
              <a:off x="6934200" y="5638800"/>
              <a:ext cx="609600" cy="609600"/>
            </a:xfrm>
            <a:prstGeom prst="ellipse">
              <a:avLst/>
            </a:prstGeom>
            <a:ln w="3175">
              <a:headEnd type="none" w="med" len="med"/>
              <a:tailEnd type="none" w="med" len="med"/>
            </a:ln>
            <a:effectLst>
              <a:glow rad="228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vert="horz" wrap="none" lIns="91440" tIns="45720" rIns="91440" bIns="45720" anchor="ctr" compatLnSpc="1"/>
            <a:lstStyle/>
            <a:p>
              <a:pPr algn="ctr" eaLnBrk="0" hangingPunct="0">
                <a:defRPr/>
              </a:pPr>
              <a:r>
                <a:rPr lang="en-US" sz="2400" dirty="0" smtClean="0">
                  <a:solidFill>
                    <a:schemeClr val="tx1">
                      <a:alpha val="100000"/>
                    </a:schemeClr>
                  </a:solidFill>
                  <a:latin typeface="Calibri" pitchFamily="34" charset="0"/>
                </a:rPr>
                <a:t>U4</a:t>
              </a:r>
              <a:endParaRPr lang="en-US" sz="2400" dirty="0">
                <a:latin typeface="Calibri" pitchFamily="34" charset="0"/>
              </a:endParaRPr>
            </a:p>
          </p:txBody>
        </p:sp>
        <p:sp>
          <p:nvSpPr>
            <p:cNvPr id="7" name="Oval 6"/>
            <p:cNvSpPr>
              <a:spLocks noChangeArrowheads="1"/>
            </p:cNvSpPr>
            <p:nvPr/>
          </p:nvSpPr>
          <p:spPr bwMode="auto">
            <a:xfrm>
              <a:off x="4419600" y="1371600"/>
              <a:ext cx="609600" cy="609600"/>
            </a:xfrm>
            <a:prstGeom prst="ellipse">
              <a:avLst/>
            </a:prstGeom>
            <a:ln w="3175">
              <a:solidFill>
                <a:schemeClr val="accent1"/>
              </a:solidFill>
              <a:headEnd type="none" w="med" len="med"/>
              <a:tailEnd type="none" w="med" len="med"/>
            </a:ln>
            <a:effectLst>
              <a:glow rad="228600">
                <a:schemeClr val="accent1">
                  <a:satMod val="175000"/>
                  <a:alpha val="40000"/>
                </a:schemeClr>
              </a:glow>
            </a:effectLst>
          </p:spPr>
          <p:style>
            <a:lnRef idx="2">
              <a:schemeClr val="accent2"/>
            </a:lnRef>
            <a:fillRef idx="1">
              <a:schemeClr val="lt1"/>
            </a:fillRef>
            <a:effectRef idx="0">
              <a:schemeClr val="accent2"/>
            </a:effectRef>
            <a:fontRef idx="minor">
              <a:schemeClr val="dk1"/>
            </a:fontRef>
          </p:style>
          <p:txBody>
            <a:bodyPr vert="horz" wrap="none" lIns="91440" tIns="45720" rIns="91440" bIns="45720" anchor="ctr" compatLnSpc="1"/>
            <a:lstStyle/>
            <a:p>
              <a:pPr algn="ctr" eaLnBrk="0" hangingPunct="0">
                <a:defRPr/>
              </a:pPr>
              <a:r>
                <a:rPr lang="en-US" sz="2400" dirty="0" smtClean="0">
                  <a:solidFill>
                    <a:schemeClr val="tx1">
                      <a:alpha val="100000"/>
                    </a:schemeClr>
                  </a:solidFill>
                  <a:latin typeface="Calibri" pitchFamily="34" charset="0"/>
                </a:rPr>
                <a:t>U1</a:t>
              </a:r>
              <a:endParaRPr lang="en-US" sz="2400" dirty="0">
                <a:latin typeface="Calibri" pitchFamily="34" charset="0"/>
              </a:endParaRPr>
            </a:p>
          </p:txBody>
        </p:sp>
      </p:grpSp>
      <p:grpSp>
        <p:nvGrpSpPr>
          <p:cNvPr id="9" name="Group 36"/>
          <p:cNvGrpSpPr/>
          <p:nvPr/>
        </p:nvGrpSpPr>
        <p:grpSpPr>
          <a:xfrm>
            <a:off x="2438400" y="2209800"/>
            <a:ext cx="4419600" cy="3216442"/>
            <a:chOff x="2438400" y="2209800"/>
            <a:chExt cx="4419600" cy="3216442"/>
          </a:xfrm>
        </p:grpSpPr>
        <p:cxnSp>
          <p:nvCxnSpPr>
            <p:cNvPr id="27" name="Straight Arrow Connector 26"/>
            <p:cNvCxnSpPr/>
            <p:nvPr/>
          </p:nvCxnSpPr>
          <p:spPr>
            <a:xfrm rot="5400000">
              <a:off x="1866900" y="2781300"/>
              <a:ext cx="3048000" cy="1905000"/>
            </a:xfrm>
            <a:prstGeom prst="straightConnector1">
              <a:avLst/>
            </a:prstGeom>
            <a:ln w="38100">
              <a:solidFill>
                <a:schemeClr val="accent4"/>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rot="5400000">
              <a:off x="3275806" y="3733800"/>
              <a:ext cx="2896394" cy="794"/>
            </a:xfrm>
            <a:prstGeom prst="straightConnector1">
              <a:avLst/>
            </a:prstGeom>
            <a:ln w="38100">
              <a:solidFill>
                <a:schemeClr val="accent4"/>
              </a:solidFill>
              <a:tailEnd type="arrow"/>
            </a:ln>
          </p:spPr>
          <p:style>
            <a:lnRef idx="1">
              <a:schemeClr val="accent1"/>
            </a:lnRef>
            <a:fillRef idx="0">
              <a:schemeClr val="accent1"/>
            </a:fillRef>
            <a:effectRef idx="0">
              <a:schemeClr val="accent1"/>
            </a:effectRef>
            <a:fontRef idx="minor">
              <a:schemeClr val="tx1"/>
            </a:fontRef>
          </p:style>
        </p:cxnSp>
        <p:sp>
          <p:nvSpPr>
            <p:cNvPr id="29" name="Freeform 28"/>
            <p:cNvSpPr/>
            <p:nvPr/>
          </p:nvSpPr>
          <p:spPr>
            <a:xfrm>
              <a:off x="2634916" y="4608095"/>
              <a:ext cx="4223084" cy="818147"/>
            </a:xfrm>
            <a:custGeom>
              <a:avLst/>
              <a:gdLst>
                <a:gd name="connsiteX0" fmla="*/ 0 w 4223084"/>
                <a:gd name="connsiteY0" fmla="*/ 818147 h 818147"/>
                <a:gd name="connsiteX1" fmla="*/ 2093495 w 4223084"/>
                <a:gd name="connsiteY1" fmla="*/ 24063 h 818147"/>
                <a:gd name="connsiteX2" fmla="*/ 4223084 w 4223084"/>
                <a:gd name="connsiteY2" fmla="*/ 673768 h 818147"/>
              </a:gdLst>
              <a:ahLst/>
              <a:cxnLst>
                <a:cxn ang="0">
                  <a:pos x="connsiteX0" y="connsiteY0"/>
                </a:cxn>
                <a:cxn ang="0">
                  <a:pos x="connsiteX1" y="connsiteY1"/>
                </a:cxn>
                <a:cxn ang="0">
                  <a:pos x="connsiteX2" y="connsiteY2"/>
                </a:cxn>
              </a:cxnLst>
              <a:rect l="l" t="t" r="r" b="b"/>
              <a:pathLst>
                <a:path w="4223084" h="818147">
                  <a:moveTo>
                    <a:pt x="0" y="818147"/>
                  </a:moveTo>
                  <a:cubicBezTo>
                    <a:pt x="694824" y="433136"/>
                    <a:pt x="1389648" y="48126"/>
                    <a:pt x="2093495" y="24063"/>
                  </a:cubicBezTo>
                  <a:cubicBezTo>
                    <a:pt x="2797342" y="0"/>
                    <a:pt x="3924300" y="591552"/>
                    <a:pt x="4223084" y="673768"/>
                  </a:cubicBezTo>
                </a:path>
              </a:pathLst>
            </a:custGeom>
            <a:ln w="38100">
              <a:solidFill>
                <a:schemeClr val="accent4"/>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a:solidFill>
                    <a:schemeClr val="accent4"/>
                  </a:solidFill>
                </a:ln>
              </a:endParaRPr>
            </a:p>
          </p:txBody>
        </p:sp>
      </p:grpSp>
      <p:sp>
        <p:nvSpPr>
          <p:cNvPr id="33" name="Rectangle 32"/>
          <p:cNvSpPr/>
          <p:nvPr/>
        </p:nvSpPr>
        <p:spPr>
          <a:xfrm>
            <a:off x="152400" y="914400"/>
            <a:ext cx="2590800" cy="4572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Transmit Time = T</a:t>
            </a:r>
            <a:endParaRPr lang="en-US" dirty="0"/>
          </a:p>
        </p:txBody>
      </p:sp>
      <p:sp>
        <p:nvSpPr>
          <p:cNvPr id="34" name="Rectangle 33"/>
          <p:cNvSpPr/>
          <p:nvPr/>
        </p:nvSpPr>
        <p:spPr>
          <a:xfrm>
            <a:off x="152400" y="1447800"/>
            <a:ext cx="2590800" cy="4572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Process Time = P</a:t>
            </a:r>
            <a:endParaRPr lang="en-US" dirty="0"/>
          </a:p>
        </p:txBody>
      </p:sp>
      <p:sp>
        <p:nvSpPr>
          <p:cNvPr id="35" name="Rectangle 34"/>
          <p:cNvSpPr/>
          <p:nvPr/>
        </p:nvSpPr>
        <p:spPr>
          <a:xfrm>
            <a:off x="152400" y="1981200"/>
            <a:ext cx="2590800" cy="4572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Network Latency = D</a:t>
            </a:r>
            <a:endParaRPr lang="en-US" dirty="0"/>
          </a:p>
        </p:txBody>
      </p:sp>
      <p:sp>
        <p:nvSpPr>
          <p:cNvPr id="36" name="Rectangle 35"/>
          <p:cNvSpPr/>
          <p:nvPr/>
        </p:nvSpPr>
        <p:spPr>
          <a:xfrm>
            <a:off x="152400" y="2514600"/>
            <a:ext cx="2590800" cy="4572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All Other Costs = 0</a:t>
            </a:r>
            <a:endParaRPr lang="en-US" dirty="0"/>
          </a:p>
        </p:txBody>
      </p:sp>
      <p:sp>
        <p:nvSpPr>
          <p:cNvPr id="37" name="Rectangle 36"/>
          <p:cNvSpPr/>
          <p:nvPr/>
        </p:nvSpPr>
        <p:spPr>
          <a:xfrm>
            <a:off x="152400" y="3048000"/>
            <a:ext cx="2590800" cy="6096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Process-First Scheduling Policy</a:t>
            </a:r>
            <a:endParaRPr lang="en-US" dirty="0"/>
          </a:p>
        </p:txBody>
      </p:sp>
      <p:sp>
        <p:nvSpPr>
          <p:cNvPr id="38" name="Rectangle 37"/>
          <p:cNvSpPr/>
          <p:nvPr/>
        </p:nvSpPr>
        <p:spPr>
          <a:xfrm>
            <a:off x="6172200" y="914400"/>
            <a:ext cx="2514600" cy="381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Transmit Time: T</a:t>
            </a:r>
            <a:endParaRPr lang="en-US" dirty="0"/>
          </a:p>
        </p:txBody>
      </p:sp>
      <p:grpSp>
        <p:nvGrpSpPr>
          <p:cNvPr id="10" name="Group 35"/>
          <p:cNvGrpSpPr/>
          <p:nvPr/>
        </p:nvGrpSpPr>
        <p:grpSpPr>
          <a:xfrm>
            <a:off x="4267200" y="990600"/>
            <a:ext cx="838200" cy="838200"/>
            <a:chOff x="609600" y="1143000"/>
            <a:chExt cx="457200" cy="457200"/>
          </a:xfrm>
        </p:grpSpPr>
        <p:sp>
          <p:nvSpPr>
            <p:cNvPr id="41" name="Rectangle 40"/>
            <p:cNvSpPr/>
            <p:nvPr/>
          </p:nvSpPr>
          <p:spPr>
            <a:xfrm>
              <a:off x="609600" y="1143000"/>
              <a:ext cx="457200" cy="457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42" name="Picture 41" descr="powerpoint-2007-icon.jpg"/>
            <p:cNvPicPr>
              <a:picLocks noChangeAspect="1"/>
            </p:cNvPicPr>
            <p:nvPr/>
          </p:nvPicPr>
          <p:blipFill>
            <a:blip r:embed="rId7" cstate="print"/>
            <a:stretch>
              <a:fillRect/>
            </a:stretch>
          </p:blipFill>
          <p:spPr>
            <a:xfrm>
              <a:off x="685800" y="1219200"/>
              <a:ext cx="304800" cy="331304"/>
            </a:xfrm>
            <a:prstGeom prst="rect">
              <a:avLst/>
            </a:prstGeom>
          </p:spPr>
        </p:pic>
      </p:grpSp>
      <p:grpSp>
        <p:nvGrpSpPr>
          <p:cNvPr id="11" name="Group 35"/>
          <p:cNvGrpSpPr/>
          <p:nvPr/>
        </p:nvGrpSpPr>
        <p:grpSpPr>
          <a:xfrm>
            <a:off x="1600200" y="5486400"/>
            <a:ext cx="838200" cy="838200"/>
            <a:chOff x="609600" y="1143000"/>
            <a:chExt cx="457200" cy="457200"/>
          </a:xfrm>
        </p:grpSpPr>
        <p:sp>
          <p:nvSpPr>
            <p:cNvPr id="31" name="Rectangle 30"/>
            <p:cNvSpPr/>
            <p:nvPr/>
          </p:nvSpPr>
          <p:spPr>
            <a:xfrm>
              <a:off x="609600" y="1143000"/>
              <a:ext cx="457200" cy="457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32" name="Picture 31" descr="powerpoint-2007-icon.jpg"/>
            <p:cNvPicPr>
              <a:picLocks noChangeAspect="1"/>
            </p:cNvPicPr>
            <p:nvPr/>
          </p:nvPicPr>
          <p:blipFill>
            <a:blip r:embed="rId7" cstate="print"/>
            <a:stretch>
              <a:fillRect/>
            </a:stretch>
          </p:blipFill>
          <p:spPr>
            <a:xfrm>
              <a:off x="685800" y="1219200"/>
              <a:ext cx="304800" cy="331304"/>
            </a:xfrm>
            <a:prstGeom prst="rect">
              <a:avLst/>
            </a:prstGeom>
          </p:spPr>
        </p:pic>
      </p:grpSp>
      <p:sp>
        <p:nvSpPr>
          <p:cNvPr id="40" name="Rectangle 39"/>
          <p:cNvSpPr/>
          <p:nvPr/>
        </p:nvSpPr>
        <p:spPr>
          <a:xfrm rot="18137946">
            <a:off x="2372252" y="3271674"/>
            <a:ext cx="2514600" cy="381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Network Latency = D</a:t>
            </a:r>
            <a:endParaRPr lang="en-US" dirty="0"/>
          </a:p>
        </p:txBody>
      </p:sp>
      <p:sp>
        <p:nvSpPr>
          <p:cNvPr id="43" name="Rectangle 42"/>
          <p:cNvSpPr/>
          <p:nvPr/>
        </p:nvSpPr>
        <p:spPr>
          <a:xfrm>
            <a:off x="152400" y="3962400"/>
            <a:ext cx="2590800" cy="6096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Command Arrives at Time T + D</a:t>
            </a:r>
            <a:endParaRPr lang="en-US" dirty="0"/>
          </a:p>
        </p:txBody>
      </p:sp>
      <p:grpSp>
        <p:nvGrpSpPr>
          <p:cNvPr id="16" name="Group 35"/>
          <p:cNvGrpSpPr/>
          <p:nvPr/>
        </p:nvGrpSpPr>
        <p:grpSpPr>
          <a:xfrm>
            <a:off x="1600200" y="5486400"/>
            <a:ext cx="838200" cy="838200"/>
            <a:chOff x="609600" y="1143000"/>
            <a:chExt cx="457200" cy="457200"/>
          </a:xfrm>
        </p:grpSpPr>
        <p:sp>
          <p:nvSpPr>
            <p:cNvPr id="47" name="Rectangle 46"/>
            <p:cNvSpPr/>
            <p:nvPr/>
          </p:nvSpPr>
          <p:spPr>
            <a:xfrm>
              <a:off x="609600" y="1143000"/>
              <a:ext cx="457200" cy="457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48" name="Picture 47" descr="powerpoint-2007-icon.jpg"/>
            <p:cNvPicPr>
              <a:picLocks noChangeAspect="1"/>
            </p:cNvPicPr>
            <p:nvPr/>
          </p:nvPicPr>
          <p:blipFill>
            <a:blip r:embed="rId7" cstate="print"/>
            <a:stretch>
              <a:fillRect/>
            </a:stretch>
          </p:blipFill>
          <p:spPr>
            <a:xfrm>
              <a:off x="685800" y="1219200"/>
              <a:ext cx="304800" cy="331304"/>
            </a:xfrm>
            <a:prstGeom prst="rect">
              <a:avLst/>
            </a:prstGeom>
          </p:spPr>
        </p:pic>
      </p:grpSp>
      <p:sp>
        <p:nvSpPr>
          <p:cNvPr id="49" name="Rectangle 48"/>
          <p:cNvSpPr/>
          <p:nvPr/>
        </p:nvSpPr>
        <p:spPr>
          <a:xfrm>
            <a:off x="3505200" y="4495800"/>
            <a:ext cx="2514600" cy="381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Network Latency = D</a:t>
            </a:r>
            <a:endParaRPr lang="en-US" dirty="0"/>
          </a:p>
        </p:txBody>
      </p:sp>
      <p:grpSp>
        <p:nvGrpSpPr>
          <p:cNvPr id="17" name="Group 35"/>
          <p:cNvGrpSpPr/>
          <p:nvPr/>
        </p:nvGrpSpPr>
        <p:grpSpPr>
          <a:xfrm>
            <a:off x="1600200" y="5486400"/>
            <a:ext cx="838200" cy="838200"/>
            <a:chOff x="609600" y="1143000"/>
            <a:chExt cx="457200" cy="457200"/>
          </a:xfrm>
        </p:grpSpPr>
        <p:sp>
          <p:nvSpPr>
            <p:cNvPr id="53" name="Rectangle 52"/>
            <p:cNvSpPr/>
            <p:nvPr/>
          </p:nvSpPr>
          <p:spPr>
            <a:xfrm>
              <a:off x="609600" y="1143000"/>
              <a:ext cx="457200" cy="457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54" name="Picture 53" descr="powerpoint-2007-icon.jpg"/>
            <p:cNvPicPr>
              <a:picLocks noChangeAspect="1"/>
            </p:cNvPicPr>
            <p:nvPr/>
          </p:nvPicPr>
          <p:blipFill>
            <a:blip r:embed="rId7" cstate="print"/>
            <a:stretch>
              <a:fillRect/>
            </a:stretch>
          </p:blipFill>
          <p:spPr>
            <a:xfrm>
              <a:off x="685800" y="1219200"/>
              <a:ext cx="304800" cy="331304"/>
            </a:xfrm>
            <a:prstGeom prst="rect">
              <a:avLst/>
            </a:prstGeom>
          </p:spPr>
        </p:pic>
      </p:grpSp>
      <p:pic>
        <p:nvPicPr>
          <p:cNvPr id="44" name="~PP430.WAV">
            <a:hlinkClick r:id="" action="ppaction://media"/>
          </p:cNvPr>
          <p:cNvPicPr>
            <a:picLocks noRot="1" noChangeAspect="1"/>
          </p:cNvPicPr>
          <p:nvPr>
            <a:wavAudioFile r:embed="rId2" name="~PP430.WAV"/>
          </p:nvPr>
        </p:nvPicPr>
        <p:blipFill>
          <a:blip r:embed="rId8" cstate="print"/>
          <a:stretch>
            <a:fillRect/>
          </a:stretch>
        </p:blipFill>
        <p:spPr>
          <a:xfrm>
            <a:off x="8724900" y="6438900"/>
            <a:ext cx="304800" cy="304800"/>
          </a:xfrm>
          <a:prstGeom prst="rect">
            <a:avLst/>
          </a:prstGeom>
        </p:spPr>
      </p:pic>
    </p:spTree>
    <p:custDataLst>
      <p:tags r:id="rId1"/>
    </p:custDataLst>
  </p:cSld>
  <p:clrMapOvr>
    <a:masterClrMapping/>
  </p:clrMapOvr>
  <p:transition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0" presetClass="path" presetSubtype="0" accel="50000" decel="50000" fill="hold" nodeType="withEffect">
                                  <p:stCondLst>
                                    <p:cond delay="0"/>
                                  </p:stCondLst>
                                  <p:childTnLst>
                                    <p:animMotion origin="layout" path="M -3.33333E-6 3.33333E-6 C 0.1 -0.1007 0.20018 -0.20116 0.29514 -0.20348 C 0.39028 -0.20579 0.48056 -0.11019 0.57084 -0.01459 " pathEditMode="relative" rAng="0" ptsTypes="aaA">
                                      <p:cBhvr>
                                        <p:cTn id="14" dur="2000" fill="hold"/>
                                        <p:tgtEl>
                                          <p:spTgt spid="16"/>
                                        </p:tgtEl>
                                        <p:attrNameLst>
                                          <p:attrName>ppt_x</p:attrName>
                                          <p:attrName>ppt_y</p:attrName>
                                        </p:attrNameLst>
                                      </p:cBhvr>
                                      <p:rCtr x="285" y="-103"/>
                                    </p:animMotion>
                                  </p:childTnLst>
                                </p:cTn>
                              </p:par>
                              <p:par>
                                <p:cTn id="15" presetID="1" presetClass="entr" presetSubtype="0" fill="hold" grpId="0" nodeType="withEffect">
                                  <p:stCondLst>
                                    <p:cond delay="1000"/>
                                  </p:stCondLst>
                                  <p:childTnLst>
                                    <p:set>
                                      <p:cBhvr>
                                        <p:cTn id="1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7" fill="hold" display="0">
                  <p:stCondLst>
                    <p:cond delay="indefinite"/>
                  </p:stCondLst>
                  <p:endCondLst>
                    <p:cond evt="onPrev" delay="0">
                      <p:tgtEl>
                        <p:sldTgt/>
                      </p:tgtEl>
                    </p:cond>
                    <p:cond evt="onStopAudio" delay="0">
                      <p:tgtEl>
                        <p:sldTgt/>
                      </p:tgtEl>
                    </p:cond>
                  </p:endCondLst>
                </p:cTn>
                <p:tgtEl>
                  <p:spTgt spid="44"/>
                </p:tgtEl>
              </p:cMediaNode>
            </p:audio>
          </p:childTnLst>
        </p:cTn>
      </p:par>
    </p:tnLst>
    <p:bldLst>
      <p:bldP spid="45" grpId="0" animBg="1"/>
      <p:bldP spid="4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152400" y="4648200"/>
            <a:ext cx="2590800" cy="381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Transmit Time: T</a:t>
            </a:r>
            <a:endParaRPr lang="en-US" dirty="0"/>
          </a:p>
        </p:txBody>
      </p:sp>
      <p:grpSp>
        <p:nvGrpSpPr>
          <p:cNvPr id="3" name="Group 33"/>
          <p:cNvGrpSpPr/>
          <p:nvPr/>
        </p:nvGrpSpPr>
        <p:grpSpPr>
          <a:xfrm>
            <a:off x="1295400" y="304800"/>
            <a:ext cx="6705600" cy="6629400"/>
            <a:chOff x="1295400" y="304800"/>
            <a:chExt cx="6705600" cy="6629400"/>
          </a:xfrm>
        </p:grpSpPr>
        <p:pic>
          <p:nvPicPr>
            <p:cNvPr id="12" name="Picture 4" descr="C:\Users\Sasa2\AppData\Local\Microsoft\Windows\Temporary Internet Files\Content.IE5\VA2IP4YR\MCj04316330000[1].png"/>
            <p:cNvPicPr>
              <a:picLocks noChangeAspect="1" noChangeArrowheads="1"/>
            </p:cNvPicPr>
            <p:nvPr/>
          </p:nvPicPr>
          <p:blipFill>
            <a:blip r:embed="rId5" cstate="print"/>
            <a:srcRect/>
            <a:stretch>
              <a:fillRect/>
            </a:stretch>
          </p:blipFill>
          <p:spPr bwMode="auto">
            <a:xfrm>
              <a:off x="1295400" y="5295900"/>
              <a:ext cx="1638300" cy="1638300"/>
            </a:xfrm>
            <a:prstGeom prst="rect">
              <a:avLst/>
            </a:prstGeom>
            <a:noFill/>
          </p:spPr>
        </p:pic>
        <p:pic>
          <p:nvPicPr>
            <p:cNvPr id="13" name="Picture 4" descr="C:\Users\Sasa2\AppData\Local\Microsoft\Windows\Temporary Internet Files\Content.IE5\VA2IP4YR\MCj04316330000[1].png"/>
            <p:cNvPicPr>
              <a:picLocks noChangeAspect="1" noChangeArrowheads="1"/>
            </p:cNvPicPr>
            <p:nvPr/>
          </p:nvPicPr>
          <p:blipFill>
            <a:blip r:embed="rId5" cstate="print"/>
            <a:srcRect/>
            <a:stretch>
              <a:fillRect/>
            </a:stretch>
          </p:blipFill>
          <p:spPr bwMode="auto">
            <a:xfrm flipH="1">
              <a:off x="3810000" y="5257800"/>
              <a:ext cx="1676400" cy="1676400"/>
            </a:xfrm>
            <a:prstGeom prst="rect">
              <a:avLst/>
            </a:prstGeom>
            <a:noFill/>
            <a:ln>
              <a:noFill/>
            </a:ln>
          </p:spPr>
        </p:pic>
        <p:pic>
          <p:nvPicPr>
            <p:cNvPr id="14" name="Picture 4" descr="C:\Users\Sasa2\AppData\Local\Microsoft\Windows\Temporary Internet Files\Content.IE5\VA2IP4YR\MCj04316330000[1].png"/>
            <p:cNvPicPr>
              <a:picLocks noChangeAspect="1" noChangeArrowheads="1"/>
            </p:cNvPicPr>
            <p:nvPr/>
          </p:nvPicPr>
          <p:blipFill>
            <a:blip r:embed="rId5" cstate="print"/>
            <a:srcRect/>
            <a:stretch>
              <a:fillRect/>
            </a:stretch>
          </p:blipFill>
          <p:spPr bwMode="auto">
            <a:xfrm flipH="1">
              <a:off x="6324600" y="5257800"/>
              <a:ext cx="1676400" cy="1676400"/>
            </a:xfrm>
            <a:prstGeom prst="rect">
              <a:avLst/>
            </a:prstGeom>
            <a:noFill/>
          </p:spPr>
        </p:pic>
        <p:pic>
          <p:nvPicPr>
            <p:cNvPr id="15" name="Picture 5" descr="C:\Users\Sasa2\AppData\Local\Microsoft\Windows\Temporary Internet Files\Content.IE5\994PDW0N\MCj04315720000[1].png"/>
            <p:cNvPicPr>
              <a:picLocks noChangeAspect="1" noChangeArrowheads="1"/>
            </p:cNvPicPr>
            <p:nvPr/>
          </p:nvPicPr>
          <p:blipFill>
            <a:blip r:embed="rId6" cstate="print"/>
            <a:srcRect/>
            <a:stretch>
              <a:fillRect/>
            </a:stretch>
          </p:blipFill>
          <p:spPr bwMode="auto">
            <a:xfrm>
              <a:off x="3595025" y="304800"/>
              <a:ext cx="2043775" cy="2057400"/>
            </a:xfrm>
            <a:prstGeom prst="rect">
              <a:avLst/>
            </a:prstGeom>
            <a:noFill/>
          </p:spPr>
        </p:pic>
      </p:grpSp>
      <p:sp>
        <p:nvSpPr>
          <p:cNvPr id="2" name="Title 1"/>
          <p:cNvSpPr>
            <a:spLocks noGrp="1"/>
          </p:cNvSpPr>
          <p:nvPr>
            <p:ph type="title"/>
          </p:nvPr>
        </p:nvSpPr>
        <p:spPr/>
        <p:txBody>
          <a:bodyPr>
            <a:normAutofit fontScale="90000"/>
          </a:bodyPr>
          <a:lstStyle/>
          <a:p>
            <a:r>
              <a:rPr lang="en-US" smtClean="0"/>
              <a:t>More Realistic Scenario with Multicast</a:t>
            </a:r>
            <a:endParaRPr lang="en-US" dirty="0"/>
          </a:p>
        </p:txBody>
      </p:sp>
      <p:sp>
        <p:nvSpPr>
          <p:cNvPr id="59" name="Content Placeholder 58"/>
          <p:cNvSpPr>
            <a:spLocks noGrp="1"/>
          </p:cNvSpPr>
          <p:nvPr>
            <p:ph sz="quarter" idx="10"/>
          </p:nvPr>
        </p:nvSpPr>
        <p:spPr/>
        <p:txBody>
          <a:bodyPr/>
          <a:lstStyle/>
          <a:p>
            <a:endParaRPr lang="en-US"/>
          </a:p>
        </p:txBody>
      </p:sp>
      <p:grpSp>
        <p:nvGrpSpPr>
          <p:cNvPr id="8" name="Group 37"/>
          <p:cNvGrpSpPr/>
          <p:nvPr/>
        </p:nvGrpSpPr>
        <p:grpSpPr>
          <a:xfrm>
            <a:off x="1752600" y="1371600"/>
            <a:ext cx="5791200" cy="4876800"/>
            <a:chOff x="1752600" y="1371600"/>
            <a:chExt cx="5791200" cy="4876800"/>
          </a:xfrm>
        </p:grpSpPr>
        <p:sp>
          <p:nvSpPr>
            <p:cNvPr id="4" name="Oval 3"/>
            <p:cNvSpPr>
              <a:spLocks noChangeArrowheads="1"/>
            </p:cNvSpPr>
            <p:nvPr/>
          </p:nvSpPr>
          <p:spPr bwMode="auto">
            <a:xfrm>
              <a:off x="1752600" y="5638800"/>
              <a:ext cx="609600" cy="609600"/>
            </a:xfrm>
            <a:prstGeom prst="ellipse">
              <a:avLst/>
            </a:prstGeom>
            <a:ln w="3175">
              <a:headEnd type="none" w="med" len="med"/>
              <a:tailEnd type="none" w="med" len="med"/>
            </a:ln>
            <a:effectLst>
              <a:glow rad="2286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vert="horz" wrap="none" lIns="91440" tIns="45720" rIns="91440" bIns="45720" anchor="ctr" compatLnSpc="1"/>
            <a:lstStyle/>
            <a:p>
              <a:pPr algn="ctr" eaLnBrk="0" hangingPunct="0">
                <a:defRPr/>
              </a:pPr>
              <a:r>
                <a:rPr lang="en-US" sz="2400" dirty="0" smtClean="0">
                  <a:solidFill>
                    <a:schemeClr val="tx1">
                      <a:alpha val="100000"/>
                    </a:schemeClr>
                  </a:solidFill>
                  <a:latin typeface="Calibri" pitchFamily="34" charset="0"/>
                </a:rPr>
                <a:t>U2</a:t>
              </a:r>
              <a:endParaRPr lang="en-US" sz="2400" dirty="0">
                <a:latin typeface="Calibri" pitchFamily="34" charset="0"/>
              </a:endParaRPr>
            </a:p>
          </p:txBody>
        </p:sp>
        <p:sp>
          <p:nvSpPr>
            <p:cNvPr id="5" name="Oval 4"/>
            <p:cNvSpPr>
              <a:spLocks noChangeArrowheads="1"/>
            </p:cNvSpPr>
            <p:nvPr/>
          </p:nvSpPr>
          <p:spPr bwMode="auto">
            <a:xfrm>
              <a:off x="4419600" y="5638800"/>
              <a:ext cx="609600" cy="609600"/>
            </a:xfrm>
            <a:prstGeom prst="ellipse">
              <a:avLst/>
            </a:prstGeom>
            <a:ln w="3175">
              <a:headEnd type="none" w="med" len="med"/>
              <a:tailEnd type="none" w="med" len="med"/>
            </a:ln>
            <a:effectLst>
              <a:glow rad="228600">
                <a:schemeClr val="accent3">
                  <a:satMod val="175000"/>
                  <a:alpha val="40000"/>
                </a:schemeClr>
              </a:glow>
            </a:effectLst>
          </p:spPr>
          <p:style>
            <a:lnRef idx="2">
              <a:schemeClr val="accent3"/>
            </a:lnRef>
            <a:fillRef idx="1">
              <a:schemeClr val="lt1"/>
            </a:fillRef>
            <a:effectRef idx="0">
              <a:schemeClr val="accent3"/>
            </a:effectRef>
            <a:fontRef idx="minor">
              <a:schemeClr val="dk1"/>
            </a:fontRef>
          </p:style>
          <p:txBody>
            <a:bodyPr vert="horz" wrap="none" lIns="91440" tIns="45720" rIns="91440" bIns="45720" anchor="ctr" compatLnSpc="1"/>
            <a:lstStyle/>
            <a:p>
              <a:pPr algn="ctr" eaLnBrk="0" hangingPunct="0">
                <a:defRPr/>
              </a:pPr>
              <a:r>
                <a:rPr lang="en-US" sz="2400" dirty="0" smtClean="0">
                  <a:solidFill>
                    <a:schemeClr val="tx1">
                      <a:alpha val="100000"/>
                    </a:schemeClr>
                  </a:solidFill>
                  <a:latin typeface="Calibri" pitchFamily="34" charset="0"/>
                </a:rPr>
                <a:t>U3</a:t>
              </a:r>
              <a:endParaRPr lang="en-US" sz="2400" dirty="0">
                <a:latin typeface="Calibri" pitchFamily="34" charset="0"/>
              </a:endParaRPr>
            </a:p>
          </p:txBody>
        </p:sp>
        <p:sp>
          <p:nvSpPr>
            <p:cNvPr id="6" name="Oval 5"/>
            <p:cNvSpPr>
              <a:spLocks noChangeArrowheads="1"/>
            </p:cNvSpPr>
            <p:nvPr/>
          </p:nvSpPr>
          <p:spPr bwMode="auto">
            <a:xfrm>
              <a:off x="6934200" y="5638800"/>
              <a:ext cx="609600" cy="609600"/>
            </a:xfrm>
            <a:prstGeom prst="ellipse">
              <a:avLst/>
            </a:prstGeom>
            <a:ln w="3175">
              <a:headEnd type="none" w="med" len="med"/>
              <a:tailEnd type="none" w="med" len="med"/>
            </a:ln>
            <a:effectLst>
              <a:glow rad="228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vert="horz" wrap="none" lIns="91440" tIns="45720" rIns="91440" bIns="45720" anchor="ctr" compatLnSpc="1"/>
            <a:lstStyle/>
            <a:p>
              <a:pPr algn="ctr" eaLnBrk="0" hangingPunct="0">
                <a:defRPr/>
              </a:pPr>
              <a:r>
                <a:rPr lang="en-US" sz="2400" dirty="0" smtClean="0">
                  <a:solidFill>
                    <a:schemeClr val="tx1">
                      <a:alpha val="100000"/>
                    </a:schemeClr>
                  </a:solidFill>
                  <a:latin typeface="Calibri" pitchFamily="34" charset="0"/>
                </a:rPr>
                <a:t>U4</a:t>
              </a:r>
              <a:endParaRPr lang="en-US" sz="2400" dirty="0">
                <a:latin typeface="Calibri" pitchFamily="34" charset="0"/>
              </a:endParaRPr>
            </a:p>
          </p:txBody>
        </p:sp>
        <p:sp>
          <p:nvSpPr>
            <p:cNvPr id="7" name="Oval 6"/>
            <p:cNvSpPr>
              <a:spLocks noChangeArrowheads="1"/>
            </p:cNvSpPr>
            <p:nvPr/>
          </p:nvSpPr>
          <p:spPr bwMode="auto">
            <a:xfrm>
              <a:off x="4419600" y="1371600"/>
              <a:ext cx="609600" cy="609600"/>
            </a:xfrm>
            <a:prstGeom prst="ellipse">
              <a:avLst/>
            </a:prstGeom>
            <a:ln w="3175">
              <a:solidFill>
                <a:schemeClr val="accent1"/>
              </a:solidFill>
              <a:headEnd type="none" w="med" len="med"/>
              <a:tailEnd type="none" w="med" len="med"/>
            </a:ln>
            <a:effectLst>
              <a:glow rad="228600">
                <a:schemeClr val="accent1">
                  <a:satMod val="175000"/>
                  <a:alpha val="40000"/>
                </a:schemeClr>
              </a:glow>
            </a:effectLst>
          </p:spPr>
          <p:style>
            <a:lnRef idx="2">
              <a:schemeClr val="accent2"/>
            </a:lnRef>
            <a:fillRef idx="1">
              <a:schemeClr val="lt1"/>
            </a:fillRef>
            <a:effectRef idx="0">
              <a:schemeClr val="accent2"/>
            </a:effectRef>
            <a:fontRef idx="minor">
              <a:schemeClr val="dk1"/>
            </a:fontRef>
          </p:style>
          <p:txBody>
            <a:bodyPr vert="horz" wrap="none" lIns="91440" tIns="45720" rIns="91440" bIns="45720" anchor="ctr" compatLnSpc="1"/>
            <a:lstStyle/>
            <a:p>
              <a:pPr algn="ctr" eaLnBrk="0" hangingPunct="0">
                <a:defRPr/>
              </a:pPr>
              <a:r>
                <a:rPr lang="en-US" sz="2400" dirty="0" smtClean="0">
                  <a:solidFill>
                    <a:schemeClr val="tx1">
                      <a:alpha val="100000"/>
                    </a:schemeClr>
                  </a:solidFill>
                  <a:latin typeface="Calibri" pitchFamily="34" charset="0"/>
                </a:rPr>
                <a:t>U1</a:t>
              </a:r>
              <a:endParaRPr lang="en-US" sz="2400" dirty="0">
                <a:latin typeface="Calibri" pitchFamily="34" charset="0"/>
              </a:endParaRPr>
            </a:p>
          </p:txBody>
        </p:sp>
      </p:grpSp>
      <p:grpSp>
        <p:nvGrpSpPr>
          <p:cNvPr id="9" name="Group 36"/>
          <p:cNvGrpSpPr/>
          <p:nvPr/>
        </p:nvGrpSpPr>
        <p:grpSpPr>
          <a:xfrm>
            <a:off x="2438400" y="2209800"/>
            <a:ext cx="4419600" cy="3216442"/>
            <a:chOff x="2438400" y="2209800"/>
            <a:chExt cx="4419600" cy="3216442"/>
          </a:xfrm>
        </p:grpSpPr>
        <p:cxnSp>
          <p:nvCxnSpPr>
            <p:cNvPr id="27" name="Straight Arrow Connector 26"/>
            <p:cNvCxnSpPr/>
            <p:nvPr/>
          </p:nvCxnSpPr>
          <p:spPr>
            <a:xfrm rot="5400000">
              <a:off x="1866900" y="2781300"/>
              <a:ext cx="3048000" cy="1905000"/>
            </a:xfrm>
            <a:prstGeom prst="straightConnector1">
              <a:avLst/>
            </a:prstGeom>
            <a:ln w="38100">
              <a:solidFill>
                <a:schemeClr val="accent4"/>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rot="5400000">
              <a:off x="3275806" y="3733800"/>
              <a:ext cx="2896394" cy="794"/>
            </a:xfrm>
            <a:prstGeom prst="straightConnector1">
              <a:avLst/>
            </a:prstGeom>
            <a:ln w="38100">
              <a:solidFill>
                <a:schemeClr val="accent4"/>
              </a:solidFill>
              <a:tailEnd type="arrow"/>
            </a:ln>
          </p:spPr>
          <p:style>
            <a:lnRef idx="1">
              <a:schemeClr val="accent1"/>
            </a:lnRef>
            <a:fillRef idx="0">
              <a:schemeClr val="accent1"/>
            </a:fillRef>
            <a:effectRef idx="0">
              <a:schemeClr val="accent1"/>
            </a:effectRef>
            <a:fontRef idx="minor">
              <a:schemeClr val="tx1"/>
            </a:fontRef>
          </p:style>
        </p:cxnSp>
        <p:sp>
          <p:nvSpPr>
            <p:cNvPr id="29" name="Freeform 28"/>
            <p:cNvSpPr/>
            <p:nvPr/>
          </p:nvSpPr>
          <p:spPr>
            <a:xfrm>
              <a:off x="2634916" y="4608095"/>
              <a:ext cx="4223084" cy="818147"/>
            </a:xfrm>
            <a:custGeom>
              <a:avLst/>
              <a:gdLst>
                <a:gd name="connsiteX0" fmla="*/ 0 w 4223084"/>
                <a:gd name="connsiteY0" fmla="*/ 818147 h 818147"/>
                <a:gd name="connsiteX1" fmla="*/ 2093495 w 4223084"/>
                <a:gd name="connsiteY1" fmla="*/ 24063 h 818147"/>
                <a:gd name="connsiteX2" fmla="*/ 4223084 w 4223084"/>
                <a:gd name="connsiteY2" fmla="*/ 673768 h 818147"/>
              </a:gdLst>
              <a:ahLst/>
              <a:cxnLst>
                <a:cxn ang="0">
                  <a:pos x="connsiteX0" y="connsiteY0"/>
                </a:cxn>
                <a:cxn ang="0">
                  <a:pos x="connsiteX1" y="connsiteY1"/>
                </a:cxn>
                <a:cxn ang="0">
                  <a:pos x="connsiteX2" y="connsiteY2"/>
                </a:cxn>
              </a:cxnLst>
              <a:rect l="l" t="t" r="r" b="b"/>
              <a:pathLst>
                <a:path w="4223084" h="818147">
                  <a:moveTo>
                    <a:pt x="0" y="818147"/>
                  </a:moveTo>
                  <a:cubicBezTo>
                    <a:pt x="694824" y="433136"/>
                    <a:pt x="1389648" y="48126"/>
                    <a:pt x="2093495" y="24063"/>
                  </a:cubicBezTo>
                  <a:cubicBezTo>
                    <a:pt x="2797342" y="0"/>
                    <a:pt x="3924300" y="591552"/>
                    <a:pt x="4223084" y="673768"/>
                  </a:cubicBezTo>
                </a:path>
              </a:pathLst>
            </a:custGeom>
            <a:ln w="38100">
              <a:solidFill>
                <a:schemeClr val="accent4"/>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a:solidFill>
                    <a:schemeClr val="accent4"/>
                  </a:solidFill>
                </a:ln>
              </a:endParaRPr>
            </a:p>
          </p:txBody>
        </p:sp>
      </p:grpSp>
      <p:sp>
        <p:nvSpPr>
          <p:cNvPr id="33" name="Rectangle 32"/>
          <p:cNvSpPr/>
          <p:nvPr/>
        </p:nvSpPr>
        <p:spPr>
          <a:xfrm>
            <a:off x="152400" y="914400"/>
            <a:ext cx="2590800" cy="4572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Transmit Time = T</a:t>
            </a:r>
            <a:endParaRPr lang="en-US" dirty="0"/>
          </a:p>
        </p:txBody>
      </p:sp>
      <p:sp>
        <p:nvSpPr>
          <p:cNvPr id="34" name="Rectangle 33"/>
          <p:cNvSpPr/>
          <p:nvPr/>
        </p:nvSpPr>
        <p:spPr>
          <a:xfrm>
            <a:off x="152400" y="1447800"/>
            <a:ext cx="2590800" cy="4572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Process Time = P</a:t>
            </a:r>
            <a:endParaRPr lang="en-US" dirty="0"/>
          </a:p>
        </p:txBody>
      </p:sp>
      <p:sp>
        <p:nvSpPr>
          <p:cNvPr id="35" name="Rectangle 34"/>
          <p:cNvSpPr/>
          <p:nvPr/>
        </p:nvSpPr>
        <p:spPr>
          <a:xfrm>
            <a:off x="152400" y="1981200"/>
            <a:ext cx="2590800" cy="4572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Network Latency = D</a:t>
            </a:r>
            <a:endParaRPr lang="en-US" dirty="0"/>
          </a:p>
        </p:txBody>
      </p:sp>
      <p:sp>
        <p:nvSpPr>
          <p:cNvPr id="36" name="Rectangle 35"/>
          <p:cNvSpPr/>
          <p:nvPr/>
        </p:nvSpPr>
        <p:spPr>
          <a:xfrm>
            <a:off x="152400" y="2514600"/>
            <a:ext cx="2590800" cy="4572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All Other Costs = 0</a:t>
            </a:r>
            <a:endParaRPr lang="en-US" dirty="0"/>
          </a:p>
        </p:txBody>
      </p:sp>
      <p:sp>
        <p:nvSpPr>
          <p:cNvPr id="37" name="Rectangle 36"/>
          <p:cNvSpPr/>
          <p:nvPr/>
        </p:nvSpPr>
        <p:spPr>
          <a:xfrm>
            <a:off x="152400" y="3048000"/>
            <a:ext cx="2590800" cy="6096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Process-First Scheduling Policy</a:t>
            </a:r>
            <a:endParaRPr lang="en-US" dirty="0"/>
          </a:p>
        </p:txBody>
      </p:sp>
      <p:sp>
        <p:nvSpPr>
          <p:cNvPr id="38" name="Rectangle 37"/>
          <p:cNvSpPr/>
          <p:nvPr/>
        </p:nvSpPr>
        <p:spPr>
          <a:xfrm>
            <a:off x="6172200" y="914400"/>
            <a:ext cx="2514600" cy="381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Transmit Time: T</a:t>
            </a:r>
            <a:endParaRPr lang="en-US" dirty="0"/>
          </a:p>
        </p:txBody>
      </p:sp>
      <p:grpSp>
        <p:nvGrpSpPr>
          <p:cNvPr id="10" name="Group 35"/>
          <p:cNvGrpSpPr/>
          <p:nvPr/>
        </p:nvGrpSpPr>
        <p:grpSpPr>
          <a:xfrm>
            <a:off x="4267200" y="990600"/>
            <a:ext cx="838200" cy="838200"/>
            <a:chOff x="609600" y="1143000"/>
            <a:chExt cx="457200" cy="457200"/>
          </a:xfrm>
        </p:grpSpPr>
        <p:sp>
          <p:nvSpPr>
            <p:cNvPr id="41" name="Rectangle 40"/>
            <p:cNvSpPr/>
            <p:nvPr/>
          </p:nvSpPr>
          <p:spPr>
            <a:xfrm>
              <a:off x="609600" y="1143000"/>
              <a:ext cx="457200" cy="457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42" name="Picture 41" descr="powerpoint-2007-icon.jpg"/>
            <p:cNvPicPr>
              <a:picLocks noChangeAspect="1"/>
            </p:cNvPicPr>
            <p:nvPr/>
          </p:nvPicPr>
          <p:blipFill>
            <a:blip r:embed="rId7" cstate="print"/>
            <a:stretch>
              <a:fillRect/>
            </a:stretch>
          </p:blipFill>
          <p:spPr>
            <a:xfrm>
              <a:off x="685800" y="1219200"/>
              <a:ext cx="304800" cy="331304"/>
            </a:xfrm>
            <a:prstGeom prst="rect">
              <a:avLst/>
            </a:prstGeom>
          </p:spPr>
        </p:pic>
      </p:grpSp>
      <p:grpSp>
        <p:nvGrpSpPr>
          <p:cNvPr id="11" name="Group 35"/>
          <p:cNvGrpSpPr/>
          <p:nvPr/>
        </p:nvGrpSpPr>
        <p:grpSpPr>
          <a:xfrm>
            <a:off x="1600200" y="5486400"/>
            <a:ext cx="838200" cy="838200"/>
            <a:chOff x="609600" y="1143000"/>
            <a:chExt cx="457200" cy="457200"/>
          </a:xfrm>
        </p:grpSpPr>
        <p:sp>
          <p:nvSpPr>
            <p:cNvPr id="31" name="Rectangle 30"/>
            <p:cNvSpPr/>
            <p:nvPr/>
          </p:nvSpPr>
          <p:spPr>
            <a:xfrm>
              <a:off x="609600" y="1143000"/>
              <a:ext cx="457200" cy="457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32" name="Picture 31" descr="powerpoint-2007-icon.jpg"/>
            <p:cNvPicPr>
              <a:picLocks noChangeAspect="1"/>
            </p:cNvPicPr>
            <p:nvPr/>
          </p:nvPicPr>
          <p:blipFill>
            <a:blip r:embed="rId7" cstate="print"/>
            <a:stretch>
              <a:fillRect/>
            </a:stretch>
          </p:blipFill>
          <p:spPr>
            <a:xfrm>
              <a:off x="685800" y="1219200"/>
              <a:ext cx="304800" cy="331304"/>
            </a:xfrm>
            <a:prstGeom prst="rect">
              <a:avLst/>
            </a:prstGeom>
          </p:spPr>
        </p:pic>
      </p:grpSp>
      <p:sp>
        <p:nvSpPr>
          <p:cNvPr id="40" name="Rectangle 39"/>
          <p:cNvSpPr/>
          <p:nvPr/>
        </p:nvSpPr>
        <p:spPr>
          <a:xfrm rot="18137946">
            <a:off x="2372252" y="3271674"/>
            <a:ext cx="2514600" cy="381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Network Latency = D</a:t>
            </a:r>
            <a:endParaRPr lang="en-US" dirty="0"/>
          </a:p>
        </p:txBody>
      </p:sp>
      <p:sp>
        <p:nvSpPr>
          <p:cNvPr id="43" name="Rectangle 42"/>
          <p:cNvSpPr/>
          <p:nvPr/>
        </p:nvSpPr>
        <p:spPr>
          <a:xfrm>
            <a:off x="152400" y="3962400"/>
            <a:ext cx="2590800" cy="6096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Command Arrives at Time T + D</a:t>
            </a:r>
            <a:endParaRPr lang="en-US" dirty="0"/>
          </a:p>
        </p:txBody>
      </p:sp>
      <p:grpSp>
        <p:nvGrpSpPr>
          <p:cNvPr id="16" name="Group 35"/>
          <p:cNvGrpSpPr/>
          <p:nvPr/>
        </p:nvGrpSpPr>
        <p:grpSpPr>
          <a:xfrm>
            <a:off x="1600200" y="5486400"/>
            <a:ext cx="838200" cy="838200"/>
            <a:chOff x="609600" y="1143000"/>
            <a:chExt cx="457200" cy="457200"/>
          </a:xfrm>
        </p:grpSpPr>
        <p:sp>
          <p:nvSpPr>
            <p:cNvPr id="47" name="Rectangle 46"/>
            <p:cNvSpPr/>
            <p:nvPr/>
          </p:nvSpPr>
          <p:spPr>
            <a:xfrm>
              <a:off x="609600" y="1143000"/>
              <a:ext cx="457200" cy="457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48" name="Picture 47" descr="powerpoint-2007-icon.jpg"/>
            <p:cNvPicPr>
              <a:picLocks noChangeAspect="1"/>
            </p:cNvPicPr>
            <p:nvPr/>
          </p:nvPicPr>
          <p:blipFill>
            <a:blip r:embed="rId7" cstate="print"/>
            <a:stretch>
              <a:fillRect/>
            </a:stretch>
          </p:blipFill>
          <p:spPr>
            <a:xfrm>
              <a:off x="685800" y="1219200"/>
              <a:ext cx="304800" cy="331304"/>
            </a:xfrm>
            <a:prstGeom prst="rect">
              <a:avLst/>
            </a:prstGeom>
          </p:spPr>
        </p:pic>
      </p:grpSp>
      <p:sp>
        <p:nvSpPr>
          <p:cNvPr id="49" name="Rectangle 48"/>
          <p:cNvSpPr/>
          <p:nvPr/>
        </p:nvSpPr>
        <p:spPr>
          <a:xfrm>
            <a:off x="3505200" y="4495800"/>
            <a:ext cx="2514600" cy="381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Network Latency = D</a:t>
            </a:r>
            <a:endParaRPr lang="en-US" dirty="0"/>
          </a:p>
        </p:txBody>
      </p:sp>
      <p:sp>
        <p:nvSpPr>
          <p:cNvPr id="51" name="Rectangle 50"/>
          <p:cNvSpPr/>
          <p:nvPr/>
        </p:nvSpPr>
        <p:spPr>
          <a:xfrm>
            <a:off x="6096000" y="4343400"/>
            <a:ext cx="2590800" cy="6096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Command Arrives at Time 2T + 2D</a:t>
            </a:r>
            <a:endParaRPr lang="en-US" dirty="0"/>
          </a:p>
        </p:txBody>
      </p:sp>
      <p:sp>
        <p:nvSpPr>
          <p:cNvPr id="52" name="Rectangle 51"/>
          <p:cNvSpPr/>
          <p:nvPr/>
        </p:nvSpPr>
        <p:spPr>
          <a:xfrm>
            <a:off x="6172200" y="5029200"/>
            <a:ext cx="2362200" cy="381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Process Time: P</a:t>
            </a:r>
            <a:endParaRPr lang="en-US" dirty="0"/>
          </a:p>
        </p:txBody>
      </p:sp>
      <p:grpSp>
        <p:nvGrpSpPr>
          <p:cNvPr id="17" name="Group 35"/>
          <p:cNvGrpSpPr/>
          <p:nvPr/>
        </p:nvGrpSpPr>
        <p:grpSpPr>
          <a:xfrm>
            <a:off x="6781800" y="5410200"/>
            <a:ext cx="838200" cy="838200"/>
            <a:chOff x="609600" y="1143000"/>
            <a:chExt cx="457200" cy="457200"/>
          </a:xfrm>
        </p:grpSpPr>
        <p:sp>
          <p:nvSpPr>
            <p:cNvPr id="54" name="Rectangle 53"/>
            <p:cNvSpPr/>
            <p:nvPr/>
          </p:nvSpPr>
          <p:spPr>
            <a:xfrm>
              <a:off x="609600" y="1143000"/>
              <a:ext cx="457200" cy="457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55" name="Picture 54" descr="powerpoint-2007-icon.jpg"/>
            <p:cNvPicPr>
              <a:picLocks noChangeAspect="1"/>
            </p:cNvPicPr>
            <p:nvPr/>
          </p:nvPicPr>
          <p:blipFill>
            <a:blip r:embed="rId7" cstate="print"/>
            <a:stretch>
              <a:fillRect/>
            </a:stretch>
          </p:blipFill>
          <p:spPr>
            <a:xfrm>
              <a:off x="685800" y="1219200"/>
              <a:ext cx="304800" cy="331304"/>
            </a:xfrm>
            <a:prstGeom prst="rect">
              <a:avLst/>
            </a:prstGeom>
          </p:spPr>
        </p:pic>
      </p:grpSp>
      <p:sp>
        <p:nvSpPr>
          <p:cNvPr id="56" name="Rectangle 55"/>
          <p:cNvSpPr/>
          <p:nvPr/>
        </p:nvSpPr>
        <p:spPr>
          <a:xfrm>
            <a:off x="1219200" y="6172200"/>
            <a:ext cx="67056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Response time of user 4 is 2T + P + 2D</a:t>
            </a:r>
            <a:endParaRPr lang="en-US" dirty="0"/>
          </a:p>
        </p:txBody>
      </p:sp>
      <p:pic>
        <p:nvPicPr>
          <p:cNvPr id="44" name="~PP336.WAV">
            <a:hlinkClick r:id="" action="ppaction://media"/>
          </p:cNvPr>
          <p:cNvPicPr>
            <a:picLocks noRot="1" noChangeAspect="1"/>
          </p:cNvPicPr>
          <p:nvPr>
            <a:wavAudioFile r:embed="rId2" name="~PP336.WAV"/>
          </p:nvPr>
        </p:nvPicPr>
        <p:blipFill>
          <a:blip r:embed="rId8" cstate="print"/>
          <a:stretch>
            <a:fillRect/>
          </a:stretch>
        </p:blipFill>
        <p:spPr>
          <a:xfrm>
            <a:off x="8724900" y="6438900"/>
            <a:ext cx="304800" cy="304800"/>
          </a:xfrm>
          <a:prstGeom prst="rect">
            <a:avLst/>
          </a:prstGeom>
        </p:spPr>
      </p:pic>
    </p:spTree>
    <p:custDataLst>
      <p:tags r:id="rId1"/>
    </p:custDataLst>
  </p:cSld>
  <p:clrMapOvr>
    <a:masterClrMapping/>
  </p:clrMapOvr>
  <p:transition advTm="28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5" fill="hold" display="0">
                  <p:stCondLst>
                    <p:cond delay="indefinite"/>
                  </p:stCondLst>
                  <p:endCondLst>
                    <p:cond evt="onPrev" delay="0">
                      <p:tgtEl>
                        <p:sldTgt/>
                      </p:tgtEl>
                    </p:cond>
                    <p:cond evt="onStopAudio" delay="0">
                      <p:tgtEl>
                        <p:sldTgt/>
                      </p:tgtEl>
                    </p:cond>
                  </p:endCondLst>
                </p:cTn>
                <p:tgtEl>
                  <p:spTgt spid="44"/>
                </p:tgtEl>
              </p:cMediaNode>
            </p:audio>
          </p:childTnLst>
        </p:cTn>
      </p:par>
    </p:tnLst>
    <p:bldLst>
      <p:bldP spid="52" grpId="0" animBg="1"/>
      <p:bldP spid="5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3"/>
          <p:cNvGrpSpPr/>
          <p:nvPr/>
        </p:nvGrpSpPr>
        <p:grpSpPr>
          <a:xfrm>
            <a:off x="1295400" y="304800"/>
            <a:ext cx="6705600" cy="6629400"/>
            <a:chOff x="1295400" y="304800"/>
            <a:chExt cx="6705600" cy="6629400"/>
          </a:xfrm>
        </p:grpSpPr>
        <p:pic>
          <p:nvPicPr>
            <p:cNvPr id="50" name="Picture 4" descr="C:\Users\Sasa2\AppData\Local\Microsoft\Windows\Temporary Internet Files\Content.IE5\VA2IP4YR\MCj04316330000[1].png"/>
            <p:cNvPicPr>
              <a:picLocks noChangeAspect="1" noChangeArrowheads="1"/>
            </p:cNvPicPr>
            <p:nvPr/>
          </p:nvPicPr>
          <p:blipFill>
            <a:blip r:embed="rId5" cstate="print"/>
            <a:srcRect/>
            <a:stretch>
              <a:fillRect/>
            </a:stretch>
          </p:blipFill>
          <p:spPr bwMode="auto">
            <a:xfrm>
              <a:off x="1295400" y="5295900"/>
              <a:ext cx="1638300" cy="1638300"/>
            </a:xfrm>
            <a:prstGeom prst="rect">
              <a:avLst/>
            </a:prstGeom>
            <a:noFill/>
          </p:spPr>
        </p:pic>
        <p:pic>
          <p:nvPicPr>
            <p:cNvPr id="51" name="Picture 4" descr="C:\Users\Sasa2\AppData\Local\Microsoft\Windows\Temporary Internet Files\Content.IE5\VA2IP4YR\MCj04316330000[1].png"/>
            <p:cNvPicPr>
              <a:picLocks noChangeAspect="1" noChangeArrowheads="1"/>
            </p:cNvPicPr>
            <p:nvPr/>
          </p:nvPicPr>
          <p:blipFill>
            <a:blip r:embed="rId5" cstate="print"/>
            <a:srcRect/>
            <a:stretch>
              <a:fillRect/>
            </a:stretch>
          </p:blipFill>
          <p:spPr bwMode="auto">
            <a:xfrm flipH="1">
              <a:off x="3810000" y="5257800"/>
              <a:ext cx="1676400" cy="1676400"/>
            </a:xfrm>
            <a:prstGeom prst="rect">
              <a:avLst/>
            </a:prstGeom>
            <a:noFill/>
            <a:ln>
              <a:noFill/>
            </a:ln>
          </p:spPr>
        </p:pic>
        <p:pic>
          <p:nvPicPr>
            <p:cNvPr id="52" name="Picture 4" descr="C:\Users\Sasa2\AppData\Local\Microsoft\Windows\Temporary Internet Files\Content.IE5\VA2IP4YR\MCj04316330000[1].png"/>
            <p:cNvPicPr>
              <a:picLocks noChangeAspect="1" noChangeArrowheads="1"/>
            </p:cNvPicPr>
            <p:nvPr/>
          </p:nvPicPr>
          <p:blipFill>
            <a:blip r:embed="rId5" cstate="print"/>
            <a:srcRect/>
            <a:stretch>
              <a:fillRect/>
            </a:stretch>
          </p:blipFill>
          <p:spPr bwMode="auto">
            <a:xfrm flipH="1">
              <a:off x="6324600" y="5257800"/>
              <a:ext cx="1676400" cy="1676400"/>
            </a:xfrm>
            <a:prstGeom prst="rect">
              <a:avLst/>
            </a:prstGeom>
            <a:noFill/>
          </p:spPr>
        </p:pic>
        <p:pic>
          <p:nvPicPr>
            <p:cNvPr id="53" name="Picture 5" descr="C:\Users\Sasa2\AppData\Local\Microsoft\Windows\Temporary Internet Files\Content.IE5\994PDW0N\MCj04315720000[1].png"/>
            <p:cNvPicPr>
              <a:picLocks noChangeAspect="1" noChangeArrowheads="1"/>
            </p:cNvPicPr>
            <p:nvPr/>
          </p:nvPicPr>
          <p:blipFill>
            <a:blip r:embed="rId6" cstate="print"/>
            <a:srcRect/>
            <a:stretch>
              <a:fillRect/>
            </a:stretch>
          </p:blipFill>
          <p:spPr bwMode="auto">
            <a:xfrm>
              <a:off x="3595025" y="304800"/>
              <a:ext cx="2043775" cy="2057400"/>
            </a:xfrm>
            <a:prstGeom prst="rect">
              <a:avLst/>
            </a:prstGeom>
            <a:noFill/>
          </p:spPr>
        </p:pic>
      </p:grpSp>
      <p:sp>
        <p:nvSpPr>
          <p:cNvPr id="2" name="Title 1"/>
          <p:cNvSpPr>
            <a:spLocks noGrp="1"/>
          </p:cNvSpPr>
          <p:nvPr>
            <p:ph type="title"/>
          </p:nvPr>
        </p:nvSpPr>
        <p:spPr/>
        <p:txBody>
          <a:bodyPr/>
          <a:lstStyle/>
          <a:p>
            <a:r>
              <a:rPr lang="en-US" smtClean="0"/>
              <a:t>More Realistic Scenario with Unicast</a:t>
            </a:r>
            <a:endParaRPr lang="en-US" dirty="0"/>
          </a:p>
        </p:txBody>
      </p:sp>
      <p:sp>
        <p:nvSpPr>
          <p:cNvPr id="58" name="Content Placeholder 57"/>
          <p:cNvSpPr>
            <a:spLocks noGrp="1"/>
          </p:cNvSpPr>
          <p:nvPr>
            <p:ph sz="quarter" idx="10"/>
          </p:nvPr>
        </p:nvSpPr>
        <p:spPr/>
        <p:txBody>
          <a:bodyPr/>
          <a:lstStyle/>
          <a:p>
            <a:endParaRPr lang="en-US"/>
          </a:p>
        </p:txBody>
      </p:sp>
      <p:grpSp>
        <p:nvGrpSpPr>
          <p:cNvPr id="4" name="Group 37"/>
          <p:cNvGrpSpPr/>
          <p:nvPr/>
        </p:nvGrpSpPr>
        <p:grpSpPr>
          <a:xfrm>
            <a:off x="1752600" y="1371600"/>
            <a:ext cx="5791200" cy="4876800"/>
            <a:chOff x="1752600" y="1371600"/>
            <a:chExt cx="5791200" cy="4876800"/>
          </a:xfrm>
        </p:grpSpPr>
        <p:sp>
          <p:nvSpPr>
            <p:cNvPr id="5" name="Oval 4"/>
            <p:cNvSpPr>
              <a:spLocks noChangeArrowheads="1"/>
            </p:cNvSpPr>
            <p:nvPr/>
          </p:nvSpPr>
          <p:spPr bwMode="auto">
            <a:xfrm>
              <a:off x="1752600" y="5638800"/>
              <a:ext cx="609600" cy="609600"/>
            </a:xfrm>
            <a:prstGeom prst="ellipse">
              <a:avLst/>
            </a:prstGeom>
            <a:ln w="3175">
              <a:headEnd type="none" w="med" len="med"/>
              <a:tailEnd type="none" w="med" len="med"/>
            </a:ln>
            <a:effectLst>
              <a:glow rad="2286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vert="horz" wrap="none" lIns="91440" tIns="45720" rIns="91440" bIns="45720" anchor="ctr" compatLnSpc="1"/>
            <a:lstStyle/>
            <a:p>
              <a:pPr algn="ctr" eaLnBrk="0" hangingPunct="0">
                <a:defRPr/>
              </a:pPr>
              <a:r>
                <a:rPr lang="en-US" sz="2400" dirty="0" smtClean="0">
                  <a:solidFill>
                    <a:schemeClr val="tx1">
                      <a:alpha val="100000"/>
                    </a:schemeClr>
                  </a:solidFill>
                  <a:latin typeface="Calibri" pitchFamily="34" charset="0"/>
                </a:rPr>
                <a:t>U2</a:t>
              </a:r>
              <a:endParaRPr lang="en-US" sz="2400" dirty="0">
                <a:latin typeface="Calibri" pitchFamily="34" charset="0"/>
              </a:endParaRPr>
            </a:p>
          </p:txBody>
        </p:sp>
        <p:sp>
          <p:nvSpPr>
            <p:cNvPr id="6" name="Oval 5"/>
            <p:cNvSpPr>
              <a:spLocks noChangeArrowheads="1"/>
            </p:cNvSpPr>
            <p:nvPr/>
          </p:nvSpPr>
          <p:spPr bwMode="auto">
            <a:xfrm>
              <a:off x="4419600" y="5638800"/>
              <a:ext cx="609600" cy="609600"/>
            </a:xfrm>
            <a:prstGeom prst="ellipse">
              <a:avLst/>
            </a:prstGeom>
            <a:ln w="3175">
              <a:headEnd type="none" w="med" len="med"/>
              <a:tailEnd type="none" w="med" len="med"/>
            </a:ln>
            <a:effectLst>
              <a:glow rad="228600">
                <a:schemeClr val="accent3">
                  <a:satMod val="175000"/>
                  <a:alpha val="40000"/>
                </a:schemeClr>
              </a:glow>
            </a:effectLst>
          </p:spPr>
          <p:style>
            <a:lnRef idx="2">
              <a:schemeClr val="accent3"/>
            </a:lnRef>
            <a:fillRef idx="1">
              <a:schemeClr val="lt1"/>
            </a:fillRef>
            <a:effectRef idx="0">
              <a:schemeClr val="accent3"/>
            </a:effectRef>
            <a:fontRef idx="minor">
              <a:schemeClr val="dk1"/>
            </a:fontRef>
          </p:style>
          <p:txBody>
            <a:bodyPr vert="horz" wrap="none" lIns="91440" tIns="45720" rIns="91440" bIns="45720" anchor="ctr" compatLnSpc="1"/>
            <a:lstStyle/>
            <a:p>
              <a:pPr algn="ctr" eaLnBrk="0" hangingPunct="0">
                <a:defRPr/>
              </a:pPr>
              <a:r>
                <a:rPr lang="en-US" sz="2400" dirty="0" smtClean="0">
                  <a:solidFill>
                    <a:schemeClr val="tx1">
                      <a:alpha val="100000"/>
                    </a:schemeClr>
                  </a:solidFill>
                  <a:latin typeface="Calibri" pitchFamily="34" charset="0"/>
                </a:rPr>
                <a:t>U3</a:t>
              </a:r>
              <a:endParaRPr lang="en-US" sz="2400" dirty="0">
                <a:latin typeface="Calibri" pitchFamily="34" charset="0"/>
              </a:endParaRPr>
            </a:p>
          </p:txBody>
        </p:sp>
        <p:sp>
          <p:nvSpPr>
            <p:cNvPr id="7" name="Oval 6"/>
            <p:cNvSpPr>
              <a:spLocks noChangeArrowheads="1"/>
            </p:cNvSpPr>
            <p:nvPr/>
          </p:nvSpPr>
          <p:spPr bwMode="auto">
            <a:xfrm>
              <a:off x="6934200" y="5638800"/>
              <a:ext cx="609600" cy="609600"/>
            </a:xfrm>
            <a:prstGeom prst="ellipse">
              <a:avLst/>
            </a:prstGeom>
            <a:ln w="3175">
              <a:headEnd type="none" w="med" len="med"/>
              <a:tailEnd type="none" w="med" len="med"/>
            </a:ln>
            <a:effectLst>
              <a:glow rad="228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vert="horz" wrap="none" lIns="91440" tIns="45720" rIns="91440" bIns="45720" anchor="ctr" compatLnSpc="1"/>
            <a:lstStyle/>
            <a:p>
              <a:pPr algn="ctr" eaLnBrk="0" hangingPunct="0">
                <a:defRPr/>
              </a:pPr>
              <a:r>
                <a:rPr lang="en-US" sz="2400" dirty="0" smtClean="0">
                  <a:solidFill>
                    <a:schemeClr val="tx1">
                      <a:alpha val="100000"/>
                    </a:schemeClr>
                  </a:solidFill>
                  <a:latin typeface="Calibri" pitchFamily="34" charset="0"/>
                </a:rPr>
                <a:t>U4</a:t>
              </a:r>
              <a:endParaRPr lang="en-US" sz="2400" dirty="0">
                <a:latin typeface="Calibri" pitchFamily="34" charset="0"/>
              </a:endParaRPr>
            </a:p>
          </p:txBody>
        </p:sp>
        <p:sp>
          <p:nvSpPr>
            <p:cNvPr id="8" name="Oval 7"/>
            <p:cNvSpPr>
              <a:spLocks noChangeArrowheads="1"/>
            </p:cNvSpPr>
            <p:nvPr/>
          </p:nvSpPr>
          <p:spPr bwMode="auto">
            <a:xfrm>
              <a:off x="4419600" y="1371600"/>
              <a:ext cx="609600" cy="609600"/>
            </a:xfrm>
            <a:prstGeom prst="ellipse">
              <a:avLst/>
            </a:prstGeom>
            <a:ln w="3175">
              <a:solidFill>
                <a:schemeClr val="accent1"/>
              </a:solidFill>
              <a:headEnd type="none" w="med" len="med"/>
              <a:tailEnd type="none" w="med" len="med"/>
            </a:ln>
            <a:effectLst>
              <a:glow rad="228600">
                <a:schemeClr val="accent1">
                  <a:satMod val="175000"/>
                  <a:alpha val="40000"/>
                </a:schemeClr>
              </a:glow>
            </a:effectLst>
          </p:spPr>
          <p:style>
            <a:lnRef idx="2">
              <a:schemeClr val="accent2"/>
            </a:lnRef>
            <a:fillRef idx="1">
              <a:schemeClr val="lt1"/>
            </a:fillRef>
            <a:effectRef idx="0">
              <a:schemeClr val="accent2"/>
            </a:effectRef>
            <a:fontRef idx="minor">
              <a:schemeClr val="dk1"/>
            </a:fontRef>
          </p:style>
          <p:txBody>
            <a:bodyPr vert="horz" wrap="none" lIns="91440" tIns="45720" rIns="91440" bIns="45720" anchor="ctr" compatLnSpc="1"/>
            <a:lstStyle/>
            <a:p>
              <a:pPr algn="ctr" eaLnBrk="0" hangingPunct="0">
                <a:defRPr/>
              </a:pPr>
              <a:r>
                <a:rPr lang="en-US" sz="2400" dirty="0" smtClean="0">
                  <a:solidFill>
                    <a:schemeClr val="tx1">
                      <a:alpha val="100000"/>
                    </a:schemeClr>
                  </a:solidFill>
                  <a:latin typeface="Calibri" pitchFamily="34" charset="0"/>
                </a:rPr>
                <a:t>U1</a:t>
              </a:r>
              <a:endParaRPr lang="en-US" sz="2400" dirty="0">
                <a:latin typeface="Calibri" pitchFamily="34" charset="0"/>
              </a:endParaRPr>
            </a:p>
          </p:txBody>
        </p:sp>
      </p:grpSp>
      <p:sp>
        <p:nvSpPr>
          <p:cNvPr id="13" name="Rectangle 12"/>
          <p:cNvSpPr/>
          <p:nvPr/>
        </p:nvSpPr>
        <p:spPr>
          <a:xfrm>
            <a:off x="6172200" y="914400"/>
            <a:ext cx="2514600" cy="381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Transmit Time: T</a:t>
            </a:r>
            <a:endParaRPr lang="en-US" dirty="0"/>
          </a:p>
        </p:txBody>
      </p:sp>
      <p:sp>
        <p:nvSpPr>
          <p:cNvPr id="15" name="Rectangle 14"/>
          <p:cNvSpPr/>
          <p:nvPr/>
        </p:nvSpPr>
        <p:spPr>
          <a:xfrm>
            <a:off x="152400" y="914400"/>
            <a:ext cx="2590800" cy="4572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Transmit Time = T</a:t>
            </a:r>
            <a:endParaRPr lang="en-US" dirty="0"/>
          </a:p>
        </p:txBody>
      </p:sp>
      <p:sp>
        <p:nvSpPr>
          <p:cNvPr id="16" name="Rectangle 15"/>
          <p:cNvSpPr/>
          <p:nvPr/>
        </p:nvSpPr>
        <p:spPr>
          <a:xfrm>
            <a:off x="152400" y="1447800"/>
            <a:ext cx="2590800" cy="4572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Process Time = P</a:t>
            </a:r>
            <a:endParaRPr lang="en-US" dirty="0"/>
          </a:p>
        </p:txBody>
      </p:sp>
      <p:sp>
        <p:nvSpPr>
          <p:cNvPr id="17" name="Rectangle 16"/>
          <p:cNvSpPr/>
          <p:nvPr/>
        </p:nvSpPr>
        <p:spPr>
          <a:xfrm>
            <a:off x="152400" y="1981200"/>
            <a:ext cx="2590800" cy="4572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Network Latency = D</a:t>
            </a:r>
            <a:endParaRPr lang="en-US" dirty="0"/>
          </a:p>
        </p:txBody>
      </p:sp>
      <p:sp>
        <p:nvSpPr>
          <p:cNvPr id="18" name="Rectangle 17"/>
          <p:cNvSpPr/>
          <p:nvPr/>
        </p:nvSpPr>
        <p:spPr>
          <a:xfrm>
            <a:off x="152400" y="2514600"/>
            <a:ext cx="2590800" cy="4572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All Other Costs = 0</a:t>
            </a:r>
            <a:endParaRPr lang="en-US" dirty="0"/>
          </a:p>
        </p:txBody>
      </p:sp>
      <p:sp>
        <p:nvSpPr>
          <p:cNvPr id="19" name="Rectangle 18"/>
          <p:cNvSpPr/>
          <p:nvPr/>
        </p:nvSpPr>
        <p:spPr>
          <a:xfrm>
            <a:off x="152400" y="3048000"/>
            <a:ext cx="2590800" cy="6096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Transmit-First Scheduling Policy</a:t>
            </a:r>
            <a:endParaRPr lang="en-US" dirty="0"/>
          </a:p>
        </p:txBody>
      </p:sp>
      <p:grpSp>
        <p:nvGrpSpPr>
          <p:cNvPr id="9" name="Group 35"/>
          <p:cNvGrpSpPr/>
          <p:nvPr/>
        </p:nvGrpSpPr>
        <p:grpSpPr>
          <a:xfrm>
            <a:off x="4267200" y="990600"/>
            <a:ext cx="838200" cy="838200"/>
            <a:chOff x="609600" y="1143000"/>
            <a:chExt cx="457200" cy="457200"/>
          </a:xfrm>
        </p:grpSpPr>
        <p:sp>
          <p:nvSpPr>
            <p:cNvPr id="22" name="Rectangle 21"/>
            <p:cNvSpPr/>
            <p:nvPr/>
          </p:nvSpPr>
          <p:spPr>
            <a:xfrm>
              <a:off x="609600" y="1143000"/>
              <a:ext cx="457200" cy="457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23" name="Picture 22" descr="powerpoint-2007-icon.jpg"/>
            <p:cNvPicPr>
              <a:picLocks noChangeAspect="1"/>
            </p:cNvPicPr>
            <p:nvPr/>
          </p:nvPicPr>
          <p:blipFill>
            <a:blip r:embed="rId7" cstate="print"/>
            <a:stretch>
              <a:fillRect/>
            </a:stretch>
          </p:blipFill>
          <p:spPr>
            <a:xfrm>
              <a:off x="685800" y="1219200"/>
              <a:ext cx="304800" cy="331304"/>
            </a:xfrm>
            <a:prstGeom prst="rect">
              <a:avLst/>
            </a:prstGeom>
          </p:spPr>
        </p:pic>
      </p:grpSp>
      <p:grpSp>
        <p:nvGrpSpPr>
          <p:cNvPr id="10" name="Group 37"/>
          <p:cNvGrpSpPr/>
          <p:nvPr/>
        </p:nvGrpSpPr>
        <p:grpSpPr>
          <a:xfrm>
            <a:off x="2438400" y="2209800"/>
            <a:ext cx="4495800" cy="3048000"/>
            <a:chOff x="2438400" y="2209800"/>
            <a:chExt cx="4495800" cy="3048000"/>
          </a:xfrm>
        </p:grpSpPr>
        <p:cxnSp>
          <p:nvCxnSpPr>
            <p:cNvPr id="30" name="Straight Arrow Connector 29"/>
            <p:cNvCxnSpPr/>
            <p:nvPr/>
          </p:nvCxnSpPr>
          <p:spPr>
            <a:xfrm rot="5400000">
              <a:off x="1866900" y="2781300"/>
              <a:ext cx="3048000" cy="1905000"/>
            </a:xfrm>
            <a:prstGeom prst="straightConnector1">
              <a:avLst/>
            </a:prstGeom>
            <a:ln w="38100">
              <a:solidFill>
                <a:schemeClr val="accent4"/>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5400000">
              <a:off x="3275806" y="3733800"/>
              <a:ext cx="2896394" cy="794"/>
            </a:xfrm>
            <a:prstGeom prst="straightConnector1">
              <a:avLst/>
            </a:prstGeom>
            <a:ln w="38100">
              <a:solidFill>
                <a:schemeClr val="accent4"/>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16200000" flipH="1">
              <a:off x="4495800" y="2819400"/>
              <a:ext cx="3048000" cy="1828800"/>
            </a:xfrm>
            <a:prstGeom prst="straightConnector1">
              <a:avLst/>
            </a:prstGeom>
            <a:ln w="38100">
              <a:solidFill>
                <a:schemeClr val="accent4"/>
              </a:solidFill>
              <a:tailEnd type="arrow"/>
            </a:ln>
          </p:spPr>
          <p:style>
            <a:lnRef idx="1">
              <a:schemeClr val="accent1"/>
            </a:lnRef>
            <a:fillRef idx="0">
              <a:schemeClr val="accent1"/>
            </a:fillRef>
            <a:effectRef idx="0">
              <a:schemeClr val="accent1"/>
            </a:effectRef>
            <a:fontRef idx="minor">
              <a:schemeClr val="tx1"/>
            </a:fontRef>
          </p:style>
        </p:cxnSp>
      </p:grpSp>
      <p:sp>
        <p:nvSpPr>
          <p:cNvPr id="20" name="Rectangle 19"/>
          <p:cNvSpPr/>
          <p:nvPr/>
        </p:nvSpPr>
        <p:spPr>
          <a:xfrm rot="18137946">
            <a:off x="2372252" y="3271674"/>
            <a:ext cx="2514600" cy="381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Network Latency = D</a:t>
            </a:r>
            <a:endParaRPr lang="en-US" dirty="0"/>
          </a:p>
        </p:txBody>
      </p:sp>
      <p:grpSp>
        <p:nvGrpSpPr>
          <p:cNvPr id="11" name="Group 35"/>
          <p:cNvGrpSpPr/>
          <p:nvPr/>
        </p:nvGrpSpPr>
        <p:grpSpPr>
          <a:xfrm>
            <a:off x="4267200" y="990600"/>
            <a:ext cx="838200" cy="838200"/>
            <a:chOff x="609600" y="1143000"/>
            <a:chExt cx="457200" cy="457200"/>
          </a:xfrm>
        </p:grpSpPr>
        <p:sp>
          <p:nvSpPr>
            <p:cNvPr id="25" name="Rectangle 24"/>
            <p:cNvSpPr/>
            <p:nvPr/>
          </p:nvSpPr>
          <p:spPr>
            <a:xfrm>
              <a:off x="609600" y="1143000"/>
              <a:ext cx="457200" cy="457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26" name="Picture 25" descr="powerpoint-2007-icon.jpg"/>
            <p:cNvPicPr>
              <a:picLocks noChangeAspect="1"/>
            </p:cNvPicPr>
            <p:nvPr/>
          </p:nvPicPr>
          <p:blipFill>
            <a:blip r:embed="rId7" cstate="print"/>
            <a:stretch>
              <a:fillRect/>
            </a:stretch>
          </p:blipFill>
          <p:spPr>
            <a:xfrm>
              <a:off x="685800" y="1219200"/>
              <a:ext cx="304800" cy="331304"/>
            </a:xfrm>
            <a:prstGeom prst="rect">
              <a:avLst/>
            </a:prstGeom>
          </p:spPr>
        </p:pic>
      </p:grpSp>
      <p:grpSp>
        <p:nvGrpSpPr>
          <p:cNvPr id="12" name="Group 35"/>
          <p:cNvGrpSpPr/>
          <p:nvPr/>
        </p:nvGrpSpPr>
        <p:grpSpPr>
          <a:xfrm>
            <a:off x="4267200" y="990600"/>
            <a:ext cx="838200" cy="838200"/>
            <a:chOff x="609600" y="1143000"/>
            <a:chExt cx="457200" cy="457200"/>
          </a:xfrm>
        </p:grpSpPr>
        <p:sp>
          <p:nvSpPr>
            <p:cNvPr id="40" name="Rectangle 39"/>
            <p:cNvSpPr/>
            <p:nvPr/>
          </p:nvSpPr>
          <p:spPr>
            <a:xfrm>
              <a:off x="609600" y="1143000"/>
              <a:ext cx="457200" cy="457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41" name="Picture 40" descr="powerpoint-2007-icon.jpg"/>
            <p:cNvPicPr>
              <a:picLocks noChangeAspect="1"/>
            </p:cNvPicPr>
            <p:nvPr/>
          </p:nvPicPr>
          <p:blipFill>
            <a:blip r:embed="rId7" cstate="print"/>
            <a:stretch>
              <a:fillRect/>
            </a:stretch>
          </p:blipFill>
          <p:spPr>
            <a:xfrm>
              <a:off x="685800" y="1219200"/>
              <a:ext cx="304800" cy="331304"/>
            </a:xfrm>
            <a:prstGeom prst="rect">
              <a:avLst/>
            </a:prstGeom>
          </p:spPr>
        </p:pic>
      </p:grpSp>
      <p:sp>
        <p:nvSpPr>
          <p:cNvPr id="42" name="Rectangle 41"/>
          <p:cNvSpPr/>
          <p:nvPr/>
        </p:nvSpPr>
        <p:spPr>
          <a:xfrm>
            <a:off x="6172200" y="1371600"/>
            <a:ext cx="2514600" cy="381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Transmit Time: T</a:t>
            </a:r>
            <a:endParaRPr lang="en-US" dirty="0"/>
          </a:p>
        </p:txBody>
      </p:sp>
      <p:sp>
        <p:nvSpPr>
          <p:cNvPr id="43" name="Rectangle 42"/>
          <p:cNvSpPr/>
          <p:nvPr/>
        </p:nvSpPr>
        <p:spPr>
          <a:xfrm rot="16200000">
            <a:off x="3429000" y="3429000"/>
            <a:ext cx="2514600" cy="381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Network Latency = D</a:t>
            </a:r>
            <a:endParaRPr lang="en-US" dirty="0"/>
          </a:p>
        </p:txBody>
      </p:sp>
      <p:sp>
        <p:nvSpPr>
          <p:cNvPr id="44" name="Rectangle 43"/>
          <p:cNvSpPr/>
          <p:nvPr/>
        </p:nvSpPr>
        <p:spPr>
          <a:xfrm>
            <a:off x="6172200" y="1828800"/>
            <a:ext cx="2514600" cy="381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Transmit Time: T</a:t>
            </a:r>
            <a:endParaRPr lang="en-US" dirty="0"/>
          </a:p>
        </p:txBody>
      </p:sp>
      <p:sp>
        <p:nvSpPr>
          <p:cNvPr id="45" name="Rectangle 44"/>
          <p:cNvSpPr/>
          <p:nvPr/>
        </p:nvSpPr>
        <p:spPr>
          <a:xfrm rot="3455640">
            <a:off x="4549994" y="3338229"/>
            <a:ext cx="2514600" cy="381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Network Latency = D</a:t>
            </a:r>
            <a:endParaRPr lang="en-US" dirty="0"/>
          </a:p>
        </p:txBody>
      </p:sp>
      <p:grpSp>
        <p:nvGrpSpPr>
          <p:cNvPr id="14" name="Group 35"/>
          <p:cNvGrpSpPr/>
          <p:nvPr/>
        </p:nvGrpSpPr>
        <p:grpSpPr>
          <a:xfrm>
            <a:off x="4267200" y="990600"/>
            <a:ext cx="838200" cy="838200"/>
            <a:chOff x="609600" y="1143000"/>
            <a:chExt cx="457200" cy="457200"/>
          </a:xfrm>
        </p:grpSpPr>
        <p:sp>
          <p:nvSpPr>
            <p:cNvPr id="47" name="Rectangle 46"/>
            <p:cNvSpPr/>
            <p:nvPr/>
          </p:nvSpPr>
          <p:spPr>
            <a:xfrm>
              <a:off x="609600" y="1143000"/>
              <a:ext cx="457200" cy="457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48" name="Picture 47" descr="powerpoint-2007-icon.jpg"/>
            <p:cNvPicPr>
              <a:picLocks noChangeAspect="1"/>
            </p:cNvPicPr>
            <p:nvPr/>
          </p:nvPicPr>
          <p:blipFill>
            <a:blip r:embed="rId7" cstate="print"/>
            <a:stretch>
              <a:fillRect/>
            </a:stretch>
          </p:blipFill>
          <p:spPr>
            <a:xfrm>
              <a:off x="685800" y="1219200"/>
              <a:ext cx="304800" cy="331304"/>
            </a:xfrm>
            <a:prstGeom prst="rect">
              <a:avLst/>
            </a:prstGeom>
          </p:spPr>
        </p:pic>
      </p:grpSp>
      <p:pic>
        <p:nvPicPr>
          <p:cNvPr id="46" name="~PP1347.WAV">
            <a:hlinkClick r:id="" action="ppaction://media"/>
          </p:cNvPr>
          <p:cNvPicPr>
            <a:picLocks noRot="1" noChangeAspect="1"/>
          </p:cNvPicPr>
          <p:nvPr>
            <a:wavAudioFile r:embed="rId2" name="~PP1347.WAV"/>
          </p:nvPr>
        </p:nvPicPr>
        <p:blipFill>
          <a:blip r:embed="rId8" cstate="print"/>
          <a:stretch>
            <a:fillRect/>
          </a:stretch>
        </p:blipFill>
        <p:spPr>
          <a:xfrm>
            <a:off x="8724900" y="6438900"/>
            <a:ext cx="304800" cy="304800"/>
          </a:xfrm>
          <a:prstGeom prst="rect">
            <a:avLst/>
          </a:prstGeom>
        </p:spPr>
      </p:pic>
    </p:spTree>
    <p:custDataLst>
      <p:tags r:id="rId1"/>
    </p:custDataLst>
  </p:cSld>
  <p:clrMapOvr>
    <a:masterClrMapping/>
  </p:clrMapOvr>
  <p:transition advTm="8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6"/>
                                        </p:tgtEl>
                                      </p:cBhvr>
                                    </p:cmd>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0" presetClass="path" presetSubtype="0" accel="50000" decel="50000" fill="hold" nodeType="withEffect">
                                  <p:stCondLst>
                                    <p:cond delay="0"/>
                                  </p:stCondLst>
                                  <p:childTnLst>
                                    <p:animMotion origin="layout" path="M -3.33333E-6 -5.55556E-6 L -0.29166 0.65555 " pathEditMode="relative" ptsTypes="AA">
                                      <p:cBhvr>
                                        <p:cTn id="16" dur="2000" fill="hold"/>
                                        <p:tgtEl>
                                          <p:spTgt spid="11"/>
                                        </p:tgtEl>
                                        <p:attrNameLst>
                                          <p:attrName>ppt_x</p:attrName>
                                          <p:attrName>ppt_y</p:attrName>
                                        </p:attrNameLst>
                                      </p:cBhvr>
                                    </p:animMotion>
                                  </p:childTnLst>
                                </p:cTn>
                              </p:par>
                              <p:par>
                                <p:cTn id="17" presetID="1" presetClass="entr" presetSubtype="0" fill="hold" grpId="0" nodeType="withEffect">
                                  <p:stCondLst>
                                    <p:cond delay="100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0" presetClass="path" presetSubtype="0" accel="50000" decel="50000" fill="hold" nodeType="withEffect">
                                  <p:stCondLst>
                                    <p:cond delay="0"/>
                                  </p:stCondLst>
                                  <p:childTnLst>
                                    <p:animMotion origin="layout" path="M -1.11022E-16 4.44444E-6 L 0.00417 0.65 " pathEditMode="relative" rAng="0" ptsTypes="AA">
                                      <p:cBhvr>
                                        <p:cTn id="26" dur="2000" fill="hold"/>
                                        <p:tgtEl>
                                          <p:spTgt spid="12"/>
                                        </p:tgtEl>
                                        <p:attrNameLst>
                                          <p:attrName>ppt_x</p:attrName>
                                          <p:attrName>ppt_y</p:attrName>
                                        </p:attrNameLst>
                                      </p:cBhvr>
                                      <p:rCtr x="2" y="325"/>
                                    </p:animMotion>
                                  </p:childTnLst>
                                </p:cTn>
                              </p:par>
                              <p:par>
                                <p:cTn id="27" presetID="1" presetClass="entr" presetSubtype="0" fill="hold" grpId="0" nodeType="withEffect">
                                  <p:stCondLst>
                                    <p:cond delay="1000"/>
                                  </p:stCondLst>
                                  <p:childTnLst>
                                    <p:set>
                                      <p:cBhvr>
                                        <p:cTn id="28" dur="1" fill="hold">
                                          <p:stCondLst>
                                            <p:cond delay="0"/>
                                          </p:stCondLst>
                                        </p:cTn>
                                        <p:tgtEl>
                                          <p:spTgt spid="4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0" presetClass="path" presetSubtype="0" accel="50000" decel="50000" fill="hold" nodeType="withEffect">
                                  <p:stCondLst>
                                    <p:cond delay="0"/>
                                  </p:stCondLst>
                                  <p:childTnLst>
                                    <p:animMotion origin="layout" path="M -1.11022E-16 4.44444E-6 L 0.27917 0.65 " pathEditMode="relative" rAng="0" ptsTypes="AA">
                                      <p:cBhvr>
                                        <p:cTn id="36" dur="2000" fill="hold"/>
                                        <p:tgtEl>
                                          <p:spTgt spid="14"/>
                                        </p:tgtEl>
                                        <p:attrNameLst>
                                          <p:attrName>ppt_x</p:attrName>
                                          <p:attrName>ppt_y</p:attrName>
                                        </p:attrNameLst>
                                      </p:cBhvr>
                                      <p:rCtr x="140" y="325"/>
                                    </p:animMotion>
                                  </p:childTnLst>
                                </p:cTn>
                              </p:par>
                              <p:par>
                                <p:cTn id="37" presetID="1" presetClass="entr" presetSubtype="0" fill="hold" grpId="0" nodeType="withEffect">
                                  <p:stCondLst>
                                    <p:cond delay="1000"/>
                                  </p:stCondLst>
                                  <p:childTnLst>
                                    <p:set>
                                      <p:cBhvr>
                                        <p:cTn id="38"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39" fill="hold" display="0">
                  <p:stCondLst>
                    <p:cond delay="indefinite"/>
                  </p:stCondLst>
                  <p:endCondLst>
                    <p:cond evt="onPrev" delay="0">
                      <p:tgtEl>
                        <p:sldTgt/>
                      </p:tgtEl>
                    </p:cond>
                    <p:cond evt="onStopAudio" delay="0">
                      <p:tgtEl>
                        <p:sldTgt/>
                      </p:tgtEl>
                    </p:cond>
                  </p:endCondLst>
                </p:cTn>
                <p:tgtEl>
                  <p:spTgt spid="46"/>
                </p:tgtEl>
              </p:cMediaNode>
            </p:audio>
          </p:childTnLst>
        </p:cTn>
      </p:par>
    </p:tnLst>
    <p:bldLst>
      <p:bldP spid="13" grpId="0" animBg="1"/>
      <p:bldP spid="20" grpId="0" animBg="1"/>
      <p:bldP spid="42" grpId="0" animBg="1"/>
      <p:bldP spid="43" grpId="0" animBg="1"/>
      <p:bldP spid="44" grpId="0" animBg="1"/>
      <p:bldP spid="4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3"/>
          <p:cNvGrpSpPr/>
          <p:nvPr/>
        </p:nvGrpSpPr>
        <p:grpSpPr>
          <a:xfrm>
            <a:off x="1295400" y="304800"/>
            <a:ext cx="6705600" cy="6629400"/>
            <a:chOff x="1295400" y="304800"/>
            <a:chExt cx="6705600" cy="6629400"/>
          </a:xfrm>
        </p:grpSpPr>
        <p:pic>
          <p:nvPicPr>
            <p:cNvPr id="39" name="Picture 4" descr="C:\Users\Sasa2\AppData\Local\Microsoft\Windows\Temporary Internet Files\Content.IE5\VA2IP4YR\MCj04316330000[1].png"/>
            <p:cNvPicPr>
              <a:picLocks noChangeAspect="1" noChangeArrowheads="1"/>
            </p:cNvPicPr>
            <p:nvPr/>
          </p:nvPicPr>
          <p:blipFill>
            <a:blip r:embed="rId5" cstate="print"/>
            <a:srcRect/>
            <a:stretch>
              <a:fillRect/>
            </a:stretch>
          </p:blipFill>
          <p:spPr bwMode="auto">
            <a:xfrm>
              <a:off x="1295400" y="5295900"/>
              <a:ext cx="1638300" cy="1638300"/>
            </a:xfrm>
            <a:prstGeom prst="rect">
              <a:avLst/>
            </a:prstGeom>
            <a:noFill/>
          </p:spPr>
        </p:pic>
        <p:pic>
          <p:nvPicPr>
            <p:cNvPr id="46" name="Picture 4" descr="C:\Users\Sasa2\AppData\Local\Microsoft\Windows\Temporary Internet Files\Content.IE5\VA2IP4YR\MCj04316330000[1].png"/>
            <p:cNvPicPr>
              <a:picLocks noChangeAspect="1" noChangeArrowheads="1"/>
            </p:cNvPicPr>
            <p:nvPr/>
          </p:nvPicPr>
          <p:blipFill>
            <a:blip r:embed="rId5" cstate="print"/>
            <a:srcRect/>
            <a:stretch>
              <a:fillRect/>
            </a:stretch>
          </p:blipFill>
          <p:spPr bwMode="auto">
            <a:xfrm flipH="1">
              <a:off x="3810000" y="5257800"/>
              <a:ext cx="1676400" cy="1676400"/>
            </a:xfrm>
            <a:prstGeom prst="rect">
              <a:avLst/>
            </a:prstGeom>
            <a:noFill/>
            <a:ln>
              <a:noFill/>
            </a:ln>
          </p:spPr>
        </p:pic>
        <p:pic>
          <p:nvPicPr>
            <p:cNvPr id="49" name="Picture 4" descr="C:\Users\Sasa2\AppData\Local\Microsoft\Windows\Temporary Internet Files\Content.IE5\VA2IP4YR\MCj04316330000[1].png"/>
            <p:cNvPicPr>
              <a:picLocks noChangeAspect="1" noChangeArrowheads="1"/>
            </p:cNvPicPr>
            <p:nvPr/>
          </p:nvPicPr>
          <p:blipFill>
            <a:blip r:embed="rId5" cstate="print"/>
            <a:srcRect/>
            <a:stretch>
              <a:fillRect/>
            </a:stretch>
          </p:blipFill>
          <p:spPr bwMode="auto">
            <a:xfrm flipH="1">
              <a:off x="6324600" y="5257800"/>
              <a:ext cx="1676400" cy="1676400"/>
            </a:xfrm>
            <a:prstGeom prst="rect">
              <a:avLst/>
            </a:prstGeom>
            <a:noFill/>
          </p:spPr>
        </p:pic>
        <p:pic>
          <p:nvPicPr>
            <p:cNvPr id="50" name="Picture 5" descr="C:\Users\Sasa2\AppData\Local\Microsoft\Windows\Temporary Internet Files\Content.IE5\994PDW0N\MCj04315720000[1].png"/>
            <p:cNvPicPr>
              <a:picLocks noChangeAspect="1" noChangeArrowheads="1"/>
            </p:cNvPicPr>
            <p:nvPr/>
          </p:nvPicPr>
          <p:blipFill>
            <a:blip r:embed="rId6" cstate="print"/>
            <a:srcRect/>
            <a:stretch>
              <a:fillRect/>
            </a:stretch>
          </p:blipFill>
          <p:spPr bwMode="auto">
            <a:xfrm>
              <a:off x="3595025" y="304800"/>
              <a:ext cx="2043775" cy="2057400"/>
            </a:xfrm>
            <a:prstGeom prst="rect">
              <a:avLst/>
            </a:prstGeom>
            <a:noFill/>
          </p:spPr>
        </p:pic>
      </p:grpSp>
      <p:sp>
        <p:nvSpPr>
          <p:cNvPr id="2" name="Title 1"/>
          <p:cNvSpPr>
            <a:spLocks noGrp="1"/>
          </p:cNvSpPr>
          <p:nvPr>
            <p:ph type="title"/>
          </p:nvPr>
        </p:nvSpPr>
        <p:spPr/>
        <p:txBody>
          <a:bodyPr/>
          <a:lstStyle/>
          <a:p>
            <a:r>
              <a:rPr lang="en-US" smtClean="0"/>
              <a:t>More Realistic Scenario with Unicast</a:t>
            </a:r>
            <a:endParaRPr lang="en-US" dirty="0"/>
          </a:p>
        </p:txBody>
      </p:sp>
      <p:sp>
        <p:nvSpPr>
          <p:cNvPr id="58" name="Content Placeholder 57"/>
          <p:cNvSpPr>
            <a:spLocks noGrp="1"/>
          </p:cNvSpPr>
          <p:nvPr>
            <p:ph sz="quarter" idx="10"/>
          </p:nvPr>
        </p:nvSpPr>
        <p:spPr/>
        <p:txBody>
          <a:bodyPr/>
          <a:lstStyle/>
          <a:p>
            <a:endParaRPr lang="en-US"/>
          </a:p>
        </p:txBody>
      </p:sp>
      <p:grpSp>
        <p:nvGrpSpPr>
          <p:cNvPr id="4" name="Group 37"/>
          <p:cNvGrpSpPr/>
          <p:nvPr/>
        </p:nvGrpSpPr>
        <p:grpSpPr>
          <a:xfrm>
            <a:off x="1752600" y="1371600"/>
            <a:ext cx="5791200" cy="4876800"/>
            <a:chOff x="1752600" y="1371600"/>
            <a:chExt cx="5791200" cy="4876800"/>
          </a:xfrm>
        </p:grpSpPr>
        <p:sp>
          <p:nvSpPr>
            <p:cNvPr id="5" name="Oval 4"/>
            <p:cNvSpPr>
              <a:spLocks noChangeArrowheads="1"/>
            </p:cNvSpPr>
            <p:nvPr/>
          </p:nvSpPr>
          <p:spPr bwMode="auto">
            <a:xfrm>
              <a:off x="1752600" y="5638800"/>
              <a:ext cx="609600" cy="609600"/>
            </a:xfrm>
            <a:prstGeom prst="ellipse">
              <a:avLst/>
            </a:prstGeom>
            <a:ln w="3175">
              <a:headEnd type="none" w="med" len="med"/>
              <a:tailEnd type="none" w="med" len="med"/>
            </a:ln>
            <a:effectLst>
              <a:glow rad="2286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vert="horz" wrap="none" lIns="91440" tIns="45720" rIns="91440" bIns="45720" anchor="ctr" compatLnSpc="1"/>
            <a:lstStyle/>
            <a:p>
              <a:pPr algn="ctr" eaLnBrk="0" hangingPunct="0">
                <a:defRPr/>
              </a:pPr>
              <a:r>
                <a:rPr lang="en-US" sz="2400" dirty="0" smtClean="0">
                  <a:solidFill>
                    <a:schemeClr val="tx1">
                      <a:alpha val="100000"/>
                    </a:schemeClr>
                  </a:solidFill>
                  <a:latin typeface="Calibri" pitchFamily="34" charset="0"/>
                </a:rPr>
                <a:t>U2</a:t>
              </a:r>
              <a:endParaRPr lang="en-US" sz="2400" dirty="0">
                <a:latin typeface="Calibri" pitchFamily="34" charset="0"/>
              </a:endParaRPr>
            </a:p>
          </p:txBody>
        </p:sp>
        <p:sp>
          <p:nvSpPr>
            <p:cNvPr id="6" name="Oval 5"/>
            <p:cNvSpPr>
              <a:spLocks noChangeArrowheads="1"/>
            </p:cNvSpPr>
            <p:nvPr/>
          </p:nvSpPr>
          <p:spPr bwMode="auto">
            <a:xfrm>
              <a:off x="4419600" y="5638800"/>
              <a:ext cx="609600" cy="609600"/>
            </a:xfrm>
            <a:prstGeom prst="ellipse">
              <a:avLst/>
            </a:prstGeom>
            <a:ln w="3175">
              <a:headEnd type="none" w="med" len="med"/>
              <a:tailEnd type="none" w="med" len="med"/>
            </a:ln>
            <a:effectLst>
              <a:glow rad="228600">
                <a:schemeClr val="accent3">
                  <a:satMod val="175000"/>
                  <a:alpha val="40000"/>
                </a:schemeClr>
              </a:glow>
            </a:effectLst>
          </p:spPr>
          <p:style>
            <a:lnRef idx="2">
              <a:schemeClr val="accent3"/>
            </a:lnRef>
            <a:fillRef idx="1">
              <a:schemeClr val="lt1"/>
            </a:fillRef>
            <a:effectRef idx="0">
              <a:schemeClr val="accent3"/>
            </a:effectRef>
            <a:fontRef idx="minor">
              <a:schemeClr val="dk1"/>
            </a:fontRef>
          </p:style>
          <p:txBody>
            <a:bodyPr vert="horz" wrap="none" lIns="91440" tIns="45720" rIns="91440" bIns="45720" anchor="ctr" compatLnSpc="1"/>
            <a:lstStyle/>
            <a:p>
              <a:pPr algn="ctr" eaLnBrk="0" hangingPunct="0">
                <a:defRPr/>
              </a:pPr>
              <a:r>
                <a:rPr lang="en-US" sz="2400" dirty="0" smtClean="0">
                  <a:solidFill>
                    <a:schemeClr val="tx1">
                      <a:alpha val="100000"/>
                    </a:schemeClr>
                  </a:solidFill>
                  <a:latin typeface="Calibri" pitchFamily="34" charset="0"/>
                </a:rPr>
                <a:t>U3</a:t>
              </a:r>
              <a:endParaRPr lang="en-US" sz="2400" dirty="0">
                <a:latin typeface="Calibri" pitchFamily="34" charset="0"/>
              </a:endParaRPr>
            </a:p>
          </p:txBody>
        </p:sp>
        <p:sp>
          <p:nvSpPr>
            <p:cNvPr id="7" name="Oval 6"/>
            <p:cNvSpPr>
              <a:spLocks noChangeArrowheads="1"/>
            </p:cNvSpPr>
            <p:nvPr/>
          </p:nvSpPr>
          <p:spPr bwMode="auto">
            <a:xfrm>
              <a:off x="6934200" y="5638800"/>
              <a:ext cx="609600" cy="609600"/>
            </a:xfrm>
            <a:prstGeom prst="ellipse">
              <a:avLst/>
            </a:prstGeom>
            <a:ln w="3175">
              <a:headEnd type="none" w="med" len="med"/>
              <a:tailEnd type="none" w="med" len="med"/>
            </a:ln>
            <a:effectLst>
              <a:glow rad="228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vert="horz" wrap="none" lIns="91440" tIns="45720" rIns="91440" bIns="45720" anchor="ctr" compatLnSpc="1"/>
            <a:lstStyle/>
            <a:p>
              <a:pPr algn="ctr" eaLnBrk="0" hangingPunct="0">
                <a:defRPr/>
              </a:pPr>
              <a:r>
                <a:rPr lang="en-US" sz="2400" dirty="0" smtClean="0">
                  <a:solidFill>
                    <a:schemeClr val="tx1">
                      <a:alpha val="100000"/>
                    </a:schemeClr>
                  </a:solidFill>
                  <a:latin typeface="Calibri" pitchFamily="34" charset="0"/>
                </a:rPr>
                <a:t>U4</a:t>
              </a:r>
              <a:endParaRPr lang="en-US" sz="2400" dirty="0">
                <a:latin typeface="Calibri" pitchFamily="34" charset="0"/>
              </a:endParaRPr>
            </a:p>
          </p:txBody>
        </p:sp>
        <p:sp>
          <p:nvSpPr>
            <p:cNvPr id="8" name="Oval 7"/>
            <p:cNvSpPr>
              <a:spLocks noChangeArrowheads="1"/>
            </p:cNvSpPr>
            <p:nvPr/>
          </p:nvSpPr>
          <p:spPr bwMode="auto">
            <a:xfrm>
              <a:off x="4419600" y="1371600"/>
              <a:ext cx="609600" cy="609600"/>
            </a:xfrm>
            <a:prstGeom prst="ellipse">
              <a:avLst/>
            </a:prstGeom>
            <a:ln w="3175">
              <a:solidFill>
                <a:schemeClr val="accent1"/>
              </a:solidFill>
              <a:headEnd type="none" w="med" len="med"/>
              <a:tailEnd type="none" w="med" len="med"/>
            </a:ln>
            <a:effectLst>
              <a:glow rad="228600">
                <a:schemeClr val="accent1">
                  <a:satMod val="175000"/>
                  <a:alpha val="40000"/>
                </a:schemeClr>
              </a:glow>
            </a:effectLst>
          </p:spPr>
          <p:style>
            <a:lnRef idx="2">
              <a:schemeClr val="accent2"/>
            </a:lnRef>
            <a:fillRef idx="1">
              <a:schemeClr val="lt1"/>
            </a:fillRef>
            <a:effectRef idx="0">
              <a:schemeClr val="accent2"/>
            </a:effectRef>
            <a:fontRef idx="minor">
              <a:schemeClr val="dk1"/>
            </a:fontRef>
          </p:style>
          <p:txBody>
            <a:bodyPr vert="horz" wrap="none" lIns="91440" tIns="45720" rIns="91440" bIns="45720" anchor="ctr" compatLnSpc="1"/>
            <a:lstStyle/>
            <a:p>
              <a:pPr algn="ctr" eaLnBrk="0" hangingPunct="0">
                <a:defRPr/>
              </a:pPr>
              <a:r>
                <a:rPr lang="en-US" sz="2400" dirty="0" smtClean="0">
                  <a:solidFill>
                    <a:schemeClr val="tx1">
                      <a:alpha val="100000"/>
                    </a:schemeClr>
                  </a:solidFill>
                  <a:latin typeface="Calibri" pitchFamily="34" charset="0"/>
                </a:rPr>
                <a:t>U1</a:t>
              </a:r>
              <a:endParaRPr lang="en-US" sz="2400" dirty="0">
                <a:latin typeface="Calibri" pitchFamily="34" charset="0"/>
              </a:endParaRPr>
            </a:p>
          </p:txBody>
        </p:sp>
      </p:grpSp>
      <p:sp>
        <p:nvSpPr>
          <p:cNvPr id="13" name="Rectangle 12"/>
          <p:cNvSpPr/>
          <p:nvPr/>
        </p:nvSpPr>
        <p:spPr>
          <a:xfrm>
            <a:off x="6172200" y="914400"/>
            <a:ext cx="2514600" cy="381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Transmit Time: T</a:t>
            </a:r>
            <a:endParaRPr lang="en-US" dirty="0"/>
          </a:p>
        </p:txBody>
      </p:sp>
      <p:sp>
        <p:nvSpPr>
          <p:cNvPr id="15" name="Rectangle 14"/>
          <p:cNvSpPr/>
          <p:nvPr/>
        </p:nvSpPr>
        <p:spPr>
          <a:xfrm>
            <a:off x="152400" y="914400"/>
            <a:ext cx="2590800" cy="4572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Transmit Time = T</a:t>
            </a:r>
            <a:endParaRPr lang="en-US" dirty="0"/>
          </a:p>
        </p:txBody>
      </p:sp>
      <p:sp>
        <p:nvSpPr>
          <p:cNvPr id="16" name="Rectangle 15"/>
          <p:cNvSpPr/>
          <p:nvPr/>
        </p:nvSpPr>
        <p:spPr>
          <a:xfrm>
            <a:off x="152400" y="1447800"/>
            <a:ext cx="2590800" cy="4572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Process Time = P</a:t>
            </a:r>
            <a:endParaRPr lang="en-US" dirty="0"/>
          </a:p>
        </p:txBody>
      </p:sp>
      <p:sp>
        <p:nvSpPr>
          <p:cNvPr id="17" name="Rectangle 16"/>
          <p:cNvSpPr/>
          <p:nvPr/>
        </p:nvSpPr>
        <p:spPr>
          <a:xfrm>
            <a:off x="152400" y="1981200"/>
            <a:ext cx="2590800" cy="4572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Network Latency = D</a:t>
            </a:r>
            <a:endParaRPr lang="en-US" dirty="0"/>
          </a:p>
        </p:txBody>
      </p:sp>
      <p:sp>
        <p:nvSpPr>
          <p:cNvPr id="18" name="Rectangle 17"/>
          <p:cNvSpPr/>
          <p:nvPr/>
        </p:nvSpPr>
        <p:spPr>
          <a:xfrm>
            <a:off x="152400" y="2514600"/>
            <a:ext cx="2590800" cy="4572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All Other Costs = 0</a:t>
            </a:r>
            <a:endParaRPr lang="en-US" dirty="0"/>
          </a:p>
        </p:txBody>
      </p:sp>
      <p:sp>
        <p:nvSpPr>
          <p:cNvPr id="19" name="Rectangle 18"/>
          <p:cNvSpPr/>
          <p:nvPr/>
        </p:nvSpPr>
        <p:spPr>
          <a:xfrm>
            <a:off x="152400" y="3048000"/>
            <a:ext cx="2590800" cy="6096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Transmit-First Scheduling Policy</a:t>
            </a:r>
            <a:endParaRPr lang="en-US" dirty="0"/>
          </a:p>
        </p:txBody>
      </p:sp>
      <p:grpSp>
        <p:nvGrpSpPr>
          <p:cNvPr id="9" name="Group 35"/>
          <p:cNvGrpSpPr/>
          <p:nvPr/>
        </p:nvGrpSpPr>
        <p:grpSpPr>
          <a:xfrm>
            <a:off x="4267200" y="990600"/>
            <a:ext cx="838200" cy="838200"/>
            <a:chOff x="609600" y="1143000"/>
            <a:chExt cx="457200" cy="457200"/>
          </a:xfrm>
        </p:grpSpPr>
        <p:sp>
          <p:nvSpPr>
            <p:cNvPr id="22" name="Rectangle 21"/>
            <p:cNvSpPr/>
            <p:nvPr/>
          </p:nvSpPr>
          <p:spPr>
            <a:xfrm>
              <a:off x="609600" y="1143000"/>
              <a:ext cx="457200" cy="457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23" name="Picture 22" descr="powerpoint-2007-icon.jpg"/>
            <p:cNvPicPr>
              <a:picLocks noChangeAspect="1"/>
            </p:cNvPicPr>
            <p:nvPr/>
          </p:nvPicPr>
          <p:blipFill>
            <a:blip r:embed="rId7" cstate="print"/>
            <a:stretch>
              <a:fillRect/>
            </a:stretch>
          </p:blipFill>
          <p:spPr>
            <a:xfrm>
              <a:off x="685800" y="1219200"/>
              <a:ext cx="304800" cy="331304"/>
            </a:xfrm>
            <a:prstGeom prst="rect">
              <a:avLst/>
            </a:prstGeom>
          </p:spPr>
        </p:pic>
      </p:grpSp>
      <p:grpSp>
        <p:nvGrpSpPr>
          <p:cNvPr id="10" name="Group 37"/>
          <p:cNvGrpSpPr/>
          <p:nvPr/>
        </p:nvGrpSpPr>
        <p:grpSpPr>
          <a:xfrm>
            <a:off x="2438400" y="2209800"/>
            <a:ext cx="4495800" cy="3048000"/>
            <a:chOff x="2438400" y="2209800"/>
            <a:chExt cx="4495800" cy="3048000"/>
          </a:xfrm>
        </p:grpSpPr>
        <p:cxnSp>
          <p:nvCxnSpPr>
            <p:cNvPr id="30" name="Straight Arrow Connector 29"/>
            <p:cNvCxnSpPr/>
            <p:nvPr/>
          </p:nvCxnSpPr>
          <p:spPr>
            <a:xfrm rot="5400000">
              <a:off x="1866900" y="2781300"/>
              <a:ext cx="3048000" cy="1905000"/>
            </a:xfrm>
            <a:prstGeom prst="straightConnector1">
              <a:avLst/>
            </a:prstGeom>
            <a:ln w="38100">
              <a:solidFill>
                <a:schemeClr val="accent4"/>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5400000">
              <a:off x="3275806" y="3733800"/>
              <a:ext cx="2896394" cy="794"/>
            </a:xfrm>
            <a:prstGeom prst="straightConnector1">
              <a:avLst/>
            </a:prstGeom>
            <a:ln w="38100">
              <a:solidFill>
                <a:schemeClr val="accent4"/>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16200000" flipH="1">
              <a:off x="4495800" y="2819400"/>
              <a:ext cx="3048000" cy="1828800"/>
            </a:xfrm>
            <a:prstGeom prst="straightConnector1">
              <a:avLst/>
            </a:prstGeom>
            <a:ln w="38100">
              <a:solidFill>
                <a:schemeClr val="accent4"/>
              </a:solidFill>
              <a:tailEnd type="arrow"/>
            </a:ln>
          </p:spPr>
          <p:style>
            <a:lnRef idx="1">
              <a:schemeClr val="accent1"/>
            </a:lnRef>
            <a:fillRef idx="0">
              <a:schemeClr val="accent1"/>
            </a:fillRef>
            <a:effectRef idx="0">
              <a:schemeClr val="accent1"/>
            </a:effectRef>
            <a:fontRef idx="minor">
              <a:schemeClr val="tx1"/>
            </a:fontRef>
          </p:style>
        </p:cxnSp>
      </p:grpSp>
      <p:sp>
        <p:nvSpPr>
          <p:cNvPr id="20" name="Rectangle 19"/>
          <p:cNvSpPr/>
          <p:nvPr/>
        </p:nvSpPr>
        <p:spPr>
          <a:xfrm rot="18137946">
            <a:off x="2372252" y="3271674"/>
            <a:ext cx="2514600" cy="381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Network Latency = D</a:t>
            </a:r>
            <a:endParaRPr lang="en-US" dirty="0"/>
          </a:p>
        </p:txBody>
      </p:sp>
      <p:grpSp>
        <p:nvGrpSpPr>
          <p:cNvPr id="11" name="Group 35"/>
          <p:cNvGrpSpPr/>
          <p:nvPr/>
        </p:nvGrpSpPr>
        <p:grpSpPr>
          <a:xfrm>
            <a:off x="4267200" y="990600"/>
            <a:ext cx="838200" cy="838200"/>
            <a:chOff x="609600" y="1143000"/>
            <a:chExt cx="457200" cy="457200"/>
          </a:xfrm>
        </p:grpSpPr>
        <p:sp>
          <p:nvSpPr>
            <p:cNvPr id="25" name="Rectangle 24"/>
            <p:cNvSpPr/>
            <p:nvPr/>
          </p:nvSpPr>
          <p:spPr>
            <a:xfrm>
              <a:off x="609600" y="1143000"/>
              <a:ext cx="457200" cy="457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26" name="Picture 25" descr="powerpoint-2007-icon.jpg"/>
            <p:cNvPicPr>
              <a:picLocks noChangeAspect="1"/>
            </p:cNvPicPr>
            <p:nvPr/>
          </p:nvPicPr>
          <p:blipFill>
            <a:blip r:embed="rId7" cstate="print"/>
            <a:stretch>
              <a:fillRect/>
            </a:stretch>
          </p:blipFill>
          <p:spPr>
            <a:xfrm>
              <a:off x="685800" y="1219200"/>
              <a:ext cx="304800" cy="331304"/>
            </a:xfrm>
            <a:prstGeom prst="rect">
              <a:avLst/>
            </a:prstGeom>
          </p:spPr>
        </p:pic>
      </p:grpSp>
      <p:grpSp>
        <p:nvGrpSpPr>
          <p:cNvPr id="12" name="Group 35"/>
          <p:cNvGrpSpPr/>
          <p:nvPr/>
        </p:nvGrpSpPr>
        <p:grpSpPr>
          <a:xfrm>
            <a:off x="4267200" y="990600"/>
            <a:ext cx="838200" cy="838200"/>
            <a:chOff x="609600" y="1143000"/>
            <a:chExt cx="457200" cy="457200"/>
          </a:xfrm>
        </p:grpSpPr>
        <p:sp>
          <p:nvSpPr>
            <p:cNvPr id="40" name="Rectangle 39"/>
            <p:cNvSpPr/>
            <p:nvPr/>
          </p:nvSpPr>
          <p:spPr>
            <a:xfrm>
              <a:off x="609600" y="1143000"/>
              <a:ext cx="457200" cy="457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41" name="Picture 40" descr="powerpoint-2007-icon.jpg"/>
            <p:cNvPicPr>
              <a:picLocks noChangeAspect="1"/>
            </p:cNvPicPr>
            <p:nvPr/>
          </p:nvPicPr>
          <p:blipFill>
            <a:blip r:embed="rId7" cstate="print"/>
            <a:stretch>
              <a:fillRect/>
            </a:stretch>
          </p:blipFill>
          <p:spPr>
            <a:xfrm>
              <a:off x="685800" y="1219200"/>
              <a:ext cx="304800" cy="331304"/>
            </a:xfrm>
            <a:prstGeom prst="rect">
              <a:avLst/>
            </a:prstGeom>
          </p:spPr>
        </p:pic>
      </p:grpSp>
      <p:sp>
        <p:nvSpPr>
          <p:cNvPr id="42" name="Rectangle 41"/>
          <p:cNvSpPr/>
          <p:nvPr/>
        </p:nvSpPr>
        <p:spPr>
          <a:xfrm>
            <a:off x="6172200" y="1371600"/>
            <a:ext cx="2514600" cy="381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Transmit Time: T</a:t>
            </a:r>
            <a:endParaRPr lang="en-US" dirty="0"/>
          </a:p>
        </p:txBody>
      </p:sp>
      <p:sp>
        <p:nvSpPr>
          <p:cNvPr id="43" name="Rectangle 42"/>
          <p:cNvSpPr/>
          <p:nvPr/>
        </p:nvSpPr>
        <p:spPr>
          <a:xfrm rot="16200000">
            <a:off x="3429000" y="3429000"/>
            <a:ext cx="2514600" cy="381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Network Latency = D</a:t>
            </a:r>
            <a:endParaRPr lang="en-US" dirty="0"/>
          </a:p>
        </p:txBody>
      </p:sp>
      <p:sp>
        <p:nvSpPr>
          <p:cNvPr id="44" name="Rectangle 43"/>
          <p:cNvSpPr/>
          <p:nvPr/>
        </p:nvSpPr>
        <p:spPr>
          <a:xfrm>
            <a:off x="6172200" y="1828800"/>
            <a:ext cx="2514600" cy="381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Transmit Time: T</a:t>
            </a:r>
            <a:endParaRPr lang="en-US" dirty="0"/>
          </a:p>
        </p:txBody>
      </p:sp>
      <p:sp>
        <p:nvSpPr>
          <p:cNvPr id="45" name="Rectangle 44"/>
          <p:cNvSpPr/>
          <p:nvPr/>
        </p:nvSpPr>
        <p:spPr>
          <a:xfrm rot="3455640">
            <a:off x="4549994" y="3338229"/>
            <a:ext cx="2514600" cy="381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Network Latency = D</a:t>
            </a:r>
            <a:endParaRPr lang="en-US" dirty="0"/>
          </a:p>
        </p:txBody>
      </p:sp>
      <p:grpSp>
        <p:nvGrpSpPr>
          <p:cNvPr id="14" name="Group 35"/>
          <p:cNvGrpSpPr/>
          <p:nvPr/>
        </p:nvGrpSpPr>
        <p:grpSpPr>
          <a:xfrm>
            <a:off x="4267200" y="990600"/>
            <a:ext cx="838200" cy="838200"/>
            <a:chOff x="609600" y="1143000"/>
            <a:chExt cx="457200" cy="457200"/>
          </a:xfrm>
        </p:grpSpPr>
        <p:sp>
          <p:nvSpPr>
            <p:cNvPr id="47" name="Rectangle 46"/>
            <p:cNvSpPr/>
            <p:nvPr/>
          </p:nvSpPr>
          <p:spPr>
            <a:xfrm>
              <a:off x="609600" y="1143000"/>
              <a:ext cx="457200" cy="457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48" name="Picture 47" descr="powerpoint-2007-icon.jpg"/>
            <p:cNvPicPr>
              <a:picLocks noChangeAspect="1"/>
            </p:cNvPicPr>
            <p:nvPr/>
          </p:nvPicPr>
          <p:blipFill>
            <a:blip r:embed="rId7" cstate="print"/>
            <a:stretch>
              <a:fillRect/>
            </a:stretch>
          </p:blipFill>
          <p:spPr>
            <a:xfrm>
              <a:off x="685800" y="1219200"/>
              <a:ext cx="304800" cy="331304"/>
            </a:xfrm>
            <a:prstGeom prst="rect">
              <a:avLst/>
            </a:prstGeom>
          </p:spPr>
        </p:pic>
      </p:grpSp>
      <p:sp>
        <p:nvSpPr>
          <p:cNvPr id="36" name="Rectangle 35"/>
          <p:cNvSpPr/>
          <p:nvPr/>
        </p:nvSpPr>
        <p:spPr>
          <a:xfrm>
            <a:off x="6096000" y="4343400"/>
            <a:ext cx="2590800" cy="6096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Command Arrives at Time 3T + D</a:t>
            </a:r>
            <a:endParaRPr lang="en-US" dirty="0"/>
          </a:p>
        </p:txBody>
      </p:sp>
      <p:sp>
        <p:nvSpPr>
          <p:cNvPr id="37" name="Rectangle 36"/>
          <p:cNvSpPr/>
          <p:nvPr/>
        </p:nvSpPr>
        <p:spPr>
          <a:xfrm>
            <a:off x="6172200" y="5029200"/>
            <a:ext cx="2362200" cy="381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Process Time: P</a:t>
            </a:r>
            <a:endParaRPr lang="en-US" dirty="0"/>
          </a:p>
        </p:txBody>
      </p:sp>
      <p:sp>
        <p:nvSpPr>
          <p:cNvPr id="51" name="Rectangle 50"/>
          <p:cNvSpPr/>
          <p:nvPr/>
        </p:nvSpPr>
        <p:spPr>
          <a:xfrm>
            <a:off x="1219200" y="6172200"/>
            <a:ext cx="67056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Remote response time of user 4 is 3T + P + D</a:t>
            </a:r>
            <a:endParaRPr lang="en-US" dirty="0"/>
          </a:p>
        </p:txBody>
      </p:sp>
      <p:pic>
        <p:nvPicPr>
          <p:cNvPr id="52" name="~PP3559.WAV">
            <a:hlinkClick r:id="" action="ppaction://media"/>
          </p:cNvPr>
          <p:cNvPicPr>
            <a:picLocks noRot="1" noChangeAspect="1"/>
          </p:cNvPicPr>
          <p:nvPr>
            <a:wavAudioFile r:embed="rId2" name="~PP3559.WAV"/>
          </p:nvPr>
        </p:nvPicPr>
        <p:blipFill>
          <a:blip r:embed="rId8" cstate="print"/>
          <a:stretch>
            <a:fillRect/>
          </a:stretch>
        </p:blipFill>
        <p:spPr>
          <a:xfrm>
            <a:off x="8724900" y="6438900"/>
            <a:ext cx="304800" cy="304800"/>
          </a:xfrm>
          <a:prstGeom prst="rect">
            <a:avLst/>
          </a:prstGeom>
        </p:spPr>
      </p:pic>
    </p:spTree>
    <p:custDataLst>
      <p:tags r:id="rId1"/>
    </p:custDataLst>
  </p:cSld>
  <p:clrMapOvr>
    <a:masterClrMapping/>
  </p:clrMapOvr>
  <p:transition advTm="14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5" fill="hold" display="0">
                  <p:stCondLst>
                    <p:cond delay="indefinite"/>
                  </p:stCondLst>
                  <p:endCondLst>
                    <p:cond evt="onPrev" delay="0">
                      <p:tgtEl>
                        <p:sldTgt/>
                      </p:tgtEl>
                    </p:cond>
                    <p:cond evt="onStopAudio" delay="0">
                      <p:tgtEl>
                        <p:sldTgt/>
                      </p:tgtEl>
                    </p:cond>
                  </p:endCondLst>
                </p:cTn>
                <p:tgtEl>
                  <p:spTgt spid="52"/>
                </p:tgtEl>
              </p:cMediaNode>
            </p:audio>
          </p:childTnLst>
        </p:cTn>
      </p:par>
    </p:tnLst>
    <p:bldLst>
      <p:bldP spid="37" grpId="0" animBg="1"/>
      <p:bldP spid="5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Unicast vs. Multicast</a:t>
            </a:r>
            <a:endParaRPr lang="en-US" dirty="0"/>
          </a:p>
        </p:txBody>
      </p:sp>
      <p:sp>
        <p:nvSpPr>
          <p:cNvPr id="27" name="Content Placeholder 26"/>
          <p:cNvSpPr>
            <a:spLocks noGrp="1"/>
          </p:cNvSpPr>
          <p:nvPr>
            <p:ph sz="quarter" idx="10"/>
          </p:nvPr>
        </p:nvSpPr>
        <p:spPr/>
        <p:txBody>
          <a:bodyPr/>
          <a:lstStyle/>
          <a:p>
            <a:endParaRPr lang="en-US"/>
          </a:p>
        </p:txBody>
      </p:sp>
      <p:pic>
        <p:nvPicPr>
          <p:cNvPr id="9" name="Picture 4" descr="C:\Users\Sasa2\AppData\Local\Microsoft\Windows\Temporary Internet Files\Content.IE5\VA2IP4YR\MCj04316330000[1].png"/>
          <p:cNvPicPr>
            <a:picLocks noChangeAspect="1" noChangeArrowheads="1"/>
          </p:cNvPicPr>
          <p:nvPr/>
        </p:nvPicPr>
        <p:blipFill>
          <a:blip r:embed="rId5" cstate="print"/>
          <a:srcRect/>
          <a:stretch>
            <a:fillRect/>
          </a:stretch>
        </p:blipFill>
        <p:spPr bwMode="auto">
          <a:xfrm flipH="1">
            <a:off x="3657600" y="1066800"/>
            <a:ext cx="1676400" cy="1676400"/>
          </a:xfrm>
          <a:prstGeom prst="rect">
            <a:avLst/>
          </a:prstGeom>
          <a:noFill/>
        </p:spPr>
      </p:pic>
      <p:sp>
        <p:nvSpPr>
          <p:cNvPr id="10" name="Oval 9"/>
          <p:cNvSpPr>
            <a:spLocks noChangeArrowheads="1"/>
          </p:cNvSpPr>
          <p:nvPr/>
        </p:nvSpPr>
        <p:spPr bwMode="auto">
          <a:xfrm>
            <a:off x="4267200" y="1447800"/>
            <a:ext cx="609600" cy="609600"/>
          </a:xfrm>
          <a:prstGeom prst="ellipse">
            <a:avLst/>
          </a:prstGeom>
          <a:ln w="3175">
            <a:headEnd type="none" w="med" len="med"/>
            <a:tailEnd type="none" w="med" len="med"/>
          </a:ln>
          <a:effectLst>
            <a:glow rad="228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vert="horz" wrap="none" lIns="91440" tIns="45720" rIns="91440" bIns="45720" anchor="ctr" compatLnSpc="1"/>
          <a:lstStyle/>
          <a:p>
            <a:pPr algn="ctr" eaLnBrk="0" hangingPunct="0">
              <a:defRPr/>
            </a:pPr>
            <a:r>
              <a:rPr lang="en-US" sz="2400" dirty="0" smtClean="0">
                <a:solidFill>
                  <a:schemeClr val="tx1">
                    <a:alpha val="100000"/>
                  </a:schemeClr>
                </a:solidFill>
                <a:latin typeface="Calibri" pitchFamily="34" charset="0"/>
              </a:rPr>
              <a:t>U4</a:t>
            </a:r>
            <a:endParaRPr lang="en-US" sz="2400" dirty="0">
              <a:latin typeface="Calibri" pitchFamily="34" charset="0"/>
            </a:endParaRPr>
          </a:p>
        </p:txBody>
      </p:sp>
      <p:sp>
        <p:nvSpPr>
          <p:cNvPr id="12" name="Rectangle 11"/>
          <p:cNvSpPr/>
          <p:nvPr/>
        </p:nvSpPr>
        <p:spPr>
          <a:xfrm>
            <a:off x="3048000" y="2743200"/>
            <a:ext cx="5410200" cy="6096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Remote Response Time to User 4 is 2T + P + 2D</a:t>
            </a:r>
            <a:endParaRPr lang="en-US" dirty="0"/>
          </a:p>
        </p:txBody>
      </p:sp>
      <p:sp>
        <p:nvSpPr>
          <p:cNvPr id="13" name="Rectangle 12"/>
          <p:cNvSpPr/>
          <p:nvPr/>
        </p:nvSpPr>
        <p:spPr>
          <a:xfrm>
            <a:off x="533400" y="2743200"/>
            <a:ext cx="2438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With Multicast</a:t>
            </a:r>
            <a:endParaRPr lang="en-US" dirty="0"/>
          </a:p>
        </p:txBody>
      </p:sp>
      <p:sp>
        <p:nvSpPr>
          <p:cNvPr id="14" name="Rectangle 13"/>
          <p:cNvSpPr/>
          <p:nvPr/>
        </p:nvSpPr>
        <p:spPr>
          <a:xfrm>
            <a:off x="3048000" y="3429000"/>
            <a:ext cx="5410200" cy="6096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Remote Response Time to User 4 is 3T + P + D</a:t>
            </a:r>
            <a:endParaRPr lang="en-US" dirty="0"/>
          </a:p>
        </p:txBody>
      </p:sp>
      <p:sp>
        <p:nvSpPr>
          <p:cNvPr id="15" name="Rectangle 14"/>
          <p:cNvSpPr/>
          <p:nvPr/>
        </p:nvSpPr>
        <p:spPr>
          <a:xfrm>
            <a:off x="533400" y="3429000"/>
            <a:ext cx="2438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With Unicast</a:t>
            </a:r>
            <a:endParaRPr lang="en-US" dirty="0"/>
          </a:p>
        </p:txBody>
      </p:sp>
      <p:sp>
        <p:nvSpPr>
          <p:cNvPr id="18" name="Rectangle 17"/>
          <p:cNvSpPr/>
          <p:nvPr/>
        </p:nvSpPr>
        <p:spPr>
          <a:xfrm>
            <a:off x="533400" y="4419600"/>
            <a:ext cx="2438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 &lt; D</a:t>
            </a:r>
            <a:endParaRPr lang="en-US" dirty="0"/>
          </a:p>
        </p:txBody>
      </p:sp>
      <p:sp>
        <p:nvSpPr>
          <p:cNvPr id="19" name="Rectangle 18"/>
          <p:cNvSpPr/>
          <p:nvPr/>
        </p:nvSpPr>
        <p:spPr>
          <a:xfrm>
            <a:off x="533400" y="5105400"/>
            <a:ext cx="2438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 &gt; D</a:t>
            </a:r>
            <a:endParaRPr lang="en-US" dirty="0"/>
          </a:p>
        </p:txBody>
      </p:sp>
      <p:sp>
        <p:nvSpPr>
          <p:cNvPr id="20" name="Rectangle 19"/>
          <p:cNvSpPr/>
          <p:nvPr/>
        </p:nvSpPr>
        <p:spPr>
          <a:xfrm>
            <a:off x="3048000" y="4419600"/>
            <a:ext cx="5410200" cy="6096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Use Multicast</a:t>
            </a:r>
            <a:endParaRPr lang="en-US" dirty="0"/>
          </a:p>
        </p:txBody>
      </p:sp>
      <p:sp>
        <p:nvSpPr>
          <p:cNvPr id="21" name="Rectangle 20"/>
          <p:cNvSpPr/>
          <p:nvPr/>
        </p:nvSpPr>
        <p:spPr>
          <a:xfrm>
            <a:off x="3048000" y="5105400"/>
            <a:ext cx="5410200" cy="6096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Do Not Use Multicast</a:t>
            </a:r>
            <a:endParaRPr lang="en-US" dirty="0"/>
          </a:p>
        </p:txBody>
      </p:sp>
      <p:sp>
        <p:nvSpPr>
          <p:cNvPr id="17" name="Rectangle 16"/>
          <p:cNvSpPr/>
          <p:nvPr/>
        </p:nvSpPr>
        <p:spPr>
          <a:xfrm>
            <a:off x="533400" y="5867400"/>
            <a:ext cx="7924800" cy="76200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Conclusion: Multicast can Improve or Degrade Remote Response Times Depending on Transmission Costs and Number of Users</a:t>
            </a:r>
            <a:endParaRPr lang="en-US" dirty="0"/>
          </a:p>
        </p:txBody>
      </p:sp>
      <p:sp>
        <p:nvSpPr>
          <p:cNvPr id="16" name="Rectangle 15"/>
          <p:cNvSpPr/>
          <p:nvPr/>
        </p:nvSpPr>
        <p:spPr>
          <a:xfrm>
            <a:off x="5105400" y="1371600"/>
            <a:ext cx="3581400" cy="76200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Local Response Time?</a:t>
            </a:r>
            <a:endParaRPr lang="en-US" dirty="0"/>
          </a:p>
        </p:txBody>
      </p:sp>
      <p:sp>
        <p:nvSpPr>
          <p:cNvPr id="22" name="Rectangle 21"/>
          <p:cNvSpPr/>
          <p:nvPr/>
        </p:nvSpPr>
        <p:spPr>
          <a:xfrm>
            <a:off x="5105400" y="2209800"/>
            <a:ext cx="3581400" cy="76200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Local master does less work before processing</a:t>
            </a:r>
            <a:endParaRPr lang="en-US" dirty="0"/>
          </a:p>
        </p:txBody>
      </p:sp>
      <p:pic>
        <p:nvPicPr>
          <p:cNvPr id="23" name="~PP3853.WAV">
            <a:hlinkClick r:id="" action="ppaction://media"/>
          </p:cNvPr>
          <p:cNvPicPr>
            <a:picLocks noRot="1" noChangeAspect="1"/>
          </p:cNvPicPr>
          <p:nvPr>
            <a:wavAudioFile r:embed="rId2" name="~PP3853.WAV"/>
          </p:nvPr>
        </p:nvPicPr>
        <p:blipFill>
          <a:blip r:embed="rId6" cstate="print"/>
          <a:stretch>
            <a:fillRect/>
          </a:stretch>
        </p:blipFill>
        <p:spPr>
          <a:xfrm>
            <a:off x="8724900" y="6438900"/>
            <a:ext cx="304800" cy="304800"/>
          </a:xfrm>
          <a:prstGeom prst="rect">
            <a:avLst/>
          </a:prstGeom>
        </p:spPr>
      </p:pic>
    </p:spTree>
    <p:custDataLst>
      <p:tags r:id="rId1"/>
    </p:custDataLst>
  </p:cSld>
  <p:clrMapOvr>
    <a:masterClrMapping/>
  </p:clrMapOvr>
  <p:transition advTm="118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47" fill="hold" display="0">
                  <p:stCondLst>
                    <p:cond delay="indefinite"/>
                  </p:stCondLst>
                  <p:endCondLst>
                    <p:cond evt="onPrev" delay="0">
                      <p:tgtEl>
                        <p:sldTgt/>
                      </p:tgtEl>
                    </p:cond>
                    <p:cond evt="onStopAudio" delay="0">
                      <p:tgtEl>
                        <p:sldTgt/>
                      </p:tgtEl>
                    </p:cond>
                  </p:endCondLst>
                </p:cTn>
                <p:tgtEl>
                  <p:spTgt spid="23"/>
                </p:tgtEl>
              </p:cMediaNode>
            </p:audio>
          </p:childTnLst>
        </p:cTn>
      </p:par>
    </p:tnLst>
    <p:bldLst>
      <p:bldP spid="12" grpId="0" animBg="1"/>
      <p:bldP spid="13" grpId="0" animBg="1"/>
      <p:bldP spid="14" grpId="0" animBg="1"/>
      <p:bldP spid="15" grpId="0" animBg="1"/>
      <p:bldP spid="18" grpId="0" animBg="1"/>
      <p:bldP spid="19" grpId="0" animBg="1"/>
      <p:bldP spid="20" grpId="0" animBg="1"/>
      <p:bldP spid="21" grpId="0" animBg="1"/>
      <p:bldP spid="17" grpId="0" animBg="1"/>
      <p:bldP spid="16" grpId="0" animBg="1"/>
      <p:bldP spid="2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3"/>
          <p:cNvGrpSpPr/>
          <p:nvPr/>
        </p:nvGrpSpPr>
        <p:grpSpPr>
          <a:xfrm>
            <a:off x="1295400" y="304800"/>
            <a:ext cx="6705600" cy="6629400"/>
            <a:chOff x="1295400" y="304800"/>
            <a:chExt cx="6705600" cy="6629400"/>
          </a:xfrm>
        </p:grpSpPr>
        <p:pic>
          <p:nvPicPr>
            <p:cNvPr id="50" name="Picture 4" descr="C:\Users\Sasa2\AppData\Local\Microsoft\Windows\Temporary Internet Files\Content.IE5\VA2IP4YR\MCj04316330000[1].png"/>
            <p:cNvPicPr>
              <a:picLocks noChangeAspect="1" noChangeArrowheads="1"/>
            </p:cNvPicPr>
            <p:nvPr/>
          </p:nvPicPr>
          <p:blipFill>
            <a:blip r:embed="rId5" cstate="print"/>
            <a:srcRect/>
            <a:stretch>
              <a:fillRect/>
            </a:stretch>
          </p:blipFill>
          <p:spPr bwMode="auto">
            <a:xfrm>
              <a:off x="1295400" y="5295900"/>
              <a:ext cx="1638300" cy="1638300"/>
            </a:xfrm>
            <a:prstGeom prst="rect">
              <a:avLst/>
            </a:prstGeom>
            <a:noFill/>
          </p:spPr>
        </p:pic>
        <p:pic>
          <p:nvPicPr>
            <p:cNvPr id="51" name="Picture 4" descr="C:\Users\Sasa2\AppData\Local\Microsoft\Windows\Temporary Internet Files\Content.IE5\VA2IP4YR\MCj04316330000[1].png"/>
            <p:cNvPicPr>
              <a:picLocks noChangeAspect="1" noChangeArrowheads="1"/>
            </p:cNvPicPr>
            <p:nvPr/>
          </p:nvPicPr>
          <p:blipFill>
            <a:blip r:embed="rId5" cstate="print"/>
            <a:srcRect/>
            <a:stretch>
              <a:fillRect/>
            </a:stretch>
          </p:blipFill>
          <p:spPr bwMode="auto">
            <a:xfrm flipH="1">
              <a:off x="3810000" y="5257800"/>
              <a:ext cx="1676400" cy="1676400"/>
            </a:xfrm>
            <a:prstGeom prst="rect">
              <a:avLst/>
            </a:prstGeom>
            <a:noFill/>
            <a:ln>
              <a:noFill/>
            </a:ln>
          </p:spPr>
        </p:pic>
        <p:pic>
          <p:nvPicPr>
            <p:cNvPr id="52" name="Picture 4" descr="C:\Users\Sasa2\AppData\Local\Microsoft\Windows\Temporary Internet Files\Content.IE5\VA2IP4YR\MCj04316330000[1].png"/>
            <p:cNvPicPr>
              <a:picLocks noChangeAspect="1" noChangeArrowheads="1"/>
            </p:cNvPicPr>
            <p:nvPr/>
          </p:nvPicPr>
          <p:blipFill>
            <a:blip r:embed="rId5" cstate="print"/>
            <a:srcRect/>
            <a:stretch>
              <a:fillRect/>
            </a:stretch>
          </p:blipFill>
          <p:spPr bwMode="auto">
            <a:xfrm flipH="1">
              <a:off x="6324600" y="5257800"/>
              <a:ext cx="1676400" cy="1676400"/>
            </a:xfrm>
            <a:prstGeom prst="rect">
              <a:avLst/>
            </a:prstGeom>
            <a:noFill/>
          </p:spPr>
        </p:pic>
        <p:pic>
          <p:nvPicPr>
            <p:cNvPr id="53" name="Picture 5" descr="C:\Users\Sasa2\AppData\Local\Microsoft\Windows\Temporary Internet Files\Content.IE5\994PDW0N\MCj04315720000[1].png"/>
            <p:cNvPicPr>
              <a:picLocks noChangeAspect="1" noChangeArrowheads="1"/>
            </p:cNvPicPr>
            <p:nvPr/>
          </p:nvPicPr>
          <p:blipFill>
            <a:blip r:embed="rId6" cstate="print"/>
            <a:srcRect/>
            <a:stretch>
              <a:fillRect/>
            </a:stretch>
          </p:blipFill>
          <p:spPr bwMode="auto">
            <a:xfrm>
              <a:off x="3595025" y="304800"/>
              <a:ext cx="2043775" cy="2057400"/>
            </a:xfrm>
            <a:prstGeom prst="rect">
              <a:avLst/>
            </a:prstGeom>
            <a:noFill/>
          </p:spPr>
        </p:pic>
      </p:grpSp>
      <p:sp>
        <p:nvSpPr>
          <p:cNvPr id="2" name="Title 1"/>
          <p:cNvSpPr>
            <a:spLocks noGrp="1"/>
          </p:cNvSpPr>
          <p:nvPr>
            <p:ph type="title"/>
          </p:nvPr>
        </p:nvSpPr>
        <p:spPr/>
        <p:txBody>
          <a:bodyPr/>
          <a:lstStyle/>
          <a:p>
            <a:r>
              <a:rPr lang="en-US" smtClean="0"/>
              <a:t>Unicast Local Response Time</a:t>
            </a:r>
            <a:endParaRPr lang="en-US" dirty="0"/>
          </a:p>
        </p:txBody>
      </p:sp>
      <p:sp>
        <p:nvSpPr>
          <p:cNvPr id="59" name="Content Placeholder 58"/>
          <p:cNvSpPr>
            <a:spLocks noGrp="1"/>
          </p:cNvSpPr>
          <p:nvPr>
            <p:ph sz="quarter" idx="10"/>
          </p:nvPr>
        </p:nvSpPr>
        <p:spPr/>
        <p:txBody>
          <a:bodyPr/>
          <a:lstStyle/>
          <a:p>
            <a:endParaRPr lang="en-US"/>
          </a:p>
        </p:txBody>
      </p:sp>
      <p:grpSp>
        <p:nvGrpSpPr>
          <p:cNvPr id="4" name="Group 37"/>
          <p:cNvGrpSpPr/>
          <p:nvPr/>
        </p:nvGrpSpPr>
        <p:grpSpPr>
          <a:xfrm>
            <a:off x="1752600" y="1371600"/>
            <a:ext cx="5791200" cy="4876800"/>
            <a:chOff x="1752600" y="1371600"/>
            <a:chExt cx="5791200" cy="4876800"/>
          </a:xfrm>
        </p:grpSpPr>
        <p:sp>
          <p:nvSpPr>
            <p:cNvPr id="5" name="Oval 4"/>
            <p:cNvSpPr>
              <a:spLocks noChangeArrowheads="1"/>
            </p:cNvSpPr>
            <p:nvPr/>
          </p:nvSpPr>
          <p:spPr bwMode="auto">
            <a:xfrm>
              <a:off x="1752600" y="5638800"/>
              <a:ext cx="609600" cy="609600"/>
            </a:xfrm>
            <a:prstGeom prst="ellipse">
              <a:avLst/>
            </a:prstGeom>
            <a:ln w="3175">
              <a:headEnd type="none" w="med" len="med"/>
              <a:tailEnd type="none" w="med" len="med"/>
            </a:ln>
            <a:effectLst>
              <a:glow rad="2286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vert="horz" wrap="none" lIns="91440" tIns="45720" rIns="91440" bIns="45720" anchor="ctr" compatLnSpc="1"/>
            <a:lstStyle/>
            <a:p>
              <a:pPr algn="ctr" eaLnBrk="0" hangingPunct="0">
                <a:defRPr/>
              </a:pPr>
              <a:r>
                <a:rPr lang="en-US" sz="2400" dirty="0" smtClean="0">
                  <a:solidFill>
                    <a:schemeClr val="tx1">
                      <a:alpha val="100000"/>
                    </a:schemeClr>
                  </a:solidFill>
                  <a:latin typeface="Calibri" pitchFamily="34" charset="0"/>
                </a:rPr>
                <a:t>U2</a:t>
              </a:r>
              <a:endParaRPr lang="en-US" sz="2400" dirty="0">
                <a:latin typeface="Calibri" pitchFamily="34" charset="0"/>
              </a:endParaRPr>
            </a:p>
          </p:txBody>
        </p:sp>
        <p:sp>
          <p:nvSpPr>
            <p:cNvPr id="6" name="Oval 5"/>
            <p:cNvSpPr>
              <a:spLocks noChangeArrowheads="1"/>
            </p:cNvSpPr>
            <p:nvPr/>
          </p:nvSpPr>
          <p:spPr bwMode="auto">
            <a:xfrm>
              <a:off x="4419600" y="5638800"/>
              <a:ext cx="609600" cy="609600"/>
            </a:xfrm>
            <a:prstGeom prst="ellipse">
              <a:avLst/>
            </a:prstGeom>
            <a:ln w="3175">
              <a:headEnd type="none" w="med" len="med"/>
              <a:tailEnd type="none" w="med" len="med"/>
            </a:ln>
            <a:effectLst>
              <a:glow rad="228600">
                <a:schemeClr val="accent3">
                  <a:satMod val="175000"/>
                  <a:alpha val="40000"/>
                </a:schemeClr>
              </a:glow>
            </a:effectLst>
          </p:spPr>
          <p:style>
            <a:lnRef idx="2">
              <a:schemeClr val="accent3"/>
            </a:lnRef>
            <a:fillRef idx="1">
              <a:schemeClr val="lt1"/>
            </a:fillRef>
            <a:effectRef idx="0">
              <a:schemeClr val="accent3"/>
            </a:effectRef>
            <a:fontRef idx="minor">
              <a:schemeClr val="dk1"/>
            </a:fontRef>
          </p:style>
          <p:txBody>
            <a:bodyPr vert="horz" wrap="none" lIns="91440" tIns="45720" rIns="91440" bIns="45720" anchor="ctr" compatLnSpc="1"/>
            <a:lstStyle/>
            <a:p>
              <a:pPr algn="ctr" eaLnBrk="0" hangingPunct="0">
                <a:defRPr/>
              </a:pPr>
              <a:r>
                <a:rPr lang="en-US" sz="2400" dirty="0" smtClean="0">
                  <a:solidFill>
                    <a:schemeClr val="tx1">
                      <a:alpha val="100000"/>
                    </a:schemeClr>
                  </a:solidFill>
                  <a:latin typeface="Calibri" pitchFamily="34" charset="0"/>
                </a:rPr>
                <a:t>U3</a:t>
              </a:r>
              <a:endParaRPr lang="en-US" sz="2400" dirty="0">
                <a:latin typeface="Calibri" pitchFamily="34" charset="0"/>
              </a:endParaRPr>
            </a:p>
          </p:txBody>
        </p:sp>
        <p:sp>
          <p:nvSpPr>
            <p:cNvPr id="7" name="Oval 6"/>
            <p:cNvSpPr>
              <a:spLocks noChangeArrowheads="1"/>
            </p:cNvSpPr>
            <p:nvPr/>
          </p:nvSpPr>
          <p:spPr bwMode="auto">
            <a:xfrm>
              <a:off x="6934200" y="5638800"/>
              <a:ext cx="609600" cy="609600"/>
            </a:xfrm>
            <a:prstGeom prst="ellipse">
              <a:avLst/>
            </a:prstGeom>
            <a:ln w="3175">
              <a:headEnd type="none" w="med" len="med"/>
              <a:tailEnd type="none" w="med" len="med"/>
            </a:ln>
            <a:effectLst>
              <a:glow rad="228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vert="horz" wrap="none" lIns="91440" tIns="45720" rIns="91440" bIns="45720" anchor="ctr" compatLnSpc="1"/>
            <a:lstStyle/>
            <a:p>
              <a:pPr algn="ctr" eaLnBrk="0" hangingPunct="0">
                <a:defRPr/>
              </a:pPr>
              <a:r>
                <a:rPr lang="en-US" sz="2400" dirty="0" smtClean="0">
                  <a:solidFill>
                    <a:schemeClr val="tx1">
                      <a:alpha val="100000"/>
                    </a:schemeClr>
                  </a:solidFill>
                  <a:latin typeface="Calibri" pitchFamily="34" charset="0"/>
                </a:rPr>
                <a:t>U4</a:t>
              </a:r>
              <a:endParaRPr lang="en-US" sz="2400" dirty="0">
                <a:latin typeface="Calibri" pitchFamily="34" charset="0"/>
              </a:endParaRPr>
            </a:p>
          </p:txBody>
        </p:sp>
        <p:sp>
          <p:nvSpPr>
            <p:cNvPr id="8" name="Oval 7"/>
            <p:cNvSpPr>
              <a:spLocks noChangeArrowheads="1"/>
            </p:cNvSpPr>
            <p:nvPr/>
          </p:nvSpPr>
          <p:spPr bwMode="auto">
            <a:xfrm>
              <a:off x="4419600" y="1371600"/>
              <a:ext cx="609600" cy="609600"/>
            </a:xfrm>
            <a:prstGeom prst="ellipse">
              <a:avLst/>
            </a:prstGeom>
            <a:ln w="3175">
              <a:solidFill>
                <a:schemeClr val="accent1"/>
              </a:solidFill>
              <a:headEnd type="none" w="med" len="med"/>
              <a:tailEnd type="none" w="med" len="med"/>
            </a:ln>
            <a:effectLst>
              <a:glow rad="228600">
                <a:schemeClr val="accent1">
                  <a:satMod val="175000"/>
                  <a:alpha val="40000"/>
                </a:schemeClr>
              </a:glow>
            </a:effectLst>
          </p:spPr>
          <p:style>
            <a:lnRef idx="2">
              <a:schemeClr val="accent2"/>
            </a:lnRef>
            <a:fillRef idx="1">
              <a:schemeClr val="lt1"/>
            </a:fillRef>
            <a:effectRef idx="0">
              <a:schemeClr val="accent2"/>
            </a:effectRef>
            <a:fontRef idx="minor">
              <a:schemeClr val="dk1"/>
            </a:fontRef>
          </p:style>
          <p:txBody>
            <a:bodyPr vert="horz" wrap="none" lIns="91440" tIns="45720" rIns="91440" bIns="45720" anchor="ctr" compatLnSpc="1"/>
            <a:lstStyle/>
            <a:p>
              <a:pPr algn="ctr" eaLnBrk="0" hangingPunct="0">
                <a:defRPr/>
              </a:pPr>
              <a:r>
                <a:rPr lang="en-US" sz="2400" dirty="0" smtClean="0">
                  <a:solidFill>
                    <a:schemeClr val="tx1">
                      <a:alpha val="100000"/>
                    </a:schemeClr>
                  </a:solidFill>
                  <a:latin typeface="Calibri" pitchFamily="34" charset="0"/>
                </a:rPr>
                <a:t>U1</a:t>
              </a:r>
              <a:endParaRPr lang="en-US" sz="2400" dirty="0">
                <a:latin typeface="Calibri" pitchFamily="34" charset="0"/>
              </a:endParaRPr>
            </a:p>
          </p:txBody>
        </p:sp>
      </p:grpSp>
      <p:sp>
        <p:nvSpPr>
          <p:cNvPr id="13" name="Rectangle 12"/>
          <p:cNvSpPr/>
          <p:nvPr/>
        </p:nvSpPr>
        <p:spPr>
          <a:xfrm>
            <a:off x="6172200" y="914400"/>
            <a:ext cx="2514600" cy="381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Transmit Time: T</a:t>
            </a:r>
            <a:endParaRPr lang="en-US" dirty="0"/>
          </a:p>
        </p:txBody>
      </p:sp>
      <p:sp>
        <p:nvSpPr>
          <p:cNvPr id="14" name="Rectangle 13"/>
          <p:cNvSpPr/>
          <p:nvPr/>
        </p:nvSpPr>
        <p:spPr>
          <a:xfrm>
            <a:off x="6172200" y="2286000"/>
            <a:ext cx="2514600" cy="381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Process Time: P</a:t>
            </a:r>
            <a:endParaRPr lang="en-US" dirty="0"/>
          </a:p>
        </p:txBody>
      </p:sp>
      <p:sp>
        <p:nvSpPr>
          <p:cNvPr id="15" name="Rectangle 14"/>
          <p:cNvSpPr/>
          <p:nvPr/>
        </p:nvSpPr>
        <p:spPr>
          <a:xfrm>
            <a:off x="152400" y="914400"/>
            <a:ext cx="2590800" cy="4572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Transmit Time = T</a:t>
            </a:r>
            <a:endParaRPr lang="en-US" dirty="0"/>
          </a:p>
        </p:txBody>
      </p:sp>
      <p:sp>
        <p:nvSpPr>
          <p:cNvPr id="16" name="Rectangle 15"/>
          <p:cNvSpPr/>
          <p:nvPr/>
        </p:nvSpPr>
        <p:spPr>
          <a:xfrm>
            <a:off x="152400" y="1447800"/>
            <a:ext cx="2590800" cy="4572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Process Time = P</a:t>
            </a:r>
            <a:endParaRPr lang="en-US" dirty="0"/>
          </a:p>
        </p:txBody>
      </p:sp>
      <p:sp>
        <p:nvSpPr>
          <p:cNvPr id="17" name="Rectangle 16"/>
          <p:cNvSpPr/>
          <p:nvPr/>
        </p:nvSpPr>
        <p:spPr>
          <a:xfrm>
            <a:off x="152400" y="1981200"/>
            <a:ext cx="2590800" cy="4572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Network Latency = D</a:t>
            </a:r>
            <a:endParaRPr lang="en-US" dirty="0"/>
          </a:p>
        </p:txBody>
      </p:sp>
      <p:sp>
        <p:nvSpPr>
          <p:cNvPr id="18" name="Rectangle 17"/>
          <p:cNvSpPr/>
          <p:nvPr/>
        </p:nvSpPr>
        <p:spPr>
          <a:xfrm>
            <a:off x="152400" y="2514600"/>
            <a:ext cx="2590800" cy="4572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All Other Costs = 0</a:t>
            </a:r>
            <a:endParaRPr lang="en-US" dirty="0"/>
          </a:p>
        </p:txBody>
      </p:sp>
      <p:sp>
        <p:nvSpPr>
          <p:cNvPr id="19" name="Rectangle 18"/>
          <p:cNvSpPr/>
          <p:nvPr/>
        </p:nvSpPr>
        <p:spPr>
          <a:xfrm>
            <a:off x="152400" y="3048000"/>
            <a:ext cx="2590800" cy="6096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Transmit-First Scheduling Policy</a:t>
            </a:r>
            <a:endParaRPr lang="en-US" dirty="0"/>
          </a:p>
        </p:txBody>
      </p:sp>
      <p:grpSp>
        <p:nvGrpSpPr>
          <p:cNvPr id="9" name="Group 35"/>
          <p:cNvGrpSpPr/>
          <p:nvPr/>
        </p:nvGrpSpPr>
        <p:grpSpPr>
          <a:xfrm>
            <a:off x="4267200" y="990600"/>
            <a:ext cx="838200" cy="838200"/>
            <a:chOff x="609600" y="1143000"/>
            <a:chExt cx="457200" cy="457200"/>
          </a:xfrm>
        </p:grpSpPr>
        <p:sp>
          <p:nvSpPr>
            <p:cNvPr id="22" name="Rectangle 21"/>
            <p:cNvSpPr/>
            <p:nvPr/>
          </p:nvSpPr>
          <p:spPr>
            <a:xfrm>
              <a:off x="609600" y="1143000"/>
              <a:ext cx="457200" cy="457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23" name="Picture 22" descr="powerpoint-2007-icon.jpg"/>
            <p:cNvPicPr>
              <a:picLocks noChangeAspect="1"/>
            </p:cNvPicPr>
            <p:nvPr/>
          </p:nvPicPr>
          <p:blipFill>
            <a:blip r:embed="rId7" cstate="print"/>
            <a:stretch>
              <a:fillRect/>
            </a:stretch>
          </p:blipFill>
          <p:spPr>
            <a:xfrm>
              <a:off x="685800" y="1219200"/>
              <a:ext cx="304800" cy="331304"/>
            </a:xfrm>
            <a:prstGeom prst="rect">
              <a:avLst/>
            </a:prstGeom>
          </p:spPr>
        </p:pic>
      </p:grpSp>
      <p:grpSp>
        <p:nvGrpSpPr>
          <p:cNvPr id="10" name="Group 37"/>
          <p:cNvGrpSpPr/>
          <p:nvPr/>
        </p:nvGrpSpPr>
        <p:grpSpPr>
          <a:xfrm>
            <a:off x="2438400" y="2209800"/>
            <a:ext cx="4495800" cy="3048000"/>
            <a:chOff x="2438400" y="2209800"/>
            <a:chExt cx="4495800" cy="3048000"/>
          </a:xfrm>
        </p:grpSpPr>
        <p:cxnSp>
          <p:nvCxnSpPr>
            <p:cNvPr id="30" name="Straight Arrow Connector 29"/>
            <p:cNvCxnSpPr/>
            <p:nvPr/>
          </p:nvCxnSpPr>
          <p:spPr>
            <a:xfrm rot="5400000">
              <a:off x="1866900" y="2781300"/>
              <a:ext cx="3048000" cy="1905000"/>
            </a:xfrm>
            <a:prstGeom prst="straightConnector1">
              <a:avLst/>
            </a:prstGeom>
            <a:ln w="38100">
              <a:solidFill>
                <a:schemeClr val="accent4"/>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5400000">
              <a:off x="3275806" y="3733800"/>
              <a:ext cx="2896394" cy="794"/>
            </a:xfrm>
            <a:prstGeom prst="straightConnector1">
              <a:avLst/>
            </a:prstGeom>
            <a:ln w="38100">
              <a:solidFill>
                <a:schemeClr val="accent4"/>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16200000" flipH="1">
              <a:off x="4495800" y="2819400"/>
              <a:ext cx="3048000" cy="1828800"/>
            </a:xfrm>
            <a:prstGeom prst="straightConnector1">
              <a:avLst/>
            </a:prstGeom>
            <a:ln w="38100">
              <a:solidFill>
                <a:schemeClr val="accent4"/>
              </a:solidFill>
              <a:tailEnd type="arrow"/>
            </a:ln>
          </p:spPr>
          <p:style>
            <a:lnRef idx="1">
              <a:schemeClr val="accent1"/>
            </a:lnRef>
            <a:fillRef idx="0">
              <a:schemeClr val="accent1"/>
            </a:fillRef>
            <a:effectRef idx="0">
              <a:schemeClr val="accent1"/>
            </a:effectRef>
            <a:fontRef idx="minor">
              <a:schemeClr val="tx1"/>
            </a:fontRef>
          </p:style>
        </p:cxnSp>
      </p:grpSp>
      <p:sp>
        <p:nvSpPr>
          <p:cNvPr id="20" name="Rectangle 19"/>
          <p:cNvSpPr/>
          <p:nvPr/>
        </p:nvSpPr>
        <p:spPr>
          <a:xfrm rot="18137946">
            <a:off x="2372252" y="3271674"/>
            <a:ext cx="2514600" cy="381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Network Latency = D</a:t>
            </a:r>
            <a:endParaRPr lang="en-US" dirty="0"/>
          </a:p>
        </p:txBody>
      </p:sp>
      <p:grpSp>
        <p:nvGrpSpPr>
          <p:cNvPr id="11" name="Group 35"/>
          <p:cNvGrpSpPr/>
          <p:nvPr/>
        </p:nvGrpSpPr>
        <p:grpSpPr>
          <a:xfrm>
            <a:off x="4267200" y="990600"/>
            <a:ext cx="838200" cy="838200"/>
            <a:chOff x="609600" y="1143000"/>
            <a:chExt cx="457200" cy="457200"/>
          </a:xfrm>
        </p:grpSpPr>
        <p:sp>
          <p:nvSpPr>
            <p:cNvPr id="25" name="Rectangle 24"/>
            <p:cNvSpPr/>
            <p:nvPr/>
          </p:nvSpPr>
          <p:spPr>
            <a:xfrm>
              <a:off x="609600" y="1143000"/>
              <a:ext cx="457200" cy="457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26" name="Picture 25" descr="powerpoint-2007-icon.jpg"/>
            <p:cNvPicPr>
              <a:picLocks noChangeAspect="1"/>
            </p:cNvPicPr>
            <p:nvPr/>
          </p:nvPicPr>
          <p:blipFill>
            <a:blip r:embed="rId7" cstate="print"/>
            <a:stretch>
              <a:fillRect/>
            </a:stretch>
          </p:blipFill>
          <p:spPr>
            <a:xfrm>
              <a:off x="685800" y="1219200"/>
              <a:ext cx="304800" cy="331304"/>
            </a:xfrm>
            <a:prstGeom prst="rect">
              <a:avLst/>
            </a:prstGeom>
          </p:spPr>
        </p:pic>
      </p:grpSp>
      <p:grpSp>
        <p:nvGrpSpPr>
          <p:cNvPr id="12" name="Group 35"/>
          <p:cNvGrpSpPr/>
          <p:nvPr/>
        </p:nvGrpSpPr>
        <p:grpSpPr>
          <a:xfrm>
            <a:off x="4267200" y="990600"/>
            <a:ext cx="838200" cy="838200"/>
            <a:chOff x="609600" y="1143000"/>
            <a:chExt cx="457200" cy="457200"/>
          </a:xfrm>
        </p:grpSpPr>
        <p:sp>
          <p:nvSpPr>
            <p:cNvPr id="40" name="Rectangle 39"/>
            <p:cNvSpPr/>
            <p:nvPr/>
          </p:nvSpPr>
          <p:spPr>
            <a:xfrm>
              <a:off x="609600" y="1143000"/>
              <a:ext cx="457200" cy="457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41" name="Picture 40" descr="powerpoint-2007-icon.jpg"/>
            <p:cNvPicPr>
              <a:picLocks noChangeAspect="1"/>
            </p:cNvPicPr>
            <p:nvPr/>
          </p:nvPicPr>
          <p:blipFill>
            <a:blip r:embed="rId7" cstate="print"/>
            <a:stretch>
              <a:fillRect/>
            </a:stretch>
          </p:blipFill>
          <p:spPr>
            <a:xfrm>
              <a:off x="685800" y="1219200"/>
              <a:ext cx="304800" cy="331304"/>
            </a:xfrm>
            <a:prstGeom prst="rect">
              <a:avLst/>
            </a:prstGeom>
          </p:spPr>
        </p:pic>
      </p:grpSp>
      <p:sp>
        <p:nvSpPr>
          <p:cNvPr id="42" name="Rectangle 41"/>
          <p:cNvSpPr/>
          <p:nvPr/>
        </p:nvSpPr>
        <p:spPr>
          <a:xfrm>
            <a:off x="6172200" y="1371600"/>
            <a:ext cx="2514600" cy="381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Transmit Time: T</a:t>
            </a:r>
            <a:endParaRPr lang="en-US" dirty="0"/>
          </a:p>
        </p:txBody>
      </p:sp>
      <p:sp>
        <p:nvSpPr>
          <p:cNvPr id="43" name="Rectangle 42"/>
          <p:cNvSpPr/>
          <p:nvPr/>
        </p:nvSpPr>
        <p:spPr>
          <a:xfrm rot="16200000">
            <a:off x="3429000" y="3429000"/>
            <a:ext cx="2514600" cy="381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Network Latency = D</a:t>
            </a:r>
            <a:endParaRPr lang="en-US" dirty="0"/>
          </a:p>
        </p:txBody>
      </p:sp>
      <p:sp>
        <p:nvSpPr>
          <p:cNvPr id="44" name="Rectangle 43"/>
          <p:cNvSpPr/>
          <p:nvPr/>
        </p:nvSpPr>
        <p:spPr>
          <a:xfrm>
            <a:off x="6172200" y="1828800"/>
            <a:ext cx="2514600" cy="381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Transmit Time: T</a:t>
            </a:r>
            <a:endParaRPr lang="en-US" dirty="0"/>
          </a:p>
        </p:txBody>
      </p:sp>
      <p:sp>
        <p:nvSpPr>
          <p:cNvPr id="45" name="Rectangle 44"/>
          <p:cNvSpPr/>
          <p:nvPr/>
        </p:nvSpPr>
        <p:spPr>
          <a:xfrm rot="3455640">
            <a:off x="4549994" y="3338229"/>
            <a:ext cx="2514600" cy="381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Network Latency = D</a:t>
            </a:r>
            <a:endParaRPr lang="en-US" dirty="0"/>
          </a:p>
        </p:txBody>
      </p:sp>
      <p:grpSp>
        <p:nvGrpSpPr>
          <p:cNvPr id="21" name="Group 35"/>
          <p:cNvGrpSpPr/>
          <p:nvPr/>
        </p:nvGrpSpPr>
        <p:grpSpPr>
          <a:xfrm>
            <a:off x="4267200" y="990600"/>
            <a:ext cx="838200" cy="838200"/>
            <a:chOff x="609600" y="1143000"/>
            <a:chExt cx="457200" cy="457200"/>
          </a:xfrm>
        </p:grpSpPr>
        <p:sp>
          <p:nvSpPr>
            <p:cNvPr id="47" name="Rectangle 46"/>
            <p:cNvSpPr/>
            <p:nvPr/>
          </p:nvSpPr>
          <p:spPr>
            <a:xfrm>
              <a:off x="609600" y="1143000"/>
              <a:ext cx="457200" cy="457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48" name="Picture 47" descr="powerpoint-2007-icon.jpg"/>
            <p:cNvPicPr>
              <a:picLocks noChangeAspect="1"/>
            </p:cNvPicPr>
            <p:nvPr/>
          </p:nvPicPr>
          <p:blipFill>
            <a:blip r:embed="rId7" cstate="print"/>
            <a:stretch>
              <a:fillRect/>
            </a:stretch>
          </p:blipFill>
          <p:spPr>
            <a:xfrm>
              <a:off x="685800" y="1219200"/>
              <a:ext cx="304800" cy="331304"/>
            </a:xfrm>
            <a:prstGeom prst="rect">
              <a:avLst/>
            </a:prstGeom>
          </p:spPr>
        </p:pic>
      </p:grpSp>
      <p:sp>
        <p:nvSpPr>
          <p:cNvPr id="46" name="Rectangle 45"/>
          <p:cNvSpPr/>
          <p:nvPr/>
        </p:nvSpPr>
        <p:spPr>
          <a:xfrm>
            <a:off x="1219200" y="6172200"/>
            <a:ext cx="67056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User 1’s response time is 3T + P</a:t>
            </a:r>
            <a:endParaRPr lang="en-US" dirty="0"/>
          </a:p>
        </p:txBody>
      </p:sp>
      <p:pic>
        <p:nvPicPr>
          <p:cNvPr id="49" name="~PP610.WAV">
            <a:hlinkClick r:id="" action="ppaction://media"/>
          </p:cNvPr>
          <p:cNvPicPr>
            <a:picLocks noRot="1" noChangeAspect="1"/>
          </p:cNvPicPr>
          <p:nvPr>
            <a:wavAudioFile r:embed="rId2" name="~PP610.WAV"/>
          </p:nvPr>
        </p:nvPicPr>
        <p:blipFill>
          <a:blip r:embed="rId8" cstate="print"/>
          <a:stretch>
            <a:fillRect/>
          </a:stretch>
        </p:blipFill>
        <p:spPr>
          <a:xfrm>
            <a:off x="8724900" y="6438900"/>
            <a:ext cx="304800" cy="304800"/>
          </a:xfrm>
          <a:prstGeom prst="rect">
            <a:avLst/>
          </a:prstGeom>
        </p:spPr>
      </p:pic>
    </p:spTree>
    <p:custDataLst>
      <p:tags r:id="rId1"/>
    </p:custDataLst>
  </p:cSld>
  <p:clrMapOvr>
    <a:masterClrMapping/>
  </p:clrMapOvr>
  <p:transition advTm="1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0" presetClass="path" presetSubtype="0" accel="50000" decel="50000" fill="hold" nodeType="withEffect">
                                  <p:stCondLst>
                                    <p:cond delay="0"/>
                                  </p:stCondLst>
                                  <p:childTnLst>
                                    <p:animMotion origin="layout" path="M -3.33333E-6 -5.55556E-6 L -0.29166 0.65555 " pathEditMode="relative" ptsTypes="AA">
                                      <p:cBhvr>
                                        <p:cTn id="18" dur="2000" fill="hold"/>
                                        <p:tgtEl>
                                          <p:spTgt spid="11"/>
                                        </p:tgtEl>
                                        <p:attrNameLst>
                                          <p:attrName>ppt_x</p:attrName>
                                          <p:attrName>ppt_y</p:attrName>
                                        </p:attrNameLst>
                                      </p:cBhvr>
                                    </p:animMotion>
                                  </p:childTnLst>
                                </p:cTn>
                              </p:par>
                              <p:par>
                                <p:cTn id="19" presetID="1" presetClass="entr" presetSubtype="0" fill="hold" grpId="0" nodeType="withEffect">
                                  <p:stCondLst>
                                    <p:cond delay="100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0" presetClass="path" presetSubtype="0" accel="50000" decel="50000" fill="hold" nodeType="withEffect">
                                  <p:stCondLst>
                                    <p:cond delay="0"/>
                                  </p:stCondLst>
                                  <p:childTnLst>
                                    <p:animMotion origin="layout" path="M -1.11022E-16 4.44444E-6 L 0.00417 0.65 " pathEditMode="relative" rAng="0" ptsTypes="AA">
                                      <p:cBhvr>
                                        <p:cTn id="28" dur="2000" fill="hold"/>
                                        <p:tgtEl>
                                          <p:spTgt spid="12"/>
                                        </p:tgtEl>
                                        <p:attrNameLst>
                                          <p:attrName>ppt_x</p:attrName>
                                          <p:attrName>ppt_y</p:attrName>
                                        </p:attrNameLst>
                                      </p:cBhvr>
                                      <p:rCtr x="2" y="325"/>
                                    </p:animMotion>
                                  </p:childTnLst>
                                </p:cTn>
                              </p:par>
                              <p:par>
                                <p:cTn id="29" presetID="1" presetClass="entr" presetSubtype="0" fill="hold" grpId="0" nodeType="withEffect">
                                  <p:stCondLst>
                                    <p:cond delay="1000"/>
                                  </p:stCondLst>
                                  <p:childTnLst>
                                    <p:set>
                                      <p:cBhvr>
                                        <p:cTn id="30" dur="1" fill="hold">
                                          <p:stCondLst>
                                            <p:cond delay="0"/>
                                          </p:stCondLst>
                                        </p:cTn>
                                        <p:tgtEl>
                                          <p:spTgt spid="4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0" presetClass="path" presetSubtype="0" accel="50000" decel="50000" fill="hold" nodeType="withEffect">
                                  <p:stCondLst>
                                    <p:cond delay="0"/>
                                  </p:stCondLst>
                                  <p:childTnLst>
                                    <p:animMotion origin="layout" path="M -1.11022E-16 4.44444E-6 L 0.27917 0.65 " pathEditMode="relative" rAng="0" ptsTypes="AA">
                                      <p:cBhvr>
                                        <p:cTn id="38" dur="2000" fill="hold"/>
                                        <p:tgtEl>
                                          <p:spTgt spid="21"/>
                                        </p:tgtEl>
                                        <p:attrNameLst>
                                          <p:attrName>ppt_x</p:attrName>
                                          <p:attrName>ppt_y</p:attrName>
                                        </p:attrNameLst>
                                      </p:cBhvr>
                                      <p:rCtr x="140" y="325"/>
                                    </p:animMotion>
                                  </p:childTnLst>
                                </p:cTn>
                              </p:par>
                              <p:par>
                                <p:cTn id="39" presetID="1" presetClass="entr" presetSubtype="0" fill="hold" grpId="0" nodeType="withEffect">
                                  <p:stCondLst>
                                    <p:cond delay="1000"/>
                                  </p:stCondLst>
                                  <p:childTnLst>
                                    <p:set>
                                      <p:cBhvr>
                                        <p:cTn id="40" dur="1" fill="hold">
                                          <p:stCondLst>
                                            <p:cond delay="0"/>
                                          </p:stCondLst>
                                        </p:cTn>
                                        <p:tgtEl>
                                          <p:spTgt spid="4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51" fill="hold" display="0">
                  <p:stCondLst>
                    <p:cond delay="indefinite"/>
                  </p:stCondLst>
                  <p:endCondLst>
                    <p:cond evt="onPrev" delay="0">
                      <p:tgtEl>
                        <p:sldTgt/>
                      </p:tgtEl>
                    </p:cond>
                    <p:cond evt="onStopAudio" delay="0">
                      <p:tgtEl>
                        <p:sldTgt/>
                      </p:tgtEl>
                    </p:cond>
                  </p:endCondLst>
                </p:cTn>
                <p:tgtEl>
                  <p:spTgt spid="49"/>
                </p:tgtEl>
              </p:cMediaNode>
            </p:audio>
          </p:childTnLst>
        </p:cTn>
      </p:par>
    </p:tnLst>
    <p:bldLst>
      <p:bldP spid="13" grpId="0" animBg="1"/>
      <p:bldP spid="14" grpId="0" animBg="1"/>
      <p:bldP spid="19" grpId="0" animBg="1"/>
      <p:bldP spid="20" grpId="0" animBg="1"/>
      <p:bldP spid="42" grpId="0" animBg="1"/>
      <p:bldP spid="43" grpId="0" animBg="1"/>
      <p:bldP spid="44" grpId="0" animBg="1"/>
      <p:bldP spid="45" grpId="0" animBg="1"/>
      <p:bldP spid="4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3"/>
          <p:cNvGrpSpPr/>
          <p:nvPr/>
        </p:nvGrpSpPr>
        <p:grpSpPr>
          <a:xfrm>
            <a:off x="1295400" y="304800"/>
            <a:ext cx="6705600" cy="6629400"/>
            <a:chOff x="1295400" y="304800"/>
            <a:chExt cx="6705600" cy="6629400"/>
          </a:xfrm>
        </p:grpSpPr>
        <p:pic>
          <p:nvPicPr>
            <p:cNvPr id="12" name="Picture 4" descr="C:\Users\Sasa2\AppData\Local\Microsoft\Windows\Temporary Internet Files\Content.IE5\VA2IP4YR\MCj04316330000[1].png"/>
            <p:cNvPicPr>
              <a:picLocks noChangeAspect="1" noChangeArrowheads="1"/>
            </p:cNvPicPr>
            <p:nvPr/>
          </p:nvPicPr>
          <p:blipFill>
            <a:blip r:embed="rId5" cstate="print"/>
            <a:srcRect/>
            <a:stretch>
              <a:fillRect/>
            </a:stretch>
          </p:blipFill>
          <p:spPr bwMode="auto">
            <a:xfrm>
              <a:off x="1295400" y="5295900"/>
              <a:ext cx="1638300" cy="1638300"/>
            </a:xfrm>
            <a:prstGeom prst="rect">
              <a:avLst/>
            </a:prstGeom>
            <a:noFill/>
          </p:spPr>
        </p:pic>
        <p:pic>
          <p:nvPicPr>
            <p:cNvPr id="13" name="Picture 4" descr="C:\Users\Sasa2\AppData\Local\Microsoft\Windows\Temporary Internet Files\Content.IE5\VA2IP4YR\MCj04316330000[1].png"/>
            <p:cNvPicPr>
              <a:picLocks noChangeAspect="1" noChangeArrowheads="1"/>
            </p:cNvPicPr>
            <p:nvPr/>
          </p:nvPicPr>
          <p:blipFill>
            <a:blip r:embed="rId5" cstate="print"/>
            <a:srcRect/>
            <a:stretch>
              <a:fillRect/>
            </a:stretch>
          </p:blipFill>
          <p:spPr bwMode="auto">
            <a:xfrm flipH="1">
              <a:off x="3810000" y="5257800"/>
              <a:ext cx="1676400" cy="1676400"/>
            </a:xfrm>
            <a:prstGeom prst="rect">
              <a:avLst/>
            </a:prstGeom>
            <a:noFill/>
            <a:ln>
              <a:noFill/>
            </a:ln>
          </p:spPr>
        </p:pic>
        <p:pic>
          <p:nvPicPr>
            <p:cNvPr id="14" name="Picture 4" descr="C:\Users\Sasa2\AppData\Local\Microsoft\Windows\Temporary Internet Files\Content.IE5\VA2IP4YR\MCj04316330000[1].png"/>
            <p:cNvPicPr>
              <a:picLocks noChangeAspect="1" noChangeArrowheads="1"/>
            </p:cNvPicPr>
            <p:nvPr/>
          </p:nvPicPr>
          <p:blipFill>
            <a:blip r:embed="rId5" cstate="print"/>
            <a:srcRect/>
            <a:stretch>
              <a:fillRect/>
            </a:stretch>
          </p:blipFill>
          <p:spPr bwMode="auto">
            <a:xfrm flipH="1">
              <a:off x="6324600" y="5257800"/>
              <a:ext cx="1676400" cy="1676400"/>
            </a:xfrm>
            <a:prstGeom prst="rect">
              <a:avLst/>
            </a:prstGeom>
            <a:noFill/>
          </p:spPr>
        </p:pic>
        <p:pic>
          <p:nvPicPr>
            <p:cNvPr id="15" name="Picture 5" descr="C:\Users\Sasa2\AppData\Local\Microsoft\Windows\Temporary Internet Files\Content.IE5\994PDW0N\MCj04315720000[1].png"/>
            <p:cNvPicPr>
              <a:picLocks noChangeAspect="1" noChangeArrowheads="1"/>
            </p:cNvPicPr>
            <p:nvPr/>
          </p:nvPicPr>
          <p:blipFill>
            <a:blip r:embed="rId6" cstate="print"/>
            <a:srcRect/>
            <a:stretch>
              <a:fillRect/>
            </a:stretch>
          </p:blipFill>
          <p:spPr bwMode="auto">
            <a:xfrm>
              <a:off x="3595025" y="304800"/>
              <a:ext cx="2043775" cy="2057400"/>
            </a:xfrm>
            <a:prstGeom prst="rect">
              <a:avLst/>
            </a:prstGeom>
            <a:noFill/>
          </p:spPr>
        </p:pic>
      </p:grpSp>
      <p:sp>
        <p:nvSpPr>
          <p:cNvPr id="2" name="Title 1"/>
          <p:cNvSpPr>
            <a:spLocks noGrp="1"/>
          </p:cNvSpPr>
          <p:nvPr>
            <p:ph type="title"/>
          </p:nvPr>
        </p:nvSpPr>
        <p:spPr/>
        <p:txBody>
          <a:bodyPr/>
          <a:lstStyle/>
          <a:p>
            <a:r>
              <a:rPr lang="en-US" smtClean="0"/>
              <a:t>Multicast Local Response Time</a:t>
            </a:r>
            <a:endParaRPr lang="en-US" dirty="0"/>
          </a:p>
        </p:txBody>
      </p:sp>
      <p:sp>
        <p:nvSpPr>
          <p:cNvPr id="55" name="Content Placeholder 54"/>
          <p:cNvSpPr>
            <a:spLocks noGrp="1"/>
          </p:cNvSpPr>
          <p:nvPr>
            <p:ph sz="quarter" idx="10"/>
          </p:nvPr>
        </p:nvSpPr>
        <p:spPr/>
        <p:txBody>
          <a:bodyPr/>
          <a:lstStyle/>
          <a:p>
            <a:endParaRPr lang="en-US"/>
          </a:p>
        </p:txBody>
      </p:sp>
      <p:grpSp>
        <p:nvGrpSpPr>
          <p:cNvPr id="8" name="Group 37"/>
          <p:cNvGrpSpPr/>
          <p:nvPr/>
        </p:nvGrpSpPr>
        <p:grpSpPr>
          <a:xfrm>
            <a:off x="1752600" y="1371600"/>
            <a:ext cx="5791200" cy="4876800"/>
            <a:chOff x="1752600" y="1371600"/>
            <a:chExt cx="5791200" cy="4876800"/>
          </a:xfrm>
        </p:grpSpPr>
        <p:sp>
          <p:nvSpPr>
            <p:cNvPr id="4" name="Oval 3"/>
            <p:cNvSpPr>
              <a:spLocks noChangeArrowheads="1"/>
            </p:cNvSpPr>
            <p:nvPr/>
          </p:nvSpPr>
          <p:spPr bwMode="auto">
            <a:xfrm>
              <a:off x="1752600" y="5638800"/>
              <a:ext cx="609600" cy="609600"/>
            </a:xfrm>
            <a:prstGeom prst="ellipse">
              <a:avLst/>
            </a:prstGeom>
            <a:ln w="3175">
              <a:headEnd type="none" w="med" len="med"/>
              <a:tailEnd type="none" w="med" len="med"/>
            </a:ln>
            <a:effectLst>
              <a:glow rad="2286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vert="horz" wrap="none" lIns="91440" tIns="45720" rIns="91440" bIns="45720" anchor="ctr" compatLnSpc="1"/>
            <a:lstStyle/>
            <a:p>
              <a:pPr algn="ctr" eaLnBrk="0" hangingPunct="0">
                <a:defRPr/>
              </a:pPr>
              <a:r>
                <a:rPr lang="en-US" sz="2400" dirty="0" smtClean="0">
                  <a:solidFill>
                    <a:schemeClr val="tx1">
                      <a:alpha val="100000"/>
                    </a:schemeClr>
                  </a:solidFill>
                  <a:latin typeface="Calibri" pitchFamily="34" charset="0"/>
                </a:rPr>
                <a:t>U2</a:t>
              </a:r>
              <a:endParaRPr lang="en-US" sz="2400" dirty="0">
                <a:latin typeface="Calibri" pitchFamily="34" charset="0"/>
              </a:endParaRPr>
            </a:p>
          </p:txBody>
        </p:sp>
        <p:sp>
          <p:nvSpPr>
            <p:cNvPr id="5" name="Oval 4"/>
            <p:cNvSpPr>
              <a:spLocks noChangeArrowheads="1"/>
            </p:cNvSpPr>
            <p:nvPr/>
          </p:nvSpPr>
          <p:spPr bwMode="auto">
            <a:xfrm>
              <a:off x="4419600" y="5638800"/>
              <a:ext cx="609600" cy="609600"/>
            </a:xfrm>
            <a:prstGeom prst="ellipse">
              <a:avLst/>
            </a:prstGeom>
            <a:ln w="3175">
              <a:headEnd type="none" w="med" len="med"/>
              <a:tailEnd type="none" w="med" len="med"/>
            </a:ln>
            <a:effectLst>
              <a:glow rad="228600">
                <a:schemeClr val="accent3">
                  <a:satMod val="175000"/>
                  <a:alpha val="40000"/>
                </a:schemeClr>
              </a:glow>
            </a:effectLst>
          </p:spPr>
          <p:style>
            <a:lnRef idx="2">
              <a:schemeClr val="accent3"/>
            </a:lnRef>
            <a:fillRef idx="1">
              <a:schemeClr val="lt1"/>
            </a:fillRef>
            <a:effectRef idx="0">
              <a:schemeClr val="accent3"/>
            </a:effectRef>
            <a:fontRef idx="minor">
              <a:schemeClr val="dk1"/>
            </a:fontRef>
          </p:style>
          <p:txBody>
            <a:bodyPr vert="horz" wrap="none" lIns="91440" tIns="45720" rIns="91440" bIns="45720" anchor="ctr" compatLnSpc="1"/>
            <a:lstStyle/>
            <a:p>
              <a:pPr algn="ctr" eaLnBrk="0" hangingPunct="0">
                <a:defRPr/>
              </a:pPr>
              <a:r>
                <a:rPr lang="en-US" sz="2400" dirty="0" smtClean="0">
                  <a:solidFill>
                    <a:schemeClr val="tx1">
                      <a:alpha val="100000"/>
                    </a:schemeClr>
                  </a:solidFill>
                  <a:latin typeface="Calibri" pitchFamily="34" charset="0"/>
                </a:rPr>
                <a:t>U3</a:t>
              </a:r>
              <a:endParaRPr lang="en-US" sz="2400" dirty="0">
                <a:latin typeface="Calibri" pitchFamily="34" charset="0"/>
              </a:endParaRPr>
            </a:p>
          </p:txBody>
        </p:sp>
        <p:sp>
          <p:nvSpPr>
            <p:cNvPr id="6" name="Oval 5"/>
            <p:cNvSpPr>
              <a:spLocks noChangeArrowheads="1"/>
            </p:cNvSpPr>
            <p:nvPr/>
          </p:nvSpPr>
          <p:spPr bwMode="auto">
            <a:xfrm>
              <a:off x="6934200" y="5638800"/>
              <a:ext cx="609600" cy="609600"/>
            </a:xfrm>
            <a:prstGeom prst="ellipse">
              <a:avLst/>
            </a:prstGeom>
            <a:ln w="3175">
              <a:headEnd type="none" w="med" len="med"/>
              <a:tailEnd type="none" w="med" len="med"/>
            </a:ln>
            <a:effectLst>
              <a:glow rad="228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vert="horz" wrap="none" lIns="91440" tIns="45720" rIns="91440" bIns="45720" anchor="ctr" compatLnSpc="1"/>
            <a:lstStyle/>
            <a:p>
              <a:pPr algn="ctr" eaLnBrk="0" hangingPunct="0">
                <a:defRPr/>
              </a:pPr>
              <a:r>
                <a:rPr lang="en-US" sz="2400" dirty="0" smtClean="0">
                  <a:solidFill>
                    <a:schemeClr val="tx1">
                      <a:alpha val="100000"/>
                    </a:schemeClr>
                  </a:solidFill>
                  <a:latin typeface="Calibri" pitchFamily="34" charset="0"/>
                </a:rPr>
                <a:t>U4</a:t>
              </a:r>
              <a:endParaRPr lang="en-US" sz="2400" dirty="0">
                <a:latin typeface="Calibri" pitchFamily="34" charset="0"/>
              </a:endParaRPr>
            </a:p>
          </p:txBody>
        </p:sp>
        <p:sp>
          <p:nvSpPr>
            <p:cNvPr id="7" name="Oval 6"/>
            <p:cNvSpPr>
              <a:spLocks noChangeArrowheads="1"/>
            </p:cNvSpPr>
            <p:nvPr/>
          </p:nvSpPr>
          <p:spPr bwMode="auto">
            <a:xfrm>
              <a:off x="4419600" y="1371600"/>
              <a:ext cx="609600" cy="609600"/>
            </a:xfrm>
            <a:prstGeom prst="ellipse">
              <a:avLst/>
            </a:prstGeom>
            <a:ln w="3175">
              <a:solidFill>
                <a:schemeClr val="accent1"/>
              </a:solidFill>
              <a:headEnd type="none" w="med" len="med"/>
              <a:tailEnd type="none" w="med" len="med"/>
            </a:ln>
            <a:effectLst>
              <a:glow rad="228600">
                <a:schemeClr val="accent1">
                  <a:satMod val="175000"/>
                  <a:alpha val="40000"/>
                </a:schemeClr>
              </a:glow>
            </a:effectLst>
          </p:spPr>
          <p:style>
            <a:lnRef idx="2">
              <a:schemeClr val="accent2"/>
            </a:lnRef>
            <a:fillRef idx="1">
              <a:schemeClr val="lt1"/>
            </a:fillRef>
            <a:effectRef idx="0">
              <a:schemeClr val="accent2"/>
            </a:effectRef>
            <a:fontRef idx="minor">
              <a:schemeClr val="dk1"/>
            </a:fontRef>
          </p:style>
          <p:txBody>
            <a:bodyPr vert="horz" wrap="none" lIns="91440" tIns="45720" rIns="91440" bIns="45720" anchor="ctr" compatLnSpc="1"/>
            <a:lstStyle/>
            <a:p>
              <a:pPr algn="ctr" eaLnBrk="0" hangingPunct="0">
                <a:defRPr/>
              </a:pPr>
              <a:r>
                <a:rPr lang="en-US" sz="2400" dirty="0" smtClean="0">
                  <a:solidFill>
                    <a:schemeClr val="tx1">
                      <a:alpha val="100000"/>
                    </a:schemeClr>
                  </a:solidFill>
                  <a:latin typeface="Calibri" pitchFamily="34" charset="0"/>
                </a:rPr>
                <a:t>U1</a:t>
              </a:r>
              <a:endParaRPr lang="en-US" sz="2400" dirty="0">
                <a:latin typeface="Calibri" pitchFamily="34" charset="0"/>
              </a:endParaRPr>
            </a:p>
          </p:txBody>
        </p:sp>
      </p:grpSp>
      <p:grpSp>
        <p:nvGrpSpPr>
          <p:cNvPr id="9" name="Group 36"/>
          <p:cNvGrpSpPr/>
          <p:nvPr/>
        </p:nvGrpSpPr>
        <p:grpSpPr>
          <a:xfrm>
            <a:off x="2438400" y="2209800"/>
            <a:ext cx="4419600" cy="3216442"/>
            <a:chOff x="2438400" y="2209800"/>
            <a:chExt cx="4419600" cy="3216442"/>
          </a:xfrm>
        </p:grpSpPr>
        <p:cxnSp>
          <p:nvCxnSpPr>
            <p:cNvPr id="27" name="Straight Arrow Connector 26"/>
            <p:cNvCxnSpPr/>
            <p:nvPr/>
          </p:nvCxnSpPr>
          <p:spPr>
            <a:xfrm rot="5400000">
              <a:off x="1866900" y="2781300"/>
              <a:ext cx="3048000" cy="1905000"/>
            </a:xfrm>
            <a:prstGeom prst="straightConnector1">
              <a:avLst/>
            </a:prstGeom>
            <a:ln w="38100">
              <a:solidFill>
                <a:schemeClr val="accent4"/>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rot="5400000">
              <a:off x="3275806" y="3733800"/>
              <a:ext cx="2896394" cy="794"/>
            </a:xfrm>
            <a:prstGeom prst="straightConnector1">
              <a:avLst/>
            </a:prstGeom>
            <a:ln w="38100">
              <a:solidFill>
                <a:schemeClr val="accent4"/>
              </a:solidFill>
              <a:tailEnd type="arrow"/>
            </a:ln>
          </p:spPr>
          <p:style>
            <a:lnRef idx="1">
              <a:schemeClr val="accent1"/>
            </a:lnRef>
            <a:fillRef idx="0">
              <a:schemeClr val="accent1"/>
            </a:fillRef>
            <a:effectRef idx="0">
              <a:schemeClr val="accent1"/>
            </a:effectRef>
            <a:fontRef idx="minor">
              <a:schemeClr val="tx1"/>
            </a:fontRef>
          </p:style>
        </p:cxnSp>
        <p:sp>
          <p:nvSpPr>
            <p:cNvPr id="29" name="Freeform 28"/>
            <p:cNvSpPr/>
            <p:nvPr/>
          </p:nvSpPr>
          <p:spPr>
            <a:xfrm>
              <a:off x="2634916" y="4608095"/>
              <a:ext cx="4223084" cy="818147"/>
            </a:xfrm>
            <a:custGeom>
              <a:avLst/>
              <a:gdLst>
                <a:gd name="connsiteX0" fmla="*/ 0 w 4223084"/>
                <a:gd name="connsiteY0" fmla="*/ 818147 h 818147"/>
                <a:gd name="connsiteX1" fmla="*/ 2093495 w 4223084"/>
                <a:gd name="connsiteY1" fmla="*/ 24063 h 818147"/>
                <a:gd name="connsiteX2" fmla="*/ 4223084 w 4223084"/>
                <a:gd name="connsiteY2" fmla="*/ 673768 h 818147"/>
              </a:gdLst>
              <a:ahLst/>
              <a:cxnLst>
                <a:cxn ang="0">
                  <a:pos x="connsiteX0" y="connsiteY0"/>
                </a:cxn>
                <a:cxn ang="0">
                  <a:pos x="connsiteX1" y="connsiteY1"/>
                </a:cxn>
                <a:cxn ang="0">
                  <a:pos x="connsiteX2" y="connsiteY2"/>
                </a:cxn>
              </a:cxnLst>
              <a:rect l="l" t="t" r="r" b="b"/>
              <a:pathLst>
                <a:path w="4223084" h="818147">
                  <a:moveTo>
                    <a:pt x="0" y="818147"/>
                  </a:moveTo>
                  <a:cubicBezTo>
                    <a:pt x="694824" y="433136"/>
                    <a:pt x="1389648" y="48126"/>
                    <a:pt x="2093495" y="24063"/>
                  </a:cubicBezTo>
                  <a:cubicBezTo>
                    <a:pt x="2797342" y="0"/>
                    <a:pt x="3924300" y="591552"/>
                    <a:pt x="4223084" y="673768"/>
                  </a:cubicBezTo>
                </a:path>
              </a:pathLst>
            </a:custGeom>
            <a:ln w="38100">
              <a:solidFill>
                <a:schemeClr val="accent4"/>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a:solidFill>
                    <a:schemeClr val="accent4"/>
                  </a:solidFill>
                </a:ln>
              </a:endParaRPr>
            </a:p>
          </p:txBody>
        </p:sp>
      </p:grpSp>
      <p:sp>
        <p:nvSpPr>
          <p:cNvPr id="38" name="Rectangle 37"/>
          <p:cNvSpPr/>
          <p:nvPr/>
        </p:nvSpPr>
        <p:spPr>
          <a:xfrm>
            <a:off x="6172200" y="914400"/>
            <a:ext cx="2514600" cy="381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Transmit Time: T</a:t>
            </a:r>
            <a:endParaRPr lang="en-US" dirty="0"/>
          </a:p>
        </p:txBody>
      </p:sp>
      <p:sp>
        <p:nvSpPr>
          <p:cNvPr id="39" name="Rectangle 38"/>
          <p:cNvSpPr/>
          <p:nvPr/>
        </p:nvSpPr>
        <p:spPr>
          <a:xfrm>
            <a:off x="6172200" y="1828800"/>
            <a:ext cx="2514600" cy="381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Process Time: P</a:t>
            </a:r>
            <a:endParaRPr lang="en-US" dirty="0"/>
          </a:p>
        </p:txBody>
      </p:sp>
      <p:sp>
        <p:nvSpPr>
          <p:cNvPr id="45" name="Rectangle 44"/>
          <p:cNvSpPr/>
          <p:nvPr/>
        </p:nvSpPr>
        <p:spPr>
          <a:xfrm>
            <a:off x="152400" y="914400"/>
            <a:ext cx="2590800" cy="4572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Transmit Time = T</a:t>
            </a:r>
            <a:endParaRPr lang="en-US" dirty="0"/>
          </a:p>
        </p:txBody>
      </p:sp>
      <p:sp>
        <p:nvSpPr>
          <p:cNvPr id="46" name="Rectangle 45"/>
          <p:cNvSpPr/>
          <p:nvPr/>
        </p:nvSpPr>
        <p:spPr>
          <a:xfrm>
            <a:off x="152400" y="1447800"/>
            <a:ext cx="2590800" cy="4572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Process Time = P</a:t>
            </a:r>
            <a:endParaRPr lang="en-US" dirty="0"/>
          </a:p>
        </p:txBody>
      </p:sp>
      <p:sp>
        <p:nvSpPr>
          <p:cNvPr id="47" name="Rectangle 46"/>
          <p:cNvSpPr/>
          <p:nvPr/>
        </p:nvSpPr>
        <p:spPr>
          <a:xfrm>
            <a:off x="152400" y="1981200"/>
            <a:ext cx="2590800" cy="4572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Network Latency = D</a:t>
            </a:r>
            <a:endParaRPr lang="en-US" dirty="0"/>
          </a:p>
        </p:txBody>
      </p:sp>
      <p:sp>
        <p:nvSpPr>
          <p:cNvPr id="48" name="Rectangle 47"/>
          <p:cNvSpPr/>
          <p:nvPr/>
        </p:nvSpPr>
        <p:spPr>
          <a:xfrm>
            <a:off x="152400" y="2514600"/>
            <a:ext cx="2590800" cy="4572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All Other Costs = 0</a:t>
            </a:r>
            <a:endParaRPr lang="en-US" dirty="0"/>
          </a:p>
        </p:txBody>
      </p:sp>
      <p:sp>
        <p:nvSpPr>
          <p:cNvPr id="49" name="Rectangle 48"/>
          <p:cNvSpPr/>
          <p:nvPr/>
        </p:nvSpPr>
        <p:spPr>
          <a:xfrm>
            <a:off x="152400" y="3048000"/>
            <a:ext cx="2590800" cy="6096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Transmit-First Scheduling Policy</a:t>
            </a:r>
            <a:endParaRPr lang="en-US" dirty="0"/>
          </a:p>
        </p:txBody>
      </p:sp>
      <p:sp>
        <p:nvSpPr>
          <p:cNvPr id="51" name="Rectangle 50"/>
          <p:cNvSpPr/>
          <p:nvPr/>
        </p:nvSpPr>
        <p:spPr>
          <a:xfrm rot="18137946">
            <a:off x="2372252" y="3271674"/>
            <a:ext cx="2514600" cy="381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Network Latency = D</a:t>
            </a:r>
            <a:endParaRPr lang="en-US" dirty="0"/>
          </a:p>
        </p:txBody>
      </p:sp>
      <p:grpSp>
        <p:nvGrpSpPr>
          <p:cNvPr id="10" name="Group 35"/>
          <p:cNvGrpSpPr/>
          <p:nvPr/>
        </p:nvGrpSpPr>
        <p:grpSpPr>
          <a:xfrm>
            <a:off x="4267200" y="990600"/>
            <a:ext cx="838200" cy="838200"/>
            <a:chOff x="609600" y="1143000"/>
            <a:chExt cx="457200" cy="457200"/>
          </a:xfrm>
        </p:grpSpPr>
        <p:sp>
          <p:nvSpPr>
            <p:cNvPr id="53" name="Rectangle 52"/>
            <p:cNvSpPr/>
            <p:nvPr/>
          </p:nvSpPr>
          <p:spPr>
            <a:xfrm>
              <a:off x="609600" y="1143000"/>
              <a:ext cx="457200" cy="457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54" name="Picture 53" descr="powerpoint-2007-icon.jpg"/>
            <p:cNvPicPr>
              <a:picLocks noChangeAspect="1"/>
            </p:cNvPicPr>
            <p:nvPr/>
          </p:nvPicPr>
          <p:blipFill>
            <a:blip r:embed="rId7" cstate="print"/>
            <a:stretch>
              <a:fillRect/>
            </a:stretch>
          </p:blipFill>
          <p:spPr>
            <a:xfrm>
              <a:off x="685800" y="1219200"/>
              <a:ext cx="304800" cy="331304"/>
            </a:xfrm>
            <a:prstGeom prst="rect">
              <a:avLst/>
            </a:prstGeom>
          </p:spPr>
        </p:pic>
      </p:grpSp>
      <p:grpSp>
        <p:nvGrpSpPr>
          <p:cNvPr id="11" name="Group 35"/>
          <p:cNvGrpSpPr/>
          <p:nvPr/>
        </p:nvGrpSpPr>
        <p:grpSpPr>
          <a:xfrm>
            <a:off x="4267200" y="990600"/>
            <a:ext cx="838200" cy="838200"/>
            <a:chOff x="609600" y="1143000"/>
            <a:chExt cx="457200" cy="457200"/>
          </a:xfrm>
        </p:grpSpPr>
        <p:sp>
          <p:nvSpPr>
            <p:cNvPr id="41" name="Rectangle 40"/>
            <p:cNvSpPr/>
            <p:nvPr/>
          </p:nvSpPr>
          <p:spPr>
            <a:xfrm>
              <a:off x="609600" y="1143000"/>
              <a:ext cx="457200" cy="457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42" name="Picture 41" descr="powerpoint-2007-icon.jpg"/>
            <p:cNvPicPr>
              <a:picLocks noChangeAspect="1"/>
            </p:cNvPicPr>
            <p:nvPr/>
          </p:nvPicPr>
          <p:blipFill>
            <a:blip r:embed="rId7" cstate="print"/>
            <a:stretch>
              <a:fillRect/>
            </a:stretch>
          </p:blipFill>
          <p:spPr>
            <a:xfrm>
              <a:off x="685800" y="1219200"/>
              <a:ext cx="304800" cy="331304"/>
            </a:xfrm>
            <a:prstGeom prst="rect">
              <a:avLst/>
            </a:prstGeom>
          </p:spPr>
        </p:pic>
      </p:grpSp>
      <p:sp>
        <p:nvSpPr>
          <p:cNvPr id="31" name="Rectangle 30"/>
          <p:cNvSpPr/>
          <p:nvPr/>
        </p:nvSpPr>
        <p:spPr>
          <a:xfrm>
            <a:off x="6172200" y="1371600"/>
            <a:ext cx="2514600" cy="381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Transmit Time: T</a:t>
            </a:r>
            <a:endParaRPr lang="en-US" dirty="0"/>
          </a:p>
        </p:txBody>
      </p:sp>
      <p:grpSp>
        <p:nvGrpSpPr>
          <p:cNvPr id="16" name="Group 35"/>
          <p:cNvGrpSpPr/>
          <p:nvPr/>
        </p:nvGrpSpPr>
        <p:grpSpPr>
          <a:xfrm>
            <a:off x="4267200" y="990600"/>
            <a:ext cx="838200" cy="838200"/>
            <a:chOff x="609600" y="1143000"/>
            <a:chExt cx="457200" cy="457200"/>
          </a:xfrm>
        </p:grpSpPr>
        <p:sp>
          <p:nvSpPr>
            <p:cNvPr id="33" name="Rectangle 32"/>
            <p:cNvSpPr/>
            <p:nvPr/>
          </p:nvSpPr>
          <p:spPr>
            <a:xfrm>
              <a:off x="609600" y="1143000"/>
              <a:ext cx="457200" cy="457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34" name="Picture 33" descr="powerpoint-2007-icon.jpg"/>
            <p:cNvPicPr>
              <a:picLocks noChangeAspect="1"/>
            </p:cNvPicPr>
            <p:nvPr/>
          </p:nvPicPr>
          <p:blipFill>
            <a:blip r:embed="rId7" cstate="print"/>
            <a:stretch>
              <a:fillRect/>
            </a:stretch>
          </p:blipFill>
          <p:spPr>
            <a:xfrm>
              <a:off x="685800" y="1219200"/>
              <a:ext cx="304800" cy="331304"/>
            </a:xfrm>
            <a:prstGeom prst="rect">
              <a:avLst/>
            </a:prstGeom>
          </p:spPr>
        </p:pic>
      </p:grpSp>
      <p:sp>
        <p:nvSpPr>
          <p:cNvPr id="35" name="Rectangle 34"/>
          <p:cNvSpPr/>
          <p:nvPr/>
        </p:nvSpPr>
        <p:spPr>
          <a:xfrm rot="16200000">
            <a:off x="3429000" y="3424074"/>
            <a:ext cx="2514600" cy="381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Network Latency = D</a:t>
            </a:r>
            <a:endParaRPr lang="en-US" dirty="0"/>
          </a:p>
        </p:txBody>
      </p:sp>
      <p:sp>
        <p:nvSpPr>
          <p:cNvPr id="36" name="Rectangle 35"/>
          <p:cNvSpPr/>
          <p:nvPr/>
        </p:nvSpPr>
        <p:spPr>
          <a:xfrm>
            <a:off x="1219200" y="6172200"/>
            <a:ext cx="67056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User 1’s response time is 2T + P</a:t>
            </a:r>
            <a:endParaRPr lang="en-US" dirty="0"/>
          </a:p>
        </p:txBody>
      </p:sp>
      <p:pic>
        <p:nvPicPr>
          <p:cNvPr id="40" name="~PP3301.WAV">
            <a:hlinkClick r:id="" action="ppaction://media"/>
          </p:cNvPr>
          <p:cNvPicPr>
            <a:picLocks noRot="1" noChangeAspect="1"/>
          </p:cNvPicPr>
          <p:nvPr>
            <a:wavAudioFile r:embed="rId2" name="~PP3301.WAV"/>
          </p:nvPr>
        </p:nvPicPr>
        <p:blipFill>
          <a:blip r:embed="rId8" cstate="print"/>
          <a:stretch>
            <a:fillRect/>
          </a:stretch>
        </p:blipFill>
        <p:spPr>
          <a:xfrm>
            <a:off x="8724900" y="6438900"/>
            <a:ext cx="304800" cy="304800"/>
          </a:xfrm>
          <a:prstGeom prst="rect">
            <a:avLst/>
          </a:prstGeom>
        </p:spPr>
      </p:pic>
    </p:spTree>
    <p:custDataLst>
      <p:tags r:id="rId1"/>
    </p:custDataLst>
  </p:cSld>
  <p:clrMapOvr>
    <a:masterClrMapping/>
  </p:clrMapOvr>
  <p:transition advTm="2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0" presetClass="path" presetSubtype="0" accel="50000" decel="50000" fill="hold" nodeType="withEffect">
                                  <p:stCondLst>
                                    <p:cond delay="0"/>
                                  </p:stCondLst>
                                  <p:childTnLst>
                                    <p:animMotion origin="layout" path="M -3.33333E-6 -5.55556E-6 L -0.29166 0.65555 " pathEditMode="relative" ptsTypes="AA">
                                      <p:cBhvr>
                                        <p:cTn id="14" dur="2000" fill="hold"/>
                                        <p:tgtEl>
                                          <p:spTgt spid="11"/>
                                        </p:tgtEl>
                                        <p:attrNameLst>
                                          <p:attrName>ppt_x</p:attrName>
                                          <p:attrName>ppt_y</p:attrName>
                                        </p:attrNameLst>
                                      </p:cBhvr>
                                    </p:animMotion>
                                  </p:childTnLst>
                                </p:cTn>
                              </p:par>
                              <p:par>
                                <p:cTn id="15" presetID="1" presetClass="entr" presetSubtype="0" fill="hold" grpId="0" nodeType="withEffect">
                                  <p:stCondLst>
                                    <p:cond delay="1000"/>
                                  </p:stCondLst>
                                  <p:childTnLst>
                                    <p:set>
                                      <p:cBhvr>
                                        <p:cTn id="16" dur="1" fill="hold">
                                          <p:stCondLst>
                                            <p:cond delay="0"/>
                                          </p:stCondLst>
                                        </p:cTn>
                                        <p:tgtEl>
                                          <p:spTgt spid="5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0" presetClass="path" presetSubtype="0" accel="50000" decel="50000" fill="hold" nodeType="withEffect">
                                  <p:stCondLst>
                                    <p:cond delay="0"/>
                                  </p:stCondLst>
                                  <p:childTnLst>
                                    <p:animMotion origin="layout" path="M -1.11022E-16 4.59759E-6 L 0.00417 0.64939 " pathEditMode="relative" rAng="0" ptsTypes="AA">
                                      <p:cBhvr>
                                        <p:cTn id="24" dur="2000" fill="hold"/>
                                        <p:tgtEl>
                                          <p:spTgt spid="16"/>
                                        </p:tgtEl>
                                        <p:attrNameLst>
                                          <p:attrName>ppt_x</p:attrName>
                                          <p:attrName>ppt_y</p:attrName>
                                        </p:attrNameLst>
                                      </p:cBhvr>
                                      <p:rCtr x="2" y="325"/>
                                    </p:animMotion>
                                  </p:childTnLst>
                                </p:cTn>
                              </p:par>
                              <p:par>
                                <p:cTn id="25" presetID="1"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37" fill="hold" display="0">
                  <p:stCondLst>
                    <p:cond delay="indefinite"/>
                  </p:stCondLst>
                  <p:endCondLst>
                    <p:cond evt="onPrev" delay="0">
                      <p:tgtEl>
                        <p:sldTgt/>
                      </p:tgtEl>
                    </p:cond>
                    <p:cond evt="onStopAudio" delay="0">
                      <p:tgtEl>
                        <p:sldTgt/>
                      </p:tgtEl>
                    </p:cond>
                  </p:endCondLst>
                </p:cTn>
                <p:tgtEl>
                  <p:spTgt spid="40"/>
                </p:tgtEl>
              </p:cMediaNode>
            </p:audio>
          </p:childTnLst>
        </p:cTn>
      </p:par>
    </p:tnLst>
    <p:bldLst>
      <p:bldP spid="38" grpId="0" animBg="1"/>
      <p:bldP spid="39" grpId="0" animBg="1"/>
      <p:bldP spid="51" grpId="0" animBg="1"/>
      <p:bldP spid="31" grpId="0" animBg="1"/>
      <p:bldP spid="35" grpId="0" animBg="1"/>
      <p:bldP spid="3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0434" name="Rectangle 2"/>
          <p:cNvSpPr>
            <a:spLocks noGrp="1" noChangeArrowheads="1"/>
          </p:cNvSpPr>
          <p:nvPr>
            <p:ph type="title"/>
          </p:nvPr>
        </p:nvSpPr>
        <p:spPr/>
        <p:txBody>
          <a:bodyPr/>
          <a:lstStyle/>
          <a:p>
            <a:r>
              <a:rPr lang="en-US" dirty="0" smtClean="0"/>
              <a:t>Problems of Arbitrary Connection</a:t>
            </a:r>
            <a:endParaRPr lang="en-US" dirty="0"/>
          </a:p>
        </p:txBody>
      </p:sp>
      <p:sp>
        <p:nvSpPr>
          <p:cNvPr id="1170435" name="Rectangle 3"/>
          <p:cNvSpPr>
            <a:spLocks noGrp="1" noChangeArrowheads="1"/>
          </p:cNvSpPr>
          <p:nvPr>
            <p:ph type="body" idx="1"/>
          </p:nvPr>
        </p:nvSpPr>
        <p:spPr>
          <a:xfrm>
            <a:off x="4495800" y="2133600"/>
            <a:ext cx="3962400" cy="3733800"/>
          </a:xfrm>
        </p:spPr>
        <p:txBody>
          <a:bodyPr>
            <a:normAutofit/>
          </a:bodyPr>
          <a:lstStyle/>
          <a:p>
            <a:pPr>
              <a:lnSpc>
                <a:spcPct val="80000"/>
              </a:lnSpc>
            </a:pPr>
            <a:r>
              <a:rPr lang="en-US" sz="2400" dirty="0" smtClean="0"/>
              <a:t>Other party</a:t>
            </a:r>
            <a:r>
              <a:rPr lang="en-US" dirty="0" smtClean="0"/>
              <a:t> can flood/compromise  protected computer with messages</a:t>
            </a:r>
          </a:p>
          <a:p>
            <a:pPr>
              <a:lnSpc>
                <a:spcPct val="80000"/>
              </a:lnSpc>
            </a:pPr>
            <a:endParaRPr lang="en-US" sz="2400" dirty="0"/>
          </a:p>
        </p:txBody>
      </p:sp>
      <p:sp>
        <p:nvSpPr>
          <p:cNvPr id="23" name="Text Box 5"/>
          <p:cNvSpPr txBox="1">
            <a:spLocks noChangeArrowheads="1"/>
          </p:cNvSpPr>
          <p:nvPr/>
        </p:nvSpPr>
        <p:spPr bwMode="auto">
          <a:xfrm>
            <a:off x="457200" y="5105400"/>
            <a:ext cx="3048000" cy="369332"/>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a:spAutoFit/>
          </a:bodyPr>
          <a:lstStyle/>
          <a:p>
            <a:pPr algn="l"/>
            <a:r>
              <a:rPr lang="en-US" dirty="0" smtClean="0"/>
              <a:t>other party</a:t>
            </a:r>
            <a:endParaRPr lang="en-US" dirty="0"/>
          </a:p>
        </p:txBody>
      </p:sp>
      <p:sp>
        <p:nvSpPr>
          <p:cNvPr id="38" name="Line 10"/>
          <p:cNvSpPr>
            <a:spLocks noChangeShapeType="1"/>
          </p:cNvSpPr>
          <p:nvPr/>
        </p:nvSpPr>
        <p:spPr bwMode="auto">
          <a:xfrm>
            <a:off x="2057400" y="2667000"/>
            <a:ext cx="0" cy="2438400"/>
          </a:xfrm>
          <a:prstGeom prst="line">
            <a:avLst/>
          </a:prstGeom>
          <a:noFill/>
          <a:ln w="28575">
            <a:solidFill>
              <a:schemeClr val="tx1"/>
            </a:solidFill>
            <a:round/>
            <a:headEnd type="triangle"/>
            <a:tailEnd type="none" w="med" len="med"/>
          </a:ln>
          <a:effectLst/>
        </p:spPr>
        <p:txBody>
          <a:bodyPr wrap="square">
            <a:spAutoFit/>
          </a:bodyPr>
          <a:lstStyle/>
          <a:p>
            <a:endParaRPr lang="en-US"/>
          </a:p>
        </p:txBody>
      </p:sp>
      <p:sp>
        <p:nvSpPr>
          <p:cNvPr id="18" name="Text Box 5"/>
          <p:cNvSpPr txBox="1">
            <a:spLocks noChangeArrowheads="1"/>
          </p:cNvSpPr>
          <p:nvPr/>
        </p:nvSpPr>
        <p:spPr bwMode="auto">
          <a:xfrm>
            <a:off x="457200" y="2286000"/>
            <a:ext cx="3048000" cy="369332"/>
          </a:xfrm>
          <a:prstGeom prst="rect">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lgn="l"/>
            <a:r>
              <a:rPr lang="en-US" dirty="0" smtClean="0"/>
              <a:t>protected computer</a:t>
            </a:r>
            <a:endParaRPr lang="en-US" dirty="0"/>
          </a:p>
        </p:txBody>
      </p:sp>
      <p:sp>
        <p:nvSpPr>
          <p:cNvPr id="26" name="Rectangle 25"/>
          <p:cNvSpPr/>
          <p:nvPr/>
        </p:nvSpPr>
        <p:spPr>
          <a:xfrm>
            <a:off x="2133600" y="3886200"/>
            <a:ext cx="3048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2133600" y="4191000"/>
            <a:ext cx="3048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2133600" y="4495800"/>
            <a:ext cx="3048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2133600" y="4800600"/>
            <a:ext cx="3048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4038600" y="4953000"/>
            <a:ext cx="1828800" cy="147732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Force protected computer to communicate with trusted parties</a:t>
            </a:r>
            <a:endParaRPr lang="en-US" dirty="0"/>
          </a:p>
        </p:txBody>
      </p:sp>
      <p:sp>
        <p:nvSpPr>
          <p:cNvPr id="41" name="TextBox 40"/>
          <p:cNvSpPr txBox="1"/>
          <p:nvPr/>
        </p:nvSpPr>
        <p:spPr>
          <a:xfrm rot="16200000">
            <a:off x="819834" y="3563034"/>
            <a:ext cx="1676399"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Flooding, compromise</a:t>
            </a:r>
            <a:endParaRPr lang="en-US" dirty="0"/>
          </a:p>
        </p:txBody>
      </p:sp>
      <p:sp>
        <p:nvSpPr>
          <p:cNvPr id="45" name="Rectangle 44"/>
          <p:cNvSpPr/>
          <p:nvPr/>
        </p:nvSpPr>
        <p:spPr>
          <a:xfrm>
            <a:off x="2133600" y="2667000"/>
            <a:ext cx="3048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2133600" y="2971800"/>
            <a:ext cx="3048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2133600" y="3276600"/>
            <a:ext cx="3048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2133600" y="3581400"/>
            <a:ext cx="3048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Multiply 51"/>
          <p:cNvSpPr/>
          <p:nvPr/>
        </p:nvSpPr>
        <p:spPr>
          <a:xfrm>
            <a:off x="1295400" y="3581400"/>
            <a:ext cx="457200" cy="457200"/>
          </a:xfrm>
          <a:prstGeom prst="mathMultiply">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P2925.WAV">
            <a:hlinkClick r:id="" action="ppaction://media"/>
          </p:cNvPr>
          <p:cNvPicPr>
            <a:picLocks noRot="1" noChangeAspect="1"/>
          </p:cNvPicPr>
          <p:nvPr>
            <a:wavAudioFile r:embed="rId2" name="~PP2925.WAV"/>
          </p:nvPr>
        </p:nvPicPr>
        <p:blipFill>
          <a:blip r:embed="rId4" cstate="print"/>
          <a:stretch>
            <a:fillRect/>
          </a:stretch>
        </p:blipFill>
        <p:spPr>
          <a:xfrm>
            <a:off x="8724900" y="6438900"/>
            <a:ext cx="304800" cy="304800"/>
          </a:xfrm>
          <a:prstGeom prst="rect">
            <a:avLst/>
          </a:prstGeom>
        </p:spPr>
      </p:pic>
    </p:spTree>
    <p:custDataLst>
      <p:tags r:id="rId1"/>
    </p:custDataLst>
  </p:cSld>
  <p:clrMapOvr>
    <a:masterClrMapping/>
  </p:clrMapOvr>
  <p:transition advTm="44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5" fill="hold" display="0">
                  <p:stCondLst>
                    <p:cond delay="indefinite"/>
                  </p:stCondLst>
                  <p:endCondLst>
                    <p:cond evt="onPrev" delay="0">
                      <p:tgtEl>
                        <p:sldTgt/>
                      </p:tgtEl>
                    </p:cond>
                    <p:cond evt="onStopAudio" delay="0">
                      <p:tgtEl>
                        <p:sldTgt/>
                      </p:tgtEl>
                    </p:cond>
                  </p:endCondLst>
                </p:cTn>
                <p:tgtEl>
                  <p:spTgt spid="19"/>
                </p:tgtEl>
              </p:cMediaNode>
            </p:audio>
          </p:childTnLst>
        </p:cTn>
      </p:par>
    </p:tnLst>
    <p:bldLst>
      <p:bldP spid="40" grpId="0" animBg="1"/>
      <p:bldP spid="5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5" descr="C:\Users\Sasa2\AppData\Local\Microsoft\Windows\Temporary Internet Files\Content.IE5\994PDW0N\MCj04315720000[1].png"/>
          <p:cNvPicPr>
            <a:picLocks noChangeAspect="1" noChangeArrowheads="1"/>
          </p:cNvPicPr>
          <p:nvPr/>
        </p:nvPicPr>
        <p:blipFill>
          <a:blip r:embed="rId5" cstate="print"/>
          <a:srcRect/>
          <a:stretch>
            <a:fillRect/>
          </a:stretch>
        </p:blipFill>
        <p:spPr bwMode="auto">
          <a:xfrm>
            <a:off x="3595025" y="304800"/>
            <a:ext cx="2043775" cy="2057400"/>
          </a:xfrm>
          <a:prstGeom prst="rect">
            <a:avLst/>
          </a:prstGeom>
          <a:noFill/>
        </p:spPr>
      </p:pic>
      <p:sp>
        <p:nvSpPr>
          <p:cNvPr id="2" name="Title 1"/>
          <p:cNvSpPr>
            <a:spLocks noGrp="1"/>
          </p:cNvSpPr>
          <p:nvPr>
            <p:ph type="title"/>
          </p:nvPr>
        </p:nvSpPr>
        <p:spPr/>
        <p:txBody>
          <a:bodyPr/>
          <a:lstStyle/>
          <a:p>
            <a:r>
              <a:rPr lang="en-US" smtClean="0"/>
              <a:t>Transmit-First Response Time</a:t>
            </a:r>
            <a:endParaRPr lang="en-US" dirty="0"/>
          </a:p>
        </p:txBody>
      </p:sp>
      <p:sp>
        <p:nvSpPr>
          <p:cNvPr id="23" name="Content Placeholder 22"/>
          <p:cNvSpPr>
            <a:spLocks noGrp="1"/>
          </p:cNvSpPr>
          <p:nvPr>
            <p:ph sz="quarter" idx="10"/>
          </p:nvPr>
        </p:nvSpPr>
        <p:spPr/>
        <p:txBody>
          <a:bodyPr/>
          <a:lstStyle/>
          <a:p>
            <a:endParaRPr lang="en-US"/>
          </a:p>
        </p:txBody>
      </p:sp>
      <p:sp>
        <p:nvSpPr>
          <p:cNvPr id="12" name="Rectangle 11"/>
          <p:cNvSpPr/>
          <p:nvPr/>
        </p:nvSpPr>
        <p:spPr>
          <a:xfrm>
            <a:off x="3048000" y="2743200"/>
            <a:ext cx="5410200" cy="6096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User ’s response time is 3T + P</a:t>
            </a:r>
            <a:endParaRPr lang="en-US" dirty="0"/>
          </a:p>
        </p:txBody>
      </p:sp>
      <p:sp>
        <p:nvSpPr>
          <p:cNvPr id="13" name="Rectangle 12"/>
          <p:cNvSpPr/>
          <p:nvPr/>
        </p:nvSpPr>
        <p:spPr>
          <a:xfrm>
            <a:off x="533400" y="2743200"/>
            <a:ext cx="2438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With Unicast</a:t>
            </a:r>
            <a:endParaRPr lang="en-US" dirty="0"/>
          </a:p>
        </p:txBody>
      </p:sp>
      <p:sp>
        <p:nvSpPr>
          <p:cNvPr id="14" name="Rectangle 13"/>
          <p:cNvSpPr/>
          <p:nvPr/>
        </p:nvSpPr>
        <p:spPr>
          <a:xfrm>
            <a:off x="3048000" y="3429000"/>
            <a:ext cx="5410200" cy="6096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User 1’s response time is 2T + P</a:t>
            </a:r>
            <a:endParaRPr lang="en-US" dirty="0"/>
          </a:p>
        </p:txBody>
      </p:sp>
      <p:sp>
        <p:nvSpPr>
          <p:cNvPr id="15" name="Rectangle 14"/>
          <p:cNvSpPr/>
          <p:nvPr/>
        </p:nvSpPr>
        <p:spPr>
          <a:xfrm>
            <a:off x="533400" y="3429000"/>
            <a:ext cx="2438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With Multicast</a:t>
            </a:r>
            <a:endParaRPr lang="en-US" dirty="0"/>
          </a:p>
        </p:txBody>
      </p:sp>
      <p:sp>
        <p:nvSpPr>
          <p:cNvPr id="21" name="Rectangle 20"/>
          <p:cNvSpPr/>
          <p:nvPr/>
        </p:nvSpPr>
        <p:spPr>
          <a:xfrm>
            <a:off x="533400" y="4648200"/>
            <a:ext cx="7924800" cy="60960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Conclusion: Multicast can Improve Local Response Times with Transmit-First Scheduling </a:t>
            </a:r>
            <a:endParaRPr lang="en-US" dirty="0"/>
          </a:p>
        </p:txBody>
      </p:sp>
      <p:sp>
        <p:nvSpPr>
          <p:cNvPr id="16" name="Oval 15"/>
          <p:cNvSpPr>
            <a:spLocks noChangeArrowheads="1"/>
          </p:cNvSpPr>
          <p:nvPr/>
        </p:nvSpPr>
        <p:spPr bwMode="auto">
          <a:xfrm>
            <a:off x="4419600" y="1371600"/>
            <a:ext cx="609600" cy="609600"/>
          </a:xfrm>
          <a:prstGeom prst="ellipse">
            <a:avLst/>
          </a:prstGeom>
          <a:ln w="3175">
            <a:solidFill>
              <a:schemeClr val="accent1"/>
            </a:solidFill>
            <a:headEnd type="none" w="med" len="med"/>
            <a:tailEnd type="none" w="med" len="med"/>
          </a:ln>
          <a:effectLst>
            <a:glow rad="228600">
              <a:schemeClr val="accent1">
                <a:satMod val="175000"/>
                <a:alpha val="40000"/>
              </a:schemeClr>
            </a:glow>
          </a:effectLst>
        </p:spPr>
        <p:style>
          <a:lnRef idx="2">
            <a:schemeClr val="accent2"/>
          </a:lnRef>
          <a:fillRef idx="1">
            <a:schemeClr val="lt1"/>
          </a:fillRef>
          <a:effectRef idx="0">
            <a:schemeClr val="accent2"/>
          </a:effectRef>
          <a:fontRef idx="minor">
            <a:schemeClr val="dk1"/>
          </a:fontRef>
        </p:style>
        <p:txBody>
          <a:bodyPr vert="horz" wrap="none" lIns="91440" tIns="45720" rIns="91440" bIns="45720" anchor="ctr" compatLnSpc="1"/>
          <a:lstStyle/>
          <a:p>
            <a:pPr algn="ctr" eaLnBrk="0" hangingPunct="0">
              <a:defRPr/>
            </a:pPr>
            <a:r>
              <a:rPr lang="en-US" sz="2400" dirty="0" smtClean="0">
                <a:solidFill>
                  <a:schemeClr val="tx1">
                    <a:alpha val="100000"/>
                  </a:schemeClr>
                </a:solidFill>
                <a:latin typeface="Calibri" pitchFamily="34" charset="0"/>
              </a:rPr>
              <a:t>U1</a:t>
            </a:r>
            <a:endParaRPr lang="en-US" sz="2400" dirty="0">
              <a:latin typeface="Calibri" pitchFamily="34" charset="0"/>
            </a:endParaRPr>
          </a:p>
        </p:txBody>
      </p:sp>
      <p:pic>
        <p:nvPicPr>
          <p:cNvPr id="11" name="~PP3683.WAV">
            <a:hlinkClick r:id="" action="ppaction://media"/>
          </p:cNvPr>
          <p:cNvPicPr>
            <a:picLocks noRot="1" noChangeAspect="1"/>
          </p:cNvPicPr>
          <p:nvPr>
            <a:wavAudioFile r:embed="rId2" name="~PP3683.WAV"/>
          </p:nvPr>
        </p:nvPicPr>
        <p:blipFill>
          <a:blip r:embed="rId6" cstate="print"/>
          <a:stretch>
            <a:fillRect/>
          </a:stretch>
        </p:blipFill>
        <p:spPr>
          <a:xfrm>
            <a:off x="8724900" y="6438900"/>
            <a:ext cx="304800" cy="304800"/>
          </a:xfrm>
          <a:prstGeom prst="rect">
            <a:avLst/>
          </a:prstGeom>
        </p:spPr>
      </p:pic>
    </p:spTree>
    <p:custDataLst>
      <p:tags r:id="rId1"/>
    </p:custDataLst>
  </p:cSld>
  <p:clrMapOvr>
    <a:masterClrMapping/>
  </p:clrMapOvr>
  <p:transition advTm="16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3" fill="hold" display="0">
                  <p:stCondLst>
                    <p:cond delay="indefinite"/>
                  </p:stCondLst>
                  <p:endCondLst>
                    <p:cond evt="onPrev" delay="0">
                      <p:tgtEl>
                        <p:sldTgt/>
                      </p:tgtEl>
                    </p:cond>
                    <p:cond evt="onStopAudio" delay="0">
                      <p:tgtEl>
                        <p:sldTgt/>
                      </p:tgtEl>
                    </p:cond>
                  </p:endCondLst>
                </p:cTn>
                <p:tgtEl>
                  <p:spTgt spid="11"/>
                </p:tgtEl>
              </p:cMediaNode>
            </p:audio>
          </p:childTnLst>
        </p:cTn>
      </p:par>
    </p:tnLst>
    <p:bldLst>
      <p:bldP spid="12" grpId="0" animBg="1"/>
      <p:bldP spid="13" grpId="0" animBg="1"/>
      <p:bldP spid="14" grpId="0" animBg="1"/>
      <p:bldP spid="15" grpId="0" animBg="1"/>
      <p:bldP spid="2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304800" y="4876800"/>
            <a:ext cx="3352800" cy="12192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2" name="Title 1"/>
          <p:cNvSpPr>
            <a:spLocks noGrp="1"/>
          </p:cNvSpPr>
          <p:nvPr>
            <p:ph type="title"/>
          </p:nvPr>
        </p:nvSpPr>
        <p:spPr/>
        <p:txBody>
          <a:bodyPr>
            <a:normAutofit/>
          </a:bodyPr>
          <a:lstStyle/>
          <a:p>
            <a:r>
              <a:rPr lang="en-US" dirty="0" smtClean="0"/>
              <a:t>Intermediary and Performance</a:t>
            </a:r>
            <a:endParaRPr lang="en-US" dirty="0"/>
          </a:p>
        </p:txBody>
      </p:sp>
      <p:sp>
        <p:nvSpPr>
          <p:cNvPr id="3" name="Rectangle 2"/>
          <p:cNvSpPr/>
          <p:nvPr/>
        </p:nvSpPr>
        <p:spPr>
          <a:xfrm>
            <a:off x="304800" y="1066800"/>
            <a:ext cx="3352800" cy="762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5" name="Rectangle 4"/>
          <p:cNvSpPr/>
          <p:nvPr/>
        </p:nvSpPr>
        <p:spPr>
          <a:xfrm>
            <a:off x="304800" y="1828800"/>
            <a:ext cx="3352800" cy="12192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18" name="Text Box 4"/>
          <p:cNvSpPr txBox="1">
            <a:spLocks noChangeArrowheads="1"/>
          </p:cNvSpPr>
          <p:nvPr/>
        </p:nvSpPr>
        <p:spPr bwMode="auto">
          <a:xfrm>
            <a:off x="457200" y="1230868"/>
            <a:ext cx="3048000" cy="457200"/>
          </a:xfrm>
          <a:prstGeom prst="rect">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lgn="l"/>
            <a:r>
              <a:rPr lang="en-US"/>
              <a:t>   protected site</a:t>
            </a:r>
          </a:p>
        </p:txBody>
      </p:sp>
      <p:sp>
        <p:nvSpPr>
          <p:cNvPr id="21" name="Text Box 11"/>
          <p:cNvSpPr txBox="1">
            <a:spLocks noChangeArrowheads="1"/>
          </p:cNvSpPr>
          <p:nvPr/>
        </p:nvSpPr>
        <p:spPr bwMode="auto">
          <a:xfrm>
            <a:off x="457200" y="2602468"/>
            <a:ext cx="3048000" cy="369332"/>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r>
              <a:rPr lang="en-US" dirty="0"/>
              <a:t>unprotected proxy</a:t>
            </a:r>
          </a:p>
        </p:txBody>
      </p:sp>
      <p:sp>
        <p:nvSpPr>
          <p:cNvPr id="32" name="Rectangle 31"/>
          <p:cNvSpPr/>
          <p:nvPr/>
        </p:nvSpPr>
        <p:spPr>
          <a:xfrm>
            <a:off x="304800" y="6096000"/>
            <a:ext cx="3352800" cy="6096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36" name="Text Box 4"/>
          <p:cNvSpPr txBox="1">
            <a:spLocks noChangeArrowheads="1"/>
          </p:cNvSpPr>
          <p:nvPr/>
        </p:nvSpPr>
        <p:spPr bwMode="auto">
          <a:xfrm>
            <a:off x="457200" y="6172200"/>
            <a:ext cx="3048000" cy="457200"/>
          </a:xfrm>
          <a:prstGeom prst="rect">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lgn="l"/>
            <a:r>
              <a:rPr lang="en-US"/>
              <a:t>   protected site</a:t>
            </a:r>
          </a:p>
        </p:txBody>
      </p:sp>
      <p:sp>
        <p:nvSpPr>
          <p:cNvPr id="37" name="Text Box 11"/>
          <p:cNvSpPr txBox="1">
            <a:spLocks noChangeArrowheads="1"/>
          </p:cNvSpPr>
          <p:nvPr/>
        </p:nvSpPr>
        <p:spPr bwMode="auto">
          <a:xfrm>
            <a:off x="457200" y="4953000"/>
            <a:ext cx="3048000" cy="369332"/>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r>
              <a:rPr lang="en-US" dirty="0"/>
              <a:t>unprotected proxy</a:t>
            </a:r>
          </a:p>
        </p:txBody>
      </p:sp>
      <p:sp>
        <p:nvSpPr>
          <p:cNvPr id="17" name="Text Box 5"/>
          <p:cNvSpPr txBox="1">
            <a:spLocks noChangeArrowheads="1"/>
          </p:cNvSpPr>
          <p:nvPr/>
        </p:nvSpPr>
        <p:spPr bwMode="auto">
          <a:xfrm>
            <a:off x="457200" y="3810000"/>
            <a:ext cx="3048000" cy="369332"/>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a:spAutoFit/>
          </a:bodyPr>
          <a:lstStyle/>
          <a:p>
            <a:r>
              <a:rPr lang="en-US" dirty="0" smtClean="0"/>
              <a:t>session manager</a:t>
            </a:r>
            <a:endParaRPr lang="en-US" dirty="0"/>
          </a:p>
        </p:txBody>
      </p:sp>
      <p:sp>
        <p:nvSpPr>
          <p:cNvPr id="24" name="Line 10"/>
          <p:cNvSpPr>
            <a:spLocks noChangeShapeType="1"/>
          </p:cNvSpPr>
          <p:nvPr/>
        </p:nvSpPr>
        <p:spPr bwMode="auto">
          <a:xfrm>
            <a:off x="1600200" y="1676400"/>
            <a:ext cx="0" cy="9144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26" name="Line 10"/>
          <p:cNvSpPr>
            <a:spLocks noChangeShapeType="1"/>
          </p:cNvSpPr>
          <p:nvPr/>
        </p:nvSpPr>
        <p:spPr bwMode="auto">
          <a:xfrm>
            <a:off x="1600200" y="2971800"/>
            <a:ext cx="0" cy="8382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28" name="Line 10"/>
          <p:cNvSpPr>
            <a:spLocks noChangeShapeType="1"/>
          </p:cNvSpPr>
          <p:nvPr/>
        </p:nvSpPr>
        <p:spPr bwMode="auto">
          <a:xfrm>
            <a:off x="1600200" y="4191000"/>
            <a:ext cx="0" cy="7620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30" name="Line 10"/>
          <p:cNvSpPr>
            <a:spLocks noChangeShapeType="1"/>
          </p:cNvSpPr>
          <p:nvPr/>
        </p:nvSpPr>
        <p:spPr bwMode="auto">
          <a:xfrm>
            <a:off x="1600200" y="5410200"/>
            <a:ext cx="0" cy="7620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34" name="Text Box 11"/>
          <p:cNvSpPr txBox="1">
            <a:spLocks noChangeArrowheads="1"/>
          </p:cNvSpPr>
          <p:nvPr/>
        </p:nvSpPr>
        <p:spPr bwMode="auto">
          <a:xfrm>
            <a:off x="3962400" y="1066800"/>
            <a:ext cx="3048000" cy="369332"/>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r>
              <a:rPr lang="en-US" dirty="0"/>
              <a:t>unprotected </a:t>
            </a:r>
            <a:r>
              <a:rPr lang="en-US" dirty="0" smtClean="0"/>
              <a:t>site</a:t>
            </a:r>
            <a:endParaRPr lang="en-US" dirty="0"/>
          </a:p>
        </p:txBody>
      </p:sp>
      <p:sp>
        <p:nvSpPr>
          <p:cNvPr id="35" name="Text Box 11"/>
          <p:cNvSpPr txBox="1">
            <a:spLocks noChangeArrowheads="1"/>
          </p:cNvSpPr>
          <p:nvPr/>
        </p:nvSpPr>
        <p:spPr bwMode="auto">
          <a:xfrm>
            <a:off x="3962400" y="6172200"/>
            <a:ext cx="3048000" cy="369332"/>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r>
              <a:rPr lang="en-US" dirty="0"/>
              <a:t>unprotected </a:t>
            </a:r>
            <a:r>
              <a:rPr lang="en-US" dirty="0" smtClean="0"/>
              <a:t>site</a:t>
            </a:r>
            <a:endParaRPr lang="en-US" dirty="0"/>
          </a:p>
        </p:txBody>
      </p:sp>
      <p:sp>
        <p:nvSpPr>
          <p:cNvPr id="42" name="Line 10"/>
          <p:cNvSpPr>
            <a:spLocks noChangeShapeType="1"/>
          </p:cNvSpPr>
          <p:nvPr/>
        </p:nvSpPr>
        <p:spPr bwMode="auto">
          <a:xfrm>
            <a:off x="5486400" y="1447800"/>
            <a:ext cx="0" cy="47244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20" name="TextBox 19"/>
          <p:cNvSpPr txBox="1"/>
          <p:nvPr/>
        </p:nvSpPr>
        <p:spPr>
          <a:xfrm>
            <a:off x="6096000" y="2145268"/>
            <a:ext cx="251460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Congestion Control</a:t>
            </a:r>
            <a:endParaRPr lang="en-US" dirty="0"/>
          </a:p>
        </p:txBody>
      </p:sp>
      <p:sp>
        <p:nvSpPr>
          <p:cNvPr id="22" name="TextBox 21"/>
          <p:cNvSpPr txBox="1"/>
          <p:nvPr/>
        </p:nvSpPr>
        <p:spPr>
          <a:xfrm>
            <a:off x="6096000" y="2678668"/>
            <a:ext cx="251460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Response Time</a:t>
            </a:r>
            <a:endParaRPr lang="en-US" dirty="0"/>
          </a:p>
        </p:txBody>
      </p:sp>
      <p:sp>
        <p:nvSpPr>
          <p:cNvPr id="23" name="TextBox 22"/>
          <p:cNvSpPr txBox="1"/>
          <p:nvPr/>
        </p:nvSpPr>
        <p:spPr>
          <a:xfrm>
            <a:off x="6096000" y="1600200"/>
            <a:ext cx="251460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Network Traffic</a:t>
            </a:r>
            <a:endParaRPr lang="en-US" dirty="0"/>
          </a:p>
        </p:txBody>
      </p:sp>
      <p:pic>
        <p:nvPicPr>
          <p:cNvPr id="25" name="~PP3509.WAV">
            <a:hlinkClick r:id="" action="ppaction://media"/>
          </p:cNvPr>
          <p:cNvPicPr>
            <a:picLocks noRot="1" noChangeAspect="1"/>
          </p:cNvPicPr>
          <p:nvPr>
            <a:wavAudioFile r:embed="rId1" name="~PP3509.WAV"/>
          </p:nvPr>
        </p:nvPicPr>
        <p:blipFill>
          <a:blip r:embed="rId3" cstate="print"/>
          <a:stretch>
            <a:fillRect/>
          </a:stretch>
        </p:blipFill>
        <p:spPr>
          <a:xfrm>
            <a:off x="8724900" y="6438900"/>
            <a:ext cx="304800" cy="304800"/>
          </a:xfrm>
          <a:prstGeom prst="rect">
            <a:avLst/>
          </a:prstGeom>
        </p:spPr>
      </p:pic>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25"/>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5138" name="Rectangle 1026"/>
          <p:cNvSpPr>
            <a:spLocks noGrp="1" noChangeArrowheads="1"/>
          </p:cNvSpPr>
          <p:nvPr>
            <p:ph type="title"/>
          </p:nvPr>
        </p:nvSpPr>
        <p:spPr/>
        <p:txBody>
          <a:bodyPr>
            <a:normAutofit fontScale="90000"/>
          </a:bodyPr>
          <a:lstStyle/>
          <a:p>
            <a:r>
              <a:rPr lang="en-US" dirty="0" smtClean="0"/>
              <a:t>Multicast Tree vs. Service vs. Server vs. Local Communication</a:t>
            </a:r>
            <a:endParaRPr lang="en-US" dirty="0"/>
          </a:p>
        </p:txBody>
      </p:sp>
      <p:sp>
        <p:nvSpPr>
          <p:cNvPr id="1115139" name="Rectangle 1027"/>
          <p:cNvSpPr>
            <a:spLocks noGrp="1" noChangeArrowheads="1"/>
          </p:cNvSpPr>
          <p:nvPr>
            <p:ph type="body" idx="1"/>
          </p:nvPr>
        </p:nvSpPr>
        <p:spPr/>
        <p:txBody>
          <a:bodyPr>
            <a:normAutofit fontScale="85000" lnSpcReduction="20000"/>
          </a:bodyPr>
          <a:lstStyle/>
          <a:p>
            <a:r>
              <a:rPr lang="en-US" dirty="0" smtClean="0"/>
              <a:t>Local: User sites communicate directly</a:t>
            </a:r>
          </a:p>
          <a:p>
            <a:pPr lvl="1"/>
            <a:r>
              <a:rPr lang="en-US" dirty="0" smtClean="0"/>
              <a:t>VNC, XTV, </a:t>
            </a:r>
            <a:r>
              <a:rPr lang="en-US" dirty="0" err="1" smtClean="0"/>
              <a:t>VConf</a:t>
            </a:r>
            <a:r>
              <a:rPr lang="en-US" dirty="0" smtClean="0"/>
              <a:t>, NetMeeting Regular</a:t>
            </a:r>
          </a:p>
          <a:p>
            <a:r>
              <a:rPr lang="en-US" dirty="0" smtClean="0"/>
              <a:t>Server: Users in a LAN communicate through an intermediary on the LAN</a:t>
            </a:r>
          </a:p>
          <a:p>
            <a:pPr lvl="1"/>
            <a:r>
              <a:rPr lang="en-US" dirty="0" smtClean="0"/>
              <a:t>NetMeeting Enterprise, Sync</a:t>
            </a:r>
          </a:p>
          <a:p>
            <a:pPr lvl="1"/>
            <a:r>
              <a:rPr lang="en-US" dirty="0" smtClean="0"/>
              <a:t>Powerful server reduces transmission cost, network traffic without adding significantly to delay</a:t>
            </a:r>
          </a:p>
          <a:p>
            <a:r>
              <a:rPr lang="en-US" dirty="0" smtClean="0"/>
              <a:t>Service: Users in a WAN communicate through a remote intermediary</a:t>
            </a:r>
          </a:p>
          <a:p>
            <a:pPr lvl="1"/>
            <a:r>
              <a:rPr lang="en-US" dirty="0" smtClean="0"/>
              <a:t>LiveMeeting, </a:t>
            </a:r>
            <a:r>
              <a:rPr lang="en-US" dirty="0" err="1" smtClean="0"/>
              <a:t>Webex</a:t>
            </a:r>
            <a:endParaRPr lang="en-US" dirty="0" smtClean="0"/>
          </a:p>
          <a:p>
            <a:pPr lvl="1"/>
            <a:r>
              <a:rPr lang="en-US" dirty="0" smtClean="0"/>
              <a:t>Supports firewalls, reduces network traffic, increases path but reduces transmission time, especially if server is powerful</a:t>
            </a:r>
          </a:p>
          <a:p>
            <a:r>
              <a:rPr lang="en-US" dirty="0" smtClean="0"/>
              <a:t>Multicast tree: A multicast tree built based on various parameters</a:t>
            </a:r>
          </a:p>
          <a:p>
            <a:pPr lvl="1"/>
            <a:r>
              <a:rPr lang="en-US" dirty="0" smtClean="0"/>
              <a:t>T 120</a:t>
            </a:r>
          </a:p>
          <a:p>
            <a:pPr lvl="1"/>
            <a:r>
              <a:rPr lang="en-US" dirty="0" smtClean="0"/>
              <a:t>Supports firewalls, reduces network traffic, increases path but reduces transmission time, especially if tree nodes are powerful, and increases concurrency</a:t>
            </a:r>
          </a:p>
          <a:p>
            <a:pPr lvl="1"/>
            <a:endParaRPr lang="en-US" dirty="0" smtClean="0"/>
          </a:p>
          <a:p>
            <a:pPr lvl="1"/>
            <a:endParaRPr lang="en-US" dirty="0"/>
          </a:p>
        </p:txBody>
      </p:sp>
      <p:pic>
        <p:nvPicPr>
          <p:cNvPr id="4" name="~PP754.WAV">
            <a:hlinkClick r:id="" action="ppaction://media"/>
          </p:cNvPr>
          <p:cNvPicPr>
            <a:picLocks noRot="1" noChangeAspect="1"/>
          </p:cNvPicPr>
          <p:nvPr>
            <a:wavAudioFile r:embed="rId2" name="~PP754.WAV"/>
          </p:nvPr>
        </p:nvPicPr>
        <p:blipFill>
          <a:blip r:embed="rId5" cstate="print"/>
          <a:stretch>
            <a:fillRect/>
          </a:stretch>
        </p:blipFill>
        <p:spPr>
          <a:xfrm>
            <a:off x="8724900" y="6438900"/>
            <a:ext cx="304800" cy="304800"/>
          </a:xfrm>
          <a:prstGeom prst="rect">
            <a:avLst/>
          </a:prstGeom>
        </p:spPr>
      </p:pic>
    </p:spTree>
    <p:custDataLst>
      <p:tags r:id="rId1"/>
    </p:custDataLst>
  </p:cSld>
  <p:clrMapOvr>
    <a:masterClrMapping/>
  </p:clrMapOvr>
  <p:transition advTm="17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1513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1513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11513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115139">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115139">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115139">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115139">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115139">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1115139">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1115139">
                                            <p:txEl>
                                              <p:pRg st="9" end="9"/>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11513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51" fill="hold" display="0">
                  <p:stCondLst>
                    <p:cond delay="indefinite"/>
                  </p:stCondLst>
                  <p:endCondLst>
                    <p:cond evt="onPrev" delay="0">
                      <p:tgtEl>
                        <p:sldTgt/>
                      </p:tgtEl>
                    </p:cond>
                    <p:cond evt="onStopAudio" delay="0">
                      <p:tgtEl>
                        <p:sldTgt/>
                      </p:tgtEl>
                    </p:cond>
                  </p:endCondLst>
                </p:cTn>
                <p:tgtEl>
                  <p:spTgt spid="4"/>
                </p:tgtEl>
              </p:cMediaNode>
            </p:audio>
          </p:childTnLst>
        </p:cTn>
      </p:par>
    </p:tnLst>
    <p:bldLst>
      <p:bldP spid="1115139" grpId="0" uiExpand="1" build="p" bldLvl="2"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0"/>
          </p:nvPr>
        </p:nvSpPr>
        <p:spPr/>
        <p:txBody>
          <a:bodyPr/>
          <a:lstStyle/>
          <a:p>
            <a:endParaRPr lang="en-US" dirty="0"/>
          </a:p>
        </p:txBody>
      </p:sp>
      <p:sp>
        <p:nvSpPr>
          <p:cNvPr id="5" name="Slide Number Placeholder 4"/>
          <p:cNvSpPr>
            <a:spLocks noGrp="1"/>
          </p:cNvSpPr>
          <p:nvPr>
            <p:ph type="sldNum" sz="quarter" idx="4"/>
          </p:nvPr>
        </p:nvSpPr>
        <p:spPr/>
        <p:txBody>
          <a:bodyPr/>
          <a:lstStyle/>
          <a:p>
            <a:pPr algn="ctr" eaLnBrk="1" latinLnBrk="0" hangingPunct="1"/>
            <a:fld id="{2BBB5E19-F10A-4C2F-BF6F-11C513378A2E}" type="slidenum">
              <a:rPr kumimoji="0" lang="en-US" smtClean="0"/>
              <a:pPr algn="ctr" eaLnBrk="1" latinLnBrk="0" hangingPunct="1"/>
              <a:t>53</a:t>
            </a:fld>
            <a:endParaRPr kumimoji="0" lang="en-US" sz="1400" b="1" dirty="0">
              <a:solidFill>
                <a:srgbClr val="FFFFFF"/>
              </a:solidFill>
            </a:endParaRPr>
          </a:p>
        </p:txBody>
      </p:sp>
      <p:sp>
        <p:nvSpPr>
          <p:cNvPr id="8" name="Title 1"/>
          <p:cNvSpPr>
            <a:spLocks noGrp="1"/>
          </p:cNvSpPr>
          <p:nvPr>
            <p:ph type="title"/>
          </p:nvPr>
        </p:nvSpPr>
        <p:spPr>
          <a:xfrm>
            <a:off x="457200" y="76200"/>
            <a:ext cx="8229600" cy="868362"/>
          </a:xfrm>
        </p:spPr>
        <p:txBody>
          <a:bodyPr/>
          <a:lstStyle/>
          <a:p>
            <a:pPr eaLnBrk="1" hangingPunct="1"/>
            <a:r>
              <a:rPr lang="en-US" dirty="0" smtClean="0"/>
              <a:t>Response Times Parameters</a:t>
            </a:r>
          </a:p>
        </p:txBody>
      </p:sp>
      <p:grpSp>
        <p:nvGrpSpPr>
          <p:cNvPr id="2" name="Group 95"/>
          <p:cNvGrpSpPr/>
          <p:nvPr/>
        </p:nvGrpSpPr>
        <p:grpSpPr>
          <a:xfrm>
            <a:off x="3810000" y="1600200"/>
            <a:ext cx="1447800" cy="1905000"/>
            <a:chOff x="6858000" y="1524000"/>
            <a:chExt cx="1447800" cy="1905000"/>
          </a:xfrm>
        </p:grpSpPr>
        <p:sp>
          <p:nvSpPr>
            <p:cNvPr id="54" name="Rectangle 53"/>
            <p:cNvSpPr/>
            <p:nvPr/>
          </p:nvSpPr>
          <p:spPr>
            <a:xfrm>
              <a:off x="6858000" y="2819400"/>
              <a:ext cx="1447800" cy="6096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latin typeface="Calibri" pitchFamily="34" charset="0"/>
                </a:rPr>
                <a:t>Collaboration Architecture</a:t>
              </a:r>
              <a:endParaRPr lang="en-US" baseline="30000" dirty="0">
                <a:latin typeface="Calibri" pitchFamily="34" charset="0"/>
              </a:endParaRPr>
            </a:p>
          </p:txBody>
        </p:sp>
        <p:sp>
          <p:nvSpPr>
            <p:cNvPr id="55" name="Rectangle 54"/>
            <p:cNvSpPr/>
            <p:nvPr/>
          </p:nvSpPr>
          <p:spPr bwMode="auto">
            <a:xfrm>
              <a:off x="6858000" y="1524000"/>
              <a:ext cx="1447800" cy="12954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fontAlgn="auto">
                <a:spcBef>
                  <a:spcPts val="0"/>
                </a:spcBef>
                <a:spcAft>
                  <a:spcPts val="0"/>
                </a:spcAft>
                <a:defRPr/>
              </a:pPr>
              <a:endParaRPr lang="en-US">
                <a:latin typeface="Calibri" pitchFamily="34" charset="0"/>
              </a:endParaRPr>
            </a:p>
          </p:txBody>
        </p:sp>
        <p:grpSp>
          <p:nvGrpSpPr>
            <p:cNvPr id="3" name="Group 93"/>
            <p:cNvGrpSpPr/>
            <p:nvPr/>
          </p:nvGrpSpPr>
          <p:grpSpPr>
            <a:xfrm>
              <a:off x="6934200" y="1600200"/>
              <a:ext cx="1221280" cy="1143000"/>
              <a:chOff x="838200" y="5105400"/>
              <a:chExt cx="1221280" cy="1143000"/>
            </a:xfrm>
          </p:grpSpPr>
          <p:pic>
            <p:nvPicPr>
              <p:cNvPr id="63" name="Picture 62" descr="laptop1.jpg"/>
              <p:cNvPicPr>
                <a:picLocks noChangeAspect="1"/>
              </p:cNvPicPr>
              <p:nvPr/>
            </p:nvPicPr>
            <p:blipFill>
              <a:blip r:embed="rId4" cstate="print"/>
              <a:stretch>
                <a:fillRect/>
              </a:stretch>
            </p:blipFill>
            <p:spPr>
              <a:xfrm>
                <a:off x="1585694" y="5105400"/>
                <a:ext cx="473786" cy="381000"/>
              </a:xfrm>
              <a:prstGeom prst="rect">
                <a:avLst/>
              </a:prstGeom>
            </p:spPr>
          </p:pic>
          <p:pic>
            <p:nvPicPr>
              <p:cNvPr id="81" name="Picture 80" descr="laptop1.jpg"/>
              <p:cNvPicPr>
                <a:picLocks noChangeAspect="1"/>
              </p:cNvPicPr>
              <p:nvPr/>
            </p:nvPicPr>
            <p:blipFill>
              <a:blip r:embed="rId4" cstate="print"/>
              <a:stretch>
                <a:fillRect/>
              </a:stretch>
            </p:blipFill>
            <p:spPr>
              <a:xfrm>
                <a:off x="838200" y="5410200"/>
                <a:ext cx="473786" cy="381000"/>
              </a:xfrm>
              <a:prstGeom prst="rect">
                <a:avLst/>
              </a:prstGeom>
            </p:spPr>
          </p:pic>
          <p:pic>
            <p:nvPicPr>
              <p:cNvPr id="82" name="Picture 81" descr="laptop1.jpg"/>
              <p:cNvPicPr>
                <a:picLocks noChangeAspect="1"/>
              </p:cNvPicPr>
              <p:nvPr/>
            </p:nvPicPr>
            <p:blipFill>
              <a:blip r:embed="rId4" cstate="print"/>
              <a:stretch>
                <a:fillRect/>
              </a:stretch>
            </p:blipFill>
            <p:spPr>
              <a:xfrm>
                <a:off x="1524000" y="5867400"/>
                <a:ext cx="473786" cy="381000"/>
              </a:xfrm>
              <a:prstGeom prst="rect">
                <a:avLst/>
              </a:prstGeom>
            </p:spPr>
          </p:pic>
          <p:cxnSp>
            <p:nvCxnSpPr>
              <p:cNvPr id="73" name="Straight Arrow Connector 72"/>
              <p:cNvCxnSpPr>
                <a:stCxn id="81" idx="3"/>
              </p:cNvCxnSpPr>
              <p:nvPr/>
            </p:nvCxnSpPr>
            <p:spPr>
              <a:xfrm flipV="1">
                <a:off x="1311986" y="5486400"/>
                <a:ext cx="288214" cy="114300"/>
              </a:xfrm>
              <a:prstGeom prst="straightConnector1">
                <a:avLst/>
              </a:prstGeom>
              <a:ln>
                <a:solidFill>
                  <a:schemeClr val="tx1"/>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a:off x="1295400" y="5791200"/>
                <a:ext cx="304800" cy="152400"/>
              </a:xfrm>
              <a:prstGeom prst="straightConnector1">
                <a:avLst/>
              </a:prstGeom>
              <a:ln>
                <a:solidFill>
                  <a:schemeClr val="tx1"/>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rot="16200000" flipV="1">
                <a:off x="1680547" y="5668909"/>
                <a:ext cx="304801" cy="8290"/>
              </a:xfrm>
              <a:prstGeom prst="straightConnector1">
                <a:avLst/>
              </a:prstGeom>
              <a:ln>
                <a:solidFill>
                  <a:schemeClr val="tx1"/>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grpSp>
      </p:grpSp>
      <p:sp>
        <p:nvSpPr>
          <p:cNvPr id="41" name="Rectangle 40"/>
          <p:cNvSpPr/>
          <p:nvPr/>
        </p:nvSpPr>
        <p:spPr>
          <a:xfrm>
            <a:off x="2209800" y="5486400"/>
            <a:ext cx="4572000" cy="5334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dirty="0" smtClean="0">
                <a:latin typeface="Calibri" pitchFamily="34" charset="0"/>
              </a:rPr>
              <a:t>Response Time Parameters</a:t>
            </a:r>
            <a:endParaRPr lang="en-US" sz="2000" dirty="0">
              <a:latin typeface="Calibri" pitchFamily="34" charset="0"/>
            </a:endParaRPr>
          </a:p>
        </p:txBody>
      </p:sp>
      <p:grpSp>
        <p:nvGrpSpPr>
          <p:cNvPr id="6" name="Group 15"/>
          <p:cNvGrpSpPr/>
          <p:nvPr/>
        </p:nvGrpSpPr>
        <p:grpSpPr>
          <a:xfrm>
            <a:off x="2209800" y="1676400"/>
            <a:ext cx="1371600" cy="1905000"/>
            <a:chOff x="685800" y="1371600"/>
            <a:chExt cx="1371600" cy="1905000"/>
          </a:xfrm>
        </p:grpSpPr>
        <p:sp>
          <p:nvSpPr>
            <p:cNvPr id="17" name="Rectangle 16"/>
            <p:cNvSpPr/>
            <p:nvPr/>
          </p:nvSpPr>
          <p:spPr bwMode="auto">
            <a:xfrm>
              <a:off x="685800" y="1371600"/>
              <a:ext cx="1371600" cy="12954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fontAlgn="auto">
                <a:spcBef>
                  <a:spcPts val="0"/>
                </a:spcBef>
                <a:spcAft>
                  <a:spcPts val="0"/>
                </a:spcAft>
                <a:defRPr/>
              </a:pPr>
              <a:endParaRPr lang="en-US">
                <a:latin typeface="Calibri" pitchFamily="34" charset="0"/>
              </a:endParaRPr>
            </a:p>
          </p:txBody>
        </p:sp>
        <p:sp>
          <p:nvSpPr>
            <p:cNvPr id="18" name="Rectangle 17"/>
            <p:cNvSpPr/>
            <p:nvPr/>
          </p:nvSpPr>
          <p:spPr>
            <a:xfrm>
              <a:off x="685800" y="2667000"/>
              <a:ext cx="1371600" cy="6096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latin typeface="Calibri" pitchFamily="34" charset="0"/>
                </a:rPr>
                <a:t>Processing Powers</a:t>
              </a:r>
              <a:endParaRPr lang="en-US" dirty="0">
                <a:latin typeface="Calibri" pitchFamily="34" charset="0"/>
              </a:endParaRPr>
            </a:p>
          </p:txBody>
        </p:sp>
        <p:grpSp>
          <p:nvGrpSpPr>
            <p:cNvPr id="7" name="Group 40"/>
            <p:cNvGrpSpPr/>
            <p:nvPr/>
          </p:nvGrpSpPr>
          <p:grpSpPr>
            <a:xfrm>
              <a:off x="704850" y="1447800"/>
              <a:ext cx="1200150" cy="1140250"/>
              <a:chOff x="1466850" y="1132522"/>
              <a:chExt cx="1540650" cy="1379328"/>
            </a:xfrm>
          </p:grpSpPr>
          <p:pic>
            <p:nvPicPr>
              <p:cNvPr id="20" name="Picture 19" descr="laptop1.jpg"/>
              <p:cNvPicPr>
                <a:picLocks noChangeAspect="1"/>
              </p:cNvPicPr>
              <p:nvPr/>
            </p:nvPicPr>
            <p:blipFill>
              <a:blip r:embed="rId4" cstate="print"/>
              <a:stretch>
                <a:fillRect/>
              </a:stretch>
            </p:blipFill>
            <p:spPr>
              <a:xfrm>
                <a:off x="1905000" y="1676400"/>
                <a:ext cx="1102500" cy="835450"/>
              </a:xfrm>
              <a:prstGeom prst="rect">
                <a:avLst/>
              </a:prstGeom>
            </p:spPr>
          </p:pic>
          <p:pic>
            <p:nvPicPr>
              <p:cNvPr id="21" name="Picture 20" descr="iphone_home.gif"/>
              <p:cNvPicPr>
                <a:picLocks noChangeAspect="1"/>
              </p:cNvPicPr>
              <p:nvPr/>
            </p:nvPicPr>
            <p:blipFill>
              <a:blip r:embed="rId5" cstate="print"/>
              <a:stretch>
                <a:fillRect/>
              </a:stretch>
            </p:blipFill>
            <p:spPr>
              <a:xfrm>
                <a:off x="1466850" y="1132522"/>
                <a:ext cx="666750" cy="1100138"/>
              </a:xfrm>
              <a:prstGeom prst="rect">
                <a:avLst/>
              </a:prstGeom>
            </p:spPr>
          </p:pic>
        </p:grpSp>
      </p:grpSp>
      <p:sp>
        <p:nvSpPr>
          <p:cNvPr id="29" name="Rectangle 28"/>
          <p:cNvSpPr/>
          <p:nvPr/>
        </p:nvSpPr>
        <p:spPr>
          <a:xfrm>
            <a:off x="2209800" y="914400"/>
            <a:ext cx="4572000" cy="5334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dirty="0" smtClean="0">
                <a:latin typeface="Calibri" pitchFamily="34" charset="0"/>
              </a:rPr>
              <a:t>Small and Large-Scale Collaborations </a:t>
            </a:r>
            <a:endParaRPr lang="en-US" sz="2000" dirty="0">
              <a:latin typeface="Calibri" pitchFamily="34" charset="0"/>
            </a:endParaRPr>
          </a:p>
        </p:txBody>
      </p:sp>
      <p:grpSp>
        <p:nvGrpSpPr>
          <p:cNvPr id="9" name="Group 49"/>
          <p:cNvGrpSpPr/>
          <p:nvPr/>
        </p:nvGrpSpPr>
        <p:grpSpPr>
          <a:xfrm>
            <a:off x="5410200" y="1524000"/>
            <a:ext cx="1447800" cy="1905000"/>
            <a:chOff x="5410200" y="1752600"/>
            <a:chExt cx="1447800" cy="1905000"/>
          </a:xfrm>
        </p:grpSpPr>
        <p:grpSp>
          <p:nvGrpSpPr>
            <p:cNvPr id="10" name="Group 30"/>
            <p:cNvGrpSpPr>
              <a:grpSpLocks/>
            </p:cNvGrpSpPr>
            <p:nvPr/>
          </p:nvGrpSpPr>
          <p:grpSpPr bwMode="auto">
            <a:xfrm>
              <a:off x="5410200" y="1752600"/>
              <a:ext cx="1447800" cy="1295400"/>
              <a:chOff x="6629400" y="1447800"/>
              <a:chExt cx="1600200" cy="1524000"/>
            </a:xfrm>
          </p:grpSpPr>
          <p:sp>
            <p:nvSpPr>
              <p:cNvPr id="37" name="Rectangle 36"/>
              <p:cNvSpPr/>
              <p:nvPr/>
            </p:nvSpPr>
            <p:spPr>
              <a:xfrm>
                <a:off x="6629400" y="1447800"/>
                <a:ext cx="1600200" cy="1524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fontAlgn="auto">
                  <a:spcBef>
                    <a:spcPts val="0"/>
                  </a:spcBef>
                  <a:spcAft>
                    <a:spcPts val="0"/>
                  </a:spcAft>
                  <a:defRPr/>
                </a:pPr>
                <a:endParaRPr lang="en-US" sz="2000">
                  <a:latin typeface="Calibri" pitchFamily="34" charset="0"/>
                </a:endParaRPr>
              </a:p>
            </p:txBody>
          </p:sp>
          <p:grpSp>
            <p:nvGrpSpPr>
              <p:cNvPr id="11" name="Group 22"/>
              <p:cNvGrpSpPr>
                <a:grpSpLocks noChangeAspect="1"/>
              </p:cNvGrpSpPr>
              <p:nvPr/>
            </p:nvGrpSpPr>
            <p:grpSpPr bwMode="auto">
              <a:xfrm>
                <a:off x="6629400" y="1685490"/>
                <a:ext cx="1600200" cy="996154"/>
                <a:chOff x="6096000" y="2759748"/>
                <a:chExt cx="1714036" cy="1067020"/>
              </a:xfrm>
            </p:grpSpPr>
            <p:sp>
              <p:nvSpPr>
                <p:cNvPr id="39" name="Explosion 1 38"/>
                <p:cNvSpPr/>
                <p:nvPr/>
              </p:nvSpPr>
              <p:spPr>
                <a:xfrm>
                  <a:off x="6400378" y="2819730"/>
                  <a:ext cx="1219210" cy="838313"/>
                </a:xfrm>
                <a:prstGeom prst="irregularSeal1">
                  <a:avLst/>
                </a:prstGeom>
              </p:spPr>
              <p:style>
                <a:lnRef idx="1">
                  <a:schemeClr val="accent3"/>
                </a:lnRef>
                <a:fillRef idx="2">
                  <a:schemeClr val="accent3"/>
                </a:fillRef>
                <a:effectRef idx="1">
                  <a:schemeClr val="accent3"/>
                </a:effectRef>
                <a:fontRef idx="minor">
                  <a:schemeClr val="dk1"/>
                </a:fontRef>
              </p:style>
              <p:txBody>
                <a:bodyPr rtlCol="0" anchor="ctr"/>
                <a:lstStyle/>
                <a:p>
                  <a:pPr algn="ctr" fontAlgn="auto">
                    <a:spcBef>
                      <a:spcPts val="0"/>
                    </a:spcBef>
                    <a:spcAft>
                      <a:spcPts val="0"/>
                    </a:spcAft>
                    <a:defRPr/>
                  </a:pPr>
                  <a:endParaRPr lang="en-US" sz="2000">
                    <a:latin typeface="Calibri" pitchFamily="34" charset="0"/>
                  </a:endParaRPr>
                </a:p>
              </p:txBody>
            </p:sp>
            <p:sp>
              <p:nvSpPr>
                <p:cNvPr id="40" name="TextBox 24"/>
                <p:cNvSpPr txBox="1">
                  <a:spLocks noChangeArrowheads="1"/>
                </p:cNvSpPr>
                <p:nvPr/>
              </p:nvSpPr>
              <p:spPr bwMode="auto">
                <a:xfrm rot="19405830">
                  <a:off x="6096000" y="2927784"/>
                  <a:ext cx="990600" cy="428574"/>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r>
                    <a:rPr lang="en-US" sz="2000" dirty="0">
                      <a:latin typeface="Calibri" pitchFamily="34" charset="0"/>
                    </a:rPr>
                    <a:t>0 ms</a:t>
                  </a:r>
                </a:p>
              </p:txBody>
            </p:sp>
            <p:sp>
              <p:nvSpPr>
                <p:cNvPr id="42" name="TextBox 25"/>
                <p:cNvSpPr txBox="1">
                  <a:spLocks noChangeArrowheads="1"/>
                </p:cNvSpPr>
                <p:nvPr/>
              </p:nvSpPr>
              <p:spPr bwMode="auto">
                <a:xfrm rot="2265337">
                  <a:off x="6819436" y="2759748"/>
                  <a:ext cx="990600" cy="428574"/>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r>
                    <a:rPr lang="en-US" sz="2000" dirty="0">
                      <a:latin typeface="Calibri" pitchFamily="34" charset="0"/>
                    </a:rPr>
                    <a:t>72 ms</a:t>
                  </a:r>
                </a:p>
              </p:txBody>
            </p:sp>
            <p:sp>
              <p:nvSpPr>
                <p:cNvPr id="43" name="TextBox 26"/>
                <p:cNvSpPr txBox="1">
                  <a:spLocks noChangeArrowheads="1"/>
                </p:cNvSpPr>
                <p:nvPr/>
              </p:nvSpPr>
              <p:spPr bwMode="auto">
                <a:xfrm>
                  <a:off x="6422483" y="3398195"/>
                  <a:ext cx="1197517" cy="428573"/>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r>
                    <a:rPr lang="en-US" sz="2000">
                      <a:latin typeface="Calibri" pitchFamily="34" charset="0"/>
                    </a:rPr>
                    <a:t>162 ms</a:t>
                  </a:r>
                </a:p>
              </p:txBody>
            </p:sp>
          </p:grpSp>
        </p:grpSp>
        <p:sp>
          <p:nvSpPr>
            <p:cNvPr id="44" name="Rectangle 43"/>
            <p:cNvSpPr/>
            <p:nvPr/>
          </p:nvSpPr>
          <p:spPr>
            <a:xfrm>
              <a:off x="5410200" y="3048000"/>
              <a:ext cx="1447800" cy="6096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latin typeface="Calibri" pitchFamily="34" charset="0"/>
                </a:rPr>
                <a:t>Network Latencies</a:t>
              </a:r>
              <a:endParaRPr lang="en-US" dirty="0">
                <a:latin typeface="Calibri" pitchFamily="34" charset="0"/>
              </a:endParaRPr>
            </a:p>
          </p:txBody>
        </p:sp>
      </p:grpSp>
      <p:grpSp>
        <p:nvGrpSpPr>
          <p:cNvPr id="14" name="Group 52"/>
          <p:cNvGrpSpPr/>
          <p:nvPr/>
        </p:nvGrpSpPr>
        <p:grpSpPr>
          <a:xfrm>
            <a:off x="685800" y="1600200"/>
            <a:ext cx="1295400" cy="2267128"/>
            <a:chOff x="2819400" y="4258271"/>
            <a:chExt cx="1295400" cy="2267128"/>
          </a:xfrm>
        </p:grpSpPr>
        <p:sp>
          <p:nvSpPr>
            <p:cNvPr id="56" name="TextBox 55"/>
            <p:cNvSpPr txBox="1"/>
            <p:nvPr/>
          </p:nvSpPr>
          <p:spPr>
            <a:xfrm>
              <a:off x="2819400" y="5325070"/>
              <a:ext cx="12954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fontAlgn="auto">
                <a:spcBef>
                  <a:spcPts val="0"/>
                </a:spcBef>
                <a:spcAft>
                  <a:spcPts val="0"/>
                </a:spcAft>
                <a:defRPr/>
              </a:pPr>
              <a:r>
                <a:rPr lang="en-US" dirty="0">
                  <a:latin typeface="Calibri" pitchFamily="34" charset="0"/>
                </a:rPr>
                <a:t>Input and Output </a:t>
              </a:r>
              <a:r>
                <a:rPr lang="en-US" dirty="0" smtClean="0">
                  <a:latin typeface="Calibri" pitchFamily="34" charset="0"/>
                </a:rPr>
                <a:t>Processing Costs</a:t>
              </a:r>
              <a:endParaRPr lang="en-US" dirty="0">
                <a:latin typeface="Calibri" pitchFamily="34" charset="0"/>
              </a:endParaRPr>
            </a:p>
          </p:txBody>
        </p:sp>
        <p:sp>
          <p:nvSpPr>
            <p:cNvPr id="57" name="Rectangle 56"/>
            <p:cNvSpPr/>
            <p:nvPr/>
          </p:nvSpPr>
          <p:spPr bwMode="auto">
            <a:xfrm>
              <a:off x="2819400" y="4258271"/>
              <a:ext cx="1295400" cy="106679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fontAlgn="auto">
                <a:spcBef>
                  <a:spcPts val="0"/>
                </a:spcBef>
                <a:spcAft>
                  <a:spcPts val="0"/>
                </a:spcAft>
                <a:defRPr/>
              </a:pPr>
              <a:endParaRPr lang="en-US">
                <a:latin typeface="Calibri" pitchFamily="34" charset="0"/>
              </a:endParaRPr>
            </a:p>
          </p:txBody>
        </p:sp>
        <p:grpSp>
          <p:nvGrpSpPr>
            <p:cNvPr id="15" name="Group 18"/>
            <p:cNvGrpSpPr>
              <a:grpSpLocks noChangeAspect="1"/>
            </p:cNvGrpSpPr>
            <p:nvPr/>
          </p:nvGrpSpPr>
          <p:grpSpPr bwMode="auto">
            <a:xfrm>
              <a:off x="3124197" y="4334478"/>
              <a:ext cx="780562" cy="853542"/>
              <a:chOff x="3276600" y="2743201"/>
              <a:chExt cx="986857" cy="1027735"/>
            </a:xfrm>
          </p:grpSpPr>
          <p:pic>
            <p:nvPicPr>
              <p:cNvPr id="59" name="Picture 233" descr="Checkers"/>
              <p:cNvPicPr>
                <a:picLocks noChangeAspect="1" noChangeArrowheads="1"/>
              </p:cNvPicPr>
              <p:nvPr/>
            </p:nvPicPr>
            <p:blipFill>
              <a:blip r:embed="rId6" cstate="print"/>
              <a:srcRect/>
              <a:stretch>
                <a:fillRect/>
              </a:stretch>
            </p:blipFill>
            <p:spPr bwMode="auto">
              <a:xfrm>
                <a:off x="3276600" y="2743201"/>
                <a:ext cx="381000" cy="565241"/>
              </a:xfrm>
              <a:prstGeom prst="rect">
                <a:avLst/>
              </a:prstGeom>
              <a:noFill/>
              <a:ln w="9525">
                <a:noFill/>
                <a:miter lim="800000"/>
                <a:headEnd/>
                <a:tailEnd/>
              </a:ln>
            </p:spPr>
          </p:pic>
          <p:pic>
            <p:nvPicPr>
              <p:cNvPr id="60" name="Picture 4"/>
              <p:cNvPicPr>
                <a:picLocks noChangeAspect="1" noChangeArrowheads="1"/>
              </p:cNvPicPr>
              <p:nvPr/>
            </p:nvPicPr>
            <p:blipFill>
              <a:blip r:embed="rId7" cstate="print"/>
              <a:srcRect/>
              <a:stretch>
                <a:fillRect/>
              </a:stretch>
            </p:blipFill>
            <p:spPr bwMode="auto">
              <a:xfrm>
                <a:off x="3733800" y="3048000"/>
                <a:ext cx="529657" cy="514350"/>
              </a:xfrm>
              <a:prstGeom prst="rect">
                <a:avLst/>
              </a:prstGeom>
              <a:noFill/>
              <a:ln w="9525">
                <a:noFill/>
                <a:miter lim="800000"/>
                <a:headEnd/>
                <a:tailEnd/>
              </a:ln>
            </p:spPr>
          </p:pic>
          <p:pic>
            <p:nvPicPr>
              <p:cNvPr id="61" name="Picture 5"/>
              <p:cNvPicPr>
                <a:picLocks noChangeAspect="1" noChangeArrowheads="1"/>
              </p:cNvPicPr>
              <p:nvPr/>
            </p:nvPicPr>
            <p:blipFill>
              <a:blip r:embed="rId8" cstate="print"/>
              <a:srcRect/>
              <a:stretch>
                <a:fillRect/>
              </a:stretch>
            </p:blipFill>
            <p:spPr bwMode="auto">
              <a:xfrm>
                <a:off x="3352800" y="3429000"/>
                <a:ext cx="403225" cy="341936"/>
              </a:xfrm>
              <a:prstGeom prst="rect">
                <a:avLst/>
              </a:prstGeom>
              <a:noFill/>
              <a:ln w="9525">
                <a:noFill/>
                <a:miter lim="800000"/>
                <a:headEnd/>
                <a:tailEnd/>
              </a:ln>
            </p:spPr>
          </p:pic>
        </p:grpSp>
      </p:grpSp>
      <p:grpSp>
        <p:nvGrpSpPr>
          <p:cNvPr id="16" name="Group 61"/>
          <p:cNvGrpSpPr/>
          <p:nvPr/>
        </p:nvGrpSpPr>
        <p:grpSpPr>
          <a:xfrm>
            <a:off x="7086600" y="1600200"/>
            <a:ext cx="1447800" cy="2267128"/>
            <a:chOff x="2819400" y="4258271"/>
            <a:chExt cx="1447800" cy="2267128"/>
          </a:xfrm>
        </p:grpSpPr>
        <p:sp>
          <p:nvSpPr>
            <p:cNvPr id="64" name="TextBox 63"/>
            <p:cNvSpPr txBox="1"/>
            <p:nvPr/>
          </p:nvSpPr>
          <p:spPr>
            <a:xfrm>
              <a:off x="2819400" y="5325070"/>
              <a:ext cx="14478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fontAlgn="auto">
                <a:spcBef>
                  <a:spcPts val="0"/>
                </a:spcBef>
                <a:spcAft>
                  <a:spcPts val="0"/>
                </a:spcAft>
                <a:defRPr/>
              </a:pPr>
              <a:r>
                <a:rPr lang="en-US" dirty="0">
                  <a:latin typeface="Calibri" pitchFamily="34" charset="0"/>
                </a:rPr>
                <a:t>Input and Output </a:t>
              </a:r>
              <a:r>
                <a:rPr lang="en-US" dirty="0" smtClean="0">
                  <a:latin typeface="Calibri" pitchFamily="34" charset="0"/>
                </a:rPr>
                <a:t>Transmission Costs</a:t>
              </a:r>
              <a:endParaRPr lang="en-US" dirty="0">
                <a:latin typeface="Calibri" pitchFamily="34" charset="0"/>
              </a:endParaRPr>
            </a:p>
          </p:txBody>
        </p:sp>
        <p:sp>
          <p:nvSpPr>
            <p:cNvPr id="65" name="Rectangle 64"/>
            <p:cNvSpPr/>
            <p:nvPr/>
          </p:nvSpPr>
          <p:spPr bwMode="auto">
            <a:xfrm>
              <a:off x="2819400" y="4258271"/>
              <a:ext cx="1447800" cy="106679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fontAlgn="auto">
                <a:spcBef>
                  <a:spcPts val="0"/>
                </a:spcBef>
                <a:spcAft>
                  <a:spcPts val="0"/>
                </a:spcAft>
                <a:defRPr/>
              </a:pPr>
              <a:endParaRPr lang="en-US">
                <a:latin typeface="Calibri" pitchFamily="34" charset="0"/>
              </a:endParaRPr>
            </a:p>
          </p:txBody>
        </p:sp>
        <p:grpSp>
          <p:nvGrpSpPr>
            <p:cNvPr id="19" name="Group 18"/>
            <p:cNvGrpSpPr>
              <a:grpSpLocks noChangeAspect="1"/>
            </p:cNvGrpSpPr>
            <p:nvPr/>
          </p:nvGrpSpPr>
          <p:grpSpPr bwMode="auto">
            <a:xfrm>
              <a:off x="3200401" y="4334480"/>
              <a:ext cx="780562" cy="853542"/>
              <a:chOff x="3372943" y="2743201"/>
              <a:chExt cx="986857" cy="1027735"/>
            </a:xfrm>
          </p:grpSpPr>
          <p:pic>
            <p:nvPicPr>
              <p:cNvPr id="67" name="Picture 233" descr="Checkers"/>
              <p:cNvPicPr>
                <a:picLocks noChangeAspect="1" noChangeArrowheads="1"/>
              </p:cNvPicPr>
              <p:nvPr/>
            </p:nvPicPr>
            <p:blipFill>
              <a:blip r:embed="rId6" cstate="print"/>
              <a:srcRect/>
              <a:stretch>
                <a:fillRect/>
              </a:stretch>
            </p:blipFill>
            <p:spPr bwMode="auto">
              <a:xfrm>
                <a:off x="3372943" y="2743201"/>
                <a:ext cx="381000" cy="565241"/>
              </a:xfrm>
              <a:prstGeom prst="rect">
                <a:avLst/>
              </a:prstGeom>
              <a:noFill/>
              <a:ln w="9525">
                <a:noFill/>
                <a:miter lim="800000"/>
                <a:headEnd/>
                <a:tailEnd/>
              </a:ln>
            </p:spPr>
          </p:pic>
          <p:pic>
            <p:nvPicPr>
              <p:cNvPr id="68" name="Picture 4"/>
              <p:cNvPicPr>
                <a:picLocks noChangeAspect="1" noChangeArrowheads="1"/>
              </p:cNvPicPr>
              <p:nvPr/>
            </p:nvPicPr>
            <p:blipFill>
              <a:blip r:embed="rId7" cstate="print"/>
              <a:srcRect/>
              <a:stretch>
                <a:fillRect/>
              </a:stretch>
            </p:blipFill>
            <p:spPr bwMode="auto">
              <a:xfrm>
                <a:off x="3830143" y="3048000"/>
                <a:ext cx="529657" cy="514350"/>
              </a:xfrm>
              <a:prstGeom prst="rect">
                <a:avLst/>
              </a:prstGeom>
              <a:noFill/>
              <a:ln w="9525">
                <a:noFill/>
                <a:miter lim="800000"/>
                <a:headEnd/>
                <a:tailEnd/>
              </a:ln>
            </p:spPr>
          </p:pic>
          <p:pic>
            <p:nvPicPr>
              <p:cNvPr id="69" name="Picture 5"/>
              <p:cNvPicPr>
                <a:picLocks noChangeAspect="1" noChangeArrowheads="1"/>
              </p:cNvPicPr>
              <p:nvPr/>
            </p:nvPicPr>
            <p:blipFill>
              <a:blip r:embed="rId8" cstate="print"/>
              <a:srcRect/>
              <a:stretch>
                <a:fillRect/>
              </a:stretch>
            </p:blipFill>
            <p:spPr bwMode="auto">
              <a:xfrm>
                <a:off x="3449142" y="3428999"/>
                <a:ext cx="403225" cy="341937"/>
              </a:xfrm>
              <a:prstGeom prst="rect">
                <a:avLst/>
              </a:prstGeom>
              <a:noFill/>
              <a:ln w="9525">
                <a:noFill/>
                <a:miter lim="800000"/>
                <a:headEnd/>
                <a:tailEnd/>
              </a:ln>
            </p:spPr>
          </p:pic>
        </p:grpSp>
      </p:grpSp>
      <p:grpSp>
        <p:nvGrpSpPr>
          <p:cNvPr id="22" name="Group 57"/>
          <p:cNvGrpSpPr/>
          <p:nvPr/>
        </p:nvGrpSpPr>
        <p:grpSpPr>
          <a:xfrm>
            <a:off x="2362200" y="3733800"/>
            <a:ext cx="1295400" cy="1588532"/>
            <a:chOff x="4800600" y="4410670"/>
            <a:chExt cx="1295400" cy="1588532"/>
          </a:xfrm>
        </p:grpSpPr>
        <p:grpSp>
          <p:nvGrpSpPr>
            <p:cNvPr id="23" name="Group 33"/>
            <p:cNvGrpSpPr>
              <a:grpSpLocks/>
            </p:cNvGrpSpPr>
            <p:nvPr/>
          </p:nvGrpSpPr>
          <p:grpSpPr bwMode="auto">
            <a:xfrm>
              <a:off x="4800600" y="4410670"/>
              <a:ext cx="1295400" cy="1524000"/>
              <a:chOff x="6629400" y="1524000"/>
              <a:chExt cx="1295400" cy="1524000"/>
            </a:xfrm>
          </p:grpSpPr>
          <p:pic>
            <p:nvPicPr>
              <p:cNvPr id="70" name="Picture 22" descr="thinking man 1"/>
              <p:cNvPicPr>
                <a:picLocks noChangeAspect="1" noChangeArrowheads="1"/>
              </p:cNvPicPr>
              <p:nvPr/>
            </p:nvPicPr>
            <p:blipFill>
              <a:blip r:embed="rId9" cstate="print"/>
              <a:srcRect/>
              <a:stretch>
                <a:fillRect/>
              </a:stretch>
            </p:blipFill>
            <p:spPr bwMode="auto">
              <a:xfrm>
                <a:off x="6781800" y="1600200"/>
                <a:ext cx="1061172" cy="1447800"/>
              </a:xfrm>
              <a:prstGeom prst="rect">
                <a:avLst/>
              </a:prstGeom>
              <a:noFill/>
              <a:ln w="9525">
                <a:noFill/>
                <a:miter lim="800000"/>
                <a:headEnd/>
                <a:tailEnd/>
              </a:ln>
            </p:spPr>
          </p:pic>
          <p:pic>
            <p:nvPicPr>
              <p:cNvPr id="71" name="Picture 35" descr="MCj03301130000[1]"/>
              <p:cNvPicPr>
                <a:picLocks noChangeAspect="1" noChangeArrowheads="1"/>
              </p:cNvPicPr>
              <p:nvPr/>
            </p:nvPicPr>
            <p:blipFill>
              <a:blip r:embed="rId10" cstate="print"/>
              <a:srcRect/>
              <a:stretch>
                <a:fillRect/>
              </a:stretch>
            </p:blipFill>
            <p:spPr bwMode="auto">
              <a:xfrm>
                <a:off x="6934200" y="2209800"/>
                <a:ext cx="664548" cy="454366"/>
              </a:xfrm>
              <a:prstGeom prst="rect">
                <a:avLst/>
              </a:prstGeom>
              <a:noFill/>
              <a:ln w="9525">
                <a:noFill/>
                <a:miter lim="800000"/>
                <a:headEnd/>
                <a:tailEnd/>
              </a:ln>
            </p:spPr>
          </p:pic>
          <p:sp>
            <p:nvSpPr>
              <p:cNvPr id="72" name="Rectangle 32"/>
              <p:cNvSpPr/>
              <p:nvPr/>
            </p:nvSpPr>
            <p:spPr>
              <a:xfrm>
                <a:off x="6629400" y="1524000"/>
                <a:ext cx="1295400" cy="12192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fontAlgn="auto">
                  <a:spcBef>
                    <a:spcPts val="0"/>
                  </a:spcBef>
                  <a:spcAft>
                    <a:spcPts val="0"/>
                  </a:spcAft>
                  <a:defRPr/>
                </a:pPr>
                <a:endParaRPr lang="en-US">
                  <a:latin typeface="Calibri" pitchFamily="34" charset="0"/>
                </a:endParaRPr>
              </a:p>
            </p:txBody>
          </p:sp>
        </p:grpSp>
        <p:sp>
          <p:nvSpPr>
            <p:cNvPr id="66" name="TextBox 65"/>
            <p:cNvSpPr txBox="1"/>
            <p:nvPr/>
          </p:nvSpPr>
          <p:spPr>
            <a:xfrm>
              <a:off x="4800600" y="5629870"/>
              <a:ext cx="129540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fontAlgn="auto">
                <a:spcBef>
                  <a:spcPts val="0"/>
                </a:spcBef>
                <a:spcAft>
                  <a:spcPts val="0"/>
                </a:spcAft>
                <a:defRPr/>
              </a:pPr>
              <a:r>
                <a:rPr lang="en-US" dirty="0">
                  <a:latin typeface="Calibri" pitchFamily="34" charset="0"/>
                </a:rPr>
                <a:t>Think Time</a:t>
              </a:r>
            </a:p>
          </p:txBody>
        </p:sp>
      </p:grpSp>
      <p:grpSp>
        <p:nvGrpSpPr>
          <p:cNvPr id="24" name="Group 115"/>
          <p:cNvGrpSpPr/>
          <p:nvPr/>
        </p:nvGrpSpPr>
        <p:grpSpPr>
          <a:xfrm>
            <a:off x="3886200" y="3581400"/>
            <a:ext cx="1447800" cy="1762992"/>
            <a:chOff x="4343400" y="3647208"/>
            <a:chExt cx="1447800" cy="1762992"/>
          </a:xfrm>
        </p:grpSpPr>
        <p:sp>
          <p:nvSpPr>
            <p:cNvPr id="97" name="Rectangle 96"/>
            <p:cNvSpPr/>
            <p:nvPr/>
          </p:nvSpPr>
          <p:spPr>
            <a:xfrm>
              <a:off x="4343400" y="5029200"/>
              <a:ext cx="1447800" cy="381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Multicast</a:t>
              </a:r>
              <a:endParaRPr lang="en-US" dirty="0"/>
            </a:p>
          </p:txBody>
        </p:sp>
        <p:grpSp>
          <p:nvGrpSpPr>
            <p:cNvPr id="25" name="Group 97"/>
            <p:cNvGrpSpPr>
              <a:grpSpLocks noChangeAspect="1"/>
            </p:cNvGrpSpPr>
            <p:nvPr/>
          </p:nvGrpSpPr>
          <p:grpSpPr>
            <a:xfrm>
              <a:off x="4343400" y="3647208"/>
              <a:ext cx="1447800" cy="1381991"/>
              <a:chOff x="4343400" y="3429000"/>
              <a:chExt cx="1676400" cy="1600200"/>
            </a:xfrm>
          </p:grpSpPr>
          <p:sp>
            <p:nvSpPr>
              <p:cNvPr id="99" name="Rectangle 98"/>
              <p:cNvSpPr/>
              <p:nvPr/>
            </p:nvSpPr>
            <p:spPr bwMode="auto">
              <a:xfrm>
                <a:off x="4343400" y="3429000"/>
                <a:ext cx="1676400" cy="16002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fontAlgn="auto">
                  <a:spcBef>
                    <a:spcPts val="0"/>
                  </a:spcBef>
                  <a:spcAft>
                    <a:spcPts val="0"/>
                  </a:spcAft>
                  <a:defRPr/>
                </a:pPr>
                <a:endParaRPr lang="en-US"/>
              </a:p>
            </p:txBody>
          </p:sp>
          <p:grpSp>
            <p:nvGrpSpPr>
              <p:cNvPr id="26" name="Group 129"/>
              <p:cNvGrpSpPr/>
              <p:nvPr/>
            </p:nvGrpSpPr>
            <p:grpSpPr>
              <a:xfrm>
                <a:off x="4572000" y="3461657"/>
                <a:ext cx="1186543" cy="1491343"/>
                <a:chOff x="3886200" y="4876800"/>
                <a:chExt cx="1186543" cy="1491343"/>
              </a:xfrm>
            </p:grpSpPr>
            <p:sp>
              <p:nvSpPr>
                <p:cNvPr id="101" name="Oval 100"/>
                <p:cNvSpPr/>
                <p:nvPr/>
              </p:nvSpPr>
              <p:spPr>
                <a:xfrm>
                  <a:off x="3886200" y="5257800"/>
                  <a:ext cx="195943" cy="1959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a:off x="4376057" y="5257800"/>
                  <a:ext cx="195943" cy="1959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p:cNvSpPr/>
                <p:nvPr/>
              </p:nvSpPr>
              <p:spPr>
                <a:xfrm>
                  <a:off x="3886200" y="5747657"/>
                  <a:ext cx="195943" cy="1959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a:off x="4376057" y="5747657"/>
                  <a:ext cx="195943" cy="1959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p:cNvSpPr/>
                <p:nvPr/>
              </p:nvSpPr>
              <p:spPr>
                <a:xfrm>
                  <a:off x="4800600" y="4876800"/>
                  <a:ext cx="195943" cy="1959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p:cNvSpPr/>
                <p:nvPr/>
              </p:nvSpPr>
              <p:spPr>
                <a:xfrm>
                  <a:off x="4876800" y="5410200"/>
                  <a:ext cx="195943" cy="1959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p:cNvSpPr/>
                <p:nvPr/>
              </p:nvSpPr>
              <p:spPr>
                <a:xfrm>
                  <a:off x="4876800" y="5715000"/>
                  <a:ext cx="195943" cy="1959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p:cNvSpPr/>
                <p:nvPr/>
              </p:nvSpPr>
              <p:spPr>
                <a:xfrm>
                  <a:off x="4724400" y="6172200"/>
                  <a:ext cx="195943" cy="1959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9" name="Straight Arrow Connector 108"/>
                <p:cNvCxnSpPr>
                  <a:stCxn id="103" idx="0"/>
                  <a:endCxn id="101" idx="4"/>
                </p:cNvCxnSpPr>
                <p:nvPr/>
              </p:nvCxnSpPr>
              <p:spPr>
                <a:xfrm rot="5400000" flipH="1" flipV="1">
                  <a:off x="3837215" y="5600700"/>
                  <a:ext cx="293914"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0" name="Straight Arrow Connector 109"/>
                <p:cNvCxnSpPr>
                  <a:stCxn id="103" idx="7"/>
                  <a:endCxn id="102" idx="3"/>
                </p:cNvCxnSpPr>
                <p:nvPr/>
              </p:nvCxnSpPr>
              <p:spPr>
                <a:xfrm rot="5400000" flipH="1" flipV="1">
                  <a:off x="4053448" y="5425048"/>
                  <a:ext cx="351304" cy="3513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a:stCxn id="103" idx="6"/>
                  <a:endCxn id="104" idx="2"/>
                </p:cNvCxnSpPr>
                <p:nvPr/>
              </p:nvCxnSpPr>
              <p:spPr>
                <a:xfrm>
                  <a:off x="4082143" y="5845629"/>
                  <a:ext cx="293914"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2" name="Straight Arrow Connector 111"/>
                <p:cNvCxnSpPr>
                  <a:stCxn id="104" idx="5"/>
                  <a:endCxn id="108" idx="1"/>
                </p:cNvCxnSpPr>
                <p:nvPr/>
              </p:nvCxnSpPr>
              <p:spPr>
                <a:xfrm rot="16200000" flipH="1">
                  <a:off x="4505205" y="5953005"/>
                  <a:ext cx="285990" cy="2097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3" name="Straight Arrow Connector 112"/>
                <p:cNvCxnSpPr>
                  <a:stCxn id="104" idx="6"/>
                  <a:endCxn id="107" idx="2"/>
                </p:cNvCxnSpPr>
                <p:nvPr/>
              </p:nvCxnSpPr>
              <p:spPr>
                <a:xfrm flipV="1">
                  <a:off x="4572000" y="5812972"/>
                  <a:ext cx="304800" cy="3265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4" name="Straight Arrow Connector 113"/>
                <p:cNvCxnSpPr>
                  <a:stCxn id="102" idx="6"/>
                  <a:endCxn id="106" idx="2"/>
                </p:cNvCxnSpPr>
                <p:nvPr/>
              </p:nvCxnSpPr>
              <p:spPr>
                <a:xfrm>
                  <a:off x="4572000" y="5355772"/>
                  <a:ext cx="3048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5" name="Straight Arrow Connector 114"/>
                <p:cNvCxnSpPr>
                  <a:stCxn id="102" idx="7"/>
                  <a:endCxn id="105" idx="3"/>
                </p:cNvCxnSpPr>
                <p:nvPr/>
              </p:nvCxnSpPr>
              <p:spPr>
                <a:xfrm rot="5400000" flipH="1" flipV="1">
                  <a:off x="4565077" y="5022277"/>
                  <a:ext cx="242447" cy="2859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grpSp>
      <p:grpSp>
        <p:nvGrpSpPr>
          <p:cNvPr id="78" name="Group 92"/>
          <p:cNvGrpSpPr/>
          <p:nvPr/>
        </p:nvGrpSpPr>
        <p:grpSpPr>
          <a:xfrm>
            <a:off x="5562600" y="3505200"/>
            <a:ext cx="1600200" cy="2133600"/>
            <a:chOff x="7315200" y="3352800"/>
            <a:chExt cx="1600200" cy="2133600"/>
          </a:xfrm>
        </p:grpSpPr>
        <p:sp>
          <p:nvSpPr>
            <p:cNvPr id="79" name="Rectangle 78"/>
            <p:cNvSpPr/>
            <p:nvPr/>
          </p:nvSpPr>
          <p:spPr>
            <a:xfrm>
              <a:off x="7315200" y="3352800"/>
              <a:ext cx="1600200" cy="1524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fontAlgn="auto">
                <a:spcBef>
                  <a:spcPts val="0"/>
                </a:spcBef>
                <a:spcAft>
                  <a:spcPts val="0"/>
                </a:spcAft>
                <a:defRPr/>
              </a:pPr>
              <a:endParaRPr lang="en-US"/>
            </a:p>
          </p:txBody>
        </p:sp>
        <p:sp>
          <p:nvSpPr>
            <p:cNvPr id="80" name="Rectangle 79"/>
            <p:cNvSpPr/>
            <p:nvPr/>
          </p:nvSpPr>
          <p:spPr>
            <a:xfrm>
              <a:off x="7315200" y="4876800"/>
              <a:ext cx="1600200" cy="6096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Scheduling</a:t>
              </a:r>
              <a:endParaRPr lang="en-US" dirty="0"/>
            </a:p>
          </p:txBody>
        </p:sp>
        <p:grpSp>
          <p:nvGrpSpPr>
            <p:cNvPr id="83" name="Group 32"/>
            <p:cNvGrpSpPr/>
            <p:nvPr/>
          </p:nvGrpSpPr>
          <p:grpSpPr>
            <a:xfrm>
              <a:off x="7391398" y="3581392"/>
              <a:ext cx="1371603" cy="1142998"/>
              <a:chOff x="989013" y="3184524"/>
              <a:chExt cx="7705725" cy="828676"/>
            </a:xfrm>
          </p:grpSpPr>
          <p:sp>
            <p:nvSpPr>
              <p:cNvPr id="84" name="Rectangle 55"/>
              <p:cNvSpPr>
                <a:spLocks noChangeArrowheads="1"/>
              </p:cNvSpPr>
              <p:nvPr/>
            </p:nvSpPr>
            <p:spPr bwMode="auto">
              <a:xfrm>
                <a:off x="5041900" y="3810000"/>
                <a:ext cx="1597025" cy="192087"/>
              </a:xfrm>
              <a:prstGeom prst="rect">
                <a:avLst/>
              </a:prstGeom>
              <a:solidFill>
                <a:srgbClr val="CCFF99"/>
              </a:solidFill>
              <a:ln w="12700">
                <a:solidFill>
                  <a:schemeClr val="tx1"/>
                </a:solidFill>
                <a:miter lim="800000"/>
                <a:headEnd/>
                <a:tailEnd/>
              </a:ln>
            </p:spPr>
            <p:txBody>
              <a:bodyPr wrap="none" anchor="ctr"/>
              <a:lstStyle/>
              <a:p>
                <a:endParaRPr lang="en-US"/>
              </a:p>
            </p:txBody>
          </p:sp>
          <p:sp>
            <p:nvSpPr>
              <p:cNvPr id="85" name="Rectangle 18"/>
              <p:cNvSpPr>
                <a:spLocks noChangeArrowheads="1"/>
              </p:cNvSpPr>
              <p:nvPr/>
            </p:nvSpPr>
            <p:spPr bwMode="auto">
              <a:xfrm>
                <a:off x="3981450" y="3505200"/>
                <a:ext cx="1020763" cy="206375"/>
              </a:xfrm>
              <a:prstGeom prst="rect">
                <a:avLst/>
              </a:prstGeom>
              <a:solidFill>
                <a:srgbClr val="FFCCCC"/>
              </a:solidFill>
              <a:ln w="12700">
                <a:solidFill>
                  <a:schemeClr val="tx1"/>
                </a:solidFill>
                <a:miter lim="800000"/>
                <a:headEnd/>
                <a:tailEnd/>
              </a:ln>
            </p:spPr>
            <p:txBody>
              <a:bodyPr wrap="none" anchor="ctr"/>
              <a:lstStyle/>
              <a:p>
                <a:endParaRPr lang="en-US"/>
              </a:p>
            </p:txBody>
          </p:sp>
          <p:sp>
            <p:nvSpPr>
              <p:cNvPr id="86" name="Line 4"/>
              <p:cNvSpPr>
                <a:spLocks noChangeShapeType="1"/>
              </p:cNvSpPr>
              <p:nvPr/>
            </p:nvSpPr>
            <p:spPr bwMode="auto">
              <a:xfrm flipH="1" flipV="1">
                <a:off x="989013" y="3414713"/>
                <a:ext cx="7702550" cy="1587"/>
              </a:xfrm>
              <a:prstGeom prst="line">
                <a:avLst/>
              </a:prstGeom>
              <a:noFill/>
              <a:ln w="25400">
                <a:solidFill>
                  <a:srgbClr val="000000"/>
                </a:solidFill>
                <a:round/>
                <a:headEnd/>
                <a:tailEnd/>
              </a:ln>
            </p:spPr>
            <p:txBody>
              <a:bodyPr wrap="none" anchor="ctr"/>
              <a:lstStyle/>
              <a:p>
                <a:endParaRPr lang="en-US"/>
              </a:p>
            </p:txBody>
          </p:sp>
          <p:sp>
            <p:nvSpPr>
              <p:cNvPr id="87" name="Rectangle 5"/>
              <p:cNvSpPr>
                <a:spLocks noChangeArrowheads="1"/>
              </p:cNvSpPr>
              <p:nvPr/>
            </p:nvSpPr>
            <p:spPr bwMode="auto">
              <a:xfrm>
                <a:off x="2614613" y="3195637"/>
                <a:ext cx="1365250" cy="206375"/>
              </a:xfrm>
              <a:prstGeom prst="rect">
                <a:avLst/>
              </a:prstGeom>
              <a:solidFill>
                <a:srgbClr val="CCECFF"/>
              </a:solidFill>
              <a:ln w="12700">
                <a:solidFill>
                  <a:schemeClr val="tx1"/>
                </a:solidFill>
                <a:miter lim="800000"/>
                <a:headEnd/>
                <a:tailEnd/>
              </a:ln>
            </p:spPr>
            <p:txBody>
              <a:bodyPr wrap="none" anchor="ctr"/>
              <a:lstStyle/>
              <a:p>
                <a:endParaRPr lang="en-US"/>
              </a:p>
            </p:txBody>
          </p:sp>
          <p:sp>
            <p:nvSpPr>
              <p:cNvPr id="88" name="Rectangle 14"/>
              <p:cNvSpPr>
                <a:spLocks noChangeArrowheads="1"/>
              </p:cNvSpPr>
              <p:nvPr/>
            </p:nvSpPr>
            <p:spPr bwMode="auto">
              <a:xfrm>
                <a:off x="1471613" y="3505200"/>
                <a:ext cx="1131887" cy="206375"/>
              </a:xfrm>
              <a:prstGeom prst="rect">
                <a:avLst/>
              </a:prstGeom>
              <a:solidFill>
                <a:srgbClr val="FFCCCC"/>
              </a:solidFill>
              <a:ln w="12700">
                <a:solidFill>
                  <a:schemeClr val="tx1"/>
                </a:solidFill>
                <a:miter lim="800000"/>
                <a:headEnd/>
                <a:tailEnd/>
              </a:ln>
            </p:spPr>
            <p:txBody>
              <a:bodyPr wrap="none" anchor="ctr"/>
              <a:lstStyle/>
              <a:p>
                <a:endParaRPr lang="en-US"/>
              </a:p>
            </p:txBody>
          </p:sp>
          <p:sp>
            <p:nvSpPr>
              <p:cNvPr id="89" name="Line 19"/>
              <p:cNvSpPr>
                <a:spLocks noChangeShapeType="1"/>
              </p:cNvSpPr>
              <p:nvPr/>
            </p:nvSpPr>
            <p:spPr bwMode="auto">
              <a:xfrm flipH="1">
                <a:off x="989013" y="3724276"/>
                <a:ext cx="7702550" cy="0"/>
              </a:xfrm>
              <a:prstGeom prst="line">
                <a:avLst/>
              </a:prstGeom>
              <a:noFill/>
              <a:ln w="25400">
                <a:solidFill>
                  <a:srgbClr val="000000"/>
                </a:solidFill>
                <a:round/>
                <a:headEnd/>
                <a:tailEnd/>
              </a:ln>
            </p:spPr>
            <p:txBody>
              <a:bodyPr wrap="none" anchor="ctr"/>
              <a:lstStyle/>
              <a:p>
                <a:endParaRPr lang="en-US"/>
              </a:p>
            </p:txBody>
          </p:sp>
          <p:sp>
            <p:nvSpPr>
              <p:cNvPr id="90" name="Line 29"/>
              <p:cNvSpPr>
                <a:spLocks noChangeShapeType="1"/>
              </p:cNvSpPr>
              <p:nvPr/>
            </p:nvSpPr>
            <p:spPr bwMode="auto">
              <a:xfrm flipH="1">
                <a:off x="993775" y="4013200"/>
                <a:ext cx="7700963" cy="0"/>
              </a:xfrm>
              <a:prstGeom prst="line">
                <a:avLst/>
              </a:prstGeom>
              <a:noFill/>
              <a:ln w="25400">
                <a:solidFill>
                  <a:srgbClr val="000000"/>
                </a:solidFill>
                <a:round/>
                <a:headEnd/>
                <a:tailEnd/>
              </a:ln>
            </p:spPr>
            <p:txBody>
              <a:bodyPr wrap="none" anchor="ctr"/>
              <a:lstStyle/>
              <a:p>
                <a:endParaRPr lang="en-US"/>
              </a:p>
            </p:txBody>
          </p:sp>
          <p:sp>
            <p:nvSpPr>
              <p:cNvPr id="91" name="Rectangle 43"/>
              <p:cNvSpPr>
                <a:spLocks noChangeArrowheads="1"/>
              </p:cNvSpPr>
              <p:nvPr/>
            </p:nvSpPr>
            <p:spPr bwMode="auto">
              <a:xfrm>
                <a:off x="996950" y="3184524"/>
                <a:ext cx="330200" cy="206375"/>
              </a:xfrm>
              <a:prstGeom prst="rect">
                <a:avLst/>
              </a:prstGeom>
              <a:solidFill>
                <a:srgbClr val="CCECFF"/>
              </a:solidFill>
              <a:ln w="12700">
                <a:solidFill>
                  <a:schemeClr val="tx1"/>
                </a:solidFill>
                <a:miter lim="800000"/>
                <a:headEnd/>
                <a:tailEnd/>
              </a:ln>
            </p:spPr>
            <p:txBody>
              <a:bodyPr wrap="none" anchor="ctr"/>
              <a:lstStyle/>
              <a:p>
                <a:endParaRPr lang="en-US"/>
              </a:p>
            </p:txBody>
          </p:sp>
          <p:sp>
            <p:nvSpPr>
              <p:cNvPr id="92" name="Rectangle 91"/>
              <p:cNvSpPr>
                <a:spLocks noChangeArrowheads="1"/>
              </p:cNvSpPr>
              <p:nvPr/>
            </p:nvSpPr>
            <p:spPr bwMode="auto">
              <a:xfrm>
                <a:off x="8355013" y="3200399"/>
                <a:ext cx="330200" cy="206375"/>
              </a:xfrm>
              <a:prstGeom prst="rect">
                <a:avLst/>
              </a:prstGeom>
              <a:solidFill>
                <a:srgbClr val="CCECFF"/>
              </a:solidFill>
              <a:ln w="12700">
                <a:solidFill>
                  <a:schemeClr val="tx1"/>
                </a:solidFill>
                <a:miter lim="800000"/>
                <a:headEnd/>
                <a:tailEnd/>
              </a:ln>
            </p:spPr>
            <p:txBody>
              <a:bodyPr wrap="none" anchor="ctr"/>
              <a:lstStyle/>
              <a:p>
                <a:endParaRPr lang="en-US"/>
              </a:p>
            </p:txBody>
          </p:sp>
          <p:sp>
            <p:nvSpPr>
              <p:cNvPr id="93" name="Rectangle 67"/>
              <p:cNvSpPr>
                <a:spLocks noChangeArrowheads="1"/>
              </p:cNvSpPr>
              <p:nvPr/>
            </p:nvSpPr>
            <p:spPr bwMode="auto">
              <a:xfrm>
                <a:off x="6640513" y="3190874"/>
                <a:ext cx="1350962" cy="206375"/>
              </a:xfrm>
              <a:prstGeom prst="rect">
                <a:avLst/>
              </a:prstGeom>
              <a:solidFill>
                <a:srgbClr val="CCECFF"/>
              </a:solidFill>
              <a:ln w="12700">
                <a:solidFill>
                  <a:schemeClr val="tx1"/>
                </a:solidFill>
                <a:miter lim="800000"/>
                <a:headEnd/>
                <a:tailEnd/>
              </a:ln>
            </p:spPr>
            <p:txBody>
              <a:bodyPr wrap="none" anchor="ctr"/>
              <a:lstStyle/>
              <a:p>
                <a:endParaRPr lang="en-US"/>
              </a:p>
            </p:txBody>
          </p:sp>
        </p:grpSp>
      </p:grpSp>
      <p:pic>
        <p:nvPicPr>
          <p:cNvPr id="94" name="~PP3903.WAV">
            <a:hlinkClick r:id="" action="ppaction://media"/>
          </p:cNvPr>
          <p:cNvPicPr>
            <a:picLocks noRot="1" noChangeAspect="1"/>
          </p:cNvPicPr>
          <p:nvPr>
            <a:wavAudioFile r:embed="rId2" name="~PP3903.WAV"/>
          </p:nvPr>
        </p:nvPicPr>
        <p:blipFill>
          <a:blip r:embed="rId11" cstate="print"/>
          <a:stretch>
            <a:fillRect/>
          </a:stretch>
        </p:blipFill>
        <p:spPr>
          <a:xfrm>
            <a:off x="8724900" y="6438900"/>
            <a:ext cx="304800" cy="304800"/>
          </a:xfrm>
          <a:prstGeom prst="rect">
            <a:avLst/>
          </a:prstGeom>
        </p:spPr>
      </p:pic>
    </p:spTree>
    <p:custDataLst>
      <p:tags r:id="rId1"/>
    </p:custDataLst>
  </p:cSld>
  <p:clrMapOvr>
    <a:masterClrMapping/>
  </p:clrMapOvr>
  <p:transition advTm="4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1" fill="hold" display="0">
                  <p:stCondLst>
                    <p:cond delay="indefinite"/>
                  </p:stCondLst>
                  <p:endCondLst>
                    <p:cond evt="onPrev" delay="0">
                      <p:tgtEl>
                        <p:sldTgt/>
                      </p:tgtEl>
                    </p:cond>
                    <p:cond evt="onStopAudio" delay="0">
                      <p:tgtEl>
                        <p:sldTgt/>
                      </p:tgtEl>
                    </p:cond>
                  </p:endCondLst>
                </p:cTn>
                <p:tgtEl>
                  <p:spTgt spid="94"/>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914400" y="5410200"/>
            <a:ext cx="7543800" cy="1143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26" name="Rectangle 25"/>
          <p:cNvSpPr/>
          <p:nvPr/>
        </p:nvSpPr>
        <p:spPr>
          <a:xfrm>
            <a:off x="4724400" y="3429000"/>
            <a:ext cx="3657600" cy="16764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25" name="Rectangle 24"/>
          <p:cNvSpPr/>
          <p:nvPr/>
        </p:nvSpPr>
        <p:spPr>
          <a:xfrm>
            <a:off x="4724400" y="1447800"/>
            <a:ext cx="3657600" cy="16764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dirty="0" smtClean="0"/>
              <a:t>Potential Single-Core Scheduling Policies</a:t>
            </a:r>
            <a:endParaRPr lang="en-US" dirty="0"/>
          </a:p>
        </p:txBody>
      </p:sp>
      <p:sp>
        <p:nvSpPr>
          <p:cNvPr id="3" name="Oval 2"/>
          <p:cNvSpPr>
            <a:spLocks noChangeArrowheads="1"/>
          </p:cNvSpPr>
          <p:nvPr/>
        </p:nvSpPr>
        <p:spPr bwMode="auto">
          <a:xfrm>
            <a:off x="533400" y="2260600"/>
            <a:ext cx="685800" cy="685800"/>
          </a:xfrm>
          <a:prstGeom prst="ellipse">
            <a:avLst/>
          </a:prstGeom>
          <a:ln>
            <a:headEnd type="none" w="med" len="med"/>
            <a:tailEnd type="none" w="med" len="med"/>
          </a:ln>
          <a:effectLst>
            <a:glow rad="190500">
              <a:schemeClr val="accent1">
                <a:alpha val="80000"/>
              </a:schemeClr>
            </a:glo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anchor="ctr" compatLnSpc="1"/>
          <a:lstStyle/>
          <a:p>
            <a:pPr algn="ctr" eaLnBrk="0" fontAlgn="auto" hangingPunct="0">
              <a:spcBef>
                <a:spcPts val="0"/>
              </a:spcBef>
              <a:spcAft>
                <a:spcPts val="0"/>
              </a:spcAft>
              <a:defRPr/>
            </a:pPr>
            <a:r>
              <a:rPr lang="en-US" dirty="0">
                <a:solidFill>
                  <a:schemeClr val="tx1">
                    <a:alpha val="100000"/>
                  </a:schemeClr>
                </a:solidFill>
              </a:rPr>
              <a:t>U</a:t>
            </a:r>
            <a:r>
              <a:rPr lang="en-US" sz="2800" baseline="-25000" dirty="0">
                <a:solidFill>
                  <a:schemeClr val="tx1">
                    <a:alpha val="100000"/>
                  </a:schemeClr>
                </a:solidFill>
              </a:rPr>
              <a:t>m</a:t>
            </a:r>
            <a:endParaRPr lang="en-US" sz="2800" baseline="-25000" dirty="0"/>
          </a:p>
        </p:txBody>
      </p:sp>
      <p:sp>
        <p:nvSpPr>
          <p:cNvPr id="4" name="Oval 3"/>
          <p:cNvSpPr>
            <a:spLocks noChangeArrowheads="1"/>
          </p:cNvSpPr>
          <p:nvPr/>
        </p:nvSpPr>
        <p:spPr bwMode="auto">
          <a:xfrm>
            <a:off x="1752600" y="2260600"/>
            <a:ext cx="685800" cy="685800"/>
          </a:xfrm>
          <a:prstGeom prst="ellipse">
            <a:avLst/>
          </a:prstGeom>
          <a:ln>
            <a:headEnd type="none" w="med" len="med"/>
            <a:tailEnd type="none" w="med" len="med"/>
          </a:ln>
          <a:effectLst>
            <a:glow rad="190500">
              <a:schemeClr val="accent2">
                <a:alpha val="80000"/>
              </a:schemeClr>
            </a:glow>
          </a:effectLst>
        </p:spPr>
        <p:style>
          <a:lnRef idx="2">
            <a:schemeClr val="accent2"/>
          </a:lnRef>
          <a:fillRef idx="1">
            <a:schemeClr val="lt1"/>
          </a:fillRef>
          <a:effectRef idx="0">
            <a:schemeClr val="accent2"/>
          </a:effectRef>
          <a:fontRef idx="minor">
            <a:schemeClr val="dk1"/>
          </a:fontRef>
        </p:style>
        <p:txBody>
          <a:bodyPr vert="horz" wrap="none" lIns="91440" tIns="45720" rIns="91440" bIns="45720" anchor="ctr" compatLnSpc="1"/>
          <a:lstStyle/>
          <a:p>
            <a:pPr algn="ctr" eaLnBrk="0" fontAlgn="auto" hangingPunct="0">
              <a:spcBef>
                <a:spcPts val="0"/>
              </a:spcBef>
              <a:spcAft>
                <a:spcPts val="0"/>
              </a:spcAft>
              <a:defRPr/>
            </a:pPr>
            <a:r>
              <a:rPr lang="en-US" dirty="0" err="1">
                <a:solidFill>
                  <a:schemeClr val="tx1">
                    <a:alpha val="100000"/>
                  </a:schemeClr>
                </a:solidFill>
              </a:rPr>
              <a:t>U</a:t>
            </a:r>
            <a:r>
              <a:rPr lang="en-US" sz="2800" baseline="-25000" dirty="0" err="1">
                <a:solidFill>
                  <a:schemeClr val="tx1">
                    <a:alpha val="100000"/>
                  </a:schemeClr>
                </a:solidFill>
              </a:rPr>
              <a:t>j</a:t>
            </a:r>
            <a:endParaRPr lang="en-US" sz="2800" baseline="-25000" dirty="0"/>
          </a:p>
        </p:txBody>
      </p:sp>
      <p:sp>
        <p:nvSpPr>
          <p:cNvPr id="5" name="Oval 4"/>
          <p:cNvSpPr>
            <a:spLocks noChangeArrowheads="1"/>
          </p:cNvSpPr>
          <p:nvPr/>
        </p:nvSpPr>
        <p:spPr bwMode="auto">
          <a:xfrm>
            <a:off x="533400" y="3937000"/>
            <a:ext cx="685800" cy="685800"/>
          </a:xfrm>
          <a:prstGeom prst="ellipse">
            <a:avLst/>
          </a:prstGeom>
          <a:ln>
            <a:headEnd type="none" w="med" len="med"/>
            <a:tailEnd type="none" w="med" len="med"/>
          </a:ln>
          <a:effectLst>
            <a:glow rad="190500">
              <a:schemeClr val="accent1">
                <a:alpha val="80000"/>
              </a:schemeClr>
            </a:glo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anchor="ctr" compatLnSpc="1"/>
          <a:lstStyle/>
          <a:p>
            <a:pPr algn="ctr" eaLnBrk="0" fontAlgn="auto" hangingPunct="0">
              <a:spcBef>
                <a:spcPts val="0"/>
              </a:spcBef>
              <a:spcAft>
                <a:spcPts val="0"/>
              </a:spcAft>
              <a:defRPr/>
            </a:pPr>
            <a:r>
              <a:rPr lang="en-US" dirty="0">
                <a:solidFill>
                  <a:schemeClr val="tx1">
                    <a:alpha val="100000"/>
                  </a:schemeClr>
                </a:solidFill>
              </a:rPr>
              <a:t>P</a:t>
            </a:r>
            <a:r>
              <a:rPr lang="en-US" sz="2800" baseline="-25000" dirty="0">
                <a:solidFill>
                  <a:schemeClr val="tx1">
                    <a:alpha val="100000"/>
                  </a:schemeClr>
                </a:solidFill>
              </a:rPr>
              <a:t>m</a:t>
            </a:r>
          </a:p>
        </p:txBody>
      </p:sp>
      <p:sp>
        <p:nvSpPr>
          <p:cNvPr id="6" name="Oval 5"/>
          <p:cNvSpPr>
            <a:spLocks noChangeArrowheads="1"/>
          </p:cNvSpPr>
          <p:nvPr/>
        </p:nvSpPr>
        <p:spPr bwMode="auto">
          <a:xfrm>
            <a:off x="2971800" y="2260600"/>
            <a:ext cx="685800" cy="685800"/>
          </a:xfrm>
          <a:prstGeom prst="ellipse">
            <a:avLst/>
          </a:prstGeom>
          <a:ln w="25400" cap="rnd" cmpd="sng" algn="ctr">
            <a:solidFill>
              <a:schemeClr val="accent3"/>
            </a:solidFill>
            <a:prstDash val="solid"/>
            <a:headEnd type="none" w="med" len="med"/>
            <a:tailEnd type="none" w="med" len="med"/>
          </a:ln>
          <a:effectLst>
            <a:glow rad="190500">
              <a:schemeClr val="accent3">
                <a:alpha val="80000"/>
              </a:schemeClr>
            </a:glo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anchor="ctr" compatLnSpc="1"/>
          <a:lstStyle/>
          <a:p>
            <a:pPr algn="ctr" eaLnBrk="0" fontAlgn="auto" hangingPunct="0">
              <a:spcBef>
                <a:spcPts val="0"/>
              </a:spcBef>
              <a:spcAft>
                <a:spcPts val="0"/>
              </a:spcAft>
              <a:defRPr/>
            </a:pPr>
            <a:r>
              <a:rPr lang="en-US" dirty="0">
                <a:solidFill>
                  <a:schemeClr val="tx1">
                    <a:alpha val="100000"/>
                  </a:schemeClr>
                </a:solidFill>
              </a:rPr>
              <a:t>U</a:t>
            </a:r>
            <a:r>
              <a:rPr lang="en-US" sz="2800" baseline="-25000" dirty="0">
                <a:solidFill>
                  <a:schemeClr val="tx1">
                    <a:alpha val="100000"/>
                  </a:schemeClr>
                </a:solidFill>
              </a:rPr>
              <a:t>m’</a:t>
            </a:r>
          </a:p>
        </p:txBody>
      </p:sp>
      <p:sp>
        <p:nvSpPr>
          <p:cNvPr id="7" name="Oval 6"/>
          <p:cNvSpPr>
            <a:spLocks noChangeArrowheads="1"/>
          </p:cNvSpPr>
          <p:nvPr/>
        </p:nvSpPr>
        <p:spPr bwMode="auto">
          <a:xfrm>
            <a:off x="2971800" y="3937000"/>
            <a:ext cx="685800" cy="685800"/>
          </a:xfrm>
          <a:prstGeom prst="ellipse">
            <a:avLst/>
          </a:prstGeom>
          <a:ln w="25400" cap="rnd" cmpd="sng" algn="ctr">
            <a:solidFill>
              <a:schemeClr val="accent3"/>
            </a:solidFill>
            <a:prstDash val="solid"/>
            <a:headEnd type="none" w="med" len="med"/>
            <a:tailEnd type="none" w="med" len="med"/>
          </a:ln>
          <a:effectLst>
            <a:glow rad="190500">
              <a:schemeClr val="accent3">
                <a:alpha val="80000"/>
              </a:schemeClr>
            </a:glo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anchor="ctr" compatLnSpc="1"/>
          <a:lstStyle/>
          <a:p>
            <a:pPr algn="ctr" eaLnBrk="0" fontAlgn="auto" hangingPunct="0">
              <a:spcBef>
                <a:spcPts val="0"/>
              </a:spcBef>
              <a:spcAft>
                <a:spcPts val="0"/>
              </a:spcAft>
              <a:defRPr/>
            </a:pPr>
            <a:r>
              <a:rPr lang="en-US" dirty="0">
                <a:solidFill>
                  <a:schemeClr val="tx1">
                    <a:alpha val="100000"/>
                  </a:schemeClr>
                </a:solidFill>
              </a:rPr>
              <a:t>P</a:t>
            </a:r>
            <a:r>
              <a:rPr lang="en-US" sz="2800" baseline="-25000" dirty="0">
                <a:solidFill>
                  <a:schemeClr val="tx1">
                    <a:alpha val="100000"/>
                  </a:schemeClr>
                </a:solidFill>
              </a:rPr>
              <a:t>m’</a:t>
            </a:r>
          </a:p>
        </p:txBody>
      </p:sp>
      <p:cxnSp>
        <p:nvCxnSpPr>
          <p:cNvPr id="8" name="Straight Arrow Connector 7"/>
          <p:cNvCxnSpPr/>
          <p:nvPr/>
        </p:nvCxnSpPr>
        <p:spPr>
          <a:xfrm rot="5400000">
            <a:off x="419894" y="3442494"/>
            <a:ext cx="685800" cy="1588"/>
          </a:xfrm>
          <a:prstGeom prst="straightConnector1">
            <a:avLst/>
          </a:prstGeom>
          <a:noFill/>
          <a:ln w="25400" cap="rnd" cmpd="sng" algn="ctr">
            <a:solidFill>
              <a:srgbClr val="FF0000"/>
            </a:solidFill>
            <a:prstDash val="soli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rot="16200000">
            <a:off x="571501" y="3441700"/>
            <a:ext cx="685800" cy="3175"/>
          </a:xfrm>
          <a:prstGeom prst="straightConnector1">
            <a:avLst/>
          </a:prstGeom>
          <a:noFill/>
          <a:ln w="25400" cap="rnd" cmpd="sng" algn="ctr">
            <a:solidFill>
              <a:srgbClr val="0000FF"/>
            </a:solidFill>
            <a:prstDash val="dash"/>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295400" y="4165600"/>
            <a:ext cx="1600200" cy="1588"/>
          </a:xfrm>
          <a:prstGeom prst="straightConnector1">
            <a:avLst/>
          </a:prstGeom>
          <a:noFill/>
          <a:ln w="25400" cap="rnd" cmpd="sng" algn="ctr">
            <a:solidFill>
              <a:srgbClr val="FF0000"/>
            </a:solidFill>
            <a:prstDash val="soli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1179513" y="3138488"/>
            <a:ext cx="914400" cy="685800"/>
          </a:xfrm>
          <a:prstGeom prst="straightConnector1">
            <a:avLst/>
          </a:prstGeom>
          <a:noFill/>
          <a:ln w="25400" cap="rnd" cmpd="sng" algn="ctr">
            <a:solidFill>
              <a:srgbClr val="0000FF"/>
            </a:solidFill>
            <a:prstDash val="dash"/>
            <a:tailEnd type="triangle" w="lg" len="med"/>
          </a:ln>
          <a:effectLst/>
        </p:spPr>
        <p:style>
          <a:lnRef idx="1">
            <a:schemeClr val="accent1"/>
          </a:lnRef>
          <a:fillRef idx="0">
            <a:schemeClr val="accent1"/>
          </a:fillRef>
          <a:effectRef idx="0">
            <a:schemeClr val="accent1"/>
          </a:effectRef>
          <a:fontRef idx="minor">
            <a:schemeClr val="tx1"/>
          </a:fontRef>
        </p:style>
      </p:cxnSp>
      <p:grpSp>
        <p:nvGrpSpPr>
          <p:cNvPr id="12" name="Group 24"/>
          <p:cNvGrpSpPr>
            <a:grpSpLocks/>
          </p:cNvGrpSpPr>
          <p:nvPr/>
        </p:nvGrpSpPr>
        <p:grpSpPr bwMode="auto">
          <a:xfrm>
            <a:off x="990600" y="4775200"/>
            <a:ext cx="304800" cy="304800"/>
            <a:chOff x="533400" y="3048000"/>
            <a:chExt cx="381000" cy="381000"/>
          </a:xfrm>
        </p:grpSpPr>
        <p:sp>
          <p:nvSpPr>
            <p:cNvPr id="13" name="Oval 12"/>
            <p:cNvSpPr/>
            <p:nvPr/>
          </p:nvSpPr>
          <p:spPr>
            <a:xfrm>
              <a:off x="533400" y="3048000"/>
              <a:ext cx="381000" cy="3810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defRPr/>
              </a:pPr>
              <a:endParaRPr lang="en-US"/>
            </a:p>
          </p:txBody>
        </p:sp>
        <p:sp>
          <p:nvSpPr>
            <p:cNvPr id="14" name="Pie 13"/>
            <p:cNvSpPr/>
            <p:nvPr/>
          </p:nvSpPr>
          <p:spPr>
            <a:xfrm>
              <a:off x="533400" y="3048000"/>
              <a:ext cx="381000" cy="381000"/>
            </a:xfrm>
            <a:prstGeom prst="pie">
              <a:avLst>
                <a:gd name="adj1" fmla="val 3068800"/>
                <a:gd name="adj2" fmla="val 16200000"/>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auto">
                <a:spcBef>
                  <a:spcPts val="0"/>
                </a:spcBef>
                <a:spcAft>
                  <a:spcPts val="0"/>
                </a:spcAft>
                <a:defRPr/>
              </a:pPr>
              <a:endParaRPr lang="en-US">
                <a:solidFill>
                  <a:schemeClr val="tx1"/>
                </a:solidFill>
              </a:endParaRPr>
            </a:p>
          </p:txBody>
        </p:sp>
      </p:grpSp>
      <p:sp>
        <p:nvSpPr>
          <p:cNvPr id="15" name="TextBox 14"/>
          <p:cNvSpPr txBox="1"/>
          <p:nvPr/>
        </p:nvSpPr>
        <p:spPr>
          <a:xfrm>
            <a:off x="1676400" y="3810000"/>
            <a:ext cx="838200" cy="369332"/>
          </a:xfrm>
          <a:prstGeom prst="rect">
            <a:avLst/>
          </a:prstGeom>
          <a:noFill/>
        </p:spPr>
        <p:txBody>
          <a:bodyPr wrap="square" rtlCol="0">
            <a:spAutoFit/>
          </a:bodyPr>
          <a:lstStyle/>
          <a:p>
            <a:r>
              <a:rPr lang="en-US" dirty="0" smtClean="0"/>
              <a:t>Delay</a:t>
            </a:r>
            <a:endParaRPr lang="en-US" dirty="0"/>
          </a:p>
        </p:txBody>
      </p:sp>
      <p:sp>
        <p:nvSpPr>
          <p:cNvPr id="16" name="TextBox 15"/>
          <p:cNvSpPr txBox="1"/>
          <p:nvPr/>
        </p:nvSpPr>
        <p:spPr>
          <a:xfrm rot="19294877">
            <a:off x="1014613" y="3268448"/>
            <a:ext cx="838200" cy="369332"/>
          </a:xfrm>
          <a:prstGeom prst="rect">
            <a:avLst/>
          </a:prstGeom>
          <a:noFill/>
        </p:spPr>
        <p:txBody>
          <a:bodyPr wrap="square" rtlCol="0">
            <a:spAutoFit/>
          </a:bodyPr>
          <a:lstStyle/>
          <a:p>
            <a:r>
              <a:rPr lang="en-US" dirty="0" smtClean="0"/>
              <a:t>Delay</a:t>
            </a:r>
            <a:endParaRPr lang="en-US" dirty="0"/>
          </a:p>
        </p:txBody>
      </p:sp>
      <p:sp>
        <p:nvSpPr>
          <p:cNvPr id="17" name="Oval 16"/>
          <p:cNvSpPr/>
          <p:nvPr/>
        </p:nvSpPr>
        <p:spPr>
          <a:xfrm>
            <a:off x="4800600" y="2438400"/>
            <a:ext cx="381000" cy="3810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fontAlgn="auto">
              <a:spcBef>
                <a:spcPts val="0"/>
              </a:spcBef>
              <a:spcAft>
                <a:spcPts val="0"/>
              </a:spcAft>
              <a:defRPr/>
            </a:pPr>
            <a:r>
              <a:rPr lang="en-US" sz="2400" dirty="0"/>
              <a:t>2</a:t>
            </a:r>
          </a:p>
        </p:txBody>
      </p:sp>
      <p:sp>
        <p:nvSpPr>
          <p:cNvPr id="18" name="Oval 17"/>
          <p:cNvSpPr/>
          <p:nvPr/>
        </p:nvSpPr>
        <p:spPr>
          <a:xfrm>
            <a:off x="4800600" y="1905000"/>
            <a:ext cx="381000" cy="3810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auto">
              <a:spcBef>
                <a:spcPts val="0"/>
              </a:spcBef>
              <a:spcAft>
                <a:spcPts val="0"/>
              </a:spcAft>
              <a:defRPr/>
            </a:pPr>
            <a:r>
              <a:rPr lang="en-US" sz="2400" dirty="0"/>
              <a:t>1</a:t>
            </a:r>
          </a:p>
        </p:txBody>
      </p:sp>
      <p:sp>
        <p:nvSpPr>
          <p:cNvPr id="19" name="Rectangle 18"/>
          <p:cNvSpPr/>
          <p:nvPr/>
        </p:nvSpPr>
        <p:spPr>
          <a:xfrm>
            <a:off x="5410200" y="1905000"/>
            <a:ext cx="2667000" cy="381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auto">
              <a:spcBef>
                <a:spcPts val="0"/>
              </a:spcBef>
              <a:spcAft>
                <a:spcPts val="0"/>
              </a:spcAft>
              <a:defRPr/>
            </a:pPr>
            <a:r>
              <a:rPr lang="en-US" sz="2400" dirty="0"/>
              <a:t>Forward Input</a:t>
            </a:r>
          </a:p>
        </p:txBody>
      </p:sp>
      <p:sp>
        <p:nvSpPr>
          <p:cNvPr id="20" name="Rectangle 19"/>
          <p:cNvSpPr/>
          <p:nvPr/>
        </p:nvSpPr>
        <p:spPr>
          <a:xfrm>
            <a:off x="5410200" y="2438400"/>
            <a:ext cx="2667000" cy="381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fontAlgn="auto">
              <a:spcBef>
                <a:spcPts val="0"/>
              </a:spcBef>
              <a:spcAft>
                <a:spcPts val="0"/>
              </a:spcAft>
              <a:defRPr/>
            </a:pPr>
            <a:r>
              <a:rPr lang="en-US" sz="2400" dirty="0"/>
              <a:t>Process Input</a:t>
            </a:r>
          </a:p>
        </p:txBody>
      </p:sp>
      <p:sp>
        <p:nvSpPr>
          <p:cNvPr id="21" name="Oval 20"/>
          <p:cNvSpPr/>
          <p:nvPr/>
        </p:nvSpPr>
        <p:spPr>
          <a:xfrm>
            <a:off x="4876800" y="3962400"/>
            <a:ext cx="381000" cy="3810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fontAlgn="auto">
              <a:spcBef>
                <a:spcPts val="0"/>
              </a:spcBef>
              <a:spcAft>
                <a:spcPts val="0"/>
              </a:spcAft>
              <a:defRPr/>
            </a:pPr>
            <a:r>
              <a:rPr lang="en-US" sz="2400" dirty="0" smtClean="0"/>
              <a:t>1</a:t>
            </a:r>
            <a:endParaRPr lang="en-US" sz="2400" dirty="0"/>
          </a:p>
        </p:txBody>
      </p:sp>
      <p:sp>
        <p:nvSpPr>
          <p:cNvPr id="22" name="Oval 21"/>
          <p:cNvSpPr/>
          <p:nvPr/>
        </p:nvSpPr>
        <p:spPr>
          <a:xfrm>
            <a:off x="4876800" y="4419600"/>
            <a:ext cx="381000" cy="3810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auto">
              <a:spcBef>
                <a:spcPts val="0"/>
              </a:spcBef>
              <a:spcAft>
                <a:spcPts val="0"/>
              </a:spcAft>
              <a:defRPr/>
            </a:pPr>
            <a:r>
              <a:rPr lang="en-US" sz="2400" dirty="0" smtClean="0"/>
              <a:t>2</a:t>
            </a:r>
            <a:endParaRPr lang="en-US" sz="2400" dirty="0"/>
          </a:p>
        </p:txBody>
      </p:sp>
      <p:sp>
        <p:nvSpPr>
          <p:cNvPr id="23" name="Rectangle 22"/>
          <p:cNvSpPr/>
          <p:nvPr/>
        </p:nvSpPr>
        <p:spPr>
          <a:xfrm>
            <a:off x="5486400" y="4495800"/>
            <a:ext cx="2667000" cy="381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auto">
              <a:spcBef>
                <a:spcPts val="0"/>
              </a:spcBef>
              <a:spcAft>
                <a:spcPts val="0"/>
              </a:spcAft>
              <a:defRPr/>
            </a:pPr>
            <a:r>
              <a:rPr lang="en-US" sz="2400" dirty="0"/>
              <a:t>Forward Input</a:t>
            </a:r>
          </a:p>
        </p:txBody>
      </p:sp>
      <p:sp>
        <p:nvSpPr>
          <p:cNvPr id="24" name="Rectangle 23"/>
          <p:cNvSpPr/>
          <p:nvPr/>
        </p:nvSpPr>
        <p:spPr>
          <a:xfrm>
            <a:off x="5486400" y="3962400"/>
            <a:ext cx="2667000" cy="381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fontAlgn="auto">
              <a:spcBef>
                <a:spcPts val="0"/>
              </a:spcBef>
              <a:spcAft>
                <a:spcPts val="0"/>
              </a:spcAft>
              <a:defRPr/>
            </a:pPr>
            <a:r>
              <a:rPr lang="en-US" sz="2400" dirty="0"/>
              <a:t>Process Input</a:t>
            </a:r>
          </a:p>
        </p:txBody>
      </p:sp>
      <p:sp>
        <p:nvSpPr>
          <p:cNvPr id="27" name="Oval 26"/>
          <p:cNvSpPr/>
          <p:nvPr/>
        </p:nvSpPr>
        <p:spPr>
          <a:xfrm>
            <a:off x="4800600" y="6019800"/>
            <a:ext cx="381000" cy="3810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fontAlgn="auto">
              <a:spcBef>
                <a:spcPts val="0"/>
              </a:spcBef>
              <a:spcAft>
                <a:spcPts val="0"/>
              </a:spcAft>
              <a:defRPr/>
            </a:pPr>
            <a:r>
              <a:rPr lang="en-US" sz="2400" dirty="0" smtClean="0"/>
              <a:t>1</a:t>
            </a:r>
            <a:endParaRPr lang="en-US" sz="2400" dirty="0"/>
          </a:p>
        </p:txBody>
      </p:sp>
      <p:sp>
        <p:nvSpPr>
          <p:cNvPr id="28" name="Oval 27"/>
          <p:cNvSpPr/>
          <p:nvPr/>
        </p:nvSpPr>
        <p:spPr>
          <a:xfrm>
            <a:off x="1371600" y="6019800"/>
            <a:ext cx="381000" cy="3810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auto">
              <a:spcBef>
                <a:spcPts val="0"/>
              </a:spcBef>
              <a:spcAft>
                <a:spcPts val="0"/>
              </a:spcAft>
              <a:defRPr/>
            </a:pPr>
            <a:r>
              <a:rPr lang="en-US" sz="2400" dirty="0" smtClean="0"/>
              <a:t>1</a:t>
            </a:r>
            <a:endParaRPr lang="en-US" sz="2400" dirty="0"/>
          </a:p>
        </p:txBody>
      </p:sp>
      <p:sp>
        <p:nvSpPr>
          <p:cNvPr id="29" name="Rectangle 28"/>
          <p:cNvSpPr/>
          <p:nvPr/>
        </p:nvSpPr>
        <p:spPr>
          <a:xfrm>
            <a:off x="1981200" y="6019800"/>
            <a:ext cx="2667000" cy="381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auto">
              <a:spcBef>
                <a:spcPts val="0"/>
              </a:spcBef>
              <a:spcAft>
                <a:spcPts val="0"/>
              </a:spcAft>
              <a:defRPr/>
            </a:pPr>
            <a:r>
              <a:rPr lang="en-US" sz="2400" dirty="0"/>
              <a:t>Forward Input</a:t>
            </a:r>
          </a:p>
        </p:txBody>
      </p:sp>
      <p:sp>
        <p:nvSpPr>
          <p:cNvPr id="30" name="Rectangle 29"/>
          <p:cNvSpPr/>
          <p:nvPr/>
        </p:nvSpPr>
        <p:spPr>
          <a:xfrm>
            <a:off x="5410200" y="6019800"/>
            <a:ext cx="2667000" cy="381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fontAlgn="auto">
              <a:spcBef>
                <a:spcPts val="0"/>
              </a:spcBef>
              <a:spcAft>
                <a:spcPts val="0"/>
              </a:spcAft>
              <a:defRPr/>
            </a:pPr>
            <a:r>
              <a:rPr lang="en-US" sz="2400" dirty="0"/>
              <a:t>Process Input</a:t>
            </a:r>
          </a:p>
        </p:txBody>
      </p:sp>
      <p:sp>
        <p:nvSpPr>
          <p:cNvPr id="32" name="TextBox 31"/>
          <p:cNvSpPr txBox="1"/>
          <p:nvPr/>
        </p:nvSpPr>
        <p:spPr>
          <a:xfrm>
            <a:off x="5638800" y="1447800"/>
            <a:ext cx="1981200" cy="369332"/>
          </a:xfrm>
          <a:prstGeom prst="rect">
            <a:avLst/>
          </a:prstGeom>
          <a:noFill/>
        </p:spPr>
        <p:txBody>
          <a:bodyPr wrap="square" rtlCol="0">
            <a:spAutoFit/>
          </a:bodyPr>
          <a:lstStyle/>
          <a:p>
            <a:r>
              <a:rPr lang="en-US" dirty="0" smtClean="0"/>
              <a:t>Transmit-First</a:t>
            </a:r>
            <a:endParaRPr lang="en-US" dirty="0"/>
          </a:p>
        </p:txBody>
      </p:sp>
      <p:sp>
        <p:nvSpPr>
          <p:cNvPr id="33" name="TextBox 32"/>
          <p:cNvSpPr txBox="1"/>
          <p:nvPr/>
        </p:nvSpPr>
        <p:spPr>
          <a:xfrm>
            <a:off x="5638800" y="3429000"/>
            <a:ext cx="1981200" cy="369332"/>
          </a:xfrm>
          <a:prstGeom prst="rect">
            <a:avLst/>
          </a:prstGeom>
          <a:noFill/>
        </p:spPr>
        <p:txBody>
          <a:bodyPr wrap="square" rtlCol="0">
            <a:spAutoFit/>
          </a:bodyPr>
          <a:lstStyle/>
          <a:p>
            <a:r>
              <a:rPr lang="en-US" dirty="0" smtClean="0"/>
              <a:t>Process-First</a:t>
            </a:r>
            <a:endParaRPr lang="en-US" dirty="0"/>
          </a:p>
        </p:txBody>
      </p:sp>
      <p:sp>
        <p:nvSpPr>
          <p:cNvPr id="34" name="TextBox 33"/>
          <p:cNvSpPr txBox="1"/>
          <p:nvPr/>
        </p:nvSpPr>
        <p:spPr>
          <a:xfrm>
            <a:off x="3505200" y="5410200"/>
            <a:ext cx="3124200" cy="369332"/>
          </a:xfrm>
          <a:prstGeom prst="rect">
            <a:avLst/>
          </a:prstGeom>
          <a:noFill/>
        </p:spPr>
        <p:txBody>
          <a:bodyPr wrap="square" rtlCol="0">
            <a:spAutoFit/>
          </a:bodyPr>
          <a:lstStyle/>
          <a:p>
            <a:r>
              <a:rPr lang="en-US" dirty="0" smtClean="0"/>
              <a:t>Concurrent (Interleaved)</a:t>
            </a:r>
            <a:endParaRPr lang="en-US" dirty="0"/>
          </a:p>
        </p:txBody>
      </p:sp>
      <p:pic>
        <p:nvPicPr>
          <p:cNvPr id="35" name="~PP210.WAV">
            <a:hlinkClick r:id="" action="ppaction://media"/>
          </p:cNvPr>
          <p:cNvPicPr>
            <a:picLocks noRot="1" noChangeAspect="1"/>
          </p:cNvPicPr>
          <p:nvPr>
            <a:wavAudioFile r:embed="rId2" name="~PP210.WAV"/>
          </p:nvPr>
        </p:nvPicPr>
        <p:blipFill>
          <a:blip r:embed="rId4" cstate="print"/>
          <a:stretch>
            <a:fillRect/>
          </a:stretch>
        </p:blipFill>
        <p:spPr>
          <a:xfrm>
            <a:off x="8724900" y="6438900"/>
            <a:ext cx="304800" cy="304800"/>
          </a:xfrm>
          <a:prstGeom prst="rect">
            <a:avLst/>
          </a:prstGeom>
        </p:spPr>
      </p:pic>
    </p:spTree>
    <p:custDataLst>
      <p:tags r:id="rId1"/>
    </p:custDataLst>
  </p:cSld>
  <p:clrMapOvr>
    <a:masterClrMapping/>
  </p:clrMapOvr>
  <p:transition advTm="34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35" fill="hold" display="0">
                  <p:stCondLst>
                    <p:cond delay="indefinite"/>
                  </p:stCondLst>
                  <p:endCondLst>
                    <p:cond evt="onPrev" delay="0">
                      <p:tgtEl>
                        <p:sldTgt/>
                      </p:tgtEl>
                    </p:cond>
                    <p:cond evt="onStopAudio" delay="0">
                      <p:tgtEl>
                        <p:sldTgt/>
                      </p:tgtEl>
                    </p:cond>
                  </p:endCondLst>
                </p:cTn>
                <p:tgtEl>
                  <p:spTgt spid="35"/>
                </p:tgtEl>
              </p:cMediaNode>
            </p:audio>
          </p:childTnLst>
        </p:cTn>
      </p:par>
    </p:tnLst>
    <p:bldLst>
      <p:bldP spid="31" grpId="0" animBg="1"/>
      <p:bldP spid="26" grpId="0" animBg="1"/>
      <p:bldP spid="21" grpId="0" animBg="1"/>
      <p:bldP spid="22" grpId="0" animBg="1"/>
      <p:bldP spid="23" grpId="0" animBg="1"/>
      <p:bldP spid="24" grpId="0" animBg="1"/>
      <p:bldP spid="27" grpId="0" animBg="1"/>
      <p:bldP spid="28" grpId="0" animBg="1"/>
      <p:bldP spid="29" grpId="0" animBg="1"/>
      <p:bldP spid="30" grpId="0" animBg="1"/>
      <p:bldP spid="33" grpId="0"/>
      <p:bldP spid="3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Intuitive Choice of Scheduling Policy</a:t>
            </a:r>
            <a:endParaRPr lang="en-US" dirty="0"/>
          </a:p>
        </p:txBody>
      </p:sp>
      <p:sp>
        <p:nvSpPr>
          <p:cNvPr id="4" name="Content Placeholder 3"/>
          <p:cNvSpPr>
            <a:spLocks noGrp="1"/>
          </p:cNvSpPr>
          <p:nvPr>
            <p:ph sz="quarter" idx="10"/>
          </p:nvPr>
        </p:nvSpPr>
        <p:spPr/>
        <p:txBody>
          <a:bodyPr/>
          <a:lstStyle/>
          <a:p>
            <a:endParaRPr lang="en-US" dirty="0"/>
          </a:p>
        </p:txBody>
      </p:sp>
      <p:sp>
        <p:nvSpPr>
          <p:cNvPr id="5" name="Slide Number Placeholder 4"/>
          <p:cNvSpPr>
            <a:spLocks noGrp="1"/>
          </p:cNvSpPr>
          <p:nvPr>
            <p:ph type="sldNum" sz="quarter" idx="4"/>
          </p:nvPr>
        </p:nvSpPr>
        <p:spPr/>
        <p:txBody>
          <a:bodyPr/>
          <a:lstStyle/>
          <a:p>
            <a:pPr algn="ctr" eaLnBrk="1" latinLnBrk="0" hangingPunct="1"/>
            <a:fld id="{2BBB5E19-F10A-4C2F-BF6F-11C513378A2E}" type="slidenum">
              <a:rPr kumimoji="0" lang="en-US" smtClean="0"/>
              <a:pPr algn="ctr" eaLnBrk="1" latinLnBrk="0" hangingPunct="1"/>
              <a:t>55</a:t>
            </a:fld>
            <a:endParaRPr kumimoji="0" lang="en-US" sz="1400" b="1" dirty="0">
              <a:solidFill>
                <a:srgbClr val="FFFFFF"/>
              </a:solidFill>
            </a:endParaRPr>
          </a:p>
        </p:txBody>
      </p:sp>
      <p:sp>
        <p:nvSpPr>
          <p:cNvPr id="31" name="Rectangle 30"/>
          <p:cNvSpPr/>
          <p:nvPr/>
        </p:nvSpPr>
        <p:spPr>
          <a:xfrm>
            <a:off x="1219200" y="914400"/>
            <a:ext cx="2514600" cy="6858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Local Response Times Important?</a:t>
            </a:r>
            <a:endParaRPr lang="en-US" dirty="0"/>
          </a:p>
        </p:txBody>
      </p:sp>
      <p:sp>
        <p:nvSpPr>
          <p:cNvPr id="32" name="Rectangle 31"/>
          <p:cNvSpPr/>
          <p:nvPr/>
        </p:nvSpPr>
        <p:spPr>
          <a:xfrm>
            <a:off x="5105400" y="914400"/>
            <a:ext cx="2514600" cy="6858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Remote Response Times Important?</a:t>
            </a:r>
            <a:endParaRPr lang="en-US" dirty="0"/>
          </a:p>
        </p:txBody>
      </p:sp>
      <p:grpSp>
        <p:nvGrpSpPr>
          <p:cNvPr id="3" name="Group 57"/>
          <p:cNvGrpSpPr>
            <a:grpSpLocks noChangeAspect="1"/>
          </p:cNvGrpSpPr>
          <p:nvPr/>
        </p:nvGrpSpPr>
        <p:grpSpPr>
          <a:xfrm>
            <a:off x="1752600" y="1741715"/>
            <a:ext cx="1371600" cy="1306285"/>
            <a:chOff x="4267200" y="4038600"/>
            <a:chExt cx="1600200" cy="1524000"/>
          </a:xfrm>
        </p:grpSpPr>
        <p:sp>
          <p:nvSpPr>
            <p:cNvPr id="33" name="Oval 32"/>
            <p:cNvSpPr/>
            <p:nvPr/>
          </p:nvSpPr>
          <p:spPr>
            <a:xfrm>
              <a:off x="4267200" y="4038600"/>
              <a:ext cx="1600200" cy="15240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9" name="Rectangle 38"/>
            <p:cNvSpPr/>
            <p:nvPr/>
          </p:nvSpPr>
          <p:spPr>
            <a:xfrm rot="18185013">
              <a:off x="4209777" y="4324475"/>
              <a:ext cx="609600" cy="28558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smtClean="0"/>
                <a:t>Yes</a:t>
              </a:r>
              <a:endParaRPr lang="en-US" sz="1600" dirty="0"/>
            </a:p>
          </p:txBody>
        </p:sp>
        <p:sp>
          <p:nvSpPr>
            <p:cNvPr id="43" name="Rectangle 42"/>
            <p:cNvSpPr/>
            <p:nvPr/>
          </p:nvSpPr>
          <p:spPr>
            <a:xfrm rot="3038738">
              <a:off x="5258907" y="4298237"/>
              <a:ext cx="609600" cy="28558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smtClean="0"/>
                <a:t>No</a:t>
              </a:r>
              <a:endParaRPr lang="en-US" sz="1600" dirty="0"/>
            </a:p>
          </p:txBody>
        </p:sp>
        <p:sp>
          <p:nvSpPr>
            <p:cNvPr id="45" name="Flowchart: Extract 44"/>
            <p:cNvSpPr/>
            <p:nvPr/>
          </p:nvSpPr>
          <p:spPr>
            <a:xfrm rot="18289510">
              <a:off x="4776367" y="4462550"/>
              <a:ext cx="112997" cy="371300"/>
            </a:xfrm>
            <a:prstGeom prst="flowChartExtra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6" name="Oval 45"/>
            <p:cNvSpPr/>
            <p:nvPr/>
          </p:nvSpPr>
          <p:spPr>
            <a:xfrm>
              <a:off x="4876800" y="4648200"/>
              <a:ext cx="381000" cy="3810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grpSp>
        <p:nvGrpSpPr>
          <p:cNvPr id="6" name="Group 58"/>
          <p:cNvGrpSpPr>
            <a:grpSpLocks noChangeAspect="1"/>
          </p:cNvGrpSpPr>
          <p:nvPr/>
        </p:nvGrpSpPr>
        <p:grpSpPr>
          <a:xfrm>
            <a:off x="5715000" y="1741715"/>
            <a:ext cx="1371600" cy="1306285"/>
            <a:chOff x="6172200" y="4038600"/>
            <a:chExt cx="1600200" cy="1524000"/>
          </a:xfrm>
        </p:grpSpPr>
        <p:sp>
          <p:nvSpPr>
            <p:cNvPr id="47" name="Oval 46"/>
            <p:cNvSpPr/>
            <p:nvPr/>
          </p:nvSpPr>
          <p:spPr>
            <a:xfrm>
              <a:off x="6172200" y="4038600"/>
              <a:ext cx="1600200" cy="15240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54" name="Rectangle 53"/>
            <p:cNvSpPr/>
            <p:nvPr/>
          </p:nvSpPr>
          <p:spPr>
            <a:xfrm rot="18185013">
              <a:off x="6114777" y="4324475"/>
              <a:ext cx="609600" cy="28558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smtClean="0"/>
                <a:t>Yes</a:t>
              </a:r>
              <a:endParaRPr lang="en-US" sz="1600" dirty="0"/>
            </a:p>
          </p:txBody>
        </p:sp>
        <p:sp>
          <p:nvSpPr>
            <p:cNvPr id="55" name="Rectangle 54"/>
            <p:cNvSpPr/>
            <p:nvPr/>
          </p:nvSpPr>
          <p:spPr>
            <a:xfrm rot="3038738">
              <a:off x="7163907" y="4255374"/>
              <a:ext cx="609600" cy="28558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smtClean="0"/>
                <a:t>No</a:t>
              </a:r>
              <a:endParaRPr lang="en-US" sz="1600" dirty="0"/>
            </a:p>
          </p:txBody>
        </p:sp>
        <p:sp>
          <p:nvSpPr>
            <p:cNvPr id="56" name="Flowchart: Extract 55"/>
            <p:cNvSpPr/>
            <p:nvPr/>
          </p:nvSpPr>
          <p:spPr>
            <a:xfrm rot="2426157">
              <a:off x="7137232" y="4429341"/>
              <a:ext cx="107422" cy="371300"/>
            </a:xfrm>
            <a:prstGeom prst="flowChartExtra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7" name="Oval 56"/>
            <p:cNvSpPr/>
            <p:nvPr/>
          </p:nvSpPr>
          <p:spPr>
            <a:xfrm>
              <a:off x="6781800" y="4648200"/>
              <a:ext cx="381000" cy="3810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sp>
        <p:nvSpPr>
          <p:cNvPr id="60" name="Rectangle 59"/>
          <p:cNvSpPr/>
          <p:nvPr/>
        </p:nvSpPr>
        <p:spPr>
          <a:xfrm>
            <a:off x="3276600" y="2122715"/>
            <a:ext cx="2286000" cy="6096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Use Process-First Scheduling</a:t>
            </a:r>
            <a:endParaRPr lang="en-US" dirty="0"/>
          </a:p>
        </p:txBody>
      </p:sp>
      <p:grpSp>
        <p:nvGrpSpPr>
          <p:cNvPr id="7" name="Group 66"/>
          <p:cNvGrpSpPr>
            <a:grpSpLocks noChangeAspect="1"/>
          </p:cNvGrpSpPr>
          <p:nvPr/>
        </p:nvGrpSpPr>
        <p:grpSpPr>
          <a:xfrm>
            <a:off x="1752600" y="3341915"/>
            <a:ext cx="1371600" cy="1306285"/>
            <a:chOff x="6172200" y="4038600"/>
            <a:chExt cx="1600200" cy="1524000"/>
          </a:xfrm>
        </p:grpSpPr>
        <p:sp>
          <p:nvSpPr>
            <p:cNvPr id="68" name="Oval 67"/>
            <p:cNvSpPr/>
            <p:nvPr/>
          </p:nvSpPr>
          <p:spPr>
            <a:xfrm>
              <a:off x="6172200" y="4038600"/>
              <a:ext cx="1600200" cy="15240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69" name="Rectangle 68"/>
            <p:cNvSpPr/>
            <p:nvPr/>
          </p:nvSpPr>
          <p:spPr>
            <a:xfrm rot="18185013">
              <a:off x="6114777" y="4324475"/>
              <a:ext cx="609600" cy="28558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smtClean="0"/>
                <a:t>Yes</a:t>
              </a:r>
              <a:endParaRPr lang="en-US" sz="1600" dirty="0"/>
            </a:p>
          </p:txBody>
        </p:sp>
        <p:sp>
          <p:nvSpPr>
            <p:cNvPr id="70" name="Rectangle 69"/>
            <p:cNvSpPr/>
            <p:nvPr/>
          </p:nvSpPr>
          <p:spPr>
            <a:xfrm rot="3038738">
              <a:off x="7163907" y="4255374"/>
              <a:ext cx="609600" cy="28558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smtClean="0"/>
                <a:t>No</a:t>
              </a:r>
              <a:endParaRPr lang="en-US" sz="1600" dirty="0"/>
            </a:p>
          </p:txBody>
        </p:sp>
        <p:sp>
          <p:nvSpPr>
            <p:cNvPr id="71" name="Flowchart: Extract 70"/>
            <p:cNvSpPr/>
            <p:nvPr/>
          </p:nvSpPr>
          <p:spPr>
            <a:xfrm rot="2426157">
              <a:off x="7137232" y="4429341"/>
              <a:ext cx="107422" cy="371300"/>
            </a:xfrm>
            <a:prstGeom prst="flowChartExtra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2" name="Oval 71"/>
            <p:cNvSpPr/>
            <p:nvPr/>
          </p:nvSpPr>
          <p:spPr>
            <a:xfrm>
              <a:off x="6781800" y="4648200"/>
              <a:ext cx="381000" cy="3810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sp>
        <p:nvSpPr>
          <p:cNvPr id="73" name="Rectangle 72"/>
          <p:cNvSpPr/>
          <p:nvPr/>
        </p:nvSpPr>
        <p:spPr>
          <a:xfrm>
            <a:off x="3276600" y="3722915"/>
            <a:ext cx="2286000" cy="6096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Use Transmit-First Scheduling</a:t>
            </a:r>
            <a:endParaRPr lang="en-US" dirty="0"/>
          </a:p>
        </p:txBody>
      </p:sp>
      <p:grpSp>
        <p:nvGrpSpPr>
          <p:cNvPr id="8" name="Group 73"/>
          <p:cNvGrpSpPr>
            <a:grpSpLocks noChangeAspect="1"/>
          </p:cNvGrpSpPr>
          <p:nvPr/>
        </p:nvGrpSpPr>
        <p:grpSpPr>
          <a:xfrm>
            <a:off x="5715000" y="3341915"/>
            <a:ext cx="1371600" cy="1306285"/>
            <a:chOff x="4267200" y="4038600"/>
            <a:chExt cx="1600200" cy="1524000"/>
          </a:xfrm>
        </p:grpSpPr>
        <p:sp>
          <p:nvSpPr>
            <p:cNvPr id="75" name="Oval 74"/>
            <p:cNvSpPr/>
            <p:nvPr/>
          </p:nvSpPr>
          <p:spPr>
            <a:xfrm>
              <a:off x="4267200" y="4038600"/>
              <a:ext cx="1600200" cy="15240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76" name="Rectangle 75"/>
            <p:cNvSpPr/>
            <p:nvPr/>
          </p:nvSpPr>
          <p:spPr>
            <a:xfrm rot="18185013">
              <a:off x="4209777" y="4324475"/>
              <a:ext cx="609600" cy="28558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smtClean="0"/>
                <a:t>Yes</a:t>
              </a:r>
              <a:endParaRPr lang="en-US" sz="1600" dirty="0"/>
            </a:p>
          </p:txBody>
        </p:sp>
        <p:sp>
          <p:nvSpPr>
            <p:cNvPr id="77" name="Rectangle 76"/>
            <p:cNvSpPr/>
            <p:nvPr/>
          </p:nvSpPr>
          <p:spPr>
            <a:xfrm rot="3038738">
              <a:off x="5258907" y="4298237"/>
              <a:ext cx="609600" cy="28558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smtClean="0"/>
                <a:t>No</a:t>
              </a:r>
              <a:endParaRPr lang="en-US" sz="1600" dirty="0"/>
            </a:p>
          </p:txBody>
        </p:sp>
        <p:sp>
          <p:nvSpPr>
            <p:cNvPr id="78" name="Flowchart: Extract 77"/>
            <p:cNvSpPr/>
            <p:nvPr/>
          </p:nvSpPr>
          <p:spPr>
            <a:xfrm rot="18289510">
              <a:off x="4776367" y="4462550"/>
              <a:ext cx="112997" cy="371300"/>
            </a:xfrm>
            <a:prstGeom prst="flowChartExtra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9" name="Oval 78"/>
            <p:cNvSpPr/>
            <p:nvPr/>
          </p:nvSpPr>
          <p:spPr>
            <a:xfrm>
              <a:off x="4876800" y="4648200"/>
              <a:ext cx="381000" cy="3810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sp>
        <p:nvSpPr>
          <p:cNvPr id="86" name="Rectangle 85"/>
          <p:cNvSpPr/>
          <p:nvPr/>
        </p:nvSpPr>
        <p:spPr>
          <a:xfrm>
            <a:off x="3276600" y="5323115"/>
            <a:ext cx="2286000" cy="6096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Use Concurrent Scheduling</a:t>
            </a:r>
            <a:endParaRPr lang="en-US" dirty="0"/>
          </a:p>
        </p:txBody>
      </p:sp>
      <p:grpSp>
        <p:nvGrpSpPr>
          <p:cNvPr id="9" name="Group 86"/>
          <p:cNvGrpSpPr>
            <a:grpSpLocks noChangeAspect="1"/>
          </p:cNvGrpSpPr>
          <p:nvPr/>
        </p:nvGrpSpPr>
        <p:grpSpPr>
          <a:xfrm>
            <a:off x="5715000" y="4942115"/>
            <a:ext cx="1371600" cy="1306285"/>
            <a:chOff x="4267200" y="4038600"/>
            <a:chExt cx="1600200" cy="1524000"/>
          </a:xfrm>
        </p:grpSpPr>
        <p:sp>
          <p:nvSpPr>
            <p:cNvPr id="88" name="Oval 87"/>
            <p:cNvSpPr/>
            <p:nvPr/>
          </p:nvSpPr>
          <p:spPr>
            <a:xfrm>
              <a:off x="4267200" y="4038600"/>
              <a:ext cx="1600200" cy="15240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89" name="Rectangle 88"/>
            <p:cNvSpPr/>
            <p:nvPr/>
          </p:nvSpPr>
          <p:spPr>
            <a:xfrm rot="18185013">
              <a:off x="4209777" y="4324475"/>
              <a:ext cx="609600" cy="28558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smtClean="0"/>
                <a:t>Yes</a:t>
              </a:r>
              <a:endParaRPr lang="en-US" sz="1600" dirty="0"/>
            </a:p>
          </p:txBody>
        </p:sp>
        <p:sp>
          <p:nvSpPr>
            <p:cNvPr id="90" name="Rectangle 89"/>
            <p:cNvSpPr/>
            <p:nvPr/>
          </p:nvSpPr>
          <p:spPr>
            <a:xfrm rot="3038738">
              <a:off x="5258907" y="4298237"/>
              <a:ext cx="609600" cy="28558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smtClean="0"/>
                <a:t>No</a:t>
              </a:r>
              <a:endParaRPr lang="en-US" sz="1600" dirty="0"/>
            </a:p>
          </p:txBody>
        </p:sp>
        <p:sp>
          <p:nvSpPr>
            <p:cNvPr id="91" name="Flowchart: Extract 90"/>
            <p:cNvSpPr/>
            <p:nvPr/>
          </p:nvSpPr>
          <p:spPr>
            <a:xfrm rot="18289510">
              <a:off x="4776367" y="4462550"/>
              <a:ext cx="112997" cy="371300"/>
            </a:xfrm>
            <a:prstGeom prst="flowChartExtra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92" name="Oval 91"/>
            <p:cNvSpPr/>
            <p:nvPr/>
          </p:nvSpPr>
          <p:spPr>
            <a:xfrm>
              <a:off x="4876800" y="4648200"/>
              <a:ext cx="381000" cy="3810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grpSp>
        <p:nvGrpSpPr>
          <p:cNvPr id="10" name="Group 92"/>
          <p:cNvGrpSpPr>
            <a:grpSpLocks noChangeAspect="1"/>
          </p:cNvGrpSpPr>
          <p:nvPr/>
        </p:nvGrpSpPr>
        <p:grpSpPr>
          <a:xfrm>
            <a:off x="1752600" y="4942115"/>
            <a:ext cx="1371600" cy="1306285"/>
            <a:chOff x="4267200" y="4038600"/>
            <a:chExt cx="1600200" cy="1524000"/>
          </a:xfrm>
        </p:grpSpPr>
        <p:sp>
          <p:nvSpPr>
            <p:cNvPr id="94" name="Oval 93"/>
            <p:cNvSpPr/>
            <p:nvPr/>
          </p:nvSpPr>
          <p:spPr>
            <a:xfrm>
              <a:off x="4267200" y="4038600"/>
              <a:ext cx="1600200" cy="15240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95" name="Rectangle 94"/>
            <p:cNvSpPr/>
            <p:nvPr/>
          </p:nvSpPr>
          <p:spPr>
            <a:xfrm rot="18185013">
              <a:off x="4209777" y="4324475"/>
              <a:ext cx="609600" cy="28558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smtClean="0"/>
                <a:t>Yes</a:t>
              </a:r>
              <a:endParaRPr lang="en-US" sz="1600" dirty="0"/>
            </a:p>
          </p:txBody>
        </p:sp>
        <p:sp>
          <p:nvSpPr>
            <p:cNvPr id="96" name="Rectangle 95"/>
            <p:cNvSpPr/>
            <p:nvPr/>
          </p:nvSpPr>
          <p:spPr>
            <a:xfrm rot="3038738">
              <a:off x="5258907" y="4298237"/>
              <a:ext cx="609600" cy="28558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smtClean="0"/>
                <a:t>No</a:t>
              </a:r>
              <a:endParaRPr lang="en-US" sz="1600" dirty="0"/>
            </a:p>
          </p:txBody>
        </p:sp>
        <p:sp>
          <p:nvSpPr>
            <p:cNvPr id="97" name="Flowchart: Extract 96"/>
            <p:cNvSpPr/>
            <p:nvPr/>
          </p:nvSpPr>
          <p:spPr>
            <a:xfrm rot="18289510">
              <a:off x="4776367" y="4462549"/>
              <a:ext cx="112998" cy="371300"/>
            </a:xfrm>
            <a:prstGeom prst="flowChartExtra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98" name="Oval 97"/>
            <p:cNvSpPr/>
            <p:nvPr/>
          </p:nvSpPr>
          <p:spPr>
            <a:xfrm>
              <a:off x="4876800" y="4648200"/>
              <a:ext cx="381000" cy="3810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pic>
        <p:nvPicPr>
          <p:cNvPr id="48" name="~PP2703.WAV">
            <a:hlinkClick r:id="" action="ppaction://media"/>
          </p:cNvPr>
          <p:cNvPicPr>
            <a:picLocks noRot="1" noChangeAspect="1"/>
          </p:cNvPicPr>
          <p:nvPr>
            <a:wavAudioFile r:embed="rId2" name="~PP2703.WAV"/>
          </p:nvPr>
        </p:nvPicPr>
        <p:blipFill>
          <a:blip r:embed="rId5" cstate="print"/>
          <a:stretch>
            <a:fillRect/>
          </a:stretch>
        </p:blipFill>
        <p:spPr>
          <a:xfrm>
            <a:off x="8724900" y="6438900"/>
            <a:ext cx="304800" cy="304800"/>
          </a:xfrm>
          <a:prstGeom prst="rect">
            <a:avLst/>
          </a:prstGeom>
        </p:spPr>
      </p:pic>
    </p:spTree>
    <p:custDataLst>
      <p:tags r:id="rId1"/>
    </p:custDataLst>
  </p:cSld>
  <p:clrMapOvr>
    <a:masterClrMapping/>
  </p:clrMapOvr>
  <p:transition advTm="14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35" fill="hold" display="0">
                  <p:stCondLst>
                    <p:cond delay="indefinite"/>
                  </p:stCondLst>
                  <p:endCondLst>
                    <p:cond evt="onPrev" delay="0">
                      <p:tgtEl>
                        <p:sldTgt/>
                      </p:tgtEl>
                    </p:cond>
                    <p:cond evt="onStopAudio" delay="0">
                      <p:tgtEl>
                        <p:sldTgt/>
                      </p:tgtEl>
                    </p:cond>
                  </p:endCondLst>
                </p:cTn>
                <p:tgtEl>
                  <p:spTgt spid="48"/>
                </p:tgtEl>
              </p:cMediaNode>
            </p:audio>
          </p:childTnLst>
        </p:cTn>
      </p:par>
    </p:tnLst>
    <p:bldLst>
      <p:bldP spid="60" grpId="0" animBg="1"/>
      <p:bldP spid="73" grpId="0" animBg="1"/>
      <p:bldP spid="8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Intuition vs. Logic</a:t>
            </a:r>
            <a:endParaRPr lang="en-US" dirty="0"/>
          </a:p>
        </p:txBody>
      </p:sp>
      <p:sp>
        <p:nvSpPr>
          <p:cNvPr id="4" name="Content Placeholder 3"/>
          <p:cNvSpPr>
            <a:spLocks noGrp="1"/>
          </p:cNvSpPr>
          <p:nvPr>
            <p:ph sz="quarter" idx="10"/>
          </p:nvPr>
        </p:nvSpPr>
        <p:spPr/>
        <p:txBody>
          <a:bodyPr/>
          <a:lstStyle/>
          <a:p>
            <a:r>
              <a:rPr lang="en-US" dirty="0" smtClean="0"/>
              <a:t>  </a:t>
            </a:r>
            <a:endParaRPr lang="en-US" dirty="0"/>
          </a:p>
        </p:txBody>
      </p:sp>
      <p:sp>
        <p:nvSpPr>
          <p:cNvPr id="5" name="Slide Number Placeholder 4"/>
          <p:cNvSpPr>
            <a:spLocks noGrp="1"/>
          </p:cNvSpPr>
          <p:nvPr>
            <p:ph type="sldNum" sz="quarter" idx="4"/>
          </p:nvPr>
        </p:nvSpPr>
        <p:spPr/>
        <p:txBody>
          <a:bodyPr/>
          <a:lstStyle/>
          <a:p>
            <a:pPr algn="ctr" eaLnBrk="1" latinLnBrk="0" hangingPunct="1"/>
            <a:fld id="{2BBB5E19-F10A-4C2F-BF6F-11C513378A2E}" type="slidenum">
              <a:rPr kumimoji="0" lang="en-US" smtClean="0"/>
              <a:pPr algn="ctr" eaLnBrk="1" latinLnBrk="0" hangingPunct="1"/>
              <a:t>56</a:t>
            </a:fld>
            <a:endParaRPr kumimoji="0" lang="en-US" sz="1400" b="1" dirty="0">
              <a:solidFill>
                <a:srgbClr val="FFFFFF"/>
              </a:solidFill>
            </a:endParaRPr>
          </a:p>
        </p:txBody>
      </p:sp>
      <p:sp>
        <p:nvSpPr>
          <p:cNvPr id="50" name="Rectangle 49"/>
          <p:cNvSpPr/>
          <p:nvPr/>
        </p:nvSpPr>
        <p:spPr>
          <a:xfrm>
            <a:off x="457200" y="1676400"/>
            <a:ext cx="81534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All Remote Response Times better in Transmit-First than Process-First</a:t>
            </a:r>
            <a:endParaRPr lang="en-US" dirty="0"/>
          </a:p>
        </p:txBody>
      </p:sp>
      <p:sp>
        <p:nvSpPr>
          <p:cNvPr id="10" name="Rectangle 9"/>
          <p:cNvSpPr/>
          <p:nvPr/>
        </p:nvSpPr>
        <p:spPr>
          <a:xfrm>
            <a:off x="533400" y="2743200"/>
            <a:ext cx="8153400" cy="762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In </a:t>
            </a:r>
            <a:r>
              <a:rPr lang="en-US" dirty="0" err="1" smtClean="0"/>
              <a:t>unicast</a:t>
            </a:r>
            <a:r>
              <a:rPr lang="en-US" dirty="0" smtClean="0"/>
              <a:t>,  true, as destinations do not have to wait for source to finish processing.</a:t>
            </a:r>
            <a:endParaRPr lang="en-US" dirty="0"/>
          </a:p>
        </p:txBody>
      </p:sp>
      <p:sp>
        <p:nvSpPr>
          <p:cNvPr id="11" name="Rectangle 10"/>
          <p:cNvSpPr/>
          <p:nvPr/>
        </p:nvSpPr>
        <p:spPr>
          <a:xfrm>
            <a:off x="533400" y="3886200"/>
            <a:ext cx="8153400" cy="762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In multicast, nodes do not have to wait for upstream nodes to  finish processing, so first intuition correct.</a:t>
            </a:r>
            <a:endParaRPr lang="en-US" dirty="0"/>
          </a:p>
        </p:txBody>
      </p:sp>
      <p:sp>
        <p:nvSpPr>
          <p:cNvPr id="13" name="Rectangle 12"/>
          <p:cNvSpPr/>
          <p:nvPr/>
        </p:nvSpPr>
        <p:spPr>
          <a:xfrm>
            <a:off x="533400" y="5181600"/>
            <a:ext cx="8153400" cy="762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In multicast, intermediate nodes have to delay feedback to their users as they have to transmit to downstream nodes, so second intuition wrong</a:t>
            </a:r>
            <a:endParaRPr lang="en-US" dirty="0"/>
          </a:p>
        </p:txBody>
      </p:sp>
      <p:sp>
        <p:nvSpPr>
          <p:cNvPr id="9" name="Rectangle 8"/>
          <p:cNvSpPr/>
          <p:nvPr/>
        </p:nvSpPr>
        <p:spPr>
          <a:xfrm>
            <a:off x="457200" y="838200"/>
            <a:ext cx="81534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Worst Remote Response Times better in Transmit-First than Process-First</a:t>
            </a:r>
            <a:endParaRPr lang="en-US" dirty="0"/>
          </a:p>
        </p:txBody>
      </p:sp>
      <p:pic>
        <p:nvPicPr>
          <p:cNvPr id="12" name="~PP3390.WAV">
            <a:hlinkClick r:id="" action="ppaction://media"/>
          </p:cNvPr>
          <p:cNvPicPr>
            <a:picLocks noRot="1" noChangeAspect="1"/>
          </p:cNvPicPr>
          <p:nvPr>
            <a:wavAudioFile r:embed="rId2" name="~PP3390.WAV"/>
          </p:nvPr>
        </p:nvPicPr>
        <p:blipFill>
          <a:blip r:embed="rId5" cstate="print"/>
          <a:stretch>
            <a:fillRect/>
          </a:stretch>
        </p:blipFill>
        <p:spPr>
          <a:xfrm>
            <a:off x="8724900" y="6438900"/>
            <a:ext cx="304800" cy="304800"/>
          </a:xfrm>
          <a:prstGeom prst="rect">
            <a:avLst/>
          </a:prstGeom>
        </p:spPr>
      </p:pic>
    </p:spTree>
    <p:custDataLst>
      <p:tags r:id="rId1"/>
    </p:custDataLst>
  </p:cSld>
  <p:clrMapOvr>
    <a:masterClrMapping/>
  </p:clrMapOvr>
  <p:transition advTm="17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7" fill="hold" display="0">
                  <p:stCondLst>
                    <p:cond delay="indefinite"/>
                  </p:stCondLst>
                  <p:endCondLst>
                    <p:cond evt="onPrev" delay="0">
                      <p:tgtEl>
                        <p:sldTgt/>
                      </p:tgtEl>
                    </p:cond>
                    <p:cond evt="onStopAudio" delay="0">
                      <p:tgtEl>
                        <p:sldTgt/>
                      </p:tgtEl>
                    </p:cond>
                  </p:endCondLst>
                </p:cTn>
                <p:tgtEl>
                  <p:spTgt spid="12"/>
                </p:tgtEl>
              </p:cMediaNode>
            </p:audio>
          </p:childTnLst>
        </p:cTn>
      </p:par>
    </p:tnLst>
    <p:bldLst>
      <p:bldP spid="50" grpId="0" animBg="1"/>
      <p:bldP spid="10" grpId="0" animBg="1"/>
      <p:bldP spid="11" grpId="0" animBg="1"/>
      <p:bldP spid="13" grpId="0" animBg="1"/>
      <p:bldP spid="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Running Example</a:t>
            </a:r>
            <a:endParaRPr lang="en-US" dirty="0"/>
          </a:p>
        </p:txBody>
      </p:sp>
      <p:sp>
        <p:nvSpPr>
          <p:cNvPr id="4" name="Content Placeholder 3"/>
          <p:cNvSpPr>
            <a:spLocks noGrp="1"/>
          </p:cNvSpPr>
          <p:nvPr>
            <p:ph sz="quarter" idx="10"/>
          </p:nvPr>
        </p:nvSpPr>
        <p:spPr/>
        <p:txBody>
          <a:bodyPr/>
          <a:lstStyle/>
          <a:p>
            <a:endParaRPr lang="en-US"/>
          </a:p>
        </p:txBody>
      </p:sp>
      <p:sp>
        <p:nvSpPr>
          <p:cNvPr id="5" name="Slide Number Placeholder 4"/>
          <p:cNvSpPr>
            <a:spLocks noGrp="1"/>
          </p:cNvSpPr>
          <p:nvPr>
            <p:ph type="sldNum" sz="quarter" idx="4"/>
          </p:nvPr>
        </p:nvSpPr>
        <p:spPr/>
        <p:txBody>
          <a:bodyPr/>
          <a:lstStyle/>
          <a:p>
            <a:pPr algn="ctr" eaLnBrk="1" latinLnBrk="0" hangingPunct="1"/>
            <a:fld id="{2BBB5E19-F10A-4C2F-BF6F-11C513378A2E}" type="slidenum">
              <a:rPr kumimoji="0" lang="en-US" smtClean="0"/>
              <a:pPr algn="ctr" eaLnBrk="1" latinLnBrk="0" hangingPunct="1"/>
              <a:t>57</a:t>
            </a:fld>
            <a:endParaRPr kumimoji="0" lang="en-US" sz="1400" b="1" dirty="0">
              <a:solidFill>
                <a:srgbClr val="FFFFFF"/>
              </a:solidFill>
            </a:endParaRPr>
          </a:p>
        </p:txBody>
      </p:sp>
      <p:grpSp>
        <p:nvGrpSpPr>
          <p:cNvPr id="3" name="Group 69"/>
          <p:cNvGrpSpPr/>
          <p:nvPr/>
        </p:nvGrpSpPr>
        <p:grpSpPr>
          <a:xfrm>
            <a:off x="304800" y="1676400"/>
            <a:ext cx="7924800" cy="4495800"/>
            <a:chOff x="304800" y="1676400"/>
            <a:chExt cx="7924800" cy="4495800"/>
          </a:xfrm>
        </p:grpSpPr>
        <p:sp>
          <p:nvSpPr>
            <p:cNvPr id="63" name="Rectangle 62"/>
            <p:cNvSpPr/>
            <p:nvPr/>
          </p:nvSpPr>
          <p:spPr>
            <a:xfrm>
              <a:off x="1524000" y="1676400"/>
              <a:ext cx="1066800" cy="3048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User</a:t>
              </a:r>
              <a:r>
                <a:rPr lang="en-US" baseline="-25000" dirty="0" smtClean="0"/>
                <a:t>1</a:t>
              </a:r>
              <a:endParaRPr lang="en-US" baseline="-25000" dirty="0"/>
            </a:p>
          </p:txBody>
        </p:sp>
        <p:sp>
          <p:nvSpPr>
            <p:cNvPr id="64" name="Rectangle 63"/>
            <p:cNvSpPr/>
            <p:nvPr/>
          </p:nvSpPr>
          <p:spPr>
            <a:xfrm>
              <a:off x="533400" y="5867400"/>
              <a:ext cx="1066800" cy="3048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User</a:t>
              </a:r>
              <a:r>
                <a:rPr lang="en-US" baseline="-25000" dirty="0" smtClean="0"/>
                <a:t>2</a:t>
              </a:r>
              <a:endParaRPr lang="en-US" baseline="-25000" dirty="0"/>
            </a:p>
          </p:txBody>
        </p:sp>
        <p:sp>
          <p:nvSpPr>
            <p:cNvPr id="65" name="Rectangle 64"/>
            <p:cNvSpPr/>
            <p:nvPr/>
          </p:nvSpPr>
          <p:spPr>
            <a:xfrm>
              <a:off x="2514600" y="5867400"/>
              <a:ext cx="1066800" cy="3048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User</a:t>
              </a:r>
              <a:r>
                <a:rPr lang="en-US" baseline="-25000" dirty="0" smtClean="0"/>
                <a:t>3</a:t>
              </a:r>
              <a:endParaRPr lang="en-US" baseline="-25000" dirty="0"/>
            </a:p>
          </p:txBody>
        </p:sp>
        <p:sp>
          <p:nvSpPr>
            <p:cNvPr id="74" name="Oval 73"/>
            <p:cNvSpPr/>
            <p:nvPr/>
          </p:nvSpPr>
          <p:spPr>
            <a:xfrm>
              <a:off x="1752600" y="20574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smtClean="0"/>
                <a:t>UI</a:t>
              </a:r>
            </a:p>
            <a:p>
              <a:pPr algn="ctr"/>
              <a:r>
                <a:rPr lang="en-US" sz="1400" dirty="0" smtClean="0"/>
                <a:t>1</a:t>
              </a:r>
              <a:endParaRPr lang="en-US" sz="1400" dirty="0"/>
            </a:p>
          </p:txBody>
        </p:sp>
        <p:sp>
          <p:nvSpPr>
            <p:cNvPr id="75" name="Oval 74"/>
            <p:cNvSpPr/>
            <p:nvPr/>
          </p:nvSpPr>
          <p:spPr>
            <a:xfrm>
              <a:off x="1752600" y="28956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smtClean="0"/>
                <a:t>PC</a:t>
              </a:r>
            </a:p>
            <a:p>
              <a:pPr algn="ctr"/>
              <a:r>
                <a:rPr lang="en-US" sz="1400" dirty="0" smtClean="0"/>
                <a:t>1</a:t>
              </a:r>
              <a:endParaRPr lang="en-US" sz="1400" dirty="0"/>
            </a:p>
          </p:txBody>
        </p:sp>
        <p:sp>
          <p:nvSpPr>
            <p:cNvPr id="89" name="Rectangle 88"/>
            <p:cNvSpPr/>
            <p:nvPr/>
          </p:nvSpPr>
          <p:spPr>
            <a:xfrm>
              <a:off x="304800" y="2133600"/>
              <a:ext cx="990600" cy="12954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90" name="Rectangle 89"/>
            <p:cNvSpPr/>
            <p:nvPr/>
          </p:nvSpPr>
          <p:spPr>
            <a:xfrm>
              <a:off x="304800" y="2133600"/>
              <a:ext cx="990600" cy="45720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Input</a:t>
              </a:r>
              <a:endParaRPr lang="en-US" dirty="0"/>
            </a:p>
          </p:txBody>
        </p:sp>
        <p:sp>
          <p:nvSpPr>
            <p:cNvPr id="91" name="Rectangle 90"/>
            <p:cNvSpPr/>
            <p:nvPr/>
          </p:nvSpPr>
          <p:spPr>
            <a:xfrm>
              <a:off x="304800" y="2743200"/>
              <a:ext cx="990600" cy="45720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Output</a:t>
              </a:r>
              <a:endParaRPr lang="en-US" dirty="0"/>
            </a:p>
          </p:txBody>
        </p:sp>
        <p:cxnSp>
          <p:nvCxnSpPr>
            <p:cNvPr id="93" name="Straight Arrow Connector 92"/>
            <p:cNvCxnSpPr/>
            <p:nvPr/>
          </p:nvCxnSpPr>
          <p:spPr>
            <a:xfrm>
              <a:off x="457200" y="2590800"/>
              <a:ext cx="68580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p:nvPr/>
          </p:nvCxnSpPr>
          <p:spPr>
            <a:xfrm>
              <a:off x="457200" y="3198812"/>
              <a:ext cx="685800" cy="1588"/>
            </a:xfrm>
            <a:prstGeom prst="straightConnector1">
              <a:avLst/>
            </a:prstGeom>
            <a:ln w="28575">
              <a:solidFill>
                <a:srgbClr val="0000FF"/>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a:stCxn id="74" idx="3"/>
              <a:endCxn id="75" idx="1"/>
            </p:cNvCxnSpPr>
            <p:nvPr/>
          </p:nvCxnSpPr>
          <p:spPr>
            <a:xfrm rot="5400000">
              <a:off x="1638300" y="2781300"/>
              <a:ext cx="407148"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a:stCxn id="75" idx="7"/>
              <a:endCxn id="74" idx="5"/>
            </p:cNvCxnSpPr>
            <p:nvPr/>
          </p:nvCxnSpPr>
          <p:spPr>
            <a:xfrm rot="5400000" flipH="1" flipV="1">
              <a:off x="2069352" y="2781300"/>
              <a:ext cx="407148" cy="1588"/>
            </a:xfrm>
            <a:prstGeom prst="straightConnector1">
              <a:avLst/>
            </a:prstGeom>
            <a:ln w="28575">
              <a:solidFill>
                <a:srgbClr val="0000FF"/>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56" name="Oval 55"/>
            <p:cNvSpPr/>
            <p:nvPr/>
          </p:nvSpPr>
          <p:spPr>
            <a:xfrm>
              <a:off x="762000" y="43434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smtClean="0"/>
                <a:t>UI</a:t>
              </a:r>
            </a:p>
            <a:p>
              <a:pPr algn="ctr"/>
              <a:r>
                <a:rPr lang="en-US" sz="1400" dirty="0" smtClean="0"/>
                <a:t>2</a:t>
              </a:r>
              <a:endParaRPr lang="en-US" sz="1400" dirty="0"/>
            </a:p>
          </p:txBody>
        </p:sp>
        <p:sp>
          <p:nvSpPr>
            <p:cNvPr id="57" name="Oval 56"/>
            <p:cNvSpPr/>
            <p:nvPr/>
          </p:nvSpPr>
          <p:spPr>
            <a:xfrm>
              <a:off x="2743200" y="43434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smtClean="0"/>
                <a:t>UI</a:t>
              </a:r>
            </a:p>
            <a:p>
              <a:pPr algn="ctr"/>
              <a:r>
                <a:rPr lang="en-US" sz="1400" dirty="0" smtClean="0"/>
                <a:t>3</a:t>
              </a:r>
              <a:endParaRPr lang="en-US" sz="1400" dirty="0"/>
            </a:p>
          </p:txBody>
        </p:sp>
        <p:sp>
          <p:nvSpPr>
            <p:cNvPr id="36" name="Oval 35"/>
            <p:cNvSpPr/>
            <p:nvPr/>
          </p:nvSpPr>
          <p:spPr>
            <a:xfrm>
              <a:off x="2743200" y="51816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smtClean="0"/>
                <a:t>PC</a:t>
              </a:r>
            </a:p>
            <a:p>
              <a:pPr algn="ctr"/>
              <a:r>
                <a:rPr lang="en-US" sz="1400" dirty="0" smtClean="0"/>
                <a:t>3</a:t>
              </a:r>
              <a:endParaRPr lang="en-US" sz="1400" dirty="0"/>
            </a:p>
          </p:txBody>
        </p:sp>
        <p:sp>
          <p:nvSpPr>
            <p:cNvPr id="38" name="Oval 37"/>
            <p:cNvSpPr/>
            <p:nvPr/>
          </p:nvSpPr>
          <p:spPr>
            <a:xfrm>
              <a:off x="762000" y="51816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smtClean="0"/>
                <a:t>PC</a:t>
              </a:r>
            </a:p>
            <a:p>
              <a:pPr algn="ctr"/>
              <a:r>
                <a:rPr lang="en-US" sz="1400" dirty="0" smtClean="0"/>
                <a:t>2</a:t>
              </a:r>
              <a:endParaRPr lang="en-US" sz="1400" dirty="0"/>
            </a:p>
          </p:txBody>
        </p:sp>
        <p:cxnSp>
          <p:nvCxnSpPr>
            <p:cNvPr id="84" name="Straight Arrow Connector 83"/>
            <p:cNvCxnSpPr>
              <a:stCxn id="38" idx="7"/>
              <a:endCxn id="56" idx="5"/>
            </p:cNvCxnSpPr>
            <p:nvPr/>
          </p:nvCxnSpPr>
          <p:spPr>
            <a:xfrm rot="5400000" flipH="1" flipV="1">
              <a:off x="1078752" y="5067300"/>
              <a:ext cx="407148" cy="1588"/>
            </a:xfrm>
            <a:prstGeom prst="straightConnector1">
              <a:avLst/>
            </a:prstGeom>
            <a:ln w="28575">
              <a:solidFill>
                <a:srgbClr val="0000FF"/>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a:stCxn id="36" idx="7"/>
              <a:endCxn id="57" idx="5"/>
            </p:cNvCxnSpPr>
            <p:nvPr/>
          </p:nvCxnSpPr>
          <p:spPr>
            <a:xfrm rot="5400000" flipH="1" flipV="1">
              <a:off x="3059952" y="5067300"/>
              <a:ext cx="407148" cy="1588"/>
            </a:xfrm>
            <a:prstGeom prst="straightConnector1">
              <a:avLst/>
            </a:prstGeom>
            <a:ln w="28575">
              <a:solidFill>
                <a:srgbClr val="0000FF"/>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6172200" y="1676400"/>
              <a:ext cx="1066800" cy="3048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User</a:t>
              </a:r>
              <a:r>
                <a:rPr lang="en-US" baseline="-25000" dirty="0" smtClean="0"/>
                <a:t>4</a:t>
              </a:r>
              <a:endParaRPr lang="en-US" baseline="-25000" dirty="0"/>
            </a:p>
          </p:txBody>
        </p:sp>
        <p:sp>
          <p:nvSpPr>
            <p:cNvPr id="40" name="Rectangle 39"/>
            <p:cNvSpPr/>
            <p:nvPr/>
          </p:nvSpPr>
          <p:spPr>
            <a:xfrm>
              <a:off x="5181600" y="5867400"/>
              <a:ext cx="1066800" cy="3048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User</a:t>
              </a:r>
              <a:r>
                <a:rPr lang="en-US" baseline="-25000" dirty="0" smtClean="0"/>
                <a:t>5</a:t>
              </a:r>
              <a:endParaRPr lang="en-US" baseline="-25000" dirty="0"/>
            </a:p>
          </p:txBody>
        </p:sp>
        <p:sp>
          <p:nvSpPr>
            <p:cNvPr id="41" name="Rectangle 40"/>
            <p:cNvSpPr/>
            <p:nvPr/>
          </p:nvSpPr>
          <p:spPr>
            <a:xfrm>
              <a:off x="7162800" y="5867400"/>
              <a:ext cx="1066800" cy="3048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User</a:t>
              </a:r>
              <a:r>
                <a:rPr lang="en-US" baseline="-25000" dirty="0" smtClean="0"/>
                <a:t>6</a:t>
              </a:r>
              <a:endParaRPr lang="en-US" baseline="-25000" dirty="0"/>
            </a:p>
          </p:txBody>
        </p:sp>
        <p:sp>
          <p:nvSpPr>
            <p:cNvPr id="42" name="Oval 41"/>
            <p:cNvSpPr/>
            <p:nvPr/>
          </p:nvSpPr>
          <p:spPr>
            <a:xfrm>
              <a:off x="6400800" y="20574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smtClean="0"/>
                <a:t>UI</a:t>
              </a:r>
            </a:p>
            <a:p>
              <a:pPr algn="ctr"/>
              <a:r>
                <a:rPr lang="en-US" sz="1400" dirty="0" smtClean="0"/>
                <a:t>4</a:t>
              </a:r>
              <a:endParaRPr lang="en-US" sz="1400" dirty="0"/>
            </a:p>
          </p:txBody>
        </p:sp>
        <p:sp>
          <p:nvSpPr>
            <p:cNvPr id="43" name="Oval 42"/>
            <p:cNvSpPr/>
            <p:nvPr/>
          </p:nvSpPr>
          <p:spPr>
            <a:xfrm>
              <a:off x="6400800" y="28956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smtClean="0"/>
                <a:t>PC</a:t>
              </a:r>
            </a:p>
            <a:p>
              <a:pPr algn="ctr"/>
              <a:r>
                <a:rPr lang="en-US" sz="1400" dirty="0" smtClean="0"/>
                <a:t>4</a:t>
              </a:r>
              <a:endParaRPr lang="en-US" sz="1400" dirty="0"/>
            </a:p>
          </p:txBody>
        </p:sp>
        <p:cxnSp>
          <p:nvCxnSpPr>
            <p:cNvPr id="50" name="Straight Arrow Connector 49"/>
            <p:cNvCxnSpPr>
              <a:stCxn id="43" idx="7"/>
              <a:endCxn id="42" idx="5"/>
            </p:cNvCxnSpPr>
            <p:nvPr/>
          </p:nvCxnSpPr>
          <p:spPr>
            <a:xfrm rot="5400000" flipH="1" flipV="1">
              <a:off x="6717552" y="2781300"/>
              <a:ext cx="407148" cy="1588"/>
            </a:xfrm>
            <a:prstGeom prst="straightConnector1">
              <a:avLst/>
            </a:prstGeom>
            <a:ln w="28575">
              <a:solidFill>
                <a:srgbClr val="0000FF"/>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51" name="Oval 50"/>
            <p:cNvSpPr/>
            <p:nvPr/>
          </p:nvSpPr>
          <p:spPr>
            <a:xfrm>
              <a:off x="5410200" y="43434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smtClean="0"/>
                <a:t>UI</a:t>
              </a:r>
            </a:p>
            <a:p>
              <a:pPr algn="ctr"/>
              <a:r>
                <a:rPr lang="en-US" sz="1400" dirty="0" smtClean="0"/>
                <a:t>5</a:t>
              </a:r>
              <a:endParaRPr lang="en-US" sz="1400" dirty="0"/>
            </a:p>
          </p:txBody>
        </p:sp>
        <p:sp>
          <p:nvSpPr>
            <p:cNvPr id="52" name="Oval 51"/>
            <p:cNvSpPr/>
            <p:nvPr/>
          </p:nvSpPr>
          <p:spPr>
            <a:xfrm>
              <a:off x="7391400" y="43434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smtClean="0"/>
                <a:t>UI</a:t>
              </a:r>
            </a:p>
            <a:p>
              <a:pPr algn="ctr"/>
              <a:r>
                <a:rPr lang="en-US" sz="1400" dirty="0" smtClean="0"/>
                <a:t>6</a:t>
              </a:r>
              <a:endParaRPr lang="en-US" sz="1400" dirty="0"/>
            </a:p>
          </p:txBody>
        </p:sp>
        <p:sp>
          <p:nvSpPr>
            <p:cNvPr id="53" name="Oval 52"/>
            <p:cNvSpPr/>
            <p:nvPr/>
          </p:nvSpPr>
          <p:spPr>
            <a:xfrm>
              <a:off x="7391400" y="51816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smtClean="0"/>
                <a:t>PC</a:t>
              </a:r>
            </a:p>
            <a:p>
              <a:pPr algn="ctr"/>
              <a:r>
                <a:rPr lang="en-US" sz="1400" dirty="0" smtClean="0"/>
                <a:t>6</a:t>
              </a:r>
              <a:endParaRPr lang="en-US" sz="1400" dirty="0"/>
            </a:p>
          </p:txBody>
        </p:sp>
        <p:sp>
          <p:nvSpPr>
            <p:cNvPr id="54" name="Oval 53"/>
            <p:cNvSpPr/>
            <p:nvPr/>
          </p:nvSpPr>
          <p:spPr>
            <a:xfrm>
              <a:off x="5410200" y="51816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smtClean="0"/>
                <a:t>PC</a:t>
              </a:r>
            </a:p>
            <a:p>
              <a:pPr algn="ctr"/>
              <a:r>
                <a:rPr lang="en-US" sz="1400" dirty="0" smtClean="0"/>
                <a:t>5</a:t>
              </a:r>
              <a:endParaRPr lang="en-US" sz="1400" dirty="0"/>
            </a:p>
          </p:txBody>
        </p:sp>
        <p:cxnSp>
          <p:nvCxnSpPr>
            <p:cNvPr id="59" name="Straight Arrow Connector 58"/>
            <p:cNvCxnSpPr>
              <a:stCxn id="54" idx="7"/>
              <a:endCxn id="51" idx="5"/>
            </p:cNvCxnSpPr>
            <p:nvPr/>
          </p:nvCxnSpPr>
          <p:spPr>
            <a:xfrm rot="5400000" flipH="1" flipV="1">
              <a:off x="5726952" y="5067300"/>
              <a:ext cx="407148" cy="1588"/>
            </a:xfrm>
            <a:prstGeom prst="straightConnector1">
              <a:avLst/>
            </a:prstGeom>
            <a:ln w="28575">
              <a:solidFill>
                <a:srgbClr val="0000FF"/>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a:stCxn id="53" idx="7"/>
              <a:endCxn id="52" idx="5"/>
            </p:cNvCxnSpPr>
            <p:nvPr/>
          </p:nvCxnSpPr>
          <p:spPr>
            <a:xfrm rot="5400000" flipH="1" flipV="1">
              <a:off x="7708152" y="5067300"/>
              <a:ext cx="407148" cy="1588"/>
            </a:xfrm>
            <a:prstGeom prst="straightConnector1">
              <a:avLst/>
            </a:prstGeom>
            <a:ln w="28575">
              <a:solidFill>
                <a:srgbClr val="0000FF"/>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a:stCxn id="75" idx="4"/>
              <a:endCxn id="38" idx="7"/>
            </p:cNvCxnSpPr>
            <p:nvPr/>
          </p:nvCxnSpPr>
          <p:spPr>
            <a:xfrm rot="5400000">
              <a:off x="787026" y="4000500"/>
              <a:ext cx="1765674" cy="77507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a:stCxn id="75" idx="4"/>
              <a:endCxn id="36" idx="1"/>
            </p:cNvCxnSpPr>
            <p:nvPr/>
          </p:nvCxnSpPr>
          <p:spPr>
            <a:xfrm rot="16200000" flipH="1">
              <a:off x="1562100" y="4000500"/>
              <a:ext cx="1765674" cy="77507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a:stCxn id="75" idx="6"/>
              <a:endCxn id="43" idx="2"/>
            </p:cNvCxnSpPr>
            <p:nvPr/>
          </p:nvCxnSpPr>
          <p:spPr>
            <a:xfrm>
              <a:off x="2362200" y="3200400"/>
              <a:ext cx="403860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a:stCxn id="43" idx="4"/>
              <a:endCxn id="53" idx="1"/>
            </p:cNvCxnSpPr>
            <p:nvPr/>
          </p:nvCxnSpPr>
          <p:spPr>
            <a:xfrm rot="16200000" flipH="1">
              <a:off x="6210300" y="4000500"/>
              <a:ext cx="1765674" cy="77507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a:stCxn id="43" idx="4"/>
              <a:endCxn id="54" idx="7"/>
            </p:cNvCxnSpPr>
            <p:nvPr/>
          </p:nvCxnSpPr>
          <p:spPr>
            <a:xfrm rot="5400000">
              <a:off x="5435226" y="4000500"/>
              <a:ext cx="1765674" cy="77507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13" name="Rectangle 112"/>
          <p:cNvSpPr/>
          <p:nvPr/>
        </p:nvSpPr>
        <p:spPr>
          <a:xfrm>
            <a:off x="7315200" y="381000"/>
            <a:ext cx="1676400" cy="5334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Transmit Time = T</a:t>
            </a:r>
            <a:endParaRPr lang="en-US" dirty="0"/>
          </a:p>
        </p:txBody>
      </p:sp>
      <p:sp>
        <p:nvSpPr>
          <p:cNvPr id="55" name="Rectangle 54"/>
          <p:cNvSpPr/>
          <p:nvPr/>
        </p:nvSpPr>
        <p:spPr>
          <a:xfrm>
            <a:off x="7315200" y="990600"/>
            <a:ext cx="1676400" cy="8382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Input Processing Time = P</a:t>
            </a:r>
            <a:endParaRPr lang="en-US" dirty="0"/>
          </a:p>
        </p:txBody>
      </p:sp>
      <p:sp>
        <p:nvSpPr>
          <p:cNvPr id="67" name="Rectangle 66"/>
          <p:cNvSpPr/>
          <p:nvPr/>
        </p:nvSpPr>
        <p:spPr>
          <a:xfrm>
            <a:off x="7315200" y="2819400"/>
            <a:ext cx="1676400" cy="5334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Network Latency = D</a:t>
            </a:r>
            <a:endParaRPr lang="en-US" dirty="0"/>
          </a:p>
        </p:txBody>
      </p:sp>
      <p:sp>
        <p:nvSpPr>
          <p:cNvPr id="68" name="Rectangle 67"/>
          <p:cNvSpPr/>
          <p:nvPr/>
        </p:nvSpPr>
        <p:spPr>
          <a:xfrm>
            <a:off x="7315200" y="1905000"/>
            <a:ext cx="1676400" cy="8382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Output Processing Time = 0</a:t>
            </a:r>
            <a:endParaRPr lang="en-US" dirty="0"/>
          </a:p>
        </p:txBody>
      </p:sp>
      <p:sp>
        <p:nvSpPr>
          <p:cNvPr id="69" name="Rectangle 68"/>
          <p:cNvSpPr/>
          <p:nvPr/>
        </p:nvSpPr>
        <p:spPr>
          <a:xfrm>
            <a:off x="1143000" y="990600"/>
            <a:ext cx="1752600" cy="6096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User</a:t>
            </a:r>
            <a:r>
              <a:rPr lang="en-US" baseline="-25000" dirty="0" smtClean="0"/>
              <a:t>1</a:t>
            </a:r>
            <a:r>
              <a:rPr lang="en-US" dirty="0" smtClean="0"/>
              <a:t> Enters All Commands</a:t>
            </a:r>
            <a:endParaRPr lang="en-US" dirty="0"/>
          </a:p>
        </p:txBody>
      </p:sp>
      <p:sp>
        <p:nvSpPr>
          <p:cNvPr id="72" name="Oval 71"/>
          <p:cNvSpPr/>
          <p:nvPr/>
        </p:nvSpPr>
        <p:spPr>
          <a:xfrm>
            <a:off x="2743200" y="2743200"/>
            <a:ext cx="381000" cy="3810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1</a:t>
            </a:r>
            <a:endParaRPr lang="en-US" dirty="0"/>
          </a:p>
        </p:txBody>
      </p:sp>
      <p:sp>
        <p:nvSpPr>
          <p:cNvPr id="73" name="Oval 72"/>
          <p:cNvSpPr/>
          <p:nvPr/>
        </p:nvSpPr>
        <p:spPr>
          <a:xfrm>
            <a:off x="1371600" y="3733800"/>
            <a:ext cx="381000" cy="3810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2</a:t>
            </a:r>
            <a:endParaRPr lang="en-US" dirty="0"/>
          </a:p>
        </p:txBody>
      </p:sp>
      <p:sp>
        <p:nvSpPr>
          <p:cNvPr id="76" name="Oval 75"/>
          <p:cNvSpPr/>
          <p:nvPr/>
        </p:nvSpPr>
        <p:spPr>
          <a:xfrm>
            <a:off x="2362200" y="3733800"/>
            <a:ext cx="381000" cy="3810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3</a:t>
            </a:r>
            <a:endParaRPr lang="en-US" dirty="0"/>
          </a:p>
        </p:txBody>
      </p:sp>
      <p:sp>
        <p:nvSpPr>
          <p:cNvPr id="81" name="Oval 80"/>
          <p:cNvSpPr/>
          <p:nvPr/>
        </p:nvSpPr>
        <p:spPr>
          <a:xfrm>
            <a:off x="6019800" y="3733800"/>
            <a:ext cx="381000" cy="3810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1</a:t>
            </a:r>
            <a:endParaRPr lang="en-US" dirty="0"/>
          </a:p>
        </p:txBody>
      </p:sp>
      <p:sp>
        <p:nvSpPr>
          <p:cNvPr id="83" name="Oval 82"/>
          <p:cNvSpPr/>
          <p:nvPr/>
        </p:nvSpPr>
        <p:spPr>
          <a:xfrm>
            <a:off x="7010400" y="3733800"/>
            <a:ext cx="381000" cy="3810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2</a:t>
            </a:r>
            <a:endParaRPr lang="en-US" dirty="0"/>
          </a:p>
        </p:txBody>
      </p:sp>
      <p:sp>
        <p:nvSpPr>
          <p:cNvPr id="85" name="Rectangle 84"/>
          <p:cNvSpPr/>
          <p:nvPr/>
        </p:nvSpPr>
        <p:spPr>
          <a:xfrm>
            <a:off x="2971800" y="1905000"/>
            <a:ext cx="2895600" cy="6096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Replicated Multicast Architecture</a:t>
            </a:r>
            <a:endParaRPr lang="en-US" dirty="0"/>
          </a:p>
        </p:txBody>
      </p:sp>
      <p:pic>
        <p:nvPicPr>
          <p:cNvPr id="58" name="~PP3729.WAV">
            <a:hlinkClick r:id="" action="ppaction://media"/>
          </p:cNvPr>
          <p:cNvPicPr>
            <a:picLocks noRot="1" noChangeAspect="1"/>
          </p:cNvPicPr>
          <p:nvPr>
            <a:wavAudioFile r:embed="rId2" name="~PP3729.WAV"/>
          </p:nvPr>
        </p:nvPicPr>
        <p:blipFill>
          <a:blip r:embed="rId5" cstate="print"/>
          <a:stretch>
            <a:fillRect/>
          </a:stretch>
        </p:blipFill>
        <p:spPr>
          <a:xfrm>
            <a:off x="8724900" y="6438900"/>
            <a:ext cx="304800" cy="304800"/>
          </a:xfrm>
          <a:prstGeom prst="rect">
            <a:avLst/>
          </a:prstGeom>
        </p:spPr>
      </p:pic>
    </p:spTree>
    <p:custDataLst>
      <p:tags r:id="rId1"/>
    </p:custDataLst>
  </p:cSld>
  <p:clrMapOvr>
    <a:masterClrMapping/>
  </p:clrMapOvr>
  <p:transition advTm="36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8"/>
                                        </p:tgtEl>
                                      </p:cBhvr>
                                    </p:cmd>
                                  </p:childTnLst>
                                </p:cTn>
                              </p:par>
                            </p:childTnLst>
                          </p:cTn>
                        </p:par>
                      </p:childTnLst>
                    </p:cTn>
                  </p:par>
                  <p:par>
                    <p:cTn id="7" fill="hold">
                      <p:stCondLst>
                        <p:cond delay="indefinite"/>
                      </p:stCondLst>
                      <p:childTnLst>
                        <p:par>
                          <p:cTn id="8" fill="hold">
                            <p:stCondLst>
                              <p:cond delay="0"/>
                            </p:stCondLst>
                            <p:childTnLst>
                              <p:par>
                                <p:cTn id="9" presetID="9" presetClass="emph" presetSubtype="0" nodeType="clickEffect">
                                  <p:stCondLst>
                                    <p:cond delay="0"/>
                                  </p:stCondLst>
                                  <p:childTnLst>
                                    <p:set>
                                      <p:cBhvr rctx="PPT">
                                        <p:cTn id="10" dur="indefinite"/>
                                        <p:tgtEl>
                                          <p:spTgt spid="3"/>
                                        </p:tgtEl>
                                        <p:attrNameLst>
                                          <p:attrName>style.opacity</p:attrName>
                                        </p:attrNameLst>
                                      </p:cBhvr>
                                      <p:to>
                                        <p:strVal val="0.25"/>
                                      </p:to>
                                    </p:set>
                                    <p:animEffect filter="image" prLst="opacity: 0.25">
                                      <p:cBhvr rctx="IE">
                                        <p:cTn id="11" dur="indefinite"/>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1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5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6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6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72"/>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73"/>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76"/>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81"/>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46" fill="hold" display="0">
                  <p:stCondLst>
                    <p:cond delay="indefinite"/>
                  </p:stCondLst>
                  <p:endCondLst>
                    <p:cond evt="onPrev" delay="0">
                      <p:tgtEl>
                        <p:sldTgt/>
                      </p:tgtEl>
                    </p:cond>
                    <p:cond evt="onStopAudio" delay="0">
                      <p:tgtEl>
                        <p:sldTgt/>
                      </p:tgtEl>
                    </p:cond>
                  </p:endCondLst>
                </p:cTn>
                <p:tgtEl>
                  <p:spTgt spid="58"/>
                </p:tgtEl>
              </p:cMediaNode>
            </p:audio>
          </p:childTnLst>
        </p:cTn>
      </p:par>
    </p:tnLst>
    <p:bldLst>
      <p:bldP spid="113" grpId="0" animBg="1"/>
      <p:bldP spid="55" grpId="0" animBg="1"/>
      <p:bldP spid="67" grpId="0" animBg="1"/>
      <p:bldP spid="68" grpId="0" animBg="1"/>
      <p:bldP spid="69" grpId="0" animBg="1"/>
      <p:bldP spid="72" grpId="0" animBg="1"/>
      <p:bldP spid="73" grpId="0" animBg="1"/>
      <p:bldP spid="76" grpId="0" animBg="1"/>
      <p:bldP spid="81" grpId="0" animBg="1"/>
      <p:bldP spid="8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Running Example</a:t>
            </a:r>
            <a:endParaRPr lang="en-US" dirty="0"/>
          </a:p>
        </p:txBody>
      </p:sp>
      <p:sp>
        <p:nvSpPr>
          <p:cNvPr id="4" name="Content Placeholder 3"/>
          <p:cNvSpPr>
            <a:spLocks noGrp="1"/>
          </p:cNvSpPr>
          <p:nvPr>
            <p:ph sz="quarter" idx="10"/>
          </p:nvPr>
        </p:nvSpPr>
        <p:spPr/>
        <p:txBody>
          <a:bodyPr/>
          <a:lstStyle/>
          <a:p>
            <a:endParaRPr lang="en-US"/>
          </a:p>
        </p:txBody>
      </p:sp>
      <p:sp>
        <p:nvSpPr>
          <p:cNvPr id="5" name="Slide Number Placeholder 4"/>
          <p:cNvSpPr>
            <a:spLocks noGrp="1"/>
          </p:cNvSpPr>
          <p:nvPr>
            <p:ph type="sldNum" sz="quarter" idx="4"/>
          </p:nvPr>
        </p:nvSpPr>
        <p:spPr/>
        <p:txBody>
          <a:bodyPr/>
          <a:lstStyle/>
          <a:p>
            <a:pPr algn="ctr" eaLnBrk="1" latinLnBrk="0" hangingPunct="1"/>
            <a:fld id="{2BBB5E19-F10A-4C2F-BF6F-11C513378A2E}" type="slidenum">
              <a:rPr kumimoji="0" lang="en-US" smtClean="0"/>
              <a:pPr algn="ctr" eaLnBrk="1" latinLnBrk="0" hangingPunct="1"/>
              <a:t>58</a:t>
            </a:fld>
            <a:endParaRPr kumimoji="0" lang="en-US" sz="1400" b="1" dirty="0">
              <a:solidFill>
                <a:srgbClr val="FFFFFF"/>
              </a:solidFill>
            </a:endParaRPr>
          </a:p>
        </p:txBody>
      </p:sp>
      <p:grpSp>
        <p:nvGrpSpPr>
          <p:cNvPr id="3" name="Group 115"/>
          <p:cNvGrpSpPr/>
          <p:nvPr/>
        </p:nvGrpSpPr>
        <p:grpSpPr>
          <a:xfrm>
            <a:off x="1371600" y="1676400"/>
            <a:ext cx="6858000" cy="4495800"/>
            <a:chOff x="1371600" y="1676400"/>
            <a:chExt cx="6858000" cy="4495800"/>
          </a:xfrm>
        </p:grpSpPr>
        <p:sp>
          <p:nvSpPr>
            <p:cNvPr id="63" name="Rectangle 62"/>
            <p:cNvSpPr/>
            <p:nvPr/>
          </p:nvSpPr>
          <p:spPr>
            <a:xfrm>
              <a:off x="1524000" y="1676400"/>
              <a:ext cx="1066800" cy="3048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User</a:t>
              </a:r>
              <a:r>
                <a:rPr lang="en-US" baseline="-25000" dirty="0" smtClean="0"/>
                <a:t>1</a:t>
              </a:r>
              <a:endParaRPr lang="en-US" baseline="-25000" dirty="0"/>
            </a:p>
          </p:txBody>
        </p:sp>
        <p:sp>
          <p:nvSpPr>
            <p:cNvPr id="74" name="Oval 73"/>
            <p:cNvSpPr/>
            <p:nvPr/>
          </p:nvSpPr>
          <p:spPr>
            <a:xfrm>
              <a:off x="1752600" y="20574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smtClean="0"/>
                <a:t>UI</a:t>
              </a:r>
            </a:p>
            <a:p>
              <a:pPr algn="ctr"/>
              <a:r>
                <a:rPr lang="en-US" sz="1400" dirty="0" smtClean="0"/>
                <a:t>1</a:t>
              </a:r>
              <a:endParaRPr lang="en-US" sz="1400" dirty="0"/>
            </a:p>
          </p:txBody>
        </p:sp>
        <p:sp>
          <p:nvSpPr>
            <p:cNvPr id="75" name="Oval 74"/>
            <p:cNvSpPr/>
            <p:nvPr/>
          </p:nvSpPr>
          <p:spPr>
            <a:xfrm>
              <a:off x="1752600" y="28956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smtClean="0"/>
                <a:t>PC</a:t>
              </a:r>
            </a:p>
            <a:p>
              <a:pPr algn="ctr"/>
              <a:r>
                <a:rPr lang="en-US" sz="1400" dirty="0" smtClean="0"/>
                <a:t>1</a:t>
              </a:r>
              <a:endParaRPr lang="en-US" sz="1400" dirty="0"/>
            </a:p>
          </p:txBody>
        </p:sp>
        <p:cxnSp>
          <p:nvCxnSpPr>
            <p:cNvPr id="95" name="Straight Arrow Connector 94"/>
            <p:cNvCxnSpPr>
              <a:stCxn id="74" idx="3"/>
              <a:endCxn id="75" idx="1"/>
            </p:cNvCxnSpPr>
            <p:nvPr/>
          </p:nvCxnSpPr>
          <p:spPr>
            <a:xfrm rot="5400000">
              <a:off x="1638300" y="2781300"/>
              <a:ext cx="407148"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a:stCxn id="75" idx="7"/>
              <a:endCxn id="74" idx="5"/>
            </p:cNvCxnSpPr>
            <p:nvPr/>
          </p:nvCxnSpPr>
          <p:spPr>
            <a:xfrm rot="5400000" flipH="1" flipV="1">
              <a:off x="2069352" y="2781300"/>
              <a:ext cx="407148" cy="1588"/>
            </a:xfrm>
            <a:prstGeom prst="straightConnector1">
              <a:avLst/>
            </a:prstGeom>
            <a:ln w="28575">
              <a:solidFill>
                <a:srgbClr val="0000FF"/>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6172200" y="1676400"/>
              <a:ext cx="1066800" cy="3048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User</a:t>
              </a:r>
              <a:r>
                <a:rPr lang="en-US" baseline="-25000" dirty="0" smtClean="0"/>
                <a:t>4</a:t>
              </a:r>
              <a:endParaRPr lang="en-US" baseline="-25000" dirty="0"/>
            </a:p>
          </p:txBody>
        </p:sp>
        <p:sp>
          <p:nvSpPr>
            <p:cNvPr id="42" name="Oval 41"/>
            <p:cNvSpPr/>
            <p:nvPr/>
          </p:nvSpPr>
          <p:spPr>
            <a:xfrm>
              <a:off x="6400800" y="20574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smtClean="0"/>
                <a:t>UI</a:t>
              </a:r>
            </a:p>
            <a:p>
              <a:pPr algn="ctr"/>
              <a:r>
                <a:rPr lang="en-US" sz="1400" dirty="0" smtClean="0"/>
                <a:t>4</a:t>
              </a:r>
              <a:endParaRPr lang="en-US" sz="1400" dirty="0"/>
            </a:p>
          </p:txBody>
        </p:sp>
        <p:sp>
          <p:nvSpPr>
            <p:cNvPr id="43" name="Oval 42"/>
            <p:cNvSpPr/>
            <p:nvPr/>
          </p:nvSpPr>
          <p:spPr>
            <a:xfrm>
              <a:off x="6400800" y="28956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smtClean="0"/>
                <a:t>PC</a:t>
              </a:r>
            </a:p>
            <a:p>
              <a:pPr algn="ctr"/>
              <a:r>
                <a:rPr lang="en-US" sz="1400" dirty="0" smtClean="0"/>
                <a:t>4</a:t>
              </a:r>
              <a:endParaRPr lang="en-US" sz="1400" dirty="0"/>
            </a:p>
          </p:txBody>
        </p:sp>
        <p:cxnSp>
          <p:nvCxnSpPr>
            <p:cNvPr id="50" name="Straight Arrow Connector 49"/>
            <p:cNvCxnSpPr>
              <a:stCxn id="43" idx="7"/>
              <a:endCxn id="42" idx="5"/>
            </p:cNvCxnSpPr>
            <p:nvPr/>
          </p:nvCxnSpPr>
          <p:spPr>
            <a:xfrm rot="5400000" flipH="1" flipV="1">
              <a:off x="6717552" y="2781300"/>
              <a:ext cx="407148" cy="1588"/>
            </a:xfrm>
            <a:prstGeom prst="straightConnector1">
              <a:avLst/>
            </a:prstGeom>
            <a:ln w="28575">
              <a:solidFill>
                <a:srgbClr val="0000FF"/>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a:stCxn id="75" idx="6"/>
              <a:endCxn id="43" idx="2"/>
            </p:cNvCxnSpPr>
            <p:nvPr/>
          </p:nvCxnSpPr>
          <p:spPr>
            <a:xfrm>
              <a:off x="2362200" y="3200400"/>
              <a:ext cx="403860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a:stCxn id="43" idx="4"/>
              <a:endCxn id="96" idx="1"/>
            </p:cNvCxnSpPr>
            <p:nvPr/>
          </p:nvCxnSpPr>
          <p:spPr>
            <a:xfrm rot="16200000" flipH="1">
              <a:off x="6210300" y="4000500"/>
              <a:ext cx="1765674" cy="77507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a:stCxn id="43" idx="4"/>
            </p:cNvCxnSpPr>
            <p:nvPr/>
          </p:nvCxnSpPr>
          <p:spPr>
            <a:xfrm rot="5400000">
              <a:off x="6324600" y="3657600"/>
              <a:ext cx="533400" cy="228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2" name="Oval 71"/>
            <p:cNvSpPr/>
            <p:nvPr/>
          </p:nvSpPr>
          <p:spPr>
            <a:xfrm>
              <a:off x="2743200" y="2743200"/>
              <a:ext cx="381000" cy="3810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1</a:t>
              </a:r>
              <a:endParaRPr lang="en-US" dirty="0"/>
            </a:p>
          </p:txBody>
        </p:sp>
        <p:sp>
          <p:nvSpPr>
            <p:cNvPr id="81" name="Oval 80"/>
            <p:cNvSpPr/>
            <p:nvPr/>
          </p:nvSpPr>
          <p:spPr>
            <a:xfrm>
              <a:off x="6019800" y="3733800"/>
              <a:ext cx="381000" cy="3810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1</a:t>
              </a:r>
              <a:endParaRPr lang="en-US" dirty="0"/>
            </a:p>
          </p:txBody>
        </p:sp>
        <p:sp>
          <p:nvSpPr>
            <p:cNvPr id="83" name="Oval 82"/>
            <p:cNvSpPr/>
            <p:nvPr/>
          </p:nvSpPr>
          <p:spPr>
            <a:xfrm>
              <a:off x="7010400" y="3733800"/>
              <a:ext cx="381000" cy="3810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2</a:t>
              </a:r>
              <a:endParaRPr lang="en-US" dirty="0"/>
            </a:p>
          </p:txBody>
        </p:sp>
        <p:cxnSp>
          <p:nvCxnSpPr>
            <p:cNvPr id="62" name="Straight Arrow Connector 61"/>
            <p:cNvCxnSpPr>
              <a:stCxn id="75" idx="4"/>
            </p:cNvCxnSpPr>
            <p:nvPr/>
          </p:nvCxnSpPr>
          <p:spPr>
            <a:xfrm rot="5400000">
              <a:off x="1676400" y="3657600"/>
              <a:ext cx="533400" cy="228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a:stCxn id="75" idx="4"/>
            </p:cNvCxnSpPr>
            <p:nvPr/>
          </p:nvCxnSpPr>
          <p:spPr>
            <a:xfrm rot="16200000" flipH="1">
              <a:off x="1905000" y="3657600"/>
              <a:ext cx="533400" cy="228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9" name="Oval 78"/>
            <p:cNvSpPr/>
            <p:nvPr/>
          </p:nvSpPr>
          <p:spPr>
            <a:xfrm>
              <a:off x="1371600" y="3733800"/>
              <a:ext cx="381000" cy="3810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2</a:t>
              </a:r>
              <a:endParaRPr lang="en-US" dirty="0"/>
            </a:p>
          </p:txBody>
        </p:sp>
        <p:sp>
          <p:nvSpPr>
            <p:cNvPr id="80" name="Oval 79"/>
            <p:cNvSpPr/>
            <p:nvPr/>
          </p:nvSpPr>
          <p:spPr>
            <a:xfrm>
              <a:off x="2362200" y="3733800"/>
              <a:ext cx="381000" cy="3810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3</a:t>
              </a:r>
              <a:endParaRPr lang="en-US" dirty="0"/>
            </a:p>
          </p:txBody>
        </p:sp>
        <p:sp>
          <p:nvSpPr>
            <p:cNvPr id="88" name="Rectangle 87"/>
            <p:cNvSpPr/>
            <p:nvPr/>
          </p:nvSpPr>
          <p:spPr>
            <a:xfrm>
              <a:off x="7162800" y="5867400"/>
              <a:ext cx="1066800" cy="3048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User</a:t>
              </a:r>
              <a:r>
                <a:rPr lang="en-US" baseline="-25000" dirty="0" smtClean="0"/>
                <a:t>6</a:t>
              </a:r>
              <a:endParaRPr lang="en-US" baseline="-25000" dirty="0"/>
            </a:p>
          </p:txBody>
        </p:sp>
        <p:sp>
          <p:nvSpPr>
            <p:cNvPr id="92" name="Oval 91"/>
            <p:cNvSpPr/>
            <p:nvPr/>
          </p:nvSpPr>
          <p:spPr>
            <a:xfrm>
              <a:off x="7391400" y="43434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smtClean="0"/>
                <a:t>UI</a:t>
              </a:r>
            </a:p>
            <a:p>
              <a:pPr algn="ctr"/>
              <a:r>
                <a:rPr lang="en-US" sz="1400" dirty="0" smtClean="0"/>
                <a:t>6</a:t>
              </a:r>
              <a:endParaRPr lang="en-US" sz="1400" dirty="0"/>
            </a:p>
          </p:txBody>
        </p:sp>
        <p:sp>
          <p:nvSpPr>
            <p:cNvPr id="96" name="Oval 95"/>
            <p:cNvSpPr/>
            <p:nvPr/>
          </p:nvSpPr>
          <p:spPr>
            <a:xfrm>
              <a:off x="7391400" y="51816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smtClean="0"/>
                <a:t>PC</a:t>
              </a:r>
            </a:p>
            <a:p>
              <a:pPr algn="ctr"/>
              <a:r>
                <a:rPr lang="en-US" sz="1400" dirty="0" smtClean="0"/>
                <a:t>6</a:t>
              </a:r>
              <a:endParaRPr lang="en-US" sz="1400" dirty="0"/>
            </a:p>
          </p:txBody>
        </p:sp>
        <p:cxnSp>
          <p:nvCxnSpPr>
            <p:cNvPr id="97" name="Straight Arrow Connector 96"/>
            <p:cNvCxnSpPr>
              <a:stCxn id="96" idx="7"/>
              <a:endCxn id="92" idx="5"/>
            </p:cNvCxnSpPr>
            <p:nvPr/>
          </p:nvCxnSpPr>
          <p:spPr>
            <a:xfrm rot="5400000" flipH="1" flipV="1">
              <a:off x="7708152" y="5067300"/>
              <a:ext cx="407148" cy="1588"/>
            </a:xfrm>
            <a:prstGeom prst="straightConnector1">
              <a:avLst/>
            </a:prstGeom>
            <a:ln w="28575">
              <a:solidFill>
                <a:srgbClr val="0000FF"/>
              </a:solidFill>
              <a:prstDash val="dash"/>
              <a:tailEnd type="arrow"/>
            </a:ln>
          </p:spPr>
          <p:style>
            <a:lnRef idx="1">
              <a:schemeClr val="accent1"/>
            </a:lnRef>
            <a:fillRef idx="0">
              <a:schemeClr val="accent1"/>
            </a:fillRef>
            <a:effectRef idx="0">
              <a:schemeClr val="accent1"/>
            </a:effectRef>
            <a:fontRef idx="minor">
              <a:schemeClr val="tx1"/>
            </a:fontRef>
          </p:style>
        </p:cxnSp>
      </p:grpSp>
      <p:sp>
        <p:nvSpPr>
          <p:cNvPr id="99" name="Rectangle 98"/>
          <p:cNvSpPr/>
          <p:nvPr/>
        </p:nvSpPr>
        <p:spPr>
          <a:xfrm>
            <a:off x="228600" y="152400"/>
            <a:ext cx="1828800" cy="9144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Analyze Local Response Time</a:t>
            </a:r>
            <a:endParaRPr lang="en-US" dirty="0"/>
          </a:p>
        </p:txBody>
      </p:sp>
      <p:sp>
        <p:nvSpPr>
          <p:cNvPr id="102" name="Rectangle 101"/>
          <p:cNvSpPr/>
          <p:nvPr/>
        </p:nvSpPr>
        <p:spPr>
          <a:xfrm>
            <a:off x="3657600" y="3581400"/>
            <a:ext cx="1828800" cy="9144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Analyze Remote Response Time</a:t>
            </a:r>
            <a:endParaRPr lang="en-US" dirty="0"/>
          </a:p>
        </p:txBody>
      </p:sp>
      <p:cxnSp>
        <p:nvCxnSpPr>
          <p:cNvPr id="105" name="Straight Arrow Connector 104"/>
          <p:cNvCxnSpPr>
            <a:stCxn id="99" idx="2"/>
            <a:endCxn id="63" idx="0"/>
          </p:cNvCxnSpPr>
          <p:nvPr/>
        </p:nvCxnSpPr>
        <p:spPr>
          <a:xfrm rot="16200000" flipH="1">
            <a:off x="1295400" y="914400"/>
            <a:ext cx="609600" cy="9144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a:stCxn id="102" idx="0"/>
            <a:endCxn id="39" idx="1"/>
          </p:cNvCxnSpPr>
          <p:nvPr/>
        </p:nvCxnSpPr>
        <p:spPr>
          <a:xfrm rot="5400000" flipH="1" flipV="1">
            <a:off x="4495800" y="1905000"/>
            <a:ext cx="1752600" cy="16002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a:stCxn id="102" idx="2"/>
            <a:endCxn id="88" idx="1"/>
          </p:cNvCxnSpPr>
          <p:nvPr/>
        </p:nvCxnSpPr>
        <p:spPr>
          <a:xfrm rot="16200000" flipH="1">
            <a:off x="5105400" y="3962400"/>
            <a:ext cx="1524000" cy="25908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pic>
        <p:nvPicPr>
          <p:cNvPr id="34" name="~PP191.WAV">
            <a:hlinkClick r:id="" action="ppaction://media"/>
          </p:cNvPr>
          <p:cNvPicPr>
            <a:picLocks noRot="1" noChangeAspect="1"/>
          </p:cNvPicPr>
          <p:nvPr>
            <a:wavAudioFile r:embed="rId2" name="~PP191.WAV"/>
          </p:nvPr>
        </p:nvPicPr>
        <p:blipFill>
          <a:blip r:embed="rId5" cstate="print"/>
          <a:stretch>
            <a:fillRect/>
          </a:stretch>
        </p:blipFill>
        <p:spPr>
          <a:xfrm>
            <a:off x="8724900" y="6438900"/>
            <a:ext cx="304800" cy="304800"/>
          </a:xfrm>
          <a:prstGeom prst="rect">
            <a:avLst/>
          </a:prstGeom>
        </p:spPr>
      </p:pic>
    </p:spTree>
    <p:custDataLst>
      <p:tags r:id="rId1"/>
    </p:custDataLst>
  </p:cSld>
  <p:clrMapOvr>
    <a:masterClrMapping/>
  </p:clrMapOvr>
  <p:transition advTm="8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1" fill="hold" display="0">
                  <p:stCondLst>
                    <p:cond delay="indefinite"/>
                  </p:stCondLst>
                  <p:endCondLst>
                    <p:cond evt="onPrev" delay="0">
                      <p:tgtEl>
                        <p:sldTgt/>
                      </p:tgtEl>
                    </p:cond>
                    <p:cond evt="onStopAudio" delay="0">
                      <p:tgtEl>
                        <p:sldTgt/>
                      </p:tgtEl>
                    </p:cond>
                  </p:endCondLst>
                </p:cTn>
                <p:tgtEl>
                  <p:spTgt spid="34"/>
                </p:tgtEl>
              </p:cMediaNode>
            </p:audio>
          </p:childTnLst>
        </p:cTn>
      </p:par>
    </p:tnLst>
    <p:bldLst>
      <p:bldP spid="99" grpId="0" animBg="1"/>
      <p:bldP spid="10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User</a:t>
            </a:r>
            <a:r>
              <a:rPr lang="en-US" baseline="-25000" dirty="0" smtClean="0"/>
              <a:t>6</a:t>
            </a:r>
            <a:r>
              <a:rPr lang="en-US" dirty="0" smtClean="0"/>
              <a:t>’s Response Time</a:t>
            </a:r>
            <a:endParaRPr lang="en-US" dirty="0"/>
          </a:p>
        </p:txBody>
      </p:sp>
      <p:sp>
        <p:nvSpPr>
          <p:cNvPr id="4" name="Content Placeholder 3"/>
          <p:cNvSpPr>
            <a:spLocks noGrp="1"/>
          </p:cNvSpPr>
          <p:nvPr>
            <p:ph sz="quarter" idx="10"/>
          </p:nvPr>
        </p:nvSpPr>
        <p:spPr/>
        <p:txBody>
          <a:bodyPr/>
          <a:lstStyle/>
          <a:p>
            <a:endParaRPr lang="en-US"/>
          </a:p>
        </p:txBody>
      </p:sp>
      <p:sp>
        <p:nvSpPr>
          <p:cNvPr id="5" name="Slide Number Placeholder 4"/>
          <p:cNvSpPr>
            <a:spLocks noGrp="1"/>
          </p:cNvSpPr>
          <p:nvPr>
            <p:ph type="sldNum" sz="quarter" idx="4"/>
          </p:nvPr>
        </p:nvSpPr>
        <p:spPr/>
        <p:txBody>
          <a:bodyPr/>
          <a:lstStyle/>
          <a:p>
            <a:pPr algn="ctr" eaLnBrk="1" latinLnBrk="0" hangingPunct="1"/>
            <a:fld id="{2BBB5E19-F10A-4C2F-BF6F-11C513378A2E}" type="slidenum">
              <a:rPr kumimoji="0" lang="en-US" smtClean="0"/>
              <a:pPr algn="ctr" eaLnBrk="1" latinLnBrk="0" hangingPunct="1"/>
              <a:t>59</a:t>
            </a:fld>
            <a:endParaRPr kumimoji="0" lang="en-US" sz="1400" b="1" dirty="0">
              <a:solidFill>
                <a:srgbClr val="FFFFFF"/>
              </a:solidFill>
            </a:endParaRPr>
          </a:p>
        </p:txBody>
      </p:sp>
      <p:grpSp>
        <p:nvGrpSpPr>
          <p:cNvPr id="3" name="Group 115"/>
          <p:cNvGrpSpPr/>
          <p:nvPr/>
        </p:nvGrpSpPr>
        <p:grpSpPr>
          <a:xfrm>
            <a:off x="1371600" y="1676400"/>
            <a:ext cx="6858000" cy="4495800"/>
            <a:chOff x="1371600" y="1676400"/>
            <a:chExt cx="6858000" cy="4495800"/>
          </a:xfrm>
        </p:grpSpPr>
        <p:sp>
          <p:nvSpPr>
            <p:cNvPr id="63" name="Rectangle 62"/>
            <p:cNvSpPr/>
            <p:nvPr/>
          </p:nvSpPr>
          <p:spPr>
            <a:xfrm>
              <a:off x="1524000" y="1676400"/>
              <a:ext cx="1066800" cy="3048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User</a:t>
              </a:r>
              <a:r>
                <a:rPr lang="en-US" baseline="-25000" dirty="0" smtClean="0"/>
                <a:t>1</a:t>
              </a:r>
              <a:endParaRPr lang="en-US" baseline="-25000" dirty="0"/>
            </a:p>
          </p:txBody>
        </p:sp>
        <p:sp>
          <p:nvSpPr>
            <p:cNvPr id="74" name="Oval 73"/>
            <p:cNvSpPr/>
            <p:nvPr/>
          </p:nvSpPr>
          <p:spPr>
            <a:xfrm>
              <a:off x="1752600" y="20574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smtClean="0"/>
                <a:t>UI</a:t>
              </a:r>
            </a:p>
            <a:p>
              <a:pPr algn="ctr"/>
              <a:r>
                <a:rPr lang="en-US" sz="1400" dirty="0" smtClean="0"/>
                <a:t>1</a:t>
              </a:r>
              <a:endParaRPr lang="en-US" sz="1400" dirty="0"/>
            </a:p>
          </p:txBody>
        </p:sp>
        <p:sp>
          <p:nvSpPr>
            <p:cNvPr id="75" name="Oval 74"/>
            <p:cNvSpPr/>
            <p:nvPr/>
          </p:nvSpPr>
          <p:spPr>
            <a:xfrm>
              <a:off x="1752600" y="28956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smtClean="0"/>
                <a:t>PC</a:t>
              </a:r>
            </a:p>
            <a:p>
              <a:pPr algn="ctr"/>
              <a:r>
                <a:rPr lang="en-US" sz="1400" dirty="0" smtClean="0"/>
                <a:t>1</a:t>
              </a:r>
              <a:endParaRPr lang="en-US" sz="1400" dirty="0"/>
            </a:p>
          </p:txBody>
        </p:sp>
        <p:cxnSp>
          <p:nvCxnSpPr>
            <p:cNvPr id="95" name="Straight Arrow Connector 94"/>
            <p:cNvCxnSpPr>
              <a:stCxn id="74" idx="3"/>
              <a:endCxn id="75" idx="1"/>
            </p:cNvCxnSpPr>
            <p:nvPr/>
          </p:nvCxnSpPr>
          <p:spPr>
            <a:xfrm rot="5400000">
              <a:off x="1638300" y="2781300"/>
              <a:ext cx="407148"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a:stCxn id="75" idx="7"/>
              <a:endCxn id="74" idx="5"/>
            </p:cNvCxnSpPr>
            <p:nvPr/>
          </p:nvCxnSpPr>
          <p:spPr>
            <a:xfrm rot="5400000" flipH="1" flipV="1">
              <a:off x="2069352" y="2781300"/>
              <a:ext cx="407148" cy="1588"/>
            </a:xfrm>
            <a:prstGeom prst="straightConnector1">
              <a:avLst/>
            </a:prstGeom>
            <a:ln w="28575">
              <a:solidFill>
                <a:srgbClr val="0000FF"/>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6172200" y="1676400"/>
              <a:ext cx="1066800" cy="3048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User</a:t>
              </a:r>
              <a:r>
                <a:rPr lang="en-US" baseline="-25000" dirty="0" smtClean="0"/>
                <a:t>4</a:t>
              </a:r>
              <a:endParaRPr lang="en-US" baseline="-25000" dirty="0"/>
            </a:p>
          </p:txBody>
        </p:sp>
        <p:sp>
          <p:nvSpPr>
            <p:cNvPr id="42" name="Oval 41"/>
            <p:cNvSpPr/>
            <p:nvPr/>
          </p:nvSpPr>
          <p:spPr>
            <a:xfrm>
              <a:off x="6400800" y="20574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smtClean="0"/>
                <a:t>UI</a:t>
              </a:r>
            </a:p>
            <a:p>
              <a:pPr algn="ctr"/>
              <a:r>
                <a:rPr lang="en-US" sz="1400" dirty="0" smtClean="0"/>
                <a:t>4</a:t>
              </a:r>
              <a:endParaRPr lang="en-US" sz="1400" dirty="0"/>
            </a:p>
          </p:txBody>
        </p:sp>
        <p:sp>
          <p:nvSpPr>
            <p:cNvPr id="43" name="Oval 42"/>
            <p:cNvSpPr/>
            <p:nvPr/>
          </p:nvSpPr>
          <p:spPr>
            <a:xfrm>
              <a:off x="6400800" y="28956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smtClean="0"/>
                <a:t>PC</a:t>
              </a:r>
            </a:p>
            <a:p>
              <a:pPr algn="ctr"/>
              <a:r>
                <a:rPr lang="en-US" sz="1400" dirty="0" smtClean="0"/>
                <a:t>4</a:t>
              </a:r>
              <a:endParaRPr lang="en-US" sz="1400" dirty="0"/>
            </a:p>
          </p:txBody>
        </p:sp>
        <p:cxnSp>
          <p:nvCxnSpPr>
            <p:cNvPr id="50" name="Straight Arrow Connector 49"/>
            <p:cNvCxnSpPr>
              <a:stCxn id="43" idx="7"/>
              <a:endCxn id="42" idx="5"/>
            </p:cNvCxnSpPr>
            <p:nvPr/>
          </p:nvCxnSpPr>
          <p:spPr>
            <a:xfrm rot="5400000" flipH="1" flipV="1">
              <a:off x="6717552" y="2781300"/>
              <a:ext cx="407148" cy="1588"/>
            </a:xfrm>
            <a:prstGeom prst="straightConnector1">
              <a:avLst/>
            </a:prstGeom>
            <a:ln w="28575">
              <a:solidFill>
                <a:srgbClr val="0000FF"/>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a:stCxn id="75" idx="6"/>
              <a:endCxn id="43" idx="2"/>
            </p:cNvCxnSpPr>
            <p:nvPr/>
          </p:nvCxnSpPr>
          <p:spPr>
            <a:xfrm>
              <a:off x="2362200" y="3200400"/>
              <a:ext cx="403860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a:stCxn id="43" idx="4"/>
              <a:endCxn id="96" idx="1"/>
            </p:cNvCxnSpPr>
            <p:nvPr/>
          </p:nvCxnSpPr>
          <p:spPr>
            <a:xfrm rot="16200000" flipH="1">
              <a:off x="6210300" y="4000500"/>
              <a:ext cx="1765674" cy="77507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a:stCxn id="43" idx="4"/>
            </p:cNvCxnSpPr>
            <p:nvPr/>
          </p:nvCxnSpPr>
          <p:spPr>
            <a:xfrm rot="5400000">
              <a:off x="6324600" y="3657600"/>
              <a:ext cx="533400" cy="228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2" name="Oval 71"/>
            <p:cNvSpPr/>
            <p:nvPr/>
          </p:nvSpPr>
          <p:spPr>
            <a:xfrm>
              <a:off x="2743200" y="2743200"/>
              <a:ext cx="381000" cy="3810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1</a:t>
              </a:r>
              <a:endParaRPr lang="en-US" dirty="0"/>
            </a:p>
          </p:txBody>
        </p:sp>
        <p:sp>
          <p:nvSpPr>
            <p:cNvPr id="81" name="Oval 80"/>
            <p:cNvSpPr/>
            <p:nvPr/>
          </p:nvSpPr>
          <p:spPr>
            <a:xfrm>
              <a:off x="6019800" y="3733800"/>
              <a:ext cx="381000" cy="3810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1</a:t>
              </a:r>
              <a:endParaRPr lang="en-US" dirty="0"/>
            </a:p>
          </p:txBody>
        </p:sp>
        <p:sp>
          <p:nvSpPr>
            <p:cNvPr id="83" name="Oval 82"/>
            <p:cNvSpPr/>
            <p:nvPr/>
          </p:nvSpPr>
          <p:spPr>
            <a:xfrm>
              <a:off x="7010400" y="3733800"/>
              <a:ext cx="381000" cy="3810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2</a:t>
              </a:r>
              <a:endParaRPr lang="en-US" dirty="0"/>
            </a:p>
          </p:txBody>
        </p:sp>
        <p:cxnSp>
          <p:nvCxnSpPr>
            <p:cNvPr id="62" name="Straight Arrow Connector 61"/>
            <p:cNvCxnSpPr>
              <a:stCxn id="75" idx="4"/>
            </p:cNvCxnSpPr>
            <p:nvPr/>
          </p:nvCxnSpPr>
          <p:spPr>
            <a:xfrm rot="5400000">
              <a:off x="1676400" y="3657600"/>
              <a:ext cx="533400" cy="228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a:stCxn id="75" idx="4"/>
            </p:cNvCxnSpPr>
            <p:nvPr/>
          </p:nvCxnSpPr>
          <p:spPr>
            <a:xfrm rot="16200000" flipH="1">
              <a:off x="1905000" y="3657600"/>
              <a:ext cx="533400" cy="228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9" name="Oval 78"/>
            <p:cNvSpPr/>
            <p:nvPr/>
          </p:nvSpPr>
          <p:spPr>
            <a:xfrm>
              <a:off x="1371600" y="3733800"/>
              <a:ext cx="381000" cy="3810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2</a:t>
              </a:r>
              <a:endParaRPr lang="en-US" dirty="0"/>
            </a:p>
          </p:txBody>
        </p:sp>
        <p:sp>
          <p:nvSpPr>
            <p:cNvPr id="80" name="Oval 79"/>
            <p:cNvSpPr/>
            <p:nvPr/>
          </p:nvSpPr>
          <p:spPr>
            <a:xfrm>
              <a:off x="2362200" y="3733800"/>
              <a:ext cx="381000" cy="3810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3</a:t>
              </a:r>
              <a:endParaRPr lang="en-US" dirty="0"/>
            </a:p>
          </p:txBody>
        </p:sp>
        <p:sp>
          <p:nvSpPr>
            <p:cNvPr id="88" name="Rectangle 87"/>
            <p:cNvSpPr/>
            <p:nvPr/>
          </p:nvSpPr>
          <p:spPr>
            <a:xfrm>
              <a:off x="7162800" y="5867400"/>
              <a:ext cx="1066800" cy="3048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User</a:t>
              </a:r>
              <a:r>
                <a:rPr lang="en-US" baseline="-25000" dirty="0" smtClean="0"/>
                <a:t>6</a:t>
              </a:r>
              <a:endParaRPr lang="en-US" baseline="-25000" dirty="0"/>
            </a:p>
          </p:txBody>
        </p:sp>
        <p:sp>
          <p:nvSpPr>
            <p:cNvPr id="92" name="Oval 91"/>
            <p:cNvSpPr/>
            <p:nvPr/>
          </p:nvSpPr>
          <p:spPr>
            <a:xfrm>
              <a:off x="7391400" y="43434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smtClean="0"/>
                <a:t>UI</a:t>
              </a:r>
            </a:p>
            <a:p>
              <a:pPr algn="ctr"/>
              <a:r>
                <a:rPr lang="en-US" sz="1400" dirty="0" smtClean="0"/>
                <a:t>6</a:t>
              </a:r>
              <a:endParaRPr lang="en-US" sz="1400" dirty="0"/>
            </a:p>
          </p:txBody>
        </p:sp>
        <p:sp>
          <p:nvSpPr>
            <p:cNvPr id="96" name="Oval 95"/>
            <p:cNvSpPr/>
            <p:nvPr/>
          </p:nvSpPr>
          <p:spPr>
            <a:xfrm>
              <a:off x="7391400" y="51816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smtClean="0"/>
                <a:t>PC</a:t>
              </a:r>
            </a:p>
            <a:p>
              <a:pPr algn="ctr"/>
              <a:r>
                <a:rPr lang="en-US" sz="1400" dirty="0" smtClean="0"/>
                <a:t>6</a:t>
              </a:r>
              <a:endParaRPr lang="en-US" sz="1400" dirty="0"/>
            </a:p>
          </p:txBody>
        </p:sp>
        <p:cxnSp>
          <p:nvCxnSpPr>
            <p:cNvPr id="97" name="Straight Arrow Connector 96"/>
            <p:cNvCxnSpPr>
              <a:stCxn id="96" idx="7"/>
              <a:endCxn id="92" idx="5"/>
            </p:cNvCxnSpPr>
            <p:nvPr/>
          </p:nvCxnSpPr>
          <p:spPr>
            <a:xfrm rot="5400000" flipH="1" flipV="1">
              <a:off x="7708152" y="5067300"/>
              <a:ext cx="407148" cy="1588"/>
            </a:xfrm>
            <a:prstGeom prst="straightConnector1">
              <a:avLst/>
            </a:prstGeom>
            <a:ln w="28575">
              <a:solidFill>
                <a:srgbClr val="0000FF"/>
              </a:solidFill>
              <a:prstDash val="dash"/>
              <a:tailEnd type="arrow"/>
            </a:ln>
          </p:spPr>
          <p:style>
            <a:lnRef idx="1">
              <a:schemeClr val="accent1"/>
            </a:lnRef>
            <a:fillRef idx="0">
              <a:schemeClr val="accent1"/>
            </a:fillRef>
            <a:effectRef idx="0">
              <a:schemeClr val="accent1"/>
            </a:effectRef>
            <a:fontRef idx="minor">
              <a:schemeClr val="tx1"/>
            </a:fontRef>
          </p:style>
        </p:cxnSp>
      </p:grpSp>
      <p:sp>
        <p:nvSpPr>
          <p:cNvPr id="40" name="Rectangle 39"/>
          <p:cNvSpPr/>
          <p:nvPr/>
        </p:nvSpPr>
        <p:spPr>
          <a:xfrm>
            <a:off x="2514600" y="4191000"/>
            <a:ext cx="1524000" cy="8382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Total Network Delay</a:t>
            </a:r>
            <a:endParaRPr lang="en-US" dirty="0"/>
          </a:p>
        </p:txBody>
      </p:sp>
      <p:sp>
        <p:nvSpPr>
          <p:cNvPr id="41" name="Rectangle 40"/>
          <p:cNvSpPr/>
          <p:nvPr/>
        </p:nvSpPr>
        <p:spPr>
          <a:xfrm>
            <a:off x="304800" y="4343400"/>
            <a:ext cx="1676400" cy="6096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Remote </a:t>
            </a:r>
            <a:r>
              <a:rPr lang="en-US" dirty="0" err="1" smtClean="0"/>
              <a:t>Reponse</a:t>
            </a:r>
            <a:r>
              <a:rPr lang="en-US" dirty="0" smtClean="0"/>
              <a:t> Time</a:t>
            </a:r>
            <a:endParaRPr lang="en-US" dirty="0"/>
          </a:p>
        </p:txBody>
      </p:sp>
      <p:sp>
        <p:nvSpPr>
          <p:cNvPr id="44" name="Plus 43"/>
          <p:cNvSpPr/>
          <p:nvPr/>
        </p:nvSpPr>
        <p:spPr>
          <a:xfrm>
            <a:off x="4340352" y="4419600"/>
            <a:ext cx="381000" cy="3810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5026152" y="4191000"/>
            <a:ext cx="1527048" cy="84124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User</a:t>
            </a:r>
            <a:r>
              <a:rPr lang="en-US" baseline="-25000" dirty="0" smtClean="0"/>
              <a:t>6</a:t>
            </a:r>
            <a:r>
              <a:rPr lang="en-US" dirty="0" smtClean="0"/>
              <a:t>’s Processing Time</a:t>
            </a:r>
            <a:endParaRPr lang="en-US" dirty="0"/>
          </a:p>
        </p:txBody>
      </p:sp>
      <p:sp>
        <p:nvSpPr>
          <p:cNvPr id="46" name="Equal 45"/>
          <p:cNvSpPr/>
          <p:nvPr/>
        </p:nvSpPr>
        <p:spPr>
          <a:xfrm>
            <a:off x="2057400" y="4419600"/>
            <a:ext cx="381000" cy="381000"/>
          </a:xfrm>
          <a:prstGeom prst="mathEqual">
            <a:avLst>
              <a:gd name="adj1" fmla="val 15099"/>
              <a:gd name="adj2" fmla="val 1176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Plus 46"/>
          <p:cNvSpPr/>
          <p:nvPr/>
        </p:nvSpPr>
        <p:spPr>
          <a:xfrm>
            <a:off x="2057400" y="5410200"/>
            <a:ext cx="381000" cy="3810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2514600" y="5181600"/>
            <a:ext cx="1524000" cy="84124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User</a:t>
            </a:r>
            <a:r>
              <a:rPr lang="en-US" baseline="-25000" dirty="0" smtClean="0"/>
              <a:t>1</a:t>
            </a:r>
            <a:r>
              <a:rPr lang="en-US" dirty="0" smtClean="0"/>
              <a:t>’s Delay</a:t>
            </a:r>
            <a:endParaRPr lang="en-US" dirty="0"/>
          </a:p>
        </p:txBody>
      </p:sp>
      <p:sp>
        <p:nvSpPr>
          <p:cNvPr id="49" name="Plus 48"/>
          <p:cNvSpPr/>
          <p:nvPr/>
        </p:nvSpPr>
        <p:spPr>
          <a:xfrm>
            <a:off x="4340352" y="5410200"/>
            <a:ext cx="381000" cy="3810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5026152" y="5181600"/>
            <a:ext cx="1524000" cy="8382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User</a:t>
            </a:r>
            <a:r>
              <a:rPr lang="en-US" baseline="-25000" dirty="0" smtClean="0"/>
              <a:t>4</a:t>
            </a:r>
            <a:r>
              <a:rPr lang="en-US" dirty="0" smtClean="0"/>
              <a:t>’s Delay</a:t>
            </a:r>
            <a:endParaRPr lang="en-US" dirty="0"/>
          </a:p>
        </p:txBody>
      </p:sp>
      <p:cxnSp>
        <p:nvCxnSpPr>
          <p:cNvPr id="55" name="Straight Arrow Connector 54"/>
          <p:cNvCxnSpPr>
            <a:stCxn id="40" idx="0"/>
          </p:cNvCxnSpPr>
          <p:nvPr/>
        </p:nvCxnSpPr>
        <p:spPr>
          <a:xfrm rot="5400000" flipH="1" flipV="1">
            <a:off x="3314700" y="3238500"/>
            <a:ext cx="914400" cy="990600"/>
          </a:xfrm>
          <a:prstGeom prst="straightConnector1">
            <a:avLst/>
          </a:prstGeom>
          <a:ln w="38100">
            <a:tailEnd type="arrow"/>
          </a:ln>
        </p:spPr>
        <p:style>
          <a:lnRef idx="1">
            <a:schemeClr val="accent4"/>
          </a:lnRef>
          <a:fillRef idx="0">
            <a:schemeClr val="accent4"/>
          </a:fillRef>
          <a:effectRef idx="0">
            <a:schemeClr val="accent4"/>
          </a:effectRef>
          <a:fontRef idx="minor">
            <a:schemeClr val="tx1"/>
          </a:fontRef>
        </p:style>
      </p:cxnSp>
      <p:cxnSp>
        <p:nvCxnSpPr>
          <p:cNvPr id="56" name="Straight Arrow Connector 55"/>
          <p:cNvCxnSpPr>
            <a:stCxn id="40" idx="3"/>
          </p:cNvCxnSpPr>
          <p:nvPr/>
        </p:nvCxnSpPr>
        <p:spPr>
          <a:xfrm flipV="1">
            <a:off x="4038600" y="4343400"/>
            <a:ext cx="2971800" cy="266700"/>
          </a:xfrm>
          <a:prstGeom prst="straightConnector1">
            <a:avLst/>
          </a:prstGeom>
          <a:ln w="38100">
            <a:tailEnd type="arrow"/>
          </a:ln>
        </p:spPr>
        <p:style>
          <a:lnRef idx="1">
            <a:schemeClr val="accent4"/>
          </a:lnRef>
          <a:fillRef idx="0">
            <a:schemeClr val="accent4"/>
          </a:fillRef>
          <a:effectRef idx="0">
            <a:schemeClr val="accent4"/>
          </a:effectRef>
          <a:fontRef idx="minor">
            <a:schemeClr val="tx1"/>
          </a:fontRef>
        </p:style>
      </p:cxnSp>
      <p:cxnSp>
        <p:nvCxnSpPr>
          <p:cNvPr id="59" name="Straight Arrow Connector 58"/>
          <p:cNvCxnSpPr>
            <a:stCxn id="45" idx="2"/>
            <a:endCxn id="88" idx="1"/>
          </p:cNvCxnSpPr>
          <p:nvPr/>
        </p:nvCxnSpPr>
        <p:spPr>
          <a:xfrm rot="16200000" flipH="1">
            <a:off x="5982462" y="4839462"/>
            <a:ext cx="987552" cy="1373124"/>
          </a:xfrm>
          <a:prstGeom prst="straightConnector1">
            <a:avLst/>
          </a:prstGeom>
          <a:ln w="38100">
            <a:tailEnd type="arrow"/>
          </a:ln>
        </p:spPr>
        <p:style>
          <a:lnRef idx="1">
            <a:schemeClr val="accent4"/>
          </a:lnRef>
          <a:fillRef idx="0">
            <a:schemeClr val="accent4"/>
          </a:fillRef>
          <a:effectRef idx="0">
            <a:schemeClr val="accent4"/>
          </a:effectRef>
          <a:fontRef idx="minor">
            <a:schemeClr val="tx1"/>
          </a:fontRef>
        </p:style>
      </p:cxnSp>
      <p:cxnSp>
        <p:nvCxnSpPr>
          <p:cNvPr id="64" name="Straight Arrow Connector 63"/>
          <p:cNvCxnSpPr>
            <a:stCxn id="48" idx="0"/>
            <a:endCxn id="63" idx="2"/>
          </p:cNvCxnSpPr>
          <p:nvPr/>
        </p:nvCxnSpPr>
        <p:spPr>
          <a:xfrm rot="16200000" flipV="1">
            <a:off x="1066800" y="2971800"/>
            <a:ext cx="3200400" cy="1219200"/>
          </a:xfrm>
          <a:prstGeom prst="straightConnector1">
            <a:avLst/>
          </a:prstGeom>
          <a:ln w="38100">
            <a:tailEnd type="arrow"/>
          </a:ln>
        </p:spPr>
        <p:style>
          <a:lnRef idx="1">
            <a:schemeClr val="accent4"/>
          </a:lnRef>
          <a:fillRef idx="0">
            <a:schemeClr val="accent4"/>
          </a:fillRef>
          <a:effectRef idx="0">
            <a:schemeClr val="accent4"/>
          </a:effectRef>
          <a:fontRef idx="minor">
            <a:schemeClr val="tx1"/>
          </a:fontRef>
        </p:style>
      </p:cxnSp>
      <p:cxnSp>
        <p:nvCxnSpPr>
          <p:cNvPr id="67" name="Straight Arrow Connector 66"/>
          <p:cNvCxnSpPr>
            <a:stCxn id="51" idx="0"/>
            <a:endCxn id="39" idx="2"/>
          </p:cNvCxnSpPr>
          <p:nvPr/>
        </p:nvCxnSpPr>
        <p:spPr>
          <a:xfrm rot="5400000" flipH="1" flipV="1">
            <a:off x="4646676" y="3122676"/>
            <a:ext cx="3200400" cy="917448"/>
          </a:xfrm>
          <a:prstGeom prst="straightConnector1">
            <a:avLst/>
          </a:prstGeom>
          <a:ln w="38100">
            <a:tailEnd type="arrow"/>
          </a:ln>
        </p:spPr>
        <p:style>
          <a:lnRef idx="1">
            <a:schemeClr val="accent4"/>
          </a:lnRef>
          <a:fillRef idx="0">
            <a:schemeClr val="accent4"/>
          </a:fillRef>
          <a:effectRef idx="0">
            <a:schemeClr val="accent4"/>
          </a:effectRef>
          <a:fontRef idx="minor">
            <a:schemeClr val="tx1"/>
          </a:fontRef>
        </p:style>
      </p:cxnSp>
      <p:pic>
        <p:nvPicPr>
          <p:cNvPr id="52" name="~PP673.WAV">
            <a:hlinkClick r:id="" action="ppaction://media"/>
          </p:cNvPr>
          <p:cNvPicPr>
            <a:picLocks noRot="1" noChangeAspect="1"/>
          </p:cNvPicPr>
          <p:nvPr>
            <a:wavAudioFile r:embed="rId2" name="~PP673.WAV"/>
          </p:nvPr>
        </p:nvPicPr>
        <p:blipFill>
          <a:blip r:embed="rId5" cstate="print"/>
          <a:stretch>
            <a:fillRect/>
          </a:stretch>
        </p:blipFill>
        <p:spPr>
          <a:xfrm>
            <a:off x="8724900" y="6438900"/>
            <a:ext cx="304800" cy="304800"/>
          </a:xfrm>
          <a:prstGeom prst="rect">
            <a:avLst/>
          </a:prstGeom>
        </p:spPr>
      </p:pic>
    </p:spTree>
    <p:custDataLst>
      <p:tags r:id="rId1"/>
    </p:custDataLst>
  </p:cSld>
  <p:clrMapOvr>
    <a:masterClrMapping/>
  </p:clrMapOvr>
  <p:transition advTm="3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1000"/>
                                        <p:tgtEl>
                                          <p:spTgt spid="55"/>
                                        </p:tgtEl>
                                      </p:cBhvr>
                                    </p:animEffect>
                                    <p:set>
                                      <p:cBhvr>
                                        <p:cTn id="25" dur="1" fill="hold">
                                          <p:stCondLst>
                                            <p:cond delay="999"/>
                                          </p:stCondLst>
                                        </p:cTn>
                                        <p:tgtEl>
                                          <p:spTgt spid="55"/>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1000"/>
                                        <p:tgtEl>
                                          <p:spTgt spid="56"/>
                                        </p:tgtEl>
                                      </p:cBhvr>
                                    </p:animEffect>
                                    <p:set>
                                      <p:cBhvr>
                                        <p:cTn id="28" dur="1" fill="hold">
                                          <p:stCondLst>
                                            <p:cond delay="999"/>
                                          </p:stCondLst>
                                        </p:cTn>
                                        <p:tgtEl>
                                          <p:spTgt spid="56"/>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1000"/>
                                        <p:tgtEl>
                                          <p:spTgt spid="59"/>
                                        </p:tgtEl>
                                      </p:cBhvr>
                                    </p:animEffect>
                                    <p:set>
                                      <p:cBhvr>
                                        <p:cTn id="39" dur="1" fill="hold">
                                          <p:stCondLst>
                                            <p:cond delay="999"/>
                                          </p:stCondLst>
                                        </p:cTn>
                                        <p:tgtEl>
                                          <p:spTgt spid="59"/>
                                        </p:tgtEl>
                                        <p:attrNameLst>
                                          <p:attrName>style.visibility</p:attrName>
                                        </p:attrNameLst>
                                      </p:cBhvr>
                                      <p:to>
                                        <p:strVal val="hidden"/>
                                      </p:to>
                                    </p:set>
                                  </p:childTnLst>
                                </p:cTn>
                              </p:par>
                              <p:par>
                                <p:cTn id="40" presetID="1" presetClass="entr" presetSubtype="0" fill="hold" grpId="0" nodeType="withEffect">
                                  <p:stCondLst>
                                    <p:cond delay="0"/>
                                  </p:stCondLst>
                                  <p:childTnLst>
                                    <p:set>
                                      <p:cBhvr>
                                        <p:cTn id="41" dur="1" fill="hold">
                                          <p:stCondLst>
                                            <p:cond delay="0"/>
                                          </p:stCondLst>
                                        </p:cTn>
                                        <p:tgtEl>
                                          <p:spTgt spid="47"/>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48"/>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64"/>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1000"/>
                                        <p:tgtEl>
                                          <p:spTgt spid="64"/>
                                        </p:tgtEl>
                                      </p:cBhvr>
                                    </p:animEffect>
                                    <p:set>
                                      <p:cBhvr>
                                        <p:cTn id="50" dur="1" fill="hold">
                                          <p:stCondLst>
                                            <p:cond delay="999"/>
                                          </p:stCondLst>
                                        </p:cTn>
                                        <p:tgtEl>
                                          <p:spTgt spid="64"/>
                                        </p:tgtEl>
                                        <p:attrNameLst>
                                          <p:attrName>style.visibility</p:attrName>
                                        </p:attrNameLst>
                                      </p:cBhvr>
                                      <p:to>
                                        <p:strVal val="hidden"/>
                                      </p:to>
                                    </p:set>
                                  </p:childTnLst>
                                </p:cTn>
                              </p:par>
                              <p:par>
                                <p:cTn id="51" presetID="1" presetClass="entr" presetSubtype="0" fill="hold" nodeType="withEffect">
                                  <p:stCondLst>
                                    <p:cond delay="0"/>
                                  </p:stCondLst>
                                  <p:childTnLst>
                                    <p:set>
                                      <p:cBhvr>
                                        <p:cTn id="52" dur="1" fill="hold">
                                          <p:stCondLst>
                                            <p:cond delay="0"/>
                                          </p:stCondLst>
                                        </p:cTn>
                                        <p:tgtEl>
                                          <p:spTgt spid="6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1000"/>
                                        <p:tgtEl>
                                          <p:spTgt spid="67"/>
                                        </p:tgtEl>
                                      </p:cBhvr>
                                    </p:animEffect>
                                    <p:set>
                                      <p:cBhvr>
                                        <p:cTn id="61" dur="1" fill="hold">
                                          <p:stCondLst>
                                            <p:cond delay="999"/>
                                          </p:stCondLst>
                                        </p:cTn>
                                        <p:tgtEl>
                                          <p:spTgt spid="6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62" fill="hold" display="0">
                  <p:stCondLst>
                    <p:cond delay="indefinite"/>
                  </p:stCondLst>
                  <p:endCondLst>
                    <p:cond evt="onPrev" delay="0">
                      <p:tgtEl>
                        <p:sldTgt/>
                      </p:tgtEl>
                    </p:cond>
                    <p:cond evt="onStopAudio" delay="0">
                      <p:tgtEl>
                        <p:sldTgt/>
                      </p:tgtEl>
                    </p:cond>
                  </p:endCondLst>
                </p:cTn>
                <p:tgtEl>
                  <p:spTgt spid="52"/>
                </p:tgtEl>
              </p:cMediaNode>
            </p:audio>
          </p:childTnLst>
        </p:cTn>
      </p:par>
    </p:tnLst>
    <p:bldLst>
      <p:bldP spid="40" grpId="0" animBg="1"/>
      <p:bldP spid="41" grpId="0" animBg="1"/>
      <p:bldP spid="44" grpId="0" animBg="1"/>
      <p:bldP spid="45" grpId="0" animBg="1"/>
      <p:bldP spid="46" grpId="0" animBg="1"/>
      <p:bldP spid="47" grpId="0" animBg="1"/>
      <p:bldP spid="48" grpId="0" animBg="1"/>
      <p:bldP spid="49" grpId="0" animBg="1"/>
      <p:bldP spid="5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0434" name="Rectangle 2"/>
          <p:cNvSpPr>
            <a:spLocks noGrp="1" noChangeArrowheads="1"/>
          </p:cNvSpPr>
          <p:nvPr>
            <p:ph type="title"/>
          </p:nvPr>
        </p:nvSpPr>
        <p:spPr/>
        <p:txBody>
          <a:bodyPr>
            <a:normAutofit fontScale="90000"/>
          </a:bodyPr>
          <a:lstStyle/>
          <a:p>
            <a:r>
              <a:rPr lang="en-US" dirty="0" smtClean="0"/>
              <a:t>Problems of Arbitrary Connection (Review)</a:t>
            </a:r>
            <a:endParaRPr lang="en-US" dirty="0"/>
          </a:p>
        </p:txBody>
      </p:sp>
      <p:sp>
        <p:nvSpPr>
          <p:cNvPr id="1170435" name="Rectangle 3"/>
          <p:cNvSpPr>
            <a:spLocks noGrp="1" noChangeArrowheads="1"/>
          </p:cNvSpPr>
          <p:nvPr>
            <p:ph type="body" idx="1"/>
          </p:nvPr>
        </p:nvSpPr>
        <p:spPr>
          <a:xfrm>
            <a:off x="4495800" y="2133600"/>
            <a:ext cx="3962400" cy="3733800"/>
          </a:xfrm>
        </p:spPr>
        <p:txBody>
          <a:bodyPr>
            <a:normAutofit/>
          </a:bodyPr>
          <a:lstStyle/>
          <a:p>
            <a:pPr>
              <a:lnSpc>
                <a:spcPct val="80000"/>
              </a:lnSpc>
            </a:pPr>
            <a:r>
              <a:rPr lang="en-US" sz="2400" dirty="0" smtClean="0"/>
              <a:t>Other party</a:t>
            </a:r>
            <a:r>
              <a:rPr lang="en-US" dirty="0" smtClean="0"/>
              <a:t> can flood/compromise  protected computer with messages</a:t>
            </a:r>
          </a:p>
          <a:p>
            <a:pPr>
              <a:lnSpc>
                <a:spcPct val="80000"/>
              </a:lnSpc>
            </a:pPr>
            <a:endParaRPr lang="en-US" sz="2400" dirty="0"/>
          </a:p>
        </p:txBody>
      </p:sp>
      <p:sp>
        <p:nvSpPr>
          <p:cNvPr id="23" name="Text Box 5"/>
          <p:cNvSpPr txBox="1">
            <a:spLocks noChangeArrowheads="1"/>
          </p:cNvSpPr>
          <p:nvPr/>
        </p:nvSpPr>
        <p:spPr bwMode="auto">
          <a:xfrm>
            <a:off x="457200" y="5105400"/>
            <a:ext cx="3048000" cy="369332"/>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a:spAutoFit/>
          </a:bodyPr>
          <a:lstStyle/>
          <a:p>
            <a:pPr algn="l"/>
            <a:r>
              <a:rPr lang="en-US" dirty="0" smtClean="0"/>
              <a:t>other party</a:t>
            </a:r>
            <a:endParaRPr lang="en-US" dirty="0"/>
          </a:p>
        </p:txBody>
      </p:sp>
      <p:sp>
        <p:nvSpPr>
          <p:cNvPr id="38" name="Line 10"/>
          <p:cNvSpPr>
            <a:spLocks noChangeShapeType="1"/>
          </p:cNvSpPr>
          <p:nvPr/>
        </p:nvSpPr>
        <p:spPr bwMode="auto">
          <a:xfrm>
            <a:off x="2057400" y="2667000"/>
            <a:ext cx="0" cy="2438400"/>
          </a:xfrm>
          <a:prstGeom prst="line">
            <a:avLst/>
          </a:prstGeom>
          <a:noFill/>
          <a:ln w="28575">
            <a:solidFill>
              <a:schemeClr val="tx1"/>
            </a:solidFill>
            <a:round/>
            <a:headEnd type="triangle"/>
            <a:tailEnd type="none" w="med" len="med"/>
          </a:ln>
          <a:effectLst/>
        </p:spPr>
        <p:txBody>
          <a:bodyPr wrap="square">
            <a:spAutoFit/>
          </a:bodyPr>
          <a:lstStyle/>
          <a:p>
            <a:endParaRPr lang="en-US"/>
          </a:p>
        </p:txBody>
      </p:sp>
      <p:sp>
        <p:nvSpPr>
          <p:cNvPr id="18" name="Text Box 5"/>
          <p:cNvSpPr txBox="1">
            <a:spLocks noChangeArrowheads="1"/>
          </p:cNvSpPr>
          <p:nvPr/>
        </p:nvSpPr>
        <p:spPr bwMode="auto">
          <a:xfrm>
            <a:off x="457200" y="2286000"/>
            <a:ext cx="3048000" cy="369332"/>
          </a:xfrm>
          <a:prstGeom prst="rect">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lgn="l"/>
            <a:r>
              <a:rPr lang="en-US" dirty="0" smtClean="0"/>
              <a:t>protected computer</a:t>
            </a:r>
            <a:endParaRPr lang="en-US" dirty="0"/>
          </a:p>
        </p:txBody>
      </p:sp>
      <p:sp>
        <p:nvSpPr>
          <p:cNvPr id="26" name="Rectangle 25"/>
          <p:cNvSpPr/>
          <p:nvPr/>
        </p:nvSpPr>
        <p:spPr>
          <a:xfrm>
            <a:off x="2133600" y="3886200"/>
            <a:ext cx="3048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2133600" y="4191000"/>
            <a:ext cx="3048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2133600" y="4495800"/>
            <a:ext cx="3048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2133600" y="4800600"/>
            <a:ext cx="3048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4038600" y="4953000"/>
            <a:ext cx="1828800" cy="147732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Force protected computer to communicate with trusted parties</a:t>
            </a:r>
            <a:endParaRPr lang="en-US" dirty="0"/>
          </a:p>
        </p:txBody>
      </p:sp>
      <p:sp>
        <p:nvSpPr>
          <p:cNvPr id="41" name="TextBox 40"/>
          <p:cNvSpPr txBox="1"/>
          <p:nvPr/>
        </p:nvSpPr>
        <p:spPr>
          <a:xfrm rot="16200000">
            <a:off x="819834" y="3563034"/>
            <a:ext cx="1676399"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Flooding, compromise</a:t>
            </a:r>
            <a:endParaRPr lang="en-US" dirty="0"/>
          </a:p>
        </p:txBody>
      </p:sp>
      <p:sp>
        <p:nvSpPr>
          <p:cNvPr id="45" name="Rectangle 44"/>
          <p:cNvSpPr/>
          <p:nvPr/>
        </p:nvSpPr>
        <p:spPr>
          <a:xfrm>
            <a:off x="2133600" y="2667000"/>
            <a:ext cx="3048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2133600" y="2971800"/>
            <a:ext cx="3048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2133600" y="3276600"/>
            <a:ext cx="3048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2133600" y="3581400"/>
            <a:ext cx="3048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Multiply 51"/>
          <p:cNvSpPr/>
          <p:nvPr/>
        </p:nvSpPr>
        <p:spPr>
          <a:xfrm>
            <a:off x="1295400" y="3581400"/>
            <a:ext cx="457200" cy="457200"/>
          </a:xfrm>
          <a:prstGeom prst="mathMultiply">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P3804.WAV">
            <a:hlinkClick r:id="" action="ppaction://media"/>
          </p:cNvPr>
          <p:cNvPicPr>
            <a:picLocks noRot="1" noChangeAspect="1"/>
          </p:cNvPicPr>
          <p:nvPr>
            <a:wavAudioFile r:embed="rId2" name="~PP3804.WAV"/>
          </p:nvPr>
        </p:nvPicPr>
        <p:blipFill>
          <a:blip r:embed="rId4" cstate="print"/>
          <a:stretch>
            <a:fillRect/>
          </a:stretch>
        </p:blipFill>
        <p:spPr>
          <a:xfrm>
            <a:off x="8724900" y="6438900"/>
            <a:ext cx="304800" cy="304800"/>
          </a:xfrm>
          <a:prstGeom prst="rect">
            <a:avLst/>
          </a:prstGeom>
        </p:spPr>
      </p:pic>
    </p:spTree>
    <p:custDataLst>
      <p:tags r:id="rId1"/>
    </p:custDataLst>
  </p:cSld>
  <p:clrMapOvr>
    <a:masterClrMapping/>
  </p:clrMapOvr>
  <p:transition advTm="9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5" fill="hold" display="0">
                  <p:stCondLst>
                    <p:cond delay="indefinite"/>
                  </p:stCondLst>
                  <p:endCondLst>
                    <p:cond evt="onPrev" delay="0">
                      <p:tgtEl>
                        <p:sldTgt/>
                      </p:tgtEl>
                    </p:cond>
                    <p:cond evt="onStopAudio" delay="0">
                      <p:tgtEl>
                        <p:sldTgt/>
                      </p:tgtEl>
                    </p:cond>
                  </p:endCondLst>
                </p:cTn>
                <p:tgtEl>
                  <p:spTgt spid="20"/>
                </p:tgtEl>
              </p:cMediaNode>
            </p:audio>
          </p:childTnLst>
        </p:cTn>
      </p:par>
    </p:tnLst>
    <p:bldLst>
      <p:bldP spid="40" grpId="0" animBg="1"/>
      <p:bldP spid="5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p:cNvSpPr/>
          <p:nvPr/>
        </p:nvSpPr>
        <p:spPr>
          <a:xfrm>
            <a:off x="2514600" y="4191000"/>
            <a:ext cx="1524000" cy="8382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Total Network Delay</a:t>
            </a:r>
            <a:endParaRPr lang="en-US" dirty="0"/>
          </a:p>
        </p:txBody>
      </p:sp>
      <p:sp>
        <p:nvSpPr>
          <p:cNvPr id="73" name="Rectangle 72"/>
          <p:cNvSpPr/>
          <p:nvPr/>
        </p:nvSpPr>
        <p:spPr>
          <a:xfrm>
            <a:off x="304800" y="4343400"/>
            <a:ext cx="1676400" cy="6096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Remote Response Time</a:t>
            </a:r>
            <a:endParaRPr lang="en-US" dirty="0"/>
          </a:p>
        </p:txBody>
      </p:sp>
      <p:sp>
        <p:nvSpPr>
          <p:cNvPr id="76" name="Plus 75"/>
          <p:cNvSpPr/>
          <p:nvPr/>
        </p:nvSpPr>
        <p:spPr>
          <a:xfrm>
            <a:off x="4340352" y="4419600"/>
            <a:ext cx="381000" cy="3810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5026152" y="4191000"/>
            <a:ext cx="1527048" cy="84124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User</a:t>
            </a:r>
            <a:r>
              <a:rPr lang="en-US" baseline="-25000" dirty="0" smtClean="0"/>
              <a:t>6</a:t>
            </a:r>
            <a:r>
              <a:rPr lang="en-US" dirty="0" smtClean="0"/>
              <a:t>’s Processing Time</a:t>
            </a:r>
            <a:endParaRPr lang="en-US" dirty="0"/>
          </a:p>
        </p:txBody>
      </p:sp>
      <p:sp>
        <p:nvSpPr>
          <p:cNvPr id="78" name="Equal 77"/>
          <p:cNvSpPr/>
          <p:nvPr/>
        </p:nvSpPr>
        <p:spPr>
          <a:xfrm>
            <a:off x="2057400" y="4419600"/>
            <a:ext cx="381000" cy="381000"/>
          </a:xfrm>
          <a:prstGeom prst="mathEqual">
            <a:avLst>
              <a:gd name="adj1" fmla="val 15099"/>
              <a:gd name="adj2" fmla="val 1176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4" name="Plus 83"/>
          <p:cNvSpPr/>
          <p:nvPr/>
        </p:nvSpPr>
        <p:spPr>
          <a:xfrm>
            <a:off x="2057400" y="5410200"/>
            <a:ext cx="381000" cy="3810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2514600" y="5181600"/>
            <a:ext cx="1524000" cy="84124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User</a:t>
            </a:r>
            <a:r>
              <a:rPr lang="en-US" baseline="-25000" dirty="0" smtClean="0"/>
              <a:t>1</a:t>
            </a:r>
            <a:r>
              <a:rPr lang="en-US" dirty="0" smtClean="0"/>
              <a:t>’s Delay</a:t>
            </a:r>
            <a:endParaRPr lang="en-US" dirty="0"/>
          </a:p>
        </p:txBody>
      </p:sp>
      <p:sp>
        <p:nvSpPr>
          <p:cNvPr id="87" name="Plus 86"/>
          <p:cNvSpPr/>
          <p:nvPr/>
        </p:nvSpPr>
        <p:spPr>
          <a:xfrm>
            <a:off x="4340352" y="5410200"/>
            <a:ext cx="381000" cy="3810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p:cNvSpPr/>
          <p:nvPr/>
        </p:nvSpPr>
        <p:spPr>
          <a:xfrm>
            <a:off x="5026152" y="5181600"/>
            <a:ext cx="1524000" cy="8382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User</a:t>
            </a:r>
            <a:r>
              <a:rPr lang="en-US" baseline="-25000" dirty="0" smtClean="0"/>
              <a:t>4</a:t>
            </a:r>
            <a:r>
              <a:rPr lang="en-US" dirty="0" smtClean="0"/>
              <a:t>’s Delay</a:t>
            </a:r>
            <a:endParaRPr lang="en-US" dirty="0"/>
          </a:p>
        </p:txBody>
      </p:sp>
      <p:sp>
        <p:nvSpPr>
          <p:cNvPr id="2" name="Title 1"/>
          <p:cNvSpPr>
            <a:spLocks noGrp="1"/>
          </p:cNvSpPr>
          <p:nvPr>
            <p:ph type="title"/>
          </p:nvPr>
        </p:nvSpPr>
        <p:spPr/>
        <p:txBody>
          <a:bodyPr>
            <a:normAutofit/>
          </a:bodyPr>
          <a:lstStyle/>
          <a:p>
            <a:r>
              <a:rPr lang="en-US" dirty="0" smtClean="0"/>
              <a:t>User</a:t>
            </a:r>
            <a:r>
              <a:rPr lang="en-US" baseline="-25000" dirty="0" smtClean="0"/>
              <a:t>6</a:t>
            </a:r>
            <a:r>
              <a:rPr lang="en-US" dirty="0" smtClean="0"/>
              <a:t>’s Response Time</a:t>
            </a:r>
            <a:endParaRPr lang="en-US" dirty="0"/>
          </a:p>
        </p:txBody>
      </p:sp>
      <p:sp>
        <p:nvSpPr>
          <p:cNvPr id="4" name="Content Placeholder 3"/>
          <p:cNvSpPr>
            <a:spLocks noGrp="1"/>
          </p:cNvSpPr>
          <p:nvPr>
            <p:ph sz="quarter" idx="10"/>
          </p:nvPr>
        </p:nvSpPr>
        <p:spPr/>
        <p:txBody>
          <a:bodyPr/>
          <a:lstStyle/>
          <a:p>
            <a:endParaRPr lang="en-US"/>
          </a:p>
        </p:txBody>
      </p:sp>
      <p:sp>
        <p:nvSpPr>
          <p:cNvPr id="5" name="Slide Number Placeholder 4"/>
          <p:cNvSpPr>
            <a:spLocks noGrp="1"/>
          </p:cNvSpPr>
          <p:nvPr>
            <p:ph type="sldNum" sz="quarter" idx="4"/>
          </p:nvPr>
        </p:nvSpPr>
        <p:spPr/>
        <p:txBody>
          <a:bodyPr/>
          <a:lstStyle/>
          <a:p>
            <a:pPr algn="ctr" eaLnBrk="1" latinLnBrk="0" hangingPunct="1"/>
            <a:fld id="{2BBB5E19-F10A-4C2F-BF6F-11C513378A2E}" type="slidenum">
              <a:rPr kumimoji="0" lang="en-US" smtClean="0"/>
              <a:pPr algn="ctr" eaLnBrk="1" latinLnBrk="0" hangingPunct="1"/>
              <a:t>60</a:t>
            </a:fld>
            <a:endParaRPr kumimoji="0" lang="en-US" sz="1400" b="1" dirty="0">
              <a:solidFill>
                <a:srgbClr val="FFFFFF"/>
              </a:solidFill>
            </a:endParaRPr>
          </a:p>
        </p:txBody>
      </p:sp>
      <p:grpSp>
        <p:nvGrpSpPr>
          <p:cNvPr id="3" name="Group 115"/>
          <p:cNvGrpSpPr/>
          <p:nvPr/>
        </p:nvGrpSpPr>
        <p:grpSpPr>
          <a:xfrm>
            <a:off x="1371600" y="1676400"/>
            <a:ext cx="6858000" cy="4495800"/>
            <a:chOff x="1371600" y="1676400"/>
            <a:chExt cx="6858000" cy="4495800"/>
          </a:xfrm>
        </p:grpSpPr>
        <p:sp>
          <p:nvSpPr>
            <p:cNvPr id="63" name="Rectangle 62"/>
            <p:cNvSpPr/>
            <p:nvPr/>
          </p:nvSpPr>
          <p:spPr>
            <a:xfrm>
              <a:off x="1524000" y="1676400"/>
              <a:ext cx="1066800" cy="3048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User</a:t>
              </a:r>
              <a:r>
                <a:rPr lang="en-US" baseline="-25000" dirty="0" smtClean="0"/>
                <a:t>1</a:t>
              </a:r>
              <a:endParaRPr lang="en-US" baseline="-25000" dirty="0"/>
            </a:p>
          </p:txBody>
        </p:sp>
        <p:sp>
          <p:nvSpPr>
            <p:cNvPr id="74" name="Oval 73"/>
            <p:cNvSpPr/>
            <p:nvPr/>
          </p:nvSpPr>
          <p:spPr>
            <a:xfrm>
              <a:off x="1752600" y="20574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smtClean="0"/>
                <a:t>UI</a:t>
              </a:r>
            </a:p>
            <a:p>
              <a:pPr algn="ctr"/>
              <a:r>
                <a:rPr lang="en-US" sz="1400" dirty="0" smtClean="0"/>
                <a:t>1</a:t>
              </a:r>
              <a:endParaRPr lang="en-US" sz="1400" dirty="0"/>
            </a:p>
          </p:txBody>
        </p:sp>
        <p:sp>
          <p:nvSpPr>
            <p:cNvPr id="75" name="Oval 74"/>
            <p:cNvSpPr/>
            <p:nvPr/>
          </p:nvSpPr>
          <p:spPr>
            <a:xfrm>
              <a:off x="1752600" y="28956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smtClean="0"/>
                <a:t>PC</a:t>
              </a:r>
            </a:p>
            <a:p>
              <a:pPr algn="ctr"/>
              <a:r>
                <a:rPr lang="en-US" sz="1400" dirty="0" smtClean="0"/>
                <a:t>1</a:t>
              </a:r>
              <a:endParaRPr lang="en-US" sz="1400" dirty="0"/>
            </a:p>
          </p:txBody>
        </p:sp>
        <p:cxnSp>
          <p:nvCxnSpPr>
            <p:cNvPr id="95" name="Straight Arrow Connector 94"/>
            <p:cNvCxnSpPr>
              <a:stCxn id="74" idx="3"/>
              <a:endCxn id="75" idx="1"/>
            </p:cNvCxnSpPr>
            <p:nvPr/>
          </p:nvCxnSpPr>
          <p:spPr>
            <a:xfrm rot="5400000">
              <a:off x="1638300" y="2781300"/>
              <a:ext cx="407148"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a:stCxn id="75" idx="7"/>
              <a:endCxn id="74" idx="5"/>
            </p:cNvCxnSpPr>
            <p:nvPr/>
          </p:nvCxnSpPr>
          <p:spPr>
            <a:xfrm rot="5400000" flipH="1" flipV="1">
              <a:off x="2069352" y="2781300"/>
              <a:ext cx="407148" cy="1588"/>
            </a:xfrm>
            <a:prstGeom prst="straightConnector1">
              <a:avLst/>
            </a:prstGeom>
            <a:ln w="28575">
              <a:solidFill>
                <a:srgbClr val="0000FF"/>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6172200" y="1676400"/>
              <a:ext cx="1066800" cy="3048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User</a:t>
              </a:r>
              <a:r>
                <a:rPr lang="en-US" baseline="-25000" dirty="0" smtClean="0"/>
                <a:t>4</a:t>
              </a:r>
              <a:endParaRPr lang="en-US" baseline="-25000" dirty="0"/>
            </a:p>
          </p:txBody>
        </p:sp>
        <p:sp>
          <p:nvSpPr>
            <p:cNvPr id="42" name="Oval 41"/>
            <p:cNvSpPr/>
            <p:nvPr/>
          </p:nvSpPr>
          <p:spPr>
            <a:xfrm>
              <a:off x="6400800" y="20574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smtClean="0"/>
                <a:t>UI</a:t>
              </a:r>
            </a:p>
            <a:p>
              <a:pPr algn="ctr"/>
              <a:r>
                <a:rPr lang="en-US" sz="1400" dirty="0" smtClean="0"/>
                <a:t>4</a:t>
              </a:r>
              <a:endParaRPr lang="en-US" sz="1400" dirty="0"/>
            </a:p>
          </p:txBody>
        </p:sp>
        <p:sp>
          <p:nvSpPr>
            <p:cNvPr id="43" name="Oval 42"/>
            <p:cNvSpPr/>
            <p:nvPr/>
          </p:nvSpPr>
          <p:spPr>
            <a:xfrm>
              <a:off x="6400800" y="28956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smtClean="0"/>
                <a:t>PC</a:t>
              </a:r>
            </a:p>
            <a:p>
              <a:pPr algn="ctr"/>
              <a:r>
                <a:rPr lang="en-US" sz="1400" dirty="0" smtClean="0"/>
                <a:t>4</a:t>
              </a:r>
              <a:endParaRPr lang="en-US" sz="1400" dirty="0"/>
            </a:p>
          </p:txBody>
        </p:sp>
        <p:cxnSp>
          <p:nvCxnSpPr>
            <p:cNvPr id="50" name="Straight Arrow Connector 49"/>
            <p:cNvCxnSpPr>
              <a:stCxn id="43" idx="7"/>
              <a:endCxn id="42" idx="5"/>
            </p:cNvCxnSpPr>
            <p:nvPr/>
          </p:nvCxnSpPr>
          <p:spPr>
            <a:xfrm rot="5400000" flipH="1" flipV="1">
              <a:off x="6717552" y="2781300"/>
              <a:ext cx="407148" cy="1588"/>
            </a:xfrm>
            <a:prstGeom prst="straightConnector1">
              <a:avLst/>
            </a:prstGeom>
            <a:ln w="28575">
              <a:solidFill>
                <a:srgbClr val="0000FF"/>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a:stCxn id="75" idx="6"/>
              <a:endCxn id="43" idx="2"/>
            </p:cNvCxnSpPr>
            <p:nvPr/>
          </p:nvCxnSpPr>
          <p:spPr>
            <a:xfrm>
              <a:off x="2362200" y="3200400"/>
              <a:ext cx="403860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a:stCxn id="43" idx="4"/>
              <a:endCxn id="96" idx="1"/>
            </p:cNvCxnSpPr>
            <p:nvPr/>
          </p:nvCxnSpPr>
          <p:spPr>
            <a:xfrm rot="16200000" flipH="1">
              <a:off x="6210300" y="4000500"/>
              <a:ext cx="1765674" cy="77507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a:stCxn id="43" idx="4"/>
            </p:cNvCxnSpPr>
            <p:nvPr/>
          </p:nvCxnSpPr>
          <p:spPr>
            <a:xfrm rot="5400000">
              <a:off x="6324600" y="3657600"/>
              <a:ext cx="533400" cy="228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2" name="Oval 71"/>
            <p:cNvSpPr/>
            <p:nvPr/>
          </p:nvSpPr>
          <p:spPr>
            <a:xfrm>
              <a:off x="2743200" y="2743200"/>
              <a:ext cx="381000" cy="3810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1</a:t>
              </a:r>
              <a:endParaRPr lang="en-US" dirty="0"/>
            </a:p>
          </p:txBody>
        </p:sp>
        <p:sp>
          <p:nvSpPr>
            <p:cNvPr id="81" name="Oval 80"/>
            <p:cNvSpPr/>
            <p:nvPr/>
          </p:nvSpPr>
          <p:spPr>
            <a:xfrm>
              <a:off x="6019800" y="3733800"/>
              <a:ext cx="381000" cy="3810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1</a:t>
              </a:r>
              <a:endParaRPr lang="en-US" dirty="0"/>
            </a:p>
          </p:txBody>
        </p:sp>
        <p:sp>
          <p:nvSpPr>
            <p:cNvPr id="83" name="Oval 82"/>
            <p:cNvSpPr/>
            <p:nvPr/>
          </p:nvSpPr>
          <p:spPr>
            <a:xfrm>
              <a:off x="7010400" y="3733800"/>
              <a:ext cx="381000" cy="3810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2</a:t>
              </a:r>
              <a:endParaRPr lang="en-US" dirty="0"/>
            </a:p>
          </p:txBody>
        </p:sp>
        <p:cxnSp>
          <p:nvCxnSpPr>
            <p:cNvPr id="62" name="Straight Arrow Connector 61"/>
            <p:cNvCxnSpPr>
              <a:stCxn id="75" idx="4"/>
            </p:cNvCxnSpPr>
            <p:nvPr/>
          </p:nvCxnSpPr>
          <p:spPr>
            <a:xfrm rot="5400000">
              <a:off x="1676400" y="3657600"/>
              <a:ext cx="533400" cy="228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a:stCxn id="75" idx="4"/>
            </p:cNvCxnSpPr>
            <p:nvPr/>
          </p:nvCxnSpPr>
          <p:spPr>
            <a:xfrm rot="16200000" flipH="1">
              <a:off x="1905000" y="3657600"/>
              <a:ext cx="533400" cy="228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9" name="Oval 78"/>
            <p:cNvSpPr/>
            <p:nvPr/>
          </p:nvSpPr>
          <p:spPr>
            <a:xfrm>
              <a:off x="1371600" y="3733800"/>
              <a:ext cx="381000" cy="3810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2</a:t>
              </a:r>
              <a:endParaRPr lang="en-US" dirty="0"/>
            </a:p>
          </p:txBody>
        </p:sp>
        <p:sp>
          <p:nvSpPr>
            <p:cNvPr id="80" name="Oval 79"/>
            <p:cNvSpPr/>
            <p:nvPr/>
          </p:nvSpPr>
          <p:spPr>
            <a:xfrm>
              <a:off x="2362200" y="3733800"/>
              <a:ext cx="381000" cy="3810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3</a:t>
              </a:r>
              <a:endParaRPr lang="en-US" dirty="0"/>
            </a:p>
          </p:txBody>
        </p:sp>
        <p:sp>
          <p:nvSpPr>
            <p:cNvPr id="88" name="Rectangle 87"/>
            <p:cNvSpPr/>
            <p:nvPr/>
          </p:nvSpPr>
          <p:spPr>
            <a:xfrm>
              <a:off x="7162800" y="5867400"/>
              <a:ext cx="1066800" cy="3048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User</a:t>
              </a:r>
              <a:r>
                <a:rPr lang="en-US" baseline="-25000" dirty="0" smtClean="0"/>
                <a:t>6</a:t>
              </a:r>
              <a:endParaRPr lang="en-US" baseline="-25000" dirty="0"/>
            </a:p>
          </p:txBody>
        </p:sp>
        <p:sp>
          <p:nvSpPr>
            <p:cNvPr id="92" name="Oval 91"/>
            <p:cNvSpPr/>
            <p:nvPr/>
          </p:nvSpPr>
          <p:spPr>
            <a:xfrm>
              <a:off x="7391400" y="43434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smtClean="0"/>
                <a:t>UI</a:t>
              </a:r>
            </a:p>
            <a:p>
              <a:pPr algn="ctr"/>
              <a:r>
                <a:rPr lang="en-US" sz="1400" dirty="0" smtClean="0"/>
                <a:t>6</a:t>
              </a:r>
              <a:endParaRPr lang="en-US" sz="1400" dirty="0"/>
            </a:p>
          </p:txBody>
        </p:sp>
        <p:sp>
          <p:nvSpPr>
            <p:cNvPr id="96" name="Oval 95"/>
            <p:cNvSpPr/>
            <p:nvPr/>
          </p:nvSpPr>
          <p:spPr>
            <a:xfrm>
              <a:off x="7391400" y="51816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smtClean="0"/>
                <a:t>PC</a:t>
              </a:r>
            </a:p>
            <a:p>
              <a:pPr algn="ctr"/>
              <a:r>
                <a:rPr lang="en-US" sz="1400" dirty="0" smtClean="0"/>
                <a:t>6</a:t>
              </a:r>
              <a:endParaRPr lang="en-US" sz="1400" dirty="0"/>
            </a:p>
          </p:txBody>
        </p:sp>
        <p:cxnSp>
          <p:nvCxnSpPr>
            <p:cNvPr id="97" name="Straight Arrow Connector 96"/>
            <p:cNvCxnSpPr>
              <a:stCxn id="96" idx="7"/>
              <a:endCxn id="92" idx="5"/>
            </p:cNvCxnSpPr>
            <p:nvPr/>
          </p:nvCxnSpPr>
          <p:spPr>
            <a:xfrm rot="5400000" flipH="1" flipV="1">
              <a:off x="7708152" y="5067300"/>
              <a:ext cx="407148" cy="1588"/>
            </a:xfrm>
            <a:prstGeom prst="straightConnector1">
              <a:avLst/>
            </a:prstGeom>
            <a:ln w="28575">
              <a:solidFill>
                <a:srgbClr val="0000FF"/>
              </a:solidFill>
              <a:prstDash val="dash"/>
              <a:tailEnd type="arrow"/>
            </a:ln>
          </p:spPr>
          <p:style>
            <a:lnRef idx="1">
              <a:schemeClr val="accent1"/>
            </a:lnRef>
            <a:fillRef idx="0">
              <a:schemeClr val="accent1"/>
            </a:fillRef>
            <a:effectRef idx="0">
              <a:schemeClr val="accent1"/>
            </a:effectRef>
            <a:fontRef idx="minor">
              <a:schemeClr val="tx1"/>
            </a:fontRef>
          </p:style>
        </p:cxnSp>
      </p:grpSp>
      <p:sp>
        <p:nvSpPr>
          <p:cNvPr id="52" name="Rectangle 51"/>
          <p:cNvSpPr/>
          <p:nvPr/>
        </p:nvSpPr>
        <p:spPr>
          <a:xfrm>
            <a:off x="2667000" y="4182070"/>
            <a:ext cx="1159292"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2D</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3" name="Rectangle 52"/>
          <p:cNvSpPr/>
          <p:nvPr/>
        </p:nvSpPr>
        <p:spPr>
          <a:xfrm>
            <a:off x="5407152" y="4182070"/>
            <a:ext cx="710451"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7" name="Rectangle 56"/>
          <p:cNvSpPr/>
          <p:nvPr/>
        </p:nvSpPr>
        <p:spPr>
          <a:xfrm>
            <a:off x="3048000" y="5096470"/>
            <a:ext cx="530915"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8" name="Rectangle 57"/>
          <p:cNvSpPr/>
          <p:nvPr/>
        </p:nvSpPr>
        <p:spPr>
          <a:xfrm>
            <a:off x="5483352" y="5105400"/>
            <a:ext cx="530915"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60" name="Rectangle 59"/>
          <p:cNvSpPr/>
          <p:nvPr/>
        </p:nvSpPr>
        <p:spPr>
          <a:xfrm>
            <a:off x="2514600" y="6096000"/>
            <a:ext cx="40386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Scheduling Policy Dependent</a:t>
            </a:r>
            <a:endParaRPr lang="en-US" dirty="0"/>
          </a:p>
        </p:txBody>
      </p:sp>
      <p:cxnSp>
        <p:nvCxnSpPr>
          <p:cNvPr id="65" name="Straight Arrow Connector 64"/>
          <p:cNvCxnSpPr>
            <a:stCxn id="60" idx="0"/>
            <a:endCxn id="57" idx="3"/>
          </p:cNvCxnSpPr>
          <p:nvPr/>
        </p:nvCxnSpPr>
        <p:spPr>
          <a:xfrm rot="16200000" flipV="1">
            <a:off x="3787476" y="5349575"/>
            <a:ext cx="537865" cy="95498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a:endCxn id="58" idx="1"/>
          </p:cNvCxnSpPr>
          <p:nvPr/>
        </p:nvCxnSpPr>
        <p:spPr>
          <a:xfrm rot="5400000" flipH="1" flipV="1">
            <a:off x="4856935" y="5469583"/>
            <a:ext cx="528935" cy="7239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pic>
        <p:nvPicPr>
          <p:cNvPr id="45" name="~PP1153.WAV">
            <a:hlinkClick r:id="" action="ppaction://media"/>
          </p:cNvPr>
          <p:cNvPicPr>
            <a:picLocks noRot="1" noChangeAspect="1"/>
          </p:cNvPicPr>
          <p:nvPr>
            <a:wavAudioFile r:embed="rId2" name="~PP1153.WAV"/>
          </p:nvPr>
        </p:nvPicPr>
        <p:blipFill>
          <a:blip r:embed="rId5" cstate="print"/>
          <a:stretch>
            <a:fillRect/>
          </a:stretch>
        </p:blipFill>
        <p:spPr>
          <a:xfrm>
            <a:off x="8724900" y="6438900"/>
            <a:ext cx="304800" cy="304800"/>
          </a:xfrm>
          <a:prstGeom prst="rect">
            <a:avLst/>
          </a:prstGeom>
        </p:spPr>
      </p:pic>
    </p:spTree>
    <p:custDataLst>
      <p:tags r:id="rId1"/>
    </p:custDataLst>
  </p:cSld>
  <p:clrMapOvr>
    <a:masterClrMapping/>
  </p:clrMapOvr>
  <p:transition advTm="8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5"/>
                                        </p:tgtEl>
                                      </p:cBhvr>
                                    </p:cmd>
                                  </p:childTnLst>
                                </p:cTn>
                              </p:par>
                              <p:par>
                                <p:cTn id="7" presetID="9" presetClass="emph" presetSubtype="0" grpId="0" nodeType="withEffect">
                                  <p:stCondLst>
                                    <p:cond delay="0"/>
                                  </p:stCondLst>
                                  <p:childTnLst>
                                    <p:set>
                                      <p:cBhvr rctx="PPT">
                                        <p:cTn id="8" dur="indefinite"/>
                                        <p:tgtEl>
                                          <p:spTgt spid="71"/>
                                        </p:tgtEl>
                                        <p:attrNameLst>
                                          <p:attrName>style.opacity</p:attrName>
                                        </p:attrNameLst>
                                      </p:cBhvr>
                                      <p:to>
                                        <p:strVal val="0.25"/>
                                      </p:to>
                                    </p:set>
                                    <p:animEffect filter="image" prLst="opacity: 0.25">
                                      <p:cBhvr rctx="IE">
                                        <p:cTn id="9" dur="indefinite"/>
                                        <p:tgtEl>
                                          <p:spTgt spid="71"/>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mph" presetSubtype="0" grpId="0" nodeType="clickEffect">
                                  <p:stCondLst>
                                    <p:cond delay="0"/>
                                  </p:stCondLst>
                                  <p:childTnLst>
                                    <p:set>
                                      <p:cBhvr rctx="PPT">
                                        <p:cTn id="13" dur="indefinite"/>
                                        <p:tgtEl>
                                          <p:spTgt spid="77"/>
                                        </p:tgtEl>
                                        <p:attrNameLst>
                                          <p:attrName>style.opacity</p:attrName>
                                        </p:attrNameLst>
                                      </p:cBhvr>
                                      <p:to>
                                        <p:strVal val="0.25"/>
                                      </p:to>
                                    </p:set>
                                    <p:animEffect filter="image" prLst="opacity: 0.25">
                                      <p:cBhvr rctx="IE">
                                        <p:cTn id="14" dur="indefinite"/>
                                        <p:tgtEl>
                                          <p:spTgt spid="77"/>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9" presetClass="emph" presetSubtype="0" grpId="0" nodeType="clickEffect">
                                  <p:stCondLst>
                                    <p:cond delay="0"/>
                                  </p:stCondLst>
                                  <p:childTnLst>
                                    <p:set>
                                      <p:cBhvr rctx="PPT">
                                        <p:cTn id="20" dur="indefinite"/>
                                        <p:tgtEl>
                                          <p:spTgt spid="85"/>
                                        </p:tgtEl>
                                        <p:attrNameLst>
                                          <p:attrName>style.opacity</p:attrName>
                                        </p:attrNameLst>
                                      </p:cBhvr>
                                      <p:to>
                                        <p:strVal val="0.25"/>
                                      </p:to>
                                    </p:set>
                                    <p:animEffect filter="image" prLst="opacity: 0.25">
                                      <p:cBhvr rctx="IE">
                                        <p:cTn id="21" dur="indefinite"/>
                                        <p:tgtEl>
                                          <p:spTgt spid="85"/>
                                        </p:tgtEl>
                                      </p:cBhvr>
                                    </p:animEffect>
                                  </p:childTnLst>
                                </p:cTn>
                              </p:par>
                              <p:par>
                                <p:cTn id="22" presetID="1" presetClass="entr" presetSubtype="0" fill="hold" grpId="0" nodeType="withEffect">
                                  <p:stCondLst>
                                    <p:cond delay="0"/>
                                  </p:stCondLst>
                                  <p:childTnLst>
                                    <p:set>
                                      <p:cBhvr>
                                        <p:cTn id="23" dur="1" fill="hold">
                                          <p:stCondLst>
                                            <p:cond delay="0"/>
                                          </p:stCondLst>
                                        </p:cTn>
                                        <p:tgtEl>
                                          <p:spTgt spid="5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9" presetClass="emph" presetSubtype="0" grpId="0" nodeType="clickEffect">
                                  <p:stCondLst>
                                    <p:cond delay="0"/>
                                  </p:stCondLst>
                                  <p:childTnLst>
                                    <p:set>
                                      <p:cBhvr rctx="PPT">
                                        <p:cTn id="27" dur="indefinite"/>
                                        <p:tgtEl>
                                          <p:spTgt spid="98"/>
                                        </p:tgtEl>
                                        <p:attrNameLst>
                                          <p:attrName>style.opacity</p:attrName>
                                        </p:attrNameLst>
                                      </p:cBhvr>
                                      <p:to>
                                        <p:strVal val="0.25"/>
                                      </p:to>
                                    </p:set>
                                    <p:animEffect filter="image" prLst="opacity: 0.25">
                                      <p:cBhvr rctx="IE">
                                        <p:cTn id="28" dur="indefinite"/>
                                        <p:tgtEl>
                                          <p:spTgt spid="98"/>
                                        </p:tgtEl>
                                      </p:cBhvr>
                                    </p:animEffect>
                                  </p:childTnLst>
                                </p:cTn>
                              </p:par>
                              <p:par>
                                <p:cTn id="29" presetID="1" presetClass="entr" presetSubtype="0" fill="hold" grpId="0" nodeType="withEffect">
                                  <p:stCondLst>
                                    <p:cond delay="0"/>
                                  </p:stCondLst>
                                  <p:childTnLst>
                                    <p:set>
                                      <p:cBhvr>
                                        <p:cTn id="30" dur="1" fill="hold">
                                          <p:stCondLst>
                                            <p:cond delay="0"/>
                                          </p:stCondLst>
                                        </p:cTn>
                                        <p:tgtEl>
                                          <p:spTgt spid="5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39" fill="hold" display="0">
                  <p:stCondLst>
                    <p:cond delay="indefinite"/>
                  </p:stCondLst>
                  <p:endCondLst>
                    <p:cond evt="onPrev" delay="0">
                      <p:tgtEl>
                        <p:sldTgt/>
                      </p:tgtEl>
                    </p:cond>
                    <p:cond evt="onStopAudio" delay="0">
                      <p:tgtEl>
                        <p:sldTgt/>
                      </p:tgtEl>
                    </p:cond>
                  </p:endCondLst>
                </p:cTn>
                <p:tgtEl>
                  <p:spTgt spid="45"/>
                </p:tgtEl>
              </p:cMediaNode>
            </p:audio>
          </p:childTnLst>
        </p:cTn>
      </p:par>
    </p:tnLst>
    <p:bldLst>
      <p:bldP spid="71" grpId="0" animBg="1"/>
      <p:bldP spid="77" grpId="0" animBg="1"/>
      <p:bldP spid="85" grpId="0" animBg="1"/>
      <p:bldP spid="98" grpId="0" animBg="1"/>
      <p:bldP spid="53" grpId="0"/>
      <p:bldP spid="57" grpId="0"/>
      <p:bldP spid="58" grpId="0"/>
      <p:bldP spid="60"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p:cNvSpPr/>
          <p:nvPr/>
        </p:nvSpPr>
        <p:spPr>
          <a:xfrm>
            <a:off x="2514600" y="5181600"/>
            <a:ext cx="1524000" cy="84124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User</a:t>
            </a:r>
            <a:r>
              <a:rPr lang="en-US" baseline="-25000" dirty="0" smtClean="0"/>
              <a:t>1</a:t>
            </a:r>
            <a:r>
              <a:rPr lang="en-US" dirty="0" smtClean="0"/>
              <a:t>’s Delay</a:t>
            </a:r>
            <a:endParaRPr lang="en-US" dirty="0"/>
          </a:p>
        </p:txBody>
      </p:sp>
      <p:sp>
        <p:nvSpPr>
          <p:cNvPr id="98" name="Rectangle 97"/>
          <p:cNvSpPr/>
          <p:nvPr/>
        </p:nvSpPr>
        <p:spPr>
          <a:xfrm>
            <a:off x="5029200" y="5181600"/>
            <a:ext cx="1524000" cy="8382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User</a:t>
            </a:r>
            <a:r>
              <a:rPr lang="en-US" baseline="-25000" dirty="0" smtClean="0"/>
              <a:t>4</a:t>
            </a:r>
            <a:r>
              <a:rPr lang="en-US" dirty="0" smtClean="0"/>
              <a:t>’s Delay</a:t>
            </a:r>
            <a:endParaRPr lang="en-US" dirty="0"/>
          </a:p>
        </p:txBody>
      </p:sp>
      <p:sp>
        <p:nvSpPr>
          <p:cNvPr id="2" name="Title 1"/>
          <p:cNvSpPr>
            <a:spLocks noGrp="1"/>
          </p:cNvSpPr>
          <p:nvPr>
            <p:ph type="title"/>
          </p:nvPr>
        </p:nvSpPr>
        <p:spPr/>
        <p:txBody>
          <a:bodyPr>
            <a:normAutofit/>
          </a:bodyPr>
          <a:lstStyle/>
          <a:p>
            <a:r>
              <a:rPr lang="en-US" dirty="0" smtClean="0"/>
              <a:t>User</a:t>
            </a:r>
            <a:r>
              <a:rPr lang="en-US" baseline="-25000" dirty="0" smtClean="0"/>
              <a:t>6</a:t>
            </a:r>
            <a:r>
              <a:rPr lang="en-US" dirty="0" smtClean="0"/>
              <a:t>’s Process-First Response Time</a:t>
            </a:r>
            <a:endParaRPr lang="en-US" dirty="0"/>
          </a:p>
        </p:txBody>
      </p:sp>
      <p:sp>
        <p:nvSpPr>
          <p:cNvPr id="4" name="Content Placeholder 3"/>
          <p:cNvSpPr>
            <a:spLocks noGrp="1"/>
          </p:cNvSpPr>
          <p:nvPr>
            <p:ph sz="quarter" idx="10"/>
          </p:nvPr>
        </p:nvSpPr>
        <p:spPr/>
        <p:txBody>
          <a:bodyPr/>
          <a:lstStyle/>
          <a:p>
            <a:endParaRPr lang="en-US"/>
          </a:p>
        </p:txBody>
      </p:sp>
      <p:sp>
        <p:nvSpPr>
          <p:cNvPr id="5" name="Slide Number Placeholder 4"/>
          <p:cNvSpPr>
            <a:spLocks noGrp="1"/>
          </p:cNvSpPr>
          <p:nvPr>
            <p:ph type="sldNum" sz="quarter" idx="4"/>
          </p:nvPr>
        </p:nvSpPr>
        <p:spPr/>
        <p:txBody>
          <a:bodyPr/>
          <a:lstStyle/>
          <a:p>
            <a:pPr algn="ctr" eaLnBrk="1" latinLnBrk="0" hangingPunct="1"/>
            <a:fld id="{2BBB5E19-F10A-4C2F-BF6F-11C513378A2E}" type="slidenum">
              <a:rPr kumimoji="0" lang="en-US" smtClean="0"/>
              <a:pPr algn="ctr" eaLnBrk="1" latinLnBrk="0" hangingPunct="1"/>
              <a:t>61</a:t>
            </a:fld>
            <a:endParaRPr kumimoji="0" lang="en-US" sz="1400" b="1" dirty="0">
              <a:solidFill>
                <a:srgbClr val="FFFFFF"/>
              </a:solidFill>
            </a:endParaRPr>
          </a:p>
        </p:txBody>
      </p:sp>
      <p:sp>
        <p:nvSpPr>
          <p:cNvPr id="63" name="Rectangle 62"/>
          <p:cNvSpPr/>
          <p:nvPr/>
        </p:nvSpPr>
        <p:spPr>
          <a:xfrm>
            <a:off x="1524000" y="1676400"/>
            <a:ext cx="1066800" cy="3048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User</a:t>
            </a:r>
            <a:r>
              <a:rPr lang="en-US" baseline="-25000" dirty="0" smtClean="0"/>
              <a:t>1</a:t>
            </a:r>
            <a:endParaRPr lang="en-US" baseline="-25000" dirty="0"/>
          </a:p>
        </p:txBody>
      </p:sp>
      <p:sp>
        <p:nvSpPr>
          <p:cNvPr id="74" name="Oval 73"/>
          <p:cNvSpPr/>
          <p:nvPr/>
        </p:nvSpPr>
        <p:spPr>
          <a:xfrm>
            <a:off x="1752600" y="20574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smtClean="0"/>
              <a:t>UI</a:t>
            </a:r>
          </a:p>
          <a:p>
            <a:pPr algn="ctr"/>
            <a:r>
              <a:rPr lang="en-US" sz="1400" dirty="0" smtClean="0"/>
              <a:t>1</a:t>
            </a:r>
            <a:endParaRPr lang="en-US" sz="1400" dirty="0"/>
          </a:p>
        </p:txBody>
      </p:sp>
      <p:sp>
        <p:nvSpPr>
          <p:cNvPr id="75" name="Oval 74"/>
          <p:cNvSpPr/>
          <p:nvPr/>
        </p:nvSpPr>
        <p:spPr>
          <a:xfrm>
            <a:off x="1752600" y="28956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smtClean="0"/>
              <a:t>PC</a:t>
            </a:r>
          </a:p>
          <a:p>
            <a:pPr algn="ctr"/>
            <a:r>
              <a:rPr lang="en-US" sz="1400" dirty="0" smtClean="0"/>
              <a:t>1</a:t>
            </a:r>
            <a:endParaRPr lang="en-US" sz="1400" dirty="0"/>
          </a:p>
        </p:txBody>
      </p:sp>
      <p:cxnSp>
        <p:nvCxnSpPr>
          <p:cNvPr id="95" name="Straight Arrow Connector 94"/>
          <p:cNvCxnSpPr>
            <a:stCxn id="74" idx="3"/>
            <a:endCxn id="75" idx="1"/>
          </p:cNvCxnSpPr>
          <p:nvPr/>
        </p:nvCxnSpPr>
        <p:spPr>
          <a:xfrm rot="5400000">
            <a:off x="1638300" y="2781300"/>
            <a:ext cx="407148"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a:stCxn id="75" idx="7"/>
            <a:endCxn id="74" idx="5"/>
          </p:cNvCxnSpPr>
          <p:nvPr/>
        </p:nvCxnSpPr>
        <p:spPr>
          <a:xfrm rot="5400000" flipH="1" flipV="1">
            <a:off x="2069352" y="2781300"/>
            <a:ext cx="407148" cy="1588"/>
          </a:xfrm>
          <a:prstGeom prst="straightConnector1">
            <a:avLst/>
          </a:prstGeom>
          <a:ln w="28575">
            <a:solidFill>
              <a:srgbClr val="0000FF"/>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6172200" y="1676400"/>
            <a:ext cx="1066800" cy="3048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User</a:t>
            </a:r>
            <a:r>
              <a:rPr lang="en-US" baseline="-25000" dirty="0" smtClean="0"/>
              <a:t>4</a:t>
            </a:r>
            <a:endParaRPr lang="en-US" baseline="-25000" dirty="0"/>
          </a:p>
        </p:txBody>
      </p:sp>
      <p:sp>
        <p:nvSpPr>
          <p:cNvPr id="42" name="Oval 41"/>
          <p:cNvSpPr/>
          <p:nvPr/>
        </p:nvSpPr>
        <p:spPr>
          <a:xfrm>
            <a:off x="6400800" y="20574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smtClean="0"/>
              <a:t>UI</a:t>
            </a:r>
          </a:p>
          <a:p>
            <a:pPr algn="ctr"/>
            <a:r>
              <a:rPr lang="en-US" sz="1400" dirty="0" smtClean="0"/>
              <a:t>4</a:t>
            </a:r>
            <a:endParaRPr lang="en-US" sz="1400" dirty="0"/>
          </a:p>
        </p:txBody>
      </p:sp>
      <p:sp>
        <p:nvSpPr>
          <p:cNvPr id="43" name="Oval 42"/>
          <p:cNvSpPr/>
          <p:nvPr/>
        </p:nvSpPr>
        <p:spPr>
          <a:xfrm>
            <a:off x="6400800" y="28956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smtClean="0"/>
              <a:t>PC</a:t>
            </a:r>
          </a:p>
          <a:p>
            <a:pPr algn="ctr"/>
            <a:r>
              <a:rPr lang="en-US" sz="1400" dirty="0" smtClean="0"/>
              <a:t>4</a:t>
            </a:r>
            <a:endParaRPr lang="en-US" sz="1400" dirty="0"/>
          </a:p>
        </p:txBody>
      </p:sp>
      <p:cxnSp>
        <p:nvCxnSpPr>
          <p:cNvPr id="50" name="Straight Arrow Connector 49"/>
          <p:cNvCxnSpPr>
            <a:stCxn id="43" idx="7"/>
            <a:endCxn id="42" idx="5"/>
          </p:cNvCxnSpPr>
          <p:nvPr/>
        </p:nvCxnSpPr>
        <p:spPr>
          <a:xfrm rot="5400000" flipH="1" flipV="1">
            <a:off x="6717552" y="2781300"/>
            <a:ext cx="407148" cy="1588"/>
          </a:xfrm>
          <a:prstGeom prst="straightConnector1">
            <a:avLst/>
          </a:prstGeom>
          <a:ln w="28575">
            <a:solidFill>
              <a:srgbClr val="0000FF"/>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a:stCxn id="75" idx="6"/>
            <a:endCxn id="43" idx="2"/>
          </p:cNvCxnSpPr>
          <p:nvPr/>
        </p:nvCxnSpPr>
        <p:spPr>
          <a:xfrm>
            <a:off x="2362200" y="3200400"/>
            <a:ext cx="403860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a:stCxn id="43" idx="4"/>
            <a:endCxn id="96" idx="1"/>
          </p:cNvCxnSpPr>
          <p:nvPr/>
        </p:nvCxnSpPr>
        <p:spPr>
          <a:xfrm rot="16200000" flipH="1">
            <a:off x="6210300" y="4000500"/>
            <a:ext cx="1765674" cy="77507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a:stCxn id="43" idx="4"/>
          </p:cNvCxnSpPr>
          <p:nvPr/>
        </p:nvCxnSpPr>
        <p:spPr>
          <a:xfrm rot="5400000">
            <a:off x="6324600" y="3657600"/>
            <a:ext cx="533400" cy="228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2" name="Oval 71"/>
          <p:cNvSpPr/>
          <p:nvPr/>
        </p:nvSpPr>
        <p:spPr>
          <a:xfrm>
            <a:off x="2743200" y="2743200"/>
            <a:ext cx="381000" cy="3810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1</a:t>
            </a:r>
            <a:endParaRPr lang="en-US" dirty="0"/>
          </a:p>
        </p:txBody>
      </p:sp>
      <p:sp>
        <p:nvSpPr>
          <p:cNvPr id="81" name="Oval 80"/>
          <p:cNvSpPr/>
          <p:nvPr/>
        </p:nvSpPr>
        <p:spPr>
          <a:xfrm>
            <a:off x="6019800" y="3733800"/>
            <a:ext cx="381000" cy="3810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1</a:t>
            </a:r>
            <a:endParaRPr lang="en-US" dirty="0"/>
          </a:p>
        </p:txBody>
      </p:sp>
      <p:sp>
        <p:nvSpPr>
          <p:cNvPr id="83" name="Oval 82"/>
          <p:cNvSpPr/>
          <p:nvPr/>
        </p:nvSpPr>
        <p:spPr>
          <a:xfrm>
            <a:off x="7010400" y="3733800"/>
            <a:ext cx="381000" cy="3810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2</a:t>
            </a:r>
            <a:endParaRPr lang="en-US" dirty="0"/>
          </a:p>
        </p:txBody>
      </p:sp>
      <p:cxnSp>
        <p:nvCxnSpPr>
          <p:cNvPr id="62" name="Straight Arrow Connector 61"/>
          <p:cNvCxnSpPr>
            <a:stCxn id="75" idx="4"/>
          </p:cNvCxnSpPr>
          <p:nvPr/>
        </p:nvCxnSpPr>
        <p:spPr>
          <a:xfrm rot="5400000">
            <a:off x="1676400" y="3657600"/>
            <a:ext cx="533400" cy="228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a:stCxn id="75" idx="4"/>
          </p:cNvCxnSpPr>
          <p:nvPr/>
        </p:nvCxnSpPr>
        <p:spPr>
          <a:xfrm rot="16200000" flipH="1">
            <a:off x="1905000" y="3657600"/>
            <a:ext cx="533400" cy="228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9" name="Oval 78"/>
          <p:cNvSpPr/>
          <p:nvPr/>
        </p:nvSpPr>
        <p:spPr>
          <a:xfrm>
            <a:off x="1371600" y="3733800"/>
            <a:ext cx="381000" cy="3810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2</a:t>
            </a:r>
            <a:endParaRPr lang="en-US" dirty="0"/>
          </a:p>
        </p:txBody>
      </p:sp>
      <p:sp>
        <p:nvSpPr>
          <p:cNvPr id="80" name="Oval 79"/>
          <p:cNvSpPr/>
          <p:nvPr/>
        </p:nvSpPr>
        <p:spPr>
          <a:xfrm>
            <a:off x="2362200" y="3733800"/>
            <a:ext cx="381000" cy="3810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3</a:t>
            </a:r>
            <a:endParaRPr lang="en-US" dirty="0"/>
          </a:p>
        </p:txBody>
      </p:sp>
      <p:sp>
        <p:nvSpPr>
          <p:cNvPr id="88" name="Rectangle 87"/>
          <p:cNvSpPr/>
          <p:nvPr/>
        </p:nvSpPr>
        <p:spPr>
          <a:xfrm>
            <a:off x="7162800" y="5867400"/>
            <a:ext cx="1066800" cy="3048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User</a:t>
            </a:r>
            <a:r>
              <a:rPr lang="en-US" baseline="-25000" dirty="0" smtClean="0"/>
              <a:t>6</a:t>
            </a:r>
            <a:endParaRPr lang="en-US" baseline="-25000" dirty="0"/>
          </a:p>
        </p:txBody>
      </p:sp>
      <p:sp>
        <p:nvSpPr>
          <p:cNvPr id="92" name="Oval 91"/>
          <p:cNvSpPr/>
          <p:nvPr/>
        </p:nvSpPr>
        <p:spPr>
          <a:xfrm>
            <a:off x="7391400" y="43434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smtClean="0"/>
              <a:t>UI</a:t>
            </a:r>
          </a:p>
          <a:p>
            <a:pPr algn="ctr"/>
            <a:r>
              <a:rPr lang="en-US" sz="1400" dirty="0" smtClean="0"/>
              <a:t>6</a:t>
            </a:r>
            <a:endParaRPr lang="en-US" sz="1400" dirty="0"/>
          </a:p>
        </p:txBody>
      </p:sp>
      <p:sp>
        <p:nvSpPr>
          <p:cNvPr id="96" name="Oval 95"/>
          <p:cNvSpPr/>
          <p:nvPr/>
        </p:nvSpPr>
        <p:spPr>
          <a:xfrm>
            <a:off x="7391400" y="51816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smtClean="0"/>
              <a:t>PC</a:t>
            </a:r>
          </a:p>
          <a:p>
            <a:pPr algn="ctr"/>
            <a:r>
              <a:rPr lang="en-US" sz="1400" dirty="0" smtClean="0"/>
              <a:t>6</a:t>
            </a:r>
            <a:endParaRPr lang="en-US" sz="1400" dirty="0"/>
          </a:p>
        </p:txBody>
      </p:sp>
      <p:cxnSp>
        <p:nvCxnSpPr>
          <p:cNvPr id="97" name="Straight Arrow Connector 96"/>
          <p:cNvCxnSpPr>
            <a:stCxn id="96" idx="7"/>
            <a:endCxn id="92" idx="5"/>
          </p:cNvCxnSpPr>
          <p:nvPr/>
        </p:nvCxnSpPr>
        <p:spPr>
          <a:xfrm rot="5400000" flipH="1" flipV="1">
            <a:off x="7708152" y="5067300"/>
            <a:ext cx="407148" cy="1588"/>
          </a:xfrm>
          <a:prstGeom prst="straightConnector1">
            <a:avLst/>
          </a:prstGeom>
          <a:ln w="28575">
            <a:solidFill>
              <a:srgbClr val="0000FF"/>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54" name="Rectangle 53"/>
          <p:cNvSpPr/>
          <p:nvPr/>
        </p:nvSpPr>
        <p:spPr>
          <a:xfrm>
            <a:off x="2450961" y="4334470"/>
            <a:ext cx="710451"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5" name="Rectangle 54"/>
          <p:cNvSpPr/>
          <p:nvPr/>
        </p:nvSpPr>
        <p:spPr>
          <a:xfrm>
            <a:off x="2984361" y="4334470"/>
            <a:ext cx="1130439"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6" name="Rectangle 55"/>
          <p:cNvSpPr/>
          <p:nvPr/>
        </p:nvSpPr>
        <p:spPr>
          <a:xfrm>
            <a:off x="4517465" y="4343400"/>
            <a:ext cx="710451"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9" name="Rectangle 58"/>
          <p:cNvSpPr/>
          <p:nvPr/>
        </p:nvSpPr>
        <p:spPr>
          <a:xfrm>
            <a:off x="5050865" y="4343400"/>
            <a:ext cx="1104790"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61" name="Rectangle 60"/>
          <p:cNvSpPr/>
          <p:nvPr/>
        </p:nvSpPr>
        <p:spPr>
          <a:xfrm>
            <a:off x="5981810" y="4343400"/>
            <a:ext cx="1104790"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64" name="Rectangle 63"/>
          <p:cNvSpPr/>
          <p:nvPr/>
        </p:nvSpPr>
        <p:spPr>
          <a:xfrm>
            <a:off x="1437523" y="914400"/>
            <a:ext cx="1676400" cy="6096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Remote </a:t>
            </a:r>
            <a:r>
              <a:rPr lang="en-US" dirty="0" err="1" smtClean="0"/>
              <a:t>Reponse</a:t>
            </a:r>
            <a:r>
              <a:rPr lang="en-US" dirty="0" smtClean="0"/>
              <a:t> Time</a:t>
            </a:r>
            <a:endParaRPr lang="en-US" dirty="0"/>
          </a:p>
        </p:txBody>
      </p:sp>
      <p:sp>
        <p:nvSpPr>
          <p:cNvPr id="67" name="Equal 66"/>
          <p:cNvSpPr/>
          <p:nvPr/>
        </p:nvSpPr>
        <p:spPr>
          <a:xfrm>
            <a:off x="3276600" y="1066800"/>
            <a:ext cx="381000" cy="381000"/>
          </a:xfrm>
          <a:prstGeom prst="mathEqual">
            <a:avLst>
              <a:gd name="adj1" fmla="val 15099"/>
              <a:gd name="adj2" fmla="val 1176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Rectangle 67"/>
          <p:cNvSpPr/>
          <p:nvPr/>
        </p:nvSpPr>
        <p:spPr>
          <a:xfrm>
            <a:off x="3647323" y="762000"/>
            <a:ext cx="3820277"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2D+3P+3T</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38" name="~PP1405.WAV">
            <a:hlinkClick r:id="" action="ppaction://media"/>
          </p:cNvPr>
          <p:cNvPicPr>
            <a:picLocks noRot="1" noChangeAspect="1"/>
          </p:cNvPicPr>
          <p:nvPr>
            <a:wavAudioFile r:embed="rId2" name="~PP1405.WAV"/>
          </p:nvPr>
        </p:nvPicPr>
        <p:blipFill>
          <a:blip r:embed="rId5" cstate="print"/>
          <a:stretch>
            <a:fillRect/>
          </a:stretch>
        </p:blipFill>
        <p:spPr>
          <a:xfrm>
            <a:off x="8724900" y="6438900"/>
            <a:ext cx="304800" cy="304800"/>
          </a:xfrm>
          <a:prstGeom prst="rect">
            <a:avLst/>
          </a:prstGeom>
        </p:spPr>
      </p:pic>
    </p:spTree>
    <p:custDataLst>
      <p:tags r:id="rId1"/>
    </p:custDataLst>
  </p:cSld>
  <p:clrMapOvr>
    <a:masterClrMapping/>
  </p:clrMapOvr>
  <p:transition advTm="24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par>
                                <p:cTn id="11" presetID="26" presetClass="emph" presetSubtype="0" repeatCount="2000" fill="hold" nodeType="withEffect">
                                  <p:stCondLst>
                                    <p:cond delay="0"/>
                                  </p:stCondLst>
                                  <p:childTnLst>
                                    <p:animEffect transition="out" filter="fade">
                                      <p:cBhvr>
                                        <p:cTn id="12" dur="500" tmFilter="0, 0; .2, .5; .8, .5; 1, 0"/>
                                        <p:tgtEl>
                                          <p:spTgt spid="75"/>
                                        </p:tgtEl>
                                      </p:cBhvr>
                                    </p:animEffect>
                                    <p:animScale>
                                      <p:cBhvr>
                                        <p:cTn id="13" dur="250" autoRev="1" fill="hold"/>
                                        <p:tgtEl>
                                          <p:spTgt spid="75"/>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5"/>
                                        </p:tgtEl>
                                        <p:attrNameLst>
                                          <p:attrName>style.visibility</p:attrName>
                                        </p:attrNameLst>
                                      </p:cBhvr>
                                      <p:to>
                                        <p:strVal val="visible"/>
                                      </p:to>
                                    </p:set>
                                  </p:childTnLst>
                                </p:cTn>
                              </p:par>
                              <p:par>
                                <p:cTn id="18" presetID="26" presetClass="emph" presetSubtype="0" repeatCount="2000" fill="hold" grpId="0" nodeType="withEffect">
                                  <p:stCondLst>
                                    <p:cond delay="0"/>
                                  </p:stCondLst>
                                  <p:childTnLst>
                                    <p:animEffect transition="out" filter="fade">
                                      <p:cBhvr>
                                        <p:cTn id="19" dur="500" tmFilter="0, 0; .2, .5; .8, .5; 1, 0"/>
                                        <p:tgtEl>
                                          <p:spTgt spid="72"/>
                                        </p:tgtEl>
                                      </p:cBhvr>
                                    </p:animEffect>
                                    <p:animScale>
                                      <p:cBhvr>
                                        <p:cTn id="20" dur="250" autoRev="1" fill="hold"/>
                                        <p:tgtEl>
                                          <p:spTgt spid="72"/>
                                        </p:tgtEl>
                                      </p:cBhvr>
                                      <p:by x="105000" y="105000"/>
                                    </p:animScale>
                                  </p:childTnLst>
                                </p:cTn>
                              </p:par>
                              <p:par>
                                <p:cTn id="21" presetID="26" presetClass="emph" presetSubtype="0" repeatCount="2000" fill="hold" nodeType="withEffect">
                                  <p:stCondLst>
                                    <p:cond delay="0"/>
                                  </p:stCondLst>
                                  <p:childTnLst>
                                    <p:animEffect transition="out" filter="fade">
                                      <p:cBhvr>
                                        <p:cTn id="22" dur="500" tmFilter="0, 0; .2, .5; .8, .5; 1, 0"/>
                                        <p:tgtEl>
                                          <p:spTgt spid="82"/>
                                        </p:tgtEl>
                                      </p:cBhvr>
                                    </p:animEffect>
                                    <p:animScale>
                                      <p:cBhvr>
                                        <p:cTn id="23" dur="250" autoRev="1" fill="hold"/>
                                        <p:tgtEl>
                                          <p:spTgt spid="82"/>
                                        </p:tgtEl>
                                      </p:cBhvr>
                                      <p:by x="105000" y="105000"/>
                                    </p:animScale>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56"/>
                                        </p:tgtEl>
                                        <p:attrNameLst>
                                          <p:attrName>style.visibility</p:attrName>
                                        </p:attrNameLst>
                                      </p:cBhvr>
                                      <p:to>
                                        <p:strVal val="visible"/>
                                      </p:to>
                                    </p:set>
                                  </p:childTnLst>
                                </p:cTn>
                              </p:par>
                              <p:par>
                                <p:cTn id="28" presetID="26" presetClass="emph" presetSubtype="0" repeatCount="2000" fill="hold" grpId="0" nodeType="withEffect">
                                  <p:stCondLst>
                                    <p:cond delay="0"/>
                                  </p:stCondLst>
                                  <p:childTnLst>
                                    <p:animEffect transition="out" filter="fade">
                                      <p:cBhvr>
                                        <p:cTn id="29" dur="500" tmFilter="0, 0; .2, .5; .8, .5; 1, 0"/>
                                        <p:tgtEl>
                                          <p:spTgt spid="43"/>
                                        </p:tgtEl>
                                      </p:cBhvr>
                                    </p:animEffect>
                                    <p:animScale>
                                      <p:cBhvr>
                                        <p:cTn id="30" dur="250" autoRev="1" fill="hold"/>
                                        <p:tgtEl>
                                          <p:spTgt spid="43"/>
                                        </p:tgtEl>
                                      </p:cBhvr>
                                      <p:by x="105000" y="105000"/>
                                    </p:animScale>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9"/>
                                        </p:tgtEl>
                                        <p:attrNameLst>
                                          <p:attrName>style.visibility</p:attrName>
                                        </p:attrNameLst>
                                      </p:cBhvr>
                                      <p:to>
                                        <p:strVal val="visible"/>
                                      </p:to>
                                    </p:set>
                                  </p:childTnLst>
                                </p:cTn>
                              </p:par>
                              <p:par>
                                <p:cTn id="35" presetID="26" presetClass="emph" presetSubtype="0" repeatCount="2000" fill="hold" nodeType="withEffect">
                                  <p:stCondLst>
                                    <p:cond delay="0"/>
                                  </p:stCondLst>
                                  <p:childTnLst>
                                    <p:animEffect transition="out" filter="fade">
                                      <p:cBhvr>
                                        <p:cTn id="36" dur="500" tmFilter="0, 0; .2, .5; .8, .5; 1, 0"/>
                                        <p:tgtEl>
                                          <p:spTgt spid="101"/>
                                        </p:tgtEl>
                                      </p:cBhvr>
                                    </p:animEffect>
                                    <p:animScale>
                                      <p:cBhvr>
                                        <p:cTn id="37" dur="250" autoRev="1" fill="hold"/>
                                        <p:tgtEl>
                                          <p:spTgt spid="101"/>
                                        </p:tgtEl>
                                      </p:cBhvr>
                                      <p:by x="105000" y="105000"/>
                                    </p:animScale>
                                  </p:childTnLst>
                                </p:cTn>
                              </p:par>
                              <p:par>
                                <p:cTn id="38" presetID="26" presetClass="emph" presetSubtype="0" repeatCount="2000" fill="hold" grpId="0" nodeType="withEffect">
                                  <p:stCondLst>
                                    <p:cond delay="0"/>
                                  </p:stCondLst>
                                  <p:childTnLst>
                                    <p:animEffect transition="out" filter="fade">
                                      <p:cBhvr>
                                        <p:cTn id="39" dur="500" tmFilter="0, 0; .2, .5; .8, .5; 1, 0"/>
                                        <p:tgtEl>
                                          <p:spTgt spid="81"/>
                                        </p:tgtEl>
                                      </p:cBhvr>
                                    </p:animEffect>
                                    <p:animScale>
                                      <p:cBhvr>
                                        <p:cTn id="40" dur="250" autoRev="1" fill="hold"/>
                                        <p:tgtEl>
                                          <p:spTgt spid="81"/>
                                        </p:tgtEl>
                                      </p:cBhvr>
                                      <p:by x="105000" y="105000"/>
                                    </p:animScale>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1"/>
                                        </p:tgtEl>
                                        <p:attrNameLst>
                                          <p:attrName>style.visibility</p:attrName>
                                        </p:attrNameLst>
                                      </p:cBhvr>
                                      <p:to>
                                        <p:strVal val="visible"/>
                                      </p:to>
                                    </p:set>
                                  </p:childTnLst>
                                </p:cTn>
                              </p:par>
                              <p:par>
                                <p:cTn id="45" presetID="26" presetClass="emph" presetSubtype="0" repeatCount="2000" fill="hold" grpId="0" nodeType="withEffect">
                                  <p:stCondLst>
                                    <p:cond delay="0"/>
                                  </p:stCondLst>
                                  <p:childTnLst>
                                    <p:animEffect transition="out" filter="fade">
                                      <p:cBhvr>
                                        <p:cTn id="46" dur="500" tmFilter="0, 0; .2, .5; .8, .5; 1, 0"/>
                                        <p:tgtEl>
                                          <p:spTgt spid="83"/>
                                        </p:tgtEl>
                                      </p:cBhvr>
                                    </p:animEffect>
                                    <p:animScale>
                                      <p:cBhvr>
                                        <p:cTn id="47" dur="250" autoRev="1" fill="hold"/>
                                        <p:tgtEl>
                                          <p:spTgt spid="83"/>
                                        </p:tgtEl>
                                      </p:cBhvr>
                                      <p:by x="105000" y="105000"/>
                                    </p:animScale>
                                  </p:childTnLst>
                                </p:cTn>
                              </p:par>
                              <p:par>
                                <p:cTn id="48" presetID="26" presetClass="emph" presetSubtype="0" repeatCount="2000" fill="hold" nodeType="withEffect">
                                  <p:stCondLst>
                                    <p:cond delay="0"/>
                                  </p:stCondLst>
                                  <p:childTnLst>
                                    <p:animEffect transition="out" filter="fade">
                                      <p:cBhvr>
                                        <p:cTn id="49" dur="500" tmFilter="0, 0; .2, .5; .8, .5; 1, 0"/>
                                        <p:tgtEl>
                                          <p:spTgt spid="86"/>
                                        </p:tgtEl>
                                      </p:cBhvr>
                                    </p:animEffect>
                                    <p:animScale>
                                      <p:cBhvr>
                                        <p:cTn id="50" dur="250" autoRev="1" fill="hold"/>
                                        <p:tgtEl>
                                          <p:spTgt spid="86"/>
                                        </p:tgtEl>
                                      </p:cBhvr>
                                      <p:by x="105000" y="105000"/>
                                    </p:animScale>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59" fill="hold" display="0">
                  <p:stCondLst>
                    <p:cond delay="indefinite"/>
                  </p:stCondLst>
                  <p:endCondLst>
                    <p:cond evt="onPrev" delay="0">
                      <p:tgtEl>
                        <p:sldTgt/>
                      </p:tgtEl>
                    </p:cond>
                    <p:cond evt="onStopAudio" delay="0">
                      <p:tgtEl>
                        <p:sldTgt/>
                      </p:tgtEl>
                    </p:cond>
                  </p:endCondLst>
                </p:cTn>
                <p:tgtEl>
                  <p:spTgt spid="38"/>
                </p:tgtEl>
              </p:cMediaNode>
            </p:audio>
          </p:childTnLst>
        </p:cTn>
      </p:par>
    </p:tnLst>
    <p:bldLst>
      <p:bldP spid="43" grpId="0" animBg="1"/>
      <p:bldP spid="72" grpId="0" animBg="1"/>
      <p:bldP spid="81" grpId="0" animBg="1"/>
      <p:bldP spid="83" grpId="0" animBg="1"/>
      <p:bldP spid="54" grpId="0"/>
      <p:bldP spid="56" grpId="0"/>
      <p:bldP spid="64" grpId="0" animBg="1"/>
      <p:bldP spid="67" grpId="0" animBg="1"/>
      <p:bldP spid="68"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p:cNvSpPr/>
          <p:nvPr/>
        </p:nvSpPr>
        <p:spPr>
          <a:xfrm>
            <a:off x="2514600" y="5181600"/>
            <a:ext cx="1524000" cy="84124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User</a:t>
            </a:r>
            <a:r>
              <a:rPr lang="en-US" baseline="-25000" dirty="0" smtClean="0"/>
              <a:t>1</a:t>
            </a:r>
            <a:r>
              <a:rPr lang="en-US" dirty="0" smtClean="0"/>
              <a:t>’s Delay</a:t>
            </a:r>
            <a:endParaRPr lang="en-US" dirty="0"/>
          </a:p>
        </p:txBody>
      </p:sp>
      <p:sp>
        <p:nvSpPr>
          <p:cNvPr id="98" name="Rectangle 97"/>
          <p:cNvSpPr/>
          <p:nvPr/>
        </p:nvSpPr>
        <p:spPr>
          <a:xfrm>
            <a:off x="5029200" y="5181600"/>
            <a:ext cx="1524000" cy="8382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User</a:t>
            </a:r>
            <a:r>
              <a:rPr lang="en-US" baseline="-25000" dirty="0" smtClean="0"/>
              <a:t>4</a:t>
            </a:r>
            <a:r>
              <a:rPr lang="en-US" dirty="0" smtClean="0"/>
              <a:t>’s Delay</a:t>
            </a:r>
            <a:endParaRPr lang="en-US" dirty="0"/>
          </a:p>
        </p:txBody>
      </p:sp>
      <p:sp>
        <p:nvSpPr>
          <p:cNvPr id="2" name="Title 1"/>
          <p:cNvSpPr>
            <a:spLocks noGrp="1"/>
          </p:cNvSpPr>
          <p:nvPr>
            <p:ph type="title"/>
          </p:nvPr>
        </p:nvSpPr>
        <p:spPr/>
        <p:txBody>
          <a:bodyPr>
            <a:normAutofit/>
          </a:bodyPr>
          <a:lstStyle/>
          <a:p>
            <a:r>
              <a:rPr lang="en-US" dirty="0" smtClean="0"/>
              <a:t>User</a:t>
            </a:r>
            <a:r>
              <a:rPr lang="en-US" baseline="-25000" dirty="0" smtClean="0"/>
              <a:t>6</a:t>
            </a:r>
            <a:r>
              <a:rPr lang="en-US" dirty="0" smtClean="0"/>
              <a:t>’s Transmit-First Response Time</a:t>
            </a:r>
            <a:endParaRPr lang="en-US" dirty="0"/>
          </a:p>
        </p:txBody>
      </p:sp>
      <p:sp>
        <p:nvSpPr>
          <p:cNvPr id="4" name="Content Placeholder 3"/>
          <p:cNvSpPr>
            <a:spLocks noGrp="1"/>
          </p:cNvSpPr>
          <p:nvPr>
            <p:ph sz="quarter" idx="10"/>
          </p:nvPr>
        </p:nvSpPr>
        <p:spPr/>
        <p:txBody>
          <a:bodyPr/>
          <a:lstStyle/>
          <a:p>
            <a:endParaRPr lang="en-US"/>
          </a:p>
        </p:txBody>
      </p:sp>
      <p:sp>
        <p:nvSpPr>
          <p:cNvPr id="5" name="Slide Number Placeholder 4"/>
          <p:cNvSpPr>
            <a:spLocks noGrp="1"/>
          </p:cNvSpPr>
          <p:nvPr>
            <p:ph type="sldNum" sz="quarter" idx="4"/>
          </p:nvPr>
        </p:nvSpPr>
        <p:spPr/>
        <p:txBody>
          <a:bodyPr/>
          <a:lstStyle/>
          <a:p>
            <a:pPr algn="ctr" eaLnBrk="1" latinLnBrk="0" hangingPunct="1"/>
            <a:fld id="{2BBB5E19-F10A-4C2F-BF6F-11C513378A2E}" type="slidenum">
              <a:rPr kumimoji="0" lang="en-US" smtClean="0"/>
              <a:pPr algn="ctr" eaLnBrk="1" latinLnBrk="0" hangingPunct="1"/>
              <a:t>62</a:t>
            </a:fld>
            <a:endParaRPr kumimoji="0" lang="en-US" sz="1400" b="1" dirty="0">
              <a:solidFill>
                <a:srgbClr val="FFFFFF"/>
              </a:solidFill>
            </a:endParaRPr>
          </a:p>
        </p:txBody>
      </p:sp>
      <p:sp>
        <p:nvSpPr>
          <p:cNvPr id="63" name="Rectangle 62"/>
          <p:cNvSpPr/>
          <p:nvPr/>
        </p:nvSpPr>
        <p:spPr>
          <a:xfrm>
            <a:off x="1524000" y="1676400"/>
            <a:ext cx="1066800" cy="3048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User</a:t>
            </a:r>
            <a:r>
              <a:rPr lang="en-US" baseline="-25000" dirty="0" smtClean="0"/>
              <a:t>1</a:t>
            </a:r>
            <a:endParaRPr lang="en-US" baseline="-25000" dirty="0"/>
          </a:p>
        </p:txBody>
      </p:sp>
      <p:sp>
        <p:nvSpPr>
          <p:cNvPr id="74" name="Oval 73"/>
          <p:cNvSpPr/>
          <p:nvPr/>
        </p:nvSpPr>
        <p:spPr>
          <a:xfrm>
            <a:off x="1752600" y="20574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smtClean="0"/>
              <a:t>UI</a:t>
            </a:r>
          </a:p>
          <a:p>
            <a:pPr algn="ctr"/>
            <a:r>
              <a:rPr lang="en-US" sz="1400" dirty="0" smtClean="0"/>
              <a:t>1</a:t>
            </a:r>
            <a:endParaRPr lang="en-US" sz="1400" dirty="0"/>
          </a:p>
        </p:txBody>
      </p:sp>
      <p:sp>
        <p:nvSpPr>
          <p:cNvPr id="75" name="Oval 74"/>
          <p:cNvSpPr/>
          <p:nvPr/>
        </p:nvSpPr>
        <p:spPr>
          <a:xfrm>
            <a:off x="1752600" y="28956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smtClean="0"/>
              <a:t>PC</a:t>
            </a:r>
          </a:p>
          <a:p>
            <a:pPr algn="ctr"/>
            <a:r>
              <a:rPr lang="en-US" sz="1400" dirty="0" smtClean="0"/>
              <a:t>1</a:t>
            </a:r>
            <a:endParaRPr lang="en-US" sz="1400" dirty="0"/>
          </a:p>
        </p:txBody>
      </p:sp>
      <p:cxnSp>
        <p:nvCxnSpPr>
          <p:cNvPr id="95" name="Straight Arrow Connector 94"/>
          <p:cNvCxnSpPr>
            <a:stCxn id="74" idx="3"/>
            <a:endCxn id="75" idx="1"/>
          </p:cNvCxnSpPr>
          <p:nvPr/>
        </p:nvCxnSpPr>
        <p:spPr>
          <a:xfrm rot="5400000">
            <a:off x="1638300" y="2781300"/>
            <a:ext cx="407148"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a:stCxn id="75" idx="7"/>
            <a:endCxn id="74" idx="5"/>
          </p:cNvCxnSpPr>
          <p:nvPr/>
        </p:nvCxnSpPr>
        <p:spPr>
          <a:xfrm rot="5400000" flipH="1" flipV="1">
            <a:off x="2069352" y="2781300"/>
            <a:ext cx="407148" cy="1588"/>
          </a:xfrm>
          <a:prstGeom prst="straightConnector1">
            <a:avLst/>
          </a:prstGeom>
          <a:ln w="28575">
            <a:solidFill>
              <a:srgbClr val="0000FF"/>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6172200" y="1676400"/>
            <a:ext cx="1066800" cy="3048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User</a:t>
            </a:r>
            <a:r>
              <a:rPr lang="en-US" baseline="-25000" dirty="0" smtClean="0"/>
              <a:t>4</a:t>
            </a:r>
            <a:endParaRPr lang="en-US" baseline="-25000" dirty="0"/>
          </a:p>
        </p:txBody>
      </p:sp>
      <p:sp>
        <p:nvSpPr>
          <p:cNvPr id="42" name="Oval 41"/>
          <p:cNvSpPr/>
          <p:nvPr/>
        </p:nvSpPr>
        <p:spPr>
          <a:xfrm>
            <a:off x="6400800" y="20574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smtClean="0"/>
              <a:t>UI</a:t>
            </a:r>
          </a:p>
          <a:p>
            <a:pPr algn="ctr"/>
            <a:r>
              <a:rPr lang="en-US" sz="1400" dirty="0" smtClean="0"/>
              <a:t>4</a:t>
            </a:r>
            <a:endParaRPr lang="en-US" sz="1400" dirty="0"/>
          </a:p>
        </p:txBody>
      </p:sp>
      <p:sp>
        <p:nvSpPr>
          <p:cNvPr id="43" name="Oval 42"/>
          <p:cNvSpPr/>
          <p:nvPr/>
        </p:nvSpPr>
        <p:spPr>
          <a:xfrm>
            <a:off x="6400800" y="28956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smtClean="0"/>
              <a:t>PC</a:t>
            </a:r>
          </a:p>
          <a:p>
            <a:pPr algn="ctr"/>
            <a:r>
              <a:rPr lang="en-US" sz="1400" dirty="0" smtClean="0"/>
              <a:t>4</a:t>
            </a:r>
            <a:endParaRPr lang="en-US" sz="1400" dirty="0"/>
          </a:p>
        </p:txBody>
      </p:sp>
      <p:cxnSp>
        <p:nvCxnSpPr>
          <p:cNvPr id="50" name="Straight Arrow Connector 49"/>
          <p:cNvCxnSpPr>
            <a:stCxn id="43" idx="7"/>
            <a:endCxn id="42" idx="5"/>
          </p:cNvCxnSpPr>
          <p:nvPr/>
        </p:nvCxnSpPr>
        <p:spPr>
          <a:xfrm rot="5400000" flipH="1" flipV="1">
            <a:off x="6717552" y="2781300"/>
            <a:ext cx="407148" cy="1588"/>
          </a:xfrm>
          <a:prstGeom prst="straightConnector1">
            <a:avLst/>
          </a:prstGeom>
          <a:ln w="28575">
            <a:solidFill>
              <a:srgbClr val="0000FF"/>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a:stCxn id="75" idx="6"/>
            <a:endCxn id="43" idx="2"/>
          </p:cNvCxnSpPr>
          <p:nvPr/>
        </p:nvCxnSpPr>
        <p:spPr>
          <a:xfrm>
            <a:off x="2362200" y="3200400"/>
            <a:ext cx="403860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a:stCxn id="43" idx="4"/>
            <a:endCxn id="96" idx="1"/>
          </p:cNvCxnSpPr>
          <p:nvPr/>
        </p:nvCxnSpPr>
        <p:spPr>
          <a:xfrm rot="16200000" flipH="1">
            <a:off x="6210300" y="4000500"/>
            <a:ext cx="1765674" cy="77507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a:stCxn id="43" idx="4"/>
          </p:cNvCxnSpPr>
          <p:nvPr/>
        </p:nvCxnSpPr>
        <p:spPr>
          <a:xfrm rot="5400000">
            <a:off x="6324600" y="3657600"/>
            <a:ext cx="533400" cy="228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2" name="Oval 71"/>
          <p:cNvSpPr/>
          <p:nvPr/>
        </p:nvSpPr>
        <p:spPr>
          <a:xfrm>
            <a:off x="2743200" y="2743200"/>
            <a:ext cx="381000" cy="3810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1</a:t>
            </a:r>
            <a:endParaRPr lang="en-US" dirty="0"/>
          </a:p>
        </p:txBody>
      </p:sp>
      <p:sp>
        <p:nvSpPr>
          <p:cNvPr id="81" name="Oval 80"/>
          <p:cNvSpPr/>
          <p:nvPr/>
        </p:nvSpPr>
        <p:spPr>
          <a:xfrm>
            <a:off x="6019800" y="3733800"/>
            <a:ext cx="381000" cy="3810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1</a:t>
            </a:r>
            <a:endParaRPr lang="en-US" dirty="0"/>
          </a:p>
        </p:txBody>
      </p:sp>
      <p:sp>
        <p:nvSpPr>
          <p:cNvPr id="83" name="Oval 82"/>
          <p:cNvSpPr/>
          <p:nvPr/>
        </p:nvSpPr>
        <p:spPr>
          <a:xfrm>
            <a:off x="7010400" y="3733800"/>
            <a:ext cx="381000" cy="3810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2</a:t>
            </a:r>
            <a:endParaRPr lang="en-US" dirty="0"/>
          </a:p>
        </p:txBody>
      </p:sp>
      <p:cxnSp>
        <p:nvCxnSpPr>
          <p:cNvPr id="62" name="Straight Arrow Connector 61"/>
          <p:cNvCxnSpPr>
            <a:stCxn id="75" idx="4"/>
          </p:cNvCxnSpPr>
          <p:nvPr/>
        </p:nvCxnSpPr>
        <p:spPr>
          <a:xfrm rot="5400000">
            <a:off x="1676400" y="3657600"/>
            <a:ext cx="533400" cy="228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a:stCxn id="75" idx="4"/>
          </p:cNvCxnSpPr>
          <p:nvPr/>
        </p:nvCxnSpPr>
        <p:spPr>
          <a:xfrm rot="16200000" flipH="1">
            <a:off x="1905000" y="3657600"/>
            <a:ext cx="533400" cy="228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9" name="Oval 78"/>
          <p:cNvSpPr/>
          <p:nvPr/>
        </p:nvSpPr>
        <p:spPr>
          <a:xfrm>
            <a:off x="1371600" y="3733800"/>
            <a:ext cx="381000" cy="3810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2</a:t>
            </a:r>
            <a:endParaRPr lang="en-US" dirty="0"/>
          </a:p>
        </p:txBody>
      </p:sp>
      <p:sp>
        <p:nvSpPr>
          <p:cNvPr id="80" name="Oval 79"/>
          <p:cNvSpPr/>
          <p:nvPr/>
        </p:nvSpPr>
        <p:spPr>
          <a:xfrm>
            <a:off x="2362200" y="3733800"/>
            <a:ext cx="381000" cy="3810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3</a:t>
            </a:r>
            <a:endParaRPr lang="en-US" dirty="0"/>
          </a:p>
        </p:txBody>
      </p:sp>
      <p:sp>
        <p:nvSpPr>
          <p:cNvPr id="88" name="Rectangle 87"/>
          <p:cNvSpPr/>
          <p:nvPr/>
        </p:nvSpPr>
        <p:spPr>
          <a:xfrm>
            <a:off x="7162800" y="5867400"/>
            <a:ext cx="1066800" cy="3048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User</a:t>
            </a:r>
            <a:r>
              <a:rPr lang="en-US" baseline="-25000" dirty="0" smtClean="0"/>
              <a:t>6</a:t>
            </a:r>
            <a:endParaRPr lang="en-US" baseline="-25000" dirty="0"/>
          </a:p>
        </p:txBody>
      </p:sp>
      <p:sp>
        <p:nvSpPr>
          <p:cNvPr id="92" name="Oval 91"/>
          <p:cNvSpPr/>
          <p:nvPr/>
        </p:nvSpPr>
        <p:spPr>
          <a:xfrm>
            <a:off x="7391400" y="43434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smtClean="0"/>
              <a:t>UI</a:t>
            </a:r>
          </a:p>
          <a:p>
            <a:pPr algn="ctr"/>
            <a:r>
              <a:rPr lang="en-US" sz="1400" dirty="0" smtClean="0"/>
              <a:t>6</a:t>
            </a:r>
            <a:endParaRPr lang="en-US" sz="1400" dirty="0"/>
          </a:p>
        </p:txBody>
      </p:sp>
      <p:sp>
        <p:nvSpPr>
          <p:cNvPr id="96" name="Oval 95"/>
          <p:cNvSpPr/>
          <p:nvPr/>
        </p:nvSpPr>
        <p:spPr>
          <a:xfrm>
            <a:off x="7391400" y="51816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smtClean="0"/>
              <a:t>PC</a:t>
            </a:r>
          </a:p>
          <a:p>
            <a:pPr algn="ctr"/>
            <a:r>
              <a:rPr lang="en-US" sz="1400" dirty="0" smtClean="0"/>
              <a:t>6</a:t>
            </a:r>
            <a:endParaRPr lang="en-US" sz="1400" dirty="0"/>
          </a:p>
        </p:txBody>
      </p:sp>
      <p:cxnSp>
        <p:nvCxnSpPr>
          <p:cNvPr id="97" name="Straight Arrow Connector 96"/>
          <p:cNvCxnSpPr>
            <a:stCxn id="96" idx="7"/>
            <a:endCxn id="92" idx="5"/>
          </p:cNvCxnSpPr>
          <p:nvPr/>
        </p:nvCxnSpPr>
        <p:spPr>
          <a:xfrm rot="5400000" flipH="1" flipV="1">
            <a:off x="7708152" y="5067300"/>
            <a:ext cx="407148" cy="1588"/>
          </a:xfrm>
          <a:prstGeom prst="straightConnector1">
            <a:avLst/>
          </a:prstGeom>
          <a:ln w="28575">
            <a:solidFill>
              <a:srgbClr val="0000FF"/>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2895600" y="4334470"/>
            <a:ext cx="684803"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9" name="Rectangle 58"/>
          <p:cNvSpPr/>
          <p:nvPr/>
        </p:nvSpPr>
        <p:spPr>
          <a:xfrm>
            <a:off x="4953000" y="4343400"/>
            <a:ext cx="684803"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61" name="Rectangle 60"/>
          <p:cNvSpPr/>
          <p:nvPr/>
        </p:nvSpPr>
        <p:spPr>
          <a:xfrm>
            <a:off x="5502945" y="4343400"/>
            <a:ext cx="1104790"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64" name="Rectangle 63"/>
          <p:cNvSpPr/>
          <p:nvPr/>
        </p:nvSpPr>
        <p:spPr>
          <a:xfrm>
            <a:off x="1600200" y="914400"/>
            <a:ext cx="1676400" cy="6096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Remote </a:t>
            </a:r>
            <a:r>
              <a:rPr lang="en-US" dirty="0" err="1" smtClean="0"/>
              <a:t>Reponse</a:t>
            </a:r>
            <a:r>
              <a:rPr lang="en-US" dirty="0" smtClean="0"/>
              <a:t> Time</a:t>
            </a:r>
            <a:endParaRPr lang="en-US" dirty="0"/>
          </a:p>
        </p:txBody>
      </p:sp>
      <p:sp>
        <p:nvSpPr>
          <p:cNvPr id="67" name="Equal 66"/>
          <p:cNvSpPr/>
          <p:nvPr/>
        </p:nvSpPr>
        <p:spPr>
          <a:xfrm>
            <a:off x="3439277" y="1066800"/>
            <a:ext cx="381000" cy="381000"/>
          </a:xfrm>
          <a:prstGeom prst="mathEqual">
            <a:avLst>
              <a:gd name="adj1" fmla="val 15099"/>
              <a:gd name="adj2" fmla="val 1176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Rectangle 67"/>
          <p:cNvSpPr/>
          <p:nvPr/>
        </p:nvSpPr>
        <p:spPr>
          <a:xfrm>
            <a:off x="3810000" y="762000"/>
            <a:ext cx="3422732"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2D+P+3T</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36" name="~PP2226.WAV">
            <a:hlinkClick r:id="" action="ppaction://media"/>
          </p:cNvPr>
          <p:cNvPicPr>
            <a:picLocks noRot="1" noChangeAspect="1"/>
          </p:cNvPicPr>
          <p:nvPr>
            <a:wavAudioFile r:embed="rId2" name="~PP2226.WAV"/>
          </p:nvPr>
        </p:nvPicPr>
        <p:blipFill>
          <a:blip r:embed="rId5" cstate="print"/>
          <a:stretch>
            <a:fillRect/>
          </a:stretch>
        </p:blipFill>
        <p:spPr>
          <a:xfrm>
            <a:off x="8724900" y="6438900"/>
            <a:ext cx="304800" cy="304800"/>
          </a:xfrm>
          <a:prstGeom prst="rect">
            <a:avLst/>
          </a:prstGeom>
        </p:spPr>
      </p:pic>
    </p:spTree>
    <p:custDataLst>
      <p:tags r:id="rId1"/>
    </p:custDataLst>
  </p:cSld>
  <p:clrMapOvr>
    <a:masterClrMapping/>
  </p:clrMapOvr>
  <p:transition advTm="1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par>
                                <p:cTn id="11" presetID="26" presetClass="emph" presetSubtype="0" repeatCount="2000" fill="hold" grpId="0" nodeType="withEffect">
                                  <p:stCondLst>
                                    <p:cond delay="0"/>
                                  </p:stCondLst>
                                  <p:childTnLst>
                                    <p:animEffect transition="out" filter="fade">
                                      <p:cBhvr>
                                        <p:cTn id="12" dur="500" tmFilter="0, 0; .2, .5; .8, .5; 1, 0"/>
                                        <p:tgtEl>
                                          <p:spTgt spid="72"/>
                                        </p:tgtEl>
                                      </p:cBhvr>
                                    </p:animEffect>
                                    <p:animScale>
                                      <p:cBhvr>
                                        <p:cTn id="13" dur="250" autoRev="1" fill="hold"/>
                                        <p:tgtEl>
                                          <p:spTgt spid="72"/>
                                        </p:tgtEl>
                                      </p:cBhvr>
                                      <p:by x="105000" y="105000"/>
                                    </p:animScale>
                                  </p:childTnLst>
                                </p:cTn>
                              </p:par>
                              <p:par>
                                <p:cTn id="14" presetID="26" presetClass="emph" presetSubtype="0" repeatCount="2000" fill="hold" nodeType="withEffect">
                                  <p:stCondLst>
                                    <p:cond delay="0"/>
                                  </p:stCondLst>
                                  <p:childTnLst>
                                    <p:animEffect transition="out" filter="fade">
                                      <p:cBhvr>
                                        <p:cTn id="15" dur="500" tmFilter="0, 0; .2, .5; .8, .5; 1, 0"/>
                                        <p:tgtEl>
                                          <p:spTgt spid="82"/>
                                        </p:tgtEl>
                                      </p:cBhvr>
                                    </p:animEffect>
                                    <p:animScale>
                                      <p:cBhvr>
                                        <p:cTn id="16" dur="250" autoRev="1" fill="hold"/>
                                        <p:tgtEl>
                                          <p:spTgt spid="82"/>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9"/>
                                        </p:tgtEl>
                                        <p:attrNameLst>
                                          <p:attrName>style.visibility</p:attrName>
                                        </p:attrNameLst>
                                      </p:cBhvr>
                                      <p:to>
                                        <p:strVal val="visible"/>
                                      </p:to>
                                    </p:set>
                                  </p:childTnLst>
                                </p:cTn>
                              </p:par>
                              <p:par>
                                <p:cTn id="21" presetID="26" presetClass="emph" presetSubtype="0" repeatCount="2000" fill="hold" nodeType="withEffect">
                                  <p:stCondLst>
                                    <p:cond delay="0"/>
                                  </p:stCondLst>
                                  <p:childTnLst>
                                    <p:animEffect transition="out" filter="fade">
                                      <p:cBhvr>
                                        <p:cTn id="22" dur="500" tmFilter="0, 0; .2, .5; .8, .5; 1, 0"/>
                                        <p:tgtEl>
                                          <p:spTgt spid="101"/>
                                        </p:tgtEl>
                                      </p:cBhvr>
                                    </p:animEffect>
                                    <p:animScale>
                                      <p:cBhvr>
                                        <p:cTn id="23" dur="250" autoRev="1" fill="hold"/>
                                        <p:tgtEl>
                                          <p:spTgt spid="101"/>
                                        </p:tgtEl>
                                      </p:cBhvr>
                                      <p:by x="105000" y="105000"/>
                                    </p:animScale>
                                  </p:childTnLst>
                                </p:cTn>
                              </p:par>
                              <p:par>
                                <p:cTn id="24" presetID="26" presetClass="emph" presetSubtype="0" repeatCount="2000" fill="hold" grpId="0" nodeType="withEffect">
                                  <p:stCondLst>
                                    <p:cond delay="0"/>
                                  </p:stCondLst>
                                  <p:childTnLst>
                                    <p:animEffect transition="out" filter="fade">
                                      <p:cBhvr>
                                        <p:cTn id="25" dur="500" tmFilter="0, 0; .2, .5; .8, .5; 1, 0"/>
                                        <p:tgtEl>
                                          <p:spTgt spid="81"/>
                                        </p:tgtEl>
                                      </p:cBhvr>
                                    </p:animEffect>
                                    <p:animScale>
                                      <p:cBhvr>
                                        <p:cTn id="26" dur="250" autoRev="1" fill="hold"/>
                                        <p:tgtEl>
                                          <p:spTgt spid="81"/>
                                        </p:tgtEl>
                                      </p:cBhvr>
                                      <p:by x="105000" y="105000"/>
                                    </p:animScale>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par>
                                <p:cTn id="31" presetID="26" presetClass="emph" presetSubtype="0" repeatCount="2000" fill="hold" grpId="0" nodeType="withEffect">
                                  <p:stCondLst>
                                    <p:cond delay="0"/>
                                  </p:stCondLst>
                                  <p:childTnLst>
                                    <p:animEffect transition="out" filter="fade">
                                      <p:cBhvr>
                                        <p:cTn id="32" dur="500" tmFilter="0, 0; .2, .5; .8, .5; 1, 0"/>
                                        <p:tgtEl>
                                          <p:spTgt spid="83"/>
                                        </p:tgtEl>
                                      </p:cBhvr>
                                    </p:animEffect>
                                    <p:animScale>
                                      <p:cBhvr>
                                        <p:cTn id="33" dur="250" autoRev="1" fill="hold"/>
                                        <p:tgtEl>
                                          <p:spTgt spid="83"/>
                                        </p:tgtEl>
                                      </p:cBhvr>
                                      <p:by x="105000" y="105000"/>
                                    </p:animScale>
                                  </p:childTnLst>
                                </p:cTn>
                              </p:par>
                              <p:par>
                                <p:cTn id="34" presetID="26" presetClass="emph" presetSubtype="0" repeatCount="2000" fill="hold" nodeType="withEffect">
                                  <p:stCondLst>
                                    <p:cond delay="0"/>
                                  </p:stCondLst>
                                  <p:childTnLst>
                                    <p:animEffect transition="out" filter="fade">
                                      <p:cBhvr>
                                        <p:cTn id="35" dur="500" tmFilter="0, 0; .2, .5; .8, .5; 1, 0"/>
                                        <p:tgtEl>
                                          <p:spTgt spid="86"/>
                                        </p:tgtEl>
                                      </p:cBhvr>
                                    </p:animEffect>
                                    <p:animScale>
                                      <p:cBhvr>
                                        <p:cTn id="36" dur="250" autoRev="1" fill="hold"/>
                                        <p:tgtEl>
                                          <p:spTgt spid="86"/>
                                        </p:tgtEl>
                                      </p:cBhvr>
                                      <p:by x="105000" y="105000"/>
                                    </p:animScale>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45" fill="hold" display="0">
                  <p:stCondLst>
                    <p:cond delay="indefinite"/>
                  </p:stCondLst>
                  <p:endCondLst>
                    <p:cond evt="onPrev" delay="0">
                      <p:tgtEl>
                        <p:sldTgt/>
                      </p:tgtEl>
                    </p:cond>
                    <p:cond evt="onStopAudio" delay="0">
                      <p:tgtEl>
                        <p:sldTgt/>
                      </p:tgtEl>
                    </p:cond>
                  </p:endCondLst>
                </p:cTn>
                <p:tgtEl>
                  <p:spTgt spid="36"/>
                </p:tgtEl>
              </p:cMediaNode>
            </p:audio>
          </p:childTnLst>
        </p:cTn>
      </p:par>
    </p:tnLst>
    <p:bldLst>
      <p:bldP spid="72" grpId="0" animBg="1"/>
      <p:bldP spid="81" grpId="0" animBg="1"/>
      <p:bldP spid="83" grpId="0" animBg="1"/>
      <p:bldP spid="64" grpId="0" animBg="1"/>
      <p:bldP spid="67" grpId="0" animBg="1"/>
      <p:bldP spid="68"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Response Time Comparison</a:t>
            </a:r>
            <a:endParaRPr lang="en-US" dirty="0"/>
          </a:p>
        </p:txBody>
      </p:sp>
      <p:sp>
        <p:nvSpPr>
          <p:cNvPr id="4" name="Content Placeholder 3"/>
          <p:cNvSpPr>
            <a:spLocks noGrp="1"/>
          </p:cNvSpPr>
          <p:nvPr>
            <p:ph sz="quarter" idx="10"/>
          </p:nvPr>
        </p:nvSpPr>
        <p:spPr/>
        <p:txBody>
          <a:bodyPr/>
          <a:lstStyle/>
          <a:p>
            <a:endParaRPr lang="en-US"/>
          </a:p>
        </p:txBody>
      </p:sp>
      <p:sp>
        <p:nvSpPr>
          <p:cNvPr id="5" name="Slide Number Placeholder 4"/>
          <p:cNvSpPr>
            <a:spLocks noGrp="1"/>
          </p:cNvSpPr>
          <p:nvPr>
            <p:ph type="sldNum" sz="quarter" idx="4"/>
          </p:nvPr>
        </p:nvSpPr>
        <p:spPr/>
        <p:txBody>
          <a:bodyPr/>
          <a:lstStyle/>
          <a:p>
            <a:pPr algn="ctr" eaLnBrk="1" latinLnBrk="0" hangingPunct="1"/>
            <a:fld id="{2BBB5E19-F10A-4C2F-BF6F-11C513378A2E}" type="slidenum">
              <a:rPr kumimoji="0" lang="en-US" smtClean="0"/>
              <a:pPr algn="ctr" eaLnBrk="1" latinLnBrk="0" hangingPunct="1"/>
              <a:t>63</a:t>
            </a:fld>
            <a:endParaRPr kumimoji="0" lang="en-US" sz="1400" b="1" dirty="0">
              <a:solidFill>
                <a:srgbClr val="FFFFFF"/>
              </a:solidFill>
            </a:endParaRPr>
          </a:p>
        </p:txBody>
      </p:sp>
      <p:sp>
        <p:nvSpPr>
          <p:cNvPr id="41" name="Rectangle 40"/>
          <p:cNvSpPr/>
          <p:nvPr/>
        </p:nvSpPr>
        <p:spPr>
          <a:xfrm>
            <a:off x="152400" y="1752600"/>
            <a:ext cx="2209800" cy="6096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User</a:t>
            </a:r>
            <a:r>
              <a:rPr lang="en-US" baseline="-25000" dirty="0" smtClean="0"/>
              <a:t>6</a:t>
            </a:r>
            <a:r>
              <a:rPr lang="en-US" dirty="0" smtClean="0"/>
              <a:t>’s Remote </a:t>
            </a:r>
            <a:r>
              <a:rPr lang="en-US" dirty="0" err="1" smtClean="0"/>
              <a:t>Reponse</a:t>
            </a:r>
            <a:r>
              <a:rPr lang="en-US" dirty="0" smtClean="0"/>
              <a:t> Time</a:t>
            </a:r>
            <a:endParaRPr lang="en-US" dirty="0"/>
          </a:p>
        </p:txBody>
      </p:sp>
      <p:sp>
        <p:nvSpPr>
          <p:cNvPr id="45" name="Rectangle 44"/>
          <p:cNvSpPr/>
          <p:nvPr/>
        </p:nvSpPr>
        <p:spPr>
          <a:xfrm>
            <a:off x="2514600" y="1143000"/>
            <a:ext cx="1676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Process-First</a:t>
            </a:r>
            <a:endParaRPr lang="en-US" dirty="0"/>
          </a:p>
        </p:txBody>
      </p:sp>
      <p:sp>
        <p:nvSpPr>
          <p:cNvPr id="46" name="Rectangle 45"/>
          <p:cNvSpPr/>
          <p:nvPr/>
        </p:nvSpPr>
        <p:spPr>
          <a:xfrm>
            <a:off x="6858000" y="1143000"/>
            <a:ext cx="1676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Transmit-First</a:t>
            </a:r>
            <a:endParaRPr lang="en-US" dirty="0"/>
          </a:p>
        </p:txBody>
      </p:sp>
      <p:sp>
        <p:nvSpPr>
          <p:cNvPr id="49" name="Rectangle 48"/>
          <p:cNvSpPr/>
          <p:nvPr/>
        </p:nvSpPr>
        <p:spPr>
          <a:xfrm>
            <a:off x="2514600" y="1752600"/>
            <a:ext cx="1676400" cy="6096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2D + 3P + 3T</a:t>
            </a:r>
            <a:endParaRPr lang="en-US" dirty="0"/>
          </a:p>
        </p:txBody>
      </p:sp>
      <p:sp>
        <p:nvSpPr>
          <p:cNvPr id="51" name="Rectangle 50"/>
          <p:cNvSpPr/>
          <p:nvPr/>
        </p:nvSpPr>
        <p:spPr>
          <a:xfrm>
            <a:off x="6858000" y="1752600"/>
            <a:ext cx="1676400" cy="6096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2D + P + 3T</a:t>
            </a:r>
            <a:endParaRPr lang="en-US" dirty="0"/>
          </a:p>
        </p:txBody>
      </p:sp>
      <p:sp>
        <p:nvSpPr>
          <p:cNvPr id="52" name="Rectangle 51"/>
          <p:cNvSpPr/>
          <p:nvPr/>
        </p:nvSpPr>
        <p:spPr>
          <a:xfrm>
            <a:off x="990600" y="4191000"/>
            <a:ext cx="6934200" cy="609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Transmit-First Remote Response Time is Better than the Process-First Remote Response Time</a:t>
            </a:r>
            <a:endParaRPr lang="en-US" dirty="0"/>
          </a:p>
        </p:txBody>
      </p:sp>
      <p:sp>
        <p:nvSpPr>
          <p:cNvPr id="53" name="Rectangle 52"/>
          <p:cNvSpPr/>
          <p:nvPr/>
        </p:nvSpPr>
        <p:spPr>
          <a:xfrm>
            <a:off x="990600" y="5105400"/>
            <a:ext cx="6934200" cy="609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Improvement is Additive – the Longer the Path From Source to Destination, the Better the Improvement</a:t>
            </a:r>
            <a:endParaRPr lang="en-US" dirty="0"/>
          </a:p>
        </p:txBody>
      </p:sp>
      <p:sp>
        <p:nvSpPr>
          <p:cNvPr id="54" name="Rectangle 53"/>
          <p:cNvSpPr/>
          <p:nvPr/>
        </p:nvSpPr>
        <p:spPr>
          <a:xfrm>
            <a:off x="152400" y="2438400"/>
            <a:ext cx="2209800" cy="6096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User</a:t>
            </a:r>
            <a:r>
              <a:rPr lang="en-US" baseline="-25000" dirty="0" smtClean="0"/>
              <a:t>4</a:t>
            </a:r>
            <a:r>
              <a:rPr lang="en-US" dirty="0" smtClean="0"/>
              <a:t>’s Remote Response Time</a:t>
            </a:r>
            <a:endParaRPr lang="en-US" dirty="0"/>
          </a:p>
        </p:txBody>
      </p:sp>
      <p:sp>
        <p:nvSpPr>
          <p:cNvPr id="56" name="Rectangle 55"/>
          <p:cNvSpPr/>
          <p:nvPr/>
        </p:nvSpPr>
        <p:spPr>
          <a:xfrm>
            <a:off x="2514600" y="2438400"/>
            <a:ext cx="1676400" cy="6096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57" name="Rectangle 56"/>
          <p:cNvSpPr/>
          <p:nvPr/>
        </p:nvSpPr>
        <p:spPr>
          <a:xfrm>
            <a:off x="6858000" y="2438400"/>
            <a:ext cx="1676400" cy="6096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60" name="Rectangle 59"/>
          <p:cNvSpPr/>
          <p:nvPr/>
        </p:nvSpPr>
        <p:spPr>
          <a:xfrm>
            <a:off x="7470085" y="2277070"/>
            <a:ext cx="530915"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73" name="Rectangle 72"/>
          <p:cNvSpPr/>
          <p:nvPr/>
        </p:nvSpPr>
        <p:spPr>
          <a:xfrm>
            <a:off x="5181600" y="1600200"/>
            <a:ext cx="604654" cy="923330"/>
          </a:xfrm>
          <a:prstGeom prst="rect">
            <a:avLst/>
          </a:prstGeom>
          <a:noFill/>
        </p:spPr>
        <p:txBody>
          <a:bodyPr wrap="none" lIns="91440" tIns="45720" rIns="91440" bIns="45720">
            <a:spAutoFit/>
          </a:bodyPr>
          <a:lstStyle/>
          <a:p>
            <a:pPr algn="ctr"/>
            <a:r>
              <a:rPr lang="en-US"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&lt;</a:t>
            </a:r>
            <a:endPar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76" name="Rectangle 75"/>
          <p:cNvSpPr/>
          <p:nvPr/>
        </p:nvSpPr>
        <p:spPr>
          <a:xfrm>
            <a:off x="3126685" y="2277070"/>
            <a:ext cx="530915"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8" name="Rectangle 17"/>
          <p:cNvSpPr/>
          <p:nvPr/>
        </p:nvSpPr>
        <p:spPr>
          <a:xfrm>
            <a:off x="990600" y="5867400"/>
            <a:ext cx="6934200" cy="609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First Remote Response Time Intuition is Correct!</a:t>
            </a:r>
            <a:endParaRPr lang="en-US" dirty="0"/>
          </a:p>
        </p:txBody>
      </p:sp>
      <p:pic>
        <p:nvPicPr>
          <p:cNvPr id="19" name="~PP427.WAV">
            <a:hlinkClick r:id="" action="ppaction://media"/>
          </p:cNvPr>
          <p:cNvPicPr>
            <a:picLocks noRot="1" noChangeAspect="1"/>
          </p:cNvPicPr>
          <p:nvPr>
            <a:wavAudioFile r:embed="rId2" name="~PP427.WAV"/>
          </p:nvPr>
        </p:nvPicPr>
        <p:blipFill>
          <a:blip r:embed="rId5" cstate="print"/>
          <a:stretch>
            <a:fillRect/>
          </a:stretch>
        </p:blipFill>
        <p:spPr>
          <a:xfrm>
            <a:off x="8724900" y="6438900"/>
            <a:ext cx="304800" cy="304800"/>
          </a:xfrm>
          <a:prstGeom prst="rect">
            <a:avLst/>
          </a:prstGeom>
        </p:spPr>
      </p:pic>
    </p:spTree>
    <p:custDataLst>
      <p:tags r:id="rId1"/>
    </p:custDataLst>
  </p:cSld>
  <p:clrMapOvr>
    <a:masterClrMapping/>
  </p:clrMapOvr>
  <p:transition advTm="3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47" fill="hold" display="0">
                  <p:stCondLst>
                    <p:cond delay="indefinite"/>
                  </p:stCondLst>
                  <p:endCondLst>
                    <p:cond evt="onPrev" delay="0">
                      <p:tgtEl>
                        <p:sldTgt/>
                      </p:tgtEl>
                    </p:cond>
                    <p:cond evt="onStopAudio" delay="0">
                      <p:tgtEl>
                        <p:sldTgt/>
                      </p:tgtEl>
                    </p:cond>
                  </p:endCondLst>
                </p:cTn>
                <p:tgtEl>
                  <p:spTgt spid="19"/>
                </p:tgtEl>
              </p:cMediaNode>
            </p:audio>
          </p:childTnLst>
        </p:cTn>
      </p:par>
    </p:tnLst>
    <p:bldLst>
      <p:bldP spid="41" grpId="0" animBg="1"/>
      <p:bldP spid="45" grpId="0" animBg="1"/>
      <p:bldP spid="46" grpId="0" animBg="1"/>
      <p:bldP spid="49" grpId="0" animBg="1"/>
      <p:bldP spid="51" grpId="0" animBg="1"/>
      <p:bldP spid="52" grpId="0" animBg="1"/>
      <p:bldP spid="53" grpId="0" animBg="1"/>
      <p:bldP spid="54" grpId="0" animBg="1"/>
      <p:bldP spid="56" grpId="0" animBg="1"/>
      <p:bldP spid="57" grpId="0" animBg="1"/>
      <p:bldP spid="60" grpId="0"/>
      <p:bldP spid="73" grpId="0"/>
      <p:bldP spid="76" grpId="0"/>
      <p:bldP spid="1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p:cNvSpPr/>
          <p:nvPr/>
        </p:nvSpPr>
        <p:spPr>
          <a:xfrm>
            <a:off x="2514600" y="4191000"/>
            <a:ext cx="1524000" cy="8382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Total Network Delay</a:t>
            </a:r>
            <a:endParaRPr lang="en-US" dirty="0"/>
          </a:p>
        </p:txBody>
      </p:sp>
      <p:sp>
        <p:nvSpPr>
          <p:cNvPr id="73" name="Rectangle 72"/>
          <p:cNvSpPr/>
          <p:nvPr/>
        </p:nvSpPr>
        <p:spPr>
          <a:xfrm>
            <a:off x="304800" y="4267200"/>
            <a:ext cx="1676400" cy="762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Remote Response Time</a:t>
            </a:r>
            <a:endParaRPr lang="en-US" dirty="0"/>
          </a:p>
        </p:txBody>
      </p:sp>
      <p:sp>
        <p:nvSpPr>
          <p:cNvPr id="78" name="Equal 77"/>
          <p:cNvSpPr/>
          <p:nvPr/>
        </p:nvSpPr>
        <p:spPr>
          <a:xfrm>
            <a:off x="2057400" y="4419600"/>
            <a:ext cx="381000" cy="381000"/>
          </a:xfrm>
          <a:prstGeom prst="mathEqual">
            <a:avLst>
              <a:gd name="adj1" fmla="val 15099"/>
              <a:gd name="adj2" fmla="val 1176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4" name="Plus 83"/>
          <p:cNvSpPr/>
          <p:nvPr/>
        </p:nvSpPr>
        <p:spPr>
          <a:xfrm>
            <a:off x="2057400" y="5410200"/>
            <a:ext cx="381000" cy="3810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2514600" y="5181600"/>
            <a:ext cx="1524000" cy="84124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User</a:t>
            </a:r>
            <a:r>
              <a:rPr lang="en-US" baseline="-25000" dirty="0" smtClean="0"/>
              <a:t>1</a:t>
            </a:r>
            <a:r>
              <a:rPr lang="en-US" dirty="0" smtClean="0"/>
              <a:t>’s Delay</a:t>
            </a:r>
            <a:endParaRPr lang="en-US" dirty="0"/>
          </a:p>
        </p:txBody>
      </p:sp>
      <p:sp>
        <p:nvSpPr>
          <p:cNvPr id="87" name="Plus 86"/>
          <p:cNvSpPr/>
          <p:nvPr/>
        </p:nvSpPr>
        <p:spPr>
          <a:xfrm>
            <a:off x="4340352" y="4419600"/>
            <a:ext cx="381000" cy="3810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p:cNvSpPr/>
          <p:nvPr/>
        </p:nvSpPr>
        <p:spPr>
          <a:xfrm>
            <a:off x="5026152" y="4191000"/>
            <a:ext cx="1524000" cy="8382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User</a:t>
            </a:r>
            <a:r>
              <a:rPr lang="en-US" baseline="-25000" dirty="0" smtClean="0"/>
              <a:t>4</a:t>
            </a:r>
            <a:r>
              <a:rPr lang="en-US" dirty="0" smtClean="0"/>
              <a:t>’s Delay</a:t>
            </a:r>
            <a:endParaRPr lang="en-US" dirty="0"/>
          </a:p>
        </p:txBody>
      </p:sp>
      <p:sp>
        <p:nvSpPr>
          <p:cNvPr id="2" name="Title 1"/>
          <p:cNvSpPr>
            <a:spLocks noGrp="1"/>
          </p:cNvSpPr>
          <p:nvPr>
            <p:ph type="title"/>
          </p:nvPr>
        </p:nvSpPr>
        <p:spPr/>
        <p:txBody>
          <a:bodyPr>
            <a:normAutofit/>
          </a:bodyPr>
          <a:lstStyle/>
          <a:p>
            <a:r>
              <a:rPr lang="en-US" dirty="0" smtClean="0"/>
              <a:t>User</a:t>
            </a:r>
            <a:r>
              <a:rPr lang="en-US" baseline="-25000" dirty="0" smtClean="0"/>
              <a:t>4</a:t>
            </a:r>
            <a:r>
              <a:rPr lang="en-US" dirty="0" smtClean="0"/>
              <a:t>’s Response Time</a:t>
            </a:r>
            <a:endParaRPr lang="en-US" dirty="0"/>
          </a:p>
        </p:txBody>
      </p:sp>
      <p:sp>
        <p:nvSpPr>
          <p:cNvPr id="4" name="Content Placeholder 3"/>
          <p:cNvSpPr>
            <a:spLocks noGrp="1"/>
          </p:cNvSpPr>
          <p:nvPr>
            <p:ph sz="quarter" idx="10"/>
          </p:nvPr>
        </p:nvSpPr>
        <p:spPr/>
        <p:txBody>
          <a:bodyPr/>
          <a:lstStyle/>
          <a:p>
            <a:endParaRPr lang="en-US"/>
          </a:p>
        </p:txBody>
      </p:sp>
      <p:sp>
        <p:nvSpPr>
          <p:cNvPr id="5" name="Slide Number Placeholder 4"/>
          <p:cNvSpPr>
            <a:spLocks noGrp="1"/>
          </p:cNvSpPr>
          <p:nvPr>
            <p:ph type="sldNum" sz="quarter" idx="4"/>
          </p:nvPr>
        </p:nvSpPr>
        <p:spPr/>
        <p:txBody>
          <a:bodyPr/>
          <a:lstStyle/>
          <a:p>
            <a:pPr algn="ctr" eaLnBrk="1" latinLnBrk="0" hangingPunct="1"/>
            <a:fld id="{2BBB5E19-F10A-4C2F-BF6F-11C513378A2E}" type="slidenum">
              <a:rPr kumimoji="0" lang="en-US" smtClean="0"/>
              <a:pPr algn="ctr" eaLnBrk="1" latinLnBrk="0" hangingPunct="1"/>
              <a:t>64</a:t>
            </a:fld>
            <a:endParaRPr kumimoji="0" lang="en-US" sz="1400" b="1" dirty="0">
              <a:solidFill>
                <a:srgbClr val="FFFFFF"/>
              </a:solidFill>
            </a:endParaRPr>
          </a:p>
        </p:txBody>
      </p:sp>
      <p:grpSp>
        <p:nvGrpSpPr>
          <p:cNvPr id="3" name="Group 115"/>
          <p:cNvGrpSpPr/>
          <p:nvPr/>
        </p:nvGrpSpPr>
        <p:grpSpPr>
          <a:xfrm>
            <a:off x="1371600" y="1676400"/>
            <a:ext cx="6019800" cy="2438400"/>
            <a:chOff x="1371600" y="1676400"/>
            <a:chExt cx="6019800" cy="2438400"/>
          </a:xfrm>
        </p:grpSpPr>
        <p:sp>
          <p:nvSpPr>
            <p:cNvPr id="63" name="Rectangle 62"/>
            <p:cNvSpPr/>
            <p:nvPr/>
          </p:nvSpPr>
          <p:spPr>
            <a:xfrm>
              <a:off x="1524000" y="1676400"/>
              <a:ext cx="1066800" cy="3048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User</a:t>
              </a:r>
              <a:r>
                <a:rPr lang="en-US" baseline="-25000" dirty="0" smtClean="0"/>
                <a:t>1</a:t>
              </a:r>
              <a:endParaRPr lang="en-US" baseline="-25000" dirty="0"/>
            </a:p>
          </p:txBody>
        </p:sp>
        <p:sp>
          <p:nvSpPr>
            <p:cNvPr id="74" name="Oval 73"/>
            <p:cNvSpPr/>
            <p:nvPr/>
          </p:nvSpPr>
          <p:spPr>
            <a:xfrm>
              <a:off x="1752600" y="20574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smtClean="0"/>
                <a:t>UI</a:t>
              </a:r>
            </a:p>
            <a:p>
              <a:pPr algn="ctr"/>
              <a:r>
                <a:rPr lang="en-US" sz="1400" dirty="0" smtClean="0"/>
                <a:t>1</a:t>
              </a:r>
              <a:endParaRPr lang="en-US" sz="1400" dirty="0"/>
            </a:p>
          </p:txBody>
        </p:sp>
        <p:sp>
          <p:nvSpPr>
            <p:cNvPr id="75" name="Oval 74"/>
            <p:cNvSpPr/>
            <p:nvPr/>
          </p:nvSpPr>
          <p:spPr>
            <a:xfrm>
              <a:off x="1752600" y="28956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smtClean="0"/>
                <a:t>PC</a:t>
              </a:r>
            </a:p>
            <a:p>
              <a:pPr algn="ctr"/>
              <a:r>
                <a:rPr lang="en-US" sz="1400" dirty="0" smtClean="0"/>
                <a:t>1</a:t>
              </a:r>
              <a:endParaRPr lang="en-US" sz="1400" dirty="0"/>
            </a:p>
          </p:txBody>
        </p:sp>
        <p:cxnSp>
          <p:nvCxnSpPr>
            <p:cNvPr id="95" name="Straight Arrow Connector 94"/>
            <p:cNvCxnSpPr>
              <a:stCxn id="74" idx="3"/>
              <a:endCxn id="75" idx="1"/>
            </p:cNvCxnSpPr>
            <p:nvPr/>
          </p:nvCxnSpPr>
          <p:spPr>
            <a:xfrm rot="5400000">
              <a:off x="1638300" y="2781300"/>
              <a:ext cx="407148"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a:stCxn id="75" idx="7"/>
              <a:endCxn id="74" idx="5"/>
            </p:cNvCxnSpPr>
            <p:nvPr/>
          </p:nvCxnSpPr>
          <p:spPr>
            <a:xfrm rot="5400000" flipH="1" flipV="1">
              <a:off x="2069352" y="2781300"/>
              <a:ext cx="407148" cy="1588"/>
            </a:xfrm>
            <a:prstGeom prst="straightConnector1">
              <a:avLst/>
            </a:prstGeom>
            <a:ln w="28575">
              <a:solidFill>
                <a:srgbClr val="0000FF"/>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6172200" y="1676400"/>
              <a:ext cx="1066800" cy="3048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User</a:t>
              </a:r>
              <a:r>
                <a:rPr lang="en-US" baseline="-25000" dirty="0" smtClean="0"/>
                <a:t>4</a:t>
              </a:r>
              <a:endParaRPr lang="en-US" baseline="-25000" dirty="0"/>
            </a:p>
          </p:txBody>
        </p:sp>
        <p:sp>
          <p:nvSpPr>
            <p:cNvPr id="42" name="Oval 41"/>
            <p:cNvSpPr/>
            <p:nvPr/>
          </p:nvSpPr>
          <p:spPr>
            <a:xfrm>
              <a:off x="6400800" y="20574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smtClean="0"/>
                <a:t>UI</a:t>
              </a:r>
            </a:p>
            <a:p>
              <a:pPr algn="ctr"/>
              <a:r>
                <a:rPr lang="en-US" sz="1400" dirty="0" smtClean="0"/>
                <a:t>4</a:t>
              </a:r>
              <a:endParaRPr lang="en-US" sz="1400" dirty="0"/>
            </a:p>
          </p:txBody>
        </p:sp>
        <p:sp>
          <p:nvSpPr>
            <p:cNvPr id="43" name="Oval 42"/>
            <p:cNvSpPr/>
            <p:nvPr/>
          </p:nvSpPr>
          <p:spPr>
            <a:xfrm>
              <a:off x="6400800" y="28956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smtClean="0"/>
                <a:t>PC</a:t>
              </a:r>
            </a:p>
            <a:p>
              <a:pPr algn="ctr"/>
              <a:r>
                <a:rPr lang="en-US" sz="1400" dirty="0" smtClean="0"/>
                <a:t>4</a:t>
              </a:r>
              <a:endParaRPr lang="en-US" sz="1400" dirty="0"/>
            </a:p>
          </p:txBody>
        </p:sp>
        <p:cxnSp>
          <p:nvCxnSpPr>
            <p:cNvPr id="50" name="Straight Arrow Connector 49"/>
            <p:cNvCxnSpPr>
              <a:stCxn id="43" idx="7"/>
              <a:endCxn id="42" idx="5"/>
            </p:cNvCxnSpPr>
            <p:nvPr/>
          </p:nvCxnSpPr>
          <p:spPr>
            <a:xfrm rot="5400000" flipH="1" flipV="1">
              <a:off x="6717552" y="2781300"/>
              <a:ext cx="407148" cy="1588"/>
            </a:xfrm>
            <a:prstGeom prst="straightConnector1">
              <a:avLst/>
            </a:prstGeom>
            <a:ln w="28575">
              <a:solidFill>
                <a:srgbClr val="0000FF"/>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a:stCxn id="75" idx="6"/>
              <a:endCxn id="43" idx="2"/>
            </p:cNvCxnSpPr>
            <p:nvPr/>
          </p:nvCxnSpPr>
          <p:spPr>
            <a:xfrm>
              <a:off x="2362200" y="3200400"/>
              <a:ext cx="403860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a:stCxn id="43" idx="4"/>
            </p:cNvCxnSpPr>
            <p:nvPr/>
          </p:nvCxnSpPr>
          <p:spPr>
            <a:xfrm rot="16200000" flipH="1">
              <a:off x="6553200" y="3657600"/>
              <a:ext cx="533400" cy="228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a:stCxn id="43" idx="4"/>
            </p:cNvCxnSpPr>
            <p:nvPr/>
          </p:nvCxnSpPr>
          <p:spPr>
            <a:xfrm rot="5400000">
              <a:off x="6324600" y="3657600"/>
              <a:ext cx="533400" cy="228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2" name="Oval 71"/>
            <p:cNvSpPr/>
            <p:nvPr/>
          </p:nvSpPr>
          <p:spPr>
            <a:xfrm>
              <a:off x="2743200" y="2743200"/>
              <a:ext cx="381000" cy="3810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1</a:t>
              </a:r>
              <a:endParaRPr lang="en-US" dirty="0"/>
            </a:p>
          </p:txBody>
        </p:sp>
        <p:sp>
          <p:nvSpPr>
            <p:cNvPr id="81" name="Oval 80"/>
            <p:cNvSpPr/>
            <p:nvPr/>
          </p:nvSpPr>
          <p:spPr>
            <a:xfrm>
              <a:off x="6019800" y="3733800"/>
              <a:ext cx="381000" cy="3810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1</a:t>
              </a:r>
              <a:endParaRPr lang="en-US" dirty="0"/>
            </a:p>
          </p:txBody>
        </p:sp>
        <p:sp>
          <p:nvSpPr>
            <p:cNvPr id="83" name="Oval 82"/>
            <p:cNvSpPr/>
            <p:nvPr/>
          </p:nvSpPr>
          <p:spPr>
            <a:xfrm>
              <a:off x="7010400" y="3733800"/>
              <a:ext cx="381000" cy="3810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2</a:t>
              </a:r>
              <a:endParaRPr lang="en-US" dirty="0"/>
            </a:p>
          </p:txBody>
        </p:sp>
        <p:cxnSp>
          <p:nvCxnSpPr>
            <p:cNvPr id="62" name="Straight Arrow Connector 61"/>
            <p:cNvCxnSpPr>
              <a:stCxn id="75" idx="4"/>
            </p:cNvCxnSpPr>
            <p:nvPr/>
          </p:nvCxnSpPr>
          <p:spPr>
            <a:xfrm rot="5400000">
              <a:off x="1676400" y="3657600"/>
              <a:ext cx="533400" cy="228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a:stCxn id="75" idx="4"/>
            </p:cNvCxnSpPr>
            <p:nvPr/>
          </p:nvCxnSpPr>
          <p:spPr>
            <a:xfrm rot="16200000" flipH="1">
              <a:off x="1905000" y="3657600"/>
              <a:ext cx="533400" cy="228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9" name="Oval 78"/>
            <p:cNvSpPr/>
            <p:nvPr/>
          </p:nvSpPr>
          <p:spPr>
            <a:xfrm>
              <a:off x="1371600" y="3733800"/>
              <a:ext cx="381000" cy="3810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2</a:t>
              </a:r>
              <a:endParaRPr lang="en-US" dirty="0"/>
            </a:p>
          </p:txBody>
        </p:sp>
        <p:sp>
          <p:nvSpPr>
            <p:cNvPr id="80" name="Oval 79"/>
            <p:cNvSpPr/>
            <p:nvPr/>
          </p:nvSpPr>
          <p:spPr>
            <a:xfrm>
              <a:off x="2362200" y="3733800"/>
              <a:ext cx="381000" cy="3810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3</a:t>
              </a:r>
              <a:endParaRPr lang="en-US" dirty="0"/>
            </a:p>
          </p:txBody>
        </p:sp>
      </p:grpSp>
      <p:sp>
        <p:nvSpPr>
          <p:cNvPr id="52" name="Rectangle 51"/>
          <p:cNvSpPr/>
          <p:nvPr/>
        </p:nvSpPr>
        <p:spPr>
          <a:xfrm>
            <a:off x="2895853" y="4182070"/>
            <a:ext cx="761747"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7" name="Rectangle 56"/>
          <p:cNvSpPr/>
          <p:nvPr/>
        </p:nvSpPr>
        <p:spPr>
          <a:xfrm>
            <a:off x="3048000" y="5096470"/>
            <a:ext cx="530915"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8" name="Rectangle 57"/>
          <p:cNvSpPr/>
          <p:nvPr/>
        </p:nvSpPr>
        <p:spPr>
          <a:xfrm>
            <a:off x="5486400" y="4114800"/>
            <a:ext cx="530915"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60" name="Rectangle 59"/>
          <p:cNvSpPr/>
          <p:nvPr/>
        </p:nvSpPr>
        <p:spPr>
          <a:xfrm>
            <a:off x="2514600" y="6096000"/>
            <a:ext cx="40386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Scheduling Policy Dependent</a:t>
            </a:r>
            <a:endParaRPr lang="en-US" dirty="0"/>
          </a:p>
        </p:txBody>
      </p:sp>
      <p:cxnSp>
        <p:nvCxnSpPr>
          <p:cNvPr id="65" name="Straight Arrow Connector 64"/>
          <p:cNvCxnSpPr>
            <a:stCxn id="60" idx="0"/>
            <a:endCxn id="57" idx="3"/>
          </p:cNvCxnSpPr>
          <p:nvPr/>
        </p:nvCxnSpPr>
        <p:spPr>
          <a:xfrm rot="16200000" flipV="1">
            <a:off x="3787476" y="5349575"/>
            <a:ext cx="537865" cy="95498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a:stCxn id="60" idx="0"/>
            <a:endCxn id="58" idx="1"/>
          </p:cNvCxnSpPr>
          <p:nvPr/>
        </p:nvCxnSpPr>
        <p:spPr>
          <a:xfrm rot="5400000" flipH="1" flipV="1">
            <a:off x="4250383" y="4859983"/>
            <a:ext cx="1519535" cy="9525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pic>
        <p:nvPicPr>
          <p:cNvPr id="38" name="~PP947.WAV">
            <a:hlinkClick r:id="" action="ppaction://media"/>
          </p:cNvPr>
          <p:cNvPicPr>
            <a:picLocks noRot="1" noChangeAspect="1"/>
          </p:cNvPicPr>
          <p:nvPr>
            <a:wavAudioFile r:embed="rId2" name="~PP947.WAV"/>
          </p:nvPr>
        </p:nvPicPr>
        <p:blipFill>
          <a:blip r:embed="rId5" cstate="print"/>
          <a:stretch>
            <a:fillRect/>
          </a:stretch>
        </p:blipFill>
        <p:spPr>
          <a:xfrm>
            <a:off x="8724900" y="6438900"/>
            <a:ext cx="304800" cy="304800"/>
          </a:xfrm>
          <a:prstGeom prst="rect">
            <a:avLst/>
          </a:prstGeom>
        </p:spPr>
      </p:pic>
    </p:spTree>
    <p:custDataLst>
      <p:tags r:id="rId1"/>
    </p:custDataLst>
  </p:cSld>
  <p:clrMapOvr>
    <a:masterClrMapping/>
  </p:clrMapOvr>
  <p:transition advTm="2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9" presetClass="emph" presetSubtype="0" grpId="1" nodeType="clickEffect">
                                  <p:stCondLst>
                                    <p:cond delay="0"/>
                                  </p:stCondLst>
                                  <p:childTnLst>
                                    <p:set>
                                      <p:cBhvr rctx="PPT">
                                        <p:cTn id="20" dur="indefinite"/>
                                        <p:tgtEl>
                                          <p:spTgt spid="71"/>
                                        </p:tgtEl>
                                        <p:attrNameLst>
                                          <p:attrName>style.opacity</p:attrName>
                                        </p:attrNameLst>
                                      </p:cBhvr>
                                      <p:to>
                                        <p:strVal val="0.25"/>
                                      </p:to>
                                    </p:set>
                                    <p:animEffect filter="image" prLst="opacity: 0.25">
                                      <p:cBhvr rctx="IE">
                                        <p:cTn id="21" dur="indefinite"/>
                                        <p:tgtEl>
                                          <p:spTgt spid="71"/>
                                        </p:tgtEl>
                                      </p:cBhvr>
                                    </p:animEffect>
                                  </p:childTnLst>
                                </p:cTn>
                              </p:par>
                              <p:par>
                                <p:cTn id="22" presetID="1" presetClass="entr" presetSubtype="0" fill="hold" grpId="0" nodeType="withEffect">
                                  <p:stCondLst>
                                    <p:cond delay="0"/>
                                  </p:stCondLst>
                                  <p:childTnLst>
                                    <p:set>
                                      <p:cBhvr>
                                        <p:cTn id="23" dur="1" fill="hold">
                                          <p:stCondLst>
                                            <p:cond delay="0"/>
                                          </p:stCondLst>
                                        </p:cTn>
                                        <p:tgtEl>
                                          <p:spTgt spid="5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87"/>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9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8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85"/>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9" presetClass="emph" presetSubtype="0" grpId="1" nodeType="clickEffect">
                                  <p:stCondLst>
                                    <p:cond delay="0"/>
                                  </p:stCondLst>
                                  <p:childTnLst>
                                    <p:set>
                                      <p:cBhvr rctx="PPT">
                                        <p:cTn id="39" dur="indefinite"/>
                                        <p:tgtEl>
                                          <p:spTgt spid="85"/>
                                        </p:tgtEl>
                                        <p:attrNameLst>
                                          <p:attrName>style.opacity</p:attrName>
                                        </p:attrNameLst>
                                      </p:cBhvr>
                                      <p:to>
                                        <p:strVal val="0.25"/>
                                      </p:to>
                                    </p:set>
                                    <p:animEffect filter="image" prLst="opacity: 0.25">
                                      <p:cBhvr rctx="IE">
                                        <p:cTn id="40" dur="indefinite"/>
                                        <p:tgtEl>
                                          <p:spTgt spid="85"/>
                                        </p:tgtEl>
                                      </p:cBhvr>
                                    </p:animEffect>
                                  </p:childTnLst>
                                </p:cTn>
                              </p:par>
                              <p:par>
                                <p:cTn id="41" presetID="9" presetClass="emph" presetSubtype="0" grpId="1" nodeType="withEffect">
                                  <p:stCondLst>
                                    <p:cond delay="0"/>
                                  </p:stCondLst>
                                  <p:childTnLst>
                                    <p:set>
                                      <p:cBhvr rctx="PPT">
                                        <p:cTn id="42" dur="indefinite"/>
                                        <p:tgtEl>
                                          <p:spTgt spid="98"/>
                                        </p:tgtEl>
                                        <p:attrNameLst>
                                          <p:attrName>style.opacity</p:attrName>
                                        </p:attrNameLst>
                                      </p:cBhvr>
                                      <p:to>
                                        <p:strVal val="0.25"/>
                                      </p:to>
                                    </p:set>
                                    <p:animEffect filter="image" prLst="opacity: 0.25">
                                      <p:cBhvr rctx="IE">
                                        <p:cTn id="43" dur="indefinite"/>
                                        <p:tgtEl>
                                          <p:spTgt spid="98"/>
                                        </p:tgtEl>
                                      </p:cBhvr>
                                    </p:animEffect>
                                  </p:childTnLst>
                                </p:cTn>
                              </p:par>
                              <p:par>
                                <p:cTn id="44" presetID="1" presetClass="entr" presetSubtype="0" fill="hold" grpId="0" nodeType="withEffect">
                                  <p:stCondLst>
                                    <p:cond delay="0"/>
                                  </p:stCondLst>
                                  <p:childTnLst>
                                    <p:set>
                                      <p:cBhvr>
                                        <p:cTn id="45" dur="1" fill="hold">
                                          <p:stCondLst>
                                            <p:cond delay="0"/>
                                          </p:stCondLst>
                                        </p:cTn>
                                        <p:tgtEl>
                                          <p:spTgt spid="57"/>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58"/>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66"/>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65"/>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54" fill="hold" display="0">
                  <p:stCondLst>
                    <p:cond delay="indefinite"/>
                  </p:stCondLst>
                  <p:endCondLst>
                    <p:cond evt="onPrev" delay="0">
                      <p:tgtEl>
                        <p:sldTgt/>
                      </p:tgtEl>
                    </p:cond>
                    <p:cond evt="onStopAudio" delay="0">
                      <p:tgtEl>
                        <p:sldTgt/>
                      </p:tgtEl>
                    </p:cond>
                  </p:endCondLst>
                </p:cTn>
                <p:tgtEl>
                  <p:spTgt spid="38"/>
                </p:tgtEl>
              </p:cMediaNode>
            </p:audio>
          </p:childTnLst>
        </p:cTn>
      </p:par>
    </p:tnLst>
    <p:bldLst>
      <p:bldP spid="71" grpId="0" animBg="1"/>
      <p:bldP spid="71" grpId="1" animBg="1"/>
      <p:bldP spid="73" grpId="0" animBg="1"/>
      <p:bldP spid="78" grpId="0" animBg="1"/>
      <p:bldP spid="84" grpId="0" animBg="1"/>
      <p:bldP spid="85" grpId="0" animBg="1"/>
      <p:bldP spid="85" grpId="1" animBg="1"/>
      <p:bldP spid="87" grpId="0" animBg="1"/>
      <p:bldP spid="98" grpId="0" animBg="1"/>
      <p:bldP spid="98" grpId="1" animBg="1"/>
      <p:bldP spid="52" grpId="0"/>
      <p:bldP spid="57" grpId="0"/>
      <p:bldP spid="58" grpId="0"/>
      <p:bldP spid="60"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p:cNvSpPr/>
          <p:nvPr/>
        </p:nvSpPr>
        <p:spPr>
          <a:xfrm>
            <a:off x="2514600" y="5181600"/>
            <a:ext cx="1524000" cy="84124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User</a:t>
            </a:r>
            <a:r>
              <a:rPr lang="en-US" baseline="-25000" dirty="0" smtClean="0"/>
              <a:t>1</a:t>
            </a:r>
            <a:r>
              <a:rPr lang="en-US" dirty="0" smtClean="0"/>
              <a:t>’s Delay</a:t>
            </a:r>
            <a:endParaRPr lang="en-US" dirty="0"/>
          </a:p>
        </p:txBody>
      </p:sp>
      <p:sp>
        <p:nvSpPr>
          <p:cNvPr id="98" name="Rectangle 97"/>
          <p:cNvSpPr/>
          <p:nvPr/>
        </p:nvSpPr>
        <p:spPr>
          <a:xfrm>
            <a:off x="5026152" y="4191000"/>
            <a:ext cx="1524000" cy="8382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User</a:t>
            </a:r>
            <a:r>
              <a:rPr lang="en-US" baseline="-25000" dirty="0" smtClean="0"/>
              <a:t>4</a:t>
            </a:r>
            <a:r>
              <a:rPr lang="en-US" dirty="0" smtClean="0"/>
              <a:t>’s Delay</a:t>
            </a:r>
            <a:endParaRPr lang="en-US" dirty="0"/>
          </a:p>
        </p:txBody>
      </p:sp>
      <p:sp>
        <p:nvSpPr>
          <p:cNvPr id="2" name="Title 1"/>
          <p:cNvSpPr>
            <a:spLocks noGrp="1"/>
          </p:cNvSpPr>
          <p:nvPr>
            <p:ph type="title"/>
          </p:nvPr>
        </p:nvSpPr>
        <p:spPr/>
        <p:txBody>
          <a:bodyPr>
            <a:normAutofit/>
          </a:bodyPr>
          <a:lstStyle/>
          <a:p>
            <a:r>
              <a:rPr lang="en-US" dirty="0" smtClean="0"/>
              <a:t>User</a:t>
            </a:r>
            <a:r>
              <a:rPr lang="en-US" baseline="-25000" dirty="0" smtClean="0"/>
              <a:t>4</a:t>
            </a:r>
            <a:r>
              <a:rPr lang="en-US" dirty="0" smtClean="0"/>
              <a:t>’s Process-First Response Time</a:t>
            </a:r>
            <a:endParaRPr lang="en-US" dirty="0"/>
          </a:p>
        </p:txBody>
      </p:sp>
      <p:sp>
        <p:nvSpPr>
          <p:cNvPr id="4" name="Content Placeholder 3"/>
          <p:cNvSpPr>
            <a:spLocks noGrp="1"/>
          </p:cNvSpPr>
          <p:nvPr>
            <p:ph sz="quarter" idx="10"/>
          </p:nvPr>
        </p:nvSpPr>
        <p:spPr/>
        <p:txBody>
          <a:bodyPr/>
          <a:lstStyle/>
          <a:p>
            <a:endParaRPr lang="en-US"/>
          </a:p>
        </p:txBody>
      </p:sp>
      <p:sp>
        <p:nvSpPr>
          <p:cNvPr id="5" name="Slide Number Placeholder 4"/>
          <p:cNvSpPr>
            <a:spLocks noGrp="1"/>
          </p:cNvSpPr>
          <p:nvPr>
            <p:ph type="sldNum" sz="quarter" idx="4"/>
          </p:nvPr>
        </p:nvSpPr>
        <p:spPr/>
        <p:txBody>
          <a:bodyPr/>
          <a:lstStyle/>
          <a:p>
            <a:pPr algn="ctr" eaLnBrk="1" latinLnBrk="0" hangingPunct="1"/>
            <a:fld id="{2BBB5E19-F10A-4C2F-BF6F-11C513378A2E}" type="slidenum">
              <a:rPr kumimoji="0" lang="en-US" smtClean="0"/>
              <a:pPr algn="ctr" eaLnBrk="1" latinLnBrk="0" hangingPunct="1"/>
              <a:t>65</a:t>
            </a:fld>
            <a:endParaRPr kumimoji="0" lang="en-US" sz="1400" b="1" dirty="0">
              <a:solidFill>
                <a:srgbClr val="FFFFFF"/>
              </a:solidFill>
            </a:endParaRPr>
          </a:p>
        </p:txBody>
      </p:sp>
      <p:sp>
        <p:nvSpPr>
          <p:cNvPr id="63" name="Rectangle 62"/>
          <p:cNvSpPr/>
          <p:nvPr/>
        </p:nvSpPr>
        <p:spPr>
          <a:xfrm>
            <a:off x="1524000" y="1676400"/>
            <a:ext cx="1066800" cy="3048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User</a:t>
            </a:r>
            <a:r>
              <a:rPr lang="en-US" baseline="-25000" dirty="0" smtClean="0"/>
              <a:t>1</a:t>
            </a:r>
            <a:endParaRPr lang="en-US" baseline="-25000" dirty="0"/>
          </a:p>
        </p:txBody>
      </p:sp>
      <p:sp>
        <p:nvSpPr>
          <p:cNvPr id="74" name="Oval 73"/>
          <p:cNvSpPr/>
          <p:nvPr/>
        </p:nvSpPr>
        <p:spPr>
          <a:xfrm>
            <a:off x="1752600" y="20574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smtClean="0"/>
              <a:t>UI</a:t>
            </a:r>
          </a:p>
          <a:p>
            <a:pPr algn="ctr"/>
            <a:r>
              <a:rPr lang="en-US" sz="1400" dirty="0" smtClean="0"/>
              <a:t>1</a:t>
            </a:r>
            <a:endParaRPr lang="en-US" sz="1400" dirty="0"/>
          </a:p>
        </p:txBody>
      </p:sp>
      <p:sp>
        <p:nvSpPr>
          <p:cNvPr id="75" name="Oval 74"/>
          <p:cNvSpPr/>
          <p:nvPr/>
        </p:nvSpPr>
        <p:spPr>
          <a:xfrm>
            <a:off x="1752600" y="28956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smtClean="0"/>
              <a:t>PC</a:t>
            </a:r>
          </a:p>
          <a:p>
            <a:pPr algn="ctr"/>
            <a:r>
              <a:rPr lang="en-US" sz="1400" dirty="0" smtClean="0"/>
              <a:t>1</a:t>
            </a:r>
            <a:endParaRPr lang="en-US" sz="1400" dirty="0"/>
          </a:p>
        </p:txBody>
      </p:sp>
      <p:cxnSp>
        <p:nvCxnSpPr>
          <p:cNvPr id="95" name="Straight Arrow Connector 94"/>
          <p:cNvCxnSpPr>
            <a:stCxn id="74" idx="3"/>
            <a:endCxn id="75" idx="1"/>
          </p:cNvCxnSpPr>
          <p:nvPr/>
        </p:nvCxnSpPr>
        <p:spPr>
          <a:xfrm rot="5400000">
            <a:off x="1638300" y="2781300"/>
            <a:ext cx="407148"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a:stCxn id="75" idx="7"/>
            <a:endCxn id="74" idx="5"/>
          </p:cNvCxnSpPr>
          <p:nvPr/>
        </p:nvCxnSpPr>
        <p:spPr>
          <a:xfrm rot="5400000" flipH="1" flipV="1">
            <a:off x="2069352" y="2781300"/>
            <a:ext cx="407148" cy="1588"/>
          </a:xfrm>
          <a:prstGeom prst="straightConnector1">
            <a:avLst/>
          </a:prstGeom>
          <a:ln w="28575">
            <a:solidFill>
              <a:srgbClr val="0000FF"/>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6172200" y="1676400"/>
            <a:ext cx="1066800" cy="3048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User</a:t>
            </a:r>
            <a:r>
              <a:rPr lang="en-US" baseline="-25000" dirty="0" smtClean="0"/>
              <a:t>4</a:t>
            </a:r>
            <a:endParaRPr lang="en-US" baseline="-25000" dirty="0"/>
          </a:p>
        </p:txBody>
      </p:sp>
      <p:sp>
        <p:nvSpPr>
          <p:cNvPr id="42" name="Oval 41"/>
          <p:cNvSpPr/>
          <p:nvPr/>
        </p:nvSpPr>
        <p:spPr>
          <a:xfrm>
            <a:off x="6400800" y="20574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smtClean="0"/>
              <a:t>UI</a:t>
            </a:r>
          </a:p>
          <a:p>
            <a:pPr algn="ctr"/>
            <a:r>
              <a:rPr lang="en-US" sz="1400" dirty="0" smtClean="0"/>
              <a:t>4</a:t>
            </a:r>
            <a:endParaRPr lang="en-US" sz="1400" dirty="0"/>
          </a:p>
        </p:txBody>
      </p:sp>
      <p:sp>
        <p:nvSpPr>
          <p:cNvPr id="43" name="Oval 42"/>
          <p:cNvSpPr/>
          <p:nvPr/>
        </p:nvSpPr>
        <p:spPr>
          <a:xfrm>
            <a:off x="6400800" y="28956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smtClean="0"/>
              <a:t>PC</a:t>
            </a:r>
          </a:p>
          <a:p>
            <a:pPr algn="ctr"/>
            <a:r>
              <a:rPr lang="en-US" sz="1400" dirty="0" smtClean="0"/>
              <a:t>4</a:t>
            </a:r>
            <a:endParaRPr lang="en-US" sz="1400" dirty="0"/>
          </a:p>
        </p:txBody>
      </p:sp>
      <p:cxnSp>
        <p:nvCxnSpPr>
          <p:cNvPr id="50" name="Straight Arrow Connector 49"/>
          <p:cNvCxnSpPr>
            <a:stCxn id="43" idx="7"/>
            <a:endCxn id="42" idx="5"/>
          </p:cNvCxnSpPr>
          <p:nvPr/>
        </p:nvCxnSpPr>
        <p:spPr>
          <a:xfrm rot="5400000" flipH="1" flipV="1">
            <a:off x="6717552" y="2781300"/>
            <a:ext cx="407148" cy="1588"/>
          </a:xfrm>
          <a:prstGeom prst="straightConnector1">
            <a:avLst/>
          </a:prstGeom>
          <a:ln w="28575">
            <a:solidFill>
              <a:srgbClr val="0000FF"/>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a:stCxn id="75" idx="6"/>
            <a:endCxn id="43" idx="2"/>
          </p:cNvCxnSpPr>
          <p:nvPr/>
        </p:nvCxnSpPr>
        <p:spPr>
          <a:xfrm>
            <a:off x="2362200" y="3200400"/>
            <a:ext cx="403860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a:stCxn id="43" idx="4"/>
          </p:cNvCxnSpPr>
          <p:nvPr/>
        </p:nvCxnSpPr>
        <p:spPr>
          <a:xfrm rot="16200000" flipH="1">
            <a:off x="6553200" y="3657600"/>
            <a:ext cx="533400" cy="228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a:stCxn id="43" idx="4"/>
          </p:cNvCxnSpPr>
          <p:nvPr/>
        </p:nvCxnSpPr>
        <p:spPr>
          <a:xfrm rot="5400000">
            <a:off x="6324600" y="3657600"/>
            <a:ext cx="533400" cy="228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2" name="Oval 71"/>
          <p:cNvSpPr/>
          <p:nvPr/>
        </p:nvSpPr>
        <p:spPr>
          <a:xfrm>
            <a:off x="2743200" y="2743200"/>
            <a:ext cx="381000" cy="3810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1</a:t>
            </a:r>
            <a:endParaRPr lang="en-US" dirty="0"/>
          </a:p>
        </p:txBody>
      </p:sp>
      <p:sp>
        <p:nvSpPr>
          <p:cNvPr id="81" name="Oval 80"/>
          <p:cNvSpPr/>
          <p:nvPr/>
        </p:nvSpPr>
        <p:spPr>
          <a:xfrm>
            <a:off x="6019800" y="3733800"/>
            <a:ext cx="381000" cy="3810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1</a:t>
            </a:r>
            <a:endParaRPr lang="en-US" dirty="0"/>
          </a:p>
        </p:txBody>
      </p:sp>
      <p:sp>
        <p:nvSpPr>
          <p:cNvPr id="83" name="Oval 82"/>
          <p:cNvSpPr/>
          <p:nvPr/>
        </p:nvSpPr>
        <p:spPr>
          <a:xfrm>
            <a:off x="7010400" y="3733800"/>
            <a:ext cx="381000" cy="3810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2</a:t>
            </a:r>
            <a:endParaRPr lang="en-US" dirty="0"/>
          </a:p>
        </p:txBody>
      </p:sp>
      <p:cxnSp>
        <p:nvCxnSpPr>
          <p:cNvPr id="62" name="Straight Arrow Connector 61"/>
          <p:cNvCxnSpPr>
            <a:stCxn id="75" idx="4"/>
          </p:cNvCxnSpPr>
          <p:nvPr/>
        </p:nvCxnSpPr>
        <p:spPr>
          <a:xfrm rot="5400000">
            <a:off x="1676400" y="3657600"/>
            <a:ext cx="533400" cy="228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a:stCxn id="75" idx="4"/>
          </p:cNvCxnSpPr>
          <p:nvPr/>
        </p:nvCxnSpPr>
        <p:spPr>
          <a:xfrm rot="16200000" flipH="1">
            <a:off x="1905000" y="3657600"/>
            <a:ext cx="533400" cy="228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9" name="Oval 78"/>
          <p:cNvSpPr/>
          <p:nvPr/>
        </p:nvSpPr>
        <p:spPr>
          <a:xfrm>
            <a:off x="1371600" y="3733800"/>
            <a:ext cx="381000" cy="3810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2</a:t>
            </a:r>
            <a:endParaRPr lang="en-US" dirty="0"/>
          </a:p>
        </p:txBody>
      </p:sp>
      <p:sp>
        <p:nvSpPr>
          <p:cNvPr id="80" name="Oval 79"/>
          <p:cNvSpPr/>
          <p:nvPr/>
        </p:nvSpPr>
        <p:spPr>
          <a:xfrm>
            <a:off x="2362200" y="3733800"/>
            <a:ext cx="381000" cy="3810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3</a:t>
            </a:r>
            <a:endParaRPr lang="en-US" dirty="0"/>
          </a:p>
        </p:txBody>
      </p:sp>
      <p:sp>
        <p:nvSpPr>
          <p:cNvPr id="44" name="Rectangle 43"/>
          <p:cNvSpPr/>
          <p:nvPr/>
        </p:nvSpPr>
        <p:spPr>
          <a:xfrm>
            <a:off x="2450961" y="4334470"/>
            <a:ext cx="710451"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5" name="Rectangle 44"/>
          <p:cNvSpPr/>
          <p:nvPr/>
        </p:nvSpPr>
        <p:spPr>
          <a:xfrm>
            <a:off x="2984361" y="4334470"/>
            <a:ext cx="1130439"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7" name="Rectangle 46"/>
          <p:cNvSpPr/>
          <p:nvPr/>
        </p:nvSpPr>
        <p:spPr>
          <a:xfrm>
            <a:off x="5410200" y="4953000"/>
            <a:ext cx="710451"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8" name="Rectangle 47"/>
          <p:cNvSpPr/>
          <p:nvPr/>
        </p:nvSpPr>
        <p:spPr>
          <a:xfrm>
            <a:off x="2297992" y="838200"/>
            <a:ext cx="1676400" cy="8382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Remote Response Time</a:t>
            </a:r>
            <a:endParaRPr lang="en-US" dirty="0"/>
          </a:p>
        </p:txBody>
      </p:sp>
      <p:sp>
        <p:nvSpPr>
          <p:cNvPr id="49" name="Equal 48"/>
          <p:cNvSpPr/>
          <p:nvPr/>
        </p:nvSpPr>
        <p:spPr>
          <a:xfrm>
            <a:off x="4137069" y="1066800"/>
            <a:ext cx="381000" cy="381000"/>
          </a:xfrm>
          <a:prstGeom prst="mathEqual">
            <a:avLst>
              <a:gd name="adj1" fmla="val 15099"/>
              <a:gd name="adj2" fmla="val 1176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Rectangle 50"/>
          <p:cNvSpPr/>
          <p:nvPr/>
        </p:nvSpPr>
        <p:spPr>
          <a:xfrm>
            <a:off x="4507792" y="762000"/>
            <a:ext cx="3025187"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D+2P+T</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32" name="~PP2375.WAV">
            <a:hlinkClick r:id="" action="ppaction://media"/>
          </p:cNvPr>
          <p:cNvPicPr>
            <a:picLocks noRot="1" noChangeAspect="1"/>
          </p:cNvPicPr>
          <p:nvPr>
            <a:wavAudioFile r:embed="rId2" name="~PP2375.WAV"/>
          </p:nvPr>
        </p:nvPicPr>
        <p:blipFill>
          <a:blip r:embed="rId5" cstate="print"/>
          <a:stretch>
            <a:fillRect/>
          </a:stretch>
        </p:blipFill>
        <p:spPr>
          <a:xfrm>
            <a:off x="8724900" y="6438900"/>
            <a:ext cx="304800" cy="304800"/>
          </a:xfrm>
          <a:prstGeom prst="rect">
            <a:avLst/>
          </a:prstGeom>
        </p:spPr>
      </p:pic>
    </p:spTree>
    <p:custDataLst>
      <p:tags r:id="rId1"/>
    </p:custDataLst>
  </p:cSld>
  <p:clrMapOvr>
    <a:masterClrMapping/>
  </p:clrMapOvr>
  <p:transition advTm="17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par>
                    <p:cTn id="7" fill="hold">
                      <p:stCondLst>
                        <p:cond delay="indefinite"/>
                      </p:stCondLst>
                      <p:childTnLst>
                        <p:par>
                          <p:cTn id="8" fill="hold">
                            <p:stCondLst>
                              <p:cond delay="0"/>
                            </p:stCondLst>
                            <p:childTnLst>
                              <p:par>
                                <p:cTn id="9" presetID="26" presetClass="emph" presetSubtype="0" repeatCount="2000" fill="hold" grpId="0" nodeType="clickEffect">
                                  <p:stCondLst>
                                    <p:cond delay="0"/>
                                  </p:stCondLst>
                                  <p:childTnLst>
                                    <p:animEffect transition="out" filter="fade">
                                      <p:cBhvr>
                                        <p:cTn id="10" dur="500" tmFilter="0, 0; .2, .5; .8, .5; 1, 0"/>
                                        <p:tgtEl>
                                          <p:spTgt spid="75"/>
                                        </p:tgtEl>
                                      </p:cBhvr>
                                    </p:animEffect>
                                    <p:animScale>
                                      <p:cBhvr>
                                        <p:cTn id="11" dur="250" autoRev="1" fill="hold"/>
                                        <p:tgtEl>
                                          <p:spTgt spid="75"/>
                                        </p:tgtEl>
                                      </p:cBhvr>
                                      <p:by x="105000" y="105000"/>
                                    </p:animScale>
                                  </p:childTnLst>
                                </p:cTn>
                              </p:par>
                              <p:par>
                                <p:cTn id="12" presetID="1" presetClass="entr" presetSubtype="0" fill="hold" grpId="0" nodeType="withEffect">
                                  <p:stCondLst>
                                    <p:cond delay="0"/>
                                  </p:stCondLst>
                                  <p:childTnLst>
                                    <p:set>
                                      <p:cBhvr>
                                        <p:cTn id="13" dur="1" fill="hold">
                                          <p:stCondLst>
                                            <p:cond delay="0"/>
                                          </p:stCondLst>
                                        </p:cTn>
                                        <p:tgtEl>
                                          <p:spTgt spid="4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6" presetClass="emph" presetSubtype="0" repeatCount="2000" fill="hold" nodeType="clickEffect">
                                  <p:stCondLst>
                                    <p:cond delay="0"/>
                                  </p:stCondLst>
                                  <p:childTnLst>
                                    <p:animEffect transition="out" filter="fade">
                                      <p:cBhvr>
                                        <p:cTn id="17" dur="500" tmFilter="0, 0; .2, .5; .8, .5; 1, 0"/>
                                        <p:tgtEl>
                                          <p:spTgt spid="82"/>
                                        </p:tgtEl>
                                      </p:cBhvr>
                                    </p:animEffect>
                                    <p:animScale>
                                      <p:cBhvr>
                                        <p:cTn id="18" dur="250" autoRev="1" fill="hold"/>
                                        <p:tgtEl>
                                          <p:spTgt spid="82"/>
                                        </p:tgtEl>
                                      </p:cBhvr>
                                      <p:by x="105000" y="105000"/>
                                    </p:animScale>
                                  </p:childTnLst>
                                </p:cTn>
                              </p:par>
                              <p:par>
                                <p:cTn id="19" presetID="26" presetClass="emph" presetSubtype="0" repeatCount="2000" fill="hold" grpId="0" nodeType="withEffect">
                                  <p:stCondLst>
                                    <p:cond delay="0"/>
                                  </p:stCondLst>
                                  <p:childTnLst>
                                    <p:animEffect transition="out" filter="fade">
                                      <p:cBhvr>
                                        <p:cTn id="20" dur="500" tmFilter="0, 0; .2, .5; .8, .5; 1, 0"/>
                                        <p:tgtEl>
                                          <p:spTgt spid="72"/>
                                        </p:tgtEl>
                                      </p:cBhvr>
                                    </p:animEffect>
                                    <p:animScale>
                                      <p:cBhvr>
                                        <p:cTn id="21" dur="250" autoRev="1" fill="hold"/>
                                        <p:tgtEl>
                                          <p:spTgt spid="72"/>
                                        </p:tgtEl>
                                      </p:cBhvr>
                                      <p:by x="105000" y="105000"/>
                                    </p:animScale>
                                  </p:childTnLst>
                                </p:cTn>
                              </p:par>
                              <p:par>
                                <p:cTn id="22" presetID="1" presetClass="entr" presetSubtype="0" fill="hold" nodeType="withEffect">
                                  <p:stCondLst>
                                    <p:cond delay="0"/>
                                  </p:stCondLst>
                                  <p:childTnLst>
                                    <p:set>
                                      <p:cBhvr>
                                        <p:cTn id="23" dur="1" fill="hold">
                                          <p:stCondLst>
                                            <p:cond delay="0"/>
                                          </p:stCondLst>
                                        </p:cTn>
                                        <p:tgtEl>
                                          <p:spTgt spid="4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6" presetClass="emph" presetSubtype="0" repeatCount="2000" fill="hold" grpId="0" nodeType="clickEffect">
                                  <p:stCondLst>
                                    <p:cond delay="0"/>
                                  </p:stCondLst>
                                  <p:childTnLst>
                                    <p:animEffect transition="out" filter="fade">
                                      <p:cBhvr>
                                        <p:cTn id="27" dur="500" tmFilter="0, 0; .2, .5; .8, .5; 1, 0"/>
                                        <p:tgtEl>
                                          <p:spTgt spid="43"/>
                                        </p:tgtEl>
                                      </p:cBhvr>
                                    </p:animEffect>
                                    <p:animScale>
                                      <p:cBhvr>
                                        <p:cTn id="28" dur="250" autoRev="1" fill="hold"/>
                                        <p:tgtEl>
                                          <p:spTgt spid="43"/>
                                        </p:tgtEl>
                                      </p:cBhvr>
                                      <p:by x="105000" y="105000"/>
                                    </p:animScale>
                                  </p:childTnLst>
                                </p:cTn>
                              </p:par>
                              <p:par>
                                <p:cTn id="29" presetID="1" presetClass="entr" presetSubtype="0" fill="hold" grpId="0" nodeType="with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39" fill="hold" display="0">
                  <p:stCondLst>
                    <p:cond delay="indefinite"/>
                  </p:stCondLst>
                  <p:endCondLst>
                    <p:cond evt="onPrev" delay="0">
                      <p:tgtEl>
                        <p:sldTgt/>
                      </p:tgtEl>
                    </p:cond>
                    <p:cond evt="onStopAudio" delay="0">
                      <p:tgtEl>
                        <p:sldTgt/>
                      </p:tgtEl>
                    </p:cond>
                  </p:endCondLst>
                </p:cTn>
                <p:tgtEl>
                  <p:spTgt spid="32"/>
                </p:tgtEl>
              </p:cMediaNode>
            </p:audio>
          </p:childTnLst>
        </p:cTn>
      </p:par>
    </p:tnLst>
    <p:bldLst>
      <p:bldP spid="75" grpId="0" animBg="1"/>
      <p:bldP spid="43" grpId="0" animBg="1"/>
      <p:bldP spid="72" grpId="0" animBg="1"/>
      <p:bldP spid="44" grpId="0"/>
      <p:bldP spid="47" grpId="0"/>
      <p:bldP spid="48" grpId="0" animBg="1"/>
      <p:bldP spid="49" grpId="0" animBg="1"/>
      <p:bldP spid="51"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p:cNvSpPr/>
          <p:nvPr/>
        </p:nvSpPr>
        <p:spPr>
          <a:xfrm>
            <a:off x="2514600" y="5181600"/>
            <a:ext cx="1524000" cy="84124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User</a:t>
            </a:r>
            <a:r>
              <a:rPr lang="en-US" baseline="-25000" dirty="0" smtClean="0"/>
              <a:t>1</a:t>
            </a:r>
            <a:r>
              <a:rPr lang="en-US" dirty="0" smtClean="0"/>
              <a:t>’s Delay</a:t>
            </a:r>
            <a:endParaRPr lang="en-US" dirty="0"/>
          </a:p>
        </p:txBody>
      </p:sp>
      <p:sp>
        <p:nvSpPr>
          <p:cNvPr id="98" name="Rectangle 97"/>
          <p:cNvSpPr/>
          <p:nvPr/>
        </p:nvSpPr>
        <p:spPr>
          <a:xfrm>
            <a:off x="5026152" y="4191000"/>
            <a:ext cx="1524000" cy="8382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User</a:t>
            </a:r>
            <a:r>
              <a:rPr lang="en-US" baseline="-25000" dirty="0" smtClean="0"/>
              <a:t>4</a:t>
            </a:r>
            <a:r>
              <a:rPr lang="en-US" dirty="0" smtClean="0"/>
              <a:t>’s Delay</a:t>
            </a:r>
            <a:endParaRPr lang="en-US" dirty="0"/>
          </a:p>
        </p:txBody>
      </p:sp>
      <p:sp>
        <p:nvSpPr>
          <p:cNvPr id="2" name="Title 1"/>
          <p:cNvSpPr>
            <a:spLocks noGrp="1"/>
          </p:cNvSpPr>
          <p:nvPr>
            <p:ph type="title"/>
          </p:nvPr>
        </p:nvSpPr>
        <p:spPr/>
        <p:txBody>
          <a:bodyPr>
            <a:normAutofit/>
          </a:bodyPr>
          <a:lstStyle/>
          <a:p>
            <a:r>
              <a:rPr lang="en-US" dirty="0" smtClean="0"/>
              <a:t>User</a:t>
            </a:r>
            <a:r>
              <a:rPr lang="en-US" baseline="-25000" dirty="0" smtClean="0"/>
              <a:t>4</a:t>
            </a:r>
            <a:r>
              <a:rPr lang="en-US" dirty="0" smtClean="0"/>
              <a:t>’s Transmit-First Response Time</a:t>
            </a:r>
            <a:endParaRPr lang="en-US" dirty="0"/>
          </a:p>
        </p:txBody>
      </p:sp>
      <p:sp>
        <p:nvSpPr>
          <p:cNvPr id="4" name="Content Placeholder 3"/>
          <p:cNvSpPr>
            <a:spLocks noGrp="1"/>
          </p:cNvSpPr>
          <p:nvPr>
            <p:ph sz="quarter" idx="10"/>
          </p:nvPr>
        </p:nvSpPr>
        <p:spPr/>
        <p:txBody>
          <a:bodyPr/>
          <a:lstStyle/>
          <a:p>
            <a:endParaRPr lang="en-US"/>
          </a:p>
        </p:txBody>
      </p:sp>
      <p:sp>
        <p:nvSpPr>
          <p:cNvPr id="5" name="Slide Number Placeholder 4"/>
          <p:cNvSpPr>
            <a:spLocks noGrp="1"/>
          </p:cNvSpPr>
          <p:nvPr>
            <p:ph type="sldNum" sz="quarter" idx="4"/>
          </p:nvPr>
        </p:nvSpPr>
        <p:spPr/>
        <p:txBody>
          <a:bodyPr/>
          <a:lstStyle/>
          <a:p>
            <a:pPr algn="ctr" eaLnBrk="1" latinLnBrk="0" hangingPunct="1"/>
            <a:fld id="{2BBB5E19-F10A-4C2F-BF6F-11C513378A2E}" type="slidenum">
              <a:rPr kumimoji="0" lang="en-US" smtClean="0"/>
              <a:pPr algn="ctr" eaLnBrk="1" latinLnBrk="0" hangingPunct="1"/>
              <a:t>66</a:t>
            </a:fld>
            <a:endParaRPr kumimoji="0" lang="en-US" sz="1400" b="1" dirty="0">
              <a:solidFill>
                <a:srgbClr val="FFFFFF"/>
              </a:solidFill>
            </a:endParaRPr>
          </a:p>
        </p:txBody>
      </p:sp>
      <p:sp>
        <p:nvSpPr>
          <p:cNvPr id="63" name="Rectangle 62"/>
          <p:cNvSpPr/>
          <p:nvPr/>
        </p:nvSpPr>
        <p:spPr>
          <a:xfrm>
            <a:off x="1524000" y="1676400"/>
            <a:ext cx="1066800" cy="3048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User</a:t>
            </a:r>
            <a:r>
              <a:rPr lang="en-US" baseline="-25000" dirty="0" smtClean="0"/>
              <a:t>1</a:t>
            </a:r>
            <a:endParaRPr lang="en-US" baseline="-25000" dirty="0"/>
          </a:p>
        </p:txBody>
      </p:sp>
      <p:sp>
        <p:nvSpPr>
          <p:cNvPr id="74" name="Oval 73"/>
          <p:cNvSpPr/>
          <p:nvPr/>
        </p:nvSpPr>
        <p:spPr>
          <a:xfrm>
            <a:off x="1752600" y="20574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smtClean="0"/>
              <a:t>UI</a:t>
            </a:r>
          </a:p>
          <a:p>
            <a:pPr algn="ctr"/>
            <a:r>
              <a:rPr lang="en-US" sz="1400" dirty="0" smtClean="0"/>
              <a:t>1</a:t>
            </a:r>
            <a:endParaRPr lang="en-US" sz="1400" dirty="0"/>
          </a:p>
        </p:txBody>
      </p:sp>
      <p:sp>
        <p:nvSpPr>
          <p:cNvPr id="75" name="Oval 74"/>
          <p:cNvSpPr/>
          <p:nvPr/>
        </p:nvSpPr>
        <p:spPr>
          <a:xfrm>
            <a:off x="1752600" y="28956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smtClean="0"/>
              <a:t>PC</a:t>
            </a:r>
          </a:p>
          <a:p>
            <a:pPr algn="ctr"/>
            <a:r>
              <a:rPr lang="en-US" sz="1400" dirty="0" smtClean="0"/>
              <a:t>1</a:t>
            </a:r>
            <a:endParaRPr lang="en-US" sz="1400" dirty="0"/>
          </a:p>
        </p:txBody>
      </p:sp>
      <p:cxnSp>
        <p:nvCxnSpPr>
          <p:cNvPr id="95" name="Straight Arrow Connector 94"/>
          <p:cNvCxnSpPr>
            <a:stCxn id="74" idx="3"/>
            <a:endCxn id="75" idx="1"/>
          </p:cNvCxnSpPr>
          <p:nvPr/>
        </p:nvCxnSpPr>
        <p:spPr>
          <a:xfrm rot="5400000">
            <a:off x="1638300" y="2781300"/>
            <a:ext cx="407148"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a:stCxn id="75" idx="7"/>
            <a:endCxn id="74" idx="5"/>
          </p:cNvCxnSpPr>
          <p:nvPr/>
        </p:nvCxnSpPr>
        <p:spPr>
          <a:xfrm rot="5400000" flipH="1" flipV="1">
            <a:off x="2069352" y="2781300"/>
            <a:ext cx="407148" cy="1588"/>
          </a:xfrm>
          <a:prstGeom prst="straightConnector1">
            <a:avLst/>
          </a:prstGeom>
          <a:ln w="28575">
            <a:solidFill>
              <a:srgbClr val="0000FF"/>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6172200" y="1676400"/>
            <a:ext cx="1066800" cy="3048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User</a:t>
            </a:r>
            <a:r>
              <a:rPr lang="en-US" baseline="-25000" dirty="0" smtClean="0"/>
              <a:t>4</a:t>
            </a:r>
            <a:endParaRPr lang="en-US" baseline="-25000" dirty="0"/>
          </a:p>
        </p:txBody>
      </p:sp>
      <p:sp>
        <p:nvSpPr>
          <p:cNvPr id="42" name="Oval 41"/>
          <p:cNvSpPr/>
          <p:nvPr/>
        </p:nvSpPr>
        <p:spPr>
          <a:xfrm>
            <a:off x="6400800" y="20574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smtClean="0"/>
              <a:t>UI</a:t>
            </a:r>
          </a:p>
          <a:p>
            <a:pPr algn="ctr"/>
            <a:r>
              <a:rPr lang="en-US" sz="1400" dirty="0" smtClean="0"/>
              <a:t>4</a:t>
            </a:r>
            <a:endParaRPr lang="en-US" sz="1400" dirty="0"/>
          </a:p>
        </p:txBody>
      </p:sp>
      <p:sp>
        <p:nvSpPr>
          <p:cNvPr id="43" name="Oval 42"/>
          <p:cNvSpPr/>
          <p:nvPr/>
        </p:nvSpPr>
        <p:spPr>
          <a:xfrm>
            <a:off x="6400800" y="28956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smtClean="0"/>
              <a:t>PC</a:t>
            </a:r>
          </a:p>
          <a:p>
            <a:pPr algn="ctr"/>
            <a:r>
              <a:rPr lang="en-US" sz="1400" dirty="0" smtClean="0"/>
              <a:t>4</a:t>
            </a:r>
            <a:endParaRPr lang="en-US" sz="1400" dirty="0"/>
          </a:p>
        </p:txBody>
      </p:sp>
      <p:cxnSp>
        <p:nvCxnSpPr>
          <p:cNvPr id="50" name="Straight Arrow Connector 49"/>
          <p:cNvCxnSpPr>
            <a:stCxn id="43" idx="7"/>
            <a:endCxn id="42" idx="5"/>
          </p:cNvCxnSpPr>
          <p:nvPr/>
        </p:nvCxnSpPr>
        <p:spPr>
          <a:xfrm rot="5400000" flipH="1" flipV="1">
            <a:off x="6717552" y="2781300"/>
            <a:ext cx="407148" cy="1588"/>
          </a:xfrm>
          <a:prstGeom prst="straightConnector1">
            <a:avLst/>
          </a:prstGeom>
          <a:ln w="28575">
            <a:solidFill>
              <a:srgbClr val="0000FF"/>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a:stCxn id="75" idx="6"/>
            <a:endCxn id="43" idx="2"/>
          </p:cNvCxnSpPr>
          <p:nvPr/>
        </p:nvCxnSpPr>
        <p:spPr>
          <a:xfrm>
            <a:off x="2362200" y="3200400"/>
            <a:ext cx="403860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a:stCxn id="43" idx="4"/>
          </p:cNvCxnSpPr>
          <p:nvPr/>
        </p:nvCxnSpPr>
        <p:spPr>
          <a:xfrm rot="16200000" flipH="1">
            <a:off x="6553200" y="3657600"/>
            <a:ext cx="533400" cy="228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a:stCxn id="43" idx="4"/>
          </p:cNvCxnSpPr>
          <p:nvPr/>
        </p:nvCxnSpPr>
        <p:spPr>
          <a:xfrm rot="5400000">
            <a:off x="6324600" y="3657600"/>
            <a:ext cx="533400" cy="228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2" name="Oval 71"/>
          <p:cNvSpPr/>
          <p:nvPr/>
        </p:nvSpPr>
        <p:spPr>
          <a:xfrm>
            <a:off x="2743200" y="2743200"/>
            <a:ext cx="381000" cy="3810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1</a:t>
            </a:r>
            <a:endParaRPr lang="en-US" dirty="0"/>
          </a:p>
        </p:txBody>
      </p:sp>
      <p:sp>
        <p:nvSpPr>
          <p:cNvPr id="81" name="Oval 80"/>
          <p:cNvSpPr/>
          <p:nvPr/>
        </p:nvSpPr>
        <p:spPr>
          <a:xfrm>
            <a:off x="6019800" y="3733800"/>
            <a:ext cx="381000" cy="3810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1</a:t>
            </a:r>
            <a:endParaRPr lang="en-US" dirty="0"/>
          </a:p>
        </p:txBody>
      </p:sp>
      <p:sp>
        <p:nvSpPr>
          <p:cNvPr id="83" name="Oval 82"/>
          <p:cNvSpPr/>
          <p:nvPr/>
        </p:nvSpPr>
        <p:spPr>
          <a:xfrm>
            <a:off x="7010400" y="3733800"/>
            <a:ext cx="381000" cy="3810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2</a:t>
            </a:r>
            <a:endParaRPr lang="en-US" dirty="0"/>
          </a:p>
        </p:txBody>
      </p:sp>
      <p:cxnSp>
        <p:nvCxnSpPr>
          <p:cNvPr id="62" name="Straight Arrow Connector 61"/>
          <p:cNvCxnSpPr>
            <a:stCxn id="75" idx="4"/>
          </p:cNvCxnSpPr>
          <p:nvPr/>
        </p:nvCxnSpPr>
        <p:spPr>
          <a:xfrm rot="5400000">
            <a:off x="1676400" y="3657600"/>
            <a:ext cx="533400" cy="228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a:stCxn id="75" idx="4"/>
          </p:cNvCxnSpPr>
          <p:nvPr/>
        </p:nvCxnSpPr>
        <p:spPr>
          <a:xfrm rot="16200000" flipH="1">
            <a:off x="1905000" y="3657600"/>
            <a:ext cx="533400" cy="228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9" name="Oval 78"/>
          <p:cNvSpPr/>
          <p:nvPr/>
        </p:nvSpPr>
        <p:spPr>
          <a:xfrm>
            <a:off x="1371600" y="3733800"/>
            <a:ext cx="381000" cy="3810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2</a:t>
            </a:r>
            <a:endParaRPr lang="en-US" dirty="0"/>
          </a:p>
        </p:txBody>
      </p:sp>
      <p:sp>
        <p:nvSpPr>
          <p:cNvPr id="80" name="Oval 79"/>
          <p:cNvSpPr/>
          <p:nvPr/>
        </p:nvSpPr>
        <p:spPr>
          <a:xfrm>
            <a:off x="2362200" y="3733800"/>
            <a:ext cx="381000" cy="3810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3</a:t>
            </a:r>
            <a:endParaRPr lang="en-US" dirty="0"/>
          </a:p>
        </p:txBody>
      </p:sp>
      <p:sp>
        <p:nvSpPr>
          <p:cNvPr id="45" name="Rectangle 44"/>
          <p:cNvSpPr/>
          <p:nvPr/>
        </p:nvSpPr>
        <p:spPr>
          <a:xfrm>
            <a:off x="2971800" y="4334470"/>
            <a:ext cx="684803"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7" name="Rectangle 46"/>
          <p:cNvSpPr/>
          <p:nvPr/>
        </p:nvSpPr>
        <p:spPr>
          <a:xfrm>
            <a:off x="5943600" y="4953000"/>
            <a:ext cx="1130439"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8" name="Rectangle 47"/>
          <p:cNvSpPr/>
          <p:nvPr/>
        </p:nvSpPr>
        <p:spPr>
          <a:xfrm>
            <a:off x="1600200" y="838200"/>
            <a:ext cx="1676400" cy="8382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Remote Response Time</a:t>
            </a:r>
            <a:endParaRPr lang="en-US" dirty="0"/>
          </a:p>
        </p:txBody>
      </p:sp>
      <p:sp>
        <p:nvSpPr>
          <p:cNvPr id="49" name="Equal 48"/>
          <p:cNvSpPr/>
          <p:nvPr/>
        </p:nvSpPr>
        <p:spPr>
          <a:xfrm>
            <a:off x="3439277" y="1066800"/>
            <a:ext cx="381000" cy="381000"/>
          </a:xfrm>
          <a:prstGeom prst="mathEqual">
            <a:avLst>
              <a:gd name="adj1" fmla="val 15099"/>
              <a:gd name="adj2" fmla="val 1176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Rectangle 50"/>
          <p:cNvSpPr/>
          <p:nvPr/>
        </p:nvSpPr>
        <p:spPr>
          <a:xfrm>
            <a:off x="3810000" y="762000"/>
            <a:ext cx="3025187"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D+P+3T</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7" name="Rectangle 36"/>
          <p:cNvSpPr/>
          <p:nvPr/>
        </p:nvSpPr>
        <p:spPr>
          <a:xfrm>
            <a:off x="4572997" y="4944070"/>
            <a:ext cx="684803"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8" name="Rectangle 37"/>
          <p:cNvSpPr/>
          <p:nvPr/>
        </p:nvSpPr>
        <p:spPr>
          <a:xfrm>
            <a:off x="5045745" y="4944070"/>
            <a:ext cx="1104790"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33" name="~PP3650.WAV">
            <a:hlinkClick r:id="" action="ppaction://media"/>
          </p:cNvPr>
          <p:cNvPicPr>
            <a:picLocks noRot="1" noChangeAspect="1"/>
          </p:cNvPicPr>
          <p:nvPr>
            <a:wavAudioFile r:embed="rId2" name="~PP3650.WAV"/>
          </p:nvPr>
        </p:nvPicPr>
        <p:blipFill>
          <a:blip r:embed="rId5" cstate="print"/>
          <a:stretch>
            <a:fillRect/>
          </a:stretch>
        </p:blipFill>
        <p:spPr>
          <a:xfrm>
            <a:off x="8724900" y="6438900"/>
            <a:ext cx="304800" cy="304800"/>
          </a:xfrm>
          <a:prstGeom prst="rect">
            <a:avLst/>
          </a:prstGeom>
        </p:spPr>
      </p:pic>
    </p:spTree>
    <p:custDataLst>
      <p:tags r:id="rId1"/>
    </p:custDataLst>
  </p:cSld>
  <p:clrMapOvr>
    <a:masterClrMapping/>
  </p:clrMapOvr>
  <p:transition advTm="1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par>
                    <p:cTn id="7" fill="hold">
                      <p:stCondLst>
                        <p:cond delay="indefinite"/>
                      </p:stCondLst>
                      <p:childTnLst>
                        <p:par>
                          <p:cTn id="8" fill="hold">
                            <p:stCondLst>
                              <p:cond delay="0"/>
                            </p:stCondLst>
                            <p:childTnLst>
                              <p:par>
                                <p:cTn id="9" presetID="26" presetClass="emph" presetSubtype="0" repeatCount="2000" fill="hold" nodeType="clickEffect">
                                  <p:stCondLst>
                                    <p:cond delay="0"/>
                                  </p:stCondLst>
                                  <p:childTnLst>
                                    <p:animEffect transition="out" filter="fade">
                                      <p:cBhvr>
                                        <p:cTn id="10" dur="500" tmFilter="0, 0; .2, .5; .8, .5; 1, 0"/>
                                        <p:tgtEl>
                                          <p:spTgt spid="82"/>
                                        </p:tgtEl>
                                      </p:cBhvr>
                                    </p:animEffect>
                                    <p:animScale>
                                      <p:cBhvr>
                                        <p:cTn id="11" dur="250" autoRev="1" fill="hold"/>
                                        <p:tgtEl>
                                          <p:spTgt spid="82"/>
                                        </p:tgtEl>
                                      </p:cBhvr>
                                      <p:by x="105000" y="105000"/>
                                    </p:animScale>
                                  </p:childTnLst>
                                </p:cTn>
                              </p:par>
                              <p:par>
                                <p:cTn id="12" presetID="26" presetClass="emph" presetSubtype="0" repeatCount="2000" fill="hold" grpId="0" nodeType="withEffect">
                                  <p:stCondLst>
                                    <p:cond delay="0"/>
                                  </p:stCondLst>
                                  <p:childTnLst>
                                    <p:animEffect transition="out" filter="fade">
                                      <p:cBhvr>
                                        <p:cTn id="13" dur="500" tmFilter="0, 0; .2, .5; .8, .5; 1, 0"/>
                                        <p:tgtEl>
                                          <p:spTgt spid="72"/>
                                        </p:tgtEl>
                                      </p:cBhvr>
                                    </p:animEffect>
                                    <p:animScale>
                                      <p:cBhvr>
                                        <p:cTn id="14" dur="250" autoRev="1" fill="hold"/>
                                        <p:tgtEl>
                                          <p:spTgt spid="72"/>
                                        </p:tgtEl>
                                      </p:cBhvr>
                                      <p:by x="105000" y="105000"/>
                                    </p:animScale>
                                  </p:childTnLst>
                                </p:cTn>
                              </p:par>
                              <p:par>
                                <p:cTn id="15" presetID="1" presetClass="entr" presetSubtype="0" fill="hold" nodeType="with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6" presetClass="emph" presetSubtype="0" repeatCount="2000" fill="hold" nodeType="clickEffect">
                                  <p:stCondLst>
                                    <p:cond delay="0"/>
                                  </p:stCondLst>
                                  <p:childTnLst>
                                    <p:animEffect transition="out" filter="fade">
                                      <p:cBhvr>
                                        <p:cTn id="20" dur="500" tmFilter="0, 0; .2, .5; .8, .5; 1, 0"/>
                                        <p:tgtEl>
                                          <p:spTgt spid="101"/>
                                        </p:tgtEl>
                                      </p:cBhvr>
                                    </p:animEffect>
                                    <p:animScale>
                                      <p:cBhvr>
                                        <p:cTn id="21" dur="250" autoRev="1" fill="hold"/>
                                        <p:tgtEl>
                                          <p:spTgt spid="101"/>
                                        </p:tgtEl>
                                      </p:cBhvr>
                                      <p:by x="105000" y="105000"/>
                                    </p:animScale>
                                  </p:childTnLst>
                                </p:cTn>
                              </p:par>
                              <p:par>
                                <p:cTn id="22" presetID="26" presetClass="emph" presetSubtype="0" repeatCount="2000" fill="hold" grpId="0" nodeType="withEffect">
                                  <p:stCondLst>
                                    <p:cond delay="0"/>
                                  </p:stCondLst>
                                  <p:childTnLst>
                                    <p:animEffect transition="out" filter="fade">
                                      <p:cBhvr>
                                        <p:cTn id="23" dur="500" tmFilter="0, 0; .2, .5; .8, .5; 1, 0"/>
                                        <p:tgtEl>
                                          <p:spTgt spid="81"/>
                                        </p:tgtEl>
                                      </p:cBhvr>
                                    </p:animEffect>
                                    <p:animScale>
                                      <p:cBhvr>
                                        <p:cTn id="24" dur="250" autoRev="1" fill="hold"/>
                                        <p:tgtEl>
                                          <p:spTgt spid="81"/>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6" presetClass="emph" presetSubtype="0" repeatCount="2000" fill="hold" nodeType="clickEffect">
                                  <p:stCondLst>
                                    <p:cond delay="0"/>
                                  </p:stCondLst>
                                  <p:childTnLst>
                                    <p:animEffect transition="out" filter="fade">
                                      <p:cBhvr>
                                        <p:cTn id="32" dur="500" tmFilter="0, 0; .2, .5; .8, .5; 1, 0"/>
                                        <p:tgtEl>
                                          <p:spTgt spid="86"/>
                                        </p:tgtEl>
                                      </p:cBhvr>
                                    </p:animEffect>
                                    <p:animScale>
                                      <p:cBhvr>
                                        <p:cTn id="33" dur="250" autoRev="1" fill="hold"/>
                                        <p:tgtEl>
                                          <p:spTgt spid="86"/>
                                        </p:tgtEl>
                                      </p:cBhvr>
                                      <p:by x="105000" y="105000"/>
                                    </p:animScale>
                                  </p:childTnLst>
                                </p:cTn>
                              </p:par>
                              <p:par>
                                <p:cTn id="34" presetID="26" presetClass="emph" presetSubtype="0" repeatCount="2000" fill="hold" grpId="0" nodeType="withEffect">
                                  <p:stCondLst>
                                    <p:cond delay="0"/>
                                  </p:stCondLst>
                                  <p:childTnLst>
                                    <p:animEffect transition="out" filter="fade">
                                      <p:cBhvr>
                                        <p:cTn id="35" dur="500" tmFilter="0, 0; .2, .5; .8, .5; 1, 0"/>
                                        <p:tgtEl>
                                          <p:spTgt spid="83"/>
                                        </p:tgtEl>
                                      </p:cBhvr>
                                    </p:animEffect>
                                    <p:animScale>
                                      <p:cBhvr>
                                        <p:cTn id="36" dur="250" autoRev="1" fill="hold"/>
                                        <p:tgtEl>
                                          <p:spTgt spid="83"/>
                                        </p:tgtEl>
                                      </p:cBhvr>
                                      <p:by x="105000" y="105000"/>
                                    </p:animScale>
                                  </p:childTnLst>
                                </p:cTn>
                              </p:par>
                              <p:par>
                                <p:cTn id="37" presetID="1" presetClass="entr" presetSubtype="0" fill="hold" nodeType="with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6" presetClass="emph" presetSubtype="0" repeatCount="2000" fill="hold" grpId="0" nodeType="clickEffect">
                                  <p:stCondLst>
                                    <p:cond delay="0"/>
                                  </p:stCondLst>
                                  <p:childTnLst>
                                    <p:animEffect transition="out" filter="fade">
                                      <p:cBhvr>
                                        <p:cTn id="42" dur="500" tmFilter="0, 0; .2, .5; .8, .5; 1, 0"/>
                                        <p:tgtEl>
                                          <p:spTgt spid="43"/>
                                        </p:tgtEl>
                                      </p:cBhvr>
                                    </p:animEffect>
                                    <p:animScale>
                                      <p:cBhvr>
                                        <p:cTn id="43" dur="250" autoRev="1" fill="hold"/>
                                        <p:tgtEl>
                                          <p:spTgt spid="43"/>
                                        </p:tgtEl>
                                      </p:cBhvr>
                                      <p:by x="105000" y="105000"/>
                                    </p:animScale>
                                  </p:childTnLst>
                                </p:cTn>
                              </p:par>
                              <p:par>
                                <p:cTn id="44" presetID="1" presetClass="entr" presetSubtype="0" fill="hold" grpId="0" nodeType="withEffect">
                                  <p:stCondLst>
                                    <p:cond delay="0"/>
                                  </p:stCondLst>
                                  <p:childTnLst>
                                    <p:set>
                                      <p:cBhvr>
                                        <p:cTn id="45" dur="1" fill="hold">
                                          <p:stCondLst>
                                            <p:cond delay="0"/>
                                          </p:stCondLst>
                                        </p:cTn>
                                        <p:tgtEl>
                                          <p:spTgt spid="47"/>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48"/>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49"/>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54" fill="hold" display="0">
                  <p:stCondLst>
                    <p:cond delay="indefinite"/>
                  </p:stCondLst>
                  <p:endCondLst>
                    <p:cond evt="onPrev" delay="0">
                      <p:tgtEl>
                        <p:sldTgt/>
                      </p:tgtEl>
                    </p:cond>
                    <p:cond evt="onStopAudio" delay="0">
                      <p:tgtEl>
                        <p:sldTgt/>
                      </p:tgtEl>
                    </p:cond>
                  </p:endCondLst>
                </p:cTn>
                <p:tgtEl>
                  <p:spTgt spid="33"/>
                </p:tgtEl>
              </p:cMediaNode>
            </p:audio>
          </p:childTnLst>
        </p:cTn>
      </p:par>
    </p:tnLst>
    <p:bldLst>
      <p:bldP spid="43" grpId="0" animBg="1"/>
      <p:bldP spid="72" grpId="0" animBg="1"/>
      <p:bldP spid="81" grpId="0" animBg="1"/>
      <p:bldP spid="83" grpId="0" animBg="1"/>
      <p:bldP spid="47" grpId="0"/>
      <p:bldP spid="48" grpId="0" animBg="1"/>
      <p:bldP spid="49" grpId="0" animBg="1"/>
      <p:bldP spid="51"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990600" y="4114800"/>
            <a:ext cx="6934200" cy="609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Transmit-First Remote Response Time is Better than the Process-First Remote Response Time</a:t>
            </a:r>
            <a:endParaRPr lang="en-US" dirty="0"/>
          </a:p>
        </p:txBody>
      </p:sp>
      <p:sp>
        <p:nvSpPr>
          <p:cNvPr id="2" name="Title 1"/>
          <p:cNvSpPr>
            <a:spLocks noGrp="1"/>
          </p:cNvSpPr>
          <p:nvPr>
            <p:ph type="title"/>
          </p:nvPr>
        </p:nvSpPr>
        <p:spPr/>
        <p:txBody>
          <a:bodyPr>
            <a:normAutofit/>
          </a:bodyPr>
          <a:lstStyle/>
          <a:p>
            <a:r>
              <a:rPr lang="en-US" dirty="0" smtClean="0"/>
              <a:t>Serial Response Time Comparison</a:t>
            </a:r>
            <a:endParaRPr lang="en-US" dirty="0"/>
          </a:p>
        </p:txBody>
      </p:sp>
      <p:sp>
        <p:nvSpPr>
          <p:cNvPr id="4" name="Content Placeholder 3"/>
          <p:cNvSpPr>
            <a:spLocks noGrp="1"/>
          </p:cNvSpPr>
          <p:nvPr>
            <p:ph sz="quarter" idx="10"/>
          </p:nvPr>
        </p:nvSpPr>
        <p:spPr/>
        <p:txBody>
          <a:bodyPr/>
          <a:lstStyle/>
          <a:p>
            <a:endParaRPr lang="en-US" dirty="0"/>
          </a:p>
        </p:txBody>
      </p:sp>
      <p:sp>
        <p:nvSpPr>
          <p:cNvPr id="5" name="Slide Number Placeholder 4"/>
          <p:cNvSpPr>
            <a:spLocks noGrp="1"/>
          </p:cNvSpPr>
          <p:nvPr>
            <p:ph type="sldNum" sz="quarter" idx="4"/>
          </p:nvPr>
        </p:nvSpPr>
        <p:spPr/>
        <p:txBody>
          <a:bodyPr/>
          <a:lstStyle/>
          <a:p>
            <a:pPr algn="ctr" eaLnBrk="1" latinLnBrk="0" hangingPunct="1"/>
            <a:fld id="{2BBB5E19-F10A-4C2F-BF6F-11C513378A2E}" type="slidenum">
              <a:rPr kumimoji="0" lang="en-US" smtClean="0"/>
              <a:pPr algn="ctr" eaLnBrk="1" latinLnBrk="0" hangingPunct="1"/>
              <a:t>67</a:t>
            </a:fld>
            <a:endParaRPr kumimoji="0" lang="en-US" sz="1400" b="1" dirty="0">
              <a:solidFill>
                <a:srgbClr val="FFFFFF"/>
              </a:solidFill>
            </a:endParaRPr>
          </a:p>
        </p:txBody>
      </p:sp>
      <p:sp>
        <p:nvSpPr>
          <p:cNvPr id="41" name="Rectangle 40"/>
          <p:cNvSpPr/>
          <p:nvPr/>
        </p:nvSpPr>
        <p:spPr>
          <a:xfrm>
            <a:off x="152400" y="1600200"/>
            <a:ext cx="2209800" cy="6096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User</a:t>
            </a:r>
            <a:r>
              <a:rPr lang="en-US" baseline="-25000" dirty="0" smtClean="0"/>
              <a:t>6</a:t>
            </a:r>
            <a:r>
              <a:rPr lang="en-US" dirty="0" smtClean="0"/>
              <a:t>’s Remote </a:t>
            </a:r>
            <a:r>
              <a:rPr lang="en-US" dirty="0" err="1" smtClean="0"/>
              <a:t>Reponse</a:t>
            </a:r>
            <a:r>
              <a:rPr lang="en-US" dirty="0" smtClean="0"/>
              <a:t> Time</a:t>
            </a:r>
            <a:endParaRPr lang="en-US" dirty="0"/>
          </a:p>
        </p:txBody>
      </p:sp>
      <p:sp>
        <p:nvSpPr>
          <p:cNvPr id="45" name="Rectangle 44"/>
          <p:cNvSpPr/>
          <p:nvPr/>
        </p:nvSpPr>
        <p:spPr>
          <a:xfrm>
            <a:off x="2514600" y="990600"/>
            <a:ext cx="1676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Process-First</a:t>
            </a:r>
            <a:endParaRPr lang="en-US" dirty="0"/>
          </a:p>
        </p:txBody>
      </p:sp>
      <p:sp>
        <p:nvSpPr>
          <p:cNvPr id="46" name="Rectangle 45"/>
          <p:cNvSpPr/>
          <p:nvPr/>
        </p:nvSpPr>
        <p:spPr>
          <a:xfrm>
            <a:off x="7086600" y="990600"/>
            <a:ext cx="1676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Transmit-First</a:t>
            </a:r>
            <a:endParaRPr lang="en-US" dirty="0"/>
          </a:p>
        </p:txBody>
      </p:sp>
      <p:sp>
        <p:nvSpPr>
          <p:cNvPr id="49" name="Rectangle 48"/>
          <p:cNvSpPr/>
          <p:nvPr/>
        </p:nvSpPr>
        <p:spPr>
          <a:xfrm>
            <a:off x="2514600" y="1600200"/>
            <a:ext cx="1676400" cy="6096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2D + 3P + 3T</a:t>
            </a:r>
            <a:endParaRPr lang="en-US" dirty="0"/>
          </a:p>
        </p:txBody>
      </p:sp>
      <p:sp>
        <p:nvSpPr>
          <p:cNvPr id="51" name="Rectangle 50"/>
          <p:cNvSpPr/>
          <p:nvPr/>
        </p:nvSpPr>
        <p:spPr>
          <a:xfrm>
            <a:off x="7086600" y="1600200"/>
            <a:ext cx="1676400" cy="6096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2D + P + 3T</a:t>
            </a:r>
            <a:endParaRPr lang="en-US" dirty="0"/>
          </a:p>
        </p:txBody>
      </p:sp>
      <p:sp>
        <p:nvSpPr>
          <p:cNvPr id="52" name="Rectangle 51"/>
          <p:cNvSpPr/>
          <p:nvPr/>
        </p:nvSpPr>
        <p:spPr>
          <a:xfrm>
            <a:off x="990600" y="4114800"/>
            <a:ext cx="6934200" cy="609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Transmit-First  Response may not be Better than the Process-First Response Time for All Users</a:t>
            </a:r>
            <a:endParaRPr lang="en-US" dirty="0"/>
          </a:p>
        </p:txBody>
      </p:sp>
      <p:sp>
        <p:nvSpPr>
          <p:cNvPr id="54" name="Rectangle 53"/>
          <p:cNvSpPr/>
          <p:nvPr/>
        </p:nvSpPr>
        <p:spPr>
          <a:xfrm>
            <a:off x="152400" y="2514600"/>
            <a:ext cx="2209800" cy="6096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User</a:t>
            </a:r>
            <a:r>
              <a:rPr lang="en-US" baseline="-25000" dirty="0" smtClean="0"/>
              <a:t>4</a:t>
            </a:r>
            <a:r>
              <a:rPr lang="en-US" dirty="0" smtClean="0"/>
              <a:t>’s Remote </a:t>
            </a:r>
            <a:r>
              <a:rPr lang="en-US" dirty="0" err="1" smtClean="0"/>
              <a:t>Reponse</a:t>
            </a:r>
            <a:r>
              <a:rPr lang="en-US" dirty="0" smtClean="0"/>
              <a:t> Time</a:t>
            </a:r>
            <a:endParaRPr lang="en-US" dirty="0"/>
          </a:p>
        </p:txBody>
      </p:sp>
      <p:sp>
        <p:nvSpPr>
          <p:cNvPr id="56" name="Rectangle 55"/>
          <p:cNvSpPr/>
          <p:nvPr/>
        </p:nvSpPr>
        <p:spPr>
          <a:xfrm>
            <a:off x="2514600" y="2514600"/>
            <a:ext cx="1676400" cy="6096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D+2P+T</a:t>
            </a:r>
            <a:endParaRPr lang="en-US" dirty="0"/>
          </a:p>
        </p:txBody>
      </p:sp>
      <p:sp>
        <p:nvSpPr>
          <p:cNvPr id="57" name="Rectangle 56"/>
          <p:cNvSpPr/>
          <p:nvPr/>
        </p:nvSpPr>
        <p:spPr>
          <a:xfrm>
            <a:off x="7086600" y="2514600"/>
            <a:ext cx="1676400" cy="6096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D+P+3T</a:t>
            </a:r>
            <a:endParaRPr lang="en-US" dirty="0"/>
          </a:p>
        </p:txBody>
      </p:sp>
      <p:sp>
        <p:nvSpPr>
          <p:cNvPr id="73" name="Rectangle 72"/>
          <p:cNvSpPr/>
          <p:nvPr/>
        </p:nvSpPr>
        <p:spPr>
          <a:xfrm>
            <a:off x="5410200" y="1447800"/>
            <a:ext cx="604654" cy="923330"/>
          </a:xfrm>
          <a:prstGeom prst="rect">
            <a:avLst/>
          </a:prstGeom>
          <a:noFill/>
        </p:spPr>
        <p:txBody>
          <a:bodyPr wrap="none" lIns="91440" tIns="45720" rIns="91440" bIns="45720">
            <a:spAutoFit/>
          </a:bodyPr>
          <a:lstStyle/>
          <a:p>
            <a:pPr algn="ctr"/>
            <a:r>
              <a:rPr lang="en-US"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&gt;</a:t>
            </a:r>
            <a:endPar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8" name="Rectangle 17"/>
          <p:cNvSpPr/>
          <p:nvPr/>
        </p:nvSpPr>
        <p:spPr>
          <a:xfrm>
            <a:off x="4724400" y="2590800"/>
            <a:ext cx="604654" cy="923330"/>
          </a:xfrm>
          <a:prstGeom prst="rect">
            <a:avLst/>
          </a:prstGeom>
          <a:noFill/>
        </p:spPr>
        <p:txBody>
          <a:bodyPr wrap="none" lIns="91440" tIns="45720" rIns="91440" bIns="45720">
            <a:spAutoFit/>
          </a:bodyPr>
          <a:lstStyle/>
          <a:p>
            <a:pPr algn="ctr"/>
            <a:r>
              <a:rPr lang="en-US"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&lt;</a:t>
            </a:r>
            <a:endPar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9" name="Rectangle 18"/>
          <p:cNvSpPr/>
          <p:nvPr/>
        </p:nvSpPr>
        <p:spPr>
          <a:xfrm>
            <a:off x="5334000" y="2895600"/>
            <a:ext cx="1524000" cy="3810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if P &lt; 2T</a:t>
            </a:r>
            <a:endParaRPr lang="en-US" dirty="0"/>
          </a:p>
        </p:txBody>
      </p:sp>
      <p:sp>
        <p:nvSpPr>
          <p:cNvPr id="20" name="Rectangle 19"/>
          <p:cNvSpPr/>
          <p:nvPr/>
        </p:nvSpPr>
        <p:spPr>
          <a:xfrm>
            <a:off x="4724400" y="2133600"/>
            <a:ext cx="604654" cy="923330"/>
          </a:xfrm>
          <a:prstGeom prst="rect">
            <a:avLst/>
          </a:prstGeom>
          <a:noFill/>
        </p:spPr>
        <p:txBody>
          <a:bodyPr wrap="none" lIns="91440" tIns="45720" rIns="91440" bIns="45720">
            <a:spAutoFit/>
          </a:bodyPr>
          <a:lstStyle/>
          <a:p>
            <a:pPr algn="ctr"/>
            <a:r>
              <a:rPr lang="en-US"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&gt;</a:t>
            </a:r>
            <a:endPar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21" name="Rectangle 20"/>
          <p:cNvSpPr/>
          <p:nvPr/>
        </p:nvSpPr>
        <p:spPr>
          <a:xfrm>
            <a:off x="5334000" y="2438400"/>
            <a:ext cx="1524000" cy="3810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if P &gt; 2T</a:t>
            </a:r>
            <a:endParaRPr lang="en-US" dirty="0"/>
          </a:p>
        </p:txBody>
      </p:sp>
      <p:sp>
        <p:nvSpPr>
          <p:cNvPr id="22" name="Rectangle 21"/>
          <p:cNvSpPr/>
          <p:nvPr/>
        </p:nvSpPr>
        <p:spPr>
          <a:xfrm>
            <a:off x="4343400" y="4038600"/>
            <a:ext cx="2133600" cy="457200"/>
          </a:xfrm>
          <a:prstGeom prst="rect">
            <a:avLst/>
          </a:prstGeom>
          <a:noFill/>
          <a:ln w="3810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5" name="Rectangle 24"/>
          <p:cNvSpPr/>
          <p:nvPr/>
        </p:nvSpPr>
        <p:spPr>
          <a:xfrm>
            <a:off x="990600" y="4876800"/>
            <a:ext cx="6934200" cy="609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Second Remote Response Time Intuition is Wrong!</a:t>
            </a:r>
            <a:endParaRPr lang="en-US" dirty="0"/>
          </a:p>
        </p:txBody>
      </p:sp>
      <p:pic>
        <p:nvPicPr>
          <p:cNvPr id="24" name="~PP3201.WAV">
            <a:hlinkClick r:id="" action="ppaction://media"/>
          </p:cNvPr>
          <p:cNvPicPr>
            <a:picLocks noRot="1" noChangeAspect="1"/>
          </p:cNvPicPr>
          <p:nvPr>
            <a:wavAudioFile r:embed="rId2" name="~PP3201.WAV"/>
          </p:nvPr>
        </p:nvPicPr>
        <p:blipFill>
          <a:blip r:embed="rId5" cstate="print"/>
          <a:stretch>
            <a:fillRect/>
          </a:stretch>
        </p:blipFill>
        <p:spPr>
          <a:xfrm>
            <a:off x="8724900" y="6438900"/>
            <a:ext cx="304800" cy="304800"/>
          </a:xfrm>
          <a:prstGeom prst="rect">
            <a:avLst/>
          </a:prstGeom>
        </p:spPr>
      </p:pic>
    </p:spTree>
    <p:custDataLst>
      <p:tags r:id="rId1"/>
    </p:custDataLst>
  </p:cSld>
  <p:clrMapOvr>
    <a:masterClrMapping/>
  </p:clrMapOvr>
  <p:transition advTm="19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41" fill="hold" display="0">
                  <p:stCondLst>
                    <p:cond delay="indefinite"/>
                  </p:stCondLst>
                  <p:endCondLst>
                    <p:cond evt="onPrev" delay="0">
                      <p:tgtEl>
                        <p:sldTgt/>
                      </p:tgtEl>
                    </p:cond>
                    <p:cond evt="onStopAudio" delay="0">
                      <p:tgtEl>
                        <p:sldTgt/>
                      </p:tgtEl>
                    </p:cond>
                  </p:endCondLst>
                </p:cTn>
                <p:tgtEl>
                  <p:spTgt spid="24"/>
                </p:tgtEl>
              </p:cMediaNode>
            </p:audio>
          </p:childTnLst>
        </p:cTn>
      </p:par>
    </p:tnLst>
    <p:bldLst>
      <p:bldP spid="23" grpId="0" animBg="1"/>
      <p:bldP spid="52" grpId="0" animBg="1"/>
      <p:bldP spid="56" grpId="0" animBg="1"/>
      <p:bldP spid="57" grpId="0" animBg="1"/>
      <p:bldP spid="18" grpId="0"/>
      <p:bldP spid="19" grpId="0"/>
      <p:bldP spid="20" grpId="0"/>
      <p:bldP spid="21" grpId="0"/>
      <p:bldP spid="22" grpId="0" animBg="1"/>
      <p:bldP spid="2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Intuitive Choice of Scheduling Policy</a:t>
            </a:r>
            <a:endParaRPr lang="en-US" dirty="0"/>
          </a:p>
        </p:txBody>
      </p:sp>
      <p:sp>
        <p:nvSpPr>
          <p:cNvPr id="4" name="Content Placeholder 3"/>
          <p:cNvSpPr>
            <a:spLocks noGrp="1"/>
          </p:cNvSpPr>
          <p:nvPr>
            <p:ph sz="quarter" idx="10"/>
          </p:nvPr>
        </p:nvSpPr>
        <p:spPr/>
        <p:txBody>
          <a:bodyPr/>
          <a:lstStyle/>
          <a:p>
            <a:endParaRPr lang="en-US" dirty="0"/>
          </a:p>
        </p:txBody>
      </p:sp>
      <p:sp>
        <p:nvSpPr>
          <p:cNvPr id="5" name="Slide Number Placeholder 4"/>
          <p:cNvSpPr>
            <a:spLocks noGrp="1"/>
          </p:cNvSpPr>
          <p:nvPr>
            <p:ph type="sldNum" sz="quarter" idx="4"/>
          </p:nvPr>
        </p:nvSpPr>
        <p:spPr/>
        <p:txBody>
          <a:bodyPr/>
          <a:lstStyle/>
          <a:p>
            <a:pPr algn="ctr" eaLnBrk="1" latinLnBrk="0" hangingPunct="1"/>
            <a:fld id="{2BBB5E19-F10A-4C2F-BF6F-11C513378A2E}" type="slidenum">
              <a:rPr kumimoji="0" lang="en-US" smtClean="0"/>
              <a:pPr algn="ctr" eaLnBrk="1" latinLnBrk="0" hangingPunct="1"/>
              <a:t>68</a:t>
            </a:fld>
            <a:endParaRPr kumimoji="0" lang="en-US" sz="1400" b="1" dirty="0">
              <a:solidFill>
                <a:srgbClr val="FFFFFF"/>
              </a:solidFill>
            </a:endParaRPr>
          </a:p>
        </p:txBody>
      </p:sp>
      <p:sp>
        <p:nvSpPr>
          <p:cNvPr id="31" name="Rectangle 30"/>
          <p:cNvSpPr/>
          <p:nvPr/>
        </p:nvSpPr>
        <p:spPr>
          <a:xfrm>
            <a:off x="1219200" y="914400"/>
            <a:ext cx="2514600" cy="6858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Local Response Times Important?</a:t>
            </a:r>
            <a:endParaRPr lang="en-US" dirty="0"/>
          </a:p>
        </p:txBody>
      </p:sp>
      <p:sp>
        <p:nvSpPr>
          <p:cNvPr id="32" name="Rectangle 31"/>
          <p:cNvSpPr/>
          <p:nvPr/>
        </p:nvSpPr>
        <p:spPr>
          <a:xfrm>
            <a:off x="5105400" y="914400"/>
            <a:ext cx="2514600" cy="6858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Remote Response Times Important?</a:t>
            </a:r>
            <a:endParaRPr lang="en-US" dirty="0"/>
          </a:p>
        </p:txBody>
      </p:sp>
      <p:grpSp>
        <p:nvGrpSpPr>
          <p:cNvPr id="3" name="Group 57"/>
          <p:cNvGrpSpPr>
            <a:grpSpLocks noChangeAspect="1"/>
          </p:cNvGrpSpPr>
          <p:nvPr/>
        </p:nvGrpSpPr>
        <p:grpSpPr>
          <a:xfrm>
            <a:off x="1752600" y="1741715"/>
            <a:ext cx="1371600" cy="1306285"/>
            <a:chOff x="4267200" y="4038600"/>
            <a:chExt cx="1600200" cy="1524000"/>
          </a:xfrm>
        </p:grpSpPr>
        <p:sp>
          <p:nvSpPr>
            <p:cNvPr id="33" name="Oval 32"/>
            <p:cNvSpPr/>
            <p:nvPr/>
          </p:nvSpPr>
          <p:spPr>
            <a:xfrm>
              <a:off x="4267200" y="4038600"/>
              <a:ext cx="1600200" cy="15240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9" name="Rectangle 38"/>
            <p:cNvSpPr/>
            <p:nvPr/>
          </p:nvSpPr>
          <p:spPr>
            <a:xfrm rot="18185013">
              <a:off x="4209777" y="4324475"/>
              <a:ext cx="609600" cy="28558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smtClean="0"/>
                <a:t>Yes</a:t>
              </a:r>
              <a:endParaRPr lang="en-US" sz="1600" dirty="0"/>
            </a:p>
          </p:txBody>
        </p:sp>
        <p:sp>
          <p:nvSpPr>
            <p:cNvPr id="43" name="Rectangle 42"/>
            <p:cNvSpPr/>
            <p:nvPr/>
          </p:nvSpPr>
          <p:spPr>
            <a:xfrm rot="3038738">
              <a:off x="5258907" y="4298237"/>
              <a:ext cx="609600" cy="28558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smtClean="0"/>
                <a:t>No</a:t>
              </a:r>
              <a:endParaRPr lang="en-US" sz="1600" dirty="0"/>
            </a:p>
          </p:txBody>
        </p:sp>
        <p:sp>
          <p:nvSpPr>
            <p:cNvPr id="45" name="Flowchart: Extract 44"/>
            <p:cNvSpPr/>
            <p:nvPr/>
          </p:nvSpPr>
          <p:spPr>
            <a:xfrm rot="18289510">
              <a:off x="4776367" y="4462550"/>
              <a:ext cx="112997" cy="371300"/>
            </a:xfrm>
            <a:prstGeom prst="flowChartExtra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6" name="Oval 45"/>
            <p:cNvSpPr/>
            <p:nvPr/>
          </p:nvSpPr>
          <p:spPr>
            <a:xfrm>
              <a:off x="4876800" y="4648200"/>
              <a:ext cx="381000" cy="3810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grpSp>
        <p:nvGrpSpPr>
          <p:cNvPr id="6" name="Group 58"/>
          <p:cNvGrpSpPr>
            <a:grpSpLocks noChangeAspect="1"/>
          </p:cNvGrpSpPr>
          <p:nvPr/>
        </p:nvGrpSpPr>
        <p:grpSpPr>
          <a:xfrm>
            <a:off x="5715000" y="1741715"/>
            <a:ext cx="1371600" cy="1306285"/>
            <a:chOff x="6172200" y="4038600"/>
            <a:chExt cx="1600200" cy="1524000"/>
          </a:xfrm>
        </p:grpSpPr>
        <p:sp>
          <p:nvSpPr>
            <p:cNvPr id="47" name="Oval 46"/>
            <p:cNvSpPr/>
            <p:nvPr/>
          </p:nvSpPr>
          <p:spPr>
            <a:xfrm>
              <a:off x="6172200" y="4038600"/>
              <a:ext cx="1600200" cy="15240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54" name="Rectangle 53"/>
            <p:cNvSpPr/>
            <p:nvPr/>
          </p:nvSpPr>
          <p:spPr>
            <a:xfrm rot="18185013">
              <a:off x="6114777" y="4324475"/>
              <a:ext cx="609600" cy="28558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smtClean="0"/>
                <a:t>Yes</a:t>
              </a:r>
              <a:endParaRPr lang="en-US" sz="1600" dirty="0"/>
            </a:p>
          </p:txBody>
        </p:sp>
        <p:sp>
          <p:nvSpPr>
            <p:cNvPr id="55" name="Rectangle 54"/>
            <p:cNvSpPr/>
            <p:nvPr/>
          </p:nvSpPr>
          <p:spPr>
            <a:xfrm rot="3038738">
              <a:off x="7163907" y="4255374"/>
              <a:ext cx="609600" cy="28558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smtClean="0"/>
                <a:t>No</a:t>
              </a:r>
              <a:endParaRPr lang="en-US" sz="1600" dirty="0"/>
            </a:p>
          </p:txBody>
        </p:sp>
        <p:sp>
          <p:nvSpPr>
            <p:cNvPr id="56" name="Flowchart: Extract 55"/>
            <p:cNvSpPr/>
            <p:nvPr/>
          </p:nvSpPr>
          <p:spPr>
            <a:xfrm rot="2426157">
              <a:off x="7137232" y="4429341"/>
              <a:ext cx="107422" cy="371300"/>
            </a:xfrm>
            <a:prstGeom prst="flowChartExtra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7" name="Oval 56"/>
            <p:cNvSpPr/>
            <p:nvPr/>
          </p:nvSpPr>
          <p:spPr>
            <a:xfrm>
              <a:off x="6781800" y="4648200"/>
              <a:ext cx="381000" cy="3810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sp>
        <p:nvSpPr>
          <p:cNvPr id="60" name="Rectangle 59"/>
          <p:cNvSpPr/>
          <p:nvPr/>
        </p:nvSpPr>
        <p:spPr>
          <a:xfrm>
            <a:off x="3276600" y="2122715"/>
            <a:ext cx="2286000" cy="6096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Use Process-First Scheduling</a:t>
            </a:r>
            <a:endParaRPr lang="en-US" dirty="0"/>
          </a:p>
        </p:txBody>
      </p:sp>
      <p:grpSp>
        <p:nvGrpSpPr>
          <p:cNvPr id="7" name="Group 66"/>
          <p:cNvGrpSpPr>
            <a:grpSpLocks noChangeAspect="1"/>
          </p:cNvGrpSpPr>
          <p:nvPr/>
        </p:nvGrpSpPr>
        <p:grpSpPr>
          <a:xfrm>
            <a:off x="1752600" y="3341915"/>
            <a:ext cx="1371600" cy="1306285"/>
            <a:chOff x="6172200" y="4038600"/>
            <a:chExt cx="1600200" cy="1524000"/>
          </a:xfrm>
        </p:grpSpPr>
        <p:sp>
          <p:nvSpPr>
            <p:cNvPr id="68" name="Oval 67"/>
            <p:cNvSpPr/>
            <p:nvPr/>
          </p:nvSpPr>
          <p:spPr>
            <a:xfrm>
              <a:off x="6172200" y="4038600"/>
              <a:ext cx="1600200" cy="15240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69" name="Rectangle 68"/>
            <p:cNvSpPr/>
            <p:nvPr/>
          </p:nvSpPr>
          <p:spPr>
            <a:xfrm rot="18185013">
              <a:off x="6114777" y="4324475"/>
              <a:ext cx="609600" cy="28558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smtClean="0"/>
                <a:t>Yes</a:t>
              </a:r>
              <a:endParaRPr lang="en-US" sz="1600" dirty="0"/>
            </a:p>
          </p:txBody>
        </p:sp>
        <p:sp>
          <p:nvSpPr>
            <p:cNvPr id="70" name="Rectangle 69"/>
            <p:cNvSpPr/>
            <p:nvPr/>
          </p:nvSpPr>
          <p:spPr>
            <a:xfrm rot="3038738">
              <a:off x="7163907" y="4255374"/>
              <a:ext cx="609600" cy="28558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smtClean="0"/>
                <a:t>No</a:t>
              </a:r>
              <a:endParaRPr lang="en-US" sz="1600" dirty="0"/>
            </a:p>
          </p:txBody>
        </p:sp>
        <p:sp>
          <p:nvSpPr>
            <p:cNvPr id="71" name="Flowchart: Extract 70"/>
            <p:cNvSpPr/>
            <p:nvPr/>
          </p:nvSpPr>
          <p:spPr>
            <a:xfrm rot="2426157">
              <a:off x="7137232" y="4429341"/>
              <a:ext cx="107422" cy="371300"/>
            </a:xfrm>
            <a:prstGeom prst="flowChartExtra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2" name="Oval 71"/>
            <p:cNvSpPr/>
            <p:nvPr/>
          </p:nvSpPr>
          <p:spPr>
            <a:xfrm>
              <a:off x="6781800" y="4648200"/>
              <a:ext cx="381000" cy="3810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sp>
        <p:nvSpPr>
          <p:cNvPr id="73" name="Rectangle 72"/>
          <p:cNvSpPr/>
          <p:nvPr/>
        </p:nvSpPr>
        <p:spPr>
          <a:xfrm>
            <a:off x="3276600" y="3722915"/>
            <a:ext cx="2286000" cy="6096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Use Transmit-First Scheduling</a:t>
            </a:r>
            <a:endParaRPr lang="en-US" dirty="0"/>
          </a:p>
        </p:txBody>
      </p:sp>
      <p:grpSp>
        <p:nvGrpSpPr>
          <p:cNvPr id="8" name="Group 73"/>
          <p:cNvGrpSpPr>
            <a:grpSpLocks noChangeAspect="1"/>
          </p:cNvGrpSpPr>
          <p:nvPr/>
        </p:nvGrpSpPr>
        <p:grpSpPr>
          <a:xfrm>
            <a:off x="5715000" y="3341915"/>
            <a:ext cx="1371600" cy="1306285"/>
            <a:chOff x="4267200" y="4038600"/>
            <a:chExt cx="1600200" cy="1524000"/>
          </a:xfrm>
        </p:grpSpPr>
        <p:sp>
          <p:nvSpPr>
            <p:cNvPr id="75" name="Oval 74"/>
            <p:cNvSpPr/>
            <p:nvPr/>
          </p:nvSpPr>
          <p:spPr>
            <a:xfrm>
              <a:off x="4267200" y="4038600"/>
              <a:ext cx="1600200" cy="15240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76" name="Rectangle 75"/>
            <p:cNvSpPr/>
            <p:nvPr/>
          </p:nvSpPr>
          <p:spPr>
            <a:xfrm rot="18185013">
              <a:off x="4209777" y="4324475"/>
              <a:ext cx="609600" cy="28558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smtClean="0"/>
                <a:t>Yes</a:t>
              </a:r>
              <a:endParaRPr lang="en-US" sz="1600" dirty="0"/>
            </a:p>
          </p:txBody>
        </p:sp>
        <p:sp>
          <p:nvSpPr>
            <p:cNvPr id="77" name="Rectangle 76"/>
            <p:cNvSpPr/>
            <p:nvPr/>
          </p:nvSpPr>
          <p:spPr>
            <a:xfrm rot="3038738">
              <a:off x="5258907" y="4298237"/>
              <a:ext cx="609600" cy="28558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smtClean="0"/>
                <a:t>No</a:t>
              </a:r>
              <a:endParaRPr lang="en-US" sz="1600" dirty="0"/>
            </a:p>
          </p:txBody>
        </p:sp>
        <p:sp>
          <p:nvSpPr>
            <p:cNvPr id="78" name="Flowchart: Extract 77"/>
            <p:cNvSpPr/>
            <p:nvPr/>
          </p:nvSpPr>
          <p:spPr>
            <a:xfrm rot="18289510">
              <a:off x="4776367" y="4462550"/>
              <a:ext cx="112997" cy="371300"/>
            </a:xfrm>
            <a:prstGeom prst="flowChartExtra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9" name="Oval 78"/>
            <p:cNvSpPr/>
            <p:nvPr/>
          </p:nvSpPr>
          <p:spPr>
            <a:xfrm>
              <a:off x="4876800" y="4648200"/>
              <a:ext cx="381000" cy="3810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sp>
        <p:nvSpPr>
          <p:cNvPr id="86" name="Rectangle 85"/>
          <p:cNvSpPr/>
          <p:nvPr/>
        </p:nvSpPr>
        <p:spPr>
          <a:xfrm>
            <a:off x="3276600" y="5323115"/>
            <a:ext cx="2286000" cy="6096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Use Concurrent Scheduling</a:t>
            </a:r>
            <a:endParaRPr lang="en-US" dirty="0"/>
          </a:p>
        </p:txBody>
      </p:sp>
      <p:grpSp>
        <p:nvGrpSpPr>
          <p:cNvPr id="9" name="Group 86"/>
          <p:cNvGrpSpPr>
            <a:grpSpLocks noChangeAspect="1"/>
          </p:cNvGrpSpPr>
          <p:nvPr/>
        </p:nvGrpSpPr>
        <p:grpSpPr>
          <a:xfrm>
            <a:off x="5715000" y="4942115"/>
            <a:ext cx="1371600" cy="1306285"/>
            <a:chOff x="4267200" y="4038600"/>
            <a:chExt cx="1600200" cy="1524000"/>
          </a:xfrm>
        </p:grpSpPr>
        <p:sp>
          <p:nvSpPr>
            <p:cNvPr id="88" name="Oval 87"/>
            <p:cNvSpPr/>
            <p:nvPr/>
          </p:nvSpPr>
          <p:spPr>
            <a:xfrm>
              <a:off x="4267200" y="4038600"/>
              <a:ext cx="1600200" cy="15240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89" name="Rectangle 88"/>
            <p:cNvSpPr/>
            <p:nvPr/>
          </p:nvSpPr>
          <p:spPr>
            <a:xfrm rot="18185013">
              <a:off x="4209777" y="4324475"/>
              <a:ext cx="609600" cy="28558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smtClean="0"/>
                <a:t>Yes</a:t>
              </a:r>
              <a:endParaRPr lang="en-US" sz="1600" dirty="0"/>
            </a:p>
          </p:txBody>
        </p:sp>
        <p:sp>
          <p:nvSpPr>
            <p:cNvPr id="90" name="Rectangle 89"/>
            <p:cNvSpPr/>
            <p:nvPr/>
          </p:nvSpPr>
          <p:spPr>
            <a:xfrm rot="3038738">
              <a:off x="5258907" y="4298237"/>
              <a:ext cx="609600" cy="28558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smtClean="0"/>
                <a:t>No</a:t>
              </a:r>
              <a:endParaRPr lang="en-US" sz="1600" dirty="0"/>
            </a:p>
          </p:txBody>
        </p:sp>
        <p:sp>
          <p:nvSpPr>
            <p:cNvPr id="91" name="Flowchart: Extract 90"/>
            <p:cNvSpPr/>
            <p:nvPr/>
          </p:nvSpPr>
          <p:spPr>
            <a:xfrm rot="18289510">
              <a:off x="4776367" y="4462550"/>
              <a:ext cx="112997" cy="371300"/>
            </a:xfrm>
            <a:prstGeom prst="flowChartExtra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92" name="Oval 91"/>
            <p:cNvSpPr/>
            <p:nvPr/>
          </p:nvSpPr>
          <p:spPr>
            <a:xfrm>
              <a:off x="4876800" y="4648200"/>
              <a:ext cx="381000" cy="3810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grpSp>
        <p:nvGrpSpPr>
          <p:cNvPr id="10" name="Group 92"/>
          <p:cNvGrpSpPr>
            <a:grpSpLocks noChangeAspect="1"/>
          </p:cNvGrpSpPr>
          <p:nvPr/>
        </p:nvGrpSpPr>
        <p:grpSpPr>
          <a:xfrm>
            <a:off x="1752600" y="4942115"/>
            <a:ext cx="1371600" cy="1306285"/>
            <a:chOff x="4267200" y="4038600"/>
            <a:chExt cx="1600200" cy="1524000"/>
          </a:xfrm>
        </p:grpSpPr>
        <p:sp>
          <p:nvSpPr>
            <p:cNvPr id="94" name="Oval 93"/>
            <p:cNvSpPr/>
            <p:nvPr/>
          </p:nvSpPr>
          <p:spPr>
            <a:xfrm>
              <a:off x="4267200" y="4038600"/>
              <a:ext cx="1600200" cy="15240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95" name="Rectangle 94"/>
            <p:cNvSpPr/>
            <p:nvPr/>
          </p:nvSpPr>
          <p:spPr>
            <a:xfrm rot="18185013">
              <a:off x="4209777" y="4324475"/>
              <a:ext cx="609600" cy="28558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smtClean="0"/>
                <a:t>Yes</a:t>
              </a:r>
              <a:endParaRPr lang="en-US" sz="1600" dirty="0"/>
            </a:p>
          </p:txBody>
        </p:sp>
        <p:sp>
          <p:nvSpPr>
            <p:cNvPr id="96" name="Rectangle 95"/>
            <p:cNvSpPr/>
            <p:nvPr/>
          </p:nvSpPr>
          <p:spPr>
            <a:xfrm rot="3038738">
              <a:off x="5258907" y="4298237"/>
              <a:ext cx="609600" cy="28558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smtClean="0"/>
                <a:t>No</a:t>
              </a:r>
              <a:endParaRPr lang="en-US" sz="1600" dirty="0"/>
            </a:p>
          </p:txBody>
        </p:sp>
        <p:sp>
          <p:nvSpPr>
            <p:cNvPr id="97" name="Flowchart: Extract 96"/>
            <p:cNvSpPr/>
            <p:nvPr/>
          </p:nvSpPr>
          <p:spPr>
            <a:xfrm rot="18289510">
              <a:off x="4776367" y="4462549"/>
              <a:ext cx="112998" cy="371300"/>
            </a:xfrm>
            <a:prstGeom prst="flowChartExtra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98" name="Oval 97"/>
            <p:cNvSpPr/>
            <p:nvPr/>
          </p:nvSpPr>
          <p:spPr>
            <a:xfrm>
              <a:off x="4876800" y="4648200"/>
              <a:ext cx="381000" cy="3810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pic>
        <p:nvPicPr>
          <p:cNvPr id="48" name="~PP3714.WAV">
            <a:hlinkClick r:id="" action="ppaction://media"/>
          </p:cNvPr>
          <p:cNvPicPr>
            <a:picLocks noRot="1" noChangeAspect="1"/>
          </p:cNvPicPr>
          <p:nvPr>
            <a:wavAudioFile r:embed="rId2" name="~PP3714.WAV"/>
          </p:nvPr>
        </p:nvPicPr>
        <p:blipFill>
          <a:blip r:embed="rId5" cstate="print"/>
          <a:stretch>
            <a:fillRect/>
          </a:stretch>
        </p:blipFill>
        <p:spPr>
          <a:xfrm>
            <a:off x="8724900" y="6438900"/>
            <a:ext cx="304800" cy="304800"/>
          </a:xfrm>
          <a:prstGeom prst="rect">
            <a:avLst/>
          </a:prstGeom>
        </p:spPr>
      </p:pic>
    </p:spTree>
    <p:custDataLst>
      <p:tags r:id="rId1"/>
    </p:custDataLst>
  </p:cSld>
  <p:clrMapOvr>
    <a:masterClrMapping/>
  </p:clrMapOvr>
  <p:transition advTm="4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35" fill="hold" display="0">
                  <p:stCondLst>
                    <p:cond delay="indefinite"/>
                  </p:stCondLst>
                  <p:endCondLst>
                    <p:cond evt="onPrev" delay="0">
                      <p:tgtEl>
                        <p:sldTgt/>
                      </p:tgtEl>
                    </p:cond>
                    <p:cond evt="onStopAudio" delay="0">
                      <p:tgtEl>
                        <p:sldTgt/>
                      </p:tgtEl>
                    </p:cond>
                  </p:endCondLst>
                </p:cTn>
                <p:tgtEl>
                  <p:spTgt spid="48"/>
                </p:tgtEl>
              </p:cMediaNode>
            </p:audio>
          </p:childTnLst>
        </p:cTn>
      </p:par>
    </p:tnLst>
    <p:bldLst>
      <p:bldP spid="60" grpId="0" animBg="1"/>
      <p:bldP spid="73" grpId="0" animBg="1"/>
      <p:bldP spid="8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Intuition vs. Logic</a:t>
            </a:r>
            <a:endParaRPr lang="en-US" dirty="0"/>
          </a:p>
        </p:txBody>
      </p:sp>
      <p:sp>
        <p:nvSpPr>
          <p:cNvPr id="4" name="Content Placeholder 3"/>
          <p:cNvSpPr>
            <a:spLocks noGrp="1"/>
          </p:cNvSpPr>
          <p:nvPr>
            <p:ph sz="quarter" idx="10"/>
          </p:nvPr>
        </p:nvSpPr>
        <p:spPr/>
        <p:txBody>
          <a:bodyPr/>
          <a:lstStyle/>
          <a:p>
            <a:r>
              <a:rPr lang="en-US" dirty="0" smtClean="0"/>
              <a:t>  </a:t>
            </a:r>
            <a:endParaRPr lang="en-US" dirty="0"/>
          </a:p>
        </p:txBody>
      </p:sp>
      <p:sp>
        <p:nvSpPr>
          <p:cNvPr id="5" name="Slide Number Placeholder 4"/>
          <p:cNvSpPr>
            <a:spLocks noGrp="1"/>
          </p:cNvSpPr>
          <p:nvPr>
            <p:ph type="sldNum" sz="quarter" idx="4"/>
          </p:nvPr>
        </p:nvSpPr>
        <p:spPr/>
        <p:txBody>
          <a:bodyPr/>
          <a:lstStyle/>
          <a:p>
            <a:pPr algn="ctr" eaLnBrk="1" latinLnBrk="0" hangingPunct="1"/>
            <a:fld id="{2BBB5E19-F10A-4C2F-BF6F-11C513378A2E}" type="slidenum">
              <a:rPr kumimoji="0" lang="en-US" smtClean="0"/>
              <a:pPr algn="ctr" eaLnBrk="1" latinLnBrk="0" hangingPunct="1"/>
              <a:t>69</a:t>
            </a:fld>
            <a:endParaRPr kumimoji="0" lang="en-US" sz="1400" b="1" dirty="0">
              <a:solidFill>
                <a:srgbClr val="FFFFFF"/>
              </a:solidFill>
            </a:endParaRPr>
          </a:p>
        </p:txBody>
      </p:sp>
      <p:sp>
        <p:nvSpPr>
          <p:cNvPr id="50" name="Rectangle 49"/>
          <p:cNvSpPr/>
          <p:nvPr/>
        </p:nvSpPr>
        <p:spPr>
          <a:xfrm>
            <a:off x="228600" y="838200"/>
            <a:ext cx="83820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Process-first local response time &lt; Concurrent local response time &lt; Transmit-first local response  time</a:t>
            </a:r>
            <a:endParaRPr lang="en-US" dirty="0"/>
          </a:p>
        </p:txBody>
      </p:sp>
      <p:sp>
        <p:nvSpPr>
          <p:cNvPr id="10" name="Rectangle 9"/>
          <p:cNvSpPr/>
          <p:nvPr/>
        </p:nvSpPr>
        <p:spPr>
          <a:xfrm>
            <a:off x="228600" y="1600200"/>
            <a:ext cx="83820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Worst Process-first remote response times &gt; Worst Concurrent remote response times &gt;  Worst Transmit-first remote response time </a:t>
            </a:r>
            <a:endParaRPr lang="en-US" dirty="0"/>
          </a:p>
        </p:txBody>
      </p:sp>
      <p:sp>
        <p:nvSpPr>
          <p:cNvPr id="11" name="Rectangle 10"/>
          <p:cNvSpPr/>
          <p:nvPr/>
        </p:nvSpPr>
        <p:spPr>
          <a:xfrm>
            <a:off x="228600" y="2362200"/>
            <a:ext cx="8382000" cy="6096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In concurrent, smaller task will take (about) twice as long than if it was done first but less than when it is run second.</a:t>
            </a:r>
            <a:endParaRPr lang="en-US" dirty="0"/>
          </a:p>
        </p:txBody>
      </p:sp>
      <p:sp>
        <p:nvSpPr>
          <p:cNvPr id="15" name="Rectangle 14"/>
          <p:cNvSpPr/>
          <p:nvPr/>
        </p:nvSpPr>
        <p:spPr>
          <a:xfrm>
            <a:off x="228600" y="2971800"/>
            <a:ext cx="8382000" cy="5334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In concurrent, longer or equal task will take as long as both tasks take.</a:t>
            </a:r>
            <a:endParaRPr lang="en-US" dirty="0"/>
          </a:p>
        </p:txBody>
      </p:sp>
      <p:sp>
        <p:nvSpPr>
          <p:cNvPr id="17" name="Rectangle 16"/>
          <p:cNvSpPr/>
          <p:nvPr/>
        </p:nvSpPr>
        <p:spPr>
          <a:xfrm>
            <a:off x="228600" y="3657600"/>
            <a:ext cx="8382000" cy="381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Case 1: Process &gt;&gt; Transmit</a:t>
            </a:r>
            <a:endParaRPr lang="en-US" dirty="0"/>
          </a:p>
        </p:txBody>
      </p:sp>
      <p:sp>
        <p:nvSpPr>
          <p:cNvPr id="18" name="Rectangle 17"/>
          <p:cNvSpPr/>
          <p:nvPr/>
        </p:nvSpPr>
        <p:spPr>
          <a:xfrm>
            <a:off x="228600" y="4038600"/>
            <a:ext cx="8382000" cy="381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In concurrent, process time takes as  long as both tasks take </a:t>
            </a:r>
            <a:endParaRPr lang="en-US" dirty="0"/>
          </a:p>
        </p:txBody>
      </p:sp>
      <p:sp>
        <p:nvSpPr>
          <p:cNvPr id="19" name="Rectangle 18"/>
          <p:cNvSpPr/>
          <p:nvPr/>
        </p:nvSpPr>
        <p:spPr>
          <a:xfrm>
            <a:off x="228600" y="4419600"/>
            <a:ext cx="8382000" cy="762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Process-first local response time &lt; Concurrent local response time = Transmit-first local response  time</a:t>
            </a:r>
            <a:endParaRPr lang="en-US" dirty="0"/>
          </a:p>
        </p:txBody>
      </p:sp>
      <p:sp>
        <p:nvSpPr>
          <p:cNvPr id="20" name="Rectangle 19"/>
          <p:cNvSpPr/>
          <p:nvPr/>
        </p:nvSpPr>
        <p:spPr>
          <a:xfrm>
            <a:off x="228600" y="5181600"/>
            <a:ext cx="8382000" cy="762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In concurrent, transmit time twice as long than if it was done first but less than when it is run second.</a:t>
            </a:r>
            <a:endParaRPr lang="en-US" dirty="0"/>
          </a:p>
        </p:txBody>
      </p:sp>
      <p:sp>
        <p:nvSpPr>
          <p:cNvPr id="21" name="Rectangle 20"/>
          <p:cNvSpPr/>
          <p:nvPr/>
        </p:nvSpPr>
        <p:spPr>
          <a:xfrm>
            <a:off x="228600" y="5943600"/>
            <a:ext cx="8382000" cy="762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Worst Process-first remote response times &gt; Worst Concurrent remote response times &gt;  Worst Transmit-first remote response time </a:t>
            </a:r>
            <a:endParaRPr lang="en-US" dirty="0"/>
          </a:p>
        </p:txBody>
      </p:sp>
      <p:pic>
        <p:nvPicPr>
          <p:cNvPr id="14" name="~PP3068.WAV">
            <a:hlinkClick r:id="" action="ppaction://media"/>
          </p:cNvPr>
          <p:cNvPicPr>
            <a:picLocks noRot="1" noChangeAspect="1"/>
          </p:cNvPicPr>
          <p:nvPr>
            <a:wavAudioFile r:embed="rId2" name="~PP3068.WAV"/>
          </p:nvPr>
        </p:nvPicPr>
        <p:blipFill>
          <a:blip r:embed="rId5" cstate="print"/>
          <a:stretch>
            <a:fillRect/>
          </a:stretch>
        </p:blipFill>
        <p:spPr>
          <a:xfrm>
            <a:off x="8724900" y="6438900"/>
            <a:ext cx="304800" cy="304800"/>
          </a:xfrm>
          <a:prstGeom prst="rect">
            <a:avLst/>
          </a:prstGeom>
        </p:spPr>
      </p:pic>
    </p:spTree>
    <p:custDataLst>
      <p:tags r:id="rId1"/>
    </p:custDataLst>
  </p:cSld>
  <p:clrMapOvr>
    <a:masterClrMapping/>
  </p:clrMapOvr>
  <p:transition advTm="294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43" fill="hold" display="0">
                  <p:stCondLst>
                    <p:cond delay="indefinite"/>
                  </p:stCondLst>
                  <p:endCondLst>
                    <p:cond evt="onPrev" delay="0">
                      <p:tgtEl>
                        <p:sldTgt/>
                      </p:tgtEl>
                    </p:cond>
                    <p:cond evt="onStopAudio" delay="0">
                      <p:tgtEl>
                        <p:sldTgt/>
                      </p:tgtEl>
                    </p:cond>
                  </p:endCondLst>
                </p:cTn>
                <p:tgtEl>
                  <p:spTgt spid="14"/>
                </p:tgtEl>
              </p:cMediaNode>
            </p:audio>
          </p:childTnLst>
        </p:cTn>
      </p:par>
    </p:tnLst>
    <p:bldLst>
      <p:bldP spid="50" grpId="0" animBg="1"/>
      <p:bldP spid="10" grpId="0" animBg="1"/>
      <p:bldP spid="11" grpId="0" animBg="1"/>
      <p:bldP spid="15" grpId="0" animBg="1"/>
      <p:bldP spid="17" grpId="0" animBg="1"/>
      <p:bldP spid="18" grpId="0" animBg="1"/>
      <p:bldP spid="19" grpId="0" animBg="1"/>
      <p:bldP spid="20" grpId="0" animBg="1"/>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0434" name="Rectangle 2"/>
          <p:cNvSpPr>
            <a:spLocks noGrp="1" noChangeArrowheads="1"/>
          </p:cNvSpPr>
          <p:nvPr>
            <p:ph type="title"/>
          </p:nvPr>
        </p:nvSpPr>
        <p:spPr/>
        <p:txBody>
          <a:bodyPr/>
          <a:lstStyle/>
          <a:p>
            <a:r>
              <a:rPr lang="en-US" dirty="0"/>
              <a:t>Basic </a:t>
            </a:r>
            <a:r>
              <a:rPr lang="en-US" dirty="0" smtClean="0"/>
              <a:t>Firewall: No Open-In</a:t>
            </a:r>
            <a:endParaRPr lang="en-US" dirty="0"/>
          </a:p>
        </p:txBody>
      </p:sp>
      <p:sp>
        <p:nvSpPr>
          <p:cNvPr id="1170435" name="Rectangle 3"/>
          <p:cNvSpPr>
            <a:spLocks noGrp="1" noChangeArrowheads="1"/>
          </p:cNvSpPr>
          <p:nvPr>
            <p:ph type="body" idx="1"/>
          </p:nvPr>
        </p:nvSpPr>
        <p:spPr>
          <a:xfrm>
            <a:off x="4495800" y="2133600"/>
            <a:ext cx="3962400" cy="4343400"/>
          </a:xfrm>
        </p:spPr>
        <p:txBody>
          <a:bodyPr>
            <a:normAutofit/>
          </a:bodyPr>
          <a:lstStyle/>
          <a:p>
            <a:pPr>
              <a:lnSpc>
                <a:spcPct val="80000"/>
              </a:lnSpc>
            </a:pPr>
            <a:r>
              <a:rPr lang="en-US" sz="2400" dirty="0" smtClean="0"/>
              <a:t>Do not allow other sites to initiate connections to protected sites</a:t>
            </a:r>
          </a:p>
          <a:p>
            <a:pPr>
              <a:lnSpc>
                <a:spcPct val="80000"/>
              </a:lnSpc>
            </a:pPr>
            <a:r>
              <a:rPr lang="en-US" dirty="0" smtClean="0"/>
              <a:t>Home networks</a:t>
            </a:r>
          </a:p>
          <a:p>
            <a:pPr>
              <a:lnSpc>
                <a:spcPct val="80000"/>
              </a:lnSpc>
            </a:pPr>
            <a:r>
              <a:rPr lang="en-US" dirty="0" smtClean="0"/>
              <a:t>Can do bi-directional communication on channel opened by trusted channel</a:t>
            </a:r>
            <a:endParaRPr lang="en-US" sz="2400" dirty="0"/>
          </a:p>
          <a:p>
            <a:pPr>
              <a:lnSpc>
                <a:spcPct val="80000"/>
              </a:lnSpc>
            </a:pPr>
            <a:endParaRPr lang="en-US" sz="2400" dirty="0"/>
          </a:p>
        </p:txBody>
      </p:sp>
      <p:sp>
        <p:nvSpPr>
          <p:cNvPr id="19" name="Text Box 4"/>
          <p:cNvSpPr txBox="1">
            <a:spLocks noChangeArrowheads="1"/>
          </p:cNvSpPr>
          <p:nvPr/>
        </p:nvSpPr>
        <p:spPr bwMode="auto">
          <a:xfrm>
            <a:off x="457200" y="2209800"/>
            <a:ext cx="3048000" cy="457200"/>
          </a:xfrm>
          <a:prstGeom prst="rect">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lgn="l"/>
            <a:r>
              <a:rPr lang="en-US"/>
              <a:t>   protected site</a:t>
            </a:r>
          </a:p>
        </p:txBody>
      </p:sp>
      <p:sp>
        <p:nvSpPr>
          <p:cNvPr id="23" name="Text Box 5"/>
          <p:cNvSpPr txBox="1">
            <a:spLocks noChangeArrowheads="1"/>
          </p:cNvSpPr>
          <p:nvPr/>
        </p:nvSpPr>
        <p:spPr bwMode="auto">
          <a:xfrm>
            <a:off x="457200" y="5105400"/>
            <a:ext cx="3048000" cy="369332"/>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a:spAutoFit/>
          </a:bodyPr>
          <a:lstStyle/>
          <a:p>
            <a:r>
              <a:rPr lang="en-US" dirty="0" smtClean="0"/>
              <a:t>other party</a:t>
            </a:r>
            <a:endParaRPr lang="en-US" dirty="0"/>
          </a:p>
        </p:txBody>
      </p:sp>
      <p:sp>
        <p:nvSpPr>
          <p:cNvPr id="33" name="Text Box 14"/>
          <p:cNvSpPr txBox="1">
            <a:spLocks noChangeArrowheads="1"/>
          </p:cNvSpPr>
          <p:nvPr/>
        </p:nvSpPr>
        <p:spPr bwMode="auto">
          <a:xfrm rot="-5400000">
            <a:off x="2051566" y="4364623"/>
            <a:ext cx="1143001" cy="338554"/>
          </a:xfrm>
          <a:prstGeom prst="rect">
            <a:avLst/>
          </a:prstGeom>
          <a:noFill/>
          <a:ln w="28575" algn="ctr">
            <a:noFill/>
            <a:miter lim="800000"/>
            <a:headEnd/>
            <a:tailEnd/>
          </a:ln>
          <a:effectLst/>
        </p:spPr>
        <p:txBody>
          <a:bodyPr wrap="square">
            <a:spAutoFit/>
          </a:bodyPr>
          <a:lstStyle/>
          <a:p>
            <a:r>
              <a:rPr lang="en-US" sz="1600" dirty="0" smtClean="0"/>
              <a:t>send(1)</a:t>
            </a:r>
            <a:endParaRPr lang="en-US" sz="1600" dirty="0"/>
          </a:p>
        </p:txBody>
      </p:sp>
      <p:sp>
        <p:nvSpPr>
          <p:cNvPr id="34" name="Line 6"/>
          <p:cNvSpPr>
            <a:spLocks noChangeShapeType="1"/>
          </p:cNvSpPr>
          <p:nvPr/>
        </p:nvSpPr>
        <p:spPr bwMode="auto">
          <a:xfrm>
            <a:off x="609600" y="2667000"/>
            <a:ext cx="0" cy="2362200"/>
          </a:xfrm>
          <a:prstGeom prst="line">
            <a:avLst/>
          </a:prstGeom>
          <a:noFill/>
          <a:ln w="28575">
            <a:solidFill>
              <a:schemeClr val="tx1"/>
            </a:solidFill>
            <a:round/>
            <a:headEnd type="triangle" w="med" len="med"/>
            <a:tailEnd/>
          </a:ln>
          <a:effectLst/>
        </p:spPr>
        <p:txBody>
          <a:bodyPr>
            <a:spAutoFit/>
          </a:bodyPr>
          <a:lstStyle/>
          <a:p>
            <a:endParaRPr lang="en-US"/>
          </a:p>
        </p:txBody>
      </p:sp>
      <p:sp>
        <p:nvSpPr>
          <p:cNvPr id="35" name="Multiply 34"/>
          <p:cNvSpPr/>
          <p:nvPr/>
        </p:nvSpPr>
        <p:spPr>
          <a:xfrm>
            <a:off x="381000" y="3200400"/>
            <a:ext cx="457200" cy="457200"/>
          </a:xfrm>
          <a:prstGeom prst="mathMultiply">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 Box 13"/>
          <p:cNvSpPr txBox="1">
            <a:spLocks noChangeArrowheads="1"/>
          </p:cNvSpPr>
          <p:nvPr/>
        </p:nvSpPr>
        <p:spPr bwMode="auto">
          <a:xfrm rot="5400000" flipH="1" flipV="1">
            <a:off x="321677" y="4250323"/>
            <a:ext cx="914400" cy="338554"/>
          </a:xfrm>
          <a:prstGeom prst="rect">
            <a:avLst/>
          </a:prstGeom>
          <a:noFill/>
          <a:ln w="28575" algn="ctr">
            <a:noFill/>
            <a:miter lim="800000"/>
            <a:headEnd/>
            <a:tailEnd/>
          </a:ln>
          <a:effectLst/>
        </p:spPr>
        <p:txBody>
          <a:bodyPr wrap="square">
            <a:spAutoFit/>
          </a:bodyPr>
          <a:lstStyle/>
          <a:p>
            <a:r>
              <a:rPr lang="en-US" sz="1600" dirty="0" smtClean="0"/>
              <a:t>open(1)</a:t>
            </a:r>
            <a:endParaRPr lang="en-US" sz="1600" dirty="0"/>
          </a:p>
        </p:txBody>
      </p:sp>
      <p:sp>
        <p:nvSpPr>
          <p:cNvPr id="37" name="Text Box 13"/>
          <p:cNvSpPr txBox="1">
            <a:spLocks noChangeArrowheads="1"/>
          </p:cNvSpPr>
          <p:nvPr/>
        </p:nvSpPr>
        <p:spPr bwMode="auto">
          <a:xfrm rot="-5400000" flipH="1" flipV="1">
            <a:off x="778877" y="3031123"/>
            <a:ext cx="914400" cy="338554"/>
          </a:xfrm>
          <a:prstGeom prst="rect">
            <a:avLst/>
          </a:prstGeom>
          <a:noFill/>
          <a:ln w="28575" algn="ctr">
            <a:noFill/>
            <a:miter lim="800000"/>
            <a:headEnd/>
            <a:tailEnd/>
          </a:ln>
          <a:effectLst/>
        </p:spPr>
        <p:txBody>
          <a:bodyPr wrap="square">
            <a:spAutoFit/>
          </a:bodyPr>
          <a:lstStyle/>
          <a:p>
            <a:r>
              <a:rPr lang="en-US" sz="1600" dirty="0" smtClean="0"/>
              <a:t>open(1)</a:t>
            </a:r>
            <a:endParaRPr lang="en-US" sz="1600" dirty="0"/>
          </a:p>
        </p:txBody>
      </p:sp>
      <p:sp>
        <p:nvSpPr>
          <p:cNvPr id="38" name="Line 10"/>
          <p:cNvSpPr>
            <a:spLocks noChangeShapeType="1"/>
          </p:cNvSpPr>
          <p:nvPr/>
        </p:nvSpPr>
        <p:spPr bwMode="auto">
          <a:xfrm>
            <a:off x="1066800" y="2667000"/>
            <a:ext cx="0" cy="24384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42" name="Line 12"/>
          <p:cNvSpPr>
            <a:spLocks noChangeShapeType="1"/>
          </p:cNvSpPr>
          <p:nvPr/>
        </p:nvSpPr>
        <p:spPr bwMode="auto">
          <a:xfrm>
            <a:off x="1817133" y="2667000"/>
            <a:ext cx="0" cy="2438400"/>
          </a:xfrm>
          <a:prstGeom prst="line">
            <a:avLst/>
          </a:prstGeom>
          <a:noFill/>
          <a:ln w="28575">
            <a:solidFill>
              <a:schemeClr val="tx1"/>
            </a:solidFill>
            <a:prstDash val="dash"/>
            <a:round/>
            <a:headEnd type="none" w="med" len="med"/>
            <a:tailEnd type="arrow" w="med" len="med"/>
          </a:ln>
          <a:effectLst/>
        </p:spPr>
        <p:txBody>
          <a:bodyPr wrap="square">
            <a:spAutoFit/>
          </a:bodyPr>
          <a:lstStyle/>
          <a:p>
            <a:endParaRPr lang="en-US"/>
          </a:p>
        </p:txBody>
      </p:sp>
      <p:sp>
        <p:nvSpPr>
          <p:cNvPr id="43" name="Text Box 14"/>
          <p:cNvSpPr txBox="1">
            <a:spLocks noChangeArrowheads="1"/>
          </p:cNvSpPr>
          <p:nvPr/>
        </p:nvSpPr>
        <p:spPr bwMode="auto">
          <a:xfrm rot="5400000">
            <a:off x="1365765" y="3069224"/>
            <a:ext cx="1143001" cy="338554"/>
          </a:xfrm>
          <a:prstGeom prst="rect">
            <a:avLst/>
          </a:prstGeom>
          <a:noFill/>
          <a:ln w="28575" algn="ctr">
            <a:noFill/>
            <a:miter lim="800000"/>
            <a:headEnd/>
            <a:tailEnd/>
          </a:ln>
          <a:effectLst/>
        </p:spPr>
        <p:txBody>
          <a:bodyPr wrap="square">
            <a:spAutoFit/>
          </a:bodyPr>
          <a:lstStyle/>
          <a:p>
            <a:r>
              <a:rPr lang="en-US" sz="1600" dirty="0" smtClean="0"/>
              <a:t>send(1)</a:t>
            </a:r>
            <a:endParaRPr lang="en-US" sz="1600" dirty="0"/>
          </a:p>
        </p:txBody>
      </p:sp>
      <p:sp>
        <p:nvSpPr>
          <p:cNvPr id="44" name="Line 12"/>
          <p:cNvSpPr>
            <a:spLocks noChangeShapeType="1"/>
          </p:cNvSpPr>
          <p:nvPr/>
        </p:nvSpPr>
        <p:spPr bwMode="auto">
          <a:xfrm flipV="1">
            <a:off x="2438400" y="2667000"/>
            <a:ext cx="0" cy="2438400"/>
          </a:xfrm>
          <a:prstGeom prst="line">
            <a:avLst/>
          </a:prstGeom>
          <a:noFill/>
          <a:ln w="28575">
            <a:solidFill>
              <a:schemeClr val="tx1"/>
            </a:solidFill>
            <a:prstDash val="dash"/>
            <a:round/>
            <a:headEnd type="none" w="med" len="med"/>
            <a:tailEnd type="arrow" w="med" len="med"/>
          </a:ln>
          <a:effectLst/>
        </p:spPr>
        <p:txBody>
          <a:bodyPr wrap="square">
            <a:spAutoFit/>
          </a:bodyPr>
          <a:lstStyle/>
          <a:p>
            <a:endParaRPr lang="en-US"/>
          </a:p>
        </p:txBody>
      </p:sp>
      <p:sp>
        <p:nvSpPr>
          <p:cNvPr id="47" name="Line 10"/>
          <p:cNvSpPr>
            <a:spLocks noChangeShapeType="1"/>
          </p:cNvSpPr>
          <p:nvPr/>
        </p:nvSpPr>
        <p:spPr bwMode="auto">
          <a:xfrm>
            <a:off x="3200400" y="2743200"/>
            <a:ext cx="0" cy="23622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48" name="Text Box 14"/>
          <p:cNvSpPr txBox="1">
            <a:spLocks noChangeArrowheads="1"/>
          </p:cNvSpPr>
          <p:nvPr/>
        </p:nvSpPr>
        <p:spPr bwMode="auto">
          <a:xfrm rot="5400000">
            <a:off x="2927865" y="4402723"/>
            <a:ext cx="1066800" cy="338554"/>
          </a:xfrm>
          <a:prstGeom prst="rect">
            <a:avLst/>
          </a:prstGeom>
          <a:noFill/>
          <a:ln w="28575" algn="ctr">
            <a:noFill/>
            <a:miter lim="800000"/>
            <a:headEnd/>
            <a:tailEnd/>
          </a:ln>
          <a:effectLst/>
        </p:spPr>
        <p:txBody>
          <a:bodyPr wrap="square">
            <a:spAutoFit/>
          </a:bodyPr>
          <a:lstStyle/>
          <a:p>
            <a:r>
              <a:rPr lang="en-US" sz="1600" dirty="0" smtClean="0"/>
              <a:t>close(1)</a:t>
            </a:r>
            <a:endParaRPr lang="en-US" sz="1600" dirty="0"/>
          </a:p>
        </p:txBody>
      </p:sp>
      <p:pic>
        <p:nvPicPr>
          <p:cNvPr id="17" name="~PP3148.WAV">
            <a:hlinkClick r:id="" action="ppaction://media"/>
          </p:cNvPr>
          <p:cNvPicPr>
            <a:picLocks noRot="1" noChangeAspect="1"/>
          </p:cNvPicPr>
          <p:nvPr>
            <a:wavAudioFile r:embed="rId2" name="~PP3148.WAV"/>
          </p:nvPr>
        </p:nvPicPr>
        <p:blipFill>
          <a:blip r:embed="rId4" cstate="print"/>
          <a:stretch>
            <a:fillRect/>
          </a:stretch>
        </p:blipFill>
        <p:spPr>
          <a:xfrm>
            <a:off x="8724900" y="6438900"/>
            <a:ext cx="304800" cy="304800"/>
          </a:xfrm>
          <a:prstGeom prst="rect">
            <a:avLst/>
          </a:prstGeom>
        </p:spPr>
      </p:pic>
    </p:spTree>
    <p:custDataLst>
      <p:tags r:id="rId1"/>
    </p:custDataLst>
  </p:cSld>
  <p:clrMapOvr>
    <a:masterClrMapping/>
  </p:clrMapOvr>
  <p:transition advTm="11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3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3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4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499"/>
                                          </p:stCondLst>
                                        </p:cTn>
                                        <p:tgtEl>
                                          <p:spTgt spid="4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499"/>
                                          </p:stCondLst>
                                        </p:cTn>
                                        <p:tgtEl>
                                          <p:spTgt spid="3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499"/>
                                          </p:stCondLst>
                                        </p:cTn>
                                        <p:tgtEl>
                                          <p:spTgt spid="4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4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499"/>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41" fill="hold" display="0">
                  <p:stCondLst>
                    <p:cond delay="indefinite"/>
                  </p:stCondLst>
                  <p:endCondLst>
                    <p:cond evt="onPrev" delay="0">
                      <p:tgtEl>
                        <p:sldTgt/>
                      </p:tgtEl>
                    </p:cond>
                    <p:cond evt="onStopAudio" delay="0">
                      <p:tgtEl>
                        <p:sldTgt/>
                      </p:tgtEl>
                    </p:cond>
                  </p:endCondLst>
                </p:cTn>
                <p:tgtEl>
                  <p:spTgt spid="17"/>
                </p:tgtEl>
              </p:cMediaNode>
            </p:audio>
          </p:childTnLst>
        </p:cTn>
      </p:par>
    </p:tnLst>
    <p:bldLst>
      <p:bldP spid="33" grpId="0" autoUpdateAnimBg="0"/>
      <p:bldP spid="34" grpId="0" animBg="1"/>
      <p:bldP spid="35" grpId="0" animBg="1"/>
      <p:bldP spid="36" grpId="0" autoUpdateAnimBg="0"/>
      <p:bldP spid="37" grpId="0" autoUpdateAnimBg="0"/>
      <p:bldP spid="38" grpId="0" animBg="1"/>
      <p:bldP spid="42" grpId="0" animBg="1"/>
      <p:bldP spid="43" grpId="0" autoUpdateAnimBg="0"/>
      <p:bldP spid="44" grpId="0" animBg="1"/>
      <p:bldP spid="47" grpId="0" animBg="1"/>
      <p:bldP spid="48"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Intuition vs. Logic</a:t>
            </a:r>
            <a:endParaRPr lang="en-US" dirty="0"/>
          </a:p>
        </p:txBody>
      </p:sp>
      <p:sp>
        <p:nvSpPr>
          <p:cNvPr id="4" name="Content Placeholder 3"/>
          <p:cNvSpPr>
            <a:spLocks noGrp="1"/>
          </p:cNvSpPr>
          <p:nvPr>
            <p:ph sz="quarter" idx="10"/>
          </p:nvPr>
        </p:nvSpPr>
        <p:spPr/>
        <p:txBody>
          <a:bodyPr/>
          <a:lstStyle/>
          <a:p>
            <a:r>
              <a:rPr lang="en-US" dirty="0" smtClean="0"/>
              <a:t>  </a:t>
            </a:r>
            <a:endParaRPr lang="en-US" dirty="0"/>
          </a:p>
        </p:txBody>
      </p:sp>
      <p:sp>
        <p:nvSpPr>
          <p:cNvPr id="5" name="Slide Number Placeholder 4"/>
          <p:cNvSpPr>
            <a:spLocks noGrp="1"/>
          </p:cNvSpPr>
          <p:nvPr>
            <p:ph type="sldNum" sz="quarter" idx="4"/>
          </p:nvPr>
        </p:nvSpPr>
        <p:spPr/>
        <p:txBody>
          <a:bodyPr/>
          <a:lstStyle/>
          <a:p>
            <a:pPr algn="ctr" eaLnBrk="1" latinLnBrk="0" hangingPunct="1"/>
            <a:fld id="{2BBB5E19-F10A-4C2F-BF6F-11C513378A2E}" type="slidenum">
              <a:rPr kumimoji="0" lang="en-US" smtClean="0"/>
              <a:pPr algn="ctr" eaLnBrk="1" latinLnBrk="0" hangingPunct="1"/>
              <a:t>70</a:t>
            </a:fld>
            <a:endParaRPr kumimoji="0" lang="en-US" sz="1400" b="1" dirty="0">
              <a:solidFill>
                <a:srgbClr val="FFFFFF"/>
              </a:solidFill>
            </a:endParaRPr>
          </a:p>
        </p:txBody>
      </p:sp>
      <p:sp>
        <p:nvSpPr>
          <p:cNvPr id="50" name="Rectangle 49"/>
          <p:cNvSpPr/>
          <p:nvPr/>
        </p:nvSpPr>
        <p:spPr>
          <a:xfrm>
            <a:off x="228600" y="838200"/>
            <a:ext cx="83820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Process-first local response time &lt; Concurrent local response time &lt; Transmit-first local response  time</a:t>
            </a:r>
            <a:endParaRPr lang="en-US" dirty="0"/>
          </a:p>
        </p:txBody>
      </p:sp>
      <p:sp>
        <p:nvSpPr>
          <p:cNvPr id="10" name="Rectangle 9"/>
          <p:cNvSpPr/>
          <p:nvPr/>
        </p:nvSpPr>
        <p:spPr>
          <a:xfrm>
            <a:off x="228600" y="1600200"/>
            <a:ext cx="83820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Worst Process-first remote response times &gt; Worst Concurrent remote response times &gt;  Worst Transmit-first remote response time </a:t>
            </a:r>
            <a:endParaRPr lang="en-US" dirty="0"/>
          </a:p>
        </p:txBody>
      </p:sp>
      <p:sp>
        <p:nvSpPr>
          <p:cNvPr id="11" name="Rectangle 10"/>
          <p:cNvSpPr/>
          <p:nvPr/>
        </p:nvSpPr>
        <p:spPr>
          <a:xfrm>
            <a:off x="228600" y="2362200"/>
            <a:ext cx="8382000" cy="6096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In concurrent, smaller task will take (about) twice as long than if it was done first but less than when it is run second.</a:t>
            </a:r>
            <a:endParaRPr lang="en-US" dirty="0"/>
          </a:p>
        </p:txBody>
      </p:sp>
      <p:sp>
        <p:nvSpPr>
          <p:cNvPr id="15" name="Rectangle 14"/>
          <p:cNvSpPr/>
          <p:nvPr/>
        </p:nvSpPr>
        <p:spPr>
          <a:xfrm>
            <a:off x="228600" y="2971800"/>
            <a:ext cx="8382000" cy="5334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In concurrent, longer or equal task will take as long as both tasks take.</a:t>
            </a:r>
            <a:endParaRPr lang="en-US" dirty="0"/>
          </a:p>
        </p:txBody>
      </p:sp>
      <p:sp>
        <p:nvSpPr>
          <p:cNvPr id="17" name="Rectangle 16"/>
          <p:cNvSpPr/>
          <p:nvPr/>
        </p:nvSpPr>
        <p:spPr>
          <a:xfrm>
            <a:off x="228600" y="3657600"/>
            <a:ext cx="8382000" cy="381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Case 2: Process &lt;&lt;  Transmit</a:t>
            </a:r>
            <a:endParaRPr lang="en-US" dirty="0"/>
          </a:p>
        </p:txBody>
      </p:sp>
      <p:sp>
        <p:nvSpPr>
          <p:cNvPr id="18" name="Rectangle 17"/>
          <p:cNvSpPr/>
          <p:nvPr/>
        </p:nvSpPr>
        <p:spPr>
          <a:xfrm>
            <a:off x="228600" y="4038600"/>
            <a:ext cx="8382000" cy="381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In concurrent, transmit time takes as  long as both tasks take. </a:t>
            </a:r>
            <a:endParaRPr lang="en-US" dirty="0"/>
          </a:p>
        </p:txBody>
      </p:sp>
      <p:sp>
        <p:nvSpPr>
          <p:cNvPr id="19" name="Rectangle 18"/>
          <p:cNvSpPr/>
          <p:nvPr/>
        </p:nvSpPr>
        <p:spPr>
          <a:xfrm>
            <a:off x="228600" y="4419600"/>
            <a:ext cx="8382000" cy="762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Worst Process-first remote response times = Worst Concurrent remote response times &gt;  Worst Transmit-first remote response time </a:t>
            </a:r>
            <a:endParaRPr lang="en-US" dirty="0"/>
          </a:p>
        </p:txBody>
      </p:sp>
      <p:sp>
        <p:nvSpPr>
          <p:cNvPr id="20" name="Rectangle 19"/>
          <p:cNvSpPr/>
          <p:nvPr/>
        </p:nvSpPr>
        <p:spPr>
          <a:xfrm>
            <a:off x="228600" y="5181600"/>
            <a:ext cx="8382000" cy="762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In concurrent, process time twice as long than if it was done first but less than when it is run second.</a:t>
            </a:r>
            <a:endParaRPr lang="en-US" dirty="0"/>
          </a:p>
        </p:txBody>
      </p:sp>
      <p:sp>
        <p:nvSpPr>
          <p:cNvPr id="21" name="Rectangle 20"/>
          <p:cNvSpPr/>
          <p:nvPr/>
        </p:nvSpPr>
        <p:spPr>
          <a:xfrm>
            <a:off x="228600" y="5943600"/>
            <a:ext cx="8382000" cy="762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Process-first local response time &lt; Concurrent local response time &lt; Transmit-first local response  time</a:t>
            </a:r>
            <a:endParaRPr lang="en-US" dirty="0"/>
          </a:p>
        </p:txBody>
      </p:sp>
      <p:pic>
        <p:nvPicPr>
          <p:cNvPr id="14" name="~PP3851.WAV">
            <a:hlinkClick r:id="" action="ppaction://media"/>
          </p:cNvPr>
          <p:cNvPicPr>
            <a:picLocks noRot="1" noChangeAspect="1"/>
          </p:cNvPicPr>
          <p:nvPr>
            <a:wavAudioFile r:embed="rId2" name="~PP3851.WAV"/>
          </p:nvPr>
        </p:nvPicPr>
        <p:blipFill>
          <a:blip r:embed="rId5" cstate="print"/>
          <a:stretch>
            <a:fillRect/>
          </a:stretch>
        </p:blipFill>
        <p:spPr>
          <a:xfrm>
            <a:off x="8724900" y="6438900"/>
            <a:ext cx="304800" cy="304800"/>
          </a:xfrm>
          <a:prstGeom prst="rect">
            <a:avLst/>
          </a:prstGeom>
        </p:spPr>
      </p:pic>
    </p:spTree>
    <p:custDataLst>
      <p:tags r:id="rId1"/>
    </p:custDataLst>
  </p:cSld>
  <p:clrMapOvr>
    <a:masterClrMapping/>
  </p:clrMapOvr>
  <p:transition advTm="2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7" fill="hold" display="0">
                  <p:stCondLst>
                    <p:cond delay="indefinite"/>
                  </p:stCondLst>
                  <p:endCondLst>
                    <p:cond evt="onPrev" delay="0">
                      <p:tgtEl>
                        <p:sldTgt/>
                      </p:tgtEl>
                    </p:cond>
                    <p:cond evt="onStopAudio" delay="0">
                      <p:tgtEl>
                        <p:sldTgt/>
                      </p:tgtEl>
                    </p:cond>
                  </p:endCondLst>
                </p:cTn>
                <p:tgtEl>
                  <p:spTgt spid="14"/>
                </p:tgtEl>
              </p:cMediaNode>
            </p:audio>
          </p:childTnLst>
        </p:cTn>
      </p:par>
    </p:tnLst>
    <p:bldLst>
      <p:bldP spid="17" grpId="0" animBg="1"/>
      <p:bldP spid="18" grpId="0" animBg="1"/>
      <p:bldP spid="19" grpId="0" animBg="1"/>
      <p:bldP spid="20" grpId="0" animBg="1"/>
      <p:bldP spid="21"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Response Times </a:t>
            </a:r>
            <a:br>
              <a:rPr lang="en-US" dirty="0" smtClean="0"/>
            </a:br>
            <a:r>
              <a:rPr lang="en-US" dirty="0" smtClean="0"/>
              <a:t>with  Concurrent Scheduling</a:t>
            </a:r>
            <a:endParaRPr lang="en-US" dirty="0"/>
          </a:p>
        </p:txBody>
      </p:sp>
      <p:sp>
        <p:nvSpPr>
          <p:cNvPr id="64" name="Text Placeholder 63"/>
          <p:cNvSpPr>
            <a:spLocks noGrp="1"/>
          </p:cNvSpPr>
          <p:nvPr>
            <p:ph type="body" sz="quarter" idx="4294967295"/>
          </p:nvPr>
        </p:nvSpPr>
        <p:spPr>
          <a:xfrm>
            <a:off x="152400" y="6363237"/>
            <a:ext cx="8458200" cy="457200"/>
          </a:xfrm>
          <a:prstGeom prst="rect">
            <a:avLst/>
          </a:prstGeom>
        </p:spPr>
        <p:txBody>
          <a:bodyPr/>
          <a:lstStyle/>
          <a:p>
            <a:endParaRPr lang="en-US"/>
          </a:p>
        </p:txBody>
      </p:sp>
      <p:sp>
        <p:nvSpPr>
          <p:cNvPr id="56" name="Rectangle 55"/>
          <p:cNvSpPr/>
          <p:nvPr/>
        </p:nvSpPr>
        <p:spPr>
          <a:xfrm>
            <a:off x="381000" y="1447800"/>
            <a:ext cx="1676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Expected</a:t>
            </a:r>
            <a:endParaRPr lang="en-US" dirty="0"/>
          </a:p>
        </p:txBody>
      </p:sp>
      <p:sp>
        <p:nvSpPr>
          <p:cNvPr id="45" name="Rectangle 44"/>
          <p:cNvSpPr/>
          <p:nvPr/>
        </p:nvSpPr>
        <p:spPr>
          <a:xfrm>
            <a:off x="2286000" y="2039540"/>
            <a:ext cx="1676400" cy="5334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Process-First</a:t>
            </a:r>
            <a:endParaRPr lang="en-US" dirty="0"/>
          </a:p>
        </p:txBody>
      </p:sp>
      <p:sp>
        <p:nvSpPr>
          <p:cNvPr id="46" name="Rectangle 45"/>
          <p:cNvSpPr/>
          <p:nvPr/>
        </p:nvSpPr>
        <p:spPr>
          <a:xfrm>
            <a:off x="6858000" y="2039540"/>
            <a:ext cx="1676400" cy="5334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Transmit-First</a:t>
            </a:r>
            <a:endParaRPr lang="en-US" dirty="0"/>
          </a:p>
        </p:txBody>
      </p:sp>
      <p:sp>
        <p:nvSpPr>
          <p:cNvPr id="49" name="Rectangle 48"/>
          <p:cNvSpPr/>
          <p:nvPr/>
        </p:nvSpPr>
        <p:spPr>
          <a:xfrm>
            <a:off x="4572000" y="2039540"/>
            <a:ext cx="1676400" cy="5334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Concurrent</a:t>
            </a:r>
            <a:endParaRPr lang="en-US" dirty="0"/>
          </a:p>
        </p:txBody>
      </p:sp>
      <p:sp>
        <p:nvSpPr>
          <p:cNvPr id="52" name="Rectangle 51"/>
          <p:cNvSpPr/>
          <p:nvPr/>
        </p:nvSpPr>
        <p:spPr>
          <a:xfrm>
            <a:off x="4000070" y="1810940"/>
            <a:ext cx="529312" cy="923330"/>
          </a:xfrm>
          <a:prstGeom prst="rect">
            <a:avLst/>
          </a:prstGeom>
          <a:noFill/>
        </p:spPr>
        <p:txBody>
          <a:bodyPr wrap="none" lIns="91440" tIns="45720" rIns="91440" bIns="45720">
            <a:spAutoFit/>
          </a:bodyPr>
          <a:lstStyle/>
          <a:p>
            <a:pPr algn="ctr"/>
            <a:r>
              <a:rPr lang="en-US"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&lt;</a:t>
            </a:r>
            <a:endPar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54" name="Rectangle 53"/>
          <p:cNvSpPr/>
          <p:nvPr/>
        </p:nvSpPr>
        <p:spPr>
          <a:xfrm>
            <a:off x="6291017" y="1810940"/>
            <a:ext cx="529311" cy="923330"/>
          </a:xfrm>
          <a:prstGeom prst="rect">
            <a:avLst/>
          </a:prstGeom>
          <a:noFill/>
        </p:spPr>
        <p:txBody>
          <a:bodyPr wrap="none" lIns="91440" tIns="45720" rIns="91440" bIns="45720">
            <a:spAutoFit/>
          </a:bodyPr>
          <a:lstStyle/>
          <a:p>
            <a:pPr algn="ctr"/>
            <a:r>
              <a:rPr lang="en-US"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&lt;</a:t>
            </a:r>
            <a:endPar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59" name="Rectangle 58"/>
          <p:cNvSpPr/>
          <p:nvPr/>
        </p:nvSpPr>
        <p:spPr>
          <a:xfrm>
            <a:off x="6858000" y="4791670"/>
            <a:ext cx="1676400" cy="5334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Transmit-First</a:t>
            </a:r>
            <a:endParaRPr lang="en-US" dirty="0"/>
          </a:p>
        </p:txBody>
      </p:sp>
      <p:sp>
        <p:nvSpPr>
          <p:cNvPr id="62" name="Rectangle 61"/>
          <p:cNvSpPr/>
          <p:nvPr/>
        </p:nvSpPr>
        <p:spPr>
          <a:xfrm>
            <a:off x="4572000" y="4791670"/>
            <a:ext cx="1676400" cy="5334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Concurrent</a:t>
            </a:r>
            <a:endParaRPr lang="en-US" dirty="0"/>
          </a:p>
        </p:txBody>
      </p:sp>
      <p:sp>
        <p:nvSpPr>
          <p:cNvPr id="67" name="Rectangle 66"/>
          <p:cNvSpPr/>
          <p:nvPr/>
        </p:nvSpPr>
        <p:spPr>
          <a:xfrm>
            <a:off x="6291016" y="4563070"/>
            <a:ext cx="529312" cy="923330"/>
          </a:xfrm>
          <a:prstGeom prst="rect">
            <a:avLst/>
          </a:prstGeom>
          <a:noFill/>
        </p:spPr>
        <p:txBody>
          <a:bodyPr wrap="none" lIns="91440" tIns="45720" rIns="91440" bIns="45720">
            <a:spAutoFit/>
          </a:bodyPr>
          <a:lstStyle/>
          <a:p>
            <a:pPr algn="ctr"/>
            <a:r>
              <a:rPr lang="en-US"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endPar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7" name="Rectangle 16"/>
          <p:cNvSpPr/>
          <p:nvPr/>
        </p:nvSpPr>
        <p:spPr>
          <a:xfrm>
            <a:off x="2286000" y="4343400"/>
            <a:ext cx="6248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Processing Time &gt; Transmission Time</a:t>
            </a:r>
            <a:endParaRPr lang="en-US" dirty="0"/>
          </a:p>
        </p:txBody>
      </p:sp>
      <p:sp>
        <p:nvSpPr>
          <p:cNvPr id="19" name="Rectangle 18"/>
          <p:cNvSpPr/>
          <p:nvPr/>
        </p:nvSpPr>
        <p:spPr>
          <a:xfrm>
            <a:off x="381000" y="1905000"/>
            <a:ext cx="1676400" cy="6679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Local Times</a:t>
            </a:r>
            <a:endParaRPr lang="en-US" dirty="0"/>
          </a:p>
        </p:txBody>
      </p:sp>
      <p:sp>
        <p:nvSpPr>
          <p:cNvPr id="20" name="Rectangle 19"/>
          <p:cNvSpPr/>
          <p:nvPr/>
        </p:nvSpPr>
        <p:spPr>
          <a:xfrm>
            <a:off x="2286000" y="2658070"/>
            <a:ext cx="1676400" cy="5334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Process-First</a:t>
            </a:r>
            <a:endParaRPr lang="en-US" dirty="0"/>
          </a:p>
        </p:txBody>
      </p:sp>
      <p:sp>
        <p:nvSpPr>
          <p:cNvPr id="21" name="Rectangle 20"/>
          <p:cNvSpPr/>
          <p:nvPr/>
        </p:nvSpPr>
        <p:spPr>
          <a:xfrm>
            <a:off x="6858000" y="2658070"/>
            <a:ext cx="1676400" cy="5334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Transmit-First</a:t>
            </a:r>
            <a:endParaRPr lang="en-US" dirty="0"/>
          </a:p>
        </p:txBody>
      </p:sp>
      <p:sp>
        <p:nvSpPr>
          <p:cNvPr id="22" name="Rectangle 21"/>
          <p:cNvSpPr/>
          <p:nvPr/>
        </p:nvSpPr>
        <p:spPr>
          <a:xfrm>
            <a:off x="4572000" y="2658070"/>
            <a:ext cx="1676400" cy="5334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Concurrent</a:t>
            </a:r>
            <a:endParaRPr lang="en-US" dirty="0"/>
          </a:p>
        </p:txBody>
      </p:sp>
      <p:sp>
        <p:nvSpPr>
          <p:cNvPr id="23" name="Rectangle 22"/>
          <p:cNvSpPr/>
          <p:nvPr/>
        </p:nvSpPr>
        <p:spPr>
          <a:xfrm>
            <a:off x="4000070" y="2429470"/>
            <a:ext cx="529312" cy="923330"/>
          </a:xfrm>
          <a:prstGeom prst="rect">
            <a:avLst/>
          </a:prstGeom>
          <a:noFill/>
        </p:spPr>
        <p:txBody>
          <a:bodyPr wrap="none" lIns="91440" tIns="45720" rIns="91440" bIns="45720">
            <a:spAutoFit/>
          </a:bodyPr>
          <a:lstStyle/>
          <a:p>
            <a:pPr algn="ctr"/>
            <a:r>
              <a:rPr lang="en-US"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&gt;</a:t>
            </a:r>
            <a:endPar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24" name="Rectangle 23"/>
          <p:cNvSpPr/>
          <p:nvPr/>
        </p:nvSpPr>
        <p:spPr>
          <a:xfrm>
            <a:off x="6291017" y="2429470"/>
            <a:ext cx="529311" cy="923330"/>
          </a:xfrm>
          <a:prstGeom prst="rect">
            <a:avLst/>
          </a:prstGeom>
          <a:noFill/>
        </p:spPr>
        <p:txBody>
          <a:bodyPr wrap="none" lIns="91440" tIns="45720" rIns="91440" bIns="45720">
            <a:spAutoFit/>
          </a:bodyPr>
          <a:lstStyle/>
          <a:p>
            <a:pPr algn="ctr"/>
            <a:r>
              <a:rPr lang="en-US"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&gt;</a:t>
            </a:r>
            <a:endPar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25" name="Rectangle 24"/>
          <p:cNvSpPr/>
          <p:nvPr/>
        </p:nvSpPr>
        <p:spPr>
          <a:xfrm>
            <a:off x="381000" y="2658070"/>
            <a:ext cx="1676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Remote Times</a:t>
            </a:r>
            <a:endParaRPr lang="en-US" dirty="0"/>
          </a:p>
        </p:txBody>
      </p:sp>
      <p:sp>
        <p:nvSpPr>
          <p:cNvPr id="26" name="Rectangle 25"/>
          <p:cNvSpPr/>
          <p:nvPr/>
        </p:nvSpPr>
        <p:spPr>
          <a:xfrm>
            <a:off x="381000" y="4800600"/>
            <a:ext cx="1676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Local Times</a:t>
            </a:r>
            <a:endParaRPr lang="en-US" dirty="0"/>
          </a:p>
        </p:txBody>
      </p:sp>
      <p:sp>
        <p:nvSpPr>
          <p:cNvPr id="27" name="Rectangle 26"/>
          <p:cNvSpPr/>
          <p:nvPr/>
        </p:nvSpPr>
        <p:spPr>
          <a:xfrm>
            <a:off x="381000" y="4343400"/>
            <a:ext cx="1676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Worst Case</a:t>
            </a:r>
            <a:endParaRPr lang="en-US" dirty="0"/>
          </a:p>
        </p:txBody>
      </p:sp>
      <p:pic>
        <p:nvPicPr>
          <p:cNvPr id="28" name="~PP1677.WAV">
            <a:hlinkClick r:id="" action="ppaction://media"/>
          </p:cNvPr>
          <p:cNvPicPr>
            <a:picLocks noRot="1" noChangeAspect="1"/>
          </p:cNvPicPr>
          <p:nvPr>
            <a:wavAudioFile r:embed="rId1" name="~PP1677.WAV"/>
          </p:nvPr>
        </p:nvPicPr>
        <p:blipFill>
          <a:blip r:embed="rId4" cstate="print"/>
          <a:stretch>
            <a:fillRect/>
          </a:stretch>
        </p:blipFill>
        <p:spPr>
          <a:xfrm>
            <a:off x="8724900" y="6438900"/>
            <a:ext cx="304800" cy="304800"/>
          </a:xfrm>
          <a:prstGeom prst="rect">
            <a:avLst/>
          </a:prstGeom>
        </p:spPr>
      </p:pic>
    </p:spTree>
  </p:cSld>
  <p:clrMapOvr>
    <a:masterClrMapping/>
  </p:clrMapOvr>
  <p:transition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28"/>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Response Times </a:t>
            </a:r>
            <a:br>
              <a:rPr lang="en-US" dirty="0" smtClean="0"/>
            </a:br>
            <a:r>
              <a:rPr lang="en-US" dirty="0" smtClean="0"/>
              <a:t>with  Concurrent Scheduling</a:t>
            </a:r>
            <a:endParaRPr lang="en-US" dirty="0"/>
          </a:p>
        </p:txBody>
      </p:sp>
      <p:sp>
        <p:nvSpPr>
          <p:cNvPr id="64" name="Text Placeholder 63"/>
          <p:cNvSpPr>
            <a:spLocks noGrp="1"/>
          </p:cNvSpPr>
          <p:nvPr>
            <p:ph type="body" sz="quarter" idx="4294967295"/>
          </p:nvPr>
        </p:nvSpPr>
        <p:spPr>
          <a:xfrm>
            <a:off x="152400" y="6363237"/>
            <a:ext cx="8458200" cy="457200"/>
          </a:xfrm>
          <a:prstGeom prst="rect">
            <a:avLst/>
          </a:prstGeom>
        </p:spPr>
        <p:txBody>
          <a:bodyPr/>
          <a:lstStyle/>
          <a:p>
            <a:endParaRPr lang="en-US"/>
          </a:p>
        </p:txBody>
      </p:sp>
      <p:sp>
        <p:nvSpPr>
          <p:cNvPr id="56" name="Rectangle 55"/>
          <p:cNvSpPr/>
          <p:nvPr/>
        </p:nvSpPr>
        <p:spPr>
          <a:xfrm>
            <a:off x="381000" y="1582340"/>
            <a:ext cx="1676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Expected</a:t>
            </a:r>
            <a:endParaRPr lang="en-US" dirty="0"/>
          </a:p>
        </p:txBody>
      </p:sp>
      <p:sp>
        <p:nvSpPr>
          <p:cNvPr id="45" name="Rectangle 44"/>
          <p:cNvSpPr/>
          <p:nvPr/>
        </p:nvSpPr>
        <p:spPr>
          <a:xfrm>
            <a:off x="2286000" y="2039540"/>
            <a:ext cx="1676400" cy="5334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Process-First</a:t>
            </a:r>
            <a:endParaRPr lang="en-US" dirty="0"/>
          </a:p>
        </p:txBody>
      </p:sp>
      <p:sp>
        <p:nvSpPr>
          <p:cNvPr id="46" name="Rectangle 45"/>
          <p:cNvSpPr/>
          <p:nvPr/>
        </p:nvSpPr>
        <p:spPr>
          <a:xfrm>
            <a:off x="6858000" y="2039540"/>
            <a:ext cx="1676400" cy="5334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Transmit-First</a:t>
            </a:r>
            <a:endParaRPr lang="en-US" dirty="0"/>
          </a:p>
        </p:txBody>
      </p:sp>
      <p:sp>
        <p:nvSpPr>
          <p:cNvPr id="49" name="Rectangle 48"/>
          <p:cNvSpPr/>
          <p:nvPr/>
        </p:nvSpPr>
        <p:spPr>
          <a:xfrm>
            <a:off x="4572000" y="2039540"/>
            <a:ext cx="1676400" cy="5334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Concurrent</a:t>
            </a:r>
            <a:endParaRPr lang="en-US" dirty="0"/>
          </a:p>
        </p:txBody>
      </p:sp>
      <p:sp>
        <p:nvSpPr>
          <p:cNvPr id="52" name="Rectangle 51"/>
          <p:cNvSpPr/>
          <p:nvPr/>
        </p:nvSpPr>
        <p:spPr>
          <a:xfrm>
            <a:off x="4000070" y="1810940"/>
            <a:ext cx="529312" cy="923330"/>
          </a:xfrm>
          <a:prstGeom prst="rect">
            <a:avLst/>
          </a:prstGeom>
          <a:noFill/>
        </p:spPr>
        <p:txBody>
          <a:bodyPr wrap="none" lIns="91440" tIns="45720" rIns="91440" bIns="45720">
            <a:spAutoFit/>
          </a:bodyPr>
          <a:lstStyle/>
          <a:p>
            <a:pPr algn="ctr"/>
            <a:r>
              <a:rPr lang="en-US"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&lt;</a:t>
            </a:r>
            <a:endPar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54" name="Rectangle 53"/>
          <p:cNvSpPr/>
          <p:nvPr/>
        </p:nvSpPr>
        <p:spPr>
          <a:xfrm>
            <a:off x="6291017" y="1810940"/>
            <a:ext cx="529311" cy="923330"/>
          </a:xfrm>
          <a:prstGeom prst="rect">
            <a:avLst/>
          </a:prstGeom>
          <a:noFill/>
        </p:spPr>
        <p:txBody>
          <a:bodyPr wrap="none" lIns="91440" tIns="45720" rIns="91440" bIns="45720">
            <a:spAutoFit/>
          </a:bodyPr>
          <a:lstStyle/>
          <a:p>
            <a:pPr algn="ctr"/>
            <a:r>
              <a:rPr lang="en-US"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&lt;</a:t>
            </a:r>
            <a:endPar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59" name="Rectangle 58"/>
          <p:cNvSpPr/>
          <p:nvPr/>
        </p:nvSpPr>
        <p:spPr>
          <a:xfrm>
            <a:off x="4648200" y="4791670"/>
            <a:ext cx="1676400" cy="5334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Concurrent</a:t>
            </a:r>
            <a:endParaRPr lang="en-US" dirty="0"/>
          </a:p>
        </p:txBody>
      </p:sp>
      <p:sp>
        <p:nvSpPr>
          <p:cNvPr id="62" name="Rectangle 61"/>
          <p:cNvSpPr/>
          <p:nvPr/>
        </p:nvSpPr>
        <p:spPr>
          <a:xfrm>
            <a:off x="2362200" y="4791670"/>
            <a:ext cx="1676400" cy="5334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Process-First</a:t>
            </a:r>
            <a:endParaRPr lang="en-US" dirty="0"/>
          </a:p>
        </p:txBody>
      </p:sp>
      <p:sp>
        <p:nvSpPr>
          <p:cNvPr id="67" name="Rectangle 66"/>
          <p:cNvSpPr/>
          <p:nvPr/>
        </p:nvSpPr>
        <p:spPr>
          <a:xfrm>
            <a:off x="4081216" y="4563070"/>
            <a:ext cx="529312" cy="923330"/>
          </a:xfrm>
          <a:prstGeom prst="rect">
            <a:avLst/>
          </a:prstGeom>
          <a:noFill/>
        </p:spPr>
        <p:txBody>
          <a:bodyPr wrap="none" lIns="91440" tIns="45720" rIns="91440" bIns="45720">
            <a:spAutoFit/>
          </a:bodyPr>
          <a:lstStyle/>
          <a:p>
            <a:pPr algn="ctr"/>
            <a:r>
              <a:rPr lang="en-US"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endPar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7" name="Rectangle 16"/>
          <p:cNvSpPr/>
          <p:nvPr/>
        </p:nvSpPr>
        <p:spPr>
          <a:xfrm>
            <a:off x="2362200" y="4343400"/>
            <a:ext cx="61722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Processing Time &lt; Transmission Time</a:t>
            </a:r>
            <a:endParaRPr lang="en-US" dirty="0"/>
          </a:p>
        </p:txBody>
      </p:sp>
      <p:sp>
        <p:nvSpPr>
          <p:cNvPr id="19" name="Rectangle 18"/>
          <p:cNvSpPr/>
          <p:nvPr/>
        </p:nvSpPr>
        <p:spPr>
          <a:xfrm>
            <a:off x="381000" y="2039540"/>
            <a:ext cx="1676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Local Times</a:t>
            </a:r>
            <a:endParaRPr lang="en-US" dirty="0"/>
          </a:p>
        </p:txBody>
      </p:sp>
      <p:sp>
        <p:nvSpPr>
          <p:cNvPr id="20" name="Rectangle 19"/>
          <p:cNvSpPr/>
          <p:nvPr/>
        </p:nvSpPr>
        <p:spPr>
          <a:xfrm>
            <a:off x="2286000" y="2658070"/>
            <a:ext cx="1676400" cy="5334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Process-First</a:t>
            </a:r>
            <a:endParaRPr lang="en-US" dirty="0"/>
          </a:p>
        </p:txBody>
      </p:sp>
      <p:sp>
        <p:nvSpPr>
          <p:cNvPr id="21" name="Rectangle 20"/>
          <p:cNvSpPr/>
          <p:nvPr/>
        </p:nvSpPr>
        <p:spPr>
          <a:xfrm>
            <a:off x="6858000" y="2658070"/>
            <a:ext cx="1676400" cy="5334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Transmit-First</a:t>
            </a:r>
            <a:endParaRPr lang="en-US" dirty="0"/>
          </a:p>
        </p:txBody>
      </p:sp>
      <p:sp>
        <p:nvSpPr>
          <p:cNvPr id="22" name="Rectangle 21"/>
          <p:cNvSpPr/>
          <p:nvPr/>
        </p:nvSpPr>
        <p:spPr>
          <a:xfrm>
            <a:off x="4572000" y="2658070"/>
            <a:ext cx="1676400" cy="5334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Concurrent</a:t>
            </a:r>
            <a:endParaRPr lang="en-US" dirty="0"/>
          </a:p>
        </p:txBody>
      </p:sp>
      <p:sp>
        <p:nvSpPr>
          <p:cNvPr id="23" name="Rectangle 22"/>
          <p:cNvSpPr/>
          <p:nvPr/>
        </p:nvSpPr>
        <p:spPr>
          <a:xfrm>
            <a:off x="4000070" y="2429470"/>
            <a:ext cx="529312" cy="923330"/>
          </a:xfrm>
          <a:prstGeom prst="rect">
            <a:avLst/>
          </a:prstGeom>
          <a:noFill/>
        </p:spPr>
        <p:txBody>
          <a:bodyPr wrap="none" lIns="91440" tIns="45720" rIns="91440" bIns="45720">
            <a:spAutoFit/>
          </a:bodyPr>
          <a:lstStyle/>
          <a:p>
            <a:pPr algn="ctr"/>
            <a:r>
              <a:rPr lang="en-US"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&gt;</a:t>
            </a:r>
            <a:endPar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24" name="Rectangle 23"/>
          <p:cNvSpPr/>
          <p:nvPr/>
        </p:nvSpPr>
        <p:spPr>
          <a:xfrm>
            <a:off x="6291017" y="2429470"/>
            <a:ext cx="529311" cy="923330"/>
          </a:xfrm>
          <a:prstGeom prst="rect">
            <a:avLst/>
          </a:prstGeom>
          <a:noFill/>
        </p:spPr>
        <p:txBody>
          <a:bodyPr wrap="none" lIns="91440" tIns="45720" rIns="91440" bIns="45720">
            <a:spAutoFit/>
          </a:bodyPr>
          <a:lstStyle/>
          <a:p>
            <a:pPr algn="ctr"/>
            <a:r>
              <a:rPr lang="en-US"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&gt;</a:t>
            </a:r>
            <a:endPar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25" name="Rectangle 24"/>
          <p:cNvSpPr/>
          <p:nvPr/>
        </p:nvSpPr>
        <p:spPr>
          <a:xfrm>
            <a:off x="381000" y="2658070"/>
            <a:ext cx="1676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Remote Times</a:t>
            </a:r>
            <a:endParaRPr lang="en-US" dirty="0"/>
          </a:p>
        </p:txBody>
      </p:sp>
      <p:sp>
        <p:nvSpPr>
          <p:cNvPr id="26" name="Rectangle 25"/>
          <p:cNvSpPr/>
          <p:nvPr/>
        </p:nvSpPr>
        <p:spPr>
          <a:xfrm>
            <a:off x="381000" y="4800600"/>
            <a:ext cx="1676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Remote Times</a:t>
            </a:r>
            <a:endParaRPr lang="en-US" dirty="0"/>
          </a:p>
        </p:txBody>
      </p:sp>
      <p:sp>
        <p:nvSpPr>
          <p:cNvPr id="27" name="Rectangle 26"/>
          <p:cNvSpPr/>
          <p:nvPr/>
        </p:nvSpPr>
        <p:spPr>
          <a:xfrm>
            <a:off x="381000" y="4343400"/>
            <a:ext cx="1676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Worst Case</a:t>
            </a:r>
            <a:endParaRPr lang="en-US" dirty="0"/>
          </a:p>
        </p:txBody>
      </p:sp>
      <p:pic>
        <p:nvPicPr>
          <p:cNvPr id="28" name="~PP2443.WAV">
            <a:hlinkClick r:id="" action="ppaction://media"/>
          </p:cNvPr>
          <p:cNvPicPr>
            <a:picLocks noRot="1" noChangeAspect="1"/>
          </p:cNvPicPr>
          <p:nvPr>
            <a:wavAudioFile r:embed="rId1" name="~PP2443.WAV"/>
          </p:nvPr>
        </p:nvPicPr>
        <p:blipFill>
          <a:blip r:embed="rId4" cstate="print"/>
          <a:stretch>
            <a:fillRect/>
          </a:stretch>
        </p:blipFill>
        <p:spPr>
          <a:xfrm>
            <a:off x="8724900" y="6438900"/>
            <a:ext cx="304800" cy="304800"/>
          </a:xfrm>
          <a:prstGeom prst="rect">
            <a:avLst/>
          </a:prstGeom>
        </p:spPr>
      </p:pic>
    </p:spTree>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28"/>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Response Times </a:t>
            </a:r>
            <a:br>
              <a:rPr lang="en-US" dirty="0" smtClean="0"/>
            </a:br>
            <a:r>
              <a:rPr lang="en-US" dirty="0" smtClean="0"/>
              <a:t>with  Concurrent Scheduling</a:t>
            </a:r>
            <a:endParaRPr lang="en-US" dirty="0"/>
          </a:p>
        </p:txBody>
      </p:sp>
      <p:sp>
        <p:nvSpPr>
          <p:cNvPr id="64" name="Text Placeholder 63"/>
          <p:cNvSpPr>
            <a:spLocks noGrp="1"/>
          </p:cNvSpPr>
          <p:nvPr>
            <p:ph type="body" sz="quarter" idx="4294967295"/>
          </p:nvPr>
        </p:nvSpPr>
        <p:spPr>
          <a:xfrm>
            <a:off x="152400" y="6363237"/>
            <a:ext cx="8458200" cy="457200"/>
          </a:xfrm>
          <a:prstGeom prst="rect">
            <a:avLst/>
          </a:prstGeom>
        </p:spPr>
        <p:txBody>
          <a:bodyPr/>
          <a:lstStyle/>
          <a:p>
            <a:endParaRPr lang="en-US"/>
          </a:p>
        </p:txBody>
      </p:sp>
      <p:sp>
        <p:nvSpPr>
          <p:cNvPr id="56" name="Rectangle 55"/>
          <p:cNvSpPr/>
          <p:nvPr/>
        </p:nvSpPr>
        <p:spPr>
          <a:xfrm>
            <a:off x="381000" y="1582340"/>
            <a:ext cx="1676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Expected</a:t>
            </a:r>
            <a:endParaRPr lang="en-US" dirty="0"/>
          </a:p>
        </p:txBody>
      </p:sp>
      <p:sp>
        <p:nvSpPr>
          <p:cNvPr id="45" name="Rectangle 44"/>
          <p:cNvSpPr/>
          <p:nvPr/>
        </p:nvSpPr>
        <p:spPr>
          <a:xfrm>
            <a:off x="2286000" y="2039540"/>
            <a:ext cx="1676400" cy="5334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Process-First</a:t>
            </a:r>
            <a:endParaRPr lang="en-US" dirty="0"/>
          </a:p>
        </p:txBody>
      </p:sp>
      <p:sp>
        <p:nvSpPr>
          <p:cNvPr id="46" name="Rectangle 45"/>
          <p:cNvSpPr/>
          <p:nvPr/>
        </p:nvSpPr>
        <p:spPr>
          <a:xfrm>
            <a:off x="6858000" y="2039540"/>
            <a:ext cx="1676400" cy="5334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Transmit-First</a:t>
            </a:r>
            <a:endParaRPr lang="en-US" dirty="0"/>
          </a:p>
        </p:txBody>
      </p:sp>
      <p:sp>
        <p:nvSpPr>
          <p:cNvPr id="49" name="Rectangle 48"/>
          <p:cNvSpPr/>
          <p:nvPr/>
        </p:nvSpPr>
        <p:spPr>
          <a:xfrm>
            <a:off x="4572000" y="2039540"/>
            <a:ext cx="1676400" cy="5334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Concurrent</a:t>
            </a:r>
            <a:endParaRPr lang="en-US" dirty="0"/>
          </a:p>
        </p:txBody>
      </p:sp>
      <p:sp>
        <p:nvSpPr>
          <p:cNvPr id="52" name="Rectangle 51"/>
          <p:cNvSpPr/>
          <p:nvPr/>
        </p:nvSpPr>
        <p:spPr>
          <a:xfrm>
            <a:off x="4000070" y="1810940"/>
            <a:ext cx="529312" cy="923330"/>
          </a:xfrm>
          <a:prstGeom prst="rect">
            <a:avLst/>
          </a:prstGeom>
          <a:noFill/>
        </p:spPr>
        <p:txBody>
          <a:bodyPr wrap="none" lIns="91440" tIns="45720" rIns="91440" bIns="45720">
            <a:spAutoFit/>
          </a:bodyPr>
          <a:lstStyle/>
          <a:p>
            <a:pPr algn="ctr"/>
            <a:r>
              <a:rPr lang="en-US"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&lt;</a:t>
            </a:r>
            <a:endPar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54" name="Rectangle 53"/>
          <p:cNvSpPr/>
          <p:nvPr/>
        </p:nvSpPr>
        <p:spPr>
          <a:xfrm>
            <a:off x="6291017" y="1810940"/>
            <a:ext cx="529311" cy="923330"/>
          </a:xfrm>
          <a:prstGeom prst="rect">
            <a:avLst/>
          </a:prstGeom>
          <a:noFill/>
        </p:spPr>
        <p:txBody>
          <a:bodyPr wrap="none" lIns="91440" tIns="45720" rIns="91440" bIns="45720">
            <a:spAutoFit/>
          </a:bodyPr>
          <a:lstStyle/>
          <a:p>
            <a:pPr algn="ctr"/>
            <a:r>
              <a:rPr lang="en-US"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&lt;</a:t>
            </a:r>
            <a:endPar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59" name="Rectangle 58"/>
          <p:cNvSpPr/>
          <p:nvPr/>
        </p:nvSpPr>
        <p:spPr>
          <a:xfrm>
            <a:off x="4648200" y="4791670"/>
            <a:ext cx="1676400" cy="5334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Concurrent</a:t>
            </a:r>
            <a:endParaRPr lang="en-US" dirty="0"/>
          </a:p>
        </p:txBody>
      </p:sp>
      <p:sp>
        <p:nvSpPr>
          <p:cNvPr id="67" name="Rectangle 66"/>
          <p:cNvSpPr/>
          <p:nvPr/>
        </p:nvSpPr>
        <p:spPr>
          <a:xfrm>
            <a:off x="4081216" y="5181600"/>
            <a:ext cx="529312" cy="923330"/>
          </a:xfrm>
          <a:prstGeom prst="rect">
            <a:avLst/>
          </a:prstGeom>
          <a:noFill/>
        </p:spPr>
        <p:txBody>
          <a:bodyPr wrap="none" lIns="91440" tIns="45720" rIns="91440" bIns="45720">
            <a:spAutoFit/>
          </a:bodyPr>
          <a:lstStyle/>
          <a:p>
            <a:pPr algn="ctr"/>
            <a:r>
              <a:rPr lang="en-US"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endPar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7" name="Rectangle 16"/>
          <p:cNvSpPr/>
          <p:nvPr/>
        </p:nvSpPr>
        <p:spPr>
          <a:xfrm>
            <a:off x="2362200" y="4343400"/>
            <a:ext cx="61722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Processing Time = Transmission Time</a:t>
            </a:r>
            <a:endParaRPr lang="en-US" dirty="0"/>
          </a:p>
        </p:txBody>
      </p:sp>
      <p:sp>
        <p:nvSpPr>
          <p:cNvPr id="19" name="Rectangle 18"/>
          <p:cNvSpPr/>
          <p:nvPr/>
        </p:nvSpPr>
        <p:spPr>
          <a:xfrm>
            <a:off x="381000" y="2039540"/>
            <a:ext cx="1676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Local Times</a:t>
            </a:r>
            <a:endParaRPr lang="en-US" dirty="0"/>
          </a:p>
        </p:txBody>
      </p:sp>
      <p:sp>
        <p:nvSpPr>
          <p:cNvPr id="20" name="Rectangle 19"/>
          <p:cNvSpPr/>
          <p:nvPr/>
        </p:nvSpPr>
        <p:spPr>
          <a:xfrm>
            <a:off x="2286000" y="2658070"/>
            <a:ext cx="1676400" cy="5334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Process-First</a:t>
            </a:r>
            <a:endParaRPr lang="en-US" dirty="0"/>
          </a:p>
        </p:txBody>
      </p:sp>
      <p:sp>
        <p:nvSpPr>
          <p:cNvPr id="21" name="Rectangle 20"/>
          <p:cNvSpPr/>
          <p:nvPr/>
        </p:nvSpPr>
        <p:spPr>
          <a:xfrm>
            <a:off x="6858000" y="2658070"/>
            <a:ext cx="1676400" cy="5334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Transmit-First</a:t>
            </a:r>
            <a:endParaRPr lang="en-US" dirty="0"/>
          </a:p>
        </p:txBody>
      </p:sp>
      <p:sp>
        <p:nvSpPr>
          <p:cNvPr id="22" name="Rectangle 21"/>
          <p:cNvSpPr/>
          <p:nvPr/>
        </p:nvSpPr>
        <p:spPr>
          <a:xfrm>
            <a:off x="4572000" y="2658070"/>
            <a:ext cx="1676400" cy="5334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Concurrent</a:t>
            </a:r>
            <a:endParaRPr lang="en-US" dirty="0"/>
          </a:p>
        </p:txBody>
      </p:sp>
      <p:sp>
        <p:nvSpPr>
          <p:cNvPr id="23" name="Rectangle 22"/>
          <p:cNvSpPr/>
          <p:nvPr/>
        </p:nvSpPr>
        <p:spPr>
          <a:xfrm>
            <a:off x="4000070" y="2429470"/>
            <a:ext cx="529312" cy="923330"/>
          </a:xfrm>
          <a:prstGeom prst="rect">
            <a:avLst/>
          </a:prstGeom>
          <a:noFill/>
        </p:spPr>
        <p:txBody>
          <a:bodyPr wrap="none" lIns="91440" tIns="45720" rIns="91440" bIns="45720">
            <a:spAutoFit/>
          </a:bodyPr>
          <a:lstStyle/>
          <a:p>
            <a:pPr algn="ctr"/>
            <a:r>
              <a:rPr lang="en-US"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&gt;</a:t>
            </a:r>
            <a:endPar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24" name="Rectangle 23"/>
          <p:cNvSpPr/>
          <p:nvPr/>
        </p:nvSpPr>
        <p:spPr>
          <a:xfrm>
            <a:off x="6291017" y="2429470"/>
            <a:ext cx="529311" cy="923330"/>
          </a:xfrm>
          <a:prstGeom prst="rect">
            <a:avLst/>
          </a:prstGeom>
          <a:noFill/>
        </p:spPr>
        <p:txBody>
          <a:bodyPr wrap="none" lIns="91440" tIns="45720" rIns="91440" bIns="45720">
            <a:spAutoFit/>
          </a:bodyPr>
          <a:lstStyle/>
          <a:p>
            <a:pPr algn="ctr"/>
            <a:r>
              <a:rPr lang="en-US"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&gt;</a:t>
            </a:r>
            <a:endPar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25" name="Rectangle 24"/>
          <p:cNvSpPr/>
          <p:nvPr/>
        </p:nvSpPr>
        <p:spPr>
          <a:xfrm>
            <a:off x="381000" y="2658070"/>
            <a:ext cx="1676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Remote Times</a:t>
            </a:r>
            <a:endParaRPr lang="en-US" dirty="0"/>
          </a:p>
        </p:txBody>
      </p:sp>
      <p:sp>
        <p:nvSpPr>
          <p:cNvPr id="26" name="Rectangle 25"/>
          <p:cNvSpPr/>
          <p:nvPr/>
        </p:nvSpPr>
        <p:spPr>
          <a:xfrm>
            <a:off x="381000" y="4800600"/>
            <a:ext cx="1676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Local Times</a:t>
            </a:r>
            <a:endParaRPr lang="en-US" dirty="0"/>
          </a:p>
        </p:txBody>
      </p:sp>
      <p:sp>
        <p:nvSpPr>
          <p:cNvPr id="27" name="Rectangle 26"/>
          <p:cNvSpPr/>
          <p:nvPr/>
        </p:nvSpPr>
        <p:spPr>
          <a:xfrm>
            <a:off x="381000" y="4343400"/>
            <a:ext cx="1676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Worst Case</a:t>
            </a:r>
            <a:endParaRPr lang="en-US" dirty="0"/>
          </a:p>
        </p:txBody>
      </p:sp>
      <p:sp>
        <p:nvSpPr>
          <p:cNvPr id="28" name="Rectangle 27"/>
          <p:cNvSpPr/>
          <p:nvPr/>
        </p:nvSpPr>
        <p:spPr>
          <a:xfrm>
            <a:off x="6324600" y="4563070"/>
            <a:ext cx="529312" cy="923330"/>
          </a:xfrm>
          <a:prstGeom prst="rect">
            <a:avLst/>
          </a:prstGeom>
          <a:noFill/>
        </p:spPr>
        <p:txBody>
          <a:bodyPr wrap="none" lIns="91440" tIns="45720" rIns="91440" bIns="45720">
            <a:spAutoFit/>
          </a:bodyPr>
          <a:lstStyle/>
          <a:p>
            <a:pPr algn="ctr"/>
            <a:r>
              <a:rPr lang="en-US"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endPar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29" name="Rectangle 28"/>
          <p:cNvSpPr/>
          <p:nvPr/>
        </p:nvSpPr>
        <p:spPr>
          <a:xfrm>
            <a:off x="6858000" y="4800600"/>
            <a:ext cx="1676400" cy="5334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Transmit-First</a:t>
            </a:r>
            <a:endParaRPr lang="en-US" dirty="0"/>
          </a:p>
        </p:txBody>
      </p:sp>
      <p:sp>
        <p:nvSpPr>
          <p:cNvPr id="30" name="Rectangle 29"/>
          <p:cNvSpPr/>
          <p:nvPr/>
        </p:nvSpPr>
        <p:spPr>
          <a:xfrm>
            <a:off x="4648200" y="5401270"/>
            <a:ext cx="1676400" cy="5334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Concurrent</a:t>
            </a:r>
            <a:endParaRPr lang="en-US" dirty="0"/>
          </a:p>
        </p:txBody>
      </p:sp>
      <p:sp>
        <p:nvSpPr>
          <p:cNvPr id="31" name="Rectangle 30"/>
          <p:cNvSpPr/>
          <p:nvPr/>
        </p:nvSpPr>
        <p:spPr>
          <a:xfrm>
            <a:off x="2362200" y="5401270"/>
            <a:ext cx="1676400" cy="5334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Process-First</a:t>
            </a:r>
            <a:endParaRPr lang="en-US" dirty="0"/>
          </a:p>
        </p:txBody>
      </p:sp>
      <p:sp>
        <p:nvSpPr>
          <p:cNvPr id="32" name="Rectangle 31"/>
          <p:cNvSpPr/>
          <p:nvPr/>
        </p:nvSpPr>
        <p:spPr>
          <a:xfrm>
            <a:off x="381000" y="5410200"/>
            <a:ext cx="1676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Remote Times</a:t>
            </a:r>
            <a:endParaRPr lang="en-US" dirty="0"/>
          </a:p>
        </p:txBody>
      </p:sp>
      <p:pic>
        <p:nvPicPr>
          <p:cNvPr id="33" name="~PP3005.WAV">
            <a:hlinkClick r:id="" action="ppaction://media"/>
          </p:cNvPr>
          <p:cNvPicPr>
            <a:picLocks noRot="1" noChangeAspect="1"/>
          </p:cNvPicPr>
          <p:nvPr>
            <a:wavAudioFile r:embed="rId1" name="~PP3005.WAV"/>
          </p:nvPr>
        </p:nvPicPr>
        <p:blipFill>
          <a:blip r:embed="rId4" cstate="print"/>
          <a:stretch>
            <a:fillRect/>
          </a:stretch>
        </p:blipFill>
        <p:spPr>
          <a:xfrm>
            <a:off x="8724900" y="6438900"/>
            <a:ext cx="304800" cy="304800"/>
          </a:xfrm>
          <a:prstGeom prst="rect">
            <a:avLst/>
          </a:prstGeom>
        </p:spPr>
      </p:pic>
    </p:spTree>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3"/>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Concurrent Execution Time</a:t>
            </a:r>
            <a:endParaRPr lang="en-US" dirty="0"/>
          </a:p>
        </p:txBody>
      </p:sp>
      <p:sp>
        <p:nvSpPr>
          <p:cNvPr id="64" name="Text Placeholder 63"/>
          <p:cNvSpPr>
            <a:spLocks noGrp="1"/>
          </p:cNvSpPr>
          <p:nvPr>
            <p:ph type="body" sz="quarter" idx="4294967295"/>
          </p:nvPr>
        </p:nvSpPr>
        <p:spPr>
          <a:xfrm>
            <a:off x="152400" y="6363237"/>
            <a:ext cx="8458200" cy="457200"/>
          </a:xfrm>
          <a:prstGeom prst="rect">
            <a:avLst/>
          </a:prstGeom>
        </p:spPr>
        <p:txBody>
          <a:bodyPr/>
          <a:lstStyle/>
          <a:p>
            <a:endParaRPr lang="en-US"/>
          </a:p>
        </p:txBody>
      </p:sp>
      <p:sp>
        <p:nvSpPr>
          <p:cNvPr id="56" name="Rectangle 55"/>
          <p:cNvSpPr/>
          <p:nvPr/>
        </p:nvSpPr>
        <p:spPr>
          <a:xfrm>
            <a:off x="2819400" y="1143000"/>
            <a:ext cx="35052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Task 1 Time = 3X</a:t>
            </a:r>
            <a:endParaRPr lang="en-US" dirty="0"/>
          </a:p>
        </p:txBody>
      </p:sp>
      <p:sp>
        <p:nvSpPr>
          <p:cNvPr id="57" name="Rectangle 56"/>
          <p:cNvSpPr/>
          <p:nvPr/>
        </p:nvSpPr>
        <p:spPr>
          <a:xfrm>
            <a:off x="2819400" y="1600200"/>
            <a:ext cx="3505200" cy="381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Task 2 Time = 2X</a:t>
            </a:r>
            <a:endParaRPr lang="en-US" dirty="0"/>
          </a:p>
        </p:txBody>
      </p:sp>
      <p:sp>
        <p:nvSpPr>
          <p:cNvPr id="141" name="Rectangle 140"/>
          <p:cNvSpPr/>
          <p:nvPr/>
        </p:nvSpPr>
        <p:spPr>
          <a:xfrm>
            <a:off x="4800600" y="3275806"/>
            <a:ext cx="609600" cy="3055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121"/>
          <p:cNvGrpSpPr/>
          <p:nvPr/>
        </p:nvGrpSpPr>
        <p:grpSpPr>
          <a:xfrm>
            <a:off x="2362994" y="3275806"/>
            <a:ext cx="609600" cy="304800"/>
            <a:chOff x="381794" y="3428206"/>
            <a:chExt cx="609600" cy="304800"/>
          </a:xfrm>
        </p:grpSpPr>
        <p:sp>
          <p:nvSpPr>
            <p:cNvPr id="139" name="Rectangle 138"/>
            <p:cNvSpPr/>
            <p:nvPr/>
          </p:nvSpPr>
          <p:spPr>
            <a:xfrm>
              <a:off x="381794" y="3428206"/>
              <a:ext cx="1524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Rectangle 142"/>
            <p:cNvSpPr/>
            <p:nvPr/>
          </p:nvSpPr>
          <p:spPr>
            <a:xfrm>
              <a:off x="534194" y="3428206"/>
              <a:ext cx="152400" cy="3048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54" name="Rectangle 153"/>
            <p:cNvSpPr/>
            <p:nvPr/>
          </p:nvSpPr>
          <p:spPr>
            <a:xfrm>
              <a:off x="686594" y="3428206"/>
              <a:ext cx="1524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5" name="Rectangle 154"/>
            <p:cNvSpPr/>
            <p:nvPr/>
          </p:nvSpPr>
          <p:spPr>
            <a:xfrm>
              <a:off x="838994" y="3428206"/>
              <a:ext cx="152400" cy="3048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grpSp>
        <p:nvGrpSpPr>
          <p:cNvPr id="4" name="Group 122"/>
          <p:cNvGrpSpPr/>
          <p:nvPr/>
        </p:nvGrpSpPr>
        <p:grpSpPr>
          <a:xfrm>
            <a:off x="2972594" y="3275806"/>
            <a:ext cx="1828800" cy="304800"/>
            <a:chOff x="991394" y="3428206"/>
            <a:chExt cx="1828800" cy="304800"/>
          </a:xfrm>
        </p:grpSpPr>
        <p:sp>
          <p:nvSpPr>
            <p:cNvPr id="156" name="Rectangle 155"/>
            <p:cNvSpPr/>
            <p:nvPr/>
          </p:nvSpPr>
          <p:spPr>
            <a:xfrm>
              <a:off x="991394" y="3428206"/>
              <a:ext cx="1524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7" name="Rectangle 156"/>
            <p:cNvSpPr/>
            <p:nvPr/>
          </p:nvSpPr>
          <p:spPr>
            <a:xfrm>
              <a:off x="1143794" y="3428206"/>
              <a:ext cx="152400" cy="3048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58" name="Rectangle 157"/>
            <p:cNvSpPr/>
            <p:nvPr/>
          </p:nvSpPr>
          <p:spPr>
            <a:xfrm>
              <a:off x="1296194" y="3428206"/>
              <a:ext cx="1524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9" name="Rectangle 158"/>
            <p:cNvSpPr/>
            <p:nvPr/>
          </p:nvSpPr>
          <p:spPr>
            <a:xfrm>
              <a:off x="1448594" y="3428206"/>
              <a:ext cx="152400" cy="3048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60" name="Rectangle 159"/>
            <p:cNvSpPr/>
            <p:nvPr/>
          </p:nvSpPr>
          <p:spPr>
            <a:xfrm>
              <a:off x="1600994" y="3428206"/>
              <a:ext cx="1524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1" name="Rectangle 160"/>
            <p:cNvSpPr/>
            <p:nvPr/>
          </p:nvSpPr>
          <p:spPr>
            <a:xfrm>
              <a:off x="1753394" y="3428206"/>
              <a:ext cx="152400" cy="3048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62" name="Rectangle 161"/>
            <p:cNvSpPr/>
            <p:nvPr/>
          </p:nvSpPr>
          <p:spPr>
            <a:xfrm>
              <a:off x="1905794" y="3428206"/>
              <a:ext cx="1524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3" name="Rectangle 162"/>
            <p:cNvSpPr/>
            <p:nvPr/>
          </p:nvSpPr>
          <p:spPr>
            <a:xfrm>
              <a:off x="2058194" y="3428206"/>
              <a:ext cx="152400" cy="3048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64" name="Rectangle 163"/>
            <p:cNvSpPr/>
            <p:nvPr/>
          </p:nvSpPr>
          <p:spPr>
            <a:xfrm>
              <a:off x="2210594" y="3428206"/>
              <a:ext cx="1524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5" name="Rectangle 164"/>
            <p:cNvSpPr/>
            <p:nvPr/>
          </p:nvSpPr>
          <p:spPr>
            <a:xfrm>
              <a:off x="2362994" y="3428206"/>
              <a:ext cx="152400" cy="3048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66" name="Rectangle 165"/>
            <p:cNvSpPr/>
            <p:nvPr/>
          </p:nvSpPr>
          <p:spPr>
            <a:xfrm>
              <a:off x="2515394" y="3428206"/>
              <a:ext cx="1524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7" name="Rectangle 166"/>
            <p:cNvSpPr/>
            <p:nvPr/>
          </p:nvSpPr>
          <p:spPr>
            <a:xfrm>
              <a:off x="2667794" y="3428206"/>
              <a:ext cx="152400" cy="3048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
        <p:nvSpPr>
          <p:cNvPr id="185" name="Rectangle 184"/>
          <p:cNvSpPr/>
          <p:nvPr/>
        </p:nvSpPr>
        <p:spPr>
          <a:xfrm>
            <a:off x="4572000" y="4572000"/>
            <a:ext cx="2286000" cy="13716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Longer Task Completes in the Time Required to Run Both Tasks Sequentially</a:t>
            </a:r>
            <a:endParaRPr lang="en-US" dirty="0"/>
          </a:p>
        </p:txBody>
      </p:sp>
      <p:sp>
        <p:nvSpPr>
          <p:cNvPr id="186" name="Rectangle 185"/>
          <p:cNvSpPr/>
          <p:nvPr/>
        </p:nvSpPr>
        <p:spPr>
          <a:xfrm>
            <a:off x="2209800" y="4572000"/>
            <a:ext cx="2286000" cy="13716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Shorter Task Completes in Twice Time Required when It Runs Standalone</a:t>
            </a:r>
            <a:endParaRPr lang="en-US" dirty="0"/>
          </a:p>
        </p:txBody>
      </p:sp>
      <p:cxnSp>
        <p:nvCxnSpPr>
          <p:cNvPr id="189" name="Straight Arrow Connector 188"/>
          <p:cNvCxnSpPr>
            <a:stCxn id="186" idx="0"/>
          </p:cNvCxnSpPr>
          <p:nvPr/>
        </p:nvCxnSpPr>
        <p:spPr>
          <a:xfrm rot="5400000" flipH="1" flipV="1">
            <a:off x="3619500" y="3390900"/>
            <a:ext cx="914400" cy="14478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90" name="Straight Arrow Connector 189"/>
          <p:cNvCxnSpPr>
            <a:stCxn id="185" idx="0"/>
          </p:cNvCxnSpPr>
          <p:nvPr/>
        </p:nvCxnSpPr>
        <p:spPr>
          <a:xfrm rot="16200000" flipV="1">
            <a:off x="5105400" y="3962400"/>
            <a:ext cx="914400" cy="3048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nvGrpSpPr>
          <p:cNvPr id="5" name="Group 66"/>
          <p:cNvGrpSpPr/>
          <p:nvPr/>
        </p:nvGrpSpPr>
        <p:grpSpPr>
          <a:xfrm>
            <a:off x="2362200" y="2057400"/>
            <a:ext cx="4343400" cy="2362994"/>
            <a:chOff x="2362200" y="2057400"/>
            <a:chExt cx="4343400" cy="2362994"/>
          </a:xfrm>
        </p:grpSpPr>
        <p:sp>
          <p:nvSpPr>
            <p:cNvPr id="142" name="Rectangle 141"/>
            <p:cNvSpPr/>
            <p:nvPr/>
          </p:nvSpPr>
          <p:spPr>
            <a:xfrm>
              <a:off x="2819400" y="2057400"/>
              <a:ext cx="3505200" cy="381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Quantum = 0.25X</a:t>
              </a:r>
              <a:endParaRPr lang="en-US" dirty="0"/>
            </a:p>
          </p:txBody>
        </p:sp>
        <p:cxnSp>
          <p:nvCxnSpPr>
            <p:cNvPr id="60" name="Straight Arrow Connector 59"/>
            <p:cNvCxnSpPr/>
            <p:nvPr/>
          </p:nvCxnSpPr>
          <p:spPr>
            <a:xfrm rot="5400000" flipH="1" flipV="1">
              <a:off x="1715294" y="3237706"/>
              <a:ext cx="1295400" cy="1588"/>
            </a:xfrm>
            <a:prstGeom prst="straightConnector1">
              <a:avLst/>
            </a:prstGeom>
            <a:ln>
              <a:tailEnd type="none"/>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p:nvPr/>
          </p:nvCxnSpPr>
          <p:spPr>
            <a:xfrm>
              <a:off x="2362994" y="3885406"/>
              <a:ext cx="3733006" cy="79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rot="5400000">
              <a:off x="4724400" y="3884612"/>
              <a:ext cx="1524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rot="5400000">
              <a:off x="2895600" y="3884612"/>
              <a:ext cx="1524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rot="5400000">
              <a:off x="3505200" y="3884612"/>
              <a:ext cx="1524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rot="5400000">
              <a:off x="4114800" y="3884612"/>
              <a:ext cx="1524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85" name="Rectangle 84"/>
            <p:cNvSpPr/>
            <p:nvPr/>
          </p:nvSpPr>
          <p:spPr>
            <a:xfrm>
              <a:off x="6019800" y="3505200"/>
              <a:ext cx="685800" cy="2286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time</a:t>
              </a:r>
              <a:endParaRPr lang="en-US" dirty="0"/>
            </a:p>
          </p:txBody>
        </p:sp>
        <p:sp>
          <p:nvSpPr>
            <p:cNvPr id="178" name="Rectangle 177"/>
            <p:cNvSpPr/>
            <p:nvPr/>
          </p:nvSpPr>
          <p:spPr>
            <a:xfrm>
              <a:off x="2667000" y="4114800"/>
              <a:ext cx="609600" cy="30480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X</a:t>
              </a:r>
              <a:endParaRPr lang="en-US" dirty="0"/>
            </a:p>
          </p:txBody>
        </p:sp>
        <p:sp>
          <p:nvSpPr>
            <p:cNvPr id="179" name="Rectangle 178"/>
            <p:cNvSpPr/>
            <p:nvPr/>
          </p:nvSpPr>
          <p:spPr>
            <a:xfrm>
              <a:off x="3276600" y="4114800"/>
              <a:ext cx="609600" cy="30480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2X</a:t>
              </a:r>
              <a:endParaRPr lang="en-US" dirty="0"/>
            </a:p>
          </p:txBody>
        </p:sp>
        <p:sp>
          <p:nvSpPr>
            <p:cNvPr id="180" name="Rectangle 179"/>
            <p:cNvSpPr/>
            <p:nvPr/>
          </p:nvSpPr>
          <p:spPr>
            <a:xfrm>
              <a:off x="3886200" y="4114800"/>
              <a:ext cx="609600" cy="30480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3X</a:t>
              </a:r>
              <a:endParaRPr lang="en-US" dirty="0"/>
            </a:p>
          </p:txBody>
        </p:sp>
        <p:sp>
          <p:nvSpPr>
            <p:cNvPr id="181" name="Rectangle 180"/>
            <p:cNvSpPr/>
            <p:nvPr/>
          </p:nvSpPr>
          <p:spPr>
            <a:xfrm>
              <a:off x="4495800" y="4114800"/>
              <a:ext cx="609600" cy="30480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4X</a:t>
              </a:r>
              <a:endParaRPr lang="en-US" dirty="0"/>
            </a:p>
          </p:txBody>
        </p:sp>
        <p:cxnSp>
          <p:nvCxnSpPr>
            <p:cNvPr id="65" name="Straight Connector 64"/>
            <p:cNvCxnSpPr/>
            <p:nvPr/>
          </p:nvCxnSpPr>
          <p:spPr>
            <a:xfrm rot="5400000">
              <a:off x="5334000" y="3885406"/>
              <a:ext cx="1524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66" name="Rectangle 65"/>
            <p:cNvSpPr/>
            <p:nvPr/>
          </p:nvSpPr>
          <p:spPr>
            <a:xfrm>
              <a:off x="5105400" y="4115594"/>
              <a:ext cx="609600" cy="30480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5X</a:t>
              </a:r>
              <a:endParaRPr lang="en-US" dirty="0"/>
            </a:p>
          </p:txBody>
        </p:sp>
      </p:grpSp>
      <p:pic>
        <p:nvPicPr>
          <p:cNvPr id="44" name="~PP4070.WAV">
            <a:hlinkClick r:id="" action="ppaction://media"/>
          </p:cNvPr>
          <p:cNvPicPr>
            <a:picLocks noRot="1" noChangeAspect="1"/>
          </p:cNvPicPr>
          <p:nvPr>
            <a:wavAudioFile r:embed="rId2" name="~PP4070.WAV"/>
          </p:nvPr>
        </p:nvPicPr>
        <p:blipFill>
          <a:blip r:embed="rId5" cstate="print"/>
          <a:stretch>
            <a:fillRect/>
          </a:stretch>
        </p:blipFill>
        <p:spPr>
          <a:xfrm>
            <a:off x="8724900" y="6438900"/>
            <a:ext cx="304800" cy="304800"/>
          </a:xfrm>
          <a:prstGeom prst="rect">
            <a:avLst/>
          </a:prstGeom>
        </p:spPr>
      </p:pic>
    </p:spTree>
    <p:custDataLst>
      <p:tags r:id="rId1"/>
    </p:custDataLst>
  </p:cSld>
  <p:clrMapOvr>
    <a:masterClrMapping/>
  </p:clrMapOvr>
  <p:transition advTm="2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9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35" fill="hold" display="0">
                  <p:stCondLst>
                    <p:cond delay="indefinite"/>
                  </p:stCondLst>
                  <p:endCondLst>
                    <p:cond evt="onPrev" delay="0">
                      <p:tgtEl>
                        <p:sldTgt/>
                      </p:tgtEl>
                    </p:cond>
                    <p:cond evt="onStopAudio" delay="0">
                      <p:tgtEl>
                        <p:sldTgt/>
                      </p:tgtEl>
                    </p:cond>
                  </p:endCondLst>
                </p:cTn>
                <p:tgtEl>
                  <p:spTgt spid="44"/>
                </p:tgtEl>
              </p:cMediaNode>
            </p:audio>
          </p:childTnLst>
        </p:cTn>
      </p:par>
    </p:tnLst>
    <p:bldLst>
      <p:bldP spid="141" grpId="0" animBg="1"/>
      <p:bldP spid="185" grpId="0" animBg="1"/>
      <p:bldP spid="186"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User</a:t>
            </a:r>
            <a:r>
              <a:rPr lang="en-US" baseline="-25000" dirty="0" smtClean="0"/>
              <a:t>6</a:t>
            </a:r>
            <a:r>
              <a:rPr lang="en-US" dirty="0" smtClean="0"/>
              <a:t>’s Concurrent Response Time</a:t>
            </a:r>
            <a:endParaRPr lang="en-US" dirty="0"/>
          </a:p>
        </p:txBody>
      </p:sp>
      <p:sp>
        <p:nvSpPr>
          <p:cNvPr id="4" name="Content Placeholder 3"/>
          <p:cNvSpPr>
            <a:spLocks noGrp="1"/>
          </p:cNvSpPr>
          <p:nvPr>
            <p:ph sz="quarter" idx="10"/>
          </p:nvPr>
        </p:nvSpPr>
        <p:spPr/>
        <p:txBody>
          <a:bodyPr/>
          <a:lstStyle/>
          <a:p>
            <a:endParaRPr lang="en-US"/>
          </a:p>
        </p:txBody>
      </p:sp>
      <p:sp>
        <p:nvSpPr>
          <p:cNvPr id="5" name="Slide Number Placeholder 4"/>
          <p:cNvSpPr>
            <a:spLocks noGrp="1"/>
          </p:cNvSpPr>
          <p:nvPr>
            <p:ph type="sldNum" sz="quarter" idx="4"/>
          </p:nvPr>
        </p:nvSpPr>
        <p:spPr/>
        <p:txBody>
          <a:bodyPr/>
          <a:lstStyle/>
          <a:p>
            <a:pPr algn="ctr" eaLnBrk="1" latinLnBrk="0" hangingPunct="1"/>
            <a:fld id="{2BBB5E19-F10A-4C2F-BF6F-11C513378A2E}" type="slidenum">
              <a:rPr kumimoji="0" lang="en-US" smtClean="0"/>
              <a:pPr algn="ctr" eaLnBrk="1" latinLnBrk="0" hangingPunct="1"/>
              <a:t>75</a:t>
            </a:fld>
            <a:endParaRPr kumimoji="0" lang="en-US" sz="1400" b="1" dirty="0">
              <a:solidFill>
                <a:srgbClr val="FFFFFF"/>
              </a:solidFill>
            </a:endParaRPr>
          </a:p>
        </p:txBody>
      </p:sp>
      <p:grpSp>
        <p:nvGrpSpPr>
          <p:cNvPr id="3" name="Group 115"/>
          <p:cNvGrpSpPr/>
          <p:nvPr/>
        </p:nvGrpSpPr>
        <p:grpSpPr>
          <a:xfrm>
            <a:off x="1371600" y="1676400"/>
            <a:ext cx="6858000" cy="4495800"/>
            <a:chOff x="1371600" y="1676400"/>
            <a:chExt cx="6858000" cy="4495800"/>
          </a:xfrm>
        </p:grpSpPr>
        <p:sp>
          <p:nvSpPr>
            <p:cNvPr id="63" name="Rectangle 62"/>
            <p:cNvSpPr/>
            <p:nvPr/>
          </p:nvSpPr>
          <p:spPr>
            <a:xfrm>
              <a:off x="1524000" y="1676400"/>
              <a:ext cx="1066800" cy="3048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User</a:t>
              </a:r>
              <a:r>
                <a:rPr lang="en-US" baseline="-25000" dirty="0" smtClean="0"/>
                <a:t>1</a:t>
              </a:r>
              <a:endParaRPr lang="en-US" baseline="-25000" dirty="0"/>
            </a:p>
          </p:txBody>
        </p:sp>
        <p:sp>
          <p:nvSpPr>
            <p:cNvPr id="74" name="Oval 73"/>
            <p:cNvSpPr/>
            <p:nvPr/>
          </p:nvSpPr>
          <p:spPr>
            <a:xfrm>
              <a:off x="1752600" y="20574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smtClean="0"/>
                <a:t>UI</a:t>
              </a:r>
            </a:p>
            <a:p>
              <a:pPr algn="ctr"/>
              <a:r>
                <a:rPr lang="en-US" sz="1400" dirty="0" smtClean="0"/>
                <a:t>1</a:t>
              </a:r>
              <a:endParaRPr lang="en-US" sz="1400" dirty="0"/>
            </a:p>
          </p:txBody>
        </p:sp>
        <p:sp>
          <p:nvSpPr>
            <p:cNvPr id="75" name="Oval 74"/>
            <p:cNvSpPr/>
            <p:nvPr/>
          </p:nvSpPr>
          <p:spPr>
            <a:xfrm>
              <a:off x="1752600" y="28956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smtClean="0"/>
                <a:t>PC</a:t>
              </a:r>
            </a:p>
            <a:p>
              <a:pPr algn="ctr"/>
              <a:r>
                <a:rPr lang="en-US" sz="1400" dirty="0" smtClean="0"/>
                <a:t>1</a:t>
              </a:r>
              <a:endParaRPr lang="en-US" sz="1400" dirty="0"/>
            </a:p>
          </p:txBody>
        </p:sp>
        <p:cxnSp>
          <p:nvCxnSpPr>
            <p:cNvPr id="95" name="Straight Arrow Connector 94"/>
            <p:cNvCxnSpPr>
              <a:stCxn id="74" idx="3"/>
              <a:endCxn id="75" idx="1"/>
            </p:cNvCxnSpPr>
            <p:nvPr/>
          </p:nvCxnSpPr>
          <p:spPr>
            <a:xfrm rot="5400000">
              <a:off x="1638300" y="2781300"/>
              <a:ext cx="407148"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a:stCxn id="75" idx="7"/>
              <a:endCxn id="74" idx="5"/>
            </p:cNvCxnSpPr>
            <p:nvPr/>
          </p:nvCxnSpPr>
          <p:spPr>
            <a:xfrm rot="5400000" flipH="1" flipV="1">
              <a:off x="2069352" y="2781300"/>
              <a:ext cx="407148" cy="1588"/>
            </a:xfrm>
            <a:prstGeom prst="straightConnector1">
              <a:avLst/>
            </a:prstGeom>
            <a:ln w="28575">
              <a:solidFill>
                <a:srgbClr val="0000FF"/>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6172200" y="1676400"/>
              <a:ext cx="1066800" cy="3048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User</a:t>
              </a:r>
              <a:r>
                <a:rPr lang="en-US" baseline="-25000" dirty="0" smtClean="0"/>
                <a:t>4</a:t>
              </a:r>
              <a:endParaRPr lang="en-US" baseline="-25000" dirty="0"/>
            </a:p>
          </p:txBody>
        </p:sp>
        <p:sp>
          <p:nvSpPr>
            <p:cNvPr id="42" name="Oval 41"/>
            <p:cNvSpPr/>
            <p:nvPr/>
          </p:nvSpPr>
          <p:spPr>
            <a:xfrm>
              <a:off x="6400800" y="20574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smtClean="0"/>
                <a:t>UI</a:t>
              </a:r>
            </a:p>
            <a:p>
              <a:pPr algn="ctr"/>
              <a:r>
                <a:rPr lang="en-US" sz="1400" dirty="0" smtClean="0"/>
                <a:t>4</a:t>
              </a:r>
              <a:endParaRPr lang="en-US" sz="1400" dirty="0"/>
            </a:p>
          </p:txBody>
        </p:sp>
        <p:sp>
          <p:nvSpPr>
            <p:cNvPr id="43" name="Oval 42"/>
            <p:cNvSpPr/>
            <p:nvPr/>
          </p:nvSpPr>
          <p:spPr>
            <a:xfrm>
              <a:off x="6400800" y="28956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smtClean="0"/>
                <a:t>PC</a:t>
              </a:r>
            </a:p>
            <a:p>
              <a:pPr algn="ctr"/>
              <a:r>
                <a:rPr lang="en-US" sz="1400" dirty="0" smtClean="0"/>
                <a:t>4</a:t>
              </a:r>
              <a:endParaRPr lang="en-US" sz="1400" dirty="0"/>
            </a:p>
          </p:txBody>
        </p:sp>
        <p:cxnSp>
          <p:nvCxnSpPr>
            <p:cNvPr id="50" name="Straight Arrow Connector 49"/>
            <p:cNvCxnSpPr>
              <a:stCxn id="43" idx="7"/>
              <a:endCxn id="42" idx="5"/>
            </p:cNvCxnSpPr>
            <p:nvPr/>
          </p:nvCxnSpPr>
          <p:spPr>
            <a:xfrm rot="5400000" flipH="1" flipV="1">
              <a:off x="6717552" y="2781300"/>
              <a:ext cx="407148" cy="1588"/>
            </a:xfrm>
            <a:prstGeom prst="straightConnector1">
              <a:avLst/>
            </a:prstGeom>
            <a:ln w="28575">
              <a:solidFill>
                <a:srgbClr val="0000FF"/>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a:stCxn id="75" idx="6"/>
              <a:endCxn id="43" idx="2"/>
            </p:cNvCxnSpPr>
            <p:nvPr/>
          </p:nvCxnSpPr>
          <p:spPr>
            <a:xfrm>
              <a:off x="2362200" y="3200400"/>
              <a:ext cx="403860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a:stCxn id="43" idx="4"/>
              <a:endCxn id="96" idx="1"/>
            </p:cNvCxnSpPr>
            <p:nvPr/>
          </p:nvCxnSpPr>
          <p:spPr>
            <a:xfrm rot="16200000" flipH="1">
              <a:off x="6210300" y="4000500"/>
              <a:ext cx="1765674" cy="77507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a:stCxn id="43" idx="4"/>
            </p:cNvCxnSpPr>
            <p:nvPr/>
          </p:nvCxnSpPr>
          <p:spPr>
            <a:xfrm rot="5400000">
              <a:off x="6324600" y="3657600"/>
              <a:ext cx="533400" cy="228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2" name="Oval 71"/>
            <p:cNvSpPr/>
            <p:nvPr/>
          </p:nvSpPr>
          <p:spPr>
            <a:xfrm>
              <a:off x="2743200" y="2743200"/>
              <a:ext cx="381000" cy="3810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1</a:t>
              </a:r>
              <a:endParaRPr lang="en-US" dirty="0"/>
            </a:p>
          </p:txBody>
        </p:sp>
        <p:sp>
          <p:nvSpPr>
            <p:cNvPr id="81" name="Oval 80"/>
            <p:cNvSpPr/>
            <p:nvPr/>
          </p:nvSpPr>
          <p:spPr>
            <a:xfrm>
              <a:off x="6019800" y="3733800"/>
              <a:ext cx="381000" cy="3810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1</a:t>
              </a:r>
              <a:endParaRPr lang="en-US" dirty="0"/>
            </a:p>
          </p:txBody>
        </p:sp>
        <p:sp>
          <p:nvSpPr>
            <p:cNvPr id="83" name="Oval 82"/>
            <p:cNvSpPr/>
            <p:nvPr/>
          </p:nvSpPr>
          <p:spPr>
            <a:xfrm>
              <a:off x="7010400" y="3733800"/>
              <a:ext cx="381000" cy="3810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2</a:t>
              </a:r>
              <a:endParaRPr lang="en-US" dirty="0"/>
            </a:p>
          </p:txBody>
        </p:sp>
        <p:cxnSp>
          <p:nvCxnSpPr>
            <p:cNvPr id="62" name="Straight Arrow Connector 61"/>
            <p:cNvCxnSpPr>
              <a:stCxn id="75" idx="4"/>
            </p:cNvCxnSpPr>
            <p:nvPr/>
          </p:nvCxnSpPr>
          <p:spPr>
            <a:xfrm rot="5400000">
              <a:off x="1676400" y="3657600"/>
              <a:ext cx="533400" cy="228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a:stCxn id="75" idx="4"/>
            </p:cNvCxnSpPr>
            <p:nvPr/>
          </p:nvCxnSpPr>
          <p:spPr>
            <a:xfrm rot="16200000" flipH="1">
              <a:off x="1905000" y="3657600"/>
              <a:ext cx="533400" cy="228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9" name="Oval 78"/>
            <p:cNvSpPr/>
            <p:nvPr/>
          </p:nvSpPr>
          <p:spPr>
            <a:xfrm>
              <a:off x="1371600" y="3733800"/>
              <a:ext cx="381000" cy="3810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2</a:t>
              </a:r>
              <a:endParaRPr lang="en-US" dirty="0"/>
            </a:p>
          </p:txBody>
        </p:sp>
        <p:sp>
          <p:nvSpPr>
            <p:cNvPr id="80" name="Oval 79"/>
            <p:cNvSpPr/>
            <p:nvPr/>
          </p:nvSpPr>
          <p:spPr>
            <a:xfrm>
              <a:off x="2362200" y="3733800"/>
              <a:ext cx="381000" cy="3810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3</a:t>
              </a:r>
              <a:endParaRPr lang="en-US" dirty="0"/>
            </a:p>
          </p:txBody>
        </p:sp>
        <p:sp>
          <p:nvSpPr>
            <p:cNvPr id="88" name="Rectangle 87"/>
            <p:cNvSpPr/>
            <p:nvPr/>
          </p:nvSpPr>
          <p:spPr>
            <a:xfrm>
              <a:off x="7162800" y="5867400"/>
              <a:ext cx="1066800" cy="3048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User</a:t>
              </a:r>
              <a:r>
                <a:rPr lang="en-US" baseline="-25000" dirty="0" smtClean="0"/>
                <a:t>6</a:t>
              </a:r>
              <a:endParaRPr lang="en-US" baseline="-25000" dirty="0"/>
            </a:p>
          </p:txBody>
        </p:sp>
        <p:sp>
          <p:nvSpPr>
            <p:cNvPr id="92" name="Oval 91"/>
            <p:cNvSpPr/>
            <p:nvPr/>
          </p:nvSpPr>
          <p:spPr>
            <a:xfrm>
              <a:off x="7391400" y="43434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smtClean="0"/>
                <a:t>UI</a:t>
              </a:r>
            </a:p>
            <a:p>
              <a:pPr algn="ctr"/>
              <a:r>
                <a:rPr lang="en-US" sz="1400" dirty="0" smtClean="0"/>
                <a:t>6</a:t>
              </a:r>
              <a:endParaRPr lang="en-US" sz="1400" dirty="0"/>
            </a:p>
          </p:txBody>
        </p:sp>
        <p:sp>
          <p:nvSpPr>
            <p:cNvPr id="96" name="Oval 95"/>
            <p:cNvSpPr/>
            <p:nvPr/>
          </p:nvSpPr>
          <p:spPr>
            <a:xfrm>
              <a:off x="7391400" y="51816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smtClean="0"/>
                <a:t>PC</a:t>
              </a:r>
            </a:p>
            <a:p>
              <a:pPr algn="ctr"/>
              <a:r>
                <a:rPr lang="en-US" sz="1400" dirty="0" smtClean="0"/>
                <a:t>6</a:t>
              </a:r>
              <a:endParaRPr lang="en-US" sz="1400" dirty="0"/>
            </a:p>
          </p:txBody>
        </p:sp>
        <p:cxnSp>
          <p:nvCxnSpPr>
            <p:cNvPr id="97" name="Straight Arrow Connector 96"/>
            <p:cNvCxnSpPr>
              <a:stCxn id="96" idx="7"/>
              <a:endCxn id="92" idx="5"/>
            </p:cNvCxnSpPr>
            <p:nvPr/>
          </p:nvCxnSpPr>
          <p:spPr>
            <a:xfrm rot="5400000" flipH="1" flipV="1">
              <a:off x="7708152" y="5067300"/>
              <a:ext cx="407148" cy="1588"/>
            </a:xfrm>
            <a:prstGeom prst="straightConnector1">
              <a:avLst/>
            </a:prstGeom>
            <a:ln w="28575">
              <a:solidFill>
                <a:srgbClr val="0000FF"/>
              </a:solidFill>
              <a:prstDash val="dash"/>
              <a:tailEnd type="arrow"/>
            </a:ln>
          </p:spPr>
          <p:style>
            <a:lnRef idx="1">
              <a:schemeClr val="accent1"/>
            </a:lnRef>
            <a:fillRef idx="0">
              <a:schemeClr val="accent1"/>
            </a:fillRef>
            <a:effectRef idx="0">
              <a:schemeClr val="accent1"/>
            </a:effectRef>
            <a:fontRef idx="minor">
              <a:schemeClr val="tx1"/>
            </a:fontRef>
          </p:style>
        </p:cxnSp>
      </p:grpSp>
      <p:sp>
        <p:nvSpPr>
          <p:cNvPr id="36" name="Rectangle 35"/>
          <p:cNvSpPr/>
          <p:nvPr/>
        </p:nvSpPr>
        <p:spPr>
          <a:xfrm>
            <a:off x="2514600" y="4191000"/>
            <a:ext cx="1524000" cy="8382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Total Network Delay</a:t>
            </a:r>
            <a:endParaRPr lang="en-US" dirty="0"/>
          </a:p>
        </p:txBody>
      </p:sp>
      <p:sp>
        <p:nvSpPr>
          <p:cNvPr id="37" name="Rectangle 36"/>
          <p:cNvSpPr/>
          <p:nvPr/>
        </p:nvSpPr>
        <p:spPr>
          <a:xfrm>
            <a:off x="304800" y="4343400"/>
            <a:ext cx="1676400" cy="6096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Response Time</a:t>
            </a:r>
            <a:endParaRPr lang="en-US" dirty="0"/>
          </a:p>
        </p:txBody>
      </p:sp>
      <p:sp>
        <p:nvSpPr>
          <p:cNvPr id="38" name="Plus 37"/>
          <p:cNvSpPr/>
          <p:nvPr/>
        </p:nvSpPr>
        <p:spPr>
          <a:xfrm>
            <a:off x="4340352" y="4419600"/>
            <a:ext cx="381000" cy="3810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5026152" y="4191000"/>
            <a:ext cx="1527048" cy="84124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User</a:t>
            </a:r>
            <a:r>
              <a:rPr lang="en-US" baseline="-25000" dirty="0" smtClean="0"/>
              <a:t>6</a:t>
            </a:r>
            <a:r>
              <a:rPr lang="en-US" dirty="0" smtClean="0"/>
              <a:t>’s Delay</a:t>
            </a:r>
            <a:endParaRPr lang="en-US" dirty="0"/>
          </a:p>
        </p:txBody>
      </p:sp>
      <p:sp>
        <p:nvSpPr>
          <p:cNvPr id="41" name="Equal 40"/>
          <p:cNvSpPr/>
          <p:nvPr/>
        </p:nvSpPr>
        <p:spPr>
          <a:xfrm>
            <a:off x="2057400" y="4419600"/>
            <a:ext cx="381000" cy="381000"/>
          </a:xfrm>
          <a:prstGeom prst="mathEqual">
            <a:avLst>
              <a:gd name="adj1" fmla="val 15099"/>
              <a:gd name="adj2" fmla="val 1176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 name="Plus 43"/>
          <p:cNvSpPr/>
          <p:nvPr/>
        </p:nvSpPr>
        <p:spPr>
          <a:xfrm>
            <a:off x="2057400" y="5410200"/>
            <a:ext cx="381000" cy="3810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2514600" y="5181600"/>
            <a:ext cx="1524000" cy="84124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User</a:t>
            </a:r>
            <a:r>
              <a:rPr lang="en-US" baseline="-25000" dirty="0" smtClean="0"/>
              <a:t>1</a:t>
            </a:r>
            <a:r>
              <a:rPr lang="en-US" dirty="0" smtClean="0"/>
              <a:t>’s Delay</a:t>
            </a:r>
            <a:endParaRPr lang="en-US" dirty="0"/>
          </a:p>
        </p:txBody>
      </p:sp>
      <p:sp>
        <p:nvSpPr>
          <p:cNvPr id="46" name="Plus 45"/>
          <p:cNvSpPr/>
          <p:nvPr/>
        </p:nvSpPr>
        <p:spPr>
          <a:xfrm>
            <a:off x="4340352" y="5410200"/>
            <a:ext cx="381000" cy="3810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5026152" y="5181600"/>
            <a:ext cx="1524000" cy="8382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User</a:t>
            </a:r>
            <a:r>
              <a:rPr lang="en-US" baseline="-25000" dirty="0" smtClean="0"/>
              <a:t>4</a:t>
            </a:r>
            <a:r>
              <a:rPr lang="en-US" dirty="0" smtClean="0"/>
              <a:t>’s Delay</a:t>
            </a:r>
            <a:endParaRPr lang="en-US" dirty="0"/>
          </a:p>
        </p:txBody>
      </p:sp>
      <p:sp>
        <p:nvSpPr>
          <p:cNvPr id="48" name="Rectangle 47"/>
          <p:cNvSpPr/>
          <p:nvPr/>
        </p:nvSpPr>
        <p:spPr>
          <a:xfrm>
            <a:off x="2667000" y="4182070"/>
            <a:ext cx="1159292"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2D</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9" name="Rectangle 48"/>
          <p:cNvSpPr/>
          <p:nvPr/>
        </p:nvSpPr>
        <p:spPr>
          <a:xfrm>
            <a:off x="5407152" y="4182070"/>
            <a:ext cx="710451"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1" name="Rectangle 50"/>
          <p:cNvSpPr/>
          <p:nvPr/>
        </p:nvSpPr>
        <p:spPr>
          <a:xfrm>
            <a:off x="3048000" y="5096470"/>
            <a:ext cx="530915"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2" name="Rectangle 51"/>
          <p:cNvSpPr/>
          <p:nvPr/>
        </p:nvSpPr>
        <p:spPr>
          <a:xfrm>
            <a:off x="5483352" y="5105400"/>
            <a:ext cx="530915"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53" name="~PP1557.WAV">
            <a:hlinkClick r:id="" action="ppaction://media"/>
          </p:cNvPr>
          <p:cNvPicPr>
            <a:picLocks noRot="1" noChangeAspect="1"/>
          </p:cNvPicPr>
          <p:nvPr>
            <a:wavAudioFile r:embed="rId2" name="~PP1557.WAV"/>
          </p:nvPr>
        </p:nvPicPr>
        <p:blipFill>
          <a:blip r:embed="rId5" cstate="print"/>
          <a:stretch>
            <a:fillRect/>
          </a:stretch>
        </p:blipFill>
        <p:spPr>
          <a:xfrm>
            <a:off x="8724900" y="6438900"/>
            <a:ext cx="304800" cy="304800"/>
          </a:xfrm>
          <a:prstGeom prst="rect">
            <a:avLst/>
          </a:prstGeom>
        </p:spPr>
      </p:pic>
    </p:spTree>
    <p:custDataLst>
      <p:tags r:id="rId1"/>
    </p:custDataLst>
  </p:cSld>
  <p:clrMapOvr>
    <a:masterClrMapping/>
  </p:clrMapOvr>
  <p:transition advTm="2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3"/>
                                        </p:tgtEl>
                                      </p:cBhvr>
                                    </p:cmd>
                                  </p:childTnLst>
                                </p:cTn>
                              </p:par>
                            </p:childTnLst>
                          </p:cTn>
                        </p:par>
                      </p:childTnLst>
                    </p:cTn>
                  </p:par>
                  <p:par>
                    <p:cTn id="7" fill="hold">
                      <p:stCondLst>
                        <p:cond delay="indefinite"/>
                      </p:stCondLst>
                      <p:childTnLst>
                        <p:par>
                          <p:cTn id="8" fill="hold">
                            <p:stCondLst>
                              <p:cond delay="0"/>
                            </p:stCondLst>
                            <p:childTnLst>
                              <p:par>
                                <p:cTn id="9" presetID="9" presetClass="emph" presetSubtype="0" grpId="0" nodeType="clickEffect">
                                  <p:stCondLst>
                                    <p:cond delay="0"/>
                                  </p:stCondLst>
                                  <p:childTnLst>
                                    <p:set>
                                      <p:cBhvr rctx="PPT">
                                        <p:cTn id="10" dur="indefinite"/>
                                        <p:tgtEl>
                                          <p:spTgt spid="36"/>
                                        </p:tgtEl>
                                        <p:attrNameLst>
                                          <p:attrName>style.opacity</p:attrName>
                                        </p:attrNameLst>
                                      </p:cBhvr>
                                      <p:to>
                                        <p:strVal val="0.25"/>
                                      </p:to>
                                    </p:set>
                                    <p:animEffect filter="image" prLst="opacity: 0.25">
                                      <p:cBhvr rctx="IE">
                                        <p:cTn id="11" dur="indefinite"/>
                                        <p:tgtEl>
                                          <p:spTgt spid="36"/>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4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9" presetClass="emph" presetSubtype="0" grpId="0" nodeType="clickEffect">
                                  <p:stCondLst>
                                    <p:cond delay="0"/>
                                  </p:stCondLst>
                                  <p:childTnLst>
                                    <p:set>
                                      <p:cBhvr rctx="PPT">
                                        <p:cTn id="17" dur="indefinite"/>
                                        <p:tgtEl>
                                          <p:spTgt spid="40"/>
                                        </p:tgtEl>
                                        <p:attrNameLst>
                                          <p:attrName>style.opacity</p:attrName>
                                        </p:attrNameLst>
                                      </p:cBhvr>
                                      <p:to>
                                        <p:strVal val="0.25"/>
                                      </p:to>
                                    </p:set>
                                    <p:animEffect filter="image" prLst="opacity: 0.25">
                                      <p:cBhvr rctx="IE">
                                        <p:cTn id="18" dur="indefinite"/>
                                        <p:tgtEl>
                                          <p:spTgt spid="40"/>
                                        </p:tgtEl>
                                      </p:cBhvr>
                                    </p:animEffect>
                                  </p:childTnLst>
                                </p:cTn>
                              </p:par>
                              <p:par>
                                <p:cTn id="19" presetID="1" presetClass="entr" presetSubtype="0" fill="hold" grpId="0" nodeType="with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9" presetClass="emph" presetSubtype="0" grpId="0" nodeType="clickEffect">
                                  <p:stCondLst>
                                    <p:cond delay="0"/>
                                  </p:stCondLst>
                                  <p:childTnLst>
                                    <p:set>
                                      <p:cBhvr rctx="PPT">
                                        <p:cTn id="24" dur="indefinite"/>
                                        <p:tgtEl>
                                          <p:spTgt spid="45"/>
                                        </p:tgtEl>
                                        <p:attrNameLst>
                                          <p:attrName>style.opacity</p:attrName>
                                        </p:attrNameLst>
                                      </p:cBhvr>
                                      <p:to>
                                        <p:strVal val="0.25"/>
                                      </p:to>
                                    </p:set>
                                    <p:animEffect filter="image" prLst="opacity: 0.25">
                                      <p:cBhvr rctx="IE">
                                        <p:cTn id="25" dur="indefinite"/>
                                        <p:tgtEl>
                                          <p:spTgt spid="45"/>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52"/>
                                        </p:tgtEl>
                                        <p:attrNameLst>
                                          <p:attrName>style.visibility</p:attrName>
                                        </p:attrNameLst>
                                      </p:cBhvr>
                                      <p:to>
                                        <p:strVal val="visible"/>
                                      </p:to>
                                    </p:set>
                                  </p:childTnLst>
                                </p:cTn>
                              </p:par>
                              <p:par>
                                <p:cTn id="28" presetID="9" presetClass="emph" presetSubtype="0" grpId="0" nodeType="withEffect">
                                  <p:stCondLst>
                                    <p:cond delay="0"/>
                                  </p:stCondLst>
                                  <p:childTnLst>
                                    <p:set>
                                      <p:cBhvr rctx="PPT">
                                        <p:cTn id="29" dur="indefinite"/>
                                        <p:tgtEl>
                                          <p:spTgt spid="47"/>
                                        </p:tgtEl>
                                        <p:attrNameLst>
                                          <p:attrName>style.opacity</p:attrName>
                                        </p:attrNameLst>
                                      </p:cBhvr>
                                      <p:to>
                                        <p:strVal val="0.25"/>
                                      </p:to>
                                    </p:set>
                                    <p:animEffect filter="image" prLst="opacity: 0.25">
                                      <p:cBhvr rctx="IE">
                                        <p:cTn id="30" dur="indefinite"/>
                                        <p:tgtEl>
                                          <p:spTgt spid="47"/>
                                        </p:tgtEl>
                                      </p:cBhvr>
                                    </p:animEffect>
                                  </p:childTnLst>
                                </p:cTn>
                              </p:par>
                              <p:par>
                                <p:cTn id="31" presetID="1" presetClass="entr" presetSubtype="0" fill="hold" grpId="0" nodeType="withEffect">
                                  <p:stCondLst>
                                    <p:cond delay="0"/>
                                  </p:stCondLst>
                                  <p:childTnLst>
                                    <p:set>
                                      <p:cBhvr>
                                        <p:cTn id="32"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33" fill="hold" display="0">
                  <p:stCondLst>
                    <p:cond delay="indefinite"/>
                  </p:stCondLst>
                  <p:endCondLst>
                    <p:cond evt="onPrev" delay="0">
                      <p:tgtEl>
                        <p:sldTgt/>
                      </p:tgtEl>
                    </p:cond>
                    <p:cond evt="onStopAudio" delay="0">
                      <p:tgtEl>
                        <p:sldTgt/>
                      </p:tgtEl>
                    </p:cond>
                  </p:endCondLst>
                </p:cTn>
                <p:tgtEl>
                  <p:spTgt spid="53"/>
                </p:tgtEl>
              </p:cMediaNode>
            </p:audio>
          </p:childTnLst>
        </p:cTn>
      </p:par>
    </p:tnLst>
    <p:bldLst>
      <p:bldP spid="36" grpId="0" animBg="1"/>
      <p:bldP spid="40" grpId="0" animBg="1"/>
      <p:bldP spid="45" grpId="0" animBg="1"/>
      <p:bldP spid="47" grpId="0" animBg="1"/>
      <p:bldP spid="48" grpId="0"/>
      <p:bldP spid="49" grpId="0"/>
      <p:bldP spid="51" grpId="0"/>
      <p:bldP spid="52"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p:cNvSpPr/>
          <p:nvPr/>
        </p:nvSpPr>
        <p:spPr>
          <a:xfrm>
            <a:off x="2514600" y="5181600"/>
            <a:ext cx="1524000" cy="84124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User</a:t>
            </a:r>
            <a:r>
              <a:rPr lang="en-US" baseline="-25000" dirty="0" smtClean="0"/>
              <a:t>1</a:t>
            </a:r>
            <a:r>
              <a:rPr lang="en-US" dirty="0" smtClean="0"/>
              <a:t>’s Delay</a:t>
            </a:r>
            <a:endParaRPr lang="en-US" dirty="0"/>
          </a:p>
        </p:txBody>
      </p:sp>
      <p:sp>
        <p:nvSpPr>
          <p:cNvPr id="98" name="Rectangle 97"/>
          <p:cNvSpPr/>
          <p:nvPr/>
        </p:nvSpPr>
        <p:spPr>
          <a:xfrm>
            <a:off x="5029200" y="5181600"/>
            <a:ext cx="1524000" cy="8382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User</a:t>
            </a:r>
            <a:r>
              <a:rPr lang="en-US" baseline="-25000" dirty="0" smtClean="0"/>
              <a:t>4</a:t>
            </a:r>
            <a:r>
              <a:rPr lang="en-US" dirty="0" smtClean="0"/>
              <a:t>’s Delay</a:t>
            </a:r>
            <a:endParaRPr lang="en-US" dirty="0"/>
          </a:p>
        </p:txBody>
      </p:sp>
      <p:sp>
        <p:nvSpPr>
          <p:cNvPr id="2" name="Title 1"/>
          <p:cNvSpPr>
            <a:spLocks noGrp="1"/>
          </p:cNvSpPr>
          <p:nvPr>
            <p:ph type="title"/>
          </p:nvPr>
        </p:nvSpPr>
        <p:spPr/>
        <p:txBody>
          <a:bodyPr>
            <a:normAutofit/>
          </a:bodyPr>
          <a:lstStyle/>
          <a:p>
            <a:r>
              <a:rPr lang="en-US" dirty="0" smtClean="0"/>
              <a:t>User</a:t>
            </a:r>
            <a:r>
              <a:rPr lang="en-US" baseline="-25000" dirty="0" smtClean="0"/>
              <a:t>6</a:t>
            </a:r>
            <a:r>
              <a:rPr lang="en-US" dirty="0" smtClean="0"/>
              <a:t>’s Concurrent Response Time</a:t>
            </a:r>
            <a:endParaRPr lang="en-US" dirty="0"/>
          </a:p>
        </p:txBody>
      </p:sp>
      <p:sp>
        <p:nvSpPr>
          <p:cNvPr id="4" name="Content Placeholder 3"/>
          <p:cNvSpPr>
            <a:spLocks noGrp="1"/>
          </p:cNvSpPr>
          <p:nvPr>
            <p:ph sz="quarter" idx="10"/>
          </p:nvPr>
        </p:nvSpPr>
        <p:spPr/>
        <p:txBody>
          <a:bodyPr/>
          <a:lstStyle/>
          <a:p>
            <a:endParaRPr lang="en-US"/>
          </a:p>
        </p:txBody>
      </p:sp>
      <p:sp>
        <p:nvSpPr>
          <p:cNvPr id="5" name="Slide Number Placeholder 4"/>
          <p:cNvSpPr>
            <a:spLocks noGrp="1"/>
          </p:cNvSpPr>
          <p:nvPr>
            <p:ph type="sldNum" sz="quarter" idx="4"/>
          </p:nvPr>
        </p:nvSpPr>
        <p:spPr/>
        <p:txBody>
          <a:bodyPr/>
          <a:lstStyle/>
          <a:p>
            <a:pPr algn="ctr" eaLnBrk="1" latinLnBrk="0" hangingPunct="1"/>
            <a:fld id="{2BBB5E19-F10A-4C2F-BF6F-11C513378A2E}" type="slidenum">
              <a:rPr kumimoji="0" lang="en-US" smtClean="0"/>
              <a:pPr algn="ctr" eaLnBrk="1" latinLnBrk="0" hangingPunct="1"/>
              <a:t>76</a:t>
            </a:fld>
            <a:endParaRPr kumimoji="0" lang="en-US" sz="1400" b="1" dirty="0">
              <a:solidFill>
                <a:srgbClr val="FFFFFF"/>
              </a:solidFill>
            </a:endParaRPr>
          </a:p>
        </p:txBody>
      </p:sp>
      <p:sp>
        <p:nvSpPr>
          <p:cNvPr id="63" name="Rectangle 62"/>
          <p:cNvSpPr/>
          <p:nvPr/>
        </p:nvSpPr>
        <p:spPr>
          <a:xfrm>
            <a:off x="1524000" y="1676400"/>
            <a:ext cx="1066800" cy="3048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User</a:t>
            </a:r>
            <a:r>
              <a:rPr lang="en-US" baseline="-25000" dirty="0" smtClean="0"/>
              <a:t>1</a:t>
            </a:r>
            <a:endParaRPr lang="en-US" baseline="-25000" dirty="0"/>
          </a:p>
        </p:txBody>
      </p:sp>
      <p:sp>
        <p:nvSpPr>
          <p:cNvPr id="74" name="Oval 73"/>
          <p:cNvSpPr/>
          <p:nvPr/>
        </p:nvSpPr>
        <p:spPr>
          <a:xfrm>
            <a:off x="1752600" y="20574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smtClean="0"/>
              <a:t>UI</a:t>
            </a:r>
          </a:p>
          <a:p>
            <a:pPr algn="ctr"/>
            <a:r>
              <a:rPr lang="en-US" sz="1400" dirty="0" smtClean="0"/>
              <a:t>1</a:t>
            </a:r>
            <a:endParaRPr lang="en-US" sz="1400" dirty="0"/>
          </a:p>
        </p:txBody>
      </p:sp>
      <p:sp>
        <p:nvSpPr>
          <p:cNvPr id="75" name="Oval 74"/>
          <p:cNvSpPr/>
          <p:nvPr/>
        </p:nvSpPr>
        <p:spPr>
          <a:xfrm>
            <a:off x="1752600" y="28956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smtClean="0"/>
              <a:t>PC</a:t>
            </a:r>
          </a:p>
          <a:p>
            <a:pPr algn="ctr"/>
            <a:r>
              <a:rPr lang="en-US" sz="1400" dirty="0" smtClean="0"/>
              <a:t>1</a:t>
            </a:r>
            <a:endParaRPr lang="en-US" sz="1400" dirty="0"/>
          </a:p>
        </p:txBody>
      </p:sp>
      <p:cxnSp>
        <p:nvCxnSpPr>
          <p:cNvPr id="95" name="Straight Arrow Connector 94"/>
          <p:cNvCxnSpPr>
            <a:stCxn id="74" idx="3"/>
            <a:endCxn id="75" idx="1"/>
          </p:cNvCxnSpPr>
          <p:nvPr/>
        </p:nvCxnSpPr>
        <p:spPr>
          <a:xfrm rot="5400000">
            <a:off x="1638300" y="2781300"/>
            <a:ext cx="407148"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a:stCxn id="75" idx="7"/>
            <a:endCxn id="74" idx="5"/>
          </p:cNvCxnSpPr>
          <p:nvPr/>
        </p:nvCxnSpPr>
        <p:spPr>
          <a:xfrm rot="5400000" flipH="1" flipV="1">
            <a:off x="2069352" y="2781300"/>
            <a:ext cx="407148" cy="1588"/>
          </a:xfrm>
          <a:prstGeom prst="straightConnector1">
            <a:avLst/>
          </a:prstGeom>
          <a:ln w="28575">
            <a:solidFill>
              <a:srgbClr val="0000FF"/>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6172200" y="1676400"/>
            <a:ext cx="1066800" cy="3048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User</a:t>
            </a:r>
            <a:r>
              <a:rPr lang="en-US" baseline="-25000" dirty="0" smtClean="0"/>
              <a:t>4</a:t>
            </a:r>
            <a:endParaRPr lang="en-US" baseline="-25000" dirty="0"/>
          </a:p>
        </p:txBody>
      </p:sp>
      <p:sp>
        <p:nvSpPr>
          <p:cNvPr id="42" name="Oval 41"/>
          <p:cNvSpPr/>
          <p:nvPr/>
        </p:nvSpPr>
        <p:spPr>
          <a:xfrm>
            <a:off x="6400800" y="20574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smtClean="0"/>
              <a:t>UI</a:t>
            </a:r>
          </a:p>
          <a:p>
            <a:pPr algn="ctr"/>
            <a:r>
              <a:rPr lang="en-US" sz="1400" dirty="0" smtClean="0"/>
              <a:t>4</a:t>
            </a:r>
            <a:endParaRPr lang="en-US" sz="1400" dirty="0"/>
          </a:p>
        </p:txBody>
      </p:sp>
      <p:sp>
        <p:nvSpPr>
          <p:cNvPr id="43" name="Oval 42"/>
          <p:cNvSpPr/>
          <p:nvPr/>
        </p:nvSpPr>
        <p:spPr>
          <a:xfrm>
            <a:off x="6400800" y="28956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smtClean="0"/>
              <a:t>PC</a:t>
            </a:r>
          </a:p>
          <a:p>
            <a:pPr algn="ctr"/>
            <a:r>
              <a:rPr lang="en-US" sz="1400" dirty="0" smtClean="0"/>
              <a:t>4</a:t>
            </a:r>
            <a:endParaRPr lang="en-US" sz="1400" dirty="0"/>
          </a:p>
        </p:txBody>
      </p:sp>
      <p:cxnSp>
        <p:nvCxnSpPr>
          <p:cNvPr id="50" name="Straight Arrow Connector 49"/>
          <p:cNvCxnSpPr>
            <a:stCxn id="43" idx="7"/>
            <a:endCxn id="42" idx="5"/>
          </p:cNvCxnSpPr>
          <p:nvPr/>
        </p:nvCxnSpPr>
        <p:spPr>
          <a:xfrm rot="5400000" flipH="1" flipV="1">
            <a:off x="6717552" y="2781300"/>
            <a:ext cx="407148" cy="1588"/>
          </a:xfrm>
          <a:prstGeom prst="straightConnector1">
            <a:avLst/>
          </a:prstGeom>
          <a:ln w="28575">
            <a:solidFill>
              <a:srgbClr val="0000FF"/>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a:stCxn id="75" idx="6"/>
            <a:endCxn id="43" idx="2"/>
          </p:cNvCxnSpPr>
          <p:nvPr/>
        </p:nvCxnSpPr>
        <p:spPr>
          <a:xfrm>
            <a:off x="2362200" y="3200400"/>
            <a:ext cx="403860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a:stCxn id="43" idx="4"/>
            <a:endCxn id="96" idx="1"/>
          </p:cNvCxnSpPr>
          <p:nvPr/>
        </p:nvCxnSpPr>
        <p:spPr>
          <a:xfrm rot="16200000" flipH="1">
            <a:off x="6210300" y="4000500"/>
            <a:ext cx="1765674" cy="77507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a:stCxn id="43" idx="4"/>
          </p:cNvCxnSpPr>
          <p:nvPr/>
        </p:nvCxnSpPr>
        <p:spPr>
          <a:xfrm rot="5400000">
            <a:off x="6324600" y="3657600"/>
            <a:ext cx="533400" cy="228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2" name="Oval 71"/>
          <p:cNvSpPr/>
          <p:nvPr/>
        </p:nvSpPr>
        <p:spPr>
          <a:xfrm>
            <a:off x="2743200" y="2743200"/>
            <a:ext cx="381000" cy="3810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1</a:t>
            </a:r>
            <a:endParaRPr lang="en-US" dirty="0"/>
          </a:p>
        </p:txBody>
      </p:sp>
      <p:sp>
        <p:nvSpPr>
          <p:cNvPr id="81" name="Oval 80"/>
          <p:cNvSpPr/>
          <p:nvPr/>
        </p:nvSpPr>
        <p:spPr>
          <a:xfrm>
            <a:off x="6019800" y="3733800"/>
            <a:ext cx="381000" cy="3810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1</a:t>
            </a:r>
            <a:endParaRPr lang="en-US" dirty="0"/>
          </a:p>
        </p:txBody>
      </p:sp>
      <p:sp>
        <p:nvSpPr>
          <p:cNvPr id="83" name="Oval 82"/>
          <p:cNvSpPr/>
          <p:nvPr/>
        </p:nvSpPr>
        <p:spPr>
          <a:xfrm>
            <a:off x="7010400" y="3733800"/>
            <a:ext cx="381000" cy="3810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2</a:t>
            </a:r>
            <a:endParaRPr lang="en-US" dirty="0"/>
          </a:p>
        </p:txBody>
      </p:sp>
      <p:cxnSp>
        <p:nvCxnSpPr>
          <p:cNvPr id="62" name="Straight Arrow Connector 61"/>
          <p:cNvCxnSpPr>
            <a:stCxn id="75" idx="4"/>
          </p:cNvCxnSpPr>
          <p:nvPr/>
        </p:nvCxnSpPr>
        <p:spPr>
          <a:xfrm rot="5400000">
            <a:off x="1676400" y="3657600"/>
            <a:ext cx="533400" cy="228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a:stCxn id="75" idx="4"/>
          </p:cNvCxnSpPr>
          <p:nvPr/>
        </p:nvCxnSpPr>
        <p:spPr>
          <a:xfrm rot="16200000" flipH="1">
            <a:off x="1905000" y="3657600"/>
            <a:ext cx="533400" cy="228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9" name="Oval 78"/>
          <p:cNvSpPr/>
          <p:nvPr/>
        </p:nvSpPr>
        <p:spPr>
          <a:xfrm>
            <a:off x="1371600" y="3733800"/>
            <a:ext cx="381000" cy="3810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2</a:t>
            </a:r>
            <a:endParaRPr lang="en-US" dirty="0"/>
          </a:p>
        </p:txBody>
      </p:sp>
      <p:sp>
        <p:nvSpPr>
          <p:cNvPr id="80" name="Oval 79"/>
          <p:cNvSpPr/>
          <p:nvPr/>
        </p:nvSpPr>
        <p:spPr>
          <a:xfrm>
            <a:off x="2362200" y="3733800"/>
            <a:ext cx="381000" cy="3810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3</a:t>
            </a:r>
            <a:endParaRPr lang="en-US" dirty="0"/>
          </a:p>
        </p:txBody>
      </p:sp>
      <p:sp>
        <p:nvSpPr>
          <p:cNvPr id="88" name="Rectangle 87"/>
          <p:cNvSpPr/>
          <p:nvPr/>
        </p:nvSpPr>
        <p:spPr>
          <a:xfrm>
            <a:off x="7162800" y="5867400"/>
            <a:ext cx="1066800" cy="3048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User</a:t>
            </a:r>
            <a:r>
              <a:rPr lang="en-US" baseline="-25000" dirty="0" smtClean="0"/>
              <a:t>6</a:t>
            </a:r>
            <a:endParaRPr lang="en-US" baseline="-25000" dirty="0"/>
          </a:p>
        </p:txBody>
      </p:sp>
      <p:sp>
        <p:nvSpPr>
          <p:cNvPr id="92" name="Oval 91"/>
          <p:cNvSpPr/>
          <p:nvPr/>
        </p:nvSpPr>
        <p:spPr>
          <a:xfrm>
            <a:off x="7391400" y="43434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smtClean="0"/>
              <a:t>UI</a:t>
            </a:r>
          </a:p>
          <a:p>
            <a:pPr algn="ctr"/>
            <a:r>
              <a:rPr lang="en-US" sz="1400" dirty="0" smtClean="0"/>
              <a:t>6</a:t>
            </a:r>
            <a:endParaRPr lang="en-US" sz="1400" dirty="0"/>
          </a:p>
        </p:txBody>
      </p:sp>
      <p:sp>
        <p:nvSpPr>
          <p:cNvPr id="96" name="Oval 95"/>
          <p:cNvSpPr/>
          <p:nvPr/>
        </p:nvSpPr>
        <p:spPr>
          <a:xfrm>
            <a:off x="7391400" y="51816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smtClean="0"/>
              <a:t>PC</a:t>
            </a:r>
          </a:p>
          <a:p>
            <a:pPr algn="ctr"/>
            <a:r>
              <a:rPr lang="en-US" sz="1400" dirty="0" smtClean="0"/>
              <a:t>6</a:t>
            </a:r>
            <a:endParaRPr lang="en-US" sz="1400" dirty="0"/>
          </a:p>
        </p:txBody>
      </p:sp>
      <p:cxnSp>
        <p:nvCxnSpPr>
          <p:cNvPr id="97" name="Straight Arrow Connector 96"/>
          <p:cNvCxnSpPr>
            <a:stCxn id="96" idx="7"/>
            <a:endCxn id="92" idx="5"/>
          </p:cNvCxnSpPr>
          <p:nvPr/>
        </p:nvCxnSpPr>
        <p:spPr>
          <a:xfrm rot="5400000" flipH="1" flipV="1">
            <a:off x="7708152" y="5067300"/>
            <a:ext cx="407148" cy="1588"/>
          </a:xfrm>
          <a:prstGeom prst="straightConnector1">
            <a:avLst/>
          </a:prstGeom>
          <a:ln w="28575">
            <a:solidFill>
              <a:srgbClr val="0000FF"/>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2743200" y="4334470"/>
            <a:ext cx="1082348"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2</a:t>
            </a: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61" name="Rectangle 60"/>
          <p:cNvSpPr/>
          <p:nvPr/>
        </p:nvSpPr>
        <p:spPr>
          <a:xfrm>
            <a:off x="5257800" y="4343400"/>
            <a:ext cx="1104790"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4</a:t>
            </a: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64" name="Rectangle 63"/>
          <p:cNvSpPr/>
          <p:nvPr/>
        </p:nvSpPr>
        <p:spPr>
          <a:xfrm>
            <a:off x="1437523" y="914400"/>
            <a:ext cx="1676400" cy="6096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Remote Response Time</a:t>
            </a:r>
            <a:endParaRPr lang="en-US" dirty="0"/>
          </a:p>
        </p:txBody>
      </p:sp>
      <p:sp>
        <p:nvSpPr>
          <p:cNvPr id="67" name="Equal 66"/>
          <p:cNvSpPr/>
          <p:nvPr/>
        </p:nvSpPr>
        <p:spPr>
          <a:xfrm>
            <a:off x="3276600" y="1066800"/>
            <a:ext cx="381000" cy="381000"/>
          </a:xfrm>
          <a:prstGeom prst="mathEqual">
            <a:avLst>
              <a:gd name="adj1" fmla="val 15099"/>
              <a:gd name="adj2" fmla="val 1176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Rectangle 67"/>
          <p:cNvSpPr/>
          <p:nvPr/>
        </p:nvSpPr>
        <p:spPr>
          <a:xfrm>
            <a:off x="3647323" y="762000"/>
            <a:ext cx="3422732"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2D+P+6T</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4" name="Rectangle 43"/>
          <p:cNvSpPr/>
          <p:nvPr/>
        </p:nvSpPr>
        <p:spPr>
          <a:xfrm>
            <a:off x="3429000" y="2057400"/>
            <a:ext cx="2286000" cy="838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Suppose</a:t>
            </a:r>
          </a:p>
          <a:p>
            <a:pPr algn="ctr"/>
            <a:r>
              <a:rPr lang="en-US" dirty="0" smtClean="0"/>
              <a:t> P &gt; 2T</a:t>
            </a:r>
            <a:endParaRPr lang="en-US" dirty="0"/>
          </a:p>
        </p:txBody>
      </p:sp>
      <p:pic>
        <p:nvPicPr>
          <p:cNvPr id="36" name="~PP3552.WAV">
            <a:hlinkClick r:id="" action="ppaction://media"/>
          </p:cNvPr>
          <p:cNvPicPr>
            <a:picLocks noRot="1" noChangeAspect="1"/>
          </p:cNvPicPr>
          <p:nvPr>
            <a:wavAudioFile r:embed="rId2" name="~PP3552.WAV"/>
          </p:nvPr>
        </p:nvPicPr>
        <p:blipFill>
          <a:blip r:embed="rId5" cstate="print"/>
          <a:stretch>
            <a:fillRect/>
          </a:stretch>
        </p:blipFill>
        <p:spPr>
          <a:xfrm>
            <a:off x="8724900" y="6438900"/>
            <a:ext cx="304800" cy="304800"/>
          </a:xfrm>
          <a:prstGeom prst="rect">
            <a:avLst/>
          </a:prstGeom>
        </p:spPr>
      </p:pic>
    </p:spTree>
    <p:custDataLst>
      <p:tags r:id="rId1"/>
    </p:custDataLst>
  </p:cSld>
  <p:clrMapOvr>
    <a:masterClrMapping/>
  </p:clrMapOvr>
  <p:transition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par>
                                <p:cTn id="15" presetID="26" presetClass="emph" presetSubtype="0" repeatCount="2000" fill="hold" grpId="0" nodeType="withEffect">
                                  <p:stCondLst>
                                    <p:cond delay="0"/>
                                  </p:stCondLst>
                                  <p:childTnLst>
                                    <p:animEffect transition="out" filter="fade">
                                      <p:cBhvr>
                                        <p:cTn id="16" dur="500" tmFilter="0, 0; .2, .5; .8, .5; 1, 0"/>
                                        <p:tgtEl>
                                          <p:spTgt spid="72"/>
                                        </p:tgtEl>
                                      </p:cBhvr>
                                    </p:animEffect>
                                    <p:animScale>
                                      <p:cBhvr>
                                        <p:cTn id="17" dur="250" autoRev="1" fill="hold"/>
                                        <p:tgtEl>
                                          <p:spTgt spid="72"/>
                                        </p:tgtEl>
                                      </p:cBhvr>
                                      <p:by x="105000" y="105000"/>
                                    </p:animScale>
                                  </p:childTnLst>
                                </p:cTn>
                              </p:par>
                              <p:par>
                                <p:cTn id="18" presetID="26" presetClass="emph" presetSubtype="0" repeatCount="2000" fill="hold" nodeType="withEffect">
                                  <p:stCondLst>
                                    <p:cond delay="0"/>
                                  </p:stCondLst>
                                  <p:childTnLst>
                                    <p:animEffect transition="out" filter="fade">
                                      <p:cBhvr>
                                        <p:cTn id="19" dur="500" tmFilter="0, 0; .2, .5; .8, .5; 1, 0"/>
                                        <p:tgtEl>
                                          <p:spTgt spid="82"/>
                                        </p:tgtEl>
                                      </p:cBhvr>
                                    </p:animEffect>
                                    <p:animScale>
                                      <p:cBhvr>
                                        <p:cTn id="20" dur="250" autoRev="1" fill="hold"/>
                                        <p:tgtEl>
                                          <p:spTgt spid="82"/>
                                        </p:tgtEl>
                                      </p:cBhvr>
                                      <p:by x="105000" y="105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1"/>
                                        </p:tgtEl>
                                        <p:attrNameLst>
                                          <p:attrName>style.visibility</p:attrName>
                                        </p:attrNameLst>
                                      </p:cBhvr>
                                      <p:to>
                                        <p:strVal val="visible"/>
                                      </p:to>
                                    </p:set>
                                  </p:childTnLst>
                                </p:cTn>
                              </p:par>
                              <p:par>
                                <p:cTn id="25" presetID="26" presetClass="emph" presetSubtype="0" repeatCount="2000" fill="hold" nodeType="withEffect">
                                  <p:stCondLst>
                                    <p:cond delay="0"/>
                                  </p:stCondLst>
                                  <p:childTnLst>
                                    <p:animEffect transition="out" filter="fade">
                                      <p:cBhvr>
                                        <p:cTn id="26" dur="500" tmFilter="0, 0; .2, .5; .8, .5; 1, 0"/>
                                        <p:tgtEl>
                                          <p:spTgt spid="101"/>
                                        </p:tgtEl>
                                      </p:cBhvr>
                                    </p:animEffect>
                                    <p:animScale>
                                      <p:cBhvr>
                                        <p:cTn id="27" dur="250" autoRev="1" fill="hold"/>
                                        <p:tgtEl>
                                          <p:spTgt spid="101"/>
                                        </p:tgtEl>
                                      </p:cBhvr>
                                      <p:by x="105000" y="105000"/>
                                    </p:animScale>
                                  </p:childTnLst>
                                </p:cTn>
                              </p:par>
                              <p:par>
                                <p:cTn id="28" presetID="26" presetClass="emph" presetSubtype="0" repeatCount="2000" fill="hold" grpId="0" nodeType="withEffect">
                                  <p:stCondLst>
                                    <p:cond delay="0"/>
                                  </p:stCondLst>
                                  <p:childTnLst>
                                    <p:animEffect transition="out" filter="fade">
                                      <p:cBhvr>
                                        <p:cTn id="29" dur="500" tmFilter="0, 0; .2, .5; .8, .5; 1, 0"/>
                                        <p:tgtEl>
                                          <p:spTgt spid="81"/>
                                        </p:tgtEl>
                                      </p:cBhvr>
                                    </p:animEffect>
                                    <p:animScale>
                                      <p:cBhvr>
                                        <p:cTn id="30" dur="250" autoRev="1" fill="hold"/>
                                        <p:tgtEl>
                                          <p:spTgt spid="81"/>
                                        </p:tgtEl>
                                      </p:cBhvr>
                                      <p:by x="105000" y="105000"/>
                                    </p:animScale>
                                  </p:childTnLst>
                                </p:cTn>
                              </p:par>
                              <p:par>
                                <p:cTn id="31" presetID="26" presetClass="emph" presetSubtype="0" repeatCount="2000" fill="hold" nodeType="withEffect">
                                  <p:stCondLst>
                                    <p:cond delay="0"/>
                                  </p:stCondLst>
                                  <p:childTnLst>
                                    <p:animEffect transition="out" filter="fade">
                                      <p:cBhvr>
                                        <p:cTn id="32" dur="500" tmFilter="0, 0; .2, .5; .8, .5; 1, 0"/>
                                        <p:tgtEl>
                                          <p:spTgt spid="86"/>
                                        </p:tgtEl>
                                      </p:cBhvr>
                                    </p:animEffect>
                                    <p:animScale>
                                      <p:cBhvr>
                                        <p:cTn id="33" dur="250" autoRev="1" fill="hold"/>
                                        <p:tgtEl>
                                          <p:spTgt spid="86"/>
                                        </p:tgtEl>
                                      </p:cBhvr>
                                      <p:by x="105000" y="105000"/>
                                    </p:animScale>
                                  </p:childTnLst>
                                </p:cTn>
                              </p:par>
                              <p:par>
                                <p:cTn id="34" presetID="26" presetClass="emph" presetSubtype="0" repeatCount="2000" fill="hold" grpId="0" nodeType="withEffect">
                                  <p:stCondLst>
                                    <p:cond delay="0"/>
                                  </p:stCondLst>
                                  <p:childTnLst>
                                    <p:animEffect transition="out" filter="fade">
                                      <p:cBhvr>
                                        <p:cTn id="35" dur="500" tmFilter="0, 0; .2, .5; .8, .5; 1, 0"/>
                                        <p:tgtEl>
                                          <p:spTgt spid="83"/>
                                        </p:tgtEl>
                                      </p:cBhvr>
                                    </p:animEffect>
                                    <p:animScale>
                                      <p:cBhvr>
                                        <p:cTn id="36" dur="250" autoRev="1" fill="hold"/>
                                        <p:tgtEl>
                                          <p:spTgt spid="83"/>
                                        </p:tgtEl>
                                      </p:cBhvr>
                                      <p:by x="105000" y="105000"/>
                                    </p:animScale>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45" fill="hold" display="0">
                  <p:stCondLst>
                    <p:cond delay="indefinite"/>
                  </p:stCondLst>
                  <p:endCondLst>
                    <p:cond evt="onPrev" delay="0">
                      <p:tgtEl>
                        <p:sldTgt/>
                      </p:tgtEl>
                    </p:cond>
                    <p:cond evt="onStopAudio" delay="0">
                      <p:tgtEl>
                        <p:sldTgt/>
                      </p:tgtEl>
                    </p:cond>
                  </p:endCondLst>
                </p:cTn>
                <p:tgtEl>
                  <p:spTgt spid="36"/>
                </p:tgtEl>
              </p:cMediaNode>
            </p:audio>
          </p:childTnLst>
        </p:cTn>
      </p:par>
    </p:tnLst>
    <p:bldLst>
      <p:bldP spid="72" grpId="0" animBg="1"/>
      <p:bldP spid="81" grpId="0" animBg="1"/>
      <p:bldP spid="83" grpId="0" animBg="1"/>
      <p:bldP spid="64" grpId="0" animBg="1"/>
      <p:bldP spid="67" grpId="0" animBg="1"/>
      <p:bldP spid="68" grpId="0"/>
      <p:bldP spid="44"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p:cNvSpPr/>
          <p:nvPr/>
        </p:nvSpPr>
        <p:spPr>
          <a:xfrm>
            <a:off x="2514600" y="5181600"/>
            <a:ext cx="1524000" cy="84124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User</a:t>
            </a:r>
            <a:r>
              <a:rPr lang="en-US" baseline="-25000" dirty="0" smtClean="0"/>
              <a:t>1</a:t>
            </a:r>
            <a:r>
              <a:rPr lang="en-US" dirty="0" smtClean="0"/>
              <a:t>’s Delay</a:t>
            </a:r>
            <a:endParaRPr lang="en-US" dirty="0"/>
          </a:p>
        </p:txBody>
      </p:sp>
      <p:sp>
        <p:nvSpPr>
          <p:cNvPr id="98" name="Rectangle 97"/>
          <p:cNvSpPr/>
          <p:nvPr/>
        </p:nvSpPr>
        <p:spPr>
          <a:xfrm>
            <a:off x="5029200" y="5181600"/>
            <a:ext cx="1524000" cy="8382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User</a:t>
            </a:r>
            <a:r>
              <a:rPr lang="en-US" baseline="-25000" dirty="0" smtClean="0"/>
              <a:t>4</a:t>
            </a:r>
            <a:r>
              <a:rPr lang="en-US" dirty="0" smtClean="0"/>
              <a:t>’s Delay</a:t>
            </a:r>
            <a:endParaRPr lang="en-US" dirty="0"/>
          </a:p>
        </p:txBody>
      </p:sp>
      <p:sp>
        <p:nvSpPr>
          <p:cNvPr id="2" name="Title 1"/>
          <p:cNvSpPr>
            <a:spLocks noGrp="1"/>
          </p:cNvSpPr>
          <p:nvPr>
            <p:ph type="title"/>
          </p:nvPr>
        </p:nvSpPr>
        <p:spPr/>
        <p:txBody>
          <a:bodyPr>
            <a:normAutofit/>
          </a:bodyPr>
          <a:lstStyle/>
          <a:p>
            <a:r>
              <a:rPr lang="en-US" dirty="0" smtClean="0"/>
              <a:t>User</a:t>
            </a:r>
            <a:r>
              <a:rPr lang="en-US" baseline="-25000" dirty="0" smtClean="0"/>
              <a:t>6</a:t>
            </a:r>
            <a:r>
              <a:rPr lang="en-US" dirty="0" smtClean="0"/>
              <a:t>’s Concurrent Response Time</a:t>
            </a:r>
            <a:endParaRPr lang="en-US" dirty="0"/>
          </a:p>
        </p:txBody>
      </p:sp>
      <p:sp>
        <p:nvSpPr>
          <p:cNvPr id="4" name="Content Placeholder 3"/>
          <p:cNvSpPr>
            <a:spLocks noGrp="1"/>
          </p:cNvSpPr>
          <p:nvPr>
            <p:ph sz="quarter" idx="10"/>
          </p:nvPr>
        </p:nvSpPr>
        <p:spPr/>
        <p:txBody>
          <a:bodyPr/>
          <a:lstStyle/>
          <a:p>
            <a:endParaRPr lang="en-US"/>
          </a:p>
        </p:txBody>
      </p:sp>
      <p:sp>
        <p:nvSpPr>
          <p:cNvPr id="5" name="Slide Number Placeholder 4"/>
          <p:cNvSpPr>
            <a:spLocks noGrp="1"/>
          </p:cNvSpPr>
          <p:nvPr>
            <p:ph type="sldNum" sz="quarter" idx="4"/>
          </p:nvPr>
        </p:nvSpPr>
        <p:spPr/>
        <p:txBody>
          <a:bodyPr/>
          <a:lstStyle/>
          <a:p>
            <a:pPr algn="ctr" eaLnBrk="1" latinLnBrk="0" hangingPunct="1"/>
            <a:fld id="{2BBB5E19-F10A-4C2F-BF6F-11C513378A2E}" type="slidenum">
              <a:rPr kumimoji="0" lang="en-US" smtClean="0"/>
              <a:pPr algn="ctr" eaLnBrk="1" latinLnBrk="0" hangingPunct="1"/>
              <a:t>77</a:t>
            </a:fld>
            <a:endParaRPr kumimoji="0" lang="en-US" sz="1400" b="1" dirty="0">
              <a:solidFill>
                <a:srgbClr val="FFFFFF"/>
              </a:solidFill>
            </a:endParaRPr>
          </a:p>
        </p:txBody>
      </p:sp>
      <p:sp>
        <p:nvSpPr>
          <p:cNvPr id="63" name="Rectangle 62"/>
          <p:cNvSpPr/>
          <p:nvPr/>
        </p:nvSpPr>
        <p:spPr>
          <a:xfrm>
            <a:off x="1524000" y="1676400"/>
            <a:ext cx="1066800" cy="3048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User</a:t>
            </a:r>
            <a:r>
              <a:rPr lang="en-US" baseline="-25000" dirty="0" smtClean="0"/>
              <a:t>1</a:t>
            </a:r>
            <a:endParaRPr lang="en-US" baseline="-25000" dirty="0"/>
          </a:p>
        </p:txBody>
      </p:sp>
      <p:sp>
        <p:nvSpPr>
          <p:cNvPr id="74" name="Oval 73"/>
          <p:cNvSpPr/>
          <p:nvPr/>
        </p:nvSpPr>
        <p:spPr>
          <a:xfrm>
            <a:off x="1752600" y="20574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smtClean="0"/>
              <a:t>UI</a:t>
            </a:r>
          </a:p>
          <a:p>
            <a:pPr algn="ctr"/>
            <a:r>
              <a:rPr lang="en-US" sz="1400" dirty="0" smtClean="0"/>
              <a:t>1</a:t>
            </a:r>
            <a:endParaRPr lang="en-US" sz="1400" dirty="0"/>
          </a:p>
        </p:txBody>
      </p:sp>
      <p:sp>
        <p:nvSpPr>
          <p:cNvPr id="75" name="Oval 74"/>
          <p:cNvSpPr/>
          <p:nvPr/>
        </p:nvSpPr>
        <p:spPr>
          <a:xfrm>
            <a:off x="1752600" y="28956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smtClean="0"/>
              <a:t>PC</a:t>
            </a:r>
          </a:p>
          <a:p>
            <a:pPr algn="ctr"/>
            <a:r>
              <a:rPr lang="en-US" sz="1400" dirty="0" smtClean="0"/>
              <a:t>1</a:t>
            </a:r>
            <a:endParaRPr lang="en-US" sz="1400" dirty="0"/>
          </a:p>
        </p:txBody>
      </p:sp>
      <p:cxnSp>
        <p:nvCxnSpPr>
          <p:cNvPr id="95" name="Straight Arrow Connector 94"/>
          <p:cNvCxnSpPr>
            <a:stCxn id="74" idx="3"/>
            <a:endCxn id="75" idx="1"/>
          </p:cNvCxnSpPr>
          <p:nvPr/>
        </p:nvCxnSpPr>
        <p:spPr>
          <a:xfrm rot="5400000">
            <a:off x="1638300" y="2781300"/>
            <a:ext cx="407148"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a:stCxn id="75" idx="7"/>
            <a:endCxn id="74" idx="5"/>
          </p:cNvCxnSpPr>
          <p:nvPr/>
        </p:nvCxnSpPr>
        <p:spPr>
          <a:xfrm rot="5400000" flipH="1" flipV="1">
            <a:off x="2069352" y="2781300"/>
            <a:ext cx="407148" cy="1588"/>
          </a:xfrm>
          <a:prstGeom prst="straightConnector1">
            <a:avLst/>
          </a:prstGeom>
          <a:ln w="28575">
            <a:solidFill>
              <a:srgbClr val="0000FF"/>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6172200" y="1676400"/>
            <a:ext cx="1066800" cy="3048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User</a:t>
            </a:r>
            <a:r>
              <a:rPr lang="en-US" baseline="-25000" dirty="0" smtClean="0"/>
              <a:t>4</a:t>
            </a:r>
            <a:endParaRPr lang="en-US" baseline="-25000" dirty="0"/>
          </a:p>
        </p:txBody>
      </p:sp>
      <p:sp>
        <p:nvSpPr>
          <p:cNvPr id="42" name="Oval 41"/>
          <p:cNvSpPr/>
          <p:nvPr/>
        </p:nvSpPr>
        <p:spPr>
          <a:xfrm>
            <a:off x="6400800" y="20574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smtClean="0"/>
              <a:t>UI</a:t>
            </a:r>
          </a:p>
          <a:p>
            <a:pPr algn="ctr"/>
            <a:r>
              <a:rPr lang="en-US" sz="1400" dirty="0" smtClean="0"/>
              <a:t>4</a:t>
            </a:r>
            <a:endParaRPr lang="en-US" sz="1400" dirty="0"/>
          </a:p>
        </p:txBody>
      </p:sp>
      <p:sp>
        <p:nvSpPr>
          <p:cNvPr id="43" name="Oval 42"/>
          <p:cNvSpPr/>
          <p:nvPr/>
        </p:nvSpPr>
        <p:spPr>
          <a:xfrm>
            <a:off x="6400800" y="28956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smtClean="0"/>
              <a:t>PC</a:t>
            </a:r>
          </a:p>
          <a:p>
            <a:pPr algn="ctr"/>
            <a:r>
              <a:rPr lang="en-US" sz="1400" dirty="0" smtClean="0"/>
              <a:t>4</a:t>
            </a:r>
            <a:endParaRPr lang="en-US" sz="1400" dirty="0"/>
          </a:p>
        </p:txBody>
      </p:sp>
      <p:cxnSp>
        <p:nvCxnSpPr>
          <p:cNvPr id="50" name="Straight Arrow Connector 49"/>
          <p:cNvCxnSpPr>
            <a:stCxn id="43" idx="7"/>
            <a:endCxn id="42" idx="5"/>
          </p:cNvCxnSpPr>
          <p:nvPr/>
        </p:nvCxnSpPr>
        <p:spPr>
          <a:xfrm rot="5400000" flipH="1" flipV="1">
            <a:off x="6717552" y="2781300"/>
            <a:ext cx="407148" cy="1588"/>
          </a:xfrm>
          <a:prstGeom prst="straightConnector1">
            <a:avLst/>
          </a:prstGeom>
          <a:ln w="28575">
            <a:solidFill>
              <a:srgbClr val="0000FF"/>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a:stCxn id="75" idx="6"/>
            <a:endCxn id="43" idx="2"/>
          </p:cNvCxnSpPr>
          <p:nvPr/>
        </p:nvCxnSpPr>
        <p:spPr>
          <a:xfrm>
            <a:off x="2362200" y="3200400"/>
            <a:ext cx="403860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a:stCxn id="43" idx="4"/>
            <a:endCxn id="96" idx="1"/>
          </p:cNvCxnSpPr>
          <p:nvPr/>
        </p:nvCxnSpPr>
        <p:spPr>
          <a:xfrm rot="16200000" flipH="1">
            <a:off x="6210300" y="4000500"/>
            <a:ext cx="1765674" cy="77507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a:stCxn id="43" idx="4"/>
          </p:cNvCxnSpPr>
          <p:nvPr/>
        </p:nvCxnSpPr>
        <p:spPr>
          <a:xfrm rot="5400000">
            <a:off x="6324600" y="3657600"/>
            <a:ext cx="533400" cy="228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2" name="Oval 71"/>
          <p:cNvSpPr/>
          <p:nvPr/>
        </p:nvSpPr>
        <p:spPr>
          <a:xfrm>
            <a:off x="2743200" y="2743200"/>
            <a:ext cx="381000" cy="3810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1</a:t>
            </a:r>
            <a:endParaRPr lang="en-US" dirty="0"/>
          </a:p>
        </p:txBody>
      </p:sp>
      <p:sp>
        <p:nvSpPr>
          <p:cNvPr id="81" name="Oval 80"/>
          <p:cNvSpPr/>
          <p:nvPr/>
        </p:nvSpPr>
        <p:spPr>
          <a:xfrm>
            <a:off x="6019800" y="3733800"/>
            <a:ext cx="381000" cy="3810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1</a:t>
            </a:r>
            <a:endParaRPr lang="en-US" dirty="0"/>
          </a:p>
        </p:txBody>
      </p:sp>
      <p:sp>
        <p:nvSpPr>
          <p:cNvPr id="83" name="Oval 82"/>
          <p:cNvSpPr/>
          <p:nvPr/>
        </p:nvSpPr>
        <p:spPr>
          <a:xfrm>
            <a:off x="7010400" y="3733800"/>
            <a:ext cx="381000" cy="3810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2</a:t>
            </a:r>
            <a:endParaRPr lang="en-US" dirty="0"/>
          </a:p>
        </p:txBody>
      </p:sp>
      <p:cxnSp>
        <p:nvCxnSpPr>
          <p:cNvPr id="62" name="Straight Arrow Connector 61"/>
          <p:cNvCxnSpPr>
            <a:stCxn id="75" idx="4"/>
          </p:cNvCxnSpPr>
          <p:nvPr/>
        </p:nvCxnSpPr>
        <p:spPr>
          <a:xfrm rot="5400000">
            <a:off x="1676400" y="3657600"/>
            <a:ext cx="533400" cy="228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a:stCxn id="75" idx="4"/>
          </p:cNvCxnSpPr>
          <p:nvPr/>
        </p:nvCxnSpPr>
        <p:spPr>
          <a:xfrm rot="16200000" flipH="1">
            <a:off x="1905000" y="3657600"/>
            <a:ext cx="533400" cy="228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9" name="Oval 78"/>
          <p:cNvSpPr/>
          <p:nvPr/>
        </p:nvSpPr>
        <p:spPr>
          <a:xfrm>
            <a:off x="1371600" y="3733800"/>
            <a:ext cx="381000" cy="3810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2</a:t>
            </a:r>
            <a:endParaRPr lang="en-US" dirty="0"/>
          </a:p>
        </p:txBody>
      </p:sp>
      <p:sp>
        <p:nvSpPr>
          <p:cNvPr id="80" name="Oval 79"/>
          <p:cNvSpPr/>
          <p:nvPr/>
        </p:nvSpPr>
        <p:spPr>
          <a:xfrm>
            <a:off x="2362200" y="3733800"/>
            <a:ext cx="381000" cy="3810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3</a:t>
            </a:r>
            <a:endParaRPr lang="en-US" dirty="0"/>
          </a:p>
        </p:txBody>
      </p:sp>
      <p:sp>
        <p:nvSpPr>
          <p:cNvPr id="88" name="Rectangle 87"/>
          <p:cNvSpPr/>
          <p:nvPr/>
        </p:nvSpPr>
        <p:spPr>
          <a:xfrm>
            <a:off x="7162800" y="5867400"/>
            <a:ext cx="1066800" cy="3048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User</a:t>
            </a:r>
            <a:r>
              <a:rPr lang="en-US" baseline="-25000" dirty="0" smtClean="0"/>
              <a:t>6</a:t>
            </a:r>
            <a:endParaRPr lang="en-US" baseline="-25000" dirty="0"/>
          </a:p>
        </p:txBody>
      </p:sp>
      <p:sp>
        <p:nvSpPr>
          <p:cNvPr id="92" name="Oval 91"/>
          <p:cNvSpPr/>
          <p:nvPr/>
        </p:nvSpPr>
        <p:spPr>
          <a:xfrm>
            <a:off x="7391400" y="43434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smtClean="0"/>
              <a:t>UI</a:t>
            </a:r>
          </a:p>
          <a:p>
            <a:pPr algn="ctr"/>
            <a:r>
              <a:rPr lang="en-US" sz="1400" dirty="0" smtClean="0"/>
              <a:t>6</a:t>
            </a:r>
            <a:endParaRPr lang="en-US" sz="1400" dirty="0"/>
          </a:p>
        </p:txBody>
      </p:sp>
      <p:sp>
        <p:nvSpPr>
          <p:cNvPr id="96" name="Oval 95"/>
          <p:cNvSpPr/>
          <p:nvPr/>
        </p:nvSpPr>
        <p:spPr>
          <a:xfrm>
            <a:off x="7391400" y="51816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smtClean="0"/>
              <a:t>PC</a:t>
            </a:r>
          </a:p>
          <a:p>
            <a:pPr algn="ctr"/>
            <a:r>
              <a:rPr lang="en-US" sz="1400" dirty="0" smtClean="0"/>
              <a:t>6</a:t>
            </a:r>
            <a:endParaRPr lang="en-US" sz="1400" dirty="0"/>
          </a:p>
        </p:txBody>
      </p:sp>
      <p:cxnSp>
        <p:nvCxnSpPr>
          <p:cNvPr id="97" name="Straight Arrow Connector 96"/>
          <p:cNvCxnSpPr>
            <a:stCxn id="96" idx="7"/>
            <a:endCxn id="92" idx="5"/>
          </p:cNvCxnSpPr>
          <p:nvPr/>
        </p:nvCxnSpPr>
        <p:spPr>
          <a:xfrm rot="5400000" flipH="1" flipV="1">
            <a:off x="7708152" y="5067300"/>
            <a:ext cx="407148" cy="1588"/>
          </a:xfrm>
          <a:prstGeom prst="straightConnector1">
            <a:avLst/>
          </a:prstGeom>
          <a:ln w="28575">
            <a:solidFill>
              <a:srgbClr val="0000FF"/>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2438400" y="4334470"/>
            <a:ext cx="1630576"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a:t>
            </a: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61" name="Rectangle 60"/>
          <p:cNvSpPr/>
          <p:nvPr/>
        </p:nvSpPr>
        <p:spPr>
          <a:xfrm>
            <a:off x="4800600" y="4343400"/>
            <a:ext cx="2028120"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P+2T</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64" name="Rectangle 63"/>
          <p:cNvSpPr/>
          <p:nvPr/>
        </p:nvSpPr>
        <p:spPr>
          <a:xfrm>
            <a:off x="1437523" y="914400"/>
            <a:ext cx="1676400" cy="6096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Remote Response Time</a:t>
            </a:r>
            <a:endParaRPr lang="en-US" dirty="0"/>
          </a:p>
        </p:txBody>
      </p:sp>
      <p:sp>
        <p:nvSpPr>
          <p:cNvPr id="67" name="Equal 66"/>
          <p:cNvSpPr/>
          <p:nvPr/>
        </p:nvSpPr>
        <p:spPr>
          <a:xfrm>
            <a:off x="3276600" y="1066800"/>
            <a:ext cx="381000" cy="381000"/>
          </a:xfrm>
          <a:prstGeom prst="mathEqual">
            <a:avLst>
              <a:gd name="adj1" fmla="val 15099"/>
              <a:gd name="adj2" fmla="val 1176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Rectangle 67"/>
          <p:cNvSpPr/>
          <p:nvPr/>
        </p:nvSpPr>
        <p:spPr>
          <a:xfrm>
            <a:off x="3647323" y="762000"/>
            <a:ext cx="3820277"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2D+3P+3T</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4" name="Rectangle 43"/>
          <p:cNvSpPr/>
          <p:nvPr/>
        </p:nvSpPr>
        <p:spPr>
          <a:xfrm>
            <a:off x="3429000" y="2057400"/>
            <a:ext cx="2286000" cy="838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Suppose</a:t>
            </a:r>
          </a:p>
          <a:p>
            <a:pPr algn="ctr"/>
            <a:r>
              <a:rPr lang="en-US" dirty="0" smtClean="0"/>
              <a:t> P &lt; T</a:t>
            </a:r>
            <a:endParaRPr lang="en-US" dirty="0"/>
          </a:p>
        </p:txBody>
      </p:sp>
      <p:pic>
        <p:nvPicPr>
          <p:cNvPr id="36" name="~PP2610.WAV">
            <a:hlinkClick r:id="" action="ppaction://media"/>
          </p:cNvPr>
          <p:cNvPicPr>
            <a:picLocks noRot="1" noChangeAspect="1"/>
          </p:cNvPicPr>
          <p:nvPr>
            <a:wavAudioFile r:embed="rId2" name="~PP2610.WAV"/>
          </p:nvPr>
        </p:nvPicPr>
        <p:blipFill>
          <a:blip r:embed="rId5" cstate="print"/>
          <a:stretch>
            <a:fillRect/>
          </a:stretch>
        </p:blipFill>
        <p:spPr>
          <a:xfrm>
            <a:off x="8724900" y="6438900"/>
            <a:ext cx="304800" cy="304800"/>
          </a:xfrm>
          <a:prstGeom prst="rect">
            <a:avLst/>
          </a:prstGeom>
        </p:spPr>
      </p:pic>
    </p:spTree>
    <p:custDataLst>
      <p:tags r:id="rId1"/>
    </p:custDataLst>
  </p:cSld>
  <p:clrMapOvr>
    <a:masterClrMapping/>
  </p:clrMapOvr>
  <p:transition advTm="7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par>
                                <p:cTn id="11" presetID="26" presetClass="emph" presetSubtype="0" repeatCount="2000" fill="hold" grpId="0" nodeType="withEffect">
                                  <p:stCondLst>
                                    <p:cond delay="0"/>
                                  </p:stCondLst>
                                  <p:childTnLst>
                                    <p:animEffect transition="out" filter="fade">
                                      <p:cBhvr>
                                        <p:cTn id="12" dur="500" tmFilter="0, 0; .2, .5; .8, .5; 1, 0"/>
                                        <p:tgtEl>
                                          <p:spTgt spid="72"/>
                                        </p:tgtEl>
                                      </p:cBhvr>
                                    </p:animEffect>
                                    <p:animScale>
                                      <p:cBhvr>
                                        <p:cTn id="13" dur="250" autoRev="1" fill="hold"/>
                                        <p:tgtEl>
                                          <p:spTgt spid="72"/>
                                        </p:tgtEl>
                                      </p:cBhvr>
                                      <p:by x="105000" y="105000"/>
                                    </p:animScale>
                                  </p:childTnLst>
                                </p:cTn>
                              </p:par>
                              <p:par>
                                <p:cTn id="14" presetID="26" presetClass="emph" presetSubtype="0" repeatCount="2000" fill="hold" nodeType="withEffect">
                                  <p:stCondLst>
                                    <p:cond delay="0"/>
                                  </p:stCondLst>
                                  <p:childTnLst>
                                    <p:animEffect transition="out" filter="fade">
                                      <p:cBhvr>
                                        <p:cTn id="15" dur="500" tmFilter="0, 0; .2, .5; .8, .5; 1, 0"/>
                                        <p:tgtEl>
                                          <p:spTgt spid="82"/>
                                        </p:tgtEl>
                                      </p:cBhvr>
                                    </p:animEffect>
                                    <p:animScale>
                                      <p:cBhvr>
                                        <p:cTn id="16" dur="250" autoRev="1" fill="hold"/>
                                        <p:tgtEl>
                                          <p:spTgt spid="82"/>
                                        </p:tgtEl>
                                      </p:cBhvr>
                                      <p:by x="105000" y="105000"/>
                                    </p:animScale>
                                  </p:childTnLst>
                                </p:cTn>
                              </p:par>
                              <p:par>
                                <p:cTn id="17" presetID="26" presetClass="emph" presetSubtype="0" repeatCount="2000" fill="hold" grpId="0" nodeType="withEffect">
                                  <p:stCondLst>
                                    <p:cond delay="0"/>
                                  </p:stCondLst>
                                  <p:childTnLst>
                                    <p:animEffect transition="out" filter="fade">
                                      <p:cBhvr>
                                        <p:cTn id="18" dur="500" tmFilter="0, 0; .2, .5; .8, .5; 1, 0"/>
                                        <p:tgtEl>
                                          <p:spTgt spid="75"/>
                                        </p:tgtEl>
                                      </p:cBhvr>
                                    </p:animEffect>
                                    <p:animScale>
                                      <p:cBhvr>
                                        <p:cTn id="19" dur="250" autoRev="1" fill="hold"/>
                                        <p:tgtEl>
                                          <p:spTgt spid="75"/>
                                        </p:tgtEl>
                                      </p:cBhvr>
                                      <p:by x="105000" y="105000"/>
                                    </p:animScale>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1"/>
                                        </p:tgtEl>
                                        <p:attrNameLst>
                                          <p:attrName>style.visibility</p:attrName>
                                        </p:attrNameLst>
                                      </p:cBhvr>
                                      <p:to>
                                        <p:strVal val="visible"/>
                                      </p:to>
                                    </p:set>
                                  </p:childTnLst>
                                </p:cTn>
                              </p:par>
                              <p:par>
                                <p:cTn id="24" presetID="26" presetClass="emph" presetSubtype="0" repeatCount="2000" fill="hold" nodeType="withEffect">
                                  <p:stCondLst>
                                    <p:cond delay="0"/>
                                  </p:stCondLst>
                                  <p:childTnLst>
                                    <p:animEffect transition="out" filter="fade">
                                      <p:cBhvr>
                                        <p:cTn id="25" dur="500" tmFilter="0, 0; .2, .5; .8, .5; 1, 0"/>
                                        <p:tgtEl>
                                          <p:spTgt spid="101"/>
                                        </p:tgtEl>
                                      </p:cBhvr>
                                    </p:animEffect>
                                    <p:animScale>
                                      <p:cBhvr>
                                        <p:cTn id="26" dur="250" autoRev="1" fill="hold"/>
                                        <p:tgtEl>
                                          <p:spTgt spid="101"/>
                                        </p:tgtEl>
                                      </p:cBhvr>
                                      <p:by x="105000" y="105000"/>
                                    </p:animScale>
                                  </p:childTnLst>
                                </p:cTn>
                              </p:par>
                              <p:par>
                                <p:cTn id="27" presetID="26" presetClass="emph" presetSubtype="0" repeatCount="2000" fill="hold" grpId="0" nodeType="withEffect">
                                  <p:stCondLst>
                                    <p:cond delay="0"/>
                                  </p:stCondLst>
                                  <p:childTnLst>
                                    <p:animEffect transition="out" filter="fade">
                                      <p:cBhvr>
                                        <p:cTn id="28" dur="500" tmFilter="0, 0; .2, .5; .8, .5; 1, 0"/>
                                        <p:tgtEl>
                                          <p:spTgt spid="81"/>
                                        </p:tgtEl>
                                      </p:cBhvr>
                                    </p:animEffect>
                                    <p:animScale>
                                      <p:cBhvr>
                                        <p:cTn id="29" dur="250" autoRev="1" fill="hold"/>
                                        <p:tgtEl>
                                          <p:spTgt spid="81"/>
                                        </p:tgtEl>
                                      </p:cBhvr>
                                      <p:by x="105000" y="105000"/>
                                    </p:animScale>
                                  </p:childTnLst>
                                </p:cTn>
                              </p:par>
                              <p:par>
                                <p:cTn id="30" presetID="26" presetClass="emph" presetSubtype="0" repeatCount="2000" fill="hold" nodeType="withEffect">
                                  <p:stCondLst>
                                    <p:cond delay="0"/>
                                  </p:stCondLst>
                                  <p:childTnLst>
                                    <p:animEffect transition="out" filter="fade">
                                      <p:cBhvr>
                                        <p:cTn id="31" dur="500" tmFilter="0, 0; .2, .5; .8, .5; 1, 0"/>
                                        <p:tgtEl>
                                          <p:spTgt spid="86"/>
                                        </p:tgtEl>
                                      </p:cBhvr>
                                    </p:animEffect>
                                    <p:animScale>
                                      <p:cBhvr>
                                        <p:cTn id="32" dur="250" autoRev="1" fill="hold"/>
                                        <p:tgtEl>
                                          <p:spTgt spid="86"/>
                                        </p:tgtEl>
                                      </p:cBhvr>
                                      <p:by x="105000" y="105000"/>
                                    </p:animScale>
                                  </p:childTnLst>
                                </p:cTn>
                              </p:par>
                              <p:par>
                                <p:cTn id="33" presetID="26" presetClass="emph" presetSubtype="0" repeatCount="2000" fill="hold" grpId="0" nodeType="withEffect">
                                  <p:stCondLst>
                                    <p:cond delay="0"/>
                                  </p:stCondLst>
                                  <p:childTnLst>
                                    <p:animEffect transition="out" filter="fade">
                                      <p:cBhvr>
                                        <p:cTn id="34" dur="500" tmFilter="0, 0; .2, .5; .8, .5; 1, 0"/>
                                        <p:tgtEl>
                                          <p:spTgt spid="83"/>
                                        </p:tgtEl>
                                      </p:cBhvr>
                                    </p:animEffect>
                                    <p:animScale>
                                      <p:cBhvr>
                                        <p:cTn id="35" dur="250" autoRev="1" fill="hold"/>
                                        <p:tgtEl>
                                          <p:spTgt spid="83"/>
                                        </p:tgtEl>
                                      </p:cBhvr>
                                      <p:by x="105000" y="105000"/>
                                    </p:animScale>
                                  </p:childTnLst>
                                </p:cTn>
                              </p:par>
                              <p:par>
                                <p:cTn id="36" presetID="26" presetClass="emph" presetSubtype="0" repeatCount="2000" fill="hold" grpId="0" nodeType="withEffect">
                                  <p:stCondLst>
                                    <p:cond delay="0"/>
                                  </p:stCondLst>
                                  <p:childTnLst>
                                    <p:animEffect transition="out" filter="fade">
                                      <p:cBhvr>
                                        <p:cTn id="37" dur="500" tmFilter="0, 0; .2, .5; .8, .5; 1, 0"/>
                                        <p:tgtEl>
                                          <p:spTgt spid="43"/>
                                        </p:tgtEl>
                                      </p:cBhvr>
                                    </p:animEffect>
                                    <p:animScale>
                                      <p:cBhvr>
                                        <p:cTn id="38" dur="250" autoRev="1" fill="hold"/>
                                        <p:tgtEl>
                                          <p:spTgt spid="43"/>
                                        </p:tgtEl>
                                      </p:cBhvr>
                                      <p:by x="105000" y="105000"/>
                                    </p:animScale>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47" fill="hold" display="0">
                  <p:stCondLst>
                    <p:cond delay="indefinite"/>
                  </p:stCondLst>
                  <p:endCondLst>
                    <p:cond evt="onPrev" delay="0">
                      <p:tgtEl>
                        <p:sldTgt/>
                      </p:tgtEl>
                    </p:cond>
                    <p:cond evt="onStopAudio" delay="0">
                      <p:tgtEl>
                        <p:sldTgt/>
                      </p:tgtEl>
                    </p:cond>
                  </p:endCondLst>
                </p:cTn>
                <p:tgtEl>
                  <p:spTgt spid="36"/>
                </p:tgtEl>
              </p:cMediaNode>
            </p:audio>
          </p:childTnLst>
        </p:cTn>
      </p:par>
    </p:tnLst>
    <p:bldLst>
      <p:bldP spid="75" grpId="0" animBg="1"/>
      <p:bldP spid="43" grpId="0" animBg="1"/>
      <p:bldP spid="72" grpId="0" animBg="1"/>
      <p:bldP spid="81" grpId="0" animBg="1"/>
      <p:bldP spid="83" grpId="0" animBg="1"/>
      <p:bldP spid="64" grpId="0" animBg="1"/>
      <p:bldP spid="67" grpId="0" animBg="1"/>
      <p:bldP spid="68"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Response Time Comparisons</a:t>
            </a:r>
            <a:endParaRPr lang="en-US" dirty="0"/>
          </a:p>
        </p:txBody>
      </p:sp>
      <p:sp>
        <p:nvSpPr>
          <p:cNvPr id="4" name="Content Placeholder 3"/>
          <p:cNvSpPr>
            <a:spLocks noGrp="1"/>
          </p:cNvSpPr>
          <p:nvPr>
            <p:ph sz="quarter" idx="10"/>
          </p:nvPr>
        </p:nvSpPr>
        <p:spPr/>
        <p:txBody>
          <a:bodyPr/>
          <a:lstStyle/>
          <a:p>
            <a:endParaRPr lang="en-US" dirty="0"/>
          </a:p>
        </p:txBody>
      </p:sp>
      <p:sp>
        <p:nvSpPr>
          <p:cNvPr id="5" name="Slide Number Placeholder 4"/>
          <p:cNvSpPr>
            <a:spLocks noGrp="1"/>
          </p:cNvSpPr>
          <p:nvPr>
            <p:ph type="sldNum" sz="quarter" idx="4"/>
          </p:nvPr>
        </p:nvSpPr>
        <p:spPr/>
        <p:txBody>
          <a:bodyPr/>
          <a:lstStyle/>
          <a:p>
            <a:pPr algn="ctr" eaLnBrk="1" latinLnBrk="0" hangingPunct="1"/>
            <a:fld id="{2BBB5E19-F10A-4C2F-BF6F-11C513378A2E}" type="slidenum">
              <a:rPr kumimoji="0" lang="en-US" smtClean="0"/>
              <a:pPr algn="ctr" eaLnBrk="1" latinLnBrk="0" hangingPunct="1"/>
              <a:t>78</a:t>
            </a:fld>
            <a:endParaRPr kumimoji="0" lang="en-US" sz="1400" b="1" dirty="0">
              <a:solidFill>
                <a:srgbClr val="FFFFFF"/>
              </a:solidFill>
            </a:endParaRPr>
          </a:p>
        </p:txBody>
      </p:sp>
      <p:sp>
        <p:nvSpPr>
          <p:cNvPr id="41" name="Rectangle 40"/>
          <p:cNvSpPr/>
          <p:nvPr/>
        </p:nvSpPr>
        <p:spPr>
          <a:xfrm>
            <a:off x="152400" y="2447330"/>
            <a:ext cx="2209800" cy="6096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User</a:t>
            </a:r>
            <a:r>
              <a:rPr lang="en-US" baseline="-25000" dirty="0" smtClean="0"/>
              <a:t>6</a:t>
            </a:r>
            <a:r>
              <a:rPr lang="en-US" dirty="0" smtClean="0"/>
              <a:t>’s Remote Response Time</a:t>
            </a:r>
            <a:endParaRPr lang="en-US" dirty="0"/>
          </a:p>
        </p:txBody>
      </p:sp>
      <p:sp>
        <p:nvSpPr>
          <p:cNvPr id="45" name="Rectangle 44"/>
          <p:cNvSpPr/>
          <p:nvPr/>
        </p:nvSpPr>
        <p:spPr>
          <a:xfrm>
            <a:off x="2514600" y="990600"/>
            <a:ext cx="1676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Process-First</a:t>
            </a:r>
            <a:endParaRPr lang="en-US" dirty="0"/>
          </a:p>
        </p:txBody>
      </p:sp>
      <p:sp>
        <p:nvSpPr>
          <p:cNvPr id="46" name="Rectangle 45"/>
          <p:cNvSpPr/>
          <p:nvPr/>
        </p:nvSpPr>
        <p:spPr>
          <a:xfrm>
            <a:off x="7086600" y="990600"/>
            <a:ext cx="1676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Transmit-First</a:t>
            </a:r>
            <a:endParaRPr lang="en-US" dirty="0"/>
          </a:p>
        </p:txBody>
      </p:sp>
      <p:sp>
        <p:nvSpPr>
          <p:cNvPr id="49" name="Rectangle 48"/>
          <p:cNvSpPr/>
          <p:nvPr/>
        </p:nvSpPr>
        <p:spPr>
          <a:xfrm>
            <a:off x="2514600" y="2447330"/>
            <a:ext cx="1676400" cy="6096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2D + 3P + 3T</a:t>
            </a:r>
            <a:endParaRPr lang="en-US" dirty="0"/>
          </a:p>
        </p:txBody>
      </p:sp>
      <p:sp>
        <p:nvSpPr>
          <p:cNvPr id="51" name="Rectangle 50"/>
          <p:cNvSpPr/>
          <p:nvPr/>
        </p:nvSpPr>
        <p:spPr>
          <a:xfrm>
            <a:off x="7086600" y="2447330"/>
            <a:ext cx="1676400" cy="6096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2D + P + 3T</a:t>
            </a:r>
            <a:endParaRPr lang="en-US" dirty="0"/>
          </a:p>
        </p:txBody>
      </p:sp>
      <p:sp>
        <p:nvSpPr>
          <p:cNvPr id="73" name="Rectangle 72"/>
          <p:cNvSpPr/>
          <p:nvPr/>
        </p:nvSpPr>
        <p:spPr>
          <a:xfrm>
            <a:off x="4191000" y="1447800"/>
            <a:ext cx="604654" cy="923330"/>
          </a:xfrm>
          <a:prstGeom prst="rect">
            <a:avLst/>
          </a:prstGeom>
          <a:noFill/>
        </p:spPr>
        <p:txBody>
          <a:bodyPr wrap="none" lIns="91440" tIns="45720" rIns="91440" bIns="45720">
            <a:spAutoFit/>
          </a:bodyPr>
          <a:lstStyle/>
          <a:p>
            <a:pPr algn="ctr"/>
            <a:r>
              <a:rPr lang="en-US"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&gt;</a:t>
            </a:r>
            <a:endPar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24" name="Rectangle 23"/>
          <p:cNvSpPr/>
          <p:nvPr/>
        </p:nvSpPr>
        <p:spPr>
          <a:xfrm>
            <a:off x="4800600" y="990600"/>
            <a:ext cx="1676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Concurrent</a:t>
            </a:r>
            <a:endParaRPr lang="en-US" dirty="0"/>
          </a:p>
        </p:txBody>
      </p:sp>
      <p:sp>
        <p:nvSpPr>
          <p:cNvPr id="26" name="Rectangle 25"/>
          <p:cNvSpPr/>
          <p:nvPr/>
        </p:nvSpPr>
        <p:spPr>
          <a:xfrm>
            <a:off x="4800600" y="1600200"/>
            <a:ext cx="1676400" cy="6858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2D + P + 6T</a:t>
            </a:r>
          </a:p>
          <a:p>
            <a:pPr algn="ctr"/>
            <a:r>
              <a:rPr lang="en-US" dirty="0" smtClean="0"/>
              <a:t>if P &gt; 2T</a:t>
            </a:r>
            <a:endParaRPr lang="en-US" dirty="0"/>
          </a:p>
        </p:txBody>
      </p:sp>
      <p:sp>
        <p:nvSpPr>
          <p:cNvPr id="27" name="Rectangle 26"/>
          <p:cNvSpPr/>
          <p:nvPr/>
        </p:nvSpPr>
        <p:spPr>
          <a:xfrm>
            <a:off x="4800600" y="2371130"/>
            <a:ext cx="1676400" cy="6858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2D + 3P + 3T</a:t>
            </a:r>
          </a:p>
          <a:p>
            <a:pPr algn="ctr"/>
            <a:r>
              <a:rPr lang="en-US" dirty="0" smtClean="0"/>
              <a:t>if P &lt; T</a:t>
            </a:r>
            <a:endParaRPr lang="en-US" dirty="0"/>
          </a:p>
        </p:txBody>
      </p:sp>
      <p:sp>
        <p:nvSpPr>
          <p:cNvPr id="28" name="Rectangle 27"/>
          <p:cNvSpPr/>
          <p:nvPr/>
        </p:nvSpPr>
        <p:spPr>
          <a:xfrm>
            <a:off x="6477000" y="1447800"/>
            <a:ext cx="604654" cy="923330"/>
          </a:xfrm>
          <a:prstGeom prst="rect">
            <a:avLst/>
          </a:prstGeom>
          <a:noFill/>
        </p:spPr>
        <p:txBody>
          <a:bodyPr wrap="none" lIns="91440" tIns="45720" rIns="91440" bIns="45720">
            <a:spAutoFit/>
          </a:bodyPr>
          <a:lstStyle/>
          <a:p>
            <a:pPr algn="ctr"/>
            <a:r>
              <a:rPr lang="en-US"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&gt;</a:t>
            </a:r>
            <a:endPar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29" name="Rectangle 28"/>
          <p:cNvSpPr/>
          <p:nvPr/>
        </p:nvSpPr>
        <p:spPr>
          <a:xfrm>
            <a:off x="4191000" y="2286000"/>
            <a:ext cx="604654" cy="923330"/>
          </a:xfrm>
          <a:prstGeom prst="rect">
            <a:avLst/>
          </a:prstGeom>
          <a:noFill/>
        </p:spPr>
        <p:txBody>
          <a:bodyPr wrap="none" lIns="91440" tIns="45720" rIns="91440" bIns="45720">
            <a:spAutoFit/>
          </a:bodyPr>
          <a:lstStyle/>
          <a:p>
            <a:pPr algn="ctr"/>
            <a:r>
              <a:rPr lang="en-US"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endPar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30" name="Rectangle 29"/>
          <p:cNvSpPr/>
          <p:nvPr/>
        </p:nvSpPr>
        <p:spPr>
          <a:xfrm>
            <a:off x="6477000" y="2286000"/>
            <a:ext cx="604654" cy="923330"/>
          </a:xfrm>
          <a:prstGeom prst="rect">
            <a:avLst/>
          </a:prstGeom>
          <a:noFill/>
        </p:spPr>
        <p:txBody>
          <a:bodyPr wrap="none" lIns="91440" tIns="45720" rIns="91440" bIns="45720">
            <a:spAutoFit/>
          </a:bodyPr>
          <a:lstStyle/>
          <a:p>
            <a:pPr algn="ctr"/>
            <a:r>
              <a:rPr lang="en-US"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&gt;</a:t>
            </a:r>
            <a:endPar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37" name="Rectangle 36"/>
          <p:cNvSpPr/>
          <p:nvPr/>
        </p:nvSpPr>
        <p:spPr>
          <a:xfrm>
            <a:off x="4800600" y="3133130"/>
            <a:ext cx="1676400" cy="6858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Also Possible</a:t>
            </a:r>
            <a:endParaRPr lang="en-US" dirty="0"/>
          </a:p>
        </p:txBody>
      </p:sp>
      <p:sp>
        <p:nvSpPr>
          <p:cNvPr id="38" name="Rectangle 37"/>
          <p:cNvSpPr/>
          <p:nvPr/>
        </p:nvSpPr>
        <p:spPr>
          <a:xfrm>
            <a:off x="4191000" y="3048000"/>
            <a:ext cx="604654" cy="923330"/>
          </a:xfrm>
          <a:prstGeom prst="rect">
            <a:avLst/>
          </a:prstGeom>
          <a:noFill/>
        </p:spPr>
        <p:txBody>
          <a:bodyPr wrap="none" lIns="91440" tIns="45720" rIns="91440" bIns="45720">
            <a:spAutoFit/>
          </a:bodyPr>
          <a:lstStyle/>
          <a:p>
            <a:pPr algn="ctr"/>
            <a:r>
              <a:rPr lang="en-US"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&lt;</a:t>
            </a:r>
            <a:endPar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39" name="Rectangle 38"/>
          <p:cNvSpPr/>
          <p:nvPr/>
        </p:nvSpPr>
        <p:spPr>
          <a:xfrm>
            <a:off x="6477000" y="3048000"/>
            <a:ext cx="564578" cy="923330"/>
          </a:xfrm>
          <a:prstGeom prst="rect">
            <a:avLst/>
          </a:prstGeom>
          <a:noFill/>
        </p:spPr>
        <p:txBody>
          <a:bodyPr wrap="none" lIns="91440" tIns="45720" rIns="91440" bIns="45720">
            <a:spAutoFit/>
          </a:bodyPr>
          <a:lstStyle/>
          <a:p>
            <a:pPr algn="ctr"/>
            <a:r>
              <a:rPr lang="en-US"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endPar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40" name="Rectangle 39"/>
          <p:cNvSpPr/>
          <p:nvPr/>
        </p:nvSpPr>
        <p:spPr>
          <a:xfrm>
            <a:off x="990600" y="4114800"/>
            <a:ext cx="6934200" cy="609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Concurrent Remote Response Time is Between the Process-First and Transmit-First Remote Response Times</a:t>
            </a:r>
            <a:endParaRPr lang="en-US" dirty="0"/>
          </a:p>
        </p:txBody>
      </p:sp>
      <p:sp>
        <p:nvSpPr>
          <p:cNvPr id="42" name="Rectangle 41"/>
          <p:cNvSpPr/>
          <p:nvPr/>
        </p:nvSpPr>
        <p:spPr>
          <a:xfrm>
            <a:off x="990600" y="4114800"/>
            <a:ext cx="6934200" cy="609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Concurrent  Remote Response Time can be as Bad as the Process-First Remote Response Time</a:t>
            </a:r>
            <a:endParaRPr lang="en-US" dirty="0"/>
          </a:p>
        </p:txBody>
      </p:sp>
      <p:sp>
        <p:nvSpPr>
          <p:cNvPr id="43" name="Rectangle 42"/>
          <p:cNvSpPr/>
          <p:nvPr/>
        </p:nvSpPr>
        <p:spPr>
          <a:xfrm>
            <a:off x="4495800" y="4038600"/>
            <a:ext cx="1905000" cy="457200"/>
          </a:xfrm>
          <a:prstGeom prst="rect">
            <a:avLst/>
          </a:prstGeom>
          <a:noFill/>
          <a:ln w="3810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4" name="Rectangle 43"/>
          <p:cNvSpPr/>
          <p:nvPr/>
        </p:nvSpPr>
        <p:spPr>
          <a:xfrm>
            <a:off x="990600" y="4876800"/>
            <a:ext cx="6934200" cy="609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Remote Response Time Intuition is Wrong Again!</a:t>
            </a:r>
            <a:endParaRPr lang="en-US" dirty="0"/>
          </a:p>
        </p:txBody>
      </p:sp>
      <p:sp>
        <p:nvSpPr>
          <p:cNvPr id="47" name="Rectangle 46"/>
          <p:cNvSpPr/>
          <p:nvPr/>
        </p:nvSpPr>
        <p:spPr>
          <a:xfrm>
            <a:off x="990600" y="5638800"/>
            <a:ext cx="6934200" cy="6096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What about Local Response Times?</a:t>
            </a:r>
            <a:endParaRPr lang="en-US" dirty="0"/>
          </a:p>
        </p:txBody>
      </p:sp>
      <p:pic>
        <p:nvPicPr>
          <p:cNvPr id="25" name="~PP1934.WAV">
            <a:hlinkClick r:id="" action="ppaction://media"/>
          </p:cNvPr>
          <p:cNvPicPr>
            <a:picLocks noRot="1" noChangeAspect="1"/>
          </p:cNvPicPr>
          <p:nvPr>
            <a:wavAudioFile r:embed="rId2" name="~PP1934.WAV"/>
          </p:nvPr>
        </p:nvPicPr>
        <p:blipFill>
          <a:blip r:embed="rId5" cstate="print"/>
          <a:stretch>
            <a:fillRect/>
          </a:stretch>
        </p:blipFill>
        <p:spPr>
          <a:xfrm>
            <a:off x="8724900" y="6438900"/>
            <a:ext cx="304800" cy="304800"/>
          </a:xfrm>
          <a:prstGeom prst="rect">
            <a:avLst/>
          </a:prstGeom>
        </p:spPr>
      </p:pic>
    </p:spTree>
    <p:custDataLst>
      <p:tags r:id="rId1"/>
    </p:custDataLst>
  </p:cSld>
  <p:clrMapOvr>
    <a:masterClrMapping/>
  </p:clrMapOvr>
  <p:transition advTm="318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49" fill="hold" display="0">
                  <p:stCondLst>
                    <p:cond delay="indefinite"/>
                  </p:stCondLst>
                  <p:endCondLst>
                    <p:cond evt="onPrev" delay="0">
                      <p:tgtEl>
                        <p:sldTgt/>
                      </p:tgtEl>
                    </p:cond>
                    <p:cond evt="onStopAudio" delay="0">
                      <p:tgtEl>
                        <p:sldTgt/>
                      </p:tgtEl>
                    </p:cond>
                  </p:endCondLst>
                </p:cTn>
                <p:tgtEl>
                  <p:spTgt spid="25"/>
                </p:tgtEl>
              </p:cMediaNode>
            </p:audio>
          </p:childTnLst>
        </p:cTn>
      </p:par>
    </p:tnLst>
    <p:bldLst>
      <p:bldP spid="73" grpId="0"/>
      <p:bldP spid="26" grpId="0" animBg="1"/>
      <p:bldP spid="27" grpId="0" animBg="1"/>
      <p:bldP spid="28" grpId="0"/>
      <p:bldP spid="29" grpId="0"/>
      <p:bldP spid="30" grpId="0"/>
      <p:bldP spid="37" grpId="0" animBg="1"/>
      <p:bldP spid="38" grpId="0"/>
      <p:bldP spid="39" grpId="0"/>
      <p:bldP spid="40" grpId="0" animBg="1"/>
      <p:bldP spid="42" grpId="0" animBg="1"/>
      <p:bldP spid="43" grpId="0" animBg="1"/>
      <p:bldP spid="44" grpId="0" animBg="1"/>
      <p:bldP spid="47"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User</a:t>
            </a:r>
            <a:r>
              <a:rPr lang="en-US" baseline="-25000" dirty="0" smtClean="0"/>
              <a:t>1</a:t>
            </a:r>
            <a:r>
              <a:rPr lang="en-US" dirty="0" smtClean="0"/>
              <a:t>’s Response Times</a:t>
            </a:r>
            <a:endParaRPr lang="en-US" dirty="0"/>
          </a:p>
        </p:txBody>
      </p:sp>
      <p:sp>
        <p:nvSpPr>
          <p:cNvPr id="4" name="Content Placeholder 3"/>
          <p:cNvSpPr>
            <a:spLocks noGrp="1"/>
          </p:cNvSpPr>
          <p:nvPr>
            <p:ph sz="quarter" idx="10"/>
          </p:nvPr>
        </p:nvSpPr>
        <p:spPr/>
        <p:txBody>
          <a:bodyPr/>
          <a:lstStyle/>
          <a:p>
            <a:endParaRPr lang="en-US" dirty="0"/>
          </a:p>
        </p:txBody>
      </p:sp>
      <p:sp>
        <p:nvSpPr>
          <p:cNvPr id="5" name="Slide Number Placeholder 4"/>
          <p:cNvSpPr>
            <a:spLocks noGrp="1"/>
          </p:cNvSpPr>
          <p:nvPr>
            <p:ph type="sldNum" sz="quarter" idx="4"/>
          </p:nvPr>
        </p:nvSpPr>
        <p:spPr/>
        <p:txBody>
          <a:bodyPr/>
          <a:lstStyle/>
          <a:p>
            <a:pPr algn="ctr" eaLnBrk="1" latinLnBrk="0" hangingPunct="1"/>
            <a:fld id="{2BBB5E19-F10A-4C2F-BF6F-11C513378A2E}" type="slidenum">
              <a:rPr kumimoji="0" lang="en-US" smtClean="0"/>
              <a:pPr algn="ctr" eaLnBrk="1" latinLnBrk="0" hangingPunct="1"/>
              <a:t>79</a:t>
            </a:fld>
            <a:endParaRPr kumimoji="0" lang="en-US" sz="1400" b="1" dirty="0">
              <a:solidFill>
                <a:srgbClr val="FFFFFF"/>
              </a:solidFill>
            </a:endParaRPr>
          </a:p>
        </p:txBody>
      </p:sp>
      <p:sp>
        <p:nvSpPr>
          <p:cNvPr id="63" name="Rectangle 62"/>
          <p:cNvSpPr/>
          <p:nvPr/>
        </p:nvSpPr>
        <p:spPr>
          <a:xfrm>
            <a:off x="1524000" y="1676400"/>
            <a:ext cx="1066800" cy="3048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User</a:t>
            </a:r>
            <a:r>
              <a:rPr lang="en-US" baseline="-25000" dirty="0" smtClean="0"/>
              <a:t>1</a:t>
            </a:r>
            <a:endParaRPr lang="en-US" baseline="-25000" dirty="0"/>
          </a:p>
        </p:txBody>
      </p:sp>
      <p:sp>
        <p:nvSpPr>
          <p:cNvPr id="74" name="Oval 73"/>
          <p:cNvSpPr/>
          <p:nvPr/>
        </p:nvSpPr>
        <p:spPr>
          <a:xfrm>
            <a:off x="1752600" y="20574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smtClean="0"/>
              <a:t>UI</a:t>
            </a:r>
          </a:p>
          <a:p>
            <a:pPr algn="ctr"/>
            <a:r>
              <a:rPr lang="en-US" sz="1400" dirty="0" smtClean="0"/>
              <a:t>1</a:t>
            </a:r>
            <a:endParaRPr lang="en-US" sz="1400" dirty="0"/>
          </a:p>
        </p:txBody>
      </p:sp>
      <p:sp>
        <p:nvSpPr>
          <p:cNvPr id="75" name="Oval 74"/>
          <p:cNvSpPr/>
          <p:nvPr/>
        </p:nvSpPr>
        <p:spPr>
          <a:xfrm>
            <a:off x="1752600" y="28956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smtClean="0"/>
              <a:t>PC</a:t>
            </a:r>
          </a:p>
          <a:p>
            <a:pPr algn="ctr"/>
            <a:r>
              <a:rPr lang="en-US" sz="1400" dirty="0" smtClean="0"/>
              <a:t>1</a:t>
            </a:r>
            <a:endParaRPr lang="en-US" sz="1400" dirty="0"/>
          </a:p>
        </p:txBody>
      </p:sp>
      <p:cxnSp>
        <p:nvCxnSpPr>
          <p:cNvPr id="95" name="Straight Arrow Connector 94"/>
          <p:cNvCxnSpPr>
            <a:stCxn id="74" idx="3"/>
            <a:endCxn id="75" idx="1"/>
          </p:cNvCxnSpPr>
          <p:nvPr/>
        </p:nvCxnSpPr>
        <p:spPr>
          <a:xfrm rot="5400000">
            <a:off x="1638300" y="2781300"/>
            <a:ext cx="407148"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a:stCxn id="75" idx="7"/>
            <a:endCxn id="74" idx="5"/>
          </p:cNvCxnSpPr>
          <p:nvPr/>
        </p:nvCxnSpPr>
        <p:spPr>
          <a:xfrm rot="5400000" flipH="1" flipV="1">
            <a:off x="2069352" y="2781300"/>
            <a:ext cx="407148" cy="1588"/>
          </a:xfrm>
          <a:prstGeom prst="straightConnector1">
            <a:avLst/>
          </a:prstGeom>
          <a:ln w="28575">
            <a:solidFill>
              <a:srgbClr val="0000FF"/>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a:stCxn id="75" idx="6"/>
          </p:cNvCxnSpPr>
          <p:nvPr/>
        </p:nvCxnSpPr>
        <p:spPr>
          <a:xfrm>
            <a:off x="2362200" y="3200400"/>
            <a:ext cx="60960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2" name="Oval 71"/>
          <p:cNvSpPr/>
          <p:nvPr/>
        </p:nvSpPr>
        <p:spPr>
          <a:xfrm>
            <a:off x="2743200" y="2743200"/>
            <a:ext cx="381000" cy="3810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1</a:t>
            </a:r>
            <a:endParaRPr lang="en-US" dirty="0"/>
          </a:p>
        </p:txBody>
      </p:sp>
      <p:cxnSp>
        <p:nvCxnSpPr>
          <p:cNvPr id="62" name="Straight Arrow Connector 61"/>
          <p:cNvCxnSpPr>
            <a:stCxn id="75" idx="4"/>
          </p:cNvCxnSpPr>
          <p:nvPr/>
        </p:nvCxnSpPr>
        <p:spPr>
          <a:xfrm rot="5400000">
            <a:off x="1676400" y="3657600"/>
            <a:ext cx="533400" cy="228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a:stCxn id="75" idx="4"/>
          </p:cNvCxnSpPr>
          <p:nvPr/>
        </p:nvCxnSpPr>
        <p:spPr>
          <a:xfrm rot="16200000" flipH="1">
            <a:off x="1905000" y="3657600"/>
            <a:ext cx="533400" cy="228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9" name="Oval 78"/>
          <p:cNvSpPr/>
          <p:nvPr/>
        </p:nvSpPr>
        <p:spPr>
          <a:xfrm>
            <a:off x="1371600" y="3733800"/>
            <a:ext cx="381000" cy="3810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2</a:t>
            </a:r>
            <a:endParaRPr lang="en-US" dirty="0"/>
          </a:p>
        </p:txBody>
      </p:sp>
      <p:sp>
        <p:nvSpPr>
          <p:cNvPr id="80" name="Oval 79"/>
          <p:cNvSpPr/>
          <p:nvPr/>
        </p:nvSpPr>
        <p:spPr>
          <a:xfrm>
            <a:off x="2362200" y="3733800"/>
            <a:ext cx="381000" cy="3810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3</a:t>
            </a:r>
            <a:endParaRPr lang="en-US" dirty="0"/>
          </a:p>
        </p:txBody>
      </p:sp>
      <p:sp>
        <p:nvSpPr>
          <p:cNvPr id="54" name="Rectangle 53"/>
          <p:cNvSpPr/>
          <p:nvPr/>
        </p:nvSpPr>
        <p:spPr>
          <a:xfrm>
            <a:off x="4344194" y="1143000"/>
            <a:ext cx="3505200" cy="381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Total Processing Time = P</a:t>
            </a:r>
            <a:endParaRPr lang="en-US" dirty="0"/>
          </a:p>
        </p:txBody>
      </p:sp>
      <p:sp>
        <p:nvSpPr>
          <p:cNvPr id="55" name="Rectangle 54"/>
          <p:cNvSpPr/>
          <p:nvPr/>
        </p:nvSpPr>
        <p:spPr>
          <a:xfrm>
            <a:off x="4344194" y="1600200"/>
            <a:ext cx="3505200" cy="381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Total Transmission Time = 3T</a:t>
            </a:r>
            <a:endParaRPr lang="en-US" dirty="0"/>
          </a:p>
        </p:txBody>
      </p:sp>
      <p:sp>
        <p:nvSpPr>
          <p:cNvPr id="56" name="Rectangle 55"/>
          <p:cNvSpPr/>
          <p:nvPr/>
        </p:nvSpPr>
        <p:spPr>
          <a:xfrm>
            <a:off x="4343400" y="2743200"/>
            <a:ext cx="1828800" cy="6096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Process-First</a:t>
            </a:r>
            <a:endParaRPr lang="en-US" dirty="0"/>
          </a:p>
        </p:txBody>
      </p:sp>
      <p:sp>
        <p:nvSpPr>
          <p:cNvPr id="57" name="Equal 56"/>
          <p:cNvSpPr/>
          <p:nvPr/>
        </p:nvSpPr>
        <p:spPr>
          <a:xfrm>
            <a:off x="6234026" y="2895600"/>
            <a:ext cx="381000" cy="381000"/>
          </a:xfrm>
          <a:prstGeom prst="mathEqual">
            <a:avLst>
              <a:gd name="adj1" fmla="val 15099"/>
              <a:gd name="adj2" fmla="val 1176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Rectangle 57"/>
          <p:cNvSpPr/>
          <p:nvPr/>
        </p:nvSpPr>
        <p:spPr>
          <a:xfrm>
            <a:off x="6604749" y="2590800"/>
            <a:ext cx="710451"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9" name="Rectangle 58"/>
          <p:cNvSpPr/>
          <p:nvPr/>
        </p:nvSpPr>
        <p:spPr>
          <a:xfrm>
            <a:off x="4343400" y="3505200"/>
            <a:ext cx="1828800" cy="6096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Transmit-First</a:t>
            </a:r>
            <a:endParaRPr lang="en-US" dirty="0"/>
          </a:p>
        </p:txBody>
      </p:sp>
      <p:sp>
        <p:nvSpPr>
          <p:cNvPr id="60" name="Equal 59"/>
          <p:cNvSpPr/>
          <p:nvPr/>
        </p:nvSpPr>
        <p:spPr>
          <a:xfrm>
            <a:off x="6234026" y="3657600"/>
            <a:ext cx="381000" cy="381000"/>
          </a:xfrm>
          <a:prstGeom prst="mathEqual">
            <a:avLst>
              <a:gd name="adj1" fmla="val 15099"/>
              <a:gd name="adj2" fmla="val 1176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 name="Rectangle 60"/>
          <p:cNvSpPr/>
          <p:nvPr/>
        </p:nvSpPr>
        <p:spPr>
          <a:xfrm>
            <a:off x="6604749" y="3352800"/>
            <a:ext cx="2028119"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3T+P</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64" name="Rectangle 63"/>
          <p:cNvSpPr/>
          <p:nvPr/>
        </p:nvSpPr>
        <p:spPr>
          <a:xfrm>
            <a:off x="4321132" y="4267200"/>
            <a:ext cx="1828800" cy="6096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Concurrent</a:t>
            </a:r>
          </a:p>
          <a:p>
            <a:pPr algn="ctr"/>
            <a:r>
              <a:rPr lang="en-US" dirty="0" smtClean="0"/>
              <a:t>if P &gt; 3T</a:t>
            </a:r>
            <a:endParaRPr lang="en-US" dirty="0"/>
          </a:p>
        </p:txBody>
      </p:sp>
      <p:sp>
        <p:nvSpPr>
          <p:cNvPr id="65" name="Equal 64"/>
          <p:cNvSpPr/>
          <p:nvPr/>
        </p:nvSpPr>
        <p:spPr>
          <a:xfrm>
            <a:off x="6211758" y="4419600"/>
            <a:ext cx="381000" cy="381000"/>
          </a:xfrm>
          <a:prstGeom prst="mathEqual">
            <a:avLst>
              <a:gd name="adj1" fmla="val 15099"/>
              <a:gd name="adj2" fmla="val 1176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Rectangle 65"/>
          <p:cNvSpPr/>
          <p:nvPr/>
        </p:nvSpPr>
        <p:spPr>
          <a:xfrm>
            <a:off x="6582481" y="4114800"/>
            <a:ext cx="2028119"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3T+P</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67" name="Rectangle 66"/>
          <p:cNvSpPr/>
          <p:nvPr/>
        </p:nvSpPr>
        <p:spPr>
          <a:xfrm>
            <a:off x="4321132" y="5029200"/>
            <a:ext cx="1828800" cy="6096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Concurrent</a:t>
            </a:r>
          </a:p>
          <a:p>
            <a:pPr algn="ctr"/>
            <a:r>
              <a:rPr lang="en-US" dirty="0" smtClean="0"/>
              <a:t>if P &lt; 3T</a:t>
            </a:r>
            <a:endParaRPr lang="en-US" dirty="0"/>
          </a:p>
        </p:txBody>
      </p:sp>
      <p:sp>
        <p:nvSpPr>
          <p:cNvPr id="68" name="Equal 67"/>
          <p:cNvSpPr/>
          <p:nvPr/>
        </p:nvSpPr>
        <p:spPr>
          <a:xfrm>
            <a:off x="6211758" y="5181600"/>
            <a:ext cx="381000" cy="381000"/>
          </a:xfrm>
          <a:prstGeom prst="mathEqual">
            <a:avLst>
              <a:gd name="adj1" fmla="val 15099"/>
              <a:gd name="adj2" fmla="val 1176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Rectangle 68"/>
          <p:cNvSpPr/>
          <p:nvPr/>
        </p:nvSpPr>
        <p:spPr>
          <a:xfrm>
            <a:off x="6582481" y="4876800"/>
            <a:ext cx="1107996"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2P</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30" name="~PP1780.WAV">
            <a:hlinkClick r:id="" action="ppaction://media"/>
          </p:cNvPr>
          <p:cNvPicPr>
            <a:picLocks noRot="1" noChangeAspect="1"/>
          </p:cNvPicPr>
          <p:nvPr>
            <a:wavAudioFile r:embed="rId2" name="~PP1780.WAV"/>
          </p:nvPr>
        </p:nvPicPr>
        <p:blipFill>
          <a:blip r:embed="rId5" cstate="print"/>
          <a:stretch>
            <a:fillRect/>
          </a:stretch>
        </p:blipFill>
        <p:spPr>
          <a:xfrm>
            <a:off x="8724900" y="6438900"/>
            <a:ext cx="304800" cy="304800"/>
          </a:xfrm>
          <a:prstGeom prst="rect">
            <a:avLst/>
          </a:prstGeom>
        </p:spPr>
      </p:pic>
    </p:spTree>
    <p:custDataLst>
      <p:tags r:id="rId1"/>
    </p:custDataLst>
  </p:cSld>
  <p:clrMapOvr>
    <a:masterClrMapping/>
  </p:clrMapOvr>
  <p:transition advTm="284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45" fill="hold" display="0">
                  <p:stCondLst>
                    <p:cond delay="indefinite"/>
                  </p:stCondLst>
                  <p:endCondLst>
                    <p:cond evt="onPrev" delay="0">
                      <p:tgtEl>
                        <p:sldTgt/>
                      </p:tgtEl>
                    </p:cond>
                    <p:cond evt="onStopAudio" delay="0">
                      <p:tgtEl>
                        <p:sldTgt/>
                      </p:tgtEl>
                    </p:cond>
                  </p:endCondLst>
                </p:cTn>
                <p:tgtEl>
                  <p:spTgt spid="30"/>
                </p:tgtEl>
              </p:cMediaNode>
            </p:audio>
          </p:childTnLst>
        </p:cTn>
      </p:par>
    </p:tnLst>
    <p:bldLst>
      <p:bldP spid="54" grpId="0" animBg="1"/>
      <p:bldP spid="55" grpId="0" animBg="1"/>
      <p:bldP spid="56" grpId="0" animBg="1"/>
      <p:bldP spid="57" grpId="0" animBg="1"/>
      <p:bldP spid="58" grpId="0"/>
      <p:bldP spid="59" grpId="0" animBg="1"/>
      <p:bldP spid="60" grpId="0" animBg="1"/>
      <p:bldP spid="61" grpId="0"/>
      <p:bldP spid="64" grpId="0" animBg="1"/>
      <p:bldP spid="65" grpId="0" animBg="1"/>
      <p:bldP spid="66" grpId="0"/>
      <p:bldP spid="67" grpId="0" animBg="1"/>
      <p:bldP spid="68" grpId="0" animBg="1"/>
      <p:bldP spid="6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p:cNvSpPr/>
          <p:nvPr/>
        </p:nvSpPr>
        <p:spPr>
          <a:xfrm>
            <a:off x="304800" y="1600200"/>
            <a:ext cx="3429000" cy="12192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1170434" name="Rectangle 2"/>
          <p:cNvSpPr>
            <a:spLocks noGrp="1" noChangeArrowheads="1"/>
          </p:cNvSpPr>
          <p:nvPr>
            <p:ph type="title"/>
          </p:nvPr>
        </p:nvSpPr>
        <p:spPr/>
        <p:txBody>
          <a:bodyPr/>
          <a:lstStyle/>
          <a:p>
            <a:r>
              <a:rPr lang="en-US" dirty="0" smtClean="0"/>
              <a:t>Protected Organization Site</a:t>
            </a:r>
            <a:endParaRPr lang="en-US" dirty="0"/>
          </a:p>
        </p:txBody>
      </p:sp>
      <p:sp>
        <p:nvSpPr>
          <p:cNvPr id="1170435" name="Rectangle 3"/>
          <p:cNvSpPr>
            <a:spLocks noGrp="1" noChangeArrowheads="1"/>
          </p:cNvSpPr>
          <p:nvPr>
            <p:ph type="body" idx="1"/>
          </p:nvPr>
        </p:nvSpPr>
        <p:spPr>
          <a:xfrm>
            <a:off x="4495800" y="2133600"/>
            <a:ext cx="3962400" cy="4343400"/>
          </a:xfrm>
        </p:spPr>
        <p:txBody>
          <a:bodyPr>
            <a:normAutofit/>
          </a:bodyPr>
          <a:lstStyle/>
          <a:p>
            <a:r>
              <a:rPr lang="en-US" dirty="0" smtClean="0"/>
              <a:t>What if protected site makes a mistake (e.g. phishing) or trusted site is compromised?</a:t>
            </a:r>
          </a:p>
          <a:p>
            <a:pPr>
              <a:lnSpc>
                <a:spcPct val="80000"/>
              </a:lnSpc>
            </a:pPr>
            <a:r>
              <a:rPr lang="en-US" sz="2400" dirty="0" smtClean="0"/>
              <a:t>Protected site can compromise whole organization</a:t>
            </a:r>
          </a:p>
          <a:p>
            <a:r>
              <a:rPr lang="en-US" dirty="0" smtClean="0"/>
              <a:t>System administrators should be able to  close connection</a:t>
            </a:r>
          </a:p>
          <a:p>
            <a:pPr>
              <a:lnSpc>
                <a:spcPct val="80000"/>
              </a:lnSpc>
            </a:pPr>
            <a:endParaRPr lang="en-US" sz="2400" dirty="0"/>
          </a:p>
        </p:txBody>
      </p:sp>
      <p:sp>
        <p:nvSpPr>
          <p:cNvPr id="19" name="Text Box 4"/>
          <p:cNvSpPr txBox="1">
            <a:spLocks noChangeArrowheads="1"/>
          </p:cNvSpPr>
          <p:nvPr/>
        </p:nvSpPr>
        <p:spPr bwMode="auto">
          <a:xfrm>
            <a:off x="457200" y="2209800"/>
            <a:ext cx="3048000" cy="457200"/>
          </a:xfrm>
          <a:prstGeom prst="rect">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lgn="l"/>
            <a:r>
              <a:rPr lang="en-US"/>
              <a:t>   protected site</a:t>
            </a:r>
          </a:p>
        </p:txBody>
      </p:sp>
      <p:sp>
        <p:nvSpPr>
          <p:cNvPr id="23" name="Text Box 5"/>
          <p:cNvSpPr txBox="1">
            <a:spLocks noChangeArrowheads="1"/>
          </p:cNvSpPr>
          <p:nvPr/>
        </p:nvSpPr>
        <p:spPr bwMode="auto">
          <a:xfrm>
            <a:off x="457200" y="5105400"/>
            <a:ext cx="3048000" cy="369332"/>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a:spAutoFit/>
          </a:bodyPr>
          <a:lstStyle/>
          <a:p>
            <a:r>
              <a:rPr lang="en-US" dirty="0" smtClean="0"/>
              <a:t>other party</a:t>
            </a:r>
            <a:endParaRPr lang="en-US" dirty="0"/>
          </a:p>
        </p:txBody>
      </p:sp>
      <p:sp>
        <p:nvSpPr>
          <p:cNvPr id="55" name="TextBox 54"/>
          <p:cNvSpPr txBox="1"/>
          <p:nvPr/>
        </p:nvSpPr>
        <p:spPr>
          <a:xfrm>
            <a:off x="457200" y="1676400"/>
            <a:ext cx="1752600" cy="369332"/>
          </a:xfrm>
          <a:prstGeom prst="rect">
            <a:avLst/>
          </a:prstGeom>
          <a:noFill/>
        </p:spPr>
        <p:txBody>
          <a:bodyPr wrap="square" rtlCol="0">
            <a:spAutoFit/>
          </a:bodyPr>
          <a:lstStyle/>
          <a:p>
            <a:r>
              <a:rPr lang="en-US" dirty="0" smtClean="0">
                <a:solidFill>
                  <a:srgbClr val="C00000"/>
                </a:solidFill>
              </a:rPr>
              <a:t>Organization</a:t>
            </a:r>
            <a:endParaRPr lang="en-US" dirty="0">
              <a:solidFill>
                <a:srgbClr val="C00000"/>
              </a:solidFill>
            </a:endParaRPr>
          </a:p>
        </p:txBody>
      </p:sp>
      <p:sp>
        <p:nvSpPr>
          <p:cNvPr id="21" name="Text Box 14"/>
          <p:cNvSpPr txBox="1">
            <a:spLocks noChangeArrowheads="1"/>
          </p:cNvSpPr>
          <p:nvPr/>
        </p:nvSpPr>
        <p:spPr bwMode="auto">
          <a:xfrm rot="-5400000">
            <a:off x="2051566" y="4364623"/>
            <a:ext cx="1143001" cy="338554"/>
          </a:xfrm>
          <a:prstGeom prst="rect">
            <a:avLst/>
          </a:prstGeom>
          <a:noFill/>
          <a:ln w="28575" algn="ctr">
            <a:noFill/>
            <a:miter lim="800000"/>
            <a:headEnd/>
            <a:tailEnd/>
          </a:ln>
          <a:effectLst/>
        </p:spPr>
        <p:txBody>
          <a:bodyPr wrap="square">
            <a:spAutoFit/>
          </a:bodyPr>
          <a:lstStyle/>
          <a:p>
            <a:r>
              <a:rPr lang="en-US" sz="1600" dirty="0" smtClean="0"/>
              <a:t>send(1)</a:t>
            </a:r>
            <a:endParaRPr lang="en-US" sz="1600" dirty="0"/>
          </a:p>
        </p:txBody>
      </p:sp>
      <p:sp>
        <p:nvSpPr>
          <p:cNvPr id="22" name="Line 6"/>
          <p:cNvSpPr>
            <a:spLocks noChangeShapeType="1"/>
          </p:cNvSpPr>
          <p:nvPr/>
        </p:nvSpPr>
        <p:spPr bwMode="auto">
          <a:xfrm>
            <a:off x="609600" y="2667000"/>
            <a:ext cx="0" cy="2362200"/>
          </a:xfrm>
          <a:prstGeom prst="line">
            <a:avLst/>
          </a:prstGeom>
          <a:noFill/>
          <a:ln w="28575">
            <a:solidFill>
              <a:schemeClr val="tx1"/>
            </a:solidFill>
            <a:round/>
            <a:headEnd type="triangle" w="med" len="med"/>
            <a:tailEnd/>
          </a:ln>
          <a:effectLst/>
        </p:spPr>
        <p:txBody>
          <a:bodyPr>
            <a:spAutoFit/>
          </a:bodyPr>
          <a:lstStyle/>
          <a:p>
            <a:endParaRPr lang="en-US"/>
          </a:p>
        </p:txBody>
      </p:sp>
      <p:sp>
        <p:nvSpPr>
          <p:cNvPr id="24" name="Multiply 23"/>
          <p:cNvSpPr/>
          <p:nvPr/>
        </p:nvSpPr>
        <p:spPr>
          <a:xfrm>
            <a:off x="381000" y="3200400"/>
            <a:ext cx="457200" cy="457200"/>
          </a:xfrm>
          <a:prstGeom prst="mathMultiply">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Box 13"/>
          <p:cNvSpPr txBox="1">
            <a:spLocks noChangeArrowheads="1"/>
          </p:cNvSpPr>
          <p:nvPr/>
        </p:nvSpPr>
        <p:spPr bwMode="auto">
          <a:xfrm rot="5400000" flipH="1" flipV="1">
            <a:off x="321677" y="4250323"/>
            <a:ext cx="914400" cy="338554"/>
          </a:xfrm>
          <a:prstGeom prst="rect">
            <a:avLst/>
          </a:prstGeom>
          <a:noFill/>
          <a:ln w="28575" algn="ctr">
            <a:noFill/>
            <a:miter lim="800000"/>
            <a:headEnd/>
            <a:tailEnd/>
          </a:ln>
          <a:effectLst/>
        </p:spPr>
        <p:txBody>
          <a:bodyPr wrap="square">
            <a:spAutoFit/>
          </a:bodyPr>
          <a:lstStyle/>
          <a:p>
            <a:r>
              <a:rPr lang="en-US" sz="1600" dirty="0" smtClean="0"/>
              <a:t>open(1)</a:t>
            </a:r>
            <a:endParaRPr lang="en-US" sz="1600" dirty="0"/>
          </a:p>
        </p:txBody>
      </p:sp>
      <p:sp>
        <p:nvSpPr>
          <p:cNvPr id="26" name="Text Box 13"/>
          <p:cNvSpPr txBox="1">
            <a:spLocks noChangeArrowheads="1"/>
          </p:cNvSpPr>
          <p:nvPr/>
        </p:nvSpPr>
        <p:spPr bwMode="auto">
          <a:xfrm rot="-5400000" flipH="1" flipV="1">
            <a:off x="778877" y="3031123"/>
            <a:ext cx="914400" cy="338554"/>
          </a:xfrm>
          <a:prstGeom prst="rect">
            <a:avLst/>
          </a:prstGeom>
          <a:noFill/>
          <a:ln w="28575" algn="ctr">
            <a:noFill/>
            <a:miter lim="800000"/>
            <a:headEnd/>
            <a:tailEnd/>
          </a:ln>
          <a:effectLst/>
        </p:spPr>
        <p:txBody>
          <a:bodyPr wrap="square">
            <a:spAutoFit/>
          </a:bodyPr>
          <a:lstStyle/>
          <a:p>
            <a:r>
              <a:rPr lang="en-US" sz="1600" dirty="0" smtClean="0"/>
              <a:t>open(1)</a:t>
            </a:r>
            <a:endParaRPr lang="en-US" sz="1600" dirty="0"/>
          </a:p>
        </p:txBody>
      </p:sp>
      <p:sp>
        <p:nvSpPr>
          <p:cNvPr id="27" name="Line 10"/>
          <p:cNvSpPr>
            <a:spLocks noChangeShapeType="1"/>
          </p:cNvSpPr>
          <p:nvPr/>
        </p:nvSpPr>
        <p:spPr bwMode="auto">
          <a:xfrm>
            <a:off x="1066800" y="2667000"/>
            <a:ext cx="0" cy="24384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28" name="Line 12"/>
          <p:cNvSpPr>
            <a:spLocks noChangeShapeType="1"/>
          </p:cNvSpPr>
          <p:nvPr/>
        </p:nvSpPr>
        <p:spPr bwMode="auto">
          <a:xfrm>
            <a:off x="1817133" y="2667000"/>
            <a:ext cx="0" cy="2438400"/>
          </a:xfrm>
          <a:prstGeom prst="line">
            <a:avLst/>
          </a:prstGeom>
          <a:noFill/>
          <a:ln w="28575">
            <a:solidFill>
              <a:schemeClr val="tx1"/>
            </a:solidFill>
            <a:prstDash val="dash"/>
            <a:round/>
            <a:headEnd type="none" w="med" len="med"/>
            <a:tailEnd type="arrow" w="med" len="med"/>
          </a:ln>
          <a:effectLst/>
        </p:spPr>
        <p:txBody>
          <a:bodyPr wrap="square">
            <a:spAutoFit/>
          </a:bodyPr>
          <a:lstStyle/>
          <a:p>
            <a:endParaRPr lang="en-US"/>
          </a:p>
        </p:txBody>
      </p:sp>
      <p:sp>
        <p:nvSpPr>
          <p:cNvPr id="29" name="Text Box 14"/>
          <p:cNvSpPr txBox="1">
            <a:spLocks noChangeArrowheads="1"/>
          </p:cNvSpPr>
          <p:nvPr/>
        </p:nvSpPr>
        <p:spPr bwMode="auto">
          <a:xfrm rot="5400000">
            <a:off x="1365765" y="3069224"/>
            <a:ext cx="1143001" cy="338554"/>
          </a:xfrm>
          <a:prstGeom prst="rect">
            <a:avLst/>
          </a:prstGeom>
          <a:noFill/>
          <a:ln w="28575" algn="ctr">
            <a:noFill/>
            <a:miter lim="800000"/>
            <a:headEnd/>
            <a:tailEnd/>
          </a:ln>
          <a:effectLst/>
        </p:spPr>
        <p:txBody>
          <a:bodyPr wrap="square">
            <a:spAutoFit/>
          </a:bodyPr>
          <a:lstStyle/>
          <a:p>
            <a:r>
              <a:rPr lang="en-US" sz="1600" dirty="0" smtClean="0"/>
              <a:t>send(1)</a:t>
            </a:r>
            <a:endParaRPr lang="en-US" sz="1600" dirty="0"/>
          </a:p>
        </p:txBody>
      </p:sp>
      <p:sp>
        <p:nvSpPr>
          <p:cNvPr id="30" name="Line 12"/>
          <p:cNvSpPr>
            <a:spLocks noChangeShapeType="1"/>
          </p:cNvSpPr>
          <p:nvPr/>
        </p:nvSpPr>
        <p:spPr bwMode="auto">
          <a:xfrm flipV="1">
            <a:off x="2438400" y="2667000"/>
            <a:ext cx="0" cy="2438400"/>
          </a:xfrm>
          <a:prstGeom prst="line">
            <a:avLst/>
          </a:prstGeom>
          <a:noFill/>
          <a:ln w="28575">
            <a:solidFill>
              <a:schemeClr val="tx1"/>
            </a:solidFill>
            <a:prstDash val="dash"/>
            <a:round/>
            <a:headEnd type="none" w="med" len="med"/>
            <a:tailEnd type="arrow" w="med" len="med"/>
          </a:ln>
          <a:effectLst/>
        </p:spPr>
        <p:txBody>
          <a:bodyPr wrap="square">
            <a:spAutoFit/>
          </a:bodyPr>
          <a:lstStyle/>
          <a:p>
            <a:endParaRPr lang="en-US"/>
          </a:p>
        </p:txBody>
      </p:sp>
      <p:sp>
        <p:nvSpPr>
          <p:cNvPr id="31" name="Line 10"/>
          <p:cNvSpPr>
            <a:spLocks noChangeShapeType="1"/>
          </p:cNvSpPr>
          <p:nvPr/>
        </p:nvSpPr>
        <p:spPr bwMode="auto">
          <a:xfrm>
            <a:off x="3200400" y="2743200"/>
            <a:ext cx="0" cy="23622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32" name="Text Box 14"/>
          <p:cNvSpPr txBox="1">
            <a:spLocks noChangeArrowheads="1"/>
          </p:cNvSpPr>
          <p:nvPr/>
        </p:nvSpPr>
        <p:spPr bwMode="auto">
          <a:xfrm rot="5400000">
            <a:off x="2927865" y="4402723"/>
            <a:ext cx="1066800" cy="338554"/>
          </a:xfrm>
          <a:prstGeom prst="rect">
            <a:avLst/>
          </a:prstGeom>
          <a:noFill/>
          <a:ln w="28575" algn="ctr">
            <a:noFill/>
            <a:miter lim="800000"/>
            <a:headEnd/>
            <a:tailEnd/>
          </a:ln>
          <a:effectLst/>
        </p:spPr>
        <p:txBody>
          <a:bodyPr wrap="square">
            <a:spAutoFit/>
          </a:bodyPr>
          <a:lstStyle/>
          <a:p>
            <a:r>
              <a:rPr lang="en-US" sz="1600" dirty="0" smtClean="0"/>
              <a:t>close(1’)</a:t>
            </a:r>
            <a:endParaRPr lang="en-US" sz="1600" dirty="0"/>
          </a:p>
        </p:txBody>
      </p:sp>
      <p:pic>
        <p:nvPicPr>
          <p:cNvPr id="20" name="~PP3553.WAV">
            <a:hlinkClick r:id="" action="ppaction://media"/>
          </p:cNvPr>
          <p:cNvPicPr>
            <a:picLocks noRot="1" noChangeAspect="1"/>
          </p:cNvPicPr>
          <p:nvPr>
            <a:wavAudioFile r:embed="rId2" name="~PP3553.WAV"/>
          </p:nvPr>
        </p:nvPicPr>
        <p:blipFill>
          <a:blip r:embed="rId4" cstate="print"/>
          <a:stretch>
            <a:fillRect/>
          </a:stretch>
        </p:blipFill>
        <p:spPr>
          <a:xfrm>
            <a:off x="8724900" y="6438900"/>
            <a:ext cx="304800" cy="304800"/>
          </a:xfrm>
          <a:prstGeom prst="rect">
            <a:avLst/>
          </a:prstGeom>
        </p:spPr>
      </p:pic>
    </p:spTree>
    <p:custDataLst>
      <p:tags r:id="rId1"/>
    </p:custDataLst>
  </p:cSld>
  <p:clrMapOvr>
    <a:masterClrMapping/>
  </p:clrMapOvr>
  <p:transition advTm="28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7043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70435">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7043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3" fill="hold" display="0">
                  <p:stCondLst>
                    <p:cond delay="indefinite"/>
                  </p:stCondLst>
                  <p:endCondLst>
                    <p:cond evt="onPrev" delay="0">
                      <p:tgtEl>
                        <p:sldTgt/>
                      </p:tgtEl>
                    </p:cond>
                    <p:cond evt="onStopAudio" delay="0">
                      <p:tgtEl>
                        <p:sldTgt/>
                      </p:tgtEl>
                    </p:cond>
                  </p:endCondLst>
                </p:cTn>
                <p:tgtEl>
                  <p:spTgt spid="20"/>
                </p:tgtEl>
              </p:cMediaNode>
            </p:audio>
          </p:childTnLst>
        </p:cTn>
      </p:par>
    </p:tnLst>
    <p:bldLst>
      <p:bldP spid="53" grpId="0" animBg="1"/>
      <p:bldP spid="1170435" grpId="0" uiExpand="1" build="p"/>
      <p:bldP spid="55"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Response Time Comparisons</a:t>
            </a:r>
            <a:endParaRPr lang="en-US" dirty="0"/>
          </a:p>
        </p:txBody>
      </p:sp>
      <p:sp>
        <p:nvSpPr>
          <p:cNvPr id="4" name="Content Placeholder 3"/>
          <p:cNvSpPr>
            <a:spLocks noGrp="1"/>
          </p:cNvSpPr>
          <p:nvPr>
            <p:ph sz="quarter" idx="10"/>
          </p:nvPr>
        </p:nvSpPr>
        <p:spPr/>
        <p:txBody>
          <a:bodyPr/>
          <a:lstStyle/>
          <a:p>
            <a:endParaRPr lang="en-US" dirty="0"/>
          </a:p>
        </p:txBody>
      </p:sp>
      <p:sp>
        <p:nvSpPr>
          <p:cNvPr id="5" name="Slide Number Placeholder 4"/>
          <p:cNvSpPr>
            <a:spLocks noGrp="1"/>
          </p:cNvSpPr>
          <p:nvPr>
            <p:ph type="sldNum" sz="quarter" idx="4"/>
          </p:nvPr>
        </p:nvSpPr>
        <p:spPr/>
        <p:txBody>
          <a:bodyPr/>
          <a:lstStyle/>
          <a:p>
            <a:pPr algn="ctr" eaLnBrk="1" latinLnBrk="0" hangingPunct="1"/>
            <a:fld id="{2BBB5E19-F10A-4C2F-BF6F-11C513378A2E}" type="slidenum">
              <a:rPr kumimoji="0" lang="en-US" smtClean="0"/>
              <a:pPr algn="ctr" eaLnBrk="1" latinLnBrk="0" hangingPunct="1"/>
              <a:t>80</a:t>
            </a:fld>
            <a:endParaRPr kumimoji="0" lang="en-US" sz="1400" b="1" dirty="0">
              <a:solidFill>
                <a:srgbClr val="FFFFFF"/>
              </a:solidFill>
            </a:endParaRPr>
          </a:p>
        </p:txBody>
      </p:sp>
      <p:sp>
        <p:nvSpPr>
          <p:cNvPr id="41" name="Rectangle 40"/>
          <p:cNvSpPr/>
          <p:nvPr/>
        </p:nvSpPr>
        <p:spPr>
          <a:xfrm>
            <a:off x="152400" y="2447330"/>
            <a:ext cx="2209800" cy="6096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User</a:t>
            </a:r>
            <a:r>
              <a:rPr lang="en-US" baseline="-25000" dirty="0" smtClean="0"/>
              <a:t>1</a:t>
            </a:r>
            <a:r>
              <a:rPr lang="en-US" dirty="0" smtClean="0"/>
              <a:t>’s Feedback Time</a:t>
            </a:r>
            <a:endParaRPr lang="en-US" dirty="0"/>
          </a:p>
        </p:txBody>
      </p:sp>
      <p:sp>
        <p:nvSpPr>
          <p:cNvPr id="45" name="Rectangle 44"/>
          <p:cNvSpPr/>
          <p:nvPr/>
        </p:nvSpPr>
        <p:spPr>
          <a:xfrm>
            <a:off x="2514600" y="990600"/>
            <a:ext cx="1676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Process-First</a:t>
            </a:r>
            <a:endParaRPr lang="en-US" dirty="0"/>
          </a:p>
        </p:txBody>
      </p:sp>
      <p:sp>
        <p:nvSpPr>
          <p:cNvPr id="46" name="Rectangle 45"/>
          <p:cNvSpPr/>
          <p:nvPr/>
        </p:nvSpPr>
        <p:spPr>
          <a:xfrm>
            <a:off x="7086600" y="990600"/>
            <a:ext cx="1676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Transmit-First</a:t>
            </a:r>
            <a:endParaRPr lang="en-US" dirty="0"/>
          </a:p>
        </p:txBody>
      </p:sp>
      <p:sp>
        <p:nvSpPr>
          <p:cNvPr id="49" name="Rectangle 48"/>
          <p:cNvSpPr/>
          <p:nvPr/>
        </p:nvSpPr>
        <p:spPr>
          <a:xfrm>
            <a:off x="2514600" y="2447330"/>
            <a:ext cx="1676400" cy="6096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P</a:t>
            </a:r>
            <a:endParaRPr lang="en-US" dirty="0"/>
          </a:p>
        </p:txBody>
      </p:sp>
      <p:sp>
        <p:nvSpPr>
          <p:cNvPr id="51" name="Rectangle 50"/>
          <p:cNvSpPr/>
          <p:nvPr/>
        </p:nvSpPr>
        <p:spPr>
          <a:xfrm>
            <a:off x="7086600" y="2447330"/>
            <a:ext cx="1676400" cy="6096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P + 3T</a:t>
            </a:r>
            <a:endParaRPr lang="en-US" dirty="0"/>
          </a:p>
        </p:txBody>
      </p:sp>
      <p:sp>
        <p:nvSpPr>
          <p:cNvPr id="73" name="Rectangle 72"/>
          <p:cNvSpPr/>
          <p:nvPr/>
        </p:nvSpPr>
        <p:spPr>
          <a:xfrm>
            <a:off x="4191000" y="1896070"/>
            <a:ext cx="604654" cy="923330"/>
          </a:xfrm>
          <a:prstGeom prst="rect">
            <a:avLst/>
          </a:prstGeom>
          <a:noFill/>
        </p:spPr>
        <p:txBody>
          <a:bodyPr wrap="none" lIns="91440" tIns="45720" rIns="91440" bIns="45720">
            <a:spAutoFit/>
          </a:bodyPr>
          <a:lstStyle/>
          <a:p>
            <a:pPr algn="ctr"/>
            <a:r>
              <a:rPr lang="en-US"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&lt;</a:t>
            </a:r>
            <a:endPar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24" name="Rectangle 23"/>
          <p:cNvSpPr/>
          <p:nvPr/>
        </p:nvSpPr>
        <p:spPr>
          <a:xfrm>
            <a:off x="4800600" y="990600"/>
            <a:ext cx="1676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Concurrent</a:t>
            </a:r>
            <a:endParaRPr lang="en-US" dirty="0"/>
          </a:p>
        </p:txBody>
      </p:sp>
      <p:sp>
        <p:nvSpPr>
          <p:cNvPr id="26" name="Rectangle 25"/>
          <p:cNvSpPr/>
          <p:nvPr/>
        </p:nvSpPr>
        <p:spPr>
          <a:xfrm>
            <a:off x="4800600" y="2048470"/>
            <a:ext cx="1676400" cy="6858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P + 3T</a:t>
            </a:r>
          </a:p>
          <a:p>
            <a:pPr algn="ctr"/>
            <a:r>
              <a:rPr lang="en-US" dirty="0" smtClean="0"/>
              <a:t>if P&lt;3T</a:t>
            </a:r>
            <a:endParaRPr lang="en-US" dirty="0"/>
          </a:p>
        </p:txBody>
      </p:sp>
      <p:sp>
        <p:nvSpPr>
          <p:cNvPr id="27" name="Rectangle 26"/>
          <p:cNvSpPr/>
          <p:nvPr/>
        </p:nvSpPr>
        <p:spPr>
          <a:xfrm>
            <a:off x="4800600" y="2819400"/>
            <a:ext cx="1676400" cy="6858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P + 3T</a:t>
            </a:r>
          </a:p>
          <a:p>
            <a:pPr algn="ctr"/>
            <a:r>
              <a:rPr lang="en-US" dirty="0" smtClean="0"/>
              <a:t>if P&gt;3T</a:t>
            </a:r>
            <a:endParaRPr lang="en-US" dirty="0"/>
          </a:p>
        </p:txBody>
      </p:sp>
      <p:sp>
        <p:nvSpPr>
          <p:cNvPr id="28" name="Rectangle 27"/>
          <p:cNvSpPr/>
          <p:nvPr/>
        </p:nvSpPr>
        <p:spPr>
          <a:xfrm>
            <a:off x="6477000" y="1896070"/>
            <a:ext cx="604654" cy="923330"/>
          </a:xfrm>
          <a:prstGeom prst="rect">
            <a:avLst/>
          </a:prstGeom>
          <a:noFill/>
        </p:spPr>
        <p:txBody>
          <a:bodyPr wrap="none" lIns="91440" tIns="45720" rIns="91440" bIns="45720">
            <a:spAutoFit/>
          </a:bodyPr>
          <a:lstStyle/>
          <a:p>
            <a:pPr algn="ctr"/>
            <a:r>
              <a:rPr lang="en-US"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&lt;</a:t>
            </a:r>
            <a:endPar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29" name="Rectangle 28"/>
          <p:cNvSpPr/>
          <p:nvPr/>
        </p:nvSpPr>
        <p:spPr>
          <a:xfrm>
            <a:off x="4191000" y="2734270"/>
            <a:ext cx="604654" cy="923330"/>
          </a:xfrm>
          <a:prstGeom prst="rect">
            <a:avLst/>
          </a:prstGeom>
          <a:noFill/>
        </p:spPr>
        <p:txBody>
          <a:bodyPr wrap="none" lIns="91440" tIns="45720" rIns="91440" bIns="45720">
            <a:spAutoFit/>
          </a:bodyPr>
          <a:lstStyle/>
          <a:p>
            <a:pPr algn="ctr"/>
            <a:r>
              <a:rPr lang="en-US"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&lt;</a:t>
            </a:r>
            <a:endPar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30" name="Rectangle 29"/>
          <p:cNvSpPr/>
          <p:nvPr/>
        </p:nvSpPr>
        <p:spPr>
          <a:xfrm>
            <a:off x="6477000" y="2734270"/>
            <a:ext cx="604654" cy="923330"/>
          </a:xfrm>
          <a:prstGeom prst="rect">
            <a:avLst/>
          </a:prstGeom>
          <a:noFill/>
        </p:spPr>
        <p:txBody>
          <a:bodyPr wrap="none" lIns="91440" tIns="45720" rIns="91440" bIns="45720">
            <a:spAutoFit/>
          </a:bodyPr>
          <a:lstStyle/>
          <a:p>
            <a:pPr algn="ctr"/>
            <a:r>
              <a:rPr lang="en-US"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endPar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40" name="Rectangle 39"/>
          <p:cNvSpPr/>
          <p:nvPr/>
        </p:nvSpPr>
        <p:spPr>
          <a:xfrm>
            <a:off x="990600" y="4114800"/>
            <a:ext cx="6934200" cy="609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Concurrent Feedback Time is Between the Process-First and Transmit-First Feedback Times</a:t>
            </a:r>
            <a:endParaRPr lang="en-US" dirty="0"/>
          </a:p>
        </p:txBody>
      </p:sp>
      <p:sp>
        <p:nvSpPr>
          <p:cNvPr id="42" name="Rectangle 41"/>
          <p:cNvSpPr/>
          <p:nvPr/>
        </p:nvSpPr>
        <p:spPr>
          <a:xfrm>
            <a:off x="990600" y="4114800"/>
            <a:ext cx="6934200" cy="609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Concurrent </a:t>
            </a:r>
            <a:r>
              <a:rPr lang="en-US" dirty="0" err="1" smtClean="0"/>
              <a:t>ReponseTime</a:t>
            </a:r>
            <a:r>
              <a:rPr lang="en-US" dirty="0" smtClean="0"/>
              <a:t> can be as Bad as the Transmit-First Feedback Time</a:t>
            </a:r>
            <a:endParaRPr lang="en-US" dirty="0"/>
          </a:p>
        </p:txBody>
      </p:sp>
      <p:sp>
        <p:nvSpPr>
          <p:cNvPr id="43" name="Rectangle 42"/>
          <p:cNvSpPr/>
          <p:nvPr/>
        </p:nvSpPr>
        <p:spPr>
          <a:xfrm>
            <a:off x="4267200" y="4038600"/>
            <a:ext cx="1828800" cy="457200"/>
          </a:xfrm>
          <a:prstGeom prst="rect">
            <a:avLst/>
          </a:prstGeom>
          <a:noFill/>
          <a:ln w="3810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4" name="Rectangle 43"/>
          <p:cNvSpPr/>
          <p:nvPr/>
        </p:nvSpPr>
        <p:spPr>
          <a:xfrm>
            <a:off x="990600" y="4876800"/>
            <a:ext cx="6934200" cy="609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Feedback Time Intuition is Also Wrong!</a:t>
            </a:r>
            <a:endParaRPr lang="en-US" dirty="0"/>
          </a:p>
        </p:txBody>
      </p:sp>
      <p:pic>
        <p:nvPicPr>
          <p:cNvPr id="21" name="~PP3470.WAV">
            <a:hlinkClick r:id="" action="ppaction://media"/>
          </p:cNvPr>
          <p:cNvPicPr>
            <a:picLocks noRot="1" noChangeAspect="1"/>
          </p:cNvPicPr>
          <p:nvPr>
            <a:wavAudioFile r:embed="rId2" name="~PP3470.WAV"/>
          </p:nvPr>
        </p:nvPicPr>
        <p:blipFill>
          <a:blip r:embed="rId5" cstate="print"/>
          <a:stretch>
            <a:fillRect/>
          </a:stretch>
        </p:blipFill>
        <p:spPr>
          <a:xfrm>
            <a:off x="8724900" y="6438900"/>
            <a:ext cx="304800" cy="304800"/>
          </a:xfrm>
          <a:prstGeom prst="rect">
            <a:avLst/>
          </a:prstGeom>
        </p:spPr>
      </p:pic>
    </p:spTree>
    <p:custDataLst>
      <p:tags r:id="rId1"/>
    </p:custDataLst>
  </p:cSld>
  <p:clrMapOvr>
    <a:masterClrMapping/>
  </p:clrMapOvr>
  <p:transition advTm="26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37" fill="hold" display="0">
                  <p:stCondLst>
                    <p:cond delay="indefinite"/>
                  </p:stCondLst>
                  <p:endCondLst>
                    <p:cond evt="onPrev" delay="0">
                      <p:tgtEl>
                        <p:sldTgt/>
                      </p:tgtEl>
                    </p:cond>
                    <p:cond evt="onStopAudio" delay="0">
                      <p:tgtEl>
                        <p:sldTgt/>
                      </p:tgtEl>
                    </p:cond>
                  </p:endCondLst>
                </p:cTn>
                <p:tgtEl>
                  <p:spTgt spid="21"/>
                </p:tgtEl>
              </p:cMediaNode>
            </p:audio>
          </p:childTnLst>
        </p:cTn>
      </p:par>
    </p:tnLst>
    <p:bldLst>
      <p:bldP spid="73" grpId="0"/>
      <p:bldP spid="26" grpId="0" animBg="1"/>
      <p:bldP spid="27" grpId="0" animBg="1"/>
      <p:bldP spid="28" grpId="0"/>
      <p:bldP spid="29" grpId="0"/>
      <p:bldP spid="30" grpId="0"/>
      <p:bldP spid="40" grpId="0" animBg="1"/>
      <p:bldP spid="42" grpId="0" animBg="1"/>
      <p:bldP spid="43" grpId="0" animBg="1"/>
      <p:bldP spid="44"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Summary</a:t>
            </a:r>
            <a:endParaRPr lang="en-US" dirty="0"/>
          </a:p>
        </p:txBody>
      </p:sp>
      <p:sp>
        <p:nvSpPr>
          <p:cNvPr id="4" name="Content Placeholder 3"/>
          <p:cNvSpPr>
            <a:spLocks noGrp="1"/>
          </p:cNvSpPr>
          <p:nvPr>
            <p:ph sz="quarter" idx="10"/>
          </p:nvPr>
        </p:nvSpPr>
        <p:spPr/>
        <p:txBody>
          <a:bodyPr/>
          <a:lstStyle/>
          <a:p>
            <a:endParaRPr lang="en-US" dirty="0"/>
          </a:p>
        </p:txBody>
      </p:sp>
      <p:sp>
        <p:nvSpPr>
          <p:cNvPr id="5" name="Slide Number Placeholder 4"/>
          <p:cNvSpPr>
            <a:spLocks noGrp="1"/>
          </p:cNvSpPr>
          <p:nvPr>
            <p:ph type="sldNum" sz="quarter" idx="4"/>
          </p:nvPr>
        </p:nvSpPr>
        <p:spPr/>
        <p:txBody>
          <a:bodyPr/>
          <a:lstStyle/>
          <a:p>
            <a:pPr algn="ctr" eaLnBrk="1" latinLnBrk="0" hangingPunct="1"/>
            <a:fld id="{2BBB5E19-F10A-4C2F-BF6F-11C513378A2E}" type="slidenum">
              <a:rPr kumimoji="0" lang="en-US" smtClean="0"/>
              <a:pPr algn="ctr" eaLnBrk="1" latinLnBrk="0" hangingPunct="1"/>
              <a:t>81</a:t>
            </a:fld>
            <a:endParaRPr kumimoji="0" lang="en-US" sz="1400" b="1" dirty="0">
              <a:solidFill>
                <a:srgbClr val="FFFFFF"/>
              </a:solidFill>
            </a:endParaRPr>
          </a:p>
        </p:txBody>
      </p:sp>
      <p:sp>
        <p:nvSpPr>
          <p:cNvPr id="45" name="Rectangle 44"/>
          <p:cNvSpPr/>
          <p:nvPr/>
        </p:nvSpPr>
        <p:spPr>
          <a:xfrm>
            <a:off x="609600" y="1600200"/>
            <a:ext cx="1828800" cy="9144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Process-First Remote Response</a:t>
            </a:r>
            <a:endParaRPr lang="en-US" dirty="0"/>
          </a:p>
        </p:txBody>
      </p:sp>
      <p:sp>
        <p:nvSpPr>
          <p:cNvPr id="33" name="Rectangle 32"/>
          <p:cNvSpPr/>
          <p:nvPr/>
        </p:nvSpPr>
        <p:spPr>
          <a:xfrm>
            <a:off x="609600" y="914400"/>
            <a:ext cx="8001000" cy="457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Intuitively …</a:t>
            </a:r>
            <a:endParaRPr lang="en-US" dirty="0"/>
          </a:p>
        </p:txBody>
      </p:sp>
      <p:sp>
        <p:nvSpPr>
          <p:cNvPr id="36" name="Rectangle 35"/>
          <p:cNvSpPr/>
          <p:nvPr/>
        </p:nvSpPr>
        <p:spPr>
          <a:xfrm>
            <a:off x="3733800" y="1600200"/>
            <a:ext cx="1752600" cy="762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Concurrent Remote Response</a:t>
            </a:r>
            <a:endParaRPr lang="en-US" dirty="0"/>
          </a:p>
        </p:txBody>
      </p:sp>
      <p:sp>
        <p:nvSpPr>
          <p:cNvPr id="29" name="Rectangle 28"/>
          <p:cNvSpPr/>
          <p:nvPr/>
        </p:nvSpPr>
        <p:spPr>
          <a:xfrm>
            <a:off x="6781800" y="1600200"/>
            <a:ext cx="1828800" cy="8382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Transmit-First Remote Response</a:t>
            </a:r>
            <a:endParaRPr lang="en-US" dirty="0"/>
          </a:p>
        </p:txBody>
      </p:sp>
      <p:sp>
        <p:nvSpPr>
          <p:cNvPr id="46" name="Rectangle 45"/>
          <p:cNvSpPr/>
          <p:nvPr/>
        </p:nvSpPr>
        <p:spPr>
          <a:xfrm>
            <a:off x="2819400" y="1447800"/>
            <a:ext cx="604654" cy="923330"/>
          </a:xfrm>
          <a:prstGeom prst="rect">
            <a:avLst/>
          </a:prstGeom>
          <a:noFill/>
        </p:spPr>
        <p:txBody>
          <a:bodyPr wrap="none" lIns="91440" tIns="45720" rIns="91440" bIns="45720">
            <a:spAutoFit/>
          </a:bodyPr>
          <a:lstStyle/>
          <a:p>
            <a:pPr algn="ctr"/>
            <a:r>
              <a:rPr lang="en-US"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&gt;</a:t>
            </a:r>
            <a:endPar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47" name="Rectangle 46"/>
          <p:cNvSpPr/>
          <p:nvPr/>
        </p:nvSpPr>
        <p:spPr>
          <a:xfrm>
            <a:off x="5872346" y="1447800"/>
            <a:ext cx="604654" cy="923330"/>
          </a:xfrm>
          <a:prstGeom prst="rect">
            <a:avLst/>
          </a:prstGeom>
          <a:noFill/>
        </p:spPr>
        <p:txBody>
          <a:bodyPr wrap="none" lIns="91440" tIns="45720" rIns="91440" bIns="45720">
            <a:spAutoFit/>
          </a:bodyPr>
          <a:lstStyle/>
          <a:p>
            <a:pPr algn="ctr"/>
            <a:r>
              <a:rPr lang="en-US"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&gt;</a:t>
            </a:r>
            <a:endPar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49" name="Rectangle 48"/>
          <p:cNvSpPr/>
          <p:nvPr/>
        </p:nvSpPr>
        <p:spPr>
          <a:xfrm>
            <a:off x="609600" y="3733800"/>
            <a:ext cx="1905000" cy="9144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Process-First Response</a:t>
            </a:r>
            <a:endParaRPr lang="en-US" dirty="0"/>
          </a:p>
        </p:txBody>
      </p:sp>
      <p:sp>
        <p:nvSpPr>
          <p:cNvPr id="51" name="Rectangle 50"/>
          <p:cNvSpPr/>
          <p:nvPr/>
        </p:nvSpPr>
        <p:spPr>
          <a:xfrm>
            <a:off x="3733800" y="3733800"/>
            <a:ext cx="1752600" cy="8382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Concurrent Response</a:t>
            </a:r>
            <a:endParaRPr lang="en-US" dirty="0"/>
          </a:p>
        </p:txBody>
      </p:sp>
      <p:sp>
        <p:nvSpPr>
          <p:cNvPr id="53" name="Rectangle 52"/>
          <p:cNvSpPr/>
          <p:nvPr/>
        </p:nvSpPr>
        <p:spPr>
          <a:xfrm>
            <a:off x="6781800" y="3733800"/>
            <a:ext cx="1905000" cy="762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Transmit-First Response</a:t>
            </a:r>
            <a:endParaRPr lang="en-US" dirty="0"/>
          </a:p>
        </p:txBody>
      </p:sp>
      <p:sp>
        <p:nvSpPr>
          <p:cNvPr id="54" name="Rectangle 53"/>
          <p:cNvSpPr/>
          <p:nvPr/>
        </p:nvSpPr>
        <p:spPr>
          <a:xfrm>
            <a:off x="2819400" y="3581400"/>
            <a:ext cx="604654" cy="923330"/>
          </a:xfrm>
          <a:prstGeom prst="rect">
            <a:avLst/>
          </a:prstGeom>
          <a:noFill/>
        </p:spPr>
        <p:txBody>
          <a:bodyPr wrap="none" lIns="91440" tIns="45720" rIns="91440" bIns="45720">
            <a:spAutoFit/>
          </a:bodyPr>
          <a:lstStyle/>
          <a:p>
            <a:pPr algn="ctr"/>
            <a:r>
              <a:rPr lang="en-US"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&lt;</a:t>
            </a:r>
            <a:endPar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55" name="Rectangle 54"/>
          <p:cNvSpPr/>
          <p:nvPr/>
        </p:nvSpPr>
        <p:spPr>
          <a:xfrm>
            <a:off x="5872346" y="3581400"/>
            <a:ext cx="604654" cy="923330"/>
          </a:xfrm>
          <a:prstGeom prst="rect">
            <a:avLst/>
          </a:prstGeom>
          <a:noFill/>
        </p:spPr>
        <p:txBody>
          <a:bodyPr wrap="none" lIns="91440" tIns="45720" rIns="91440" bIns="45720">
            <a:spAutoFit/>
          </a:bodyPr>
          <a:lstStyle/>
          <a:p>
            <a:pPr algn="ctr"/>
            <a:r>
              <a:rPr lang="en-US"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&lt;</a:t>
            </a:r>
            <a:endPar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56" name="Rectangle 55"/>
          <p:cNvSpPr/>
          <p:nvPr/>
        </p:nvSpPr>
        <p:spPr>
          <a:xfrm>
            <a:off x="2819400" y="2124670"/>
            <a:ext cx="564578" cy="923330"/>
          </a:xfrm>
          <a:prstGeom prst="rect">
            <a:avLst/>
          </a:prstGeom>
          <a:noFill/>
        </p:spPr>
        <p:txBody>
          <a:bodyPr wrap="none" lIns="91440" tIns="45720" rIns="91440" bIns="45720">
            <a:spAutoFit/>
          </a:bodyPr>
          <a:lstStyle/>
          <a:p>
            <a:pPr algn="ctr"/>
            <a:r>
              <a:rPr lang="en-US"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endPar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61" name="Rectangle 60"/>
          <p:cNvSpPr/>
          <p:nvPr/>
        </p:nvSpPr>
        <p:spPr>
          <a:xfrm>
            <a:off x="5867400" y="2133600"/>
            <a:ext cx="564578" cy="923330"/>
          </a:xfrm>
          <a:prstGeom prst="rect">
            <a:avLst/>
          </a:prstGeom>
          <a:noFill/>
        </p:spPr>
        <p:txBody>
          <a:bodyPr wrap="none" lIns="91440" tIns="45720" rIns="91440" bIns="45720">
            <a:spAutoFit/>
          </a:bodyPr>
          <a:lstStyle/>
          <a:p>
            <a:pPr algn="ctr"/>
            <a:r>
              <a:rPr lang="en-US"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endPar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62" name="Rectangle 61"/>
          <p:cNvSpPr/>
          <p:nvPr/>
        </p:nvSpPr>
        <p:spPr>
          <a:xfrm>
            <a:off x="5867400" y="4258270"/>
            <a:ext cx="604654" cy="923330"/>
          </a:xfrm>
          <a:prstGeom prst="rect">
            <a:avLst/>
          </a:prstGeom>
          <a:noFill/>
        </p:spPr>
        <p:txBody>
          <a:bodyPr wrap="none" lIns="91440" tIns="45720" rIns="91440" bIns="45720">
            <a:spAutoFit/>
          </a:bodyPr>
          <a:lstStyle/>
          <a:p>
            <a:pPr algn="ctr"/>
            <a:r>
              <a:rPr lang="en-US"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endPar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63" name="Oval 62"/>
          <p:cNvSpPr/>
          <p:nvPr/>
        </p:nvSpPr>
        <p:spPr>
          <a:xfrm>
            <a:off x="2514600" y="2209800"/>
            <a:ext cx="1219200" cy="914400"/>
          </a:xfrm>
          <a:prstGeom prst="ellipse">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65" name="Oval 64"/>
          <p:cNvSpPr/>
          <p:nvPr/>
        </p:nvSpPr>
        <p:spPr>
          <a:xfrm>
            <a:off x="5562600" y="2209800"/>
            <a:ext cx="1219200" cy="914400"/>
          </a:xfrm>
          <a:prstGeom prst="ellipse">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66" name="Oval 65"/>
          <p:cNvSpPr/>
          <p:nvPr/>
        </p:nvSpPr>
        <p:spPr>
          <a:xfrm>
            <a:off x="5562600" y="4343400"/>
            <a:ext cx="1219200" cy="914400"/>
          </a:xfrm>
          <a:prstGeom prst="ellipse">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67" name="Rectangle 66"/>
          <p:cNvSpPr/>
          <p:nvPr/>
        </p:nvSpPr>
        <p:spPr>
          <a:xfrm>
            <a:off x="3733800" y="3048000"/>
            <a:ext cx="1752600" cy="533400"/>
          </a:xfrm>
          <a:prstGeom prst="rect">
            <a:avLst/>
          </a:prstGeom>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t>Theoretically</a:t>
            </a:r>
            <a:endParaRPr lang="en-US" dirty="0"/>
          </a:p>
        </p:txBody>
      </p:sp>
      <p:cxnSp>
        <p:nvCxnSpPr>
          <p:cNvPr id="69" name="Straight Arrow Connector 68"/>
          <p:cNvCxnSpPr>
            <a:stCxn id="67" idx="0"/>
            <a:endCxn id="63" idx="6"/>
          </p:cNvCxnSpPr>
          <p:nvPr/>
        </p:nvCxnSpPr>
        <p:spPr>
          <a:xfrm rot="16200000" flipV="1">
            <a:off x="3981450" y="2419350"/>
            <a:ext cx="381000" cy="8763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a:stCxn id="67" idx="0"/>
            <a:endCxn id="65" idx="2"/>
          </p:cNvCxnSpPr>
          <p:nvPr/>
        </p:nvCxnSpPr>
        <p:spPr>
          <a:xfrm rot="5400000" flipH="1" flipV="1">
            <a:off x="4895850" y="2381250"/>
            <a:ext cx="381000" cy="9525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3" name="Rectangle 72"/>
          <p:cNvSpPr/>
          <p:nvPr/>
        </p:nvSpPr>
        <p:spPr>
          <a:xfrm>
            <a:off x="3733800" y="5181600"/>
            <a:ext cx="1752600" cy="533400"/>
          </a:xfrm>
          <a:prstGeom prst="rect">
            <a:avLst/>
          </a:prstGeom>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t>Theoretically</a:t>
            </a:r>
            <a:endParaRPr lang="en-US" dirty="0"/>
          </a:p>
        </p:txBody>
      </p:sp>
      <p:cxnSp>
        <p:nvCxnSpPr>
          <p:cNvPr id="74" name="Straight Arrow Connector 73"/>
          <p:cNvCxnSpPr>
            <a:stCxn id="73" idx="0"/>
            <a:endCxn id="66" idx="2"/>
          </p:cNvCxnSpPr>
          <p:nvPr/>
        </p:nvCxnSpPr>
        <p:spPr>
          <a:xfrm rot="5400000" flipH="1" flipV="1">
            <a:off x="4895850" y="4514850"/>
            <a:ext cx="381000" cy="9525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7" name="~PP2927.WAV">
            <a:hlinkClick r:id="" action="ppaction://media"/>
          </p:cNvPr>
          <p:cNvPicPr>
            <a:picLocks noRot="1" noChangeAspect="1"/>
          </p:cNvPicPr>
          <p:nvPr>
            <a:wavAudioFile r:embed="rId2" name="~PP2927.WAV"/>
          </p:nvPr>
        </p:nvPicPr>
        <p:blipFill>
          <a:blip r:embed="rId5" cstate="print"/>
          <a:stretch>
            <a:fillRect/>
          </a:stretch>
        </p:blipFill>
        <p:spPr>
          <a:xfrm>
            <a:off x="8724900" y="6438900"/>
            <a:ext cx="304800" cy="304800"/>
          </a:xfrm>
          <a:prstGeom prst="rect">
            <a:avLst/>
          </a:prstGeom>
        </p:spPr>
      </p:pic>
    </p:spTree>
    <p:custDataLst>
      <p:tags r:id="rId1"/>
    </p:custDataLst>
  </p:cSld>
  <p:clrMapOvr>
    <a:masterClrMapping/>
  </p:clrMapOvr>
  <p:transition advTm="77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1000"/>
                                        <p:tgtEl>
                                          <p:spTgt spid="63"/>
                                        </p:tgtEl>
                                      </p:cBhvr>
                                    </p:animEffect>
                                    <p:set>
                                      <p:cBhvr>
                                        <p:cTn id="41" dur="1" fill="hold">
                                          <p:stCondLst>
                                            <p:cond delay="999"/>
                                          </p:stCondLst>
                                        </p:cTn>
                                        <p:tgtEl>
                                          <p:spTgt spid="63"/>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1000"/>
                                        <p:tgtEl>
                                          <p:spTgt spid="65"/>
                                        </p:tgtEl>
                                      </p:cBhvr>
                                    </p:animEffect>
                                    <p:set>
                                      <p:cBhvr>
                                        <p:cTn id="44" dur="1" fill="hold">
                                          <p:stCondLst>
                                            <p:cond delay="999"/>
                                          </p:stCondLst>
                                        </p:cTn>
                                        <p:tgtEl>
                                          <p:spTgt spid="65"/>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1000"/>
                                        <p:tgtEl>
                                          <p:spTgt spid="67"/>
                                        </p:tgtEl>
                                      </p:cBhvr>
                                    </p:animEffect>
                                    <p:set>
                                      <p:cBhvr>
                                        <p:cTn id="47" dur="1" fill="hold">
                                          <p:stCondLst>
                                            <p:cond delay="999"/>
                                          </p:stCondLst>
                                        </p:cTn>
                                        <p:tgtEl>
                                          <p:spTgt spid="67"/>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1000"/>
                                        <p:tgtEl>
                                          <p:spTgt spid="69"/>
                                        </p:tgtEl>
                                      </p:cBhvr>
                                    </p:animEffect>
                                    <p:set>
                                      <p:cBhvr>
                                        <p:cTn id="50" dur="1" fill="hold">
                                          <p:stCondLst>
                                            <p:cond delay="999"/>
                                          </p:stCondLst>
                                        </p:cTn>
                                        <p:tgtEl>
                                          <p:spTgt spid="69"/>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1000"/>
                                        <p:tgtEl>
                                          <p:spTgt spid="70"/>
                                        </p:tgtEl>
                                      </p:cBhvr>
                                    </p:animEffect>
                                    <p:set>
                                      <p:cBhvr>
                                        <p:cTn id="53" dur="1" fill="hold">
                                          <p:stCondLst>
                                            <p:cond delay="999"/>
                                          </p:stCondLst>
                                        </p:cTn>
                                        <p:tgtEl>
                                          <p:spTgt spid="70"/>
                                        </p:tgtEl>
                                        <p:attrNameLst>
                                          <p:attrName>style.visibility</p:attrName>
                                        </p:attrNameLst>
                                      </p:cBhvr>
                                      <p:to>
                                        <p:strVal val="hidden"/>
                                      </p:to>
                                    </p:set>
                                  </p:childTnLst>
                                </p:cTn>
                              </p:par>
                              <p:par>
                                <p:cTn id="54" presetID="1" presetClass="entr" presetSubtype="0" fill="hold" grpId="0" nodeType="withEffect">
                                  <p:stCondLst>
                                    <p:cond delay="0"/>
                                  </p:stCondLst>
                                  <p:childTnLst>
                                    <p:set>
                                      <p:cBhvr>
                                        <p:cTn id="55" dur="1" fill="hold">
                                          <p:stCondLst>
                                            <p:cond delay="0"/>
                                          </p:stCondLst>
                                        </p:cTn>
                                        <p:tgtEl>
                                          <p:spTgt spid="49"/>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51"/>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53"/>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54"/>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55"/>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62"/>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66"/>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73"/>
                                        </p:tgtEl>
                                        <p:attrNameLst>
                                          <p:attrName>style.visibility</p:attrName>
                                        </p:attrNameLst>
                                      </p:cBhvr>
                                      <p:to>
                                        <p:strVal val="visible"/>
                                      </p:to>
                                    </p:set>
                                  </p:childTnLst>
                                </p:cTn>
                              </p:par>
                              <p:par>
                                <p:cTn id="72" presetID="1" presetClass="entr" presetSubtype="0" fill="hold" nodeType="withEffect">
                                  <p:stCondLst>
                                    <p:cond delay="0"/>
                                  </p:stCondLst>
                                  <p:childTnLst>
                                    <p:set>
                                      <p:cBhvr>
                                        <p:cTn id="73"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4" fill="hold" display="0">
                  <p:stCondLst>
                    <p:cond delay="indefinite"/>
                  </p:stCondLst>
                  <p:endCondLst>
                    <p:cond evt="onPrev" delay="0">
                      <p:tgtEl>
                        <p:sldTgt/>
                      </p:tgtEl>
                    </p:cond>
                    <p:cond evt="onStopAudio" delay="0">
                      <p:tgtEl>
                        <p:sldTgt/>
                      </p:tgtEl>
                    </p:cond>
                  </p:endCondLst>
                </p:cTn>
                <p:tgtEl>
                  <p:spTgt spid="27"/>
                </p:tgtEl>
              </p:cMediaNode>
            </p:audio>
          </p:childTnLst>
        </p:cTn>
      </p:par>
    </p:tnLst>
    <p:bldLst>
      <p:bldP spid="45" grpId="0" animBg="1"/>
      <p:bldP spid="33" grpId="0" animBg="1"/>
      <p:bldP spid="36" grpId="0" animBg="1"/>
      <p:bldP spid="29" grpId="0" animBg="1"/>
      <p:bldP spid="46" grpId="0"/>
      <p:bldP spid="47" grpId="0"/>
      <p:bldP spid="49" grpId="0" animBg="1"/>
      <p:bldP spid="51" grpId="0" animBg="1"/>
      <p:bldP spid="53" grpId="0" animBg="1"/>
      <p:bldP spid="54" grpId="0"/>
      <p:bldP spid="55" grpId="0"/>
      <p:bldP spid="56" grpId="0"/>
      <p:bldP spid="61" grpId="0"/>
      <p:bldP spid="62" grpId="0"/>
      <p:bldP spid="63" grpId="0" animBg="1"/>
      <p:bldP spid="63" grpId="1" animBg="1"/>
      <p:bldP spid="65" grpId="0" animBg="1"/>
      <p:bldP spid="65" grpId="1" animBg="1"/>
      <p:bldP spid="66" grpId="0" animBg="1"/>
      <p:bldP spid="67" grpId="0" animBg="1"/>
      <p:bldP spid="67" grpId="1" animBg="1"/>
      <p:bldP spid="73"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914400" y="5410200"/>
            <a:ext cx="7543800" cy="1143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26" name="Rectangle 25"/>
          <p:cNvSpPr/>
          <p:nvPr/>
        </p:nvSpPr>
        <p:spPr>
          <a:xfrm>
            <a:off x="4724400" y="3429000"/>
            <a:ext cx="3657600" cy="16764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25" name="Rectangle 24"/>
          <p:cNvSpPr/>
          <p:nvPr/>
        </p:nvSpPr>
        <p:spPr>
          <a:xfrm>
            <a:off x="4724400" y="1447800"/>
            <a:ext cx="3657600" cy="16764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dirty="0" smtClean="0"/>
              <a:t>Potential Single-Core Scheduling Policies</a:t>
            </a:r>
            <a:endParaRPr lang="en-US" dirty="0"/>
          </a:p>
        </p:txBody>
      </p:sp>
      <p:sp>
        <p:nvSpPr>
          <p:cNvPr id="3" name="Oval 2"/>
          <p:cNvSpPr>
            <a:spLocks noChangeArrowheads="1"/>
          </p:cNvSpPr>
          <p:nvPr/>
        </p:nvSpPr>
        <p:spPr bwMode="auto">
          <a:xfrm>
            <a:off x="533400" y="2260600"/>
            <a:ext cx="685800" cy="685800"/>
          </a:xfrm>
          <a:prstGeom prst="ellipse">
            <a:avLst/>
          </a:prstGeom>
          <a:ln>
            <a:headEnd type="none" w="med" len="med"/>
            <a:tailEnd type="none" w="med" len="med"/>
          </a:ln>
          <a:effectLst>
            <a:glow rad="190500">
              <a:schemeClr val="accent1">
                <a:alpha val="80000"/>
              </a:schemeClr>
            </a:glo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anchor="ctr" compatLnSpc="1"/>
          <a:lstStyle/>
          <a:p>
            <a:pPr algn="ctr" eaLnBrk="0" fontAlgn="auto" hangingPunct="0">
              <a:spcBef>
                <a:spcPts val="0"/>
              </a:spcBef>
              <a:spcAft>
                <a:spcPts val="0"/>
              </a:spcAft>
              <a:defRPr/>
            </a:pPr>
            <a:r>
              <a:rPr lang="en-US" dirty="0">
                <a:solidFill>
                  <a:schemeClr val="tx1">
                    <a:alpha val="100000"/>
                  </a:schemeClr>
                </a:solidFill>
              </a:rPr>
              <a:t>U</a:t>
            </a:r>
            <a:r>
              <a:rPr lang="en-US" sz="2800" baseline="-25000" dirty="0">
                <a:solidFill>
                  <a:schemeClr val="tx1">
                    <a:alpha val="100000"/>
                  </a:schemeClr>
                </a:solidFill>
              </a:rPr>
              <a:t>m</a:t>
            </a:r>
            <a:endParaRPr lang="en-US" sz="2800" baseline="-25000" dirty="0"/>
          </a:p>
        </p:txBody>
      </p:sp>
      <p:sp>
        <p:nvSpPr>
          <p:cNvPr id="4" name="Oval 3"/>
          <p:cNvSpPr>
            <a:spLocks noChangeArrowheads="1"/>
          </p:cNvSpPr>
          <p:nvPr/>
        </p:nvSpPr>
        <p:spPr bwMode="auto">
          <a:xfrm>
            <a:off x="1752600" y="2260600"/>
            <a:ext cx="685800" cy="685800"/>
          </a:xfrm>
          <a:prstGeom prst="ellipse">
            <a:avLst/>
          </a:prstGeom>
          <a:ln>
            <a:headEnd type="none" w="med" len="med"/>
            <a:tailEnd type="none" w="med" len="med"/>
          </a:ln>
          <a:effectLst>
            <a:glow rad="190500">
              <a:schemeClr val="accent2">
                <a:alpha val="80000"/>
              </a:schemeClr>
            </a:glow>
          </a:effectLst>
        </p:spPr>
        <p:style>
          <a:lnRef idx="2">
            <a:schemeClr val="accent2"/>
          </a:lnRef>
          <a:fillRef idx="1">
            <a:schemeClr val="lt1"/>
          </a:fillRef>
          <a:effectRef idx="0">
            <a:schemeClr val="accent2"/>
          </a:effectRef>
          <a:fontRef idx="minor">
            <a:schemeClr val="dk1"/>
          </a:fontRef>
        </p:style>
        <p:txBody>
          <a:bodyPr vert="horz" wrap="none" lIns="91440" tIns="45720" rIns="91440" bIns="45720" anchor="ctr" compatLnSpc="1"/>
          <a:lstStyle/>
          <a:p>
            <a:pPr algn="ctr" eaLnBrk="0" fontAlgn="auto" hangingPunct="0">
              <a:spcBef>
                <a:spcPts val="0"/>
              </a:spcBef>
              <a:spcAft>
                <a:spcPts val="0"/>
              </a:spcAft>
              <a:defRPr/>
            </a:pPr>
            <a:r>
              <a:rPr lang="en-US" dirty="0" err="1">
                <a:solidFill>
                  <a:schemeClr val="tx1">
                    <a:alpha val="100000"/>
                  </a:schemeClr>
                </a:solidFill>
              </a:rPr>
              <a:t>U</a:t>
            </a:r>
            <a:r>
              <a:rPr lang="en-US" sz="2800" baseline="-25000" dirty="0" err="1">
                <a:solidFill>
                  <a:schemeClr val="tx1">
                    <a:alpha val="100000"/>
                  </a:schemeClr>
                </a:solidFill>
              </a:rPr>
              <a:t>j</a:t>
            </a:r>
            <a:endParaRPr lang="en-US" sz="2800" baseline="-25000" dirty="0"/>
          </a:p>
        </p:txBody>
      </p:sp>
      <p:sp>
        <p:nvSpPr>
          <p:cNvPr id="5" name="Oval 4"/>
          <p:cNvSpPr>
            <a:spLocks noChangeArrowheads="1"/>
          </p:cNvSpPr>
          <p:nvPr/>
        </p:nvSpPr>
        <p:spPr bwMode="auto">
          <a:xfrm>
            <a:off x="533400" y="3937000"/>
            <a:ext cx="685800" cy="685800"/>
          </a:xfrm>
          <a:prstGeom prst="ellipse">
            <a:avLst/>
          </a:prstGeom>
          <a:ln>
            <a:headEnd type="none" w="med" len="med"/>
            <a:tailEnd type="none" w="med" len="med"/>
          </a:ln>
          <a:effectLst>
            <a:glow rad="190500">
              <a:schemeClr val="accent1">
                <a:alpha val="80000"/>
              </a:schemeClr>
            </a:glo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anchor="ctr" compatLnSpc="1"/>
          <a:lstStyle/>
          <a:p>
            <a:pPr algn="ctr" eaLnBrk="0" fontAlgn="auto" hangingPunct="0">
              <a:spcBef>
                <a:spcPts val="0"/>
              </a:spcBef>
              <a:spcAft>
                <a:spcPts val="0"/>
              </a:spcAft>
              <a:defRPr/>
            </a:pPr>
            <a:r>
              <a:rPr lang="en-US" dirty="0">
                <a:solidFill>
                  <a:schemeClr val="tx1">
                    <a:alpha val="100000"/>
                  </a:schemeClr>
                </a:solidFill>
              </a:rPr>
              <a:t>P</a:t>
            </a:r>
            <a:r>
              <a:rPr lang="en-US" sz="2800" baseline="-25000" dirty="0">
                <a:solidFill>
                  <a:schemeClr val="tx1">
                    <a:alpha val="100000"/>
                  </a:schemeClr>
                </a:solidFill>
              </a:rPr>
              <a:t>m</a:t>
            </a:r>
          </a:p>
        </p:txBody>
      </p:sp>
      <p:sp>
        <p:nvSpPr>
          <p:cNvPr id="6" name="Oval 5"/>
          <p:cNvSpPr>
            <a:spLocks noChangeArrowheads="1"/>
          </p:cNvSpPr>
          <p:nvPr/>
        </p:nvSpPr>
        <p:spPr bwMode="auto">
          <a:xfrm>
            <a:off x="2971800" y="2260600"/>
            <a:ext cx="685800" cy="685800"/>
          </a:xfrm>
          <a:prstGeom prst="ellipse">
            <a:avLst/>
          </a:prstGeom>
          <a:ln w="25400" cap="rnd" cmpd="sng" algn="ctr">
            <a:solidFill>
              <a:schemeClr val="accent3"/>
            </a:solidFill>
            <a:prstDash val="solid"/>
            <a:headEnd type="none" w="med" len="med"/>
            <a:tailEnd type="none" w="med" len="med"/>
          </a:ln>
          <a:effectLst>
            <a:glow rad="190500">
              <a:schemeClr val="accent3">
                <a:alpha val="80000"/>
              </a:schemeClr>
            </a:glo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anchor="ctr" compatLnSpc="1"/>
          <a:lstStyle/>
          <a:p>
            <a:pPr algn="ctr" eaLnBrk="0" fontAlgn="auto" hangingPunct="0">
              <a:spcBef>
                <a:spcPts val="0"/>
              </a:spcBef>
              <a:spcAft>
                <a:spcPts val="0"/>
              </a:spcAft>
              <a:defRPr/>
            </a:pPr>
            <a:r>
              <a:rPr lang="en-US" dirty="0">
                <a:solidFill>
                  <a:schemeClr val="tx1">
                    <a:alpha val="100000"/>
                  </a:schemeClr>
                </a:solidFill>
              </a:rPr>
              <a:t>U</a:t>
            </a:r>
            <a:r>
              <a:rPr lang="en-US" sz="2800" baseline="-25000" dirty="0">
                <a:solidFill>
                  <a:schemeClr val="tx1">
                    <a:alpha val="100000"/>
                  </a:schemeClr>
                </a:solidFill>
              </a:rPr>
              <a:t>m’</a:t>
            </a:r>
          </a:p>
        </p:txBody>
      </p:sp>
      <p:sp>
        <p:nvSpPr>
          <p:cNvPr id="7" name="Oval 6"/>
          <p:cNvSpPr>
            <a:spLocks noChangeArrowheads="1"/>
          </p:cNvSpPr>
          <p:nvPr/>
        </p:nvSpPr>
        <p:spPr bwMode="auto">
          <a:xfrm>
            <a:off x="2971800" y="3937000"/>
            <a:ext cx="685800" cy="685800"/>
          </a:xfrm>
          <a:prstGeom prst="ellipse">
            <a:avLst/>
          </a:prstGeom>
          <a:ln w="25400" cap="rnd" cmpd="sng" algn="ctr">
            <a:solidFill>
              <a:schemeClr val="accent3"/>
            </a:solidFill>
            <a:prstDash val="solid"/>
            <a:headEnd type="none" w="med" len="med"/>
            <a:tailEnd type="none" w="med" len="med"/>
          </a:ln>
          <a:effectLst>
            <a:glow rad="190500">
              <a:schemeClr val="accent3">
                <a:alpha val="80000"/>
              </a:schemeClr>
            </a:glo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anchor="ctr" compatLnSpc="1"/>
          <a:lstStyle/>
          <a:p>
            <a:pPr algn="ctr" eaLnBrk="0" fontAlgn="auto" hangingPunct="0">
              <a:spcBef>
                <a:spcPts val="0"/>
              </a:spcBef>
              <a:spcAft>
                <a:spcPts val="0"/>
              </a:spcAft>
              <a:defRPr/>
            </a:pPr>
            <a:r>
              <a:rPr lang="en-US" dirty="0">
                <a:solidFill>
                  <a:schemeClr val="tx1">
                    <a:alpha val="100000"/>
                  </a:schemeClr>
                </a:solidFill>
              </a:rPr>
              <a:t>P</a:t>
            </a:r>
            <a:r>
              <a:rPr lang="en-US" sz="2800" baseline="-25000" dirty="0">
                <a:solidFill>
                  <a:schemeClr val="tx1">
                    <a:alpha val="100000"/>
                  </a:schemeClr>
                </a:solidFill>
              </a:rPr>
              <a:t>m’</a:t>
            </a:r>
          </a:p>
        </p:txBody>
      </p:sp>
      <p:cxnSp>
        <p:nvCxnSpPr>
          <p:cNvPr id="8" name="Straight Arrow Connector 7"/>
          <p:cNvCxnSpPr/>
          <p:nvPr/>
        </p:nvCxnSpPr>
        <p:spPr>
          <a:xfrm rot="5400000">
            <a:off x="419894" y="3442494"/>
            <a:ext cx="685800" cy="1588"/>
          </a:xfrm>
          <a:prstGeom prst="straightConnector1">
            <a:avLst/>
          </a:prstGeom>
          <a:noFill/>
          <a:ln w="25400" cap="rnd" cmpd="sng" algn="ctr">
            <a:solidFill>
              <a:srgbClr val="FF0000"/>
            </a:solidFill>
            <a:prstDash val="soli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rot="16200000">
            <a:off x="571501" y="3441700"/>
            <a:ext cx="685800" cy="3175"/>
          </a:xfrm>
          <a:prstGeom prst="straightConnector1">
            <a:avLst/>
          </a:prstGeom>
          <a:noFill/>
          <a:ln w="25400" cap="rnd" cmpd="sng" algn="ctr">
            <a:solidFill>
              <a:srgbClr val="0000FF"/>
            </a:solidFill>
            <a:prstDash val="dash"/>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295400" y="4165600"/>
            <a:ext cx="1600200" cy="1588"/>
          </a:xfrm>
          <a:prstGeom prst="straightConnector1">
            <a:avLst/>
          </a:prstGeom>
          <a:noFill/>
          <a:ln w="25400" cap="rnd" cmpd="sng" algn="ctr">
            <a:solidFill>
              <a:srgbClr val="FF0000"/>
            </a:solidFill>
            <a:prstDash val="soli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1179513" y="3138488"/>
            <a:ext cx="914400" cy="685800"/>
          </a:xfrm>
          <a:prstGeom prst="straightConnector1">
            <a:avLst/>
          </a:prstGeom>
          <a:noFill/>
          <a:ln w="25400" cap="rnd" cmpd="sng" algn="ctr">
            <a:solidFill>
              <a:srgbClr val="0000FF"/>
            </a:solidFill>
            <a:prstDash val="dash"/>
            <a:tailEnd type="triangle" w="lg" len="med"/>
          </a:ln>
          <a:effectLst/>
        </p:spPr>
        <p:style>
          <a:lnRef idx="1">
            <a:schemeClr val="accent1"/>
          </a:lnRef>
          <a:fillRef idx="0">
            <a:schemeClr val="accent1"/>
          </a:fillRef>
          <a:effectRef idx="0">
            <a:schemeClr val="accent1"/>
          </a:effectRef>
          <a:fontRef idx="minor">
            <a:schemeClr val="tx1"/>
          </a:fontRef>
        </p:style>
      </p:cxnSp>
      <p:grpSp>
        <p:nvGrpSpPr>
          <p:cNvPr id="12" name="Group 24"/>
          <p:cNvGrpSpPr>
            <a:grpSpLocks/>
          </p:cNvGrpSpPr>
          <p:nvPr/>
        </p:nvGrpSpPr>
        <p:grpSpPr bwMode="auto">
          <a:xfrm>
            <a:off x="990600" y="4775200"/>
            <a:ext cx="304800" cy="304800"/>
            <a:chOff x="533400" y="3048000"/>
            <a:chExt cx="381000" cy="381000"/>
          </a:xfrm>
        </p:grpSpPr>
        <p:sp>
          <p:nvSpPr>
            <p:cNvPr id="13" name="Oval 12"/>
            <p:cNvSpPr/>
            <p:nvPr/>
          </p:nvSpPr>
          <p:spPr>
            <a:xfrm>
              <a:off x="533400" y="3048000"/>
              <a:ext cx="381000" cy="3810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defRPr/>
              </a:pPr>
              <a:endParaRPr lang="en-US"/>
            </a:p>
          </p:txBody>
        </p:sp>
        <p:sp>
          <p:nvSpPr>
            <p:cNvPr id="14" name="Pie 13"/>
            <p:cNvSpPr/>
            <p:nvPr/>
          </p:nvSpPr>
          <p:spPr>
            <a:xfrm>
              <a:off x="533400" y="3048000"/>
              <a:ext cx="381000" cy="381000"/>
            </a:xfrm>
            <a:prstGeom prst="pie">
              <a:avLst>
                <a:gd name="adj1" fmla="val 3068800"/>
                <a:gd name="adj2" fmla="val 16200000"/>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auto">
                <a:spcBef>
                  <a:spcPts val="0"/>
                </a:spcBef>
                <a:spcAft>
                  <a:spcPts val="0"/>
                </a:spcAft>
                <a:defRPr/>
              </a:pPr>
              <a:endParaRPr lang="en-US">
                <a:solidFill>
                  <a:schemeClr val="tx1"/>
                </a:solidFill>
              </a:endParaRPr>
            </a:p>
          </p:txBody>
        </p:sp>
      </p:grpSp>
      <p:sp>
        <p:nvSpPr>
          <p:cNvPr id="15" name="TextBox 14"/>
          <p:cNvSpPr txBox="1"/>
          <p:nvPr/>
        </p:nvSpPr>
        <p:spPr>
          <a:xfrm>
            <a:off x="1676400" y="3810000"/>
            <a:ext cx="838200" cy="369332"/>
          </a:xfrm>
          <a:prstGeom prst="rect">
            <a:avLst/>
          </a:prstGeom>
          <a:noFill/>
        </p:spPr>
        <p:txBody>
          <a:bodyPr wrap="square" rtlCol="0">
            <a:spAutoFit/>
          </a:bodyPr>
          <a:lstStyle/>
          <a:p>
            <a:r>
              <a:rPr lang="en-US" dirty="0" smtClean="0"/>
              <a:t>Delay</a:t>
            </a:r>
            <a:endParaRPr lang="en-US" dirty="0"/>
          </a:p>
        </p:txBody>
      </p:sp>
      <p:sp>
        <p:nvSpPr>
          <p:cNvPr id="16" name="TextBox 15"/>
          <p:cNvSpPr txBox="1"/>
          <p:nvPr/>
        </p:nvSpPr>
        <p:spPr>
          <a:xfrm rot="19294877">
            <a:off x="1014613" y="3268448"/>
            <a:ext cx="838200" cy="369332"/>
          </a:xfrm>
          <a:prstGeom prst="rect">
            <a:avLst/>
          </a:prstGeom>
          <a:noFill/>
        </p:spPr>
        <p:txBody>
          <a:bodyPr wrap="square" rtlCol="0">
            <a:spAutoFit/>
          </a:bodyPr>
          <a:lstStyle/>
          <a:p>
            <a:r>
              <a:rPr lang="en-US" dirty="0" smtClean="0"/>
              <a:t>Delay</a:t>
            </a:r>
            <a:endParaRPr lang="en-US" dirty="0"/>
          </a:p>
        </p:txBody>
      </p:sp>
      <p:sp>
        <p:nvSpPr>
          <p:cNvPr id="17" name="Oval 16"/>
          <p:cNvSpPr/>
          <p:nvPr/>
        </p:nvSpPr>
        <p:spPr>
          <a:xfrm>
            <a:off x="4800600" y="2438400"/>
            <a:ext cx="381000" cy="3810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fontAlgn="auto">
              <a:spcBef>
                <a:spcPts val="0"/>
              </a:spcBef>
              <a:spcAft>
                <a:spcPts val="0"/>
              </a:spcAft>
              <a:defRPr/>
            </a:pPr>
            <a:r>
              <a:rPr lang="en-US" sz="2400" dirty="0"/>
              <a:t>2</a:t>
            </a:r>
          </a:p>
        </p:txBody>
      </p:sp>
      <p:sp>
        <p:nvSpPr>
          <p:cNvPr id="18" name="Oval 17"/>
          <p:cNvSpPr/>
          <p:nvPr/>
        </p:nvSpPr>
        <p:spPr>
          <a:xfrm>
            <a:off x="4800600" y="1905000"/>
            <a:ext cx="381000" cy="3810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auto">
              <a:spcBef>
                <a:spcPts val="0"/>
              </a:spcBef>
              <a:spcAft>
                <a:spcPts val="0"/>
              </a:spcAft>
              <a:defRPr/>
            </a:pPr>
            <a:r>
              <a:rPr lang="en-US" sz="2400" dirty="0"/>
              <a:t>1</a:t>
            </a:r>
          </a:p>
        </p:txBody>
      </p:sp>
      <p:sp>
        <p:nvSpPr>
          <p:cNvPr id="19" name="Rectangle 18"/>
          <p:cNvSpPr/>
          <p:nvPr/>
        </p:nvSpPr>
        <p:spPr>
          <a:xfrm>
            <a:off x="5410200" y="1905000"/>
            <a:ext cx="2667000" cy="381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auto">
              <a:spcBef>
                <a:spcPts val="0"/>
              </a:spcBef>
              <a:spcAft>
                <a:spcPts val="0"/>
              </a:spcAft>
              <a:defRPr/>
            </a:pPr>
            <a:r>
              <a:rPr lang="en-US" sz="2400" dirty="0"/>
              <a:t>Forward Input</a:t>
            </a:r>
          </a:p>
        </p:txBody>
      </p:sp>
      <p:sp>
        <p:nvSpPr>
          <p:cNvPr id="20" name="Rectangle 19"/>
          <p:cNvSpPr/>
          <p:nvPr/>
        </p:nvSpPr>
        <p:spPr>
          <a:xfrm>
            <a:off x="5410200" y="2438400"/>
            <a:ext cx="2667000" cy="381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fontAlgn="auto">
              <a:spcBef>
                <a:spcPts val="0"/>
              </a:spcBef>
              <a:spcAft>
                <a:spcPts val="0"/>
              </a:spcAft>
              <a:defRPr/>
            </a:pPr>
            <a:r>
              <a:rPr lang="en-US" sz="2400" dirty="0"/>
              <a:t>Process Input</a:t>
            </a:r>
          </a:p>
        </p:txBody>
      </p:sp>
      <p:sp>
        <p:nvSpPr>
          <p:cNvPr id="21" name="Oval 20"/>
          <p:cNvSpPr/>
          <p:nvPr/>
        </p:nvSpPr>
        <p:spPr>
          <a:xfrm>
            <a:off x="4876800" y="3962400"/>
            <a:ext cx="381000" cy="3810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fontAlgn="auto">
              <a:spcBef>
                <a:spcPts val="0"/>
              </a:spcBef>
              <a:spcAft>
                <a:spcPts val="0"/>
              </a:spcAft>
              <a:defRPr/>
            </a:pPr>
            <a:r>
              <a:rPr lang="en-US" sz="2400" dirty="0" smtClean="0"/>
              <a:t>1</a:t>
            </a:r>
            <a:endParaRPr lang="en-US" sz="2400" dirty="0"/>
          </a:p>
        </p:txBody>
      </p:sp>
      <p:sp>
        <p:nvSpPr>
          <p:cNvPr id="22" name="Oval 21"/>
          <p:cNvSpPr/>
          <p:nvPr/>
        </p:nvSpPr>
        <p:spPr>
          <a:xfrm>
            <a:off x="4876800" y="4419600"/>
            <a:ext cx="381000" cy="3810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auto">
              <a:spcBef>
                <a:spcPts val="0"/>
              </a:spcBef>
              <a:spcAft>
                <a:spcPts val="0"/>
              </a:spcAft>
              <a:defRPr/>
            </a:pPr>
            <a:r>
              <a:rPr lang="en-US" sz="2400" dirty="0" smtClean="0"/>
              <a:t>2</a:t>
            </a:r>
            <a:endParaRPr lang="en-US" sz="2400" dirty="0"/>
          </a:p>
        </p:txBody>
      </p:sp>
      <p:sp>
        <p:nvSpPr>
          <p:cNvPr id="23" name="Rectangle 22"/>
          <p:cNvSpPr/>
          <p:nvPr/>
        </p:nvSpPr>
        <p:spPr>
          <a:xfrm>
            <a:off x="5486400" y="4495800"/>
            <a:ext cx="2667000" cy="381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auto">
              <a:spcBef>
                <a:spcPts val="0"/>
              </a:spcBef>
              <a:spcAft>
                <a:spcPts val="0"/>
              </a:spcAft>
              <a:defRPr/>
            </a:pPr>
            <a:r>
              <a:rPr lang="en-US" sz="2400" dirty="0"/>
              <a:t>Forward Input</a:t>
            </a:r>
          </a:p>
        </p:txBody>
      </p:sp>
      <p:sp>
        <p:nvSpPr>
          <p:cNvPr id="24" name="Rectangle 23"/>
          <p:cNvSpPr/>
          <p:nvPr/>
        </p:nvSpPr>
        <p:spPr>
          <a:xfrm>
            <a:off x="5486400" y="3962400"/>
            <a:ext cx="2667000" cy="381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fontAlgn="auto">
              <a:spcBef>
                <a:spcPts val="0"/>
              </a:spcBef>
              <a:spcAft>
                <a:spcPts val="0"/>
              </a:spcAft>
              <a:defRPr/>
            </a:pPr>
            <a:r>
              <a:rPr lang="en-US" sz="2400" dirty="0"/>
              <a:t>Process Input</a:t>
            </a:r>
          </a:p>
        </p:txBody>
      </p:sp>
      <p:sp>
        <p:nvSpPr>
          <p:cNvPr id="27" name="Oval 26"/>
          <p:cNvSpPr/>
          <p:nvPr/>
        </p:nvSpPr>
        <p:spPr>
          <a:xfrm>
            <a:off x="4800600" y="6019800"/>
            <a:ext cx="381000" cy="3810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fontAlgn="auto">
              <a:spcBef>
                <a:spcPts val="0"/>
              </a:spcBef>
              <a:spcAft>
                <a:spcPts val="0"/>
              </a:spcAft>
              <a:defRPr/>
            </a:pPr>
            <a:r>
              <a:rPr lang="en-US" sz="2400" dirty="0" smtClean="0"/>
              <a:t>1</a:t>
            </a:r>
            <a:endParaRPr lang="en-US" sz="2400" dirty="0"/>
          </a:p>
        </p:txBody>
      </p:sp>
      <p:sp>
        <p:nvSpPr>
          <p:cNvPr id="28" name="Oval 27"/>
          <p:cNvSpPr/>
          <p:nvPr/>
        </p:nvSpPr>
        <p:spPr>
          <a:xfrm>
            <a:off x="1371600" y="6019800"/>
            <a:ext cx="381000" cy="3810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auto">
              <a:spcBef>
                <a:spcPts val="0"/>
              </a:spcBef>
              <a:spcAft>
                <a:spcPts val="0"/>
              </a:spcAft>
              <a:defRPr/>
            </a:pPr>
            <a:r>
              <a:rPr lang="en-US" sz="2400" dirty="0" smtClean="0"/>
              <a:t>1</a:t>
            </a:r>
            <a:endParaRPr lang="en-US" sz="2400" dirty="0"/>
          </a:p>
        </p:txBody>
      </p:sp>
      <p:sp>
        <p:nvSpPr>
          <p:cNvPr id="29" name="Rectangle 28"/>
          <p:cNvSpPr/>
          <p:nvPr/>
        </p:nvSpPr>
        <p:spPr>
          <a:xfrm>
            <a:off x="1981200" y="6019800"/>
            <a:ext cx="2667000" cy="381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auto">
              <a:spcBef>
                <a:spcPts val="0"/>
              </a:spcBef>
              <a:spcAft>
                <a:spcPts val="0"/>
              </a:spcAft>
              <a:defRPr/>
            </a:pPr>
            <a:r>
              <a:rPr lang="en-US" sz="2400" dirty="0"/>
              <a:t>Forward Input</a:t>
            </a:r>
          </a:p>
        </p:txBody>
      </p:sp>
      <p:sp>
        <p:nvSpPr>
          <p:cNvPr id="30" name="Rectangle 29"/>
          <p:cNvSpPr/>
          <p:nvPr/>
        </p:nvSpPr>
        <p:spPr>
          <a:xfrm>
            <a:off x="5410200" y="6019800"/>
            <a:ext cx="2667000" cy="381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fontAlgn="auto">
              <a:spcBef>
                <a:spcPts val="0"/>
              </a:spcBef>
              <a:spcAft>
                <a:spcPts val="0"/>
              </a:spcAft>
              <a:defRPr/>
            </a:pPr>
            <a:r>
              <a:rPr lang="en-US" sz="2400" dirty="0"/>
              <a:t>Process Input</a:t>
            </a:r>
          </a:p>
        </p:txBody>
      </p:sp>
      <p:sp>
        <p:nvSpPr>
          <p:cNvPr id="32" name="TextBox 31"/>
          <p:cNvSpPr txBox="1"/>
          <p:nvPr/>
        </p:nvSpPr>
        <p:spPr>
          <a:xfrm>
            <a:off x="5638800" y="1447800"/>
            <a:ext cx="1981200" cy="369332"/>
          </a:xfrm>
          <a:prstGeom prst="rect">
            <a:avLst/>
          </a:prstGeom>
          <a:noFill/>
        </p:spPr>
        <p:txBody>
          <a:bodyPr wrap="square" rtlCol="0">
            <a:spAutoFit/>
          </a:bodyPr>
          <a:lstStyle/>
          <a:p>
            <a:r>
              <a:rPr lang="en-US" dirty="0" smtClean="0"/>
              <a:t>Transmit-First</a:t>
            </a:r>
            <a:endParaRPr lang="en-US" dirty="0"/>
          </a:p>
        </p:txBody>
      </p:sp>
      <p:sp>
        <p:nvSpPr>
          <p:cNvPr id="33" name="TextBox 32"/>
          <p:cNvSpPr txBox="1"/>
          <p:nvPr/>
        </p:nvSpPr>
        <p:spPr>
          <a:xfrm>
            <a:off x="5638800" y="3429000"/>
            <a:ext cx="1981200" cy="369332"/>
          </a:xfrm>
          <a:prstGeom prst="rect">
            <a:avLst/>
          </a:prstGeom>
          <a:noFill/>
        </p:spPr>
        <p:txBody>
          <a:bodyPr wrap="square" rtlCol="0">
            <a:spAutoFit/>
          </a:bodyPr>
          <a:lstStyle/>
          <a:p>
            <a:r>
              <a:rPr lang="en-US" dirty="0" smtClean="0"/>
              <a:t>Process-First</a:t>
            </a:r>
            <a:endParaRPr lang="en-US" dirty="0"/>
          </a:p>
        </p:txBody>
      </p:sp>
      <p:sp>
        <p:nvSpPr>
          <p:cNvPr id="34" name="TextBox 33"/>
          <p:cNvSpPr txBox="1"/>
          <p:nvPr/>
        </p:nvSpPr>
        <p:spPr>
          <a:xfrm>
            <a:off x="3505200" y="5410200"/>
            <a:ext cx="3124200" cy="369332"/>
          </a:xfrm>
          <a:prstGeom prst="rect">
            <a:avLst/>
          </a:prstGeom>
          <a:noFill/>
        </p:spPr>
        <p:txBody>
          <a:bodyPr wrap="square" rtlCol="0">
            <a:spAutoFit/>
          </a:bodyPr>
          <a:lstStyle/>
          <a:p>
            <a:r>
              <a:rPr lang="en-US" dirty="0" smtClean="0"/>
              <a:t>Concurrent (Interleaved)</a:t>
            </a:r>
            <a:endParaRPr lang="en-US" dirty="0"/>
          </a:p>
        </p:txBody>
      </p:sp>
      <p:sp>
        <p:nvSpPr>
          <p:cNvPr id="35" name="TextBox 34"/>
          <p:cNvSpPr txBox="1"/>
          <p:nvPr/>
        </p:nvSpPr>
        <p:spPr>
          <a:xfrm>
            <a:off x="1066800" y="990600"/>
            <a:ext cx="2133600"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Suppose want to optimize local response time</a:t>
            </a:r>
            <a:endParaRPr lang="en-US" dirty="0"/>
          </a:p>
        </p:txBody>
      </p:sp>
      <p:sp>
        <p:nvSpPr>
          <p:cNvPr id="36" name="TextBox 35"/>
          <p:cNvSpPr txBox="1"/>
          <p:nvPr/>
        </p:nvSpPr>
        <p:spPr>
          <a:xfrm>
            <a:off x="1066800" y="1981200"/>
            <a:ext cx="2133600"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Low T, Large P, but variable N</a:t>
            </a:r>
            <a:endParaRPr lang="en-US" dirty="0"/>
          </a:p>
        </p:txBody>
      </p:sp>
      <p:sp>
        <p:nvSpPr>
          <p:cNvPr id="37" name="TextBox 36"/>
          <p:cNvSpPr txBox="1"/>
          <p:nvPr/>
        </p:nvSpPr>
        <p:spPr>
          <a:xfrm>
            <a:off x="1066800" y="2743200"/>
            <a:ext cx="213360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Policy?</a:t>
            </a:r>
            <a:endParaRPr lang="en-US" dirty="0"/>
          </a:p>
        </p:txBody>
      </p:sp>
      <p:sp>
        <p:nvSpPr>
          <p:cNvPr id="38" name="TextBox 37"/>
          <p:cNvSpPr txBox="1"/>
          <p:nvPr/>
        </p:nvSpPr>
        <p:spPr>
          <a:xfrm>
            <a:off x="1066800" y="3276600"/>
            <a:ext cx="2133600"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Hint: T &lt;&lt; 50ms (noticeable delay)</a:t>
            </a:r>
            <a:endParaRPr lang="en-US" dirty="0"/>
          </a:p>
        </p:txBody>
      </p:sp>
      <p:pic>
        <p:nvPicPr>
          <p:cNvPr id="39" name="~PP1560.WAV">
            <a:hlinkClick r:id="" action="ppaction://media"/>
          </p:cNvPr>
          <p:cNvPicPr>
            <a:picLocks noRot="1" noChangeAspect="1"/>
          </p:cNvPicPr>
          <p:nvPr>
            <a:wavAudioFile r:embed="rId2" name="~PP1560.WAV"/>
          </p:nvPr>
        </p:nvPicPr>
        <p:blipFill>
          <a:blip r:embed="rId4" cstate="print"/>
          <a:stretch>
            <a:fillRect/>
          </a:stretch>
        </p:blipFill>
        <p:spPr>
          <a:xfrm>
            <a:off x="8724900" y="6438900"/>
            <a:ext cx="304800" cy="304800"/>
          </a:xfrm>
          <a:prstGeom prst="rect">
            <a:avLst/>
          </a:prstGeom>
        </p:spPr>
      </p:pic>
    </p:spTree>
    <p:custDataLst>
      <p:tags r:id="rId1"/>
    </p:custDataLst>
  </p:cSld>
  <p:clrMapOvr>
    <a:masterClrMapping/>
  </p:clrMapOvr>
  <p:transition advTm="60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3" fill="hold" display="0">
                  <p:stCondLst>
                    <p:cond delay="indefinite"/>
                  </p:stCondLst>
                  <p:endCondLst>
                    <p:cond evt="onPrev" delay="0">
                      <p:tgtEl>
                        <p:sldTgt/>
                      </p:tgtEl>
                    </p:cond>
                    <p:cond evt="onStopAudio" delay="0">
                      <p:tgtEl>
                        <p:sldTgt/>
                      </p:tgtEl>
                    </p:cond>
                  </p:endCondLst>
                </p:cTn>
                <p:tgtEl>
                  <p:spTgt spid="39"/>
                </p:tgtEl>
              </p:cMediaNode>
            </p:audio>
          </p:childTnLst>
        </p:cTn>
      </p:par>
    </p:tnLst>
    <p:bldLst>
      <p:bldP spid="35" grpId="0" animBg="1"/>
      <p:bldP spid="36" grpId="0" animBg="1"/>
      <p:bldP spid="37" grpId="0" animBg="1"/>
      <p:bldP spid="38"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Policy?</a:t>
            </a:r>
            <a:endParaRPr lang="en-US" dirty="0"/>
          </a:p>
        </p:txBody>
      </p:sp>
      <p:sp>
        <p:nvSpPr>
          <p:cNvPr id="4" name="Content Placeholder 3"/>
          <p:cNvSpPr>
            <a:spLocks noGrp="1"/>
          </p:cNvSpPr>
          <p:nvPr>
            <p:ph sz="quarter" idx="10"/>
          </p:nvPr>
        </p:nvSpPr>
        <p:spPr/>
        <p:txBody>
          <a:bodyPr/>
          <a:lstStyle/>
          <a:p>
            <a:endParaRPr lang="en-US"/>
          </a:p>
        </p:txBody>
      </p:sp>
      <p:sp>
        <p:nvSpPr>
          <p:cNvPr id="5" name="Slide Number Placeholder 4"/>
          <p:cNvSpPr>
            <a:spLocks noGrp="1"/>
          </p:cNvSpPr>
          <p:nvPr>
            <p:ph type="sldNum" sz="quarter" idx="4"/>
          </p:nvPr>
        </p:nvSpPr>
        <p:spPr/>
        <p:txBody>
          <a:bodyPr/>
          <a:lstStyle/>
          <a:p>
            <a:pPr algn="ctr" eaLnBrk="1" latinLnBrk="0" hangingPunct="1"/>
            <a:fld id="{2BBB5E19-F10A-4C2F-BF6F-11C513378A2E}" type="slidenum">
              <a:rPr kumimoji="0" lang="en-US" smtClean="0"/>
              <a:pPr algn="ctr" eaLnBrk="1" latinLnBrk="0" hangingPunct="1"/>
              <a:t>83</a:t>
            </a:fld>
            <a:endParaRPr kumimoji="0" lang="en-US" sz="1400" b="1" dirty="0">
              <a:solidFill>
                <a:srgbClr val="FFFFFF"/>
              </a:solidFill>
            </a:endParaRPr>
          </a:p>
        </p:txBody>
      </p:sp>
      <p:sp>
        <p:nvSpPr>
          <p:cNvPr id="17" name="Rectangle 16"/>
          <p:cNvSpPr/>
          <p:nvPr/>
        </p:nvSpPr>
        <p:spPr>
          <a:xfrm>
            <a:off x="1143000" y="2438400"/>
            <a:ext cx="6629400" cy="17526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i="1" dirty="0" smtClean="0"/>
              <a:t>Can we create a scheduling policy that provides response times that are never noticeably worse but can be noticeably better than those of the process-first policy.</a:t>
            </a:r>
            <a:endParaRPr lang="en-US" baseline="30000" dirty="0"/>
          </a:p>
        </p:txBody>
      </p:sp>
      <p:pic>
        <p:nvPicPr>
          <p:cNvPr id="6" name="~PP1547.WAV">
            <a:hlinkClick r:id="" action="ppaction://media"/>
          </p:cNvPr>
          <p:cNvPicPr>
            <a:picLocks noRot="1" noChangeAspect="1"/>
          </p:cNvPicPr>
          <p:nvPr>
            <a:wavAudioFile r:embed="rId1" name="~PP1547.WAV"/>
          </p:nvPr>
        </p:nvPicPr>
        <p:blipFill>
          <a:blip r:embed="rId3" cstate="print"/>
          <a:stretch>
            <a:fillRect/>
          </a:stretch>
        </p:blipFill>
        <p:spPr>
          <a:xfrm>
            <a:off x="8724900" y="6438900"/>
            <a:ext cx="304800" cy="304800"/>
          </a:xfrm>
          <a:prstGeom prst="rect">
            <a:avLst/>
          </a:prstGeom>
        </p:spPr>
      </p:pic>
    </p:spTree>
  </p:cSld>
  <p:clrMapOvr>
    <a:masterClrMapping/>
  </p:clrMapOvr>
  <p:transition advTm="24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5" descr="C:\Users\Sasa\AppData\Local\Microsoft\Windows\Temporary Internet Files\Content.IE5\CECN5T56\MCj04244700000[1].wmf"/>
          <p:cNvPicPr>
            <a:picLocks noChangeAspect="1" noChangeArrowheads="1"/>
          </p:cNvPicPr>
          <p:nvPr/>
        </p:nvPicPr>
        <p:blipFill>
          <a:blip r:embed="rId5" cstate="print"/>
          <a:srcRect/>
          <a:stretch>
            <a:fillRect/>
          </a:stretch>
        </p:blipFill>
        <p:spPr bwMode="auto">
          <a:xfrm>
            <a:off x="304800" y="1676400"/>
            <a:ext cx="976313" cy="914400"/>
          </a:xfrm>
          <a:prstGeom prst="rect">
            <a:avLst/>
          </a:prstGeom>
          <a:noFill/>
        </p:spPr>
      </p:pic>
      <p:sp>
        <p:nvSpPr>
          <p:cNvPr id="2" name="Title 1"/>
          <p:cNvSpPr>
            <a:spLocks noGrp="1"/>
          </p:cNvSpPr>
          <p:nvPr>
            <p:ph type="title"/>
          </p:nvPr>
        </p:nvSpPr>
        <p:spPr/>
        <p:txBody>
          <a:bodyPr>
            <a:normAutofit/>
          </a:bodyPr>
          <a:lstStyle/>
          <a:p>
            <a:r>
              <a:rPr lang="en-US" dirty="0" smtClean="0"/>
              <a:t>Noticeable Response Time Differences</a:t>
            </a:r>
            <a:endParaRPr lang="en-US" dirty="0"/>
          </a:p>
        </p:txBody>
      </p:sp>
      <p:sp>
        <p:nvSpPr>
          <p:cNvPr id="4" name="Content Placeholder 3"/>
          <p:cNvSpPr>
            <a:spLocks noGrp="1"/>
          </p:cNvSpPr>
          <p:nvPr>
            <p:ph sz="quarter" idx="10"/>
          </p:nvPr>
        </p:nvSpPr>
        <p:spPr/>
        <p:txBody>
          <a:bodyPr/>
          <a:lstStyle/>
          <a:p>
            <a:endParaRPr lang="en-US" dirty="0"/>
          </a:p>
        </p:txBody>
      </p:sp>
      <p:sp>
        <p:nvSpPr>
          <p:cNvPr id="5" name="Slide Number Placeholder 4"/>
          <p:cNvSpPr>
            <a:spLocks noGrp="1"/>
          </p:cNvSpPr>
          <p:nvPr>
            <p:ph type="sldNum" sz="quarter" idx="4"/>
          </p:nvPr>
        </p:nvSpPr>
        <p:spPr/>
        <p:txBody>
          <a:bodyPr/>
          <a:lstStyle/>
          <a:p>
            <a:pPr algn="ctr" eaLnBrk="1" latinLnBrk="0" hangingPunct="1"/>
            <a:fld id="{2BBB5E19-F10A-4C2F-BF6F-11C513378A2E}" type="slidenum">
              <a:rPr kumimoji="0" lang="en-US" smtClean="0"/>
              <a:pPr algn="ctr" eaLnBrk="1" latinLnBrk="0" hangingPunct="1"/>
              <a:t>84</a:t>
            </a:fld>
            <a:endParaRPr kumimoji="0" lang="en-US" sz="1400" b="1" dirty="0">
              <a:solidFill>
                <a:srgbClr val="FFFFFF"/>
              </a:solidFill>
            </a:endParaRPr>
          </a:p>
        </p:txBody>
      </p:sp>
      <p:pic>
        <p:nvPicPr>
          <p:cNvPr id="29" name="Picture 5" descr="C:\Users\Sasa\AppData\Local\Microsoft\Windows\Temporary Internet Files\Content.IE5\CECN5T56\MCj04244700000[1].wmf"/>
          <p:cNvPicPr>
            <a:picLocks noChangeAspect="1" noChangeArrowheads="1"/>
          </p:cNvPicPr>
          <p:nvPr/>
        </p:nvPicPr>
        <p:blipFill>
          <a:blip r:embed="rId5" cstate="print"/>
          <a:srcRect/>
          <a:stretch>
            <a:fillRect/>
          </a:stretch>
        </p:blipFill>
        <p:spPr bwMode="auto">
          <a:xfrm>
            <a:off x="7467600" y="2819400"/>
            <a:ext cx="976313" cy="914400"/>
          </a:xfrm>
          <a:prstGeom prst="rect">
            <a:avLst/>
          </a:prstGeom>
          <a:noFill/>
        </p:spPr>
      </p:pic>
      <p:pic>
        <p:nvPicPr>
          <p:cNvPr id="2053" name="Picture 5" descr="C:\Users\Sasa\AppData\Local\Microsoft\Windows\Temporary Internet Files\Content.IE5\WI91N8AC\MCj04379860000[1].wmf"/>
          <p:cNvPicPr>
            <a:picLocks noChangeAspect="1" noChangeArrowheads="1"/>
          </p:cNvPicPr>
          <p:nvPr/>
        </p:nvPicPr>
        <p:blipFill>
          <a:blip r:embed="rId6" cstate="print"/>
          <a:srcRect/>
          <a:stretch>
            <a:fillRect/>
          </a:stretch>
        </p:blipFill>
        <p:spPr bwMode="auto">
          <a:xfrm>
            <a:off x="7391400" y="1676400"/>
            <a:ext cx="1143000" cy="767273"/>
          </a:xfrm>
          <a:prstGeom prst="rect">
            <a:avLst/>
          </a:prstGeom>
          <a:noFill/>
        </p:spPr>
      </p:pic>
      <p:sp>
        <p:nvSpPr>
          <p:cNvPr id="36" name="Rectangle 35"/>
          <p:cNvSpPr/>
          <p:nvPr/>
        </p:nvSpPr>
        <p:spPr>
          <a:xfrm>
            <a:off x="1371600" y="1600200"/>
            <a:ext cx="1447800" cy="9906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Local Response Times</a:t>
            </a:r>
            <a:endParaRPr lang="en-US" baseline="30000" dirty="0"/>
          </a:p>
        </p:txBody>
      </p:sp>
      <p:sp>
        <p:nvSpPr>
          <p:cNvPr id="37" name="Rectangle 36"/>
          <p:cNvSpPr/>
          <p:nvPr/>
        </p:nvSpPr>
        <p:spPr>
          <a:xfrm>
            <a:off x="1371600" y="2819400"/>
            <a:ext cx="1447800" cy="9144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Remote Response Times</a:t>
            </a:r>
            <a:endParaRPr lang="en-US" baseline="30000" dirty="0"/>
          </a:p>
        </p:txBody>
      </p:sp>
      <p:sp>
        <p:nvSpPr>
          <p:cNvPr id="45" name="Up Arrow 44"/>
          <p:cNvSpPr/>
          <p:nvPr/>
        </p:nvSpPr>
        <p:spPr>
          <a:xfrm>
            <a:off x="3200400" y="1905000"/>
            <a:ext cx="228600" cy="381000"/>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6" name="Rectangle 45"/>
          <p:cNvSpPr/>
          <p:nvPr/>
        </p:nvSpPr>
        <p:spPr>
          <a:xfrm>
            <a:off x="3733800" y="1752600"/>
            <a:ext cx="2209800" cy="6858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Unnoticeable Increase</a:t>
            </a:r>
            <a:endParaRPr lang="en-US" dirty="0"/>
          </a:p>
        </p:txBody>
      </p:sp>
      <p:sp>
        <p:nvSpPr>
          <p:cNvPr id="51" name="Up Arrow 50"/>
          <p:cNvSpPr/>
          <p:nvPr/>
        </p:nvSpPr>
        <p:spPr>
          <a:xfrm rot="10800000">
            <a:off x="3124201" y="2895600"/>
            <a:ext cx="381000" cy="762000"/>
          </a:xfrm>
          <a:prstGeom prst="up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4" name="Rectangle 53"/>
          <p:cNvSpPr/>
          <p:nvPr/>
        </p:nvSpPr>
        <p:spPr>
          <a:xfrm>
            <a:off x="3733800" y="2895600"/>
            <a:ext cx="2209800" cy="6858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Noticeable Decrease</a:t>
            </a:r>
            <a:endParaRPr lang="en-US" dirty="0"/>
          </a:p>
        </p:txBody>
      </p:sp>
      <p:sp>
        <p:nvSpPr>
          <p:cNvPr id="55" name="Right Arrow 54"/>
          <p:cNvSpPr/>
          <p:nvPr/>
        </p:nvSpPr>
        <p:spPr>
          <a:xfrm>
            <a:off x="6324600" y="1905000"/>
            <a:ext cx="6858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ight Arrow 55"/>
          <p:cNvSpPr/>
          <p:nvPr/>
        </p:nvSpPr>
        <p:spPr>
          <a:xfrm>
            <a:off x="6324600" y="3048000"/>
            <a:ext cx="6858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3" descr="C:\Users\Sasa\AppData\Local\Microsoft\Windows\Temporary Internet Files\Content.IE5\SEQH6YGU\MCj04244680000[1].wmf"/>
          <p:cNvPicPr>
            <a:picLocks noChangeAspect="1" noChangeArrowheads="1"/>
          </p:cNvPicPr>
          <p:nvPr/>
        </p:nvPicPr>
        <p:blipFill>
          <a:blip r:embed="rId7" cstate="print"/>
          <a:srcRect/>
          <a:stretch>
            <a:fillRect/>
          </a:stretch>
        </p:blipFill>
        <p:spPr bwMode="auto">
          <a:xfrm>
            <a:off x="304800" y="2819400"/>
            <a:ext cx="972036" cy="914400"/>
          </a:xfrm>
          <a:prstGeom prst="rect">
            <a:avLst/>
          </a:prstGeom>
          <a:noFill/>
        </p:spPr>
      </p:pic>
      <p:sp>
        <p:nvSpPr>
          <p:cNvPr id="75" name="Rectangle 74"/>
          <p:cNvSpPr/>
          <p:nvPr/>
        </p:nvSpPr>
        <p:spPr>
          <a:xfrm>
            <a:off x="152400" y="1447800"/>
            <a:ext cx="8534400" cy="24384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7" name="Rectangle 76"/>
          <p:cNvSpPr/>
          <p:nvPr/>
        </p:nvSpPr>
        <p:spPr>
          <a:xfrm>
            <a:off x="152400" y="1447800"/>
            <a:ext cx="8534400" cy="2438400"/>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19" name="~PP3502.WAV">
            <a:hlinkClick r:id="" action="ppaction://media"/>
          </p:cNvPr>
          <p:cNvPicPr>
            <a:picLocks noRot="1" noChangeAspect="1"/>
          </p:cNvPicPr>
          <p:nvPr>
            <a:wavAudioFile r:embed="rId2" name="~PP3502.WAV"/>
          </p:nvPr>
        </p:nvPicPr>
        <p:blipFill>
          <a:blip r:embed="rId8" cstate="print"/>
          <a:stretch>
            <a:fillRect/>
          </a:stretch>
        </p:blipFill>
        <p:spPr>
          <a:xfrm>
            <a:off x="8724900" y="6438900"/>
            <a:ext cx="304800" cy="304800"/>
          </a:xfrm>
          <a:prstGeom prst="rect">
            <a:avLst/>
          </a:prstGeom>
        </p:spPr>
      </p:pic>
    </p:spTree>
    <p:custDataLst>
      <p:tags r:id="rId1"/>
    </p:custDataLst>
  </p:cSld>
  <p:clrMapOvr>
    <a:masterClrMapping/>
  </p:clrMapOvr>
  <p:transition advTm="26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fade">
                                      <p:cBhvr>
                                        <p:cTn id="11" dur="500"/>
                                        <p:tgtEl>
                                          <p:spTgt spid="4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fade">
                                      <p:cBhvr>
                                        <p:cTn id="14" dur="500"/>
                                        <p:tgtEl>
                                          <p:spTgt spid="4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fade">
                                      <p:cBhvr>
                                        <p:cTn id="19" dur="500"/>
                                        <p:tgtEl>
                                          <p:spTgt spid="5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fade">
                                      <p:cBhvr>
                                        <p:cTn id="22" dur="500"/>
                                        <p:tgtEl>
                                          <p:spTgt spid="5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53"/>
                                        </p:tgtEl>
                                        <p:attrNameLst>
                                          <p:attrName>style.visibility</p:attrName>
                                        </p:attrNameLst>
                                      </p:cBhvr>
                                      <p:to>
                                        <p:strVal val="visible"/>
                                      </p:to>
                                    </p:set>
                                    <p:animEffect transition="in" filter="fade">
                                      <p:cBhvr>
                                        <p:cTn id="27" dur="500"/>
                                        <p:tgtEl>
                                          <p:spTgt spid="205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fade">
                                      <p:cBhvr>
                                        <p:cTn id="30" dur="500"/>
                                        <p:tgtEl>
                                          <p:spTgt spid="5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500"/>
                                        <p:tgtEl>
                                          <p:spTgt spid="2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6"/>
                                        </p:tgtEl>
                                        <p:attrNameLst>
                                          <p:attrName>style.visibility</p:attrName>
                                        </p:attrNameLst>
                                      </p:cBhvr>
                                      <p:to>
                                        <p:strVal val="visible"/>
                                      </p:to>
                                    </p:set>
                                    <p:animEffect transition="in" filter="fade">
                                      <p:cBhvr>
                                        <p:cTn id="38" dur="500"/>
                                        <p:tgtEl>
                                          <p:spTgt spid="5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77"/>
                                        </p:tgtEl>
                                        <p:attrNameLst>
                                          <p:attrName>style.visibility</p:attrName>
                                        </p:attrNameLst>
                                      </p:cBhvr>
                                      <p:to>
                                        <p:strVal val="visible"/>
                                      </p:to>
                                    </p:set>
                                    <p:animEffect transition="in" filter="fade">
                                      <p:cBhvr>
                                        <p:cTn id="41"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42" fill="hold" display="0">
                  <p:stCondLst>
                    <p:cond delay="indefinite"/>
                  </p:stCondLst>
                  <p:endCondLst>
                    <p:cond evt="onPrev" delay="0">
                      <p:tgtEl>
                        <p:sldTgt/>
                      </p:tgtEl>
                    </p:cond>
                    <p:cond evt="onStopAudio" delay="0">
                      <p:tgtEl>
                        <p:sldTgt/>
                      </p:tgtEl>
                    </p:cond>
                  </p:endCondLst>
                </p:cTn>
                <p:tgtEl>
                  <p:spTgt spid="19"/>
                </p:tgtEl>
              </p:cMediaNode>
            </p:audio>
          </p:childTnLst>
        </p:cTn>
      </p:par>
    </p:tnLst>
    <p:bldLst>
      <p:bldP spid="45" grpId="0" animBg="1"/>
      <p:bldP spid="46" grpId="0" animBg="1"/>
      <p:bldP spid="51" grpId="0" animBg="1"/>
      <p:bldP spid="54" grpId="0" animBg="1"/>
      <p:bldP spid="55" grpId="0" animBg="1"/>
      <p:bldP spid="56" grpId="0" animBg="1"/>
      <p:bldP spid="77"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Lazy Scheduling Policy Implementation</a:t>
            </a:r>
            <a:endParaRPr lang="en-US" dirty="0"/>
          </a:p>
        </p:txBody>
      </p:sp>
      <p:sp>
        <p:nvSpPr>
          <p:cNvPr id="4" name="Content Placeholder 3"/>
          <p:cNvSpPr>
            <a:spLocks noGrp="1"/>
          </p:cNvSpPr>
          <p:nvPr>
            <p:ph sz="quarter" idx="10"/>
          </p:nvPr>
        </p:nvSpPr>
        <p:spPr>
          <a:xfrm>
            <a:off x="304800" y="6477000"/>
            <a:ext cx="8229600" cy="347004"/>
          </a:xfrm>
        </p:spPr>
        <p:txBody>
          <a:bodyPr>
            <a:normAutofit/>
          </a:bodyPr>
          <a:lstStyle/>
          <a:p>
            <a:pPr>
              <a:buClr>
                <a:schemeClr val="tx1"/>
              </a:buClr>
              <a:buSzPct val="100000"/>
            </a:pPr>
            <a:endParaRPr lang="en-US" dirty="0"/>
          </a:p>
        </p:txBody>
      </p:sp>
      <p:sp>
        <p:nvSpPr>
          <p:cNvPr id="5" name="Slide Number Placeholder 4"/>
          <p:cNvSpPr>
            <a:spLocks noGrp="1"/>
          </p:cNvSpPr>
          <p:nvPr>
            <p:ph type="sldNum" sz="quarter" idx="4"/>
          </p:nvPr>
        </p:nvSpPr>
        <p:spPr/>
        <p:txBody>
          <a:bodyPr/>
          <a:lstStyle/>
          <a:p>
            <a:pPr algn="ctr" eaLnBrk="1" latinLnBrk="0" hangingPunct="1"/>
            <a:fld id="{2BBB5E19-F10A-4C2F-BF6F-11C513378A2E}" type="slidenum">
              <a:rPr kumimoji="0" lang="en-US" smtClean="0"/>
              <a:pPr algn="ctr" eaLnBrk="1" latinLnBrk="0" hangingPunct="1"/>
              <a:t>85</a:t>
            </a:fld>
            <a:endParaRPr kumimoji="0" lang="en-US" sz="1400" b="1" dirty="0">
              <a:solidFill>
                <a:srgbClr val="FFFFFF"/>
              </a:solidFill>
            </a:endParaRPr>
          </a:p>
        </p:txBody>
      </p:sp>
      <p:sp>
        <p:nvSpPr>
          <p:cNvPr id="43" name="Rectangle 42"/>
          <p:cNvSpPr/>
          <p:nvPr/>
        </p:nvSpPr>
        <p:spPr>
          <a:xfrm>
            <a:off x="4800600" y="990600"/>
            <a:ext cx="3886200" cy="5334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dirty="0" smtClean="0">
                <a:latin typeface="Calibri" pitchFamily="34" charset="0"/>
              </a:rPr>
              <a:t>Basic Idea</a:t>
            </a:r>
            <a:endParaRPr lang="en-US" sz="2000" dirty="0">
              <a:latin typeface="Calibri" pitchFamily="34" charset="0"/>
            </a:endParaRPr>
          </a:p>
        </p:txBody>
      </p:sp>
      <p:sp>
        <p:nvSpPr>
          <p:cNvPr id="66" name="Rectangle 65"/>
          <p:cNvSpPr/>
          <p:nvPr/>
        </p:nvSpPr>
        <p:spPr>
          <a:xfrm>
            <a:off x="4800600" y="1600200"/>
            <a:ext cx="3886200" cy="5334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smtClean="0">
                <a:latin typeface="Calibri" pitchFamily="34" charset="0"/>
              </a:rPr>
              <a:t>Temporarily Delay Processing</a:t>
            </a:r>
            <a:endParaRPr lang="en-US" sz="2000" dirty="0">
              <a:latin typeface="Calibri" pitchFamily="34" charset="0"/>
            </a:endParaRPr>
          </a:p>
        </p:txBody>
      </p:sp>
      <p:sp>
        <p:nvSpPr>
          <p:cNvPr id="68" name="Rectangle 67"/>
          <p:cNvSpPr/>
          <p:nvPr/>
        </p:nvSpPr>
        <p:spPr>
          <a:xfrm>
            <a:off x="5181600" y="2209800"/>
            <a:ext cx="3505200" cy="5334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smtClean="0">
                <a:latin typeface="Calibri" pitchFamily="34" charset="0"/>
              </a:rPr>
              <a:t>Transmit during Delay</a:t>
            </a:r>
            <a:endParaRPr lang="en-US" sz="2000" dirty="0">
              <a:latin typeface="Calibri" pitchFamily="34" charset="0"/>
            </a:endParaRPr>
          </a:p>
        </p:txBody>
      </p:sp>
      <p:sp>
        <p:nvSpPr>
          <p:cNvPr id="69" name="Rectangle 68"/>
          <p:cNvSpPr/>
          <p:nvPr/>
        </p:nvSpPr>
        <p:spPr>
          <a:xfrm>
            <a:off x="5181600" y="2819400"/>
            <a:ext cx="3505200" cy="5334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smtClean="0">
                <a:latin typeface="Calibri" pitchFamily="34" charset="0"/>
              </a:rPr>
              <a:t>Keep Delay Below Noticeable</a:t>
            </a:r>
            <a:endParaRPr lang="en-US" sz="2000" dirty="0">
              <a:latin typeface="Calibri" pitchFamily="34" charset="0"/>
            </a:endParaRPr>
          </a:p>
        </p:txBody>
      </p:sp>
      <p:sp>
        <p:nvSpPr>
          <p:cNvPr id="70" name="Rectangle 69"/>
          <p:cNvSpPr/>
          <p:nvPr/>
        </p:nvSpPr>
        <p:spPr>
          <a:xfrm>
            <a:off x="4800600" y="3429000"/>
            <a:ext cx="3886200" cy="5334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smtClean="0">
                <a:latin typeface="Calibri" pitchFamily="34" charset="0"/>
              </a:rPr>
              <a:t>Process</a:t>
            </a:r>
            <a:endParaRPr lang="en-US" sz="2000" dirty="0">
              <a:latin typeface="Calibri" pitchFamily="34" charset="0"/>
            </a:endParaRPr>
          </a:p>
        </p:txBody>
      </p:sp>
      <p:sp>
        <p:nvSpPr>
          <p:cNvPr id="71" name="Rectangle 70"/>
          <p:cNvSpPr/>
          <p:nvPr/>
        </p:nvSpPr>
        <p:spPr>
          <a:xfrm>
            <a:off x="4800600" y="4038600"/>
            <a:ext cx="3886200" cy="5334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smtClean="0">
                <a:latin typeface="Calibri" pitchFamily="34" charset="0"/>
              </a:rPr>
              <a:t>Complete Transmitting</a:t>
            </a:r>
            <a:endParaRPr lang="en-US" sz="2000" dirty="0">
              <a:latin typeface="Calibri" pitchFamily="34" charset="0"/>
            </a:endParaRPr>
          </a:p>
        </p:txBody>
      </p:sp>
      <p:sp>
        <p:nvSpPr>
          <p:cNvPr id="81" name="Oval 80"/>
          <p:cNvSpPr>
            <a:spLocks noChangeAspect="1"/>
          </p:cNvSpPr>
          <p:nvPr/>
        </p:nvSpPr>
        <p:spPr>
          <a:xfrm>
            <a:off x="5257800" y="2286000"/>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Calibri" pitchFamily="34" charset="0"/>
              </a:rPr>
              <a:t>1</a:t>
            </a:r>
            <a:endParaRPr lang="en-US" sz="2000" dirty="0">
              <a:latin typeface="Calibri" pitchFamily="34" charset="0"/>
            </a:endParaRPr>
          </a:p>
        </p:txBody>
      </p:sp>
      <p:sp>
        <p:nvSpPr>
          <p:cNvPr id="83" name="Oval 82"/>
          <p:cNvSpPr>
            <a:spLocks noChangeAspect="1"/>
          </p:cNvSpPr>
          <p:nvPr/>
        </p:nvSpPr>
        <p:spPr>
          <a:xfrm>
            <a:off x="4876800" y="3505200"/>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Calibri" pitchFamily="34" charset="0"/>
              </a:rPr>
              <a:t>2</a:t>
            </a:r>
            <a:endParaRPr lang="en-US" sz="2000" dirty="0">
              <a:latin typeface="Calibri" pitchFamily="34" charset="0"/>
            </a:endParaRPr>
          </a:p>
        </p:txBody>
      </p:sp>
      <p:sp>
        <p:nvSpPr>
          <p:cNvPr id="84" name="Oval 83"/>
          <p:cNvSpPr>
            <a:spLocks noChangeAspect="1"/>
          </p:cNvSpPr>
          <p:nvPr/>
        </p:nvSpPr>
        <p:spPr>
          <a:xfrm>
            <a:off x="4876800" y="4114800"/>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Calibri" pitchFamily="34" charset="0"/>
              </a:rPr>
              <a:t>3</a:t>
            </a:r>
            <a:endParaRPr lang="en-US" sz="2000" dirty="0">
              <a:latin typeface="Calibri" pitchFamily="34" charset="0"/>
            </a:endParaRPr>
          </a:p>
        </p:txBody>
      </p:sp>
      <p:grpSp>
        <p:nvGrpSpPr>
          <p:cNvPr id="3" name="Group 276"/>
          <p:cNvGrpSpPr/>
          <p:nvPr/>
        </p:nvGrpSpPr>
        <p:grpSpPr>
          <a:xfrm>
            <a:off x="2590800" y="1600200"/>
            <a:ext cx="1828800" cy="1981200"/>
            <a:chOff x="2590800" y="1600200"/>
            <a:chExt cx="1828800" cy="1981200"/>
          </a:xfrm>
        </p:grpSpPr>
        <p:sp>
          <p:nvSpPr>
            <p:cNvPr id="235" name="Oval 234"/>
            <p:cNvSpPr/>
            <p:nvPr/>
          </p:nvSpPr>
          <p:spPr>
            <a:xfrm>
              <a:off x="2971800" y="25908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smtClean="0">
                  <a:latin typeface="Calibri" pitchFamily="34" charset="0"/>
                </a:rPr>
                <a:t>UI</a:t>
              </a:r>
            </a:p>
          </p:txBody>
        </p:sp>
        <p:sp>
          <p:nvSpPr>
            <p:cNvPr id="236" name="Oval 235"/>
            <p:cNvSpPr/>
            <p:nvPr/>
          </p:nvSpPr>
          <p:spPr>
            <a:xfrm>
              <a:off x="2971800" y="16764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smtClean="0">
                  <a:latin typeface="Calibri" pitchFamily="34" charset="0"/>
                </a:rPr>
                <a:t>PC</a:t>
              </a:r>
            </a:p>
          </p:txBody>
        </p:sp>
        <p:cxnSp>
          <p:nvCxnSpPr>
            <p:cNvPr id="237" name="Straight Arrow Connector 236"/>
            <p:cNvCxnSpPr>
              <a:stCxn id="235" idx="1"/>
              <a:endCxn id="236" idx="3"/>
            </p:cNvCxnSpPr>
            <p:nvPr/>
          </p:nvCxnSpPr>
          <p:spPr>
            <a:xfrm rot="5400000" flipH="1" flipV="1">
              <a:off x="2819400" y="2438400"/>
              <a:ext cx="483348"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8" name="Straight Arrow Connector 237"/>
            <p:cNvCxnSpPr>
              <a:stCxn id="236" idx="5"/>
              <a:endCxn id="235" idx="7"/>
            </p:cNvCxnSpPr>
            <p:nvPr/>
          </p:nvCxnSpPr>
          <p:spPr>
            <a:xfrm rot="5400000">
              <a:off x="3250452" y="2438400"/>
              <a:ext cx="483348" cy="1588"/>
            </a:xfrm>
            <a:prstGeom prst="straightConnector1">
              <a:avLst/>
            </a:prstGeom>
            <a:ln w="28575">
              <a:solidFill>
                <a:srgbClr val="0000FF"/>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39" name="Rounded Rectangle 238"/>
            <p:cNvSpPr/>
            <p:nvPr/>
          </p:nvSpPr>
          <p:spPr>
            <a:xfrm>
              <a:off x="2895600" y="1600200"/>
              <a:ext cx="762000" cy="1676400"/>
            </a:xfrm>
            <a:prstGeom prst="roundRect">
              <a:avLst/>
            </a:prstGeom>
            <a:noFill/>
            <a:ln>
              <a:solidFill>
                <a:schemeClr val="accent1">
                  <a:alpha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000">
                <a:latin typeface="Calibri" pitchFamily="34" charset="0"/>
              </a:endParaRPr>
            </a:p>
          </p:txBody>
        </p:sp>
        <p:cxnSp>
          <p:nvCxnSpPr>
            <p:cNvPr id="240" name="Straight Arrow Connector 239"/>
            <p:cNvCxnSpPr>
              <a:stCxn id="236" idx="3"/>
            </p:cNvCxnSpPr>
            <p:nvPr/>
          </p:nvCxnSpPr>
          <p:spPr>
            <a:xfrm rot="5400000">
              <a:off x="2133600" y="2653926"/>
              <a:ext cx="1384674" cy="470274"/>
            </a:xfrm>
            <a:prstGeom prst="straightConnector1">
              <a:avLst/>
            </a:prstGeom>
            <a:ln w="28575">
              <a:solidFill>
                <a:srgbClr val="0000FF"/>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41" name="Straight Arrow Connector 240"/>
            <p:cNvCxnSpPr>
              <a:stCxn id="236" idx="5"/>
            </p:cNvCxnSpPr>
            <p:nvPr/>
          </p:nvCxnSpPr>
          <p:spPr>
            <a:xfrm rot="16200000" flipH="1">
              <a:off x="3034926" y="2653926"/>
              <a:ext cx="1384674" cy="470274"/>
            </a:xfrm>
            <a:prstGeom prst="straightConnector1">
              <a:avLst/>
            </a:prstGeom>
            <a:ln w="28575">
              <a:solidFill>
                <a:srgbClr val="0000FF"/>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42" name="Straight Arrow Connector 241"/>
            <p:cNvCxnSpPr>
              <a:stCxn id="236" idx="6"/>
            </p:cNvCxnSpPr>
            <p:nvPr/>
          </p:nvCxnSpPr>
          <p:spPr>
            <a:xfrm>
              <a:off x="3581400" y="1981200"/>
              <a:ext cx="838200" cy="1588"/>
            </a:xfrm>
            <a:prstGeom prst="straightConnector1">
              <a:avLst/>
            </a:prstGeom>
            <a:ln w="28575">
              <a:solidFill>
                <a:srgbClr val="0000FF"/>
              </a:solidFill>
              <a:prstDash val="dash"/>
              <a:tailEnd type="arrow"/>
            </a:ln>
          </p:spPr>
          <p:style>
            <a:lnRef idx="1">
              <a:schemeClr val="accent1"/>
            </a:lnRef>
            <a:fillRef idx="0">
              <a:schemeClr val="accent1"/>
            </a:fillRef>
            <a:effectRef idx="0">
              <a:schemeClr val="accent1"/>
            </a:effectRef>
            <a:fontRef idx="minor">
              <a:schemeClr val="tx1"/>
            </a:fontRef>
          </p:style>
        </p:cxnSp>
      </p:grpSp>
      <p:sp>
        <p:nvSpPr>
          <p:cNvPr id="243" name="Oval 242"/>
          <p:cNvSpPr/>
          <p:nvPr/>
        </p:nvSpPr>
        <p:spPr>
          <a:xfrm>
            <a:off x="3733800" y="1524000"/>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Calibri" pitchFamily="34" charset="0"/>
              </a:rPr>
              <a:t>1</a:t>
            </a:r>
            <a:endParaRPr lang="en-US" sz="2000" dirty="0">
              <a:latin typeface="Calibri" pitchFamily="34" charset="0"/>
            </a:endParaRPr>
          </a:p>
        </p:txBody>
      </p:sp>
      <p:sp>
        <p:nvSpPr>
          <p:cNvPr id="244" name="Oval 243"/>
          <p:cNvSpPr/>
          <p:nvPr/>
        </p:nvSpPr>
        <p:spPr>
          <a:xfrm>
            <a:off x="2286000" y="2743200"/>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Calibri" pitchFamily="34" charset="0"/>
              </a:rPr>
              <a:t>1</a:t>
            </a:r>
            <a:endParaRPr lang="en-US" sz="2000" dirty="0">
              <a:latin typeface="Calibri" pitchFamily="34" charset="0"/>
            </a:endParaRPr>
          </a:p>
        </p:txBody>
      </p:sp>
      <p:sp>
        <p:nvSpPr>
          <p:cNvPr id="245" name="Oval 244"/>
          <p:cNvSpPr/>
          <p:nvPr/>
        </p:nvSpPr>
        <p:spPr>
          <a:xfrm>
            <a:off x="3886200" y="2743200"/>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Calibri" pitchFamily="34" charset="0"/>
              </a:rPr>
              <a:t>3</a:t>
            </a:r>
            <a:endParaRPr lang="en-US" sz="2000" dirty="0">
              <a:latin typeface="Calibri" pitchFamily="34" charset="0"/>
            </a:endParaRPr>
          </a:p>
        </p:txBody>
      </p:sp>
      <p:grpSp>
        <p:nvGrpSpPr>
          <p:cNvPr id="6" name="Group 245"/>
          <p:cNvGrpSpPr>
            <a:grpSpLocks noChangeAspect="1"/>
          </p:cNvGrpSpPr>
          <p:nvPr/>
        </p:nvGrpSpPr>
        <p:grpSpPr>
          <a:xfrm>
            <a:off x="304800" y="1600200"/>
            <a:ext cx="1752600" cy="1027386"/>
            <a:chOff x="1371600" y="1219200"/>
            <a:chExt cx="6629400" cy="3886200"/>
          </a:xfrm>
        </p:grpSpPr>
        <p:sp>
          <p:nvSpPr>
            <p:cNvPr id="247" name="Oval 246"/>
            <p:cNvSpPr/>
            <p:nvPr/>
          </p:nvSpPr>
          <p:spPr>
            <a:xfrm>
              <a:off x="2514600" y="22860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600" dirty="0" smtClean="0">
                <a:latin typeface="Calibri" pitchFamily="34" charset="0"/>
              </a:endParaRPr>
            </a:p>
          </p:txBody>
        </p:sp>
        <p:sp>
          <p:nvSpPr>
            <p:cNvPr id="248" name="Oval 247"/>
            <p:cNvSpPr/>
            <p:nvPr/>
          </p:nvSpPr>
          <p:spPr>
            <a:xfrm>
              <a:off x="2514600" y="13716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600" dirty="0" smtClean="0">
                <a:latin typeface="Calibri" pitchFamily="34" charset="0"/>
              </a:endParaRPr>
            </a:p>
          </p:txBody>
        </p:sp>
        <p:cxnSp>
          <p:nvCxnSpPr>
            <p:cNvPr id="249" name="Straight Arrow Connector 248"/>
            <p:cNvCxnSpPr>
              <a:stCxn id="247" idx="1"/>
              <a:endCxn id="248" idx="3"/>
            </p:cNvCxnSpPr>
            <p:nvPr/>
          </p:nvCxnSpPr>
          <p:spPr>
            <a:xfrm rot="5400000" flipH="1" flipV="1">
              <a:off x="2362200" y="2133600"/>
              <a:ext cx="483348"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0" name="Straight Arrow Connector 249"/>
            <p:cNvCxnSpPr>
              <a:stCxn id="248" idx="5"/>
              <a:endCxn id="247" idx="7"/>
            </p:cNvCxnSpPr>
            <p:nvPr/>
          </p:nvCxnSpPr>
          <p:spPr>
            <a:xfrm rot="5400000">
              <a:off x="2793252" y="2133600"/>
              <a:ext cx="483348" cy="1588"/>
            </a:xfrm>
            <a:prstGeom prst="straightConnector1">
              <a:avLst/>
            </a:prstGeom>
            <a:ln w="28575">
              <a:solidFill>
                <a:srgbClr val="0000FF"/>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51" name="Rounded Rectangle 250"/>
            <p:cNvSpPr/>
            <p:nvPr/>
          </p:nvSpPr>
          <p:spPr>
            <a:xfrm>
              <a:off x="2438400" y="1295400"/>
              <a:ext cx="762000" cy="1676400"/>
            </a:xfrm>
            <a:prstGeom prst="roundRect">
              <a:avLst/>
            </a:prstGeom>
            <a:noFill/>
            <a:ln>
              <a:solidFill>
                <a:schemeClr val="accent1">
                  <a:alpha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000">
                <a:latin typeface="Calibri" pitchFamily="34" charset="0"/>
              </a:endParaRPr>
            </a:p>
          </p:txBody>
        </p:sp>
        <p:sp>
          <p:nvSpPr>
            <p:cNvPr id="252" name="Oval 251"/>
            <p:cNvSpPr/>
            <p:nvPr/>
          </p:nvSpPr>
          <p:spPr>
            <a:xfrm>
              <a:off x="3581400" y="44196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600" dirty="0" smtClean="0">
                <a:latin typeface="Calibri" pitchFamily="34" charset="0"/>
              </a:endParaRPr>
            </a:p>
          </p:txBody>
        </p:sp>
        <p:sp>
          <p:nvSpPr>
            <p:cNvPr id="253" name="Rounded Rectangle 252"/>
            <p:cNvSpPr/>
            <p:nvPr/>
          </p:nvSpPr>
          <p:spPr>
            <a:xfrm>
              <a:off x="3505200" y="3429000"/>
              <a:ext cx="762000" cy="1676400"/>
            </a:xfrm>
            <a:prstGeom prst="roundRect">
              <a:avLst/>
            </a:prstGeom>
            <a:noFill/>
            <a:ln>
              <a:solidFill>
                <a:schemeClr val="accent1">
                  <a:alpha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000">
                <a:latin typeface="Calibri" pitchFamily="34" charset="0"/>
              </a:endParaRPr>
            </a:p>
          </p:txBody>
        </p:sp>
        <p:sp>
          <p:nvSpPr>
            <p:cNvPr id="254" name="Oval 253"/>
            <p:cNvSpPr/>
            <p:nvPr/>
          </p:nvSpPr>
          <p:spPr>
            <a:xfrm>
              <a:off x="1447800" y="44196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600" dirty="0" smtClean="0">
                <a:latin typeface="Calibri" pitchFamily="34" charset="0"/>
              </a:endParaRPr>
            </a:p>
          </p:txBody>
        </p:sp>
        <p:sp>
          <p:nvSpPr>
            <p:cNvPr id="255" name="Rounded Rectangle 254"/>
            <p:cNvSpPr/>
            <p:nvPr/>
          </p:nvSpPr>
          <p:spPr>
            <a:xfrm>
              <a:off x="1371600" y="3429000"/>
              <a:ext cx="762000" cy="1676400"/>
            </a:xfrm>
            <a:prstGeom prst="roundRect">
              <a:avLst/>
            </a:prstGeom>
            <a:noFill/>
            <a:ln>
              <a:solidFill>
                <a:schemeClr val="accent1">
                  <a:alpha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000">
                <a:latin typeface="Calibri" pitchFamily="34" charset="0"/>
              </a:endParaRPr>
            </a:p>
          </p:txBody>
        </p:sp>
        <p:sp>
          <p:nvSpPr>
            <p:cNvPr id="256" name="Oval 255"/>
            <p:cNvSpPr/>
            <p:nvPr/>
          </p:nvSpPr>
          <p:spPr>
            <a:xfrm>
              <a:off x="6248400" y="13716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600" dirty="0" smtClean="0">
                <a:latin typeface="Calibri" pitchFamily="34" charset="0"/>
              </a:endParaRPr>
            </a:p>
          </p:txBody>
        </p:sp>
        <p:sp>
          <p:nvSpPr>
            <p:cNvPr id="257" name="Rounded Rectangle 256"/>
            <p:cNvSpPr/>
            <p:nvPr/>
          </p:nvSpPr>
          <p:spPr>
            <a:xfrm>
              <a:off x="6172200" y="1295400"/>
              <a:ext cx="762000" cy="1676400"/>
            </a:xfrm>
            <a:prstGeom prst="roundRect">
              <a:avLst/>
            </a:prstGeom>
            <a:noFill/>
            <a:ln>
              <a:solidFill>
                <a:schemeClr val="accent1">
                  <a:alpha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000">
                <a:latin typeface="Calibri" pitchFamily="34" charset="0"/>
              </a:endParaRPr>
            </a:p>
          </p:txBody>
        </p:sp>
        <p:sp>
          <p:nvSpPr>
            <p:cNvPr id="258" name="Oval 257"/>
            <p:cNvSpPr/>
            <p:nvPr/>
          </p:nvSpPr>
          <p:spPr>
            <a:xfrm>
              <a:off x="7315200" y="44196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600" dirty="0" smtClean="0">
                <a:latin typeface="Calibri" pitchFamily="34" charset="0"/>
              </a:endParaRPr>
            </a:p>
          </p:txBody>
        </p:sp>
        <p:sp>
          <p:nvSpPr>
            <p:cNvPr id="259" name="Rounded Rectangle 258"/>
            <p:cNvSpPr/>
            <p:nvPr/>
          </p:nvSpPr>
          <p:spPr>
            <a:xfrm>
              <a:off x="7239000" y="3429000"/>
              <a:ext cx="762000" cy="1676400"/>
            </a:xfrm>
            <a:prstGeom prst="roundRect">
              <a:avLst/>
            </a:prstGeom>
            <a:noFill/>
            <a:ln>
              <a:solidFill>
                <a:schemeClr val="accent1">
                  <a:alpha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000">
                <a:latin typeface="Calibri" pitchFamily="34" charset="0"/>
              </a:endParaRPr>
            </a:p>
          </p:txBody>
        </p:sp>
        <p:sp>
          <p:nvSpPr>
            <p:cNvPr id="260" name="Oval 259"/>
            <p:cNvSpPr/>
            <p:nvPr/>
          </p:nvSpPr>
          <p:spPr>
            <a:xfrm>
              <a:off x="5181600" y="44196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600" dirty="0" smtClean="0">
                <a:latin typeface="Calibri" pitchFamily="34" charset="0"/>
              </a:endParaRPr>
            </a:p>
          </p:txBody>
        </p:sp>
        <p:sp>
          <p:nvSpPr>
            <p:cNvPr id="261" name="Rounded Rectangle 260"/>
            <p:cNvSpPr/>
            <p:nvPr/>
          </p:nvSpPr>
          <p:spPr>
            <a:xfrm>
              <a:off x="5105400" y="3429000"/>
              <a:ext cx="762000" cy="1676400"/>
            </a:xfrm>
            <a:prstGeom prst="roundRect">
              <a:avLst/>
            </a:prstGeom>
            <a:noFill/>
            <a:ln>
              <a:solidFill>
                <a:schemeClr val="accent1">
                  <a:alpha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000">
                <a:latin typeface="Calibri" pitchFamily="34" charset="0"/>
              </a:endParaRPr>
            </a:p>
          </p:txBody>
        </p:sp>
        <p:cxnSp>
          <p:nvCxnSpPr>
            <p:cNvPr id="262" name="Straight Arrow Connector 261"/>
            <p:cNvCxnSpPr>
              <a:stCxn id="248" idx="3"/>
              <a:endCxn id="254" idx="0"/>
            </p:cNvCxnSpPr>
            <p:nvPr/>
          </p:nvCxnSpPr>
          <p:spPr>
            <a:xfrm rot="5400000">
              <a:off x="914400" y="2730126"/>
              <a:ext cx="2527674" cy="851274"/>
            </a:xfrm>
            <a:prstGeom prst="straightConnector1">
              <a:avLst/>
            </a:prstGeom>
            <a:ln w="28575">
              <a:solidFill>
                <a:srgbClr val="0000FF"/>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63" name="Straight Arrow Connector 262"/>
            <p:cNvCxnSpPr>
              <a:stCxn id="248" idx="5"/>
              <a:endCxn id="252" idx="0"/>
            </p:cNvCxnSpPr>
            <p:nvPr/>
          </p:nvCxnSpPr>
          <p:spPr>
            <a:xfrm rot="16200000" flipH="1">
              <a:off x="2196726" y="2730126"/>
              <a:ext cx="2527674" cy="851274"/>
            </a:xfrm>
            <a:prstGeom prst="straightConnector1">
              <a:avLst/>
            </a:prstGeom>
            <a:ln w="28575">
              <a:solidFill>
                <a:srgbClr val="0000FF"/>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64" name="Straight Arrow Connector 263"/>
            <p:cNvCxnSpPr>
              <a:stCxn id="256" idx="5"/>
              <a:endCxn id="258" idx="0"/>
            </p:cNvCxnSpPr>
            <p:nvPr/>
          </p:nvCxnSpPr>
          <p:spPr>
            <a:xfrm rot="16200000" flipH="1">
              <a:off x="5930526" y="2730126"/>
              <a:ext cx="2527674" cy="851274"/>
            </a:xfrm>
            <a:prstGeom prst="straightConnector1">
              <a:avLst/>
            </a:prstGeom>
            <a:ln w="28575">
              <a:solidFill>
                <a:srgbClr val="0000FF"/>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65" name="Straight Arrow Connector 264"/>
            <p:cNvCxnSpPr>
              <a:stCxn id="256" idx="3"/>
              <a:endCxn id="260" idx="0"/>
            </p:cNvCxnSpPr>
            <p:nvPr/>
          </p:nvCxnSpPr>
          <p:spPr>
            <a:xfrm rot="5400000">
              <a:off x="4648200" y="2730126"/>
              <a:ext cx="2527674" cy="851274"/>
            </a:xfrm>
            <a:prstGeom prst="straightConnector1">
              <a:avLst/>
            </a:prstGeom>
            <a:ln w="28575">
              <a:solidFill>
                <a:srgbClr val="0000FF"/>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66" name="Straight Arrow Connector 265"/>
            <p:cNvCxnSpPr>
              <a:stCxn id="248" idx="6"/>
              <a:endCxn id="256" idx="2"/>
            </p:cNvCxnSpPr>
            <p:nvPr/>
          </p:nvCxnSpPr>
          <p:spPr>
            <a:xfrm>
              <a:off x="3124200" y="1676400"/>
              <a:ext cx="3124200" cy="1588"/>
            </a:xfrm>
            <a:prstGeom prst="straightConnector1">
              <a:avLst/>
            </a:prstGeom>
            <a:ln w="28575">
              <a:solidFill>
                <a:srgbClr val="0000FF"/>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67" name="Oval 266"/>
            <p:cNvSpPr/>
            <p:nvPr/>
          </p:nvSpPr>
          <p:spPr>
            <a:xfrm>
              <a:off x="3276600" y="1219200"/>
              <a:ext cx="381000" cy="3810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dirty="0">
                <a:latin typeface="Calibri" pitchFamily="34" charset="0"/>
              </a:endParaRPr>
            </a:p>
          </p:txBody>
        </p:sp>
        <p:sp>
          <p:nvSpPr>
            <p:cNvPr id="268" name="Oval 267"/>
            <p:cNvSpPr/>
            <p:nvPr/>
          </p:nvSpPr>
          <p:spPr>
            <a:xfrm>
              <a:off x="1828800" y="2438400"/>
              <a:ext cx="381000" cy="3810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dirty="0">
                <a:latin typeface="Calibri" pitchFamily="34" charset="0"/>
              </a:endParaRPr>
            </a:p>
          </p:txBody>
        </p:sp>
        <p:sp>
          <p:nvSpPr>
            <p:cNvPr id="269" name="Oval 268"/>
            <p:cNvSpPr/>
            <p:nvPr/>
          </p:nvSpPr>
          <p:spPr>
            <a:xfrm>
              <a:off x="3429000" y="2438400"/>
              <a:ext cx="381000" cy="3810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dirty="0">
                <a:latin typeface="Calibri" pitchFamily="34" charset="0"/>
              </a:endParaRPr>
            </a:p>
          </p:txBody>
        </p:sp>
        <p:sp>
          <p:nvSpPr>
            <p:cNvPr id="270" name="Oval 269"/>
            <p:cNvSpPr/>
            <p:nvPr/>
          </p:nvSpPr>
          <p:spPr>
            <a:xfrm>
              <a:off x="5486400" y="2438400"/>
              <a:ext cx="381000" cy="3810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dirty="0">
                <a:latin typeface="Calibri" pitchFamily="34" charset="0"/>
              </a:endParaRPr>
            </a:p>
          </p:txBody>
        </p:sp>
        <p:sp>
          <p:nvSpPr>
            <p:cNvPr id="271" name="Oval 270"/>
            <p:cNvSpPr/>
            <p:nvPr/>
          </p:nvSpPr>
          <p:spPr>
            <a:xfrm>
              <a:off x="7162800" y="2438400"/>
              <a:ext cx="381000" cy="3810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000" dirty="0">
                <a:latin typeface="Calibri" pitchFamily="34" charset="0"/>
              </a:endParaRPr>
            </a:p>
          </p:txBody>
        </p:sp>
      </p:grpSp>
      <p:sp>
        <p:nvSpPr>
          <p:cNvPr id="273" name="Rectangle 272"/>
          <p:cNvSpPr/>
          <p:nvPr/>
        </p:nvSpPr>
        <p:spPr>
          <a:xfrm>
            <a:off x="1143000" y="914399"/>
            <a:ext cx="2133600" cy="45719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smtClean="0">
                <a:latin typeface="Calibri" pitchFamily="34" charset="0"/>
              </a:rPr>
              <a:t>Enters Command</a:t>
            </a:r>
          </a:p>
        </p:txBody>
      </p:sp>
      <p:cxnSp>
        <p:nvCxnSpPr>
          <p:cNvPr id="274" name="Straight Arrow Connector 273"/>
          <p:cNvCxnSpPr>
            <a:stCxn id="273" idx="2"/>
          </p:cNvCxnSpPr>
          <p:nvPr/>
        </p:nvCxnSpPr>
        <p:spPr>
          <a:xfrm rot="16200000" flipH="1">
            <a:off x="2514600" y="1066797"/>
            <a:ext cx="228600" cy="838201"/>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76" name="Oval 275"/>
          <p:cNvSpPr>
            <a:spLocks noChangeAspect="1"/>
          </p:cNvSpPr>
          <p:nvPr/>
        </p:nvSpPr>
        <p:spPr>
          <a:xfrm>
            <a:off x="2514600" y="1676400"/>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Calibri" pitchFamily="34" charset="0"/>
              </a:rPr>
              <a:t>2</a:t>
            </a:r>
            <a:endParaRPr lang="en-US" sz="2000" dirty="0">
              <a:latin typeface="Calibri" pitchFamily="34" charset="0"/>
            </a:endParaRPr>
          </a:p>
        </p:txBody>
      </p:sp>
      <p:pic>
        <p:nvPicPr>
          <p:cNvPr id="55" name="~PP3252.WAV">
            <a:hlinkClick r:id="" action="ppaction://media"/>
          </p:cNvPr>
          <p:cNvPicPr>
            <a:picLocks noRot="1" noChangeAspect="1"/>
          </p:cNvPicPr>
          <p:nvPr>
            <a:wavAudioFile r:embed="rId2" name="~PP3252.WAV"/>
          </p:nvPr>
        </p:nvPicPr>
        <p:blipFill>
          <a:blip r:embed="rId4" cstate="print"/>
          <a:stretch>
            <a:fillRect/>
          </a:stretch>
        </p:blipFill>
        <p:spPr>
          <a:xfrm>
            <a:off x="8724900" y="6438900"/>
            <a:ext cx="304800" cy="304800"/>
          </a:xfrm>
          <a:prstGeom prst="rect">
            <a:avLst/>
          </a:prstGeom>
        </p:spPr>
      </p:pic>
    </p:spTree>
    <p:custDataLst>
      <p:tags r:id="rId1"/>
    </p:custDataLst>
  </p:cSld>
  <p:clrMapOvr>
    <a:masterClrMapping/>
  </p:clrMapOvr>
  <p:transition advTm="56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3"/>
                                        </p:tgtEl>
                                        <p:attrNameLst>
                                          <p:attrName>style.visibility</p:attrName>
                                        </p:attrNameLst>
                                      </p:cBhvr>
                                      <p:to>
                                        <p:strVal val="visible"/>
                                      </p:to>
                                    </p:set>
                                    <p:animEffect transition="in" filter="fade">
                                      <p:cBhvr>
                                        <p:cTn id="19" dur="500"/>
                                        <p:tgtEl>
                                          <p:spTgt spid="273"/>
                                        </p:tgtEl>
                                      </p:cBhvr>
                                    </p:animEffect>
                                  </p:childTnLst>
                                </p:cTn>
                              </p:par>
                              <p:par>
                                <p:cTn id="20" presetID="10" presetClass="entr" presetSubtype="0" fill="hold" nodeType="withEffect">
                                  <p:stCondLst>
                                    <p:cond delay="0"/>
                                  </p:stCondLst>
                                  <p:childTnLst>
                                    <p:set>
                                      <p:cBhvr>
                                        <p:cTn id="21" dur="1" fill="hold">
                                          <p:stCondLst>
                                            <p:cond delay="0"/>
                                          </p:stCondLst>
                                        </p:cTn>
                                        <p:tgtEl>
                                          <p:spTgt spid="274"/>
                                        </p:tgtEl>
                                        <p:attrNameLst>
                                          <p:attrName>style.visibility</p:attrName>
                                        </p:attrNameLst>
                                      </p:cBhvr>
                                      <p:to>
                                        <p:strVal val="visible"/>
                                      </p:to>
                                    </p:set>
                                    <p:animEffect transition="in" filter="fade">
                                      <p:cBhvr>
                                        <p:cTn id="22" dur="500"/>
                                        <p:tgtEl>
                                          <p:spTgt spid="27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fade">
                                      <p:cBhvr>
                                        <p:cTn id="27" dur="500"/>
                                        <p:tgtEl>
                                          <p:spTgt spid="6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8"/>
                                        </p:tgtEl>
                                        <p:attrNameLst>
                                          <p:attrName>style.visibility</p:attrName>
                                        </p:attrNameLst>
                                      </p:cBhvr>
                                      <p:to>
                                        <p:strVal val="visible"/>
                                      </p:to>
                                    </p:set>
                                    <p:animEffect transition="in" filter="fade">
                                      <p:cBhvr>
                                        <p:cTn id="32" dur="500"/>
                                        <p:tgtEl>
                                          <p:spTgt spid="6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81"/>
                                        </p:tgtEl>
                                        <p:attrNameLst>
                                          <p:attrName>style.visibility</p:attrName>
                                        </p:attrNameLst>
                                      </p:cBhvr>
                                      <p:to>
                                        <p:strVal val="visible"/>
                                      </p:to>
                                    </p:set>
                                    <p:animEffect transition="in" filter="fade">
                                      <p:cBhvr>
                                        <p:cTn id="35" dur="500"/>
                                        <p:tgtEl>
                                          <p:spTgt spid="8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43"/>
                                        </p:tgtEl>
                                        <p:attrNameLst>
                                          <p:attrName>style.visibility</p:attrName>
                                        </p:attrNameLst>
                                      </p:cBhvr>
                                      <p:to>
                                        <p:strVal val="visible"/>
                                      </p:to>
                                    </p:set>
                                    <p:animEffect transition="in" filter="fade">
                                      <p:cBhvr>
                                        <p:cTn id="40" dur="500"/>
                                        <p:tgtEl>
                                          <p:spTgt spid="24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44"/>
                                        </p:tgtEl>
                                        <p:attrNameLst>
                                          <p:attrName>style.visibility</p:attrName>
                                        </p:attrNameLst>
                                      </p:cBhvr>
                                      <p:to>
                                        <p:strVal val="visible"/>
                                      </p:to>
                                    </p:set>
                                    <p:animEffect transition="in" filter="fade">
                                      <p:cBhvr>
                                        <p:cTn id="45" dur="500"/>
                                        <p:tgtEl>
                                          <p:spTgt spid="24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69"/>
                                        </p:tgtEl>
                                        <p:attrNameLst>
                                          <p:attrName>style.visibility</p:attrName>
                                        </p:attrNameLst>
                                      </p:cBhvr>
                                      <p:to>
                                        <p:strVal val="visible"/>
                                      </p:to>
                                    </p:set>
                                    <p:animEffect transition="in" filter="fade">
                                      <p:cBhvr>
                                        <p:cTn id="50" dur="500"/>
                                        <p:tgtEl>
                                          <p:spTgt spid="69"/>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76"/>
                                        </p:tgtEl>
                                        <p:attrNameLst>
                                          <p:attrName>style.visibility</p:attrName>
                                        </p:attrNameLst>
                                      </p:cBhvr>
                                      <p:to>
                                        <p:strVal val="visible"/>
                                      </p:to>
                                    </p:set>
                                    <p:animEffect transition="in" filter="fade">
                                      <p:cBhvr>
                                        <p:cTn id="55" dur="500"/>
                                        <p:tgtEl>
                                          <p:spTgt spid="276"/>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70"/>
                                        </p:tgtEl>
                                        <p:attrNameLst>
                                          <p:attrName>style.visibility</p:attrName>
                                        </p:attrNameLst>
                                      </p:cBhvr>
                                      <p:to>
                                        <p:strVal val="visible"/>
                                      </p:to>
                                    </p:set>
                                    <p:animEffect transition="in" filter="fade">
                                      <p:cBhvr>
                                        <p:cTn id="58" dur="500"/>
                                        <p:tgtEl>
                                          <p:spTgt spid="70"/>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83"/>
                                        </p:tgtEl>
                                        <p:attrNameLst>
                                          <p:attrName>style.visibility</p:attrName>
                                        </p:attrNameLst>
                                      </p:cBhvr>
                                      <p:to>
                                        <p:strVal val="visible"/>
                                      </p:to>
                                    </p:set>
                                    <p:animEffect transition="in" filter="fade">
                                      <p:cBhvr>
                                        <p:cTn id="61" dur="500"/>
                                        <p:tgtEl>
                                          <p:spTgt spid="83"/>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71"/>
                                        </p:tgtEl>
                                        <p:attrNameLst>
                                          <p:attrName>style.visibility</p:attrName>
                                        </p:attrNameLst>
                                      </p:cBhvr>
                                      <p:to>
                                        <p:strVal val="visible"/>
                                      </p:to>
                                    </p:set>
                                    <p:animEffect transition="in" filter="fade">
                                      <p:cBhvr>
                                        <p:cTn id="66" dur="500"/>
                                        <p:tgtEl>
                                          <p:spTgt spid="71"/>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84"/>
                                        </p:tgtEl>
                                        <p:attrNameLst>
                                          <p:attrName>style.visibility</p:attrName>
                                        </p:attrNameLst>
                                      </p:cBhvr>
                                      <p:to>
                                        <p:strVal val="visible"/>
                                      </p:to>
                                    </p:set>
                                    <p:animEffect transition="in" filter="fade">
                                      <p:cBhvr>
                                        <p:cTn id="69" dur="500"/>
                                        <p:tgtEl>
                                          <p:spTgt spid="84"/>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45"/>
                                        </p:tgtEl>
                                        <p:attrNameLst>
                                          <p:attrName>style.visibility</p:attrName>
                                        </p:attrNameLst>
                                      </p:cBhvr>
                                      <p:to>
                                        <p:strVal val="visible"/>
                                      </p:to>
                                    </p:set>
                                    <p:animEffect transition="in" filter="fade">
                                      <p:cBhvr>
                                        <p:cTn id="72" dur="500"/>
                                        <p:tgtEl>
                                          <p:spTgt spid="24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3" fill="hold" display="0">
                  <p:stCondLst>
                    <p:cond delay="indefinite"/>
                  </p:stCondLst>
                  <p:endCondLst>
                    <p:cond evt="onPrev" delay="0">
                      <p:tgtEl>
                        <p:sldTgt/>
                      </p:tgtEl>
                    </p:cond>
                    <p:cond evt="onStopAudio" delay="0">
                      <p:tgtEl>
                        <p:sldTgt/>
                      </p:tgtEl>
                    </p:cond>
                  </p:endCondLst>
                </p:cTn>
                <p:tgtEl>
                  <p:spTgt spid="55"/>
                </p:tgtEl>
              </p:cMediaNode>
            </p:audio>
          </p:childTnLst>
        </p:cTn>
      </p:par>
    </p:tnLst>
    <p:bldLst>
      <p:bldP spid="66" grpId="0" animBg="1"/>
      <p:bldP spid="68" grpId="0" animBg="1"/>
      <p:bldP spid="69" grpId="0" animBg="1"/>
      <p:bldP spid="70" grpId="0" animBg="1"/>
      <p:bldP spid="71" grpId="0" animBg="1"/>
      <p:bldP spid="81" grpId="0" animBg="1"/>
      <p:bldP spid="83" grpId="0" animBg="1"/>
      <p:bldP spid="84" grpId="0" animBg="1"/>
      <p:bldP spid="243" grpId="0" animBg="1"/>
      <p:bldP spid="244" grpId="0" animBg="1"/>
      <p:bldP spid="245" grpId="0" animBg="1"/>
      <p:bldP spid="273" grpId="0" animBg="1"/>
      <p:bldP spid="276"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Example</a:t>
            </a:r>
            <a:endParaRPr lang="en-US" dirty="0"/>
          </a:p>
        </p:txBody>
      </p:sp>
      <p:sp>
        <p:nvSpPr>
          <p:cNvPr id="4" name="Content Placeholder 3"/>
          <p:cNvSpPr>
            <a:spLocks noGrp="1"/>
          </p:cNvSpPr>
          <p:nvPr>
            <p:ph sz="quarter" idx="10"/>
          </p:nvPr>
        </p:nvSpPr>
        <p:spPr>
          <a:xfrm>
            <a:off x="304800" y="6477000"/>
            <a:ext cx="8229600" cy="347004"/>
          </a:xfrm>
        </p:spPr>
        <p:txBody>
          <a:bodyPr>
            <a:normAutofit/>
          </a:bodyPr>
          <a:lstStyle/>
          <a:p>
            <a:pPr>
              <a:buClr>
                <a:schemeClr val="tx1"/>
              </a:buClr>
              <a:buSzPct val="100000"/>
            </a:pPr>
            <a:endParaRPr lang="en-US" dirty="0"/>
          </a:p>
        </p:txBody>
      </p:sp>
      <p:sp>
        <p:nvSpPr>
          <p:cNvPr id="5" name="Slide Number Placeholder 4"/>
          <p:cNvSpPr>
            <a:spLocks noGrp="1"/>
          </p:cNvSpPr>
          <p:nvPr>
            <p:ph type="sldNum" sz="quarter" idx="4"/>
          </p:nvPr>
        </p:nvSpPr>
        <p:spPr/>
        <p:txBody>
          <a:bodyPr/>
          <a:lstStyle/>
          <a:p>
            <a:pPr algn="ctr" eaLnBrk="1" latinLnBrk="0" hangingPunct="1"/>
            <a:fld id="{2BBB5E19-F10A-4C2F-BF6F-11C513378A2E}" type="slidenum">
              <a:rPr kumimoji="0" lang="en-US" smtClean="0"/>
              <a:pPr algn="ctr" eaLnBrk="1" latinLnBrk="0" hangingPunct="1"/>
              <a:t>86</a:t>
            </a:fld>
            <a:endParaRPr kumimoji="0" lang="en-US" sz="1400" b="1" dirty="0">
              <a:solidFill>
                <a:srgbClr val="FFFFFF"/>
              </a:solidFill>
            </a:endParaRPr>
          </a:p>
        </p:txBody>
      </p:sp>
      <p:grpSp>
        <p:nvGrpSpPr>
          <p:cNvPr id="3" name="Group 90"/>
          <p:cNvGrpSpPr/>
          <p:nvPr/>
        </p:nvGrpSpPr>
        <p:grpSpPr>
          <a:xfrm>
            <a:off x="1828800" y="1066800"/>
            <a:ext cx="5508171" cy="1752600"/>
            <a:chOff x="1828800" y="1066800"/>
            <a:chExt cx="5508171" cy="1752600"/>
          </a:xfrm>
        </p:grpSpPr>
        <p:sp>
          <p:nvSpPr>
            <p:cNvPr id="30" name="Oval 29"/>
            <p:cNvSpPr/>
            <p:nvPr/>
          </p:nvSpPr>
          <p:spPr>
            <a:xfrm>
              <a:off x="1828800" y="2418806"/>
              <a:ext cx="400594" cy="400594"/>
            </a:xfrm>
            <a:prstGeom prst="ellipse">
              <a:avLst/>
            </a:prstGeom>
          </p:spPr>
          <p:style>
            <a:lnRef idx="1">
              <a:schemeClr val="dk1"/>
            </a:lnRef>
            <a:fillRef idx="2">
              <a:schemeClr val="dk1"/>
            </a:fillRef>
            <a:effectRef idx="1">
              <a:schemeClr val="dk1"/>
            </a:effectRef>
            <a:fontRef idx="minor">
              <a:schemeClr val="dk1"/>
            </a:fontRef>
          </p:style>
          <p:txBody>
            <a:bodyPr tIns="0" bIns="0" rtlCol="0" anchor="ctr"/>
            <a:lstStyle/>
            <a:p>
              <a:pPr algn="ctr"/>
              <a:r>
                <a:rPr lang="en-US" sz="2000" dirty="0" smtClean="0">
                  <a:latin typeface="Calibri" pitchFamily="34" charset="0"/>
                </a:rPr>
                <a:t>2</a:t>
              </a:r>
              <a:endParaRPr lang="en-US" sz="2000" dirty="0">
                <a:latin typeface="Calibri" pitchFamily="34" charset="0"/>
              </a:endParaRPr>
            </a:p>
          </p:txBody>
        </p:sp>
        <p:sp>
          <p:nvSpPr>
            <p:cNvPr id="31" name="Oval 30"/>
            <p:cNvSpPr/>
            <p:nvPr/>
          </p:nvSpPr>
          <p:spPr>
            <a:xfrm>
              <a:off x="3230880" y="2418806"/>
              <a:ext cx="400594" cy="400594"/>
            </a:xfrm>
            <a:prstGeom prst="ellipse">
              <a:avLst/>
            </a:prstGeom>
          </p:spPr>
          <p:style>
            <a:lnRef idx="1">
              <a:schemeClr val="dk1"/>
            </a:lnRef>
            <a:fillRef idx="2">
              <a:schemeClr val="dk1"/>
            </a:fillRef>
            <a:effectRef idx="1">
              <a:schemeClr val="dk1"/>
            </a:effectRef>
            <a:fontRef idx="minor">
              <a:schemeClr val="dk1"/>
            </a:fontRef>
          </p:style>
          <p:txBody>
            <a:bodyPr tIns="0" bIns="0" rtlCol="0" anchor="ctr"/>
            <a:lstStyle/>
            <a:p>
              <a:pPr algn="ctr"/>
              <a:r>
                <a:rPr lang="en-US" sz="2000" dirty="0" smtClean="0">
                  <a:latin typeface="Calibri" pitchFamily="34" charset="0"/>
                </a:rPr>
                <a:t>4</a:t>
              </a:r>
              <a:endParaRPr lang="en-US" sz="2000" dirty="0">
                <a:latin typeface="Calibri" pitchFamily="34" charset="0"/>
              </a:endParaRPr>
            </a:p>
          </p:txBody>
        </p:sp>
        <p:cxnSp>
          <p:nvCxnSpPr>
            <p:cNvPr id="157" name="Straight Arrow Connector 156"/>
            <p:cNvCxnSpPr>
              <a:stCxn id="30" idx="0"/>
              <a:endCxn id="133" idx="4"/>
            </p:cNvCxnSpPr>
            <p:nvPr/>
          </p:nvCxnSpPr>
          <p:spPr>
            <a:xfrm rot="5400000" flipH="1" flipV="1">
              <a:off x="2054134" y="1442357"/>
              <a:ext cx="951411" cy="1001486"/>
            </a:xfrm>
            <a:prstGeom prst="straightConnector1">
              <a:avLst/>
            </a:prstGeom>
            <a:ln w="28575">
              <a:solidFill>
                <a:srgbClr val="0000FF"/>
              </a:solidFill>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8" name="Straight Arrow Connector 157"/>
            <p:cNvCxnSpPr>
              <a:stCxn id="127" idx="0"/>
              <a:endCxn id="133" idx="4"/>
            </p:cNvCxnSpPr>
            <p:nvPr/>
          </p:nvCxnSpPr>
          <p:spPr>
            <a:xfrm rot="5400000" flipH="1" flipV="1">
              <a:off x="2404654" y="1792877"/>
              <a:ext cx="951411" cy="300446"/>
            </a:xfrm>
            <a:prstGeom prst="straightConnector1">
              <a:avLst/>
            </a:prstGeom>
            <a:ln w="28575">
              <a:solidFill>
                <a:srgbClr val="0000FF"/>
              </a:solidFill>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27" name="Oval 126"/>
            <p:cNvSpPr/>
            <p:nvPr/>
          </p:nvSpPr>
          <p:spPr>
            <a:xfrm>
              <a:off x="2529840" y="2418806"/>
              <a:ext cx="400594" cy="400594"/>
            </a:xfrm>
            <a:prstGeom prst="ellipse">
              <a:avLst/>
            </a:prstGeom>
          </p:spPr>
          <p:style>
            <a:lnRef idx="1">
              <a:schemeClr val="dk1"/>
            </a:lnRef>
            <a:fillRef idx="2">
              <a:schemeClr val="dk1"/>
            </a:fillRef>
            <a:effectRef idx="1">
              <a:schemeClr val="dk1"/>
            </a:effectRef>
            <a:fontRef idx="minor">
              <a:schemeClr val="dk1"/>
            </a:fontRef>
          </p:style>
          <p:txBody>
            <a:bodyPr tIns="0" bIns="0" rtlCol="0" anchor="ctr"/>
            <a:lstStyle/>
            <a:p>
              <a:pPr algn="ctr"/>
              <a:r>
                <a:rPr lang="en-US" sz="2000" dirty="0" smtClean="0">
                  <a:latin typeface="Calibri" pitchFamily="34" charset="0"/>
                </a:rPr>
                <a:t>3</a:t>
              </a:r>
              <a:endParaRPr lang="en-US" sz="2000" dirty="0">
                <a:latin typeface="Calibri" pitchFamily="34" charset="0"/>
              </a:endParaRPr>
            </a:p>
          </p:txBody>
        </p:sp>
        <p:sp>
          <p:nvSpPr>
            <p:cNvPr id="128" name="Oval 127"/>
            <p:cNvSpPr/>
            <p:nvPr/>
          </p:nvSpPr>
          <p:spPr>
            <a:xfrm>
              <a:off x="3931920" y="2418806"/>
              <a:ext cx="400594" cy="400594"/>
            </a:xfrm>
            <a:prstGeom prst="ellipse">
              <a:avLst/>
            </a:prstGeom>
          </p:spPr>
          <p:style>
            <a:lnRef idx="1">
              <a:schemeClr val="dk1"/>
            </a:lnRef>
            <a:fillRef idx="2">
              <a:schemeClr val="dk1"/>
            </a:fillRef>
            <a:effectRef idx="1">
              <a:schemeClr val="dk1"/>
            </a:effectRef>
            <a:fontRef idx="minor">
              <a:schemeClr val="dk1"/>
            </a:fontRef>
          </p:style>
          <p:txBody>
            <a:bodyPr tIns="0" bIns="0" rtlCol="0" anchor="ctr"/>
            <a:lstStyle/>
            <a:p>
              <a:pPr algn="ctr"/>
              <a:r>
                <a:rPr lang="en-US" sz="2000" dirty="0" smtClean="0">
                  <a:latin typeface="Calibri" pitchFamily="34" charset="0"/>
                </a:rPr>
                <a:t>5</a:t>
              </a:r>
              <a:endParaRPr lang="en-US" sz="2000" dirty="0">
                <a:latin typeface="Calibri" pitchFamily="34" charset="0"/>
              </a:endParaRPr>
            </a:p>
          </p:txBody>
        </p:sp>
        <p:sp>
          <p:nvSpPr>
            <p:cNvPr id="129" name="Oval 128"/>
            <p:cNvSpPr/>
            <p:nvPr/>
          </p:nvSpPr>
          <p:spPr>
            <a:xfrm>
              <a:off x="4833257" y="2418806"/>
              <a:ext cx="400594" cy="400594"/>
            </a:xfrm>
            <a:prstGeom prst="ellipse">
              <a:avLst/>
            </a:prstGeom>
          </p:spPr>
          <p:style>
            <a:lnRef idx="1">
              <a:schemeClr val="dk1"/>
            </a:lnRef>
            <a:fillRef idx="2">
              <a:schemeClr val="dk1"/>
            </a:fillRef>
            <a:effectRef idx="1">
              <a:schemeClr val="dk1"/>
            </a:effectRef>
            <a:fontRef idx="minor">
              <a:schemeClr val="dk1"/>
            </a:fontRef>
          </p:style>
          <p:txBody>
            <a:bodyPr tIns="0" bIns="0" rtlCol="0" anchor="ctr"/>
            <a:lstStyle/>
            <a:p>
              <a:pPr algn="ctr"/>
              <a:r>
                <a:rPr lang="en-US" sz="2000" dirty="0" smtClean="0">
                  <a:latin typeface="Calibri" pitchFamily="34" charset="0"/>
                </a:rPr>
                <a:t>7</a:t>
              </a:r>
              <a:endParaRPr lang="en-US" sz="2000" dirty="0">
                <a:latin typeface="Calibri" pitchFamily="34" charset="0"/>
              </a:endParaRPr>
            </a:p>
          </p:txBody>
        </p:sp>
        <p:sp>
          <p:nvSpPr>
            <p:cNvPr id="130" name="Oval 129"/>
            <p:cNvSpPr/>
            <p:nvPr/>
          </p:nvSpPr>
          <p:spPr>
            <a:xfrm>
              <a:off x="6235337" y="2418806"/>
              <a:ext cx="400594" cy="400594"/>
            </a:xfrm>
            <a:prstGeom prst="ellipse">
              <a:avLst/>
            </a:prstGeom>
          </p:spPr>
          <p:style>
            <a:lnRef idx="1">
              <a:schemeClr val="dk1"/>
            </a:lnRef>
            <a:fillRef idx="2">
              <a:schemeClr val="dk1"/>
            </a:fillRef>
            <a:effectRef idx="1">
              <a:schemeClr val="dk1"/>
            </a:effectRef>
            <a:fontRef idx="minor">
              <a:schemeClr val="dk1"/>
            </a:fontRef>
          </p:style>
          <p:txBody>
            <a:bodyPr tIns="0" bIns="0" rtlCol="0" anchor="ctr"/>
            <a:lstStyle/>
            <a:p>
              <a:pPr algn="ctr"/>
              <a:r>
                <a:rPr lang="en-US" sz="2000" dirty="0" smtClean="0">
                  <a:latin typeface="Calibri" pitchFamily="34" charset="0"/>
                </a:rPr>
                <a:t>9</a:t>
              </a:r>
              <a:endParaRPr lang="en-US" sz="2000" dirty="0">
                <a:latin typeface="Calibri" pitchFamily="34" charset="0"/>
              </a:endParaRPr>
            </a:p>
          </p:txBody>
        </p:sp>
        <p:sp>
          <p:nvSpPr>
            <p:cNvPr id="131" name="Oval 130"/>
            <p:cNvSpPr/>
            <p:nvPr/>
          </p:nvSpPr>
          <p:spPr>
            <a:xfrm>
              <a:off x="5534297" y="2418806"/>
              <a:ext cx="400594" cy="400594"/>
            </a:xfrm>
            <a:prstGeom prst="ellipse">
              <a:avLst/>
            </a:prstGeom>
          </p:spPr>
          <p:style>
            <a:lnRef idx="1">
              <a:schemeClr val="dk1"/>
            </a:lnRef>
            <a:fillRef idx="2">
              <a:schemeClr val="dk1"/>
            </a:fillRef>
            <a:effectRef idx="1">
              <a:schemeClr val="dk1"/>
            </a:effectRef>
            <a:fontRef idx="minor">
              <a:schemeClr val="dk1"/>
            </a:fontRef>
          </p:style>
          <p:txBody>
            <a:bodyPr tIns="0" bIns="0" rtlCol="0" anchor="ctr"/>
            <a:lstStyle/>
            <a:p>
              <a:pPr algn="ctr"/>
              <a:r>
                <a:rPr lang="en-US" sz="2000" dirty="0" smtClean="0">
                  <a:latin typeface="Calibri" pitchFamily="34" charset="0"/>
                </a:rPr>
                <a:t>8</a:t>
              </a:r>
              <a:endParaRPr lang="en-US" sz="2000" dirty="0">
                <a:latin typeface="Calibri" pitchFamily="34" charset="0"/>
              </a:endParaRPr>
            </a:p>
          </p:txBody>
        </p:sp>
        <p:sp>
          <p:nvSpPr>
            <p:cNvPr id="132" name="Oval 131"/>
            <p:cNvSpPr/>
            <p:nvPr/>
          </p:nvSpPr>
          <p:spPr>
            <a:xfrm>
              <a:off x="6936377" y="2418806"/>
              <a:ext cx="400594" cy="400594"/>
            </a:xfrm>
            <a:prstGeom prst="ellipse">
              <a:avLst/>
            </a:prstGeom>
          </p:spPr>
          <p:style>
            <a:lnRef idx="1">
              <a:schemeClr val="dk1"/>
            </a:lnRef>
            <a:fillRef idx="2">
              <a:schemeClr val="dk1"/>
            </a:fillRef>
            <a:effectRef idx="1">
              <a:schemeClr val="dk1"/>
            </a:effectRef>
            <a:fontRef idx="minor">
              <a:schemeClr val="dk1"/>
            </a:fontRef>
          </p:style>
          <p:txBody>
            <a:bodyPr lIns="0" tIns="0" rIns="0" bIns="0" rtlCol="0" anchor="ctr"/>
            <a:lstStyle/>
            <a:p>
              <a:pPr algn="ctr"/>
              <a:r>
                <a:rPr lang="en-US" sz="2000" dirty="0" smtClean="0">
                  <a:latin typeface="Calibri" pitchFamily="34" charset="0"/>
                </a:rPr>
                <a:t>10</a:t>
              </a:r>
              <a:endParaRPr lang="en-US" sz="2000" dirty="0">
                <a:latin typeface="Calibri" pitchFamily="34" charset="0"/>
              </a:endParaRPr>
            </a:p>
          </p:txBody>
        </p:sp>
        <p:sp>
          <p:nvSpPr>
            <p:cNvPr id="133" name="Oval 132"/>
            <p:cNvSpPr/>
            <p:nvPr/>
          </p:nvSpPr>
          <p:spPr>
            <a:xfrm>
              <a:off x="2830286" y="1066800"/>
              <a:ext cx="400594" cy="400594"/>
            </a:xfrm>
            <a:prstGeom prst="ellipse">
              <a:avLst/>
            </a:prstGeom>
          </p:spPr>
          <p:style>
            <a:lnRef idx="1">
              <a:schemeClr val="dk1"/>
            </a:lnRef>
            <a:fillRef idx="3">
              <a:schemeClr val="dk1"/>
            </a:fillRef>
            <a:effectRef idx="2">
              <a:schemeClr val="dk1"/>
            </a:effectRef>
            <a:fontRef idx="minor">
              <a:schemeClr val="lt1"/>
            </a:fontRef>
          </p:style>
          <p:txBody>
            <a:bodyPr tIns="0" bIns="0" rtlCol="0" anchor="ctr"/>
            <a:lstStyle/>
            <a:p>
              <a:pPr algn="ctr"/>
              <a:r>
                <a:rPr lang="en-US" sz="2000" dirty="0" smtClean="0">
                  <a:latin typeface="Calibri" pitchFamily="34" charset="0"/>
                </a:rPr>
                <a:t>1</a:t>
              </a:r>
              <a:endParaRPr lang="en-US" sz="2000" dirty="0">
                <a:latin typeface="Calibri" pitchFamily="34" charset="0"/>
              </a:endParaRPr>
            </a:p>
          </p:txBody>
        </p:sp>
        <p:cxnSp>
          <p:nvCxnSpPr>
            <p:cNvPr id="148" name="Straight Arrow Connector 147"/>
            <p:cNvCxnSpPr>
              <a:stCxn id="31" idx="0"/>
              <a:endCxn id="133" idx="4"/>
            </p:cNvCxnSpPr>
            <p:nvPr/>
          </p:nvCxnSpPr>
          <p:spPr>
            <a:xfrm rot="16200000" flipV="1">
              <a:off x="2755174" y="1742803"/>
              <a:ext cx="951411" cy="400594"/>
            </a:xfrm>
            <a:prstGeom prst="straightConnector1">
              <a:avLst/>
            </a:prstGeom>
            <a:ln w="28575">
              <a:solidFill>
                <a:srgbClr val="0000FF"/>
              </a:solidFill>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1" name="Straight Arrow Connector 150"/>
            <p:cNvCxnSpPr>
              <a:stCxn id="128" idx="0"/>
              <a:endCxn id="133" idx="4"/>
            </p:cNvCxnSpPr>
            <p:nvPr/>
          </p:nvCxnSpPr>
          <p:spPr>
            <a:xfrm rot="16200000" flipV="1">
              <a:off x="3105694" y="1392283"/>
              <a:ext cx="951411" cy="1101634"/>
            </a:xfrm>
            <a:prstGeom prst="straightConnector1">
              <a:avLst/>
            </a:prstGeom>
            <a:ln w="28575">
              <a:solidFill>
                <a:srgbClr val="0000FF"/>
              </a:solidFill>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60" name="Oval 159"/>
            <p:cNvSpPr/>
            <p:nvPr/>
          </p:nvSpPr>
          <p:spPr>
            <a:xfrm>
              <a:off x="5834743" y="1066800"/>
              <a:ext cx="400594" cy="400594"/>
            </a:xfrm>
            <a:prstGeom prst="ellipse">
              <a:avLst/>
            </a:prstGeom>
          </p:spPr>
          <p:style>
            <a:lnRef idx="1">
              <a:schemeClr val="dk1"/>
            </a:lnRef>
            <a:fillRef idx="2">
              <a:schemeClr val="dk1"/>
            </a:fillRef>
            <a:effectRef idx="1">
              <a:schemeClr val="dk1"/>
            </a:effectRef>
            <a:fontRef idx="minor">
              <a:schemeClr val="dk1"/>
            </a:fontRef>
          </p:style>
          <p:txBody>
            <a:bodyPr tIns="0" bIns="0" rtlCol="0" anchor="ctr"/>
            <a:lstStyle/>
            <a:p>
              <a:pPr algn="ctr"/>
              <a:r>
                <a:rPr lang="en-US" sz="2000" dirty="0" smtClean="0">
                  <a:latin typeface="Calibri" pitchFamily="34" charset="0"/>
                </a:rPr>
                <a:t>6</a:t>
              </a:r>
              <a:endParaRPr lang="en-US" sz="2000" dirty="0">
                <a:latin typeface="Calibri" pitchFamily="34" charset="0"/>
              </a:endParaRPr>
            </a:p>
          </p:txBody>
        </p:sp>
        <p:cxnSp>
          <p:nvCxnSpPr>
            <p:cNvPr id="161" name="Straight Arrow Connector 160"/>
            <p:cNvCxnSpPr>
              <a:stCxn id="132" idx="0"/>
              <a:endCxn id="160" idx="4"/>
            </p:cNvCxnSpPr>
            <p:nvPr/>
          </p:nvCxnSpPr>
          <p:spPr>
            <a:xfrm rot="16200000" flipV="1">
              <a:off x="6110151" y="1392283"/>
              <a:ext cx="951411" cy="1101634"/>
            </a:xfrm>
            <a:prstGeom prst="straightConnector1">
              <a:avLst/>
            </a:prstGeom>
            <a:ln w="28575">
              <a:solidFill>
                <a:srgbClr val="0000FF"/>
              </a:solidFill>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6" name="Straight Arrow Connector 165"/>
            <p:cNvCxnSpPr>
              <a:stCxn id="130" idx="0"/>
              <a:endCxn id="160" idx="4"/>
            </p:cNvCxnSpPr>
            <p:nvPr/>
          </p:nvCxnSpPr>
          <p:spPr>
            <a:xfrm rot="16200000" flipV="1">
              <a:off x="5759631" y="1742803"/>
              <a:ext cx="951411" cy="400594"/>
            </a:xfrm>
            <a:prstGeom prst="straightConnector1">
              <a:avLst/>
            </a:prstGeom>
            <a:ln w="28575">
              <a:solidFill>
                <a:srgbClr val="0000FF"/>
              </a:solidFill>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2" name="Straight Arrow Connector 171"/>
            <p:cNvCxnSpPr>
              <a:stCxn id="131" idx="0"/>
              <a:endCxn id="160" idx="4"/>
            </p:cNvCxnSpPr>
            <p:nvPr/>
          </p:nvCxnSpPr>
          <p:spPr>
            <a:xfrm rot="5400000" flipH="1" flipV="1">
              <a:off x="5409111" y="1792877"/>
              <a:ext cx="951411" cy="300446"/>
            </a:xfrm>
            <a:prstGeom prst="straightConnector1">
              <a:avLst/>
            </a:prstGeom>
            <a:ln w="28575">
              <a:solidFill>
                <a:srgbClr val="0000FF"/>
              </a:solidFill>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5" name="Straight Arrow Connector 174"/>
            <p:cNvCxnSpPr>
              <a:stCxn id="129" idx="0"/>
              <a:endCxn id="160" idx="4"/>
            </p:cNvCxnSpPr>
            <p:nvPr/>
          </p:nvCxnSpPr>
          <p:spPr>
            <a:xfrm rot="5400000" flipH="1" flipV="1">
              <a:off x="5058591" y="1442357"/>
              <a:ext cx="951411" cy="1001486"/>
            </a:xfrm>
            <a:prstGeom prst="straightConnector1">
              <a:avLst/>
            </a:prstGeom>
            <a:ln w="28575">
              <a:solidFill>
                <a:srgbClr val="0000FF"/>
              </a:solidFill>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8" name="Straight Arrow Connector 177"/>
            <p:cNvCxnSpPr>
              <a:stCxn id="160" idx="2"/>
              <a:endCxn id="133" idx="6"/>
            </p:cNvCxnSpPr>
            <p:nvPr/>
          </p:nvCxnSpPr>
          <p:spPr>
            <a:xfrm rot="10800000">
              <a:off x="3230880" y="1267097"/>
              <a:ext cx="2603863" cy="1044"/>
            </a:xfrm>
            <a:prstGeom prst="straightConnector1">
              <a:avLst/>
            </a:prstGeom>
            <a:ln w="28575">
              <a:solidFill>
                <a:srgbClr val="0000FF"/>
              </a:solidFill>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58" name="Rectangle 57"/>
          <p:cNvSpPr/>
          <p:nvPr/>
        </p:nvSpPr>
        <p:spPr>
          <a:xfrm>
            <a:off x="2590800" y="3276600"/>
            <a:ext cx="1219200" cy="4572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en-US" dirty="0" smtClean="0">
                <a:latin typeface="Calibri" pitchFamily="34" charset="0"/>
              </a:rPr>
              <a:t>Trans Time</a:t>
            </a:r>
            <a:endParaRPr lang="en-US" dirty="0">
              <a:latin typeface="Calibri" pitchFamily="34" charset="0"/>
            </a:endParaRPr>
          </a:p>
        </p:txBody>
      </p:sp>
      <p:sp>
        <p:nvSpPr>
          <p:cNvPr id="92" name="Oval 91"/>
          <p:cNvSpPr/>
          <p:nvPr/>
        </p:nvSpPr>
        <p:spPr>
          <a:xfrm>
            <a:off x="3429000" y="1066800"/>
            <a:ext cx="324394" cy="324394"/>
          </a:xfrm>
          <a:prstGeom prst="ellipse">
            <a:avLst/>
          </a:prstGeom>
        </p:spPr>
        <p:style>
          <a:lnRef idx="1">
            <a:schemeClr val="accent1"/>
          </a:lnRef>
          <a:fillRef idx="2">
            <a:schemeClr val="accent1"/>
          </a:fillRef>
          <a:effectRef idx="1">
            <a:schemeClr val="accent1"/>
          </a:effectRef>
          <a:fontRef idx="minor">
            <a:schemeClr val="dk1"/>
          </a:fontRef>
        </p:style>
        <p:txBody>
          <a:bodyPr tIns="0" bIns="0" rtlCol="0" anchor="ctr"/>
          <a:lstStyle/>
          <a:p>
            <a:pPr algn="ctr"/>
            <a:r>
              <a:rPr lang="en-US" sz="2000" dirty="0" smtClean="0">
                <a:latin typeface="Calibri" pitchFamily="34" charset="0"/>
              </a:rPr>
              <a:t>1</a:t>
            </a:r>
            <a:endParaRPr lang="en-US" sz="2000" dirty="0">
              <a:latin typeface="Calibri" pitchFamily="34" charset="0"/>
            </a:endParaRPr>
          </a:p>
        </p:txBody>
      </p:sp>
      <p:sp>
        <p:nvSpPr>
          <p:cNvPr id="93" name="Oval 92"/>
          <p:cNvSpPr/>
          <p:nvPr/>
        </p:nvSpPr>
        <p:spPr>
          <a:xfrm>
            <a:off x="3581400" y="1905000"/>
            <a:ext cx="324394" cy="324394"/>
          </a:xfrm>
          <a:prstGeom prst="ellipse">
            <a:avLst/>
          </a:prstGeom>
        </p:spPr>
        <p:style>
          <a:lnRef idx="1">
            <a:schemeClr val="accent1"/>
          </a:lnRef>
          <a:fillRef idx="2">
            <a:schemeClr val="accent1"/>
          </a:fillRef>
          <a:effectRef idx="1">
            <a:schemeClr val="accent1"/>
          </a:effectRef>
          <a:fontRef idx="minor">
            <a:schemeClr val="dk1"/>
          </a:fontRef>
        </p:style>
        <p:txBody>
          <a:bodyPr tIns="0" bIns="0" rtlCol="0" anchor="ctr"/>
          <a:lstStyle/>
          <a:p>
            <a:pPr algn="ctr"/>
            <a:r>
              <a:rPr lang="en-US" sz="2000" dirty="0" smtClean="0">
                <a:latin typeface="Calibri" pitchFamily="34" charset="0"/>
              </a:rPr>
              <a:t>5</a:t>
            </a:r>
            <a:endParaRPr lang="en-US" sz="2000" dirty="0">
              <a:latin typeface="Calibri" pitchFamily="34" charset="0"/>
            </a:endParaRPr>
          </a:p>
        </p:txBody>
      </p:sp>
      <p:sp>
        <p:nvSpPr>
          <p:cNvPr id="94" name="Oval 93"/>
          <p:cNvSpPr/>
          <p:nvPr/>
        </p:nvSpPr>
        <p:spPr>
          <a:xfrm>
            <a:off x="2209800" y="1905000"/>
            <a:ext cx="324394" cy="324394"/>
          </a:xfrm>
          <a:prstGeom prst="ellipse">
            <a:avLst/>
          </a:prstGeom>
        </p:spPr>
        <p:style>
          <a:lnRef idx="1">
            <a:schemeClr val="accent1"/>
          </a:lnRef>
          <a:fillRef idx="2">
            <a:schemeClr val="accent1"/>
          </a:fillRef>
          <a:effectRef idx="1">
            <a:schemeClr val="accent1"/>
          </a:effectRef>
          <a:fontRef idx="minor">
            <a:schemeClr val="dk1"/>
          </a:fontRef>
        </p:style>
        <p:txBody>
          <a:bodyPr tIns="0" bIns="0" rtlCol="0" anchor="ctr"/>
          <a:lstStyle/>
          <a:p>
            <a:pPr algn="ctr"/>
            <a:r>
              <a:rPr lang="en-US" sz="2000" dirty="0" smtClean="0">
                <a:latin typeface="Calibri" pitchFamily="34" charset="0"/>
              </a:rPr>
              <a:t>2</a:t>
            </a:r>
            <a:endParaRPr lang="en-US" sz="2000" dirty="0">
              <a:latin typeface="Calibri" pitchFamily="34" charset="0"/>
            </a:endParaRPr>
          </a:p>
        </p:txBody>
      </p:sp>
      <p:sp>
        <p:nvSpPr>
          <p:cNvPr id="95" name="Oval 94"/>
          <p:cNvSpPr/>
          <p:nvPr/>
        </p:nvSpPr>
        <p:spPr>
          <a:xfrm>
            <a:off x="2647406" y="1905000"/>
            <a:ext cx="324394" cy="324394"/>
          </a:xfrm>
          <a:prstGeom prst="ellipse">
            <a:avLst/>
          </a:prstGeom>
        </p:spPr>
        <p:style>
          <a:lnRef idx="1">
            <a:schemeClr val="accent1"/>
          </a:lnRef>
          <a:fillRef idx="2">
            <a:schemeClr val="accent1"/>
          </a:fillRef>
          <a:effectRef idx="1">
            <a:schemeClr val="accent1"/>
          </a:effectRef>
          <a:fontRef idx="minor">
            <a:schemeClr val="dk1"/>
          </a:fontRef>
        </p:style>
        <p:txBody>
          <a:bodyPr tIns="0" bIns="0" rtlCol="0" anchor="ctr"/>
          <a:lstStyle/>
          <a:p>
            <a:pPr algn="ctr"/>
            <a:r>
              <a:rPr lang="en-US" sz="2000" dirty="0" smtClean="0">
                <a:latin typeface="Calibri" pitchFamily="34" charset="0"/>
              </a:rPr>
              <a:t>3</a:t>
            </a:r>
            <a:endParaRPr lang="en-US" sz="2000" dirty="0">
              <a:latin typeface="Calibri" pitchFamily="34" charset="0"/>
            </a:endParaRPr>
          </a:p>
        </p:txBody>
      </p:sp>
      <p:sp>
        <p:nvSpPr>
          <p:cNvPr id="96" name="Oval 95"/>
          <p:cNvSpPr/>
          <p:nvPr/>
        </p:nvSpPr>
        <p:spPr>
          <a:xfrm>
            <a:off x="3124200" y="1905000"/>
            <a:ext cx="324394" cy="324394"/>
          </a:xfrm>
          <a:prstGeom prst="ellipse">
            <a:avLst/>
          </a:prstGeom>
        </p:spPr>
        <p:style>
          <a:lnRef idx="1">
            <a:schemeClr val="accent1"/>
          </a:lnRef>
          <a:fillRef idx="2">
            <a:schemeClr val="accent1"/>
          </a:fillRef>
          <a:effectRef idx="1">
            <a:schemeClr val="accent1"/>
          </a:effectRef>
          <a:fontRef idx="minor">
            <a:schemeClr val="dk1"/>
          </a:fontRef>
        </p:style>
        <p:txBody>
          <a:bodyPr tIns="0" bIns="0" rtlCol="0" anchor="ctr"/>
          <a:lstStyle/>
          <a:p>
            <a:pPr algn="ctr"/>
            <a:r>
              <a:rPr lang="en-US" sz="2000" dirty="0" smtClean="0">
                <a:latin typeface="Calibri" pitchFamily="34" charset="0"/>
              </a:rPr>
              <a:t>4</a:t>
            </a:r>
            <a:endParaRPr lang="en-US" sz="2000" dirty="0">
              <a:latin typeface="Calibri" pitchFamily="34" charset="0"/>
            </a:endParaRPr>
          </a:p>
        </p:txBody>
      </p:sp>
      <p:sp>
        <p:nvSpPr>
          <p:cNvPr id="97" name="Oval 96"/>
          <p:cNvSpPr/>
          <p:nvPr/>
        </p:nvSpPr>
        <p:spPr>
          <a:xfrm>
            <a:off x="6553200" y="1905000"/>
            <a:ext cx="324394" cy="324394"/>
          </a:xfrm>
          <a:prstGeom prst="ellipse">
            <a:avLst/>
          </a:prstGeom>
        </p:spPr>
        <p:style>
          <a:lnRef idx="1">
            <a:schemeClr val="accent1"/>
          </a:lnRef>
          <a:fillRef idx="2">
            <a:schemeClr val="accent1"/>
          </a:fillRef>
          <a:effectRef idx="1">
            <a:schemeClr val="accent1"/>
          </a:effectRef>
          <a:fontRef idx="minor">
            <a:schemeClr val="dk1"/>
          </a:fontRef>
        </p:style>
        <p:txBody>
          <a:bodyPr tIns="0" bIns="0" rtlCol="0" anchor="ctr"/>
          <a:lstStyle/>
          <a:p>
            <a:pPr algn="ctr"/>
            <a:r>
              <a:rPr lang="en-US" sz="2000" dirty="0" smtClean="0">
                <a:latin typeface="Calibri" pitchFamily="34" charset="0"/>
              </a:rPr>
              <a:t>4</a:t>
            </a:r>
            <a:endParaRPr lang="en-US" sz="2000" dirty="0">
              <a:latin typeface="Calibri" pitchFamily="34" charset="0"/>
            </a:endParaRPr>
          </a:p>
        </p:txBody>
      </p:sp>
      <p:sp>
        <p:nvSpPr>
          <p:cNvPr id="98" name="Oval 97"/>
          <p:cNvSpPr/>
          <p:nvPr/>
        </p:nvSpPr>
        <p:spPr>
          <a:xfrm>
            <a:off x="5181600" y="1905000"/>
            <a:ext cx="324394" cy="324394"/>
          </a:xfrm>
          <a:prstGeom prst="ellipse">
            <a:avLst/>
          </a:prstGeom>
        </p:spPr>
        <p:style>
          <a:lnRef idx="1">
            <a:schemeClr val="accent1"/>
          </a:lnRef>
          <a:fillRef idx="2">
            <a:schemeClr val="accent1"/>
          </a:fillRef>
          <a:effectRef idx="1">
            <a:schemeClr val="accent1"/>
          </a:effectRef>
          <a:fontRef idx="minor">
            <a:schemeClr val="dk1"/>
          </a:fontRef>
        </p:style>
        <p:txBody>
          <a:bodyPr tIns="0" bIns="0" rtlCol="0" anchor="ctr"/>
          <a:lstStyle/>
          <a:p>
            <a:pPr algn="ctr"/>
            <a:r>
              <a:rPr lang="en-US" sz="2000" dirty="0" smtClean="0">
                <a:latin typeface="Calibri" pitchFamily="34" charset="0"/>
              </a:rPr>
              <a:t>1</a:t>
            </a:r>
            <a:endParaRPr lang="en-US" sz="2000" dirty="0">
              <a:latin typeface="Calibri" pitchFamily="34" charset="0"/>
            </a:endParaRPr>
          </a:p>
        </p:txBody>
      </p:sp>
      <p:sp>
        <p:nvSpPr>
          <p:cNvPr id="99" name="Oval 98"/>
          <p:cNvSpPr/>
          <p:nvPr/>
        </p:nvSpPr>
        <p:spPr>
          <a:xfrm>
            <a:off x="5619206" y="1905000"/>
            <a:ext cx="324394" cy="324394"/>
          </a:xfrm>
          <a:prstGeom prst="ellipse">
            <a:avLst/>
          </a:prstGeom>
        </p:spPr>
        <p:style>
          <a:lnRef idx="1">
            <a:schemeClr val="accent1"/>
          </a:lnRef>
          <a:fillRef idx="2">
            <a:schemeClr val="accent1"/>
          </a:fillRef>
          <a:effectRef idx="1">
            <a:schemeClr val="accent1"/>
          </a:effectRef>
          <a:fontRef idx="minor">
            <a:schemeClr val="dk1"/>
          </a:fontRef>
        </p:style>
        <p:txBody>
          <a:bodyPr tIns="0" bIns="0" rtlCol="0" anchor="ctr"/>
          <a:lstStyle/>
          <a:p>
            <a:pPr algn="ctr"/>
            <a:r>
              <a:rPr lang="en-US" sz="2000" dirty="0" smtClean="0">
                <a:latin typeface="Calibri" pitchFamily="34" charset="0"/>
              </a:rPr>
              <a:t>2</a:t>
            </a:r>
            <a:endParaRPr lang="en-US" sz="2000" dirty="0">
              <a:latin typeface="Calibri" pitchFamily="34" charset="0"/>
            </a:endParaRPr>
          </a:p>
        </p:txBody>
      </p:sp>
      <p:sp>
        <p:nvSpPr>
          <p:cNvPr id="100" name="Oval 99"/>
          <p:cNvSpPr/>
          <p:nvPr/>
        </p:nvSpPr>
        <p:spPr>
          <a:xfrm>
            <a:off x="6096000" y="1905000"/>
            <a:ext cx="324394" cy="324394"/>
          </a:xfrm>
          <a:prstGeom prst="ellipse">
            <a:avLst/>
          </a:prstGeom>
        </p:spPr>
        <p:style>
          <a:lnRef idx="1">
            <a:schemeClr val="accent1"/>
          </a:lnRef>
          <a:fillRef idx="2">
            <a:schemeClr val="accent1"/>
          </a:fillRef>
          <a:effectRef idx="1">
            <a:schemeClr val="accent1"/>
          </a:effectRef>
          <a:fontRef idx="minor">
            <a:schemeClr val="dk1"/>
          </a:fontRef>
        </p:style>
        <p:txBody>
          <a:bodyPr tIns="0" bIns="0" rtlCol="0" anchor="ctr"/>
          <a:lstStyle/>
          <a:p>
            <a:pPr algn="ctr"/>
            <a:r>
              <a:rPr lang="en-US" sz="2000" dirty="0" smtClean="0">
                <a:latin typeface="Calibri" pitchFamily="34" charset="0"/>
              </a:rPr>
              <a:t>3</a:t>
            </a:r>
            <a:endParaRPr lang="en-US" sz="2000" dirty="0">
              <a:latin typeface="Calibri" pitchFamily="34" charset="0"/>
            </a:endParaRPr>
          </a:p>
        </p:txBody>
      </p:sp>
      <p:sp>
        <p:nvSpPr>
          <p:cNvPr id="101" name="Rectangle 100"/>
          <p:cNvSpPr/>
          <p:nvPr/>
        </p:nvSpPr>
        <p:spPr>
          <a:xfrm>
            <a:off x="228600" y="990600"/>
            <a:ext cx="1752600" cy="6096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dirty="0" smtClean="0">
                <a:latin typeface="Calibri" pitchFamily="34" charset="0"/>
              </a:rPr>
              <a:t>User</a:t>
            </a:r>
            <a:r>
              <a:rPr lang="en-US" sz="2000" baseline="-25000" dirty="0" smtClean="0">
                <a:latin typeface="Calibri" pitchFamily="34" charset="0"/>
              </a:rPr>
              <a:t>1</a:t>
            </a:r>
            <a:r>
              <a:rPr lang="en-US" sz="2000" dirty="0" smtClean="0">
                <a:latin typeface="Calibri" pitchFamily="34" charset="0"/>
              </a:rPr>
              <a:t> Enters All Commands</a:t>
            </a:r>
            <a:endParaRPr lang="en-US" sz="2000" dirty="0">
              <a:latin typeface="Calibri" pitchFamily="34" charset="0"/>
            </a:endParaRPr>
          </a:p>
        </p:txBody>
      </p:sp>
      <p:cxnSp>
        <p:nvCxnSpPr>
          <p:cNvPr id="102" name="Straight Arrow Connector 101"/>
          <p:cNvCxnSpPr>
            <a:stCxn id="101" idx="3"/>
            <a:endCxn id="133" idx="2"/>
          </p:cNvCxnSpPr>
          <p:nvPr/>
        </p:nvCxnSpPr>
        <p:spPr>
          <a:xfrm flipV="1">
            <a:off x="1981200" y="1267097"/>
            <a:ext cx="849086" cy="2830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82" name="Rectangle 81"/>
          <p:cNvSpPr/>
          <p:nvPr/>
        </p:nvSpPr>
        <p:spPr>
          <a:xfrm>
            <a:off x="2590800" y="3810000"/>
            <a:ext cx="1219200" cy="4572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en-US" dirty="0" smtClean="0">
                <a:latin typeface="Calibri" pitchFamily="34" charset="0"/>
              </a:rPr>
              <a:t>Proc Time</a:t>
            </a:r>
            <a:endParaRPr lang="en-US" dirty="0">
              <a:latin typeface="Calibri" pitchFamily="34" charset="0"/>
            </a:endParaRPr>
          </a:p>
        </p:txBody>
      </p:sp>
      <p:sp>
        <p:nvSpPr>
          <p:cNvPr id="83" name="Rectangle 82"/>
          <p:cNvSpPr/>
          <p:nvPr/>
        </p:nvSpPr>
        <p:spPr>
          <a:xfrm>
            <a:off x="2590800" y="4419600"/>
            <a:ext cx="1219200" cy="4572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en-US" dirty="0" smtClean="0">
                <a:latin typeface="Calibri" pitchFamily="34" charset="0"/>
              </a:rPr>
              <a:t>Network Latencies</a:t>
            </a:r>
            <a:endParaRPr lang="en-US" dirty="0">
              <a:latin typeface="Calibri" pitchFamily="34" charset="0"/>
            </a:endParaRPr>
          </a:p>
        </p:txBody>
      </p:sp>
      <p:sp>
        <p:nvSpPr>
          <p:cNvPr id="84" name="Rectangle 83"/>
          <p:cNvSpPr/>
          <p:nvPr/>
        </p:nvSpPr>
        <p:spPr>
          <a:xfrm>
            <a:off x="2590800" y="5029200"/>
            <a:ext cx="1219200" cy="4572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en-US" dirty="0" smtClean="0">
                <a:latin typeface="Calibri" pitchFamily="34" charset="0"/>
              </a:rPr>
              <a:t>Noticeable Threshold</a:t>
            </a:r>
            <a:endParaRPr lang="en-US" dirty="0">
              <a:latin typeface="Calibri" pitchFamily="34" charset="0"/>
            </a:endParaRPr>
          </a:p>
        </p:txBody>
      </p:sp>
      <p:grpSp>
        <p:nvGrpSpPr>
          <p:cNvPr id="6" name="Group 84"/>
          <p:cNvGrpSpPr/>
          <p:nvPr/>
        </p:nvGrpSpPr>
        <p:grpSpPr>
          <a:xfrm>
            <a:off x="3885406" y="3124200"/>
            <a:ext cx="2058194" cy="2895600"/>
            <a:chOff x="3885406" y="3124200"/>
            <a:chExt cx="2058194" cy="2895600"/>
          </a:xfrm>
        </p:grpSpPr>
        <p:cxnSp>
          <p:nvCxnSpPr>
            <p:cNvPr id="38" name="Straight Arrow Connector 37"/>
            <p:cNvCxnSpPr/>
            <p:nvPr/>
          </p:nvCxnSpPr>
          <p:spPr>
            <a:xfrm rot="5400000" flipH="1" flipV="1">
              <a:off x="2628503" y="4381103"/>
              <a:ext cx="2514600" cy="794"/>
            </a:xfrm>
            <a:prstGeom prst="straightConnector1">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40" name="Straight Arrow Connector 39"/>
            <p:cNvCxnSpPr/>
            <p:nvPr/>
          </p:nvCxnSpPr>
          <p:spPr>
            <a:xfrm>
              <a:off x="3887789" y="5637212"/>
              <a:ext cx="1598611" cy="1588"/>
            </a:xfrm>
            <a:prstGeom prst="straightConnector1">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51" name="Straight Connector 50"/>
            <p:cNvCxnSpPr/>
            <p:nvPr/>
          </p:nvCxnSpPr>
          <p:spPr>
            <a:xfrm rot="5400000" flipH="1" flipV="1">
              <a:off x="3162300" y="4305300"/>
              <a:ext cx="2362200" cy="0"/>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4724400" y="5638800"/>
              <a:ext cx="152400" cy="0"/>
            </a:xfrm>
            <a:prstGeom prst="line">
              <a:avLst/>
            </a:prstGeom>
          </p:spPr>
          <p:style>
            <a:lnRef idx="2">
              <a:schemeClr val="dk1"/>
            </a:lnRef>
            <a:fillRef idx="0">
              <a:schemeClr val="dk1"/>
            </a:fillRef>
            <a:effectRef idx="1">
              <a:schemeClr val="dk1"/>
            </a:effectRef>
            <a:fontRef idx="minor">
              <a:schemeClr val="tx1"/>
            </a:fontRef>
          </p:style>
        </p:cxnSp>
        <p:cxnSp>
          <p:nvCxnSpPr>
            <p:cNvPr id="59" name="Straight Connector 58"/>
            <p:cNvCxnSpPr/>
            <p:nvPr/>
          </p:nvCxnSpPr>
          <p:spPr>
            <a:xfrm rot="5400000">
              <a:off x="5181600" y="5638800"/>
              <a:ext cx="152400" cy="0"/>
            </a:xfrm>
            <a:prstGeom prst="line">
              <a:avLst/>
            </a:prstGeom>
          </p:spPr>
          <p:style>
            <a:lnRef idx="2">
              <a:schemeClr val="dk1"/>
            </a:lnRef>
            <a:fillRef idx="0">
              <a:schemeClr val="dk1"/>
            </a:fillRef>
            <a:effectRef idx="1">
              <a:schemeClr val="dk1"/>
            </a:effectRef>
            <a:fontRef idx="minor">
              <a:schemeClr val="tx1"/>
            </a:fontRef>
          </p:style>
        </p:cxnSp>
        <p:cxnSp>
          <p:nvCxnSpPr>
            <p:cNvPr id="60" name="Straight Connector 59"/>
            <p:cNvCxnSpPr/>
            <p:nvPr/>
          </p:nvCxnSpPr>
          <p:spPr>
            <a:xfrm rot="5400000">
              <a:off x="4267200" y="5638800"/>
              <a:ext cx="152400" cy="0"/>
            </a:xfrm>
            <a:prstGeom prst="line">
              <a:avLst/>
            </a:prstGeom>
          </p:spPr>
          <p:style>
            <a:lnRef idx="2">
              <a:schemeClr val="dk1"/>
            </a:lnRef>
            <a:fillRef idx="0">
              <a:schemeClr val="dk1"/>
            </a:fillRef>
            <a:effectRef idx="1">
              <a:schemeClr val="dk1"/>
            </a:effectRef>
            <a:fontRef idx="minor">
              <a:schemeClr val="tx1"/>
            </a:fontRef>
          </p:style>
        </p:cxnSp>
        <p:cxnSp>
          <p:nvCxnSpPr>
            <p:cNvPr id="65" name="Straight Connector 64"/>
            <p:cNvCxnSpPr/>
            <p:nvPr/>
          </p:nvCxnSpPr>
          <p:spPr>
            <a:xfrm rot="5400000" flipH="1" flipV="1">
              <a:off x="3619500" y="4305300"/>
              <a:ext cx="2362200" cy="0"/>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5400000" flipH="1" flipV="1">
              <a:off x="4076700" y="4305300"/>
              <a:ext cx="2362200" cy="0"/>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72" name="Rectangle 71"/>
            <p:cNvSpPr/>
            <p:nvPr/>
          </p:nvSpPr>
          <p:spPr>
            <a:xfrm>
              <a:off x="4106091" y="5715000"/>
              <a:ext cx="457200" cy="3048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latin typeface="Calibri" pitchFamily="34" charset="0"/>
                </a:rPr>
                <a:t>25</a:t>
              </a:r>
              <a:endParaRPr lang="en-US" dirty="0">
                <a:latin typeface="Calibri" pitchFamily="34" charset="0"/>
              </a:endParaRPr>
            </a:p>
          </p:txBody>
        </p:sp>
        <p:sp>
          <p:nvSpPr>
            <p:cNvPr id="75" name="Rectangle 74"/>
            <p:cNvSpPr/>
            <p:nvPr/>
          </p:nvSpPr>
          <p:spPr>
            <a:xfrm>
              <a:off x="4572000" y="5715000"/>
              <a:ext cx="457200" cy="3048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latin typeface="Calibri" pitchFamily="34" charset="0"/>
                </a:rPr>
                <a:t>50</a:t>
              </a:r>
              <a:endParaRPr lang="en-US" dirty="0">
                <a:latin typeface="Calibri" pitchFamily="34" charset="0"/>
              </a:endParaRPr>
            </a:p>
          </p:txBody>
        </p:sp>
        <p:sp>
          <p:nvSpPr>
            <p:cNvPr id="76" name="Rectangle 75"/>
            <p:cNvSpPr/>
            <p:nvPr/>
          </p:nvSpPr>
          <p:spPr>
            <a:xfrm>
              <a:off x="5029200" y="5715000"/>
              <a:ext cx="457200" cy="3048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latin typeface="Calibri" pitchFamily="34" charset="0"/>
                </a:rPr>
                <a:t>75</a:t>
              </a:r>
              <a:endParaRPr lang="en-US" dirty="0">
                <a:latin typeface="Calibri" pitchFamily="34" charset="0"/>
              </a:endParaRPr>
            </a:p>
          </p:txBody>
        </p:sp>
        <p:sp>
          <p:nvSpPr>
            <p:cNvPr id="77" name="Rectangle 76"/>
            <p:cNvSpPr/>
            <p:nvPr/>
          </p:nvSpPr>
          <p:spPr>
            <a:xfrm>
              <a:off x="5334000" y="5486400"/>
              <a:ext cx="609600" cy="3048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latin typeface="Calibri" pitchFamily="34" charset="0"/>
                </a:rPr>
                <a:t>ms</a:t>
              </a:r>
              <a:endParaRPr lang="en-US" dirty="0">
                <a:latin typeface="Calibri" pitchFamily="34" charset="0"/>
              </a:endParaRPr>
            </a:p>
          </p:txBody>
        </p:sp>
      </p:grpSp>
      <p:sp>
        <p:nvSpPr>
          <p:cNvPr id="56" name="Rectangle 55"/>
          <p:cNvSpPr/>
          <p:nvPr/>
        </p:nvSpPr>
        <p:spPr>
          <a:xfrm>
            <a:off x="3886200" y="3352800"/>
            <a:ext cx="457200" cy="304800"/>
          </a:xfrm>
          <a:prstGeom prst="rect">
            <a:avLst/>
          </a:prstGeom>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latin typeface="Calibri" pitchFamily="34" charset="0"/>
            </a:endParaRPr>
          </a:p>
        </p:txBody>
      </p:sp>
      <p:sp>
        <p:nvSpPr>
          <p:cNvPr id="61" name="Rectangle 60"/>
          <p:cNvSpPr/>
          <p:nvPr/>
        </p:nvSpPr>
        <p:spPr>
          <a:xfrm>
            <a:off x="3886200" y="3886200"/>
            <a:ext cx="1371600" cy="304800"/>
          </a:xfrm>
          <a:prstGeom prst="rect">
            <a:avLst/>
          </a:prstGeom>
        </p:spPr>
        <p:style>
          <a:lnRef idx="1">
            <a:schemeClr val="accent3"/>
          </a:lnRef>
          <a:fillRef idx="2">
            <a:schemeClr val="accent3"/>
          </a:fillRef>
          <a:effectRef idx="1">
            <a:schemeClr val="accent3"/>
          </a:effectRef>
          <a:fontRef idx="minor">
            <a:schemeClr val="dk1"/>
          </a:fontRef>
        </p:style>
        <p:txBody>
          <a:bodyPr lIns="0" tIns="0" rIns="0" bIns="0" rtlCol="0" anchor="ctr"/>
          <a:lstStyle/>
          <a:p>
            <a:pPr algn="ctr"/>
            <a:endParaRPr lang="en-US" dirty="0">
              <a:latin typeface="Calibri" pitchFamily="34" charset="0"/>
            </a:endParaRPr>
          </a:p>
        </p:txBody>
      </p:sp>
      <p:sp>
        <p:nvSpPr>
          <p:cNvPr id="71" name="Rectangle 70"/>
          <p:cNvSpPr/>
          <p:nvPr/>
        </p:nvSpPr>
        <p:spPr>
          <a:xfrm>
            <a:off x="3886200" y="4495800"/>
            <a:ext cx="457200" cy="30480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latin typeface="Calibri" pitchFamily="34" charset="0"/>
            </a:endParaRPr>
          </a:p>
        </p:txBody>
      </p:sp>
      <p:sp>
        <p:nvSpPr>
          <p:cNvPr id="78" name="Rectangle 77"/>
          <p:cNvSpPr/>
          <p:nvPr/>
        </p:nvSpPr>
        <p:spPr>
          <a:xfrm>
            <a:off x="3886200" y="5105400"/>
            <a:ext cx="914400" cy="304800"/>
          </a:xfrm>
          <a:prstGeom prst="rect">
            <a:avLst/>
          </a:prstGeom>
        </p:spPr>
        <p:style>
          <a:lnRef idx="1">
            <a:schemeClr val="accent6"/>
          </a:lnRef>
          <a:fillRef idx="2">
            <a:schemeClr val="accent6"/>
          </a:fillRef>
          <a:effectRef idx="1">
            <a:schemeClr val="accent6"/>
          </a:effectRef>
          <a:fontRef idx="minor">
            <a:schemeClr val="dk1"/>
          </a:fontRef>
        </p:style>
        <p:txBody>
          <a:bodyPr lIns="0" tIns="0" rIns="0" bIns="0" rtlCol="0" anchor="ctr"/>
          <a:lstStyle/>
          <a:p>
            <a:pPr algn="ctr"/>
            <a:endParaRPr lang="en-US" dirty="0">
              <a:latin typeface="Calibri" pitchFamily="34" charset="0"/>
            </a:endParaRPr>
          </a:p>
        </p:txBody>
      </p:sp>
      <p:sp>
        <p:nvSpPr>
          <p:cNvPr id="57" name="Rectangle 56"/>
          <p:cNvSpPr/>
          <p:nvPr/>
        </p:nvSpPr>
        <p:spPr>
          <a:xfrm>
            <a:off x="6705600" y="990600"/>
            <a:ext cx="1752600" cy="6096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dirty="0" smtClean="0">
                <a:latin typeface="Calibri" pitchFamily="34" charset="0"/>
              </a:rPr>
              <a:t>Multicast</a:t>
            </a:r>
            <a:endParaRPr lang="en-US" sz="2000" dirty="0">
              <a:latin typeface="Calibri" pitchFamily="34" charset="0"/>
            </a:endParaRPr>
          </a:p>
        </p:txBody>
      </p:sp>
      <p:pic>
        <p:nvPicPr>
          <p:cNvPr id="62" name="~PP3368.WAV">
            <a:hlinkClick r:id="" action="ppaction://media"/>
          </p:cNvPr>
          <p:cNvPicPr>
            <a:picLocks noRot="1" noChangeAspect="1"/>
          </p:cNvPicPr>
          <p:nvPr>
            <a:wavAudioFile r:embed="rId2" name="~PP3368.WAV"/>
          </p:nvPr>
        </p:nvPicPr>
        <p:blipFill>
          <a:blip r:embed="rId4" cstate="print"/>
          <a:stretch>
            <a:fillRect/>
          </a:stretch>
        </p:blipFill>
        <p:spPr>
          <a:xfrm>
            <a:off x="8724900" y="6438900"/>
            <a:ext cx="304800" cy="304800"/>
          </a:xfrm>
          <a:prstGeom prst="rect">
            <a:avLst/>
          </a:prstGeom>
        </p:spPr>
      </p:pic>
    </p:spTree>
    <p:custDataLst>
      <p:tags r:id="rId1"/>
    </p:custDataLst>
  </p:cSld>
  <p:clrMapOvr>
    <a:masterClrMapping/>
  </p:clrMapOvr>
  <p:transition advTm="44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8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65" fill="hold" display="0">
                  <p:stCondLst>
                    <p:cond delay="indefinite"/>
                  </p:stCondLst>
                  <p:endCondLst>
                    <p:cond evt="onPrev" delay="0">
                      <p:tgtEl>
                        <p:sldTgt/>
                      </p:tgtEl>
                    </p:cond>
                    <p:cond evt="onStopAudio" delay="0">
                      <p:tgtEl>
                        <p:sldTgt/>
                      </p:tgtEl>
                    </p:cond>
                  </p:endCondLst>
                </p:cTn>
                <p:tgtEl>
                  <p:spTgt spid="62"/>
                </p:tgtEl>
              </p:cMediaNode>
            </p:audio>
          </p:childTnLst>
        </p:cTn>
      </p:par>
    </p:tnLst>
    <p:bldLst>
      <p:bldP spid="58" grpId="0"/>
      <p:bldP spid="97" grpId="0" animBg="1"/>
      <p:bldP spid="98" grpId="0" animBg="1"/>
      <p:bldP spid="99" grpId="0" animBg="1"/>
      <p:bldP spid="100" grpId="0" animBg="1"/>
      <p:bldP spid="101" grpId="0" animBg="1"/>
      <p:bldP spid="82" grpId="0"/>
      <p:bldP spid="83" grpId="0"/>
      <p:bldP spid="84" grpId="0"/>
      <p:bldP spid="56" grpId="0" animBg="1"/>
      <p:bldP spid="61" grpId="0" animBg="1"/>
      <p:bldP spid="71" grpId="0" animBg="1"/>
      <p:bldP spid="78" grpId="0" animBg="1"/>
      <p:bldP spid="57"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Theoretical Example</a:t>
            </a:r>
            <a:br>
              <a:rPr lang="en-US" dirty="0" smtClean="0"/>
            </a:br>
            <a:r>
              <a:rPr lang="en-US" dirty="0" smtClean="0"/>
              <a:t>User</a:t>
            </a:r>
            <a:r>
              <a:rPr lang="en-US" baseline="-25000" dirty="0" smtClean="0"/>
              <a:t>7</a:t>
            </a:r>
            <a:r>
              <a:rPr lang="en-US" dirty="0" smtClean="0"/>
              <a:t>’s Remote Response Times</a:t>
            </a:r>
            <a:endParaRPr lang="en-US" dirty="0"/>
          </a:p>
        </p:txBody>
      </p:sp>
      <p:sp>
        <p:nvSpPr>
          <p:cNvPr id="4" name="Content Placeholder 3"/>
          <p:cNvSpPr>
            <a:spLocks noGrp="1"/>
          </p:cNvSpPr>
          <p:nvPr>
            <p:ph sz="quarter" idx="10"/>
          </p:nvPr>
        </p:nvSpPr>
        <p:spPr>
          <a:xfrm>
            <a:off x="304800" y="6477000"/>
            <a:ext cx="8229600" cy="347004"/>
          </a:xfrm>
        </p:spPr>
        <p:txBody>
          <a:bodyPr>
            <a:normAutofit/>
          </a:bodyPr>
          <a:lstStyle/>
          <a:p>
            <a:pPr>
              <a:buClr>
                <a:schemeClr val="tx1"/>
              </a:buClr>
              <a:buSzPct val="100000"/>
            </a:pPr>
            <a:endParaRPr lang="en-US" dirty="0"/>
          </a:p>
        </p:txBody>
      </p:sp>
      <p:sp>
        <p:nvSpPr>
          <p:cNvPr id="5" name="Slide Number Placeholder 4"/>
          <p:cNvSpPr>
            <a:spLocks noGrp="1"/>
          </p:cNvSpPr>
          <p:nvPr>
            <p:ph type="sldNum" sz="quarter" idx="4"/>
          </p:nvPr>
        </p:nvSpPr>
        <p:spPr/>
        <p:txBody>
          <a:bodyPr/>
          <a:lstStyle/>
          <a:p>
            <a:pPr algn="ctr" eaLnBrk="1" latinLnBrk="0" hangingPunct="1"/>
            <a:fld id="{2BBB5E19-F10A-4C2F-BF6F-11C513378A2E}" type="slidenum">
              <a:rPr kumimoji="0" lang="en-US" smtClean="0"/>
              <a:pPr algn="ctr" eaLnBrk="1" latinLnBrk="0" hangingPunct="1"/>
              <a:t>87</a:t>
            </a:fld>
            <a:endParaRPr kumimoji="0" lang="en-US" sz="1400" b="1" dirty="0">
              <a:solidFill>
                <a:srgbClr val="FFFFFF"/>
              </a:solidFill>
            </a:endParaRPr>
          </a:p>
        </p:txBody>
      </p:sp>
      <p:sp>
        <p:nvSpPr>
          <p:cNvPr id="30" name="Oval 29"/>
          <p:cNvSpPr/>
          <p:nvPr/>
        </p:nvSpPr>
        <p:spPr>
          <a:xfrm>
            <a:off x="457200" y="2568633"/>
            <a:ext cx="354676" cy="354676"/>
          </a:xfrm>
          <a:prstGeom prst="ellipse">
            <a:avLst/>
          </a:prstGeom>
        </p:spPr>
        <p:style>
          <a:lnRef idx="1">
            <a:schemeClr val="dk1"/>
          </a:lnRef>
          <a:fillRef idx="2">
            <a:schemeClr val="dk1"/>
          </a:fillRef>
          <a:effectRef idx="1">
            <a:schemeClr val="dk1"/>
          </a:effectRef>
          <a:fontRef idx="minor">
            <a:schemeClr val="dk1"/>
          </a:fontRef>
        </p:style>
        <p:txBody>
          <a:bodyPr tIns="0" bIns="0" rtlCol="0" anchor="ctr"/>
          <a:lstStyle/>
          <a:p>
            <a:pPr algn="ctr"/>
            <a:r>
              <a:rPr lang="en-US" sz="1600" dirty="0" smtClean="0"/>
              <a:t>2</a:t>
            </a:r>
            <a:endParaRPr lang="en-US" sz="1600" dirty="0"/>
          </a:p>
        </p:txBody>
      </p:sp>
      <p:sp>
        <p:nvSpPr>
          <p:cNvPr id="31" name="Oval 30"/>
          <p:cNvSpPr/>
          <p:nvPr/>
        </p:nvSpPr>
        <p:spPr>
          <a:xfrm>
            <a:off x="1698567" y="2568633"/>
            <a:ext cx="354676" cy="354676"/>
          </a:xfrm>
          <a:prstGeom prst="ellipse">
            <a:avLst/>
          </a:prstGeom>
        </p:spPr>
        <p:style>
          <a:lnRef idx="1">
            <a:schemeClr val="dk1"/>
          </a:lnRef>
          <a:fillRef idx="2">
            <a:schemeClr val="dk1"/>
          </a:fillRef>
          <a:effectRef idx="1">
            <a:schemeClr val="dk1"/>
          </a:effectRef>
          <a:fontRef idx="minor">
            <a:schemeClr val="dk1"/>
          </a:fontRef>
        </p:style>
        <p:txBody>
          <a:bodyPr tIns="0" bIns="0" rtlCol="0" anchor="ctr"/>
          <a:lstStyle/>
          <a:p>
            <a:pPr algn="ctr"/>
            <a:r>
              <a:rPr lang="en-US" sz="1600" dirty="0" smtClean="0"/>
              <a:t>4</a:t>
            </a:r>
            <a:endParaRPr lang="en-US" sz="1600" dirty="0"/>
          </a:p>
        </p:txBody>
      </p:sp>
      <p:cxnSp>
        <p:nvCxnSpPr>
          <p:cNvPr id="157" name="Straight Arrow Connector 156"/>
          <p:cNvCxnSpPr>
            <a:stCxn id="30" idx="0"/>
            <a:endCxn id="133" idx="4"/>
          </p:cNvCxnSpPr>
          <p:nvPr/>
        </p:nvCxnSpPr>
        <p:spPr>
          <a:xfrm rot="5400000" flipH="1" flipV="1">
            <a:off x="656705" y="1704109"/>
            <a:ext cx="842356" cy="886691"/>
          </a:xfrm>
          <a:prstGeom prst="straightConnector1">
            <a:avLst/>
          </a:prstGeom>
          <a:ln w="28575">
            <a:solidFill>
              <a:srgbClr val="0000FF"/>
            </a:solidFill>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8" name="Straight Arrow Connector 157"/>
          <p:cNvCxnSpPr>
            <a:stCxn id="127" idx="0"/>
            <a:endCxn id="133" idx="4"/>
          </p:cNvCxnSpPr>
          <p:nvPr/>
        </p:nvCxnSpPr>
        <p:spPr>
          <a:xfrm rot="5400000" flipH="1" flipV="1">
            <a:off x="967047" y="2014451"/>
            <a:ext cx="842356" cy="266008"/>
          </a:xfrm>
          <a:prstGeom prst="straightConnector1">
            <a:avLst/>
          </a:prstGeom>
          <a:ln w="28575">
            <a:solidFill>
              <a:srgbClr val="0000FF"/>
            </a:solidFill>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27" name="Oval 126"/>
          <p:cNvSpPr/>
          <p:nvPr/>
        </p:nvSpPr>
        <p:spPr>
          <a:xfrm>
            <a:off x="1077884" y="2568633"/>
            <a:ext cx="354676" cy="354676"/>
          </a:xfrm>
          <a:prstGeom prst="ellipse">
            <a:avLst/>
          </a:prstGeom>
        </p:spPr>
        <p:style>
          <a:lnRef idx="1">
            <a:schemeClr val="dk1"/>
          </a:lnRef>
          <a:fillRef idx="2">
            <a:schemeClr val="dk1"/>
          </a:fillRef>
          <a:effectRef idx="1">
            <a:schemeClr val="dk1"/>
          </a:effectRef>
          <a:fontRef idx="minor">
            <a:schemeClr val="dk1"/>
          </a:fontRef>
        </p:style>
        <p:txBody>
          <a:bodyPr tIns="0" bIns="0" rtlCol="0" anchor="ctr"/>
          <a:lstStyle/>
          <a:p>
            <a:pPr algn="ctr"/>
            <a:r>
              <a:rPr lang="en-US" sz="1600" dirty="0" smtClean="0"/>
              <a:t>3</a:t>
            </a:r>
            <a:endParaRPr lang="en-US" sz="1600" dirty="0"/>
          </a:p>
        </p:txBody>
      </p:sp>
      <p:sp>
        <p:nvSpPr>
          <p:cNvPr id="128" name="Oval 127"/>
          <p:cNvSpPr/>
          <p:nvPr/>
        </p:nvSpPr>
        <p:spPr>
          <a:xfrm>
            <a:off x="2319251" y="2568633"/>
            <a:ext cx="354676" cy="354676"/>
          </a:xfrm>
          <a:prstGeom prst="ellipse">
            <a:avLst/>
          </a:prstGeom>
        </p:spPr>
        <p:style>
          <a:lnRef idx="1">
            <a:schemeClr val="dk1"/>
          </a:lnRef>
          <a:fillRef idx="2">
            <a:schemeClr val="dk1"/>
          </a:fillRef>
          <a:effectRef idx="1">
            <a:schemeClr val="dk1"/>
          </a:effectRef>
          <a:fontRef idx="minor">
            <a:schemeClr val="dk1"/>
          </a:fontRef>
        </p:style>
        <p:txBody>
          <a:bodyPr tIns="0" bIns="0" rtlCol="0" anchor="ctr"/>
          <a:lstStyle/>
          <a:p>
            <a:pPr algn="ctr"/>
            <a:r>
              <a:rPr lang="en-US" sz="1600" dirty="0" smtClean="0"/>
              <a:t>5</a:t>
            </a:r>
            <a:endParaRPr lang="en-US" sz="1600" dirty="0"/>
          </a:p>
        </p:txBody>
      </p:sp>
      <p:sp>
        <p:nvSpPr>
          <p:cNvPr id="129" name="Oval 128"/>
          <p:cNvSpPr/>
          <p:nvPr/>
        </p:nvSpPr>
        <p:spPr>
          <a:xfrm>
            <a:off x="3117273" y="2568633"/>
            <a:ext cx="354676" cy="354676"/>
          </a:xfrm>
          <a:prstGeom prst="ellipse">
            <a:avLst/>
          </a:prstGeom>
        </p:spPr>
        <p:style>
          <a:lnRef idx="1">
            <a:schemeClr val="dk1"/>
          </a:lnRef>
          <a:fillRef idx="2">
            <a:schemeClr val="dk1"/>
          </a:fillRef>
          <a:effectRef idx="1">
            <a:schemeClr val="dk1"/>
          </a:effectRef>
          <a:fontRef idx="minor">
            <a:schemeClr val="dk1"/>
          </a:fontRef>
        </p:style>
        <p:txBody>
          <a:bodyPr tIns="0" bIns="0" rtlCol="0" anchor="ctr"/>
          <a:lstStyle/>
          <a:p>
            <a:pPr algn="ctr"/>
            <a:r>
              <a:rPr lang="en-US" sz="1600" dirty="0" smtClean="0"/>
              <a:t>7</a:t>
            </a:r>
            <a:endParaRPr lang="en-US" sz="1600" dirty="0"/>
          </a:p>
        </p:txBody>
      </p:sp>
      <p:sp>
        <p:nvSpPr>
          <p:cNvPr id="130" name="Oval 129"/>
          <p:cNvSpPr/>
          <p:nvPr/>
        </p:nvSpPr>
        <p:spPr>
          <a:xfrm>
            <a:off x="4358640" y="2568633"/>
            <a:ext cx="354676" cy="354676"/>
          </a:xfrm>
          <a:prstGeom prst="ellipse">
            <a:avLst/>
          </a:prstGeom>
        </p:spPr>
        <p:style>
          <a:lnRef idx="1">
            <a:schemeClr val="dk1"/>
          </a:lnRef>
          <a:fillRef idx="2">
            <a:schemeClr val="dk1"/>
          </a:fillRef>
          <a:effectRef idx="1">
            <a:schemeClr val="dk1"/>
          </a:effectRef>
          <a:fontRef idx="minor">
            <a:schemeClr val="dk1"/>
          </a:fontRef>
        </p:style>
        <p:txBody>
          <a:bodyPr tIns="0" bIns="0" rtlCol="0" anchor="ctr"/>
          <a:lstStyle/>
          <a:p>
            <a:pPr algn="ctr"/>
            <a:r>
              <a:rPr lang="en-US" sz="1600" dirty="0" smtClean="0"/>
              <a:t>9</a:t>
            </a:r>
            <a:endParaRPr lang="en-US" sz="1600" dirty="0"/>
          </a:p>
        </p:txBody>
      </p:sp>
      <p:sp>
        <p:nvSpPr>
          <p:cNvPr id="131" name="Oval 130"/>
          <p:cNvSpPr/>
          <p:nvPr/>
        </p:nvSpPr>
        <p:spPr>
          <a:xfrm>
            <a:off x="3737956" y="2568633"/>
            <a:ext cx="354676" cy="354676"/>
          </a:xfrm>
          <a:prstGeom prst="ellipse">
            <a:avLst/>
          </a:prstGeom>
        </p:spPr>
        <p:style>
          <a:lnRef idx="1">
            <a:schemeClr val="dk1"/>
          </a:lnRef>
          <a:fillRef idx="2">
            <a:schemeClr val="dk1"/>
          </a:fillRef>
          <a:effectRef idx="1">
            <a:schemeClr val="dk1"/>
          </a:effectRef>
          <a:fontRef idx="minor">
            <a:schemeClr val="dk1"/>
          </a:fontRef>
        </p:style>
        <p:txBody>
          <a:bodyPr tIns="0" bIns="0" rtlCol="0" anchor="ctr"/>
          <a:lstStyle/>
          <a:p>
            <a:pPr algn="ctr"/>
            <a:r>
              <a:rPr lang="en-US" sz="1600" dirty="0" smtClean="0"/>
              <a:t>8</a:t>
            </a:r>
            <a:endParaRPr lang="en-US" sz="1600" dirty="0"/>
          </a:p>
        </p:txBody>
      </p:sp>
      <p:sp>
        <p:nvSpPr>
          <p:cNvPr id="132" name="Oval 131"/>
          <p:cNvSpPr/>
          <p:nvPr/>
        </p:nvSpPr>
        <p:spPr>
          <a:xfrm>
            <a:off x="4979324" y="2568633"/>
            <a:ext cx="354676" cy="354676"/>
          </a:xfrm>
          <a:prstGeom prst="ellipse">
            <a:avLst/>
          </a:prstGeom>
        </p:spPr>
        <p:style>
          <a:lnRef idx="1">
            <a:schemeClr val="dk1"/>
          </a:lnRef>
          <a:fillRef idx="2">
            <a:schemeClr val="dk1"/>
          </a:fillRef>
          <a:effectRef idx="1">
            <a:schemeClr val="dk1"/>
          </a:effectRef>
          <a:fontRef idx="minor">
            <a:schemeClr val="dk1"/>
          </a:fontRef>
        </p:style>
        <p:txBody>
          <a:bodyPr lIns="0" tIns="0" rIns="0" bIns="0" rtlCol="0" anchor="ctr"/>
          <a:lstStyle/>
          <a:p>
            <a:pPr algn="ctr"/>
            <a:r>
              <a:rPr lang="en-US" sz="1600" dirty="0" smtClean="0"/>
              <a:t>10</a:t>
            </a:r>
            <a:endParaRPr lang="en-US" sz="1600" dirty="0"/>
          </a:p>
        </p:txBody>
      </p:sp>
      <p:sp>
        <p:nvSpPr>
          <p:cNvPr id="133" name="Oval 132"/>
          <p:cNvSpPr/>
          <p:nvPr/>
        </p:nvSpPr>
        <p:spPr>
          <a:xfrm>
            <a:off x="1343891" y="1371600"/>
            <a:ext cx="354676" cy="354676"/>
          </a:xfrm>
          <a:prstGeom prst="ellipse">
            <a:avLst/>
          </a:prstGeom>
        </p:spPr>
        <p:style>
          <a:lnRef idx="1">
            <a:schemeClr val="dk1"/>
          </a:lnRef>
          <a:fillRef idx="3">
            <a:schemeClr val="dk1"/>
          </a:fillRef>
          <a:effectRef idx="2">
            <a:schemeClr val="dk1"/>
          </a:effectRef>
          <a:fontRef idx="minor">
            <a:schemeClr val="lt1"/>
          </a:fontRef>
        </p:style>
        <p:txBody>
          <a:bodyPr tIns="0" bIns="0" rtlCol="0" anchor="ctr"/>
          <a:lstStyle/>
          <a:p>
            <a:pPr algn="ctr"/>
            <a:r>
              <a:rPr lang="en-US" sz="1600" dirty="0" smtClean="0"/>
              <a:t>1</a:t>
            </a:r>
            <a:endParaRPr lang="en-US" sz="1600" dirty="0"/>
          </a:p>
        </p:txBody>
      </p:sp>
      <p:cxnSp>
        <p:nvCxnSpPr>
          <p:cNvPr id="148" name="Straight Arrow Connector 147"/>
          <p:cNvCxnSpPr>
            <a:stCxn id="31" idx="0"/>
            <a:endCxn id="133" idx="4"/>
          </p:cNvCxnSpPr>
          <p:nvPr/>
        </p:nvCxnSpPr>
        <p:spPr>
          <a:xfrm rot="16200000" flipV="1">
            <a:off x="1277389" y="1970116"/>
            <a:ext cx="842356" cy="354676"/>
          </a:xfrm>
          <a:prstGeom prst="straightConnector1">
            <a:avLst/>
          </a:prstGeom>
          <a:ln w="28575">
            <a:solidFill>
              <a:srgbClr val="0000FF"/>
            </a:solidFill>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1" name="Straight Arrow Connector 150"/>
          <p:cNvCxnSpPr>
            <a:stCxn id="128" idx="0"/>
            <a:endCxn id="133" idx="4"/>
          </p:cNvCxnSpPr>
          <p:nvPr/>
        </p:nvCxnSpPr>
        <p:spPr>
          <a:xfrm rot="16200000" flipV="1">
            <a:off x="1587731" y="1659775"/>
            <a:ext cx="842356" cy="975360"/>
          </a:xfrm>
          <a:prstGeom prst="straightConnector1">
            <a:avLst/>
          </a:prstGeom>
          <a:ln w="28575">
            <a:solidFill>
              <a:srgbClr val="0000FF"/>
            </a:solidFill>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60" name="Oval 159"/>
          <p:cNvSpPr/>
          <p:nvPr/>
        </p:nvSpPr>
        <p:spPr>
          <a:xfrm>
            <a:off x="4003964" y="1371600"/>
            <a:ext cx="354676" cy="354676"/>
          </a:xfrm>
          <a:prstGeom prst="ellipse">
            <a:avLst/>
          </a:prstGeom>
        </p:spPr>
        <p:style>
          <a:lnRef idx="1">
            <a:schemeClr val="dk1"/>
          </a:lnRef>
          <a:fillRef idx="2">
            <a:schemeClr val="dk1"/>
          </a:fillRef>
          <a:effectRef idx="1">
            <a:schemeClr val="dk1"/>
          </a:effectRef>
          <a:fontRef idx="minor">
            <a:schemeClr val="dk1"/>
          </a:fontRef>
        </p:style>
        <p:txBody>
          <a:bodyPr tIns="0" bIns="0" rtlCol="0" anchor="ctr"/>
          <a:lstStyle/>
          <a:p>
            <a:pPr algn="ctr"/>
            <a:r>
              <a:rPr lang="en-US" sz="1600" dirty="0" smtClean="0"/>
              <a:t>6</a:t>
            </a:r>
            <a:endParaRPr lang="en-US" sz="1600" dirty="0"/>
          </a:p>
        </p:txBody>
      </p:sp>
      <p:cxnSp>
        <p:nvCxnSpPr>
          <p:cNvPr id="161" name="Straight Arrow Connector 160"/>
          <p:cNvCxnSpPr>
            <a:stCxn id="132" idx="0"/>
            <a:endCxn id="160" idx="4"/>
          </p:cNvCxnSpPr>
          <p:nvPr/>
        </p:nvCxnSpPr>
        <p:spPr>
          <a:xfrm rot="16200000" flipV="1">
            <a:off x="4247804" y="1659775"/>
            <a:ext cx="842356" cy="975360"/>
          </a:xfrm>
          <a:prstGeom prst="straightConnector1">
            <a:avLst/>
          </a:prstGeom>
          <a:ln w="28575">
            <a:solidFill>
              <a:srgbClr val="0000FF"/>
            </a:solidFill>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6" name="Straight Arrow Connector 165"/>
          <p:cNvCxnSpPr>
            <a:stCxn id="130" idx="0"/>
            <a:endCxn id="160" idx="4"/>
          </p:cNvCxnSpPr>
          <p:nvPr/>
        </p:nvCxnSpPr>
        <p:spPr>
          <a:xfrm rot="16200000" flipV="1">
            <a:off x="3937462" y="1970116"/>
            <a:ext cx="842356" cy="354676"/>
          </a:xfrm>
          <a:prstGeom prst="straightConnector1">
            <a:avLst/>
          </a:prstGeom>
          <a:ln w="28575">
            <a:solidFill>
              <a:srgbClr val="0000FF"/>
            </a:solidFill>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2" name="Straight Arrow Connector 171"/>
          <p:cNvCxnSpPr>
            <a:stCxn id="131" idx="0"/>
            <a:endCxn id="160" idx="4"/>
          </p:cNvCxnSpPr>
          <p:nvPr/>
        </p:nvCxnSpPr>
        <p:spPr>
          <a:xfrm rot="5400000" flipH="1" flipV="1">
            <a:off x="3627120" y="2014451"/>
            <a:ext cx="842356" cy="266008"/>
          </a:xfrm>
          <a:prstGeom prst="straightConnector1">
            <a:avLst/>
          </a:prstGeom>
          <a:ln w="28575">
            <a:solidFill>
              <a:srgbClr val="0000FF"/>
            </a:solidFill>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5" name="Straight Arrow Connector 174"/>
          <p:cNvCxnSpPr>
            <a:stCxn id="129" idx="0"/>
            <a:endCxn id="160" idx="4"/>
          </p:cNvCxnSpPr>
          <p:nvPr/>
        </p:nvCxnSpPr>
        <p:spPr>
          <a:xfrm rot="5400000" flipH="1" flipV="1">
            <a:off x="3316778" y="1704109"/>
            <a:ext cx="842356" cy="886691"/>
          </a:xfrm>
          <a:prstGeom prst="straightConnector1">
            <a:avLst/>
          </a:prstGeom>
          <a:ln w="28575">
            <a:solidFill>
              <a:srgbClr val="0000FF"/>
            </a:solidFill>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8" name="Straight Arrow Connector 177"/>
          <p:cNvCxnSpPr>
            <a:stCxn id="160" idx="2"/>
            <a:endCxn id="133" idx="6"/>
          </p:cNvCxnSpPr>
          <p:nvPr/>
        </p:nvCxnSpPr>
        <p:spPr>
          <a:xfrm rot="10800000">
            <a:off x="1698567" y="1548938"/>
            <a:ext cx="2305397" cy="924"/>
          </a:xfrm>
          <a:prstGeom prst="straightConnector1">
            <a:avLst/>
          </a:prstGeom>
          <a:ln w="28575">
            <a:solidFill>
              <a:srgbClr val="0000FF"/>
            </a:solidFill>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73" name="Rectangle 72"/>
          <p:cNvSpPr/>
          <p:nvPr/>
        </p:nvSpPr>
        <p:spPr>
          <a:xfrm>
            <a:off x="2514600" y="4267200"/>
            <a:ext cx="304800" cy="224971"/>
          </a:xfrm>
          <a:prstGeom prst="rect">
            <a:avLst/>
          </a:prstGeom>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200" dirty="0"/>
          </a:p>
        </p:txBody>
      </p:sp>
      <p:sp>
        <p:nvSpPr>
          <p:cNvPr id="74" name="Rectangle 73"/>
          <p:cNvSpPr/>
          <p:nvPr/>
        </p:nvSpPr>
        <p:spPr>
          <a:xfrm>
            <a:off x="1600200" y="4267200"/>
            <a:ext cx="914400" cy="224971"/>
          </a:xfrm>
          <a:prstGeom prst="rect">
            <a:avLst/>
          </a:prstGeom>
        </p:spPr>
        <p:style>
          <a:lnRef idx="1">
            <a:schemeClr val="accent3"/>
          </a:lnRef>
          <a:fillRef idx="2">
            <a:schemeClr val="accent3"/>
          </a:fillRef>
          <a:effectRef idx="1">
            <a:schemeClr val="accent3"/>
          </a:effectRef>
          <a:fontRef idx="minor">
            <a:schemeClr val="dk1"/>
          </a:fontRef>
        </p:style>
        <p:txBody>
          <a:bodyPr lIns="0" tIns="0" rIns="0" bIns="0" rtlCol="0" anchor="ctr"/>
          <a:lstStyle/>
          <a:p>
            <a:pPr algn="ctr"/>
            <a:endParaRPr lang="en-US" sz="1200" dirty="0"/>
          </a:p>
        </p:txBody>
      </p:sp>
      <p:sp>
        <p:nvSpPr>
          <p:cNvPr id="75" name="Rectangle 74"/>
          <p:cNvSpPr/>
          <p:nvPr/>
        </p:nvSpPr>
        <p:spPr>
          <a:xfrm>
            <a:off x="2819400" y="4267200"/>
            <a:ext cx="304800" cy="22860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1200" dirty="0"/>
          </a:p>
        </p:txBody>
      </p:sp>
      <p:sp>
        <p:nvSpPr>
          <p:cNvPr id="152" name="Rectangle 151"/>
          <p:cNvSpPr/>
          <p:nvPr/>
        </p:nvSpPr>
        <p:spPr>
          <a:xfrm>
            <a:off x="152400" y="4191000"/>
            <a:ext cx="13716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smtClean="0"/>
              <a:t>Process First</a:t>
            </a:r>
            <a:endParaRPr lang="en-US" sz="1600" dirty="0"/>
          </a:p>
        </p:txBody>
      </p:sp>
      <p:sp>
        <p:nvSpPr>
          <p:cNvPr id="156" name="Rectangle 155"/>
          <p:cNvSpPr/>
          <p:nvPr/>
        </p:nvSpPr>
        <p:spPr>
          <a:xfrm>
            <a:off x="4038600" y="4267200"/>
            <a:ext cx="304800" cy="224971"/>
          </a:xfrm>
          <a:prstGeom prst="rect">
            <a:avLst/>
          </a:prstGeom>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200" dirty="0"/>
          </a:p>
        </p:txBody>
      </p:sp>
      <p:sp>
        <p:nvSpPr>
          <p:cNvPr id="159" name="Rectangle 158"/>
          <p:cNvSpPr/>
          <p:nvPr/>
        </p:nvSpPr>
        <p:spPr>
          <a:xfrm>
            <a:off x="3124200" y="4267200"/>
            <a:ext cx="914400" cy="224971"/>
          </a:xfrm>
          <a:prstGeom prst="rect">
            <a:avLst/>
          </a:prstGeom>
        </p:spPr>
        <p:style>
          <a:lnRef idx="1">
            <a:schemeClr val="accent3"/>
          </a:lnRef>
          <a:fillRef idx="2">
            <a:schemeClr val="accent3"/>
          </a:fillRef>
          <a:effectRef idx="1">
            <a:schemeClr val="accent3"/>
          </a:effectRef>
          <a:fontRef idx="minor">
            <a:schemeClr val="dk1"/>
          </a:fontRef>
        </p:style>
        <p:txBody>
          <a:bodyPr lIns="0" tIns="0" rIns="0" bIns="0" rtlCol="0" anchor="ctr"/>
          <a:lstStyle/>
          <a:p>
            <a:pPr algn="ctr"/>
            <a:endParaRPr lang="en-US" sz="1200" dirty="0"/>
          </a:p>
        </p:txBody>
      </p:sp>
      <p:sp>
        <p:nvSpPr>
          <p:cNvPr id="162" name="Rectangle 161"/>
          <p:cNvSpPr/>
          <p:nvPr/>
        </p:nvSpPr>
        <p:spPr>
          <a:xfrm>
            <a:off x="4343400" y="4267200"/>
            <a:ext cx="304800" cy="22860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1200" dirty="0"/>
          </a:p>
        </p:txBody>
      </p:sp>
      <p:sp>
        <p:nvSpPr>
          <p:cNvPr id="164" name="Rectangle 163"/>
          <p:cNvSpPr/>
          <p:nvPr/>
        </p:nvSpPr>
        <p:spPr>
          <a:xfrm>
            <a:off x="4648200" y="4267200"/>
            <a:ext cx="914400" cy="224971"/>
          </a:xfrm>
          <a:prstGeom prst="rect">
            <a:avLst/>
          </a:prstGeom>
        </p:spPr>
        <p:style>
          <a:lnRef idx="1">
            <a:schemeClr val="accent3"/>
          </a:lnRef>
          <a:fillRef idx="2">
            <a:schemeClr val="accent3"/>
          </a:fillRef>
          <a:effectRef idx="1">
            <a:schemeClr val="accent3"/>
          </a:effectRef>
          <a:fontRef idx="minor">
            <a:schemeClr val="dk1"/>
          </a:fontRef>
        </p:style>
        <p:txBody>
          <a:bodyPr lIns="0" tIns="0" rIns="0" bIns="0" rtlCol="0" anchor="ctr"/>
          <a:lstStyle/>
          <a:p>
            <a:pPr algn="ctr"/>
            <a:endParaRPr lang="en-US" sz="1200" dirty="0"/>
          </a:p>
        </p:txBody>
      </p:sp>
      <p:grpSp>
        <p:nvGrpSpPr>
          <p:cNvPr id="3" name="Group 181"/>
          <p:cNvGrpSpPr>
            <a:grpSpLocks noChangeAspect="1"/>
          </p:cNvGrpSpPr>
          <p:nvPr/>
        </p:nvGrpSpPr>
        <p:grpSpPr>
          <a:xfrm>
            <a:off x="762000" y="1447801"/>
            <a:ext cx="4191000" cy="943510"/>
            <a:chOff x="2290536" y="1147536"/>
            <a:chExt cx="4440464" cy="999671"/>
          </a:xfrm>
        </p:grpSpPr>
        <p:sp>
          <p:nvSpPr>
            <p:cNvPr id="183" name="Oval 182"/>
            <p:cNvSpPr>
              <a:spLocks noChangeAspect="1"/>
            </p:cNvSpPr>
            <p:nvPr/>
          </p:nvSpPr>
          <p:spPr>
            <a:xfrm>
              <a:off x="3429001" y="1147536"/>
              <a:ext cx="242207" cy="242207"/>
            </a:xfrm>
            <a:prstGeom prst="ellipse">
              <a:avLst/>
            </a:prstGeom>
          </p:spPr>
          <p:style>
            <a:lnRef idx="1">
              <a:schemeClr val="accent1"/>
            </a:lnRef>
            <a:fillRef idx="2">
              <a:schemeClr val="accent1"/>
            </a:fillRef>
            <a:effectRef idx="1">
              <a:schemeClr val="accent1"/>
            </a:effectRef>
            <a:fontRef idx="minor">
              <a:schemeClr val="dk1"/>
            </a:fontRef>
          </p:style>
          <p:txBody>
            <a:bodyPr tIns="0" bIns="0" rtlCol="0" anchor="ctr"/>
            <a:lstStyle/>
            <a:p>
              <a:pPr algn="ctr"/>
              <a:r>
                <a:rPr lang="en-US" sz="1400" dirty="0" smtClean="0"/>
                <a:t>1</a:t>
              </a:r>
              <a:endParaRPr lang="en-US" sz="1400" dirty="0"/>
            </a:p>
          </p:txBody>
        </p:sp>
        <p:sp>
          <p:nvSpPr>
            <p:cNvPr id="184" name="Oval 183"/>
            <p:cNvSpPr>
              <a:spLocks noChangeAspect="1"/>
            </p:cNvSpPr>
            <p:nvPr/>
          </p:nvSpPr>
          <p:spPr>
            <a:xfrm>
              <a:off x="3663043" y="1905000"/>
              <a:ext cx="242207" cy="242207"/>
            </a:xfrm>
            <a:prstGeom prst="ellipse">
              <a:avLst/>
            </a:prstGeom>
          </p:spPr>
          <p:style>
            <a:lnRef idx="1">
              <a:schemeClr val="accent1"/>
            </a:lnRef>
            <a:fillRef idx="2">
              <a:schemeClr val="accent1"/>
            </a:fillRef>
            <a:effectRef idx="1">
              <a:schemeClr val="accent1"/>
            </a:effectRef>
            <a:fontRef idx="minor">
              <a:schemeClr val="dk1"/>
            </a:fontRef>
          </p:style>
          <p:txBody>
            <a:bodyPr tIns="0" bIns="0" rtlCol="0" anchor="ctr"/>
            <a:lstStyle/>
            <a:p>
              <a:pPr algn="ctr"/>
              <a:r>
                <a:rPr lang="en-US" sz="1400" dirty="0" smtClean="0"/>
                <a:t>5</a:t>
              </a:r>
              <a:endParaRPr lang="en-US" sz="1400" dirty="0"/>
            </a:p>
          </p:txBody>
        </p:sp>
        <p:sp>
          <p:nvSpPr>
            <p:cNvPr id="185" name="Oval 184"/>
            <p:cNvSpPr>
              <a:spLocks noChangeAspect="1"/>
            </p:cNvSpPr>
            <p:nvPr/>
          </p:nvSpPr>
          <p:spPr>
            <a:xfrm>
              <a:off x="2290536" y="1904999"/>
              <a:ext cx="242207" cy="242207"/>
            </a:xfrm>
            <a:prstGeom prst="ellipse">
              <a:avLst/>
            </a:prstGeom>
          </p:spPr>
          <p:style>
            <a:lnRef idx="1">
              <a:schemeClr val="accent1"/>
            </a:lnRef>
            <a:fillRef idx="2">
              <a:schemeClr val="accent1"/>
            </a:fillRef>
            <a:effectRef idx="1">
              <a:schemeClr val="accent1"/>
            </a:effectRef>
            <a:fontRef idx="minor">
              <a:schemeClr val="dk1"/>
            </a:fontRef>
          </p:style>
          <p:txBody>
            <a:bodyPr tIns="0" bIns="0" rtlCol="0" anchor="ctr"/>
            <a:lstStyle/>
            <a:p>
              <a:pPr algn="ctr"/>
              <a:r>
                <a:rPr lang="en-US" sz="1400" dirty="0" smtClean="0"/>
                <a:t>2</a:t>
              </a:r>
              <a:endParaRPr lang="en-US" sz="1400" dirty="0"/>
            </a:p>
          </p:txBody>
        </p:sp>
        <p:sp>
          <p:nvSpPr>
            <p:cNvPr id="186" name="Oval 185"/>
            <p:cNvSpPr>
              <a:spLocks noChangeAspect="1"/>
            </p:cNvSpPr>
            <p:nvPr/>
          </p:nvSpPr>
          <p:spPr>
            <a:xfrm>
              <a:off x="2774950" y="1905000"/>
              <a:ext cx="242207" cy="242207"/>
            </a:xfrm>
            <a:prstGeom prst="ellipse">
              <a:avLst/>
            </a:prstGeom>
          </p:spPr>
          <p:style>
            <a:lnRef idx="1">
              <a:schemeClr val="accent1"/>
            </a:lnRef>
            <a:fillRef idx="2">
              <a:schemeClr val="accent1"/>
            </a:fillRef>
            <a:effectRef idx="1">
              <a:schemeClr val="accent1"/>
            </a:effectRef>
            <a:fontRef idx="minor">
              <a:schemeClr val="dk1"/>
            </a:fontRef>
          </p:style>
          <p:txBody>
            <a:bodyPr tIns="0" bIns="0" rtlCol="0" anchor="ctr"/>
            <a:lstStyle/>
            <a:p>
              <a:pPr algn="ctr"/>
              <a:r>
                <a:rPr lang="en-US" sz="1400" dirty="0" smtClean="0"/>
                <a:t>3</a:t>
              </a:r>
              <a:endParaRPr lang="en-US" sz="1400" dirty="0"/>
            </a:p>
          </p:txBody>
        </p:sp>
        <p:sp>
          <p:nvSpPr>
            <p:cNvPr id="187" name="Oval 186"/>
            <p:cNvSpPr>
              <a:spLocks noChangeAspect="1"/>
            </p:cNvSpPr>
            <p:nvPr/>
          </p:nvSpPr>
          <p:spPr>
            <a:xfrm>
              <a:off x="3178629" y="1905000"/>
              <a:ext cx="242207" cy="242207"/>
            </a:xfrm>
            <a:prstGeom prst="ellipse">
              <a:avLst/>
            </a:prstGeom>
          </p:spPr>
          <p:style>
            <a:lnRef idx="1">
              <a:schemeClr val="accent1"/>
            </a:lnRef>
            <a:fillRef idx="2">
              <a:schemeClr val="accent1"/>
            </a:fillRef>
            <a:effectRef idx="1">
              <a:schemeClr val="accent1"/>
            </a:effectRef>
            <a:fontRef idx="minor">
              <a:schemeClr val="dk1"/>
            </a:fontRef>
          </p:style>
          <p:txBody>
            <a:bodyPr tIns="0" bIns="0" rtlCol="0" anchor="ctr"/>
            <a:lstStyle/>
            <a:p>
              <a:pPr algn="ctr"/>
              <a:r>
                <a:rPr lang="en-US" sz="1400" dirty="0" smtClean="0"/>
                <a:t>4</a:t>
              </a:r>
              <a:endParaRPr lang="en-US" sz="1400" dirty="0"/>
            </a:p>
          </p:txBody>
        </p:sp>
        <p:sp>
          <p:nvSpPr>
            <p:cNvPr id="188" name="Oval 187"/>
            <p:cNvSpPr>
              <a:spLocks noChangeAspect="1"/>
            </p:cNvSpPr>
            <p:nvPr/>
          </p:nvSpPr>
          <p:spPr>
            <a:xfrm>
              <a:off x="6488793" y="1905000"/>
              <a:ext cx="242207" cy="242207"/>
            </a:xfrm>
            <a:prstGeom prst="ellipse">
              <a:avLst/>
            </a:prstGeom>
          </p:spPr>
          <p:style>
            <a:lnRef idx="1">
              <a:schemeClr val="accent1"/>
            </a:lnRef>
            <a:fillRef idx="2">
              <a:schemeClr val="accent1"/>
            </a:fillRef>
            <a:effectRef idx="1">
              <a:schemeClr val="accent1"/>
            </a:effectRef>
            <a:fontRef idx="minor">
              <a:schemeClr val="dk1"/>
            </a:fontRef>
          </p:style>
          <p:txBody>
            <a:bodyPr tIns="0" bIns="0" rtlCol="0" anchor="ctr"/>
            <a:lstStyle/>
            <a:p>
              <a:pPr algn="ctr"/>
              <a:r>
                <a:rPr lang="en-US" sz="1400" dirty="0" smtClean="0"/>
                <a:t>4</a:t>
              </a:r>
              <a:endParaRPr lang="en-US" sz="1400" dirty="0"/>
            </a:p>
          </p:txBody>
        </p:sp>
        <p:sp>
          <p:nvSpPr>
            <p:cNvPr id="189" name="Oval 188"/>
            <p:cNvSpPr>
              <a:spLocks noChangeAspect="1"/>
            </p:cNvSpPr>
            <p:nvPr/>
          </p:nvSpPr>
          <p:spPr>
            <a:xfrm>
              <a:off x="5116286" y="1905000"/>
              <a:ext cx="242207" cy="242207"/>
            </a:xfrm>
            <a:prstGeom prst="ellipse">
              <a:avLst/>
            </a:prstGeom>
          </p:spPr>
          <p:style>
            <a:lnRef idx="1">
              <a:schemeClr val="accent1"/>
            </a:lnRef>
            <a:fillRef idx="2">
              <a:schemeClr val="accent1"/>
            </a:fillRef>
            <a:effectRef idx="1">
              <a:schemeClr val="accent1"/>
            </a:effectRef>
            <a:fontRef idx="minor">
              <a:schemeClr val="dk1"/>
            </a:fontRef>
          </p:style>
          <p:txBody>
            <a:bodyPr tIns="0" bIns="0" rtlCol="0" anchor="ctr"/>
            <a:lstStyle/>
            <a:p>
              <a:pPr algn="ctr"/>
              <a:r>
                <a:rPr lang="en-US" sz="1400" dirty="0" smtClean="0"/>
                <a:t>1</a:t>
              </a:r>
              <a:endParaRPr lang="en-US" sz="1400" dirty="0"/>
            </a:p>
          </p:txBody>
        </p:sp>
        <p:sp>
          <p:nvSpPr>
            <p:cNvPr id="190" name="Oval 189"/>
            <p:cNvSpPr>
              <a:spLocks noChangeAspect="1"/>
            </p:cNvSpPr>
            <p:nvPr/>
          </p:nvSpPr>
          <p:spPr>
            <a:xfrm>
              <a:off x="5619206" y="1905000"/>
              <a:ext cx="242207" cy="242207"/>
            </a:xfrm>
            <a:prstGeom prst="ellipse">
              <a:avLst/>
            </a:prstGeom>
          </p:spPr>
          <p:style>
            <a:lnRef idx="1">
              <a:schemeClr val="accent1"/>
            </a:lnRef>
            <a:fillRef idx="2">
              <a:schemeClr val="accent1"/>
            </a:fillRef>
            <a:effectRef idx="1">
              <a:schemeClr val="accent1"/>
            </a:effectRef>
            <a:fontRef idx="minor">
              <a:schemeClr val="dk1"/>
            </a:fontRef>
          </p:style>
          <p:txBody>
            <a:bodyPr tIns="0" bIns="0" rtlCol="0" anchor="ctr"/>
            <a:lstStyle/>
            <a:p>
              <a:pPr algn="ctr"/>
              <a:r>
                <a:rPr lang="en-US" sz="1400" dirty="0" smtClean="0"/>
                <a:t>2</a:t>
              </a:r>
              <a:endParaRPr lang="en-US" sz="1400" dirty="0"/>
            </a:p>
          </p:txBody>
        </p:sp>
        <p:sp>
          <p:nvSpPr>
            <p:cNvPr id="191" name="Oval 190"/>
            <p:cNvSpPr>
              <a:spLocks noChangeAspect="1"/>
            </p:cNvSpPr>
            <p:nvPr/>
          </p:nvSpPr>
          <p:spPr>
            <a:xfrm>
              <a:off x="6004378" y="1905000"/>
              <a:ext cx="242207" cy="242207"/>
            </a:xfrm>
            <a:prstGeom prst="ellipse">
              <a:avLst/>
            </a:prstGeom>
          </p:spPr>
          <p:style>
            <a:lnRef idx="1">
              <a:schemeClr val="accent1"/>
            </a:lnRef>
            <a:fillRef idx="2">
              <a:schemeClr val="accent1"/>
            </a:fillRef>
            <a:effectRef idx="1">
              <a:schemeClr val="accent1"/>
            </a:effectRef>
            <a:fontRef idx="minor">
              <a:schemeClr val="dk1"/>
            </a:fontRef>
          </p:style>
          <p:txBody>
            <a:bodyPr tIns="0" bIns="0" rtlCol="0" anchor="ctr"/>
            <a:lstStyle/>
            <a:p>
              <a:pPr algn="ctr"/>
              <a:r>
                <a:rPr lang="en-US" sz="1400" dirty="0" smtClean="0"/>
                <a:t>3</a:t>
              </a:r>
              <a:endParaRPr lang="en-US" sz="1400" dirty="0"/>
            </a:p>
          </p:txBody>
        </p:sp>
      </p:grpSp>
      <p:grpSp>
        <p:nvGrpSpPr>
          <p:cNvPr id="6" name="Group 149"/>
          <p:cNvGrpSpPr>
            <a:grpSpLocks noChangeAspect="1"/>
          </p:cNvGrpSpPr>
          <p:nvPr/>
        </p:nvGrpSpPr>
        <p:grpSpPr>
          <a:xfrm>
            <a:off x="5638800" y="1066800"/>
            <a:ext cx="2823411" cy="2438400"/>
            <a:chOff x="2743200" y="3276600"/>
            <a:chExt cx="3352800" cy="2895600"/>
          </a:xfrm>
        </p:grpSpPr>
        <p:sp>
          <p:nvSpPr>
            <p:cNvPr id="154" name="Rectangle 153"/>
            <p:cNvSpPr/>
            <p:nvPr/>
          </p:nvSpPr>
          <p:spPr>
            <a:xfrm>
              <a:off x="2743200" y="3429000"/>
              <a:ext cx="1219200" cy="4572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en-US" sz="1600" dirty="0" smtClean="0"/>
                <a:t>Trans Time</a:t>
              </a:r>
              <a:endParaRPr lang="en-US" sz="1600" dirty="0"/>
            </a:p>
          </p:txBody>
        </p:sp>
        <p:sp>
          <p:nvSpPr>
            <p:cNvPr id="155" name="Rectangle 154"/>
            <p:cNvSpPr/>
            <p:nvPr/>
          </p:nvSpPr>
          <p:spPr>
            <a:xfrm>
              <a:off x="2743200" y="3962400"/>
              <a:ext cx="1219200" cy="4572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en-US" sz="1600" dirty="0" smtClean="0"/>
                <a:t>Proc Time</a:t>
              </a:r>
              <a:endParaRPr lang="en-US" sz="1600" dirty="0"/>
            </a:p>
          </p:txBody>
        </p:sp>
        <p:sp>
          <p:nvSpPr>
            <p:cNvPr id="170" name="Rectangle 169"/>
            <p:cNvSpPr/>
            <p:nvPr/>
          </p:nvSpPr>
          <p:spPr>
            <a:xfrm>
              <a:off x="2743200" y="4572000"/>
              <a:ext cx="1219200" cy="4572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en-US" sz="1600" dirty="0" smtClean="0"/>
                <a:t>Network Latencies</a:t>
              </a:r>
              <a:endParaRPr lang="en-US" sz="1600" dirty="0"/>
            </a:p>
          </p:txBody>
        </p:sp>
        <p:sp>
          <p:nvSpPr>
            <p:cNvPr id="171" name="Rectangle 170"/>
            <p:cNvSpPr/>
            <p:nvPr/>
          </p:nvSpPr>
          <p:spPr>
            <a:xfrm>
              <a:off x="2743200" y="5181600"/>
              <a:ext cx="1219200" cy="4572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en-US" sz="1600" dirty="0" smtClean="0"/>
                <a:t>Noticeable Threshold</a:t>
              </a:r>
              <a:endParaRPr lang="en-US" sz="1600" dirty="0"/>
            </a:p>
          </p:txBody>
        </p:sp>
        <p:grpSp>
          <p:nvGrpSpPr>
            <p:cNvPr id="7" name="Group 104"/>
            <p:cNvGrpSpPr/>
            <p:nvPr/>
          </p:nvGrpSpPr>
          <p:grpSpPr>
            <a:xfrm>
              <a:off x="4037806" y="3276600"/>
              <a:ext cx="2058194" cy="2895600"/>
              <a:chOff x="3885406" y="3124200"/>
              <a:chExt cx="2058194" cy="2895600"/>
            </a:xfrm>
          </p:grpSpPr>
          <p:cxnSp>
            <p:nvCxnSpPr>
              <p:cNvPr id="192" name="Straight Arrow Connector 191"/>
              <p:cNvCxnSpPr/>
              <p:nvPr/>
            </p:nvCxnSpPr>
            <p:spPr>
              <a:xfrm rot="5400000" flipH="1" flipV="1">
                <a:off x="2628503" y="4381103"/>
                <a:ext cx="2514600" cy="794"/>
              </a:xfrm>
              <a:prstGeom prst="straightConnector1">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193" name="Straight Arrow Connector 192"/>
              <p:cNvCxnSpPr/>
              <p:nvPr/>
            </p:nvCxnSpPr>
            <p:spPr>
              <a:xfrm>
                <a:off x="3887789" y="5637212"/>
                <a:ext cx="1598611" cy="1588"/>
              </a:xfrm>
              <a:prstGeom prst="straightConnector1">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194" name="Straight Connector 193"/>
              <p:cNvCxnSpPr/>
              <p:nvPr/>
            </p:nvCxnSpPr>
            <p:spPr>
              <a:xfrm rot="5400000" flipH="1" flipV="1">
                <a:off x="3162300" y="4305300"/>
                <a:ext cx="2362200" cy="0"/>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rot="5400000">
                <a:off x="4724400" y="5638800"/>
                <a:ext cx="152400" cy="0"/>
              </a:xfrm>
              <a:prstGeom prst="line">
                <a:avLst/>
              </a:prstGeom>
            </p:spPr>
            <p:style>
              <a:lnRef idx="2">
                <a:schemeClr val="dk1"/>
              </a:lnRef>
              <a:fillRef idx="0">
                <a:schemeClr val="dk1"/>
              </a:fillRef>
              <a:effectRef idx="1">
                <a:schemeClr val="dk1"/>
              </a:effectRef>
              <a:fontRef idx="minor">
                <a:schemeClr val="tx1"/>
              </a:fontRef>
            </p:style>
          </p:cxnSp>
          <p:cxnSp>
            <p:nvCxnSpPr>
              <p:cNvPr id="196" name="Straight Connector 195"/>
              <p:cNvCxnSpPr/>
              <p:nvPr/>
            </p:nvCxnSpPr>
            <p:spPr>
              <a:xfrm rot="5400000">
                <a:off x="5181600" y="5638800"/>
                <a:ext cx="152400" cy="0"/>
              </a:xfrm>
              <a:prstGeom prst="line">
                <a:avLst/>
              </a:prstGeom>
            </p:spPr>
            <p:style>
              <a:lnRef idx="2">
                <a:schemeClr val="dk1"/>
              </a:lnRef>
              <a:fillRef idx="0">
                <a:schemeClr val="dk1"/>
              </a:fillRef>
              <a:effectRef idx="1">
                <a:schemeClr val="dk1"/>
              </a:effectRef>
              <a:fontRef idx="minor">
                <a:schemeClr val="tx1"/>
              </a:fontRef>
            </p:style>
          </p:cxnSp>
          <p:cxnSp>
            <p:nvCxnSpPr>
              <p:cNvPr id="197" name="Straight Connector 196"/>
              <p:cNvCxnSpPr/>
              <p:nvPr/>
            </p:nvCxnSpPr>
            <p:spPr>
              <a:xfrm rot="5400000">
                <a:off x="4267200" y="5638800"/>
                <a:ext cx="152400" cy="0"/>
              </a:xfrm>
              <a:prstGeom prst="line">
                <a:avLst/>
              </a:prstGeom>
            </p:spPr>
            <p:style>
              <a:lnRef idx="2">
                <a:schemeClr val="dk1"/>
              </a:lnRef>
              <a:fillRef idx="0">
                <a:schemeClr val="dk1"/>
              </a:fillRef>
              <a:effectRef idx="1">
                <a:schemeClr val="dk1"/>
              </a:effectRef>
              <a:fontRef idx="minor">
                <a:schemeClr val="tx1"/>
              </a:fontRef>
            </p:style>
          </p:cxnSp>
          <p:cxnSp>
            <p:nvCxnSpPr>
              <p:cNvPr id="198" name="Straight Connector 197"/>
              <p:cNvCxnSpPr/>
              <p:nvPr/>
            </p:nvCxnSpPr>
            <p:spPr>
              <a:xfrm rot="5400000" flipH="1" flipV="1">
                <a:off x="3619500" y="4305300"/>
                <a:ext cx="2362200" cy="0"/>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rot="5400000" flipH="1" flipV="1">
                <a:off x="4076700" y="4305300"/>
                <a:ext cx="2362200" cy="0"/>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00" name="Rectangle 199"/>
              <p:cNvSpPr/>
              <p:nvPr/>
            </p:nvSpPr>
            <p:spPr>
              <a:xfrm>
                <a:off x="4106091" y="5715000"/>
                <a:ext cx="457200" cy="3048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smtClean="0"/>
                  <a:t>25</a:t>
                </a:r>
                <a:endParaRPr lang="en-US" sz="1400" dirty="0"/>
              </a:p>
            </p:txBody>
          </p:sp>
          <p:sp>
            <p:nvSpPr>
              <p:cNvPr id="201" name="Rectangle 200"/>
              <p:cNvSpPr/>
              <p:nvPr/>
            </p:nvSpPr>
            <p:spPr>
              <a:xfrm>
                <a:off x="4572000" y="5715000"/>
                <a:ext cx="457200" cy="3048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smtClean="0"/>
                  <a:t>50</a:t>
                </a:r>
                <a:endParaRPr lang="en-US" sz="1400" dirty="0"/>
              </a:p>
            </p:txBody>
          </p:sp>
          <p:sp>
            <p:nvSpPr>
              <p:cNvPr id="202" name="Rectangle 201"/>
              <p:cNvSpPr/>
              <p:nvPr/>
            </p:nvSpPr>
            <p:spPr>
              <a:xfrm>
                <a:off x="5029200" y="5715000"/>
                <a:ext cx="457200" cy="3048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smtClean="0"/>
                  <a:t>75</a:t>
                </a:r>
                <a:endParaRPr lang="en-US" sz="1400" dirty="0"/>
              </a:p>
            </p:txBody>
          </p:sp>
          <p:sp>
            <p:nvSpPr>
              <p:cNvPr id="203" name="Rectangle 202"/>
              <p:cNvSpPr/>
              <p:nvPr/>
            </p:nvSpPr>
            <p:spPr>
              <a:xfrm>
                <a:off x="5334000" y="5486400"/>
                <a:ext cx="609600" cy="3048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smtClean="0"/>
                  <a:t>ms</a:t>
                </a:r>
                <a:endParaRPr lang="en-US" sz="1600" dirty="0"/>
              </a:p>
            </p:txBody>
          </p:sp>
        </p:grpSp>
        <p:sp>
          <p:nvSpPr>
            <p:cNvPr id="177" name="Rectangle 176"/>
            <p:cNvSpPr/>
            <p:nvPr/>
          </p:nvSpPr>
          <p:spPr>
            <a:xfrm>
              <a:off x="4038600" y="4038600"/>
              <a:ext cx="1371600" cy="304800"/>
            </a:xfrm>
            <a:prstGeom prst="rect">
              <a:avLst/>
            </a:prstGeom>
          </p:spPr>
          <p:style>
            <a:lnRef idx="1">
              <a:schemeClr val="accent3"/>
            </a:lnRef>
            <a:fillRef idx="2">
              <a:schemeClr val="accent3"/>
            </a:fillRef>
            <a:effectRef idx="1">
              <a:schemeClr val="accent3"/>
            </a:effectRef>
            <a:fontRef idx="minor">
              <a:schemeClr val="dk1"/>
            </a:fontRef>
          </p:style>
          <p:txBody>
            <a:bodyPr lIns="0" tIns="0" rIns="0" bIns="0" rtlCol="0" anchor="ctr"/>
            <a:lstStyle/>
            <a:p>
              <a:pPr algn="ctr"/>
              <a:endParaRPr lang="en-US" sz="1600" dirty="0"/>
            </a:p>
          </p:txBody>
        </p:sp>
        <p:sp>
          <p:nvSpPr>
            <p:cNvPr id="180" name="Rectangle 179"/>
            <p:cNvSpPr/>
            <p:nvPr/>
          </p:nvSpPr>
          <p:spPr>
            <a:xfrm>
              <a:off x="4038600" y="5257800"/>
              <a:ext cx="914400" cy="304800"/>
            </a:xfrm>
            <a:prstGeom prst="rect">
              <a:avLst/>
            </a:prstGeom>
          </p:spPr>
          <p:style>
            <a:lnRef idx="1">
              <a:schemeClr val="accent6"/>
            </a:lnRef>
            <a:fillRef idx="2">
              <a:schemeClr val="accent6"/>
            </a:fillRef>
            <a:effectRef idx="1">
              <a:schemeClr val="accent6"/>
            </a:effectRef>
            <a:fontRef idx="minor">
              <a:schemeClr val="dk1"/>
            </a:fontRef>
          </p:style>
          <p:txBody>
            <a:bodyPr lIns="0" tIns="0" rIns="0" bIns="0" rtlCol="0" anchor="ctr"/>
            <a:lstStyle/>
            <a:p>
              <a:pPr algn="ctr"/>
              <a:endParaRPr lang="en-US" sz="1600" dirty="0"/>
            </a:p>
          </p:txBody>
        </p:sp>
        <p:sp>
          <p:nvSpPr>
            <p:cNvPr id="179" name="Rectangle 178"/>
            <p:cNvSpPr/>
            <p:nvPr/>
          </p:nvSpPr>
          <p:spPr>
            <a:xfrm>
              <a:off x="4038600" y="4648200"/>
              <a:ext cx="457200" cy="30480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1600" dirty="0"/>
            </a:p>
          </p:txBody>
        </p:sp>
        <p:sp>
          <p:nvSpPr>
            <p:cNvPr id="176" name="Rectangle 175"/>
            <p:cNvSpPr/>
            <p:nvPr/>
          </p:nvSpPr>
          <p:spPr>
            <a:xfrm>
              <a:off x="4038600" y="3505200"/>
              <a:ext cx="457200" cy="304800"/>
            </a:xfrm>
            <a:prstGeom prst="rect">
              <a:avLst/>
            </a:prstGeom>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00" dirty="0"/>
            </a:p>
          </p:txBody>
        </p:sp>
      </p:grpSp>
      <p:sp>
        <p:nvSpPr>
          <p:cNvPr id="204" name="Rectangle 203"/>
          <p:cNvSpPr/>
          <p:nvPr/>
        </p:nvSpPr>
        <p:spPr>
          <a:xfrm>
            <a:off x="4343400" y="1066800"/>
            <a:ext cx="609600" cy="224971"/>
          </a:xfrm>
          <a:prstGeom prst="rect">
            <a:avLst/>
          </a:prstGeom>
          <a:noFill/>
        </p:spPr>
        <p:style>
          <a:lnRef idx="1">
            <a:schemeClr val="accent6"/>
          </a:lnRef>
          <a:fillRef idx="2">
            <a:schemeClr val="accent6"/>
          </a:fillRef>
          <a:effectRef idx="1">
            <a:schemeClr val="accent6"/>
          </a:effectRef>
          <a:fontRef idx="minor">
            <a:schemeClr val="dk1"/>
          </a:fontRef>
        </p:style>
        <p:txBody>
          <a:bodyPr lIns="0" tIns="0" rIns="0" bIns="0" rtlCol="0" anchor="ctr"/>
          <a:lstStyle/>
          <a:p>
            <a:pPr algn="ctr"/>
            <a:endParaRPr lang="en-US" sz="1200" dirty="0"/>
          </a:p>
        </p:txBody>
      </p:sp>
      <p:sp>
        <p:nvSpPr>
          <p:cNvPr id="205" name="Rectangle 204"/>
          <p:cNvSpPr/>
          <p:nvPr/>
        </p:nvSpPr>
        <p:spPr>
          <a:xfrm>
            <a:off x="152400" y="4953000"/>
            <a:ext cx="13716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smtClean="0"/>
              <a:t>Lazy</a:t>
            </a:r>
            <a:endParaRPr lang="en-US" sz="1600" dirty="0"/>
          </a:p>
        </p:txBody>
      </p:sp>
      <p:sp>
        <p:nvSpPr>
          <p:cNvPr id="206" name="Rectangle 205"/>
          <p:cNvSpPr/>
          <p:nvPr/>
        </p:nvSpPr>
        <p:spPr>
          <a:xfrm>
            <a:off x="1600200" y="5029200"/>
            <a:ext cx="304800" cy="224971"/>
          </a:xfrm>
          <a:prstGeom prst="rect">
            <a:avLst/>
          </a:prstGeom>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200" dirty="0"/>
          </a:p>
        </p:txBody>
      </p:sp>
      <p:sp>
        <p:nvSpPr>
          <p:cNvPr id="207" name="Rectangle 206"/>
          <p:cNvSpPr/>
          <p:nvPr/>
        </p:nvSpPr>
        <p:spPr>
          <a:xfrm>
            <a:off x="1905000" y="5029200"/>
            <a:ext cx="304800" cy="22860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1200" dirty="0"/>
          </a:p>
        </p:txBody>
      </p:sp>
      <p:sp>
        <p:nvSpPr>
          <p:cNvPr id="208" name="Rectangle 207"/>
          <p:cNvSpPr/>
          <p:nvPr/>
        </p:nvSpPr>
        <p:spPr>
          <a:xfrm>
            <a:off x="2209800" y="5029200"/>
            <a:ext cx="304800" cy="224971"/>
          </a:xfrm>
          <a:prstGeom prst="rect">
            <a:avLst/>
          </a:prstGeom>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200" dirty="0"/>
          </a:p>
        </p:txBody>
      </p:sp>
      <p:sp>
        <p:nvSpPr>
          <p:cNvPr id="209" name="Rectangle 208"/>
          <p:cNvSpPr/>
          <p:nvPr/>
        </p:nvSpPr>
        <p:spPr>
          <a:xfrm>
            <a:off x="2514600" y="5029200"/>
            <a:ext cx="304800" cy="22860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1200" dirty="0"/>
          </a:p>
        </p:txBody>
      </p:sp>
      <p:sp>
        <p:nvSpPr>
          <p:cNvPr id="210" name="Rectangle 209"/>
          <p:cNvSpPr/>
          <p:nvPr/>
        </p:nvSpPr>
        <p:spPr>
          <a:xfrm>
            <a:off x="2819400" y="5029200"/>
            <a:ext cx="914400" cy="224971"/>
          </a:xfrm>
          <a:prstGeom prst="rect">
            <a:avLst/>
          </a:prstGeom>
        </p:spPr>
        <p:style>
          <a:lnRef idx="1">
            <a:schemeClr val="accent3"/>
          </a:lnRef>
          <a:fillRef idx="2">
            <a:schemeClr val="accent3"/>
          </a:fillRef>
          <a:effectRef idx="1">
            <a:schemeClr val="accent3"/>
          </a:effectRef>
          <a:fontRef idx="minor">
            <a:schemeClr val="dk1"/>
          </a:fontRef>
        </p:style>
        <p:txBody>
          <a:bodyPr lIns="0" tIns="0" rIns="0" bIns="0" rtlCol="0" anchor="ctr"/>
          <a:lstStyle/>
          <a:p>
            <a:pPr algn="ctr"/>
            <a:endParaRPr lang="en-US" sz="1200" dirty="0"/>
          </a:p>
        </p:txBody>
      </p:sp>
      <p:sp>
        <p:nvSpPr>
          <p:cNvPr id="211" name="Rectangle 210"/>
          <p:cNvSpPr/>
          <p:nvPr/>
        </p:nvSpPr>
        <p:spPr>
          <a:xfrm>
            <a:off x="762000" y="1066800"/>
            <a:ext cx="609600" cy="224971"/>
          </a:xfrm>
          <a:prstGeom prst="rect">
            <a:avLst/>
          </a:prstGeom>
        </p:spPr>
        <p:style>
          <a:lnRef idx="1">
            <a:schemeClr val="accent6"/>
          </a:lnRef>
          <a:fillRef idx="2">
            <a:schemeClr val="accent6"/>
          </a:fillRef>
          <a:effectRef idx="1">
            <a:schemeClr val="accent6"/>
          </a:effectRef>
          <a:fontRef idx="minor">
            <a:schemeClr val="dk1"/>
          </a:fontRef>
        </p:style>
        <p:txBody>
          <a:bodyPr lIns="0" tIns="0" rIns="0" bIns="0" rtlCol="0" anchor="ctr"/>
          <a:lstStyle/>
          <a:p>
            <a:pPr algn="ctr"/>
            <a:endParaRPr lang="en-US" sz="1200" dirty="0"/>
          </a:p>
        </p:txBody>
      </p:sp>
      <p:sp>
        <p:nvSpPr>
          <p:cNvPr id="212" name="Rectangle 211"/>
          <p:cNvSpPr/>
          <p:nvPr/>
        </p:nvSpPr>
        <p:spPr>
          <a:xfrm>
            <a:off x="4343400" y="1066800"/>
            <a:ext cx="304800" cy="228600"/>
          </a:xfrm>
          <a:prstGeom prst="rect">
            <a:avLst/>
          </a:prstGeom>
        </p:spPr>
        <p:style>
          <a:lnRef idx="1">
            <a:schemeClr val="accent6"/>
          </a:lnRef>
          <a:fillRef idx="2">
            <a:schemeClr val="accent6"/>
          </a:fillRef>
          <a:effectRef idx="1">
            <a:schemeClr val="accent6"/>
          </a:effectRef>
          <a:fontRef idx="minor">
            <a:schemeClr val="dk1"/>
          </a:fontRef>
        </p:style>
        <p:txBody>
          <a:bodyPr lIns="0" tIns="0" rIns="0" bIns="0" rtlCol="0" anchor="ctr"/>
          <a:lstStyle/>
          <a:p>
            <a:pPr algn="ctr"/>
            <a:endParaRPr lang="en-US" sz="1200" dirty="0"/>
          </a:p>
        </p:txBody>
      </p:sp>
      <p:sp>
        <p:nvSpPr>
          <p:cNvPr id="213" name="Rectangle 212"/>
          <p:cNvSpPr/>
          <p:nvPr/>
        </p:nvSpPr>
        <p:spPr>
          <a:xfrm>
            <a:off x="2743200" y="1066800"/>
            <a:ext cx="609600" cy="224971"/>
          </a:xfrm>
          <a:prstGeom prst="rect">
            <a:avLst/>
          </a:prstGeom>
        </p:spPr>
        <p:style>
          <a:lnRef idx="1">
            <a:schemeClr val="accent6"/>
          </a:lnRef>
          <a:fillRef idx="2">
            <a:schemeClr val="accent6"/>
          </a:fillRef>
          <a:effectRef idx="1">
            <a:schemeClr val="accent6"/>
          </a:effectRef>
          <a:fontRef idx="minor">
            <a:schemeClr val="dk1"/>
          </a:fontRef>
        </p:style>
        <p:txBody>
          <a:bodyPr lIns="0" tIns="0" rIns="0" bIns="0" rtlCol="0" anchor="ctr"/>
          <a:lstStyle/>
          <a:p>
            <a:pPr algn="ctr"/>
            <a:endParaRPr lang="en-US" sz="1200" dirty="0"/>
          </a:p>
        </p:txBody>
      </p:sp>
      <p:sp>
        <p:nvSpPr>
          <p:cNvPr id="214" name="Rectangle 213"/>
          <p:cNvSpPr/>
          <p:nvPr/>
        </p:nvSpPr>
        <p:spPr>
          <a:xfrm>
            <a:off x="3657600" y="1066800"/>
            <a:ext cx="304800" cy="224971"/>
          </a:xfrm>
          <a:prstGeom prst="rect">
            <a:avLst/>
          </a:prstGeom>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200" dirty="0"/>
          </a:p>
        </p:txBody>
      </p:sp>
      <p:cxnSp>
        <p:nvCxnSpPr>
          <p:cNvPr id="215" name="Straight Connector 214"/>
          <p:cNvCxnSpPr/>
          <p:nvPr/>
        </p:nvCxnSpPr>
        <p:spPr>
          <a:xfrm rot="10800000">
            <a:off x="3429000" y="1183575"/>
            <a:ext cx="152400" cy="0"/>
          </a:xfrm>
          <a:prstGeom prst="line">
            <a:avLst/>
          </a:prstGeom>
        </p:spPr>
        <p:style>
          <a:lnRef idx="2">
            <a:schemeClr val="dk1"/>
          </a:lnRef>
          <a:fillRef idx="0">
            <a:schemeClr val="dk1"/>
          </a:fillRef>
          <a:effectRef idx="1">
            <a:schemeClr val="dk1"/>
          </a:effectRef>
          <a:fontRef idx="minor">
            <a:schemeClr val="tx1"/>
          </a:fontRef>
        </p:style>
      </p:cxnSp>
      <p:grpSp>
        <p:nvGrpSpPr>
          <p:cNvPr id="8" name="Group 215"/>
          <p:cNvGrpSpPr/>
          <p:nvPr/>
        </p:nvGrpSpPr>
        <p:grpSpPr>
          <a:xfrm>
            <a:off x="4038600" y="1143000"/>
            <a:ext cx="152400" cy="76200"/>
            <a:chOff x="3962400" y="1143000"/>
            <a:chExt cx="152400" cy="76200"/>
          </a:xfrm>
        </p:grpSpPr>
        <p:cxnSp>
          <p:nvCxnSpPr>
            <p:cNvPr id="217" name="Straight Connector 216"/>
            <p:cNvCxnSpPr/>
            <p:nvPr/>
          </p:nvCxnSpPr>
          <p:spPr>
            <a:xfrm rot="10800000">
              <a:off x="3962400" y="1143000"/>
              <a:ext cx="152400" cy="0"/>
            </a:xfrm>
            <a:prstGeom prst="line">
              <a:avLst/>
            </a:prstGeom>
          </p:spPr>
          <p:style>
            <a:lnRef idx="2">
              <a:schemeClr val="dk1"/>
            </a:lnRef>
            <a:fillRef idx="0">
              <a:schemeClr val="dk1"/>
            </a:fillRef>
            <a:effectRef idx="1">
              <a:schemeClr val="dk1"/>
            </a:effectRef>
            <a:fontRef idx="minor">
              <a:schemeClr val="tx1"/>
            </a:fontRef>
          </p:style>
        </p:cxnSp>
        <p:cxnSp>
          <p:nvCxnSpPr>
            <p:cNvPr id="218" name="Straight Connector 217"/>
            <p:cNvCxnSpPr/>
            <p:nvPr/>
          </p:nvCxnSpPr>
          <p:spPr>
            <a:xfrm rot="10800000">
              <a:off x="3962400" y="1219200"/>
              <a:ext cx="152400" cy="0"/>
            </a:xfrm>
            <a:prstGeom prst="line">
              <a:avLst/>
            </a:prstGeom>
          </p:spPr>
          <p:style>
            <a:lnRef idx="2">
              <a:schemeClr val="dk1"/>
            </a:lnRef>
            <a:fillRef idx="0">
              <a:schemeClr val="dk1"/>
            </a:fillRef>
            <a:effectRef idx="1">
              <a:schemeClr val="dk1"/>
            </a:effectRef>
            <a:fontRef idx="minor">
              <a:schemeClr val="tx1"/>
            </a:fontRef>
          </p:style>
        </p:cxnSp>
      </p:grpSp>
      <p:sp>
        <p:nvSpPr>
          <p:cNvPr id="219" name="Rectangle 218"/>
          <p:cNvSpPr/>
          <p:nvPr/>
        </p:nvSpPr>
        <p:spPr>
          <a:xfrm>
            <a:off x="1371600" y="1066800"/>
            <a:ext cx="304800" cy="2286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b="1" dirty="0" smtClean="0"/>
              <a:t>≥</a:t>
            </a:r>
            <a:endParaRPr lang="en-US" b="1" dirty="0"/>
          </a:p>
        </p:txBody>
      </p:sp>
      <p:sp>
        <p:nvSpPr>
          <p:cNvPr id="220" name="Rectangle 219"/>
          <p:cNvSpPr/>
          <p:nvPr/>
        </p:nvSpPr>
        <p:spPr>
          <a:xfrm>
            <a:off x="1676400" y="1066800"/>
            <a:ext cx="304800" cy="224971"/>
          </a:xfrm>
          <a:prstGeom prst="rect">
            <a:avLst/>
          </a:prstGeom>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200" dirty="0"/>
          </a:p>
        </p:txBody>
      </p:sp>
      <p:sp>
        <p:nvSpPr>
          <p:cNvPr id="221" name="Rectangle 220"/>
          <p:cNvSpPr/>
          <p:nvPr/>
        </p:nvSpPr>
        <p:spPr>
          <a:xfrm>
            <a:off x="4953000" y="1066800"/>
            <a:ext cx="304800" cy="2286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b="1" dirty="0" smtClean="0"/>
              <a:t>≥</a:t>
            </a:r>
            <a:endParaRPr lang="en-US" b="1" dirty="0"/>
          </a:p>
        </p:txBody>
      </p:sp>
      <p:sp>
        <p:nvSpPr>
          <p:cNvPr id="222" name="Rectangle 221"/>
          <p:cNvSpPr/>
          <p:nvPr/>
        </p:nvSpPr>
        <p:spPr>
          <a:xfrm>
            <a:off x="5257800" y="1066800"/>
            <a:ext cx="304800" cy="224971"/>
          </a:xfrm>
          <a:prstGeom prst="rect">
            <a:avLst/>
          </a:prstGeom>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200" dirty="0"/>
          </a:p>
        </p:txBody>
      </p:sp>
      <p:grpSp>
        <p:nvGrpSpPr>
          <p:cNvPr id="9" name="Group 152"/>
          <p:cNvGrpSpPr/>
          <p:nvPr/>
        </p:nvGrpSpPr>
        <p:grpSpPr>
          <a:xfrm>
            <a:off x="1600200" y="3790043"/>
            <a:ext cx="7315200" cy="2181631"/>
            <a:chOff x="1600200" y="3790043"/>
            <a:chExt cx="7315200" cy="2181631"/>
          </a:xfrm>
        </p:grpSpPr>
        <p:sp>
          <p:nvSpPr>
            <p:cNvPr id="245" name="Rectangle 244"/>
            <p:cNvSpPr/>
            <p:nvPr/>
          </p:nvSpPr>
          <p:spPr>
            <a:xfrm>
              <a:off x="1981200" y="5715000"/>
              <a:ext cx="385011" cy="256674"/>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smtClean="0"/>
                <a:t>50</a:t>
              </a:r>
              <a:endParaRPr lang="en-US" sz="1400" dirty="0"/>
            </a:p>
          </p:txBody>
        </p:sp>
        <p:cxnSp>
          <p:nvCxnSpPr>
            <p:cNvPr id="80" name="Straight Arrow Connector 79"/>
            <p:cNvCxnSpPr/>
            <p:nvPr/>
          </p:nvCxnSpPr>
          <p:spPr>
            <a:xfrm rot="5400000" flipH="1" flipV="1">
              <a:off x="676220" y="4714025"/>
              <a:ext cx="1848757" cy="793"/>
            </a:xfrm>
            <a:prstGeom prst="straightConnector1">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81" name="Straight Arrow Connector 80"/>
            <p:cNvCxnSpPr/>
            <p:nvPr/>
          </p:nvCxnSpPr>
          <p:spPr>
            <a:xfrm>
              <a:off x="1600200" y="5638800"/>
              <a:ext cx="6781800" cy="1"/>
            </a:xfrm>
            <a:prstGeom prst="straightConnector1">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85" name="Straight Connector 84"/>
            <p:cNvCxnSpPr/>
            <p:nvPr/>
          </p:nvCxnSpPr>
          <p:spPr>
            <a:xfrm rot="16200000" flipV="1">
              <a:off x="990602" y="4724400"/>
              <a:ext cx="1828799" cy="2"/>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5400000">
              <a:off x="2153557" y="5658757"/>
              <a:ext cx="112486" cy="0"/>
            </a:xfrm>
            <a:prstGeom prst="line">
              <a:avLst/>
            </a:prstGeom>
          </p:spPr>
          <p:style>
            <a:lnRef idx="2">
              <a:schemeClr val="dk1"/>
            </a:lnRef>
            <a:fillRef idx="0">
              <a:schemeClr val="dk1"/>
            </a:fillRef>
            <a:effectRef idx="1">
              <a:schemeClr val="dk1"/>
            </a:effectRef>
            <a:fontRef idx="minor">
              <a:schemeClr val="tx1"/>
            </a:fontRef>
          </p:style>
        </p:cxnSp>
        <p:sp>
          <p:nvSpPr>
            <p:cNvPr id="87" name="Rectangle 86"/>
            <p:cNvSpPr/>
            <p:nvPr/>
          </p:nvSpPr>
          <p:spPr>
            <a:xfrm>
              <a:off x="8153400" y="5715000"/>
              <a:ext cx="762000" cy="22497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smtClean="0"/>
                <a:t>ms</a:t>
              </a:r>
              <a:endParaRPr lang="en-US" sz="1600" dirty="0"/>
            </a:p>
          </p:txBody>
        </p:sp>
        <p:cxnSp>
          <p:nvCxnSpPr>
            <p:cNvPr id="88" name="Straight Connector 87"/>
            <p:cNvCxnSpPr/>
            <p:nvPr/>
          </p:nvCxnSpPr>
          <p:spPr>
            <a:xfrm rot="5400000">
              <a:off x="2458357" y="5658757"/>
              <a:ext cx="112486" cy="0"/>
            </a:xfrm>
            <a:prstGeom prst="line">
              <a:avLst/>
            </a:prstGeom>
          </p:spPr>
          <p:style>
            <a:lnRef idx="2">
              <a:schemeClr val="dk1"/>
            </a:lnRef>
            <a:fillRef idx="0">
              <a:schemeClr val="dk1"/>
            </a:fillRef>
            <a:effectRef idx="1">
              <a:schemeClr val="dk1"/>
            </a:effectRef>
            <a:fontRef idx="minor">
              <a:schemeClr val="tx1"/>
            </a:fontRef>
          </p:style>
        </p:cxnSp>
        <p:cxnSp>
          <p:nvCxnSpPr>
            <p:cNvPr id="89" name="Straight Connector 88"/>
            <p:cNvCxnSpPr/>
            <p:nvPr/>
          </p:nvCxnSpPr>
          <p:spPr>
            <a:xfrm rot="5400000">
              <a:off x="1848757" y="5658757"/>
              <a:ext cx="112486" cy="0"/>
            </a:xfrm>
            <a:prstGeom prst="line">
              <a:avLst/>
            </a:prstGeom>
          </p:spPr>
          <p:style>
            <a:lnRef idx="2">
              <a:schemeClr val="dk1"/>
            </a:lnRef>
            <a:fillRef idx="0">
              <a:schemeClr val="dk1"/>
            </a:fillRef>
            <a:effectRef idx="1">
              <a:schemeClr val="dk1"/>
            </a:effectRef>
            <a:fontRef idx="minor">
              <a:schemeClr val="tx1"/>
            </a:fontRef>
          </p:style>
        </p:cxnSp>
        <p:cxnSp>
          <p:nvCxnSpPr>
            <p:cNvPr id="90" name="Straight Connector 89"/>
            <p:cNvCxnSpPr/>
            <p:nvPr/>
          </p:nvCxnSpPr>
          <p:spPr>
            <a:xfrm rot="5400000">
              <a:off x="2763157" y="5658757"/>
              <a:ext cx="112486" cy="0"/>
            </a:xfrm>
            <a:prstGeom prst="line">
              <a:avLst/>
            </a:prstGeom>
          </p:spPr>
          <p:style>
            <a:lnRef idx="2">
              <a:schemeClr val="dk1"/>
            </a:lnRef>
            <a:fillRef idx="0">
              <a:schemeClr val="dk1"/>
            </a:fillRef>
            <a:effectRef idx="1">
              <a:schemeClr val="dk1"/>
            </a:effectRef>
            <a:fontRef idx="minor">
              <a:schemeClr val="tx1"/>
            </a:fontRef>
          </p:style>
        </p:cxnSp>
        <p:cxnSp>
          <p:nvCxnSpPr>
            <p:cNvPr id="91" name="Straight Connector 90"/>
            <p:cNvCxnSpPr/>
            <p:nvPr/>
          </p:nvCxnSpPr>
          <p:spPr>
            <a:xfrm rot="16200000" flipV="1">
              <a:off x="1257302" y="4762500"/>
              <a:ext cx="1904999" cy="2"/>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rot="16200000" flipV="1">
              <a:off x="1600202" y="4724400"/>
              <a:ext cx="1828799" cy="2"/>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rot="16200000" flipV="1">
              <a:off x="1905002" y="4724400"/>
              <a:ext cx="1828799" cy="2"/>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rot="16200000" flipV="1">
              <a:off x="2209802" y="4724400"/>
              <a:ext cx="1828799" cy="2"/>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5400000">
              <a:off x="3372757" y="5658757"/>
              <a:ext cx="112486" cy="0"/>
            </a:xfrm>
            <a:prstGeom prst="line">
              <a:avLst/>
            </a:prstGeom>
          </p:spPr>
          <p:style>
            <a:lnRef idx="2">
              <a:schemeClr val="dk1"/>
            </a:lnRef>
            <a:fillRef idx="0">
              <a:schemeClr val="dk1"/>
            </a:fillRef>
            <a:effectRef idx="1">
              <a:schemeClr val="dk1"/>
            </a:effectRef>
            <a:fontRef idx="minor">
              <a:schemeClr val="tx1"/>
            </a:fontRef>
          </p:style>
        </p:cxnSp>
        <p:cxnSp>
          <p:nvCxnSpPr>
            <p:cNvPr id="109" name="Straight Connector 108"/>
            <p:cNvCxnSpPr/>
            <p:nvPr/>
          </p:nvCxnSpPr>
          <p:spPr>
            <a:xfrm rot="5400000">
              <a:off x="3677557" y="5658757"/>
              <a:ext cx="112486" cy="0"/>
            </a:xfrm>
            <a:prstGeom prst="line">
              <a:avLst/>
            </a:prstGeom>
          </p:spPr>
          <p:style>
            <a:lnRef idx="2">
              <a:schemeClr val="dk1"/>
            </a:lnRef>
            <a:fillRef idx="0">
              <a:schemeClr val="dk1"/>
            </a:fillRef>
            <a:effectRef idx="1">
              <a:schemeClr val="dk1"/>
            </a:effectRef>
            <a:fontRef idx="minor">
              <a:schemeClr val="tx1"/>
            </a:fontRef>
          </p:style>
        </p:cxnSp>
        <p:cxnSp>
          <p:nvCxnSpPr>
            <p:cNvPr id="110" name="Straight Connector 109"/>
            <p:cNvCxnSpPr/>
            <p:nvPr/>
          </p:nvCxnSpPr>
          <p:spPr>
            <a:xfrm rot="5400000">
              <a:off x="3067957" y="5658757"/>
              <a:ext cx="112486" cy="0"/>
            </a:xfrm>
            <a:prstGeom prst="line">
              <a:avLst/>
            </a:prstGeom>
          </p:spPr>
          <p:style>
            <a:lnRef idx="2">
              <a:schemeClr val="dk1"/>
            </a:lnRef>
            <a:fillRef idx="0">
              <a:schemeClr val="dk1"/>
            </a:fillRef>
            <a:effectRef idx="1">
              <a:schemeClr val="dk1"/>
            </a:effectRef>
            <a:fontRef idx="minor">
              <a:schemeClr val="tx1"/>
            </a:fontRef>
          </p:style>
        </p:cxnSp>
        <p:cxnSp>
          <p:nvCxnSpPr>
            <p:cNvPr id="111" name="Straight Connector 110"/>
            <p:cNvCxnSpPr/>
            <p:nvPr/>
          </p:nvCxnSpPr>
          <p:spPr>
            <a:xfrm rot="5400000">
              <a:off x="3982357" y="5658757"/>
              <a:ext cx="112486" cy="0"/>
            </a:xfrm>
            <a:prstGeom prst="line">
              <a:avLst/>
            </a:prstGeom>
          </p:spPr>
          <p:style>
            <a:lnRef idx="2">
              <a:schemeClr val="dk1"/>
            </a:lnRef>
            <a:fillRef idx="0">
              <a:schemeClr val="dk1"/>
            </a:fillRef>
            <a:effectRef idx="1">
              <a:schemeClr val="dk1"/>
            </a:effectRef>
            <a:fontRef idx="minor">
              <a:schemeClr val="tx1"/>
            </a:fontRef>
          </p:style>
        </p:cxnSp>
        <p:cxnSp>
          <p:nvCxnSpPr>
            <p:cNvPr id="112" name="Straight Connector 111"/>
            <p:cNvCxnSpPr/>
            <p:nvPr/>
          </p:nvCxnSpPr>
          <p:spPr>
            <a:xfrm rot="16200000" flipV="1">
              <a:off x="2514602" y="4724400"/>
              <a:ext cx="1828799" cy="2"/>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rot="16200000" flipV="1">
              <a:off x="2819402" y="4724400"/>
              <a:ext cx="1828799" cy="2"/>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rot="16200000" flipV="1">
              <a:off x="3124202" y="4724400"/>
              <a:ext cx="1828799" cy="2"/>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rot="16200000" flipV="1">
              <a:off x="3429002" y="4724400"/>
              <a:ext cx="1828799" cy="2"/>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rot="5400000">
              <a:off x="4591957" y="5658757"/>
              <a:ext cx="112486" cy="0"/>
            </a:xfrm>
            <a:prstGeom prst="line">
              <a:avLst/>
            </a:prstGeom>
          </p:spPr>
          <p:style>
            <a:lnRef idx="2">
              <a:schemeClr val="dk1"/>
            </a:lnRef>
            <a:fillRef idx="0">
              <a:schemeClr val="dk1"/>
            </a:fillRef>
            <a:effectRef idx="1">
              <a:schemeClr val="dk1"/>
            </a:effectRef>
            <a:fontRef idx="minor">
              <a:schemeClr val="tx1"/>
            </a:fontRef>
          </p:style>
        </p:cxnSp>
        <p:cxnSp>
          <p:nvCxnSpPr>
            <p:cNvPr id="118" name="Straight Connector 117"/>
            <p:cNvCxnSpPr/>
            <p:nvPr/>
          </p:nvCxnSpPr>
          <p:spPr>
            <a:xfrm rot="5400000">
              <a:off x="4896757" y="5658757"/>
              <a:ext cx="112486" cy="0"/>
            </a:xfrm>
            <a:prstGeom prst="line">
              <a:avLst/>
            </a:prstGeom>
          </p:spPr>
          <p:style>
            <a:lnRef idx="2">
              <a:schemeClr val="dk1"/>
            </a:lnRef>
            <a:fillRef idx="0">
              <a:schemeClr val="dk1"/>
            </a:fillRef>
            <a:effectRef idx="1">
              <a:schemeClr val="dk1"/>
            </a:effectRef>
            <a:fontRef idx="minor">
              <a:schemeClr val="tx1"/>
            </a:fontRef>
          </p:style>
        </p:cxnSp>
        <p:cxnSp>
          <p:nvCxnSpPr>
            <p:cNvPr id="119" name="Straight Connector 118"/>
            <p:cNvCxnSpPr/>
            <p:nvPr/>
          </p:nvCxnSpPr>
          <p:spPr>
            <a:xfrm rot="5400000">
              <a:off x="4287157" y="5658757"/>
              <a:ext cx="112486" cy="0"/>
            </a:xfrm>
            <a:prstGeom prst="line">
              <a:avLst/>
            </a:prstGeom>
          </p:spPr>
          <p:style>
            <a:lnRef idx="2">
              <a:schemeClr val="dk1"/>
            </a:lnRef>
            <a:fillRef idx="0">
              <a:schemeClr val="dk1"/>
            </a:fillRef>
            <a:effectRef idx="1">
              <a:schemeClr val="dk1"/>
            </a:effectRef>
            <a:fontRef idx="minor">
              <a:schemeClr val="tx1"/>
            </a:fontRef>
          </p:style>
        </p:cxnSp>
        <p:cxnSp>
          <p:nvCxnSpPr>
            <p:cNvPr id="120" name="Straight Connector 119"/>
            <p:cNvCxnSpPr/>
            <p:nvPr/>
          </p:nvCxnSpPr>
          <p:spPr>
            <a:xfrm rot="5400000">
              <a:off x="5201557" y="5658757"/>
              <a:ext cx="112486" cy="0"/>
            </a:xfrm>
            <a:prstGeom prst="line">
              <a:avLst/>
            </a:prstGeom>
          </p:spPr>
          <p:style>
            <a:lnRef idx="2">
              <a:schemeClr val="dk1"/>
            </a:lnRef>
            <a:fillRef idx="0">
              <a:schemeClr val="dk1"/>
            </a:fillRef>
            <a:effectRef idx="1">
              <a:schemeClr val="dk1"/>
            </a:effectRef>
            <a:fontRef idx="minor">
              <a:schemeClr val="tx1"/>
            </a:fontRef>
          </p:style>
        </p:cxnSp>
        <p:cxnSp>
          <p:nvCxnSpPr>
            <p:cNvPr id="121" name="Straight Connector 120"/>
            <p:cNvCxnSpPr/>
            <p:nvPr/>
          </p:nvCxnSpPr>
          <p:spPr>
            <a:xfrm rot="16200000" flipV="1">
              <a:off x="3733802" y="4724400"/>
              <a:ext cx="1828799" cy="2"/>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rot="16200000" flipV="1">
              <a:off x="4038602" y="4724400"/>
              <a:ext cx="1828799" cy="2"/>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rot="16200000" flipV="1">
              <a:off x="4343402" y="4724400"/>
              <a:ext cx="1828799" cy="2"/>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rot="16200000" flipV="1">
              <a:off x="4648202" y="4724400"/>
              <a:ext cx="1828799" cy="2"/>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rot="5400000">
              <a:off x="5811157" y="5658757"/>
              <a:ext cx="112486" cy="0"/>
            </a:xfrm>
            <a:prstGeom prst="line">
              <a:avLst/>
            </a:prstGeom>
          </p:spPr>
          <p:style>
            <a:lnRef idx="2">
              <a:schemeClr val="dk1"/>
            </a:lnRef>
            <a:fillRef idx="0">
              <a:schemeClr val="dk1"/>
            </a:fillRef>
            <a:effectRef idx="1">
              <a:schemeClr val="dk1"/>
            </a:effectRef>
            <a:fontRef idx="minor">
              <a:schemeClr val="tx1"/>
            </a:fontRef>
          </p:style>
        </p:cxnSp>
        <p:cxnSp>
          <p:nvCxnSpPr>
            <p:cNvPr id="126" name="Straight Connector 125"/>
            <p:cNvCxnSpPr/>
            <p:nvPr/>
          </p:nvCxnSpPr>
          <p:spPr>
            <a:xfrm rot="5400000">
              <a:off x="6115957" y="5658757"/>
              <a:ext cx="112486" cy="0"/>
            </a:xfrm>
            <a:prstGeom prst="line">
              <a:avLst/>
            </a:prstGeom>
          </p:spPr>
          <p:style>
            <a:lnRef idx="2">
              <a:schemeClr val="dk1"/>
            </a:lnRef>
            <a:fillRef idx="0">
              <a:schemeClr val="dk1"/>
            </a:fillRef>
            <a:effectRef idx="1">
              <a:schemeClr val="dk1"/>
            </a:effectRef>
            <a:fontRef idx="minor">
              <a:schemeClr val="tx1"/>
            </a:fontRef>
          </p:style>
        </p:cxnSp>
        <p:cxnSp>
          <p:nvCxnSpPr>
            <p:cNvPr id="134" name="Straight Connector 133"/>
            <p:cNvCxnSpPr/>
            <p:nvPr/>
          </p:nvCxnSpPr>
          <p:spPr>
            <a:xfrm rot="5400000">
              <a:off x="5506357" y="5658757"/>
              <a:ext cx="112486" cy="0"/>
            </a:xfrm>
            <a:prstGeom prst="line">
              <a:avLst/>
            </a:prstGeom>
          </p:spPr>
          <p:style>
            <a:lnRef idx="2">
              <a:schemeClr val="dk1"/>
            </a:lnRef>
            <a:fillRef idx="0">
              <a:schemeClr val="dk1"/>
            </a:fillRef>
            <a:effectRef idx="1">
              <a:schemeClr val="dk1"/>
            </a:effectRef>
            <a:fontRef idx="minor">
              <a:schemeClr val="tx1"/>
            </a:fontRef>
          </p:style>
        </p:cxnSp>
        <p:cxnSp>
          <p:nvCxnSpPr>
            <p:cNvPr id="135" name="Straight Connector 134"/>
            <p:cNvCxnSpPr/>
            <p:nvPr/>
          </p:nvCxnSpPr>
          <p:spPr>
            <a:xfrm rot="5400000">
              <a:off x="6420757" y="5658757"/>
              <a:ext cx="112486" cy="0"/>
            </a:xfrm>
            <a:prstGeom prst="line">
              <a:avLst/>
            </a:prstGeom>
          </p:spPr>
          <p:style>
            <a:lnRef idx="2">
              <a:schemeClr val="dk1"/>
            </a:lnRef>
            <a:fillRef idx="0">
              <a:schemeClr val="dk1"/>
            </a:fillRef>
            <a:effectRef idx="1">
              <a:schemeClr val="dk1"/>
            </a:effectRef>
            <a:fontRef idx="minor">
              <a:schemeClr val="tx1"/>
            </a:fontRef>
          </p:style>
        </p:cxnSp>
        <p:cxnSp>
          <p:nvCxnSpPr>
            <p:cNvPr id="136" name="Straight Connector 135"/>
            <p:cNvCxnSpPr/>
            <p:nvPr/>
          </p:nvCxnSpPr>
          <p:spPr>
            <a:xfrm rot="16200000" flipV="1">
              <a:off x="4953002" y="4724400"/>
              <a:ext cx="1828799" cy="2"/>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rot="16200000" flipV="1">
              <a:off x="5257802" y="4724400"/>
              <a:ext cx="1828799" cy="2"/>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rot="16200000" flipV="1">
              <a:off x="5562602" y="4724400"/>
              <a:ext cx="1828799" cy="2"/>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rot="5400000">
              <a:off x="6725556" y="5658757"/>
              <a:ext cx="112486" cy="0"/>
            </a:xfrm>
            <a:prstGeom prst="line">
              <a:avLst/>
            </a:prstGeom>
          </p:spPr>
          <p:style>
            <a:lnRef idx="2">
              <a:schemeClr val="dk1"/>
            </a:lnRef>
            <a:fillRef idx="0">
              <a:schemeClr val="dk1"/>
            </a:fillRef>
            <a:effectRef idx="1">
              <a:schemeClr val="dk1"/>
            </a:effectRef>
            <a:fontRef idx="minor">
              <a:schemeClr val="tx1"/>
            </a:fontRef>
          </p:style>
        </p:cxnSp>
        <p:cxnSp>
          <p:nvCxnSpPr>
            <p:cNvPr id="140" name="Straight Connector 139"/>
            <p:cNvCxnSpPr/>
            <p:nvPr/>
          </p:nvCxnSpPr>
          <p:spPr>
            <a:xfrm rot="16200000" flipV="1">
              <a:off x="5867402" y="4724399"/>
              <a:ext cx="1828799" cy="3"/>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rot="16200000" flipV="1">
              <a:off x="6134102" y="4762499"/>
              <a:ext cx="1904999" cy="3"/>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rot="5400000">
              <a:off x="7335156" y="5658757"/>
              <a:ext cx="112486" cy="0"/>
            </a:xfrm>
            <a:prstGeom prst="line">
              <a:avLst/>
            </a:prstGeom>
          </p:spPr>
          <p:style>
            <a:lnRef idx="2">
              <a:schemeClr val="dk1"/>
            </a:lnRef>
            <a:fillRef idx="0">
              <a:schemeClr val="dk1"/>
            </a:fillRef>
            <a:effectRef idx="1">
              <a:schemeClr val="dk1"/>
            </a:effectRef>
            <a:fontRef idx="minor">
              <a:schemeClr val="tx1"/>
            </a:fontRef>
          </p:style>
        </p:cxnSp>
        <p:cxnSp>
          <p:nvCxnSpPr>
            <p:cNvPr id="143" name="Straight Connector 142"/>
            <p:cNvCxnSpPr/>
            <p:nvPr/>
          </p:nvCxnSpPr>
          <p:spPr>
            <a:xfrm rot="5400000">
              <a:off x="7639956" y="5658757"/>
              <a:ext cx="112486" cy="0"/>
            </a:xfrm>
            <a:prstGeom prst="line">
              <a:avLst/>
            </a:prstGeom>
          </p:spPr>
          <p:style>
            <a:lnRef idx="2">
              <a:schemeClr val="dk1"/>
            </a:lnRef>
            <a:fillRef idx="0">
              <a:schemeClr val="dk1"/>
            </a:fillRef>
            <a:effectRef idx="1">
              <a:schemeClr val="dk1"/>
            </a:effectRef>
            <a:fontRef idx="minor">
              <a:schemeClr val="tx1"/>
            </a:fontRef>
          </p:style>
        </p:cxnSp>
        <p:cxnSp>
          <p:nvCxnSpPr>
            <p:cNvPr id="144" name="Straight Connector 143"/>
            <p:cNvCxnSpPr/>
            <p:nvPr/>
          </p:nvCxnSpPr>
          <p:spPr>
            <a:xfrm rot="5400000">
              <a:off x="7030356" y="5658757"/>
              <a:ext cx="112486" cy="0"/>
            </a:xfrm>
            <a:prstGeom prst="line">
              <a:avLst/>
            </a:prstGeom>
          </p:spPr>
          <p:style>
            <a:lnRef idx="2">
              <a:schemeClr val="dk1"/>
            </a:lnRef>
            <a:fillRef idx="0">
              <a:schemeClr val="dk1"/>
            </a:fillRef>
            <a:effectRef idx="1">
              <a:schemeClr val="dk1"/>
            </a:effectRef>
            <a:fontRef idx="minor">
              <a:schemeClr val="tx1"/>
            </a:fontRef>
          </p:style>
        </p:cxnSp>
        <p:cxnSp>
          <p:nvCxnSpPr>
            <p:cNvPr id="145" name="Straight Connector 144"/>
            <p:cNvCxnSpPr/>
            <p:nvPr/>
          </p:nvCxnSpPr>
          <p:spPr>
            <a:xfrm rot="5400000">
              <a:off x="7944756" y="5658757"/>
              <a:ext cx="112486" cy="0"/>
            </a:xfrm>
            <a:prstGeom prst="line">
              <a:avLst/>
            </a:prstGeom>
          </p:spPr>
          <p:style>
            <a:lnRef idx="2">
              <a:schemeClr val="dk1"/>
            </a:lnRef>
            <a:fillRef idx="0">
              <a:schemeClr val="dk1"/>
            </a:fillRef>
            <a:effectRef idx="1">
              <a:schemeClr val="dk1"/>
            </a:effectRef>
            <a:fontRef idx="minor">
              <a:schemeClr val="tx1"/>
            </a:fontRef>
          </p:style>
        </p:cxnSp>
        <p:cxnSp>
          <p:nvCxnSpPr>
            <p:cNvPr id="146" name="Straight Connector 145"/>
            <p:cNvCxnSpPr/>
            <p:nvPr/>
          </p:nvCxnSpPr>
          <p:spPr>
            <a:xfrm rot="16200000" flipV="1">
              <a:off x="6438902" y="4762499"/>
              <a:ext cx="1904999" cy="3"/>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rot="16200000" flipV="1">
              <a:off x="6743702" y="4762499"/>
              <a:ext cx="1904999" cy="3"/>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rot="16200000" flipV="1">
              <a:off x="7086602" y="4724399"/>
              <a:ext cx="1828799" cy="3"/>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46" name="Rectangle 245"/>
            <p:cNvSpPr/>
            <p:nvPr/>
          </p:nvSpPr>
          <p:spPr>
            <a:xfrm>
              <a:off x="2514600" y="5715000"/>
              <a:ext cx="609599" cy="2286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smtClean="0"/>
                <a:t>100</a:t>
              </a:r>
              <a:endParaRPr lang="en-US" sz="1400" dirty="0"/>
            </a:p>
          </p:txBody>
        </p:sp>
        <p:sp>
          <p:nvSpPr>
            <p:cNvPr id="247" name="Rectangle 246"/>
            <p:cNvSpPr/>
            <p:nvPr/>
          </p:nvSpPr>
          <p:spPr>
            <a:xfrm>
              <a:off x="3124200" y="5715000"/>
              <a:ext cx="609599" cy="2286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smtClean="0"/>
                <a:t>150</a:t>
              </a:r>
              <a:endParaRPr lang="en-US" sz="1400" dirty="0"/>
            </a:p>
          </p:txBody>
        </p:sp>
        <p:sp>
          <p:nvSpPr>
            <p:cNvPr id="248" name="Rectangle 247"/>
            <p:cNvSpPr/>
            <p:nvPr/>
          </p:nvSpPr>
          <p:spPr>
            <a:xfrm>
              <a:off x="3733801" y="5715000"/>
              <a:ext cx="609599" cy="2286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smtClean="0"/>
                <a:t>200</a:t>
              </a:r>
              <a:endParaRPr lang="en-US" sz="1400" dirty="0"/>
            </a:p>
          </p:txBody>
        </p:sp>
        <p:sp>
          <p:nvSpPr>
            <p:cNvPr id="249" name="Rectangle 248"/>
            <p:cNvSpPr/>
            <p:nvPr/>
          </p:nvSpPr>
          <p:spPr>
            <a:xfrm>
              <a:off x="4343400" y="5715000"/>
              <a:ext cx="609599" cy="2286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smtClean="0"/>
                <a:t>250</a:t>
              </a:r>
              <a:endParaRPr lang="en-US" sz="1400" dirty="0"/>
            </a:p>
          </p:txBody>
        </p:sp>
        <p:sp>
          <p:nvSpPr>
            <p:cNvPr id="250" name="Rectangle 249"/>
            <p:cNvSpPr/>
            <p:nvPr/>
          </p:nvSpPr>
          <p:spPr>
            <a:xfrm>
              <a:off x="4953000" y="5715000"/>
              <a:ext cx="609599" cy="2286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smtClean="0"/>
                <a:t>300</a:t>
              </a:r>
              <a:endParaRPr lang="en-US" sz="1400" dirty="0"/>
            </a:p>
          </p:txBody>
        </p:sp>
        <p:sp>
          <p:nvSpPr>
            <p:cNvPr id="251" name="Rectangle 250"/>
            <p:cNvSpPr/>
            <p:nvPr/>
          </p:nvSpPr>
          <p:spPr>
            <a:xfrm>
              <a:off x="5562601" y="5715000"/>
              <a:ext cx="609599" cy="2286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smtClean="0"/>
                <a:t>350</a:t>
              </a:r>
              <a:endParaRPr lang="en-US" sz="1400" dirty="0"/>
            </a:p>
          </p:txBody>
        </p:sp>
        <p:sp>
          <p:nvSpPr>
            <p:cNvPr id="252" name="Rectangle 251"/>
            <p:cNvSpPr/>
            <p:nvPr/>
          </p:nvSpPr>
          <p:spPr>
            <a:xfrm>
              <a:off x="6172200" y="5715000"/>
              <a:ext cx="609599" cy="2286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smtClean="0"/>
                <a:t>400</a:t>
              </a:r>
              <a:endParaRPr lang="en-US" sz="1400" dirty="0"/>
            </a:p>
          </p:txBody>
        </p:sp>
        <p:sp>
          <p:nvSpPr>
            <p:cNvPr id="253" name="Rectangle 252"/>
            <p:cNvSpPr/>
            <p:nvPr/>
          </p:nvSpPr>
          <p:spPr>
            <a:xfrm>
              <a:off x="6781801" y="5715000"/>
              <a:ext cx="609599" cy="2286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smtClean="0"/>
                <a:t>450</a:t>
              </a:r>
              <a:endParaRPr lang="en-US" sz="1400" dirty="0"/>
            </a:p>
          </p:txBody>
        </p:sp>
      </p:grpSp>
      <p:cxnSp>
        <p:nvCxnSpPr>
          <p:cNvPr id="258" name="Straight Arrow Connector 257"/>
          <p:cNvCxnSpPr/>
          <p:nvPr/>
        </p:nvCxnSpPr>
        <p:spPr>
          <a:xfrm>
            <a:off x="3733800" y="4800600"/>
            <a:ext cx="1828800" cy="1588"/>
          </a:xfrm>
          <a:prstGeom prst="straightConnector1">
            <a:avLst/>
          </a:prstGeom>
          <a:ln>
            <a:headEnd type="arrow"/>
            <a:tailEnd type="arrow"/>
          </a:ln>
        </p:spPr>
        <p:style>
          <a:lnRef idx="3">
            <a:schemeClr val="accent1"/>
          </a:lnRef>
          <a:fillRef idx="0">
            <a:schemeClr val="accent1"/>
          </a:fillRef>
          <a:effectRef idx="2">
            <a:schemeClr val="accent1"/>
          </a:effectRef>
          <a:fontRef idx="minor">
            <a:schemeClr val="tx1"/>
          </a:fontRef>
        </p:style>
      </p:cxnSp>
      <p:sp>
        <p:nvSpPr>
          <p:cNvPr id="259" name="Rectangle 258"/>
          <p:cNvSpPr/>
          <p:nvPr/>
        </p:nvSpPr>
        <p:spPr>
          <a:xfrm>
            <a:off x="3886200" y="4953000"/>
            <a:ext cx="1447800" cy="381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Noticeable</a:t>
            </a:r>
            <a:endParaRPr lang="en-US" dirty="0"/>
          </a:p>
        </p:txBody>
      </p:sp>
      <p:sp>
        <p:nvSpPr>
          <p:cNvPr id="260" name="Rectangle 259"/>
          <p:cNvSpPr/>
          <p:nvPr/>
        </p:nvSpPr>
        <p:spPr>
          <a:xfrm>
            <a:off x="6400800" y="4267200"/>
            <a:ext cx="2667000" cy="8382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Lazy Noticeably Better Than Process-First</a:t>
            </a:r>
            <a:endParaRPr lang="en-US" dirty="0"/>
          </a:p>
        </p:txBody>
      </p:sp>
      <p:pic>
        <p:nvPicPr>
          <p:cNvPr id="150" name="~PP2200.WAV">
            <a:hlinkClick r:id="" action="ppaction://media"/>
          </p:cNvPr>
          <p:cNvPicPr>
            <a:picLocks noRot="1" noChangeAspect="1"/>
          </p:cNvPicPr>
          <p:nvPr>
            <a:wavAudioFile r:embed="rId2" name="~PP2200.WAV"/>
          </p:nvPr>
        </p:nvPicPr>
        <p:blipFill>
          <a:blip r:embed="rId4" cstate="print"/>
          <a:stretch>
            <a:fillRect/>
          </a:stretch>
        </p:blipFill>
        <p:spPr>
          <a:xfrm>
            <a:off x="8724900" y="6438900"/>
            <a:ext cx="304800" cy="304800"/>
          </a:xfrm>
          <a:prstGeom prst="rect">
            <a:avLst/>
          </a:prstGeom>
        </p:spPr>
      </p:pic>
    </p:spTree>
    <p:custDataLst>
      <p:tags r:id="rId1"/>
    </p:custDataLst>
  </p:cSld>
  <p:clrMapOvr>
    <a:masterClrMapping/>
  </p:clrMapOvr>
  <p:transition advTm="19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4"/>
                                        </p:tgtEl>
                                        <p:attrNameLst>
                                          <p:attrName>style.visibility</p:attrName>
                                        </p:attrNameLst>
                                      </p:cBhvr>
                                      <p:to>
                                        <p:strVal val="visible"/>
                                      </p:to>
                                    </p:set>
                                  </p:childTnLst>
                                </p:cTn>
                              </p:par>
                              <p:par>
                                <p:cTn id="19" presetID="26" presetClass="emph" presetSubtype="0" repeatCount="2000" fill="hold" grpId="0" nodeType="withEffect">
                                  <p:stCondLst>
                                    <p:cond delay="0"/>
                                  </p:stCondLst>
                                  <p:childTnLst>
                                    <p:animEffect transition="out" filter="fade">
                                      <p:cBhvr>
                                        <p:cTn id="20" dur="500" tmFilter="0, 0; .2, .5; .8, .5; 1, 0"/>
                                        <p:tgtEl>
                                          <p:spTgt spid="133"/>
                                        </p:tgtEl>
                                      </p:cBhvr>
                                    </p:animEffect>
                                    <p:animScale>
                                      <p:cBhvr>
                                        <p:cTn id="21" dur="250" autoRev="1" fill="hold"/>
                                        <p:tgtEl>
                                          <p:spTgt spid="133"/>
                                        </p:tgtEl>
                                      </p:cBhvr>
                                      <p:by x="105000" y="105000"/>
                                    </p:animScale>
                                  </p:childTnLst>
                                </p:cTn>
                              </p:par>
                              <p:par>
                                <p:cTn id="22" presetID="26" presetClass="emph" presetSubtype="0" repeatCount="2000" fill="hold" grpId="1" nodeType="withEffect">
                                  <p:stCondLst>
                                    <p:cond delay="0"/>
                                  </p:stCondLst>
                                  <p:childTnLst>
                                    <p:animEffect transition="out" filter="fade">
                                      <p:cBhvr>
                                        <p:cTn id="23" dur="500" tmFilter="0, 0; .2, .5; .8, .5; 1, 0"/>
                                        <p:tgtEl>
                                          <p:spTgt spid="74"/>
                                        </p:tgtEl>
                                      </p:cBhvr>
                                    </p:animEffect>
                                    <p:animScale>
                                      <p:cBhvr>
                                        <p:cTn id="24" dur="250" autoRev="1" fill="hold"/>
                                        <p:tgtEl>
                                          <p:spTgt spid="74"/>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3"/>
                                        </p:tgtEl>
                                        <p:attrNameLst>
                                          <p:attrName>style.visibility</p:attrName>
                                        </p:attrNameLst>
                                      </p:cBhvr>
                                      <p:to>
                                        <p:strVal val="visible"/>
                                      </p:to>
                                    </p:set>
                                  </p:childTnLst>
                                </p:cTn>
                              </p:par>
                              <p:par>
                                <p:cTn id="29" presetID="26" presetClass="emph" presetSubtype="0" repeatCount="2000" fill="hold" nodeType="withEffect">
                                  <p:stCondLst>
                                    <p:cond delay="0"/>
                                  </p:stCondLst>
                                  <p:childTnLst>
                                    <p:animEffect transition="out" filter="fade">
                                      <p:cBhvr>
                                        <p:cTn id="30" dur="500" tmFilter="0, 0; .2, .5; .8, .5; 1, 0"/>
                                        <p:tgtEl>
                                          <p:spTgt spid="178"/>
                                        </p:tgtEl>
                                      </p:cBhvr>
                                    </p:animEffect>
                                    <p:animScale>
                                      <p:cBhvr>
                                        <p:cTn id="31" dur="250" autoRev="1" fill="hold"/>
                                        <p:tgtEl>
                                          <p:spTgt spid="178"/>
                                        </p:tgtEl>
                                      </p:cBhvr>
                                      <p:by x="105000" y="105000"/>
                                    </p:animScale>
                                  </p:childTnLst>
                                </p:cTn>
                              </p:par>
                              <p:par>
                                <p:cTn id="32" presetID="26" presetClass="emph" presetSubtype="0" repeatCount="2000" fill="hold" grpId="1" nodeType="withEffect">
                                  <p:stCondLst>
                                    <p:cond delay="0"/>
                                  </p:stCondLst>
                                  <p:childTnLst>
                                    <p:animEffect transition="out" filter="fade">
                                      <p:cBhvr>
                                        <p:cTn id="33" dur="500" tmFilter="0, 0; .2, .5; .8, .5; 1, 0"/>
                                        <p:tgtEl>
                                          <p:spTgt spid="73"/>
                                        </p:tgtEl>
                                      </p:cBhvr>
                                    </p:animEffect>
                                    <p:animScale>
                                      <p:cBhvr>
                                        <p:cTn id="34" dur="250" autoRev="1" fill="hold"/>
                                        <p:tgtEl>
                                          <p:spTgt spid="73"/>
                                        </p:tgtEl>
                                      </p:cBhvr>
                                      <p:by x="105000" y="105000"/>
                                    </p:animScale>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5"/>
                                        </p:tgtEl>
                                        <p:attrNameLst>
                                          <p:attrName>style.visibility</p:attrName>
                                        </p:attrNameLst>
                                      </p:cBhvr>
                                      <p:to>
                                        <p:strVal val="visible"/>
                                      </p:to>
                                    </p:set>
                                  </p:childTnLst>
                                </p:cTn>
                              </p:par>
                              <p:par>
                                <p:cTn id="39" presetID="26" presetClass="emph" presetSubtype="0" repeatCount="2000" fill="hold" grpId="1" nodeType="withEffect">
                                  <p:stCondLst>
                                    <p:cond delay="0"/>
                                  </p:stCondLst>
                                  <p:childTnLst>
                                    <p:animEffect transition="out" filter="fade">
                                      <p:cBhvr>
                                        <p:cTn id="40" dur="500" tmFilter="0, 0; .2, .5; .8, .5; 1, 0"/>
                                        <p:tgtEl>
                                          <p:spTgt spid="75"/>
                                        </p:tgtEl>
                                      </p:cBhvr>
                                    </p:animEffect>
                                    <p:animScale>
                                      <p:cBhvr>
                                        <p:cTn id="41" dur="250" autoRev="1" fill="hold"/>
                                        <p:tgtEl>
                                          <p:spTgt spid="75"/>
                                        </p:tgtEl>
                                      </p:cBhvr>
                                      <p:by x="105000" y="105000"/>
                                    </p:animScale>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59"/>
                                        </p:tgtEl>
                                        <p:attrNameLst>
                                          <p:attrName>style.visibility</p:attrName>
                                        </p:attrNameLst>
                                      </p:cBhvr>
                                      <p:to>
                                        <p:strVal val="visible"/>
                                      </p:to>
                                    </p:set>
                                  </p:childTnLst>
                                </p:cTn>
                              </p:par>
                              <p:par>
                                <p:cTn id="46" presetID="26" presetClass="emph" presetSubtype="0" repeatCount="2000" fill="hold" grpId="0" nodeType="withEffect">
                                  <p:stCondLst>
                                    <p:cond delay="0"/>
                                  </p:stCondLst>
                                  <p:childTnLst>
                                    <p:animEffect transition="out" filter="fade">
                                      <p:cBhvr>
                                        <p:cTn id="47" dur="500" tmFilter="0, 0; .2, .5; .8, .5; 1, 0"/>
                                        <p:tgtEl>
                                          <p:spTgt spid="160"/>
                                        </p:tgtEl>
                                      </p:cBhvr>
                                    </p:animEffect>
                                    <p:animScale>
                                      <p:cBhvr>
                                        <p:cTn id="48" dur="250" autoRev="1" fill="hold"/>
                                        <p:tgtEl>
                                          <p:spTgt spid="160"/>
                                        </p:tgtEl>
                                      </p:cBhvr>
                                      <p:by x="105000" y="105000"/>
                                    </p:animScale>
                                  </p:childTnLst>
                                </p:cTn>
                              </p:par>
                              <p:par>
                                <p:cTn id="49" presetID="26" presetClass="emph" presetSubtype="0" repeatCount="2000" fill="hold" grpId="1" nodeType="withEffect">
                                  <p:stCondLst>
                                    <p:cond delay="0"/>
                                  </p:stCondLst>
                                  <p:childTnLst>
                                    <p:animEffect transition="out" filter="fade">
                                      <p:cBhvr>
                                        <p:cTn id="50" dur="500" tmFilter="0, 0; .2, .5; .8, .5; 1, 0"/>
                                        <p:tgtEl>
                                          <p:spTgt spid="159"/>
                                        </p:tgtEl>
                                      </p:cBhvr>
                                    </p:animEffect>
                                    <p:animScale>
                                      <p:cBhvr>
                                        <p:cTn id="51" dur="250" autoRev="1" fill="hold"/>
                                        <p:tgtEl>
                                          <p:spTgt spid="159"/>
                                        </p:tgtEl>
                                      </p:cBhvr>
                                      <p:by x="105000" y="105000"/>
                                    </p:animScale>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156"/>
                                        </p:tgtEl>
                                        <p:attrNameLst>
                                          <p:attrName>style.visibility</p:attrName>
                                        </p:attrNameLst>
                                      </p:cBhvr>
                                      <p:to>
                                        <p:strVal val="visible"/>
                                      </p:to>
                                    </p:set>
                                  </p:childTnLst>
                                </p:cTn>
                              </p:par>
                              <p:par>
                                <p:cTn id="56" presetID="26" presetClass="emph" presetSubtype="0" repeatCount="2000" fill="hold" nodeType="withEffect">
                                  <p:stCondLst>
                                    <p:cond delay="0"/>
                                  </p:stCondLst>
                                  <p:childTnLst>
                                    <p:animEffect transition="out" filter="fade">
                                      <p:cBhvr>
                                        <p:cTn id="57" dur="500" tmFilter="0, 0; .2, .5; .8, .5; 1, 0"/>
                                        <p:tgtEl>
                                          <p:spTgt spid="175"/>
                                        </p:tgtEl>
                                      </p:cBhvr>
                                    </p:animEffect>
                                    <p:animScale>
                                      <p:cBhvr>
                                        <p:cTn id="58" dur="250" autoRev="1" fill="hold"/>
                                        <p:tgtEl>
                                          <p:spTgt spid="175"/>
                                        </p:tgtEl>
                                      </p:cBhvr>
                                      <p:by x="105000" y="105000"/>
                                    </p:animScale>
                                  </p:childTnLst>
                                </p:cTn>
                              </p:par>
                              <p:par>
                                <p:cTn id="59" presetID="26" presetClass="emph" presetSubtype="0" repeatCount="2000" fill="hold" grpId="1" nodeType="withEffect">
                                  <p:stCondLst>
                                    <p:cond delay="0"/>
                                  </p:stCondLst>
                                  <p:childTnLst>
                                    <p:animEffect transition="out" filter="fade">
                                      <p:cBhvr>
                                        <p:cTn id="60" dur="500" tmFilter="0, 0; .2, .5; .8, .5; 1, 0"/>
                                        <p:tgtEl>
                                          <p:spTgt spid="156"/>
                                        </p:tgtEl>
                                      </p:cBhvr>
                                    </p:animEffect>
                                    <p:animScale>
                                      <p:cBhvr>
                                        <p:cTn id="61" dur="250" autoRev="1" fill="hold"/>
                                        <p:tgtEl>
                                          <p:spTgt spid="156"/>
                                        </p:tgtEl>
                                      </p:cBhvr>
                                      <p:by x="105000" y="105000"/>
                                    </p:animScale>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162"/>
                                        </p:tgtEl>
                                        <p:attrNameLst>
                                          <p:attrName>style.visibility</p:attrName>
                                        </p:attrNameLst>
                                      </p:cBhvr>
                                      <p:to>
                                        <p:strVal val="visible"/>
                                      </p:to>
                                    </p:set>
                                  </p:childTnLst>
                                </p:cTn>
                              </p:par>
                              <p:par>
                                <p:cTn id="66" presetID="26" presetClass="emph" presetSubtype="0" repeatCount="2000" fill="hold" grpId="1" nodeType="withEffect">
                                  <p:stCondLst>
                                    <p:cond delay="0"/>
                                  </p:stCondLst>
                                  <p:childTnLst>
                                    <p:animEffect transition="out" filter="fade">
                                      <p:cBhvr>
                                        <p:cTn id="67" dur="500" tmFilter="0, 0; .2, .5; .8, .5; 1, 0"/>
                                        <p:tgtEl>
                                          <p:spTgt spid="162"/>
                                        </p:tgtEl>
                                      </p:cBhvr>
                                    </p:animEffect>
                                    <p:animScale>
                                      <p:cBhvr>
                                        <p:cTn id="68" dur="250" autoRev="1" fill="hold"/>
                                        <p:tgtEl>
                                          <p:spTgt spid="162"/>
                                        </p:tgtEl>
                                      </p:cBhvr>
                                      <p:by x="105000" y="105000"/>
                                    </p:animScale>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64"/>
                                        </p:tgtEl>
                                        <p:attrNameLst>
                                          <p:attrName>style.visibility</p:attrName>
                                        </p:attrNameLst>
                                      </p:cBhvr>
                                      <p:to>
                                        <p:strVal val="visible"/>
                                      </p:to>
                                    </p:set>
                                  </p:childTnLst>
                                </p:cTn>
                              </p:par>
                              <p:par>
                                <p:cTn id="73" presetID="26" presetClass="emph" presetSubtype="0" repeatCount="2000" fill="hold" grpId="1" nodeType="withEffect">
                                  <p:stCondLst>
                                    <p:cond delay="0"/>
                                  </p:stCondLst>
                                  <p:childTnLst>
                                    <p:animEffect transition="out" filter="fade">
                                      <p:cBhvr>
                                        <p:cTn id="74" dur="500" tmFilter="0, 0; .2, .5; .8, .5; 1, 0"/>
                                        <p:tgtEl>
                                          <p:spTgt spid="164"/>
                                        </p:tgtEl>
                                      </p:cBhvr>
                                    </p:animEffect>
                                    <p:animScale>
                                      <p:cBhvr>
                                        <p:cTn id="75" dur="250" autoRev="1" fill="hold"/>
                                        <p:tgtEl>
                                          <p:spTgt spid="164"/>
                                        </p:tgtEl>
                                      </p:cBhvr>
                                      <p:by x="105000" y="105000"/>
                                    </p:animScale>
                                  </p:childTnLst>
                                </p:cTn>
                              </p:par>
                              <p:par>
                                <p:cTn id="76" presetID="26" presetClass="emph" presetSubtype="0" repeatCount="2000" fill="hold" grpId="0" nodeType="withEffect">
                                  <p:stCondLst>
                                    <p:cond delay="0"/>
                                  </p:stCondLst>
                                  <p:childTnLst>
                                    <p:animEffect transition="out" filter="fade">
                                      <p:cBhvr>
                                        <p:cTn id="77" dur="500" tmFilter="0, 0; .2, .5; .8, .5; 1, 0"/>
                                        <p:tgtEl>
                                          <p:spTgt spid="129"/>
                                        </p:tgtEl>
                                      </p:cBhvr>
                                    </p:animEffect>
                                    <p:animScale>
                                      <p:cBhvr>
                                        <p:cTn id="78" dur="250" autoRev="1" fill="hold"/>
                                        <p:tgtEl>
                                          <p:spTgt spid="129"/>
                                        </p:tgtEl>
                                      </p:cBhvr>
                                      <p:by x="105000" y="105000"/>
                                    </p:animScale>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0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1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19"/>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220"/>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206"/>
                                        </p:tgtEl>
                                        <p:attrNameLst>
                                          <p:attrName>style.visibility</p:attrName>
                                        </p:attrNameLst>
                                      </p:cBhvr>
                                      <p:to>
                                        <p:strVal val="visible"/>
                                      </p:to>
                                    </p:set>
                                  </p:childTnLst>
                                </p:cTn>
                              </p:par>
                              <p:par>
                                <p:cTn id="97" presetID="26" presetClass="emph" presetSubtype="0" repeatCount="2000" fill="hold" grpId="1" nodeType="withEffect">
                                  <p:stCondLst>
                                    <p:cond delay="0"/>
                                  </p:stCondLst>
                                  <p:childTnLst>
                                    <p:animEffect transition="out" filter="fade">
                                      <p:cBhvr>
                                        <p:cTn id="98" dur="500" tmFilter="0, 0; .2, .5; .8, .5; 1, 0"/>
                                        <p:tgtEl>
                                          <p:spTgt spid="206"/>
                                        </p:tgtEl>
                                      </p:cBhvr>
                                    </p:animEffect>
                                    <p:animScale>
                                      <p:cBhvr>
                                        <p:cTn id="99" dur="250" autoRev="1" fill="hold"/>
                                        <p:tgtEl>
                                          <p:spTgt spid="206"/>
                                        </p:tgtEl>
                                      </p:cBhvr>
                                      <p:by x="105000" y="105000"/>
                                    </p:animScale>
                                  </p:childTnLst>
                                </p:cTn>
                              </p:par>
                              <p:par>
                                <p:cTn id="100" presetID="26" presetClass="emph" presetSubtype="0" repeatCount="2000" fill="hold" nodeType="withEffect">
                                  <p:stCondLst>
                                    <p:cond delay="0"/>
                                  </p:stCondLst>
                                  <p:childTnLst>
                                    <p:animEffect transition="out" filter="fade">
                                      <p:cBhvr>
                                        <p:cTn id="101" dur="500" tmFilter="0, 0; .2, .5; .8, .5; 1, 0"/>
                                        <p:tgtEl>
                                          <p:spTgt spid="178"/>
                                        </p:tgtEl>
                                      </p:cBhvr>
                                    </p:animEffect>
                                    <p:animScale>
                                      <p:cBhvr>
                                        <p:cTn id="102" dur="250" autoRev="1" fill="hold"/>
                                        <p:tgtEl>
                                          <p:spTgt spid="178"/>
                                        </p:tgtEl>
                                      </p:cBhvr>
                                      <p:by x="105000" y="105000"/>
                                    </p:animScale>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207"/>
                                        </p:tgtEl>
                                        <p:attrNameLst>
                                          <p:attrName>style.visibility</p:attrName>
                                        </p:attrNameLst>
                                      </p:cBhvr>
                                      <p:to>
                                        <p:strVal val="visible"/>
                                      </p:to>
                                    </p:set>
                                  </p:childTnLst>
                                </p:cTn>
                              </p:par>
                              <p:par>
                                <p:cTn id="107" presetID="26" presetClass="emph" presetSubtype="0" repeatCount="2000" fill="hold" grpId="1" nodeType="withEffect">
                                  <p:stCondLst>
                                    <p:cond delay="0"/>
                                  </p:stCondLst>
                                  <p:childTnLst>
                                    <p:animEffect transition="out" filter="fade">
                                      <p:cBhvr>
                                        <p:cTn id="108" dur="500" tmFilter="0, 0; .2, .5; .8, .5; 1, 0"/>
                                        <p:tgtEl>
                                          <p:spTgt spid="207"/>
                                        </p:tgtEl>
                                      </p:cBhvr>
                                    </p:animEffect>
                                    <p:animScale>
                                      <p:cBhvr>
                                        <p:cTn id="109" dur="250" autoRev="1" fill="hold"/>
                                        <p:tgtEl>
                                          <p:spTgt spid="207"/>
                                        </p:tgtEl>
                                      </p:cBhvr>
                                      <p:by x="105000" y="105000"/>
                                    </p:animScale>
                                  </p:childTnLst>
                                </p:cTn>
                              </p:par>
                            </p:childTnLst>
                          </p:cTn>
                        </p:par>
                      </p:childTnLst>
                    </p:cTn>
                  </p:par>
                  <p:par>
                    <p:cTn id="110" fill="hold">
                      <p:stCondLst>
                        <p:cond delay="indefinite"/>
                      </p:stCondLst>
                      <p:childTnLst>
                        <p:par>
                          <p:cTn id="111" fill="hold">
                            <p:stCondLst>
                              <p:cond delay="0"/>
                            </p:stCondLst>
                            <p:childTnLst>
                              <p:par>
                                <p:cTn id="112" presetID="1" presetClass="entr" presetSubtype="0" fill="hold" grpId="0" nodeType="clickEffect">
                                  <p:stCondLst>
                                    <p:cond delay="0"/>
                                  </p:stCondLst>
                                  <p:childTnLst>
                                    <p:set>
                                      <p:cBhvr>
                                        <p:cTn id="113" dur="1" fill="hold">
                                          <p:stCondLst>
                                            <p:cond delay="0"/>
                                          </p:stCondLst>
                                        </p:cTn>
                                        <p:tgtEl>
                                          <p:spTgt spid="213"/>
                                        </p:tgtEl>
                                        <p:attrNameLst>
                                          <p:attrName>style.visibility</p:attrName>
                                        </p:attrNameLst>
                                      </p:cBhvr>
                                      <p:to>
                                        <p:strVal val="visible"/>
                                      </p:to>
                                    </p:set>
                                  </p:childTnLst>
                                </p:cTn>
                              </p:par>
                            </p:childTnLst>
                          </p:cTn>
                        </p:par>
                      </p:childTnLst>
                    </p:cTn>
                  </p:par>
                  <p:par>
                    <p:cTn id="114" fill="hold">
                      <p:stCondLst>
                        <p:cond delay="indefinite"/>
                      </p:stCondLst>
                      <p:childTnLst>
                        <p:par>
                          <p:cTn id="115" fill="hold">
                            <p:stCondLst>
                              <p:cond delay="0"/>
                            </p:stCondLst>
                            <p:childTnLst>
                              <p:par>
                                <p:cTn id="116" presetID="1" presetClass="entr" presetSubtype="0" fill="hold" nodeType="clickEffect">
                                  <p:stCondLst>
                                    <p:cond delay="0"/>
                                  </p:stCondLst>
                                  <p:childTnLst>
                                    <p:set>
                                      <p:cBhvr>
                                        <p:cTn id="117" dur="1" fill="hold">
                                          <p:stCondLst>
                                            <p:cond delay="0"/>
                                          </p:stCondLst>
                                        </p:cTn>
                                        <p:tgtEl>
                                          <p:spTgt spid="215"/>
                                        </p:tgtEl>
                                        <p:attrNameLst>
                                          <p:attrName>style.visibility</p:attrName>
                                        </p:attrNameLst>
                                      </p:cBhvr>
                                      <p:to>
                                        <p:strVal val="visible"/>
                                      </p:to>
                                    </p:set>
                                  </p:childTnLst>
                                </p:cTn>
                              </p:par>
                              <p:par>
                                <p:cTn id="118" presetID="1" presetClass="entr" presetSubtype="0" fill="hold" grpId="0" nodeType="withEffect">
                                  <p:stCondLst>
                                    <p:cond delay="0"/>
                                  </p:stCondLst>
                                  <p:childTnLst>
                                    <p:set>
                                      <p:cBhvr>
                                        <p:cTn id="119" dur="1" fill="hold">
                                          <p:stCondLst>
                                            <p:cond delay="0"/>
                                          </p:stCondLst>
                                        </p:cTn>
                                        <p:tgtEl>
                                          <p:spTgt spid="214"/>
                                        </p:tgtEl>
                                        <p:attrNameLst>
                                          <p:attrName>style.visibility</p:attrName>
                                        </p:attrNameLst>
                                      </p:cBhvr>
                                      <p:to>
                                        <p:strVal val="visible"/>
                                      </p:to>
                                    </p:set>
                                  </p:childTnLst>
                                </p:cTn>
                              </p:par>
                            </p:childTnLst>
                          </p:cTn>
                        </p:par>
                      </p:childTnLst>
                    </p:cTn>
                  </p:par>
                  <p:par>
                    <p:cTn id="120" fill="hold">
                      <p:stCondLst>
                        <p:cond delay="indefinite"/>
                      </p:stCondLst>
                      <p:childTnLst>
                        <p:par>
                          <p:cTn id="121" fill="hold">
                            <p:stCondLst>
                              <p:cond delay="0"/>
                            </p:stCondLst>
                            <p:childTnLst>
                              <p:par>
                                <p:cTn id="122" presetID="1" presetClass="entr" presetSubtype="0" fill="hold" nodeType="clickEffect">
                                  <p:stCondLst>
                                    <p:cond delay="0"/>
                                  </p:stCondLst>
                                  <p:childTnLst>
                                    <p:set>
                                      <p:cBhvr>
                                        <p:cTn id="123" dur="1" fill="hold">
                                          <p:stCondLst>
                                            <p:cond delay="0"/>
                                          </p:stCondLst>
                                        </p:cTn>
                                        <p:tgtEl>
                                          <p:spTgt spid="8"/>
                                        </p:tgtEl>
                                        <p:attrNameLst>
                                          <p:attrName>style.visibility</p:attrName>
                                        </p:attrNameLst>
                                      </p:cBhvr>
                                      <p:to>
                                        <p:strVal val="visible"/>
                                      </p:to>
                                    </p:set>
                                  </p:childTnLst>
                                </p:cTn>
                              </p:par>
                              <p:par>
                                <p:cTn id="124" presetID="1" presetClass="entr" presetSubtype="0" fill="hold" grpId="0" nodeType="withEffect">
                                  <p:stCondLst>
                                    <p:cond delay="0"/>
                                  </p:stCondLst>
                                  <p:childTnLst>
                                    <p:set>
                                      <p:cBhvr>
                                        <p:cTn id="125" dur="1" fill="hold">
                                          <p:stCondLst>
                                            <p:cond delay="0"/>
                                          </p:stCondLst>
                                        </p:cTn>
                                        <p:tgtEl>
                                          <p:spTgt spid="212"/>
                                        </p:tgtEl>
                                        <p:attrNameLst>
                                          <p:attrName>style.visibility</p:attrName>
                                        </p:attrNameLst>
                                      </p:cBhvr>
                                      <p:to>
                                        <p:strVal val="visible"/>
                                      </p:to>
                                    </p:set>
                                  </p:childTnLst>
                                </p:cTn>
                              </p:par>
                              <p:par>
                                <p:cTn id="126" presetID="1" presetClass="entr" presetSubtype="0" fill="hold" grpId="0" nodeType="withEffect">
                                  <p:stCondLst>
                                    <p:cond delay="0"/>
                                  </p:stCondLst>
                                  <p:childTnLst>
                                    <p:set>
                                      <p:cBhvr>
                                        <p:cTn id="127" dur="1" fill="hold">
                                          <p:stCondLst>
                                            <p:cond delay="0"/>
                                          </p:stCondLst>
                                        </p:cTn>
                                        <p:tgtEl>
                                          <p:spTgt spid="204"/>
                                        </p:tgtEl>
                                        <p:attrNameLst>
                                          <p:attrName>style.visibility</p:attrName>
                                        </p:attrNameLst>
                                      </p:cBhvr>
                                      <p:to>
                                        <p:strVal val="visible"/>
                                      </p:to>
                                    </p:set>
                                  </p:childTnLst>
                                </p:cTn>
                              </p:par>
                            </p:childTnLst>
                          </p:cTn>
                        </p:par>
                      </p:childTnLst>
                    </p:cTn>
                  </p:par>
                  <p:par>
                    <p:cTn id="128" fill="hold">
                      <p:stCondLst>
                        <p:cond delay="indefinite"/>
                      </p:stCondLst>
                      <p:childTnLst>
                        <p:par>
                          <p:cTn id="129" fill="hold">
                            <p:stCondLst>
                              <p:cond delay="0"/>
                            </p:stCondLst>
                            <p:childTnLst>
                              <p:par>
                                <p:cTn id="130" presetID="1" presetClass="entr" presetSubtype="0" fill="hold" grpId="0" nodeType="clickEffect">
                                  <p:stCondLst>
                                    <p:cond delay="0"/>
                                  </p:stCondLst>
                                  <p:childTnLst>
                                    <p:set>
                                      <p:cBhvr>
                                        <p:cTn id="131" dur="1" fill="hold">
                                          <p:stCondLst>
                                            <p:cond delay="0"/>
                                          </p:stCondLst>
                                        </p:cTn>
                                        <p:tgtEl>
                                          <p:spTgt spid="221"/>
                                        </p:tgtEl>
                                        <p:attrNameLst>
                                          <p:attrName>style.visibility</p:attrName>
                                        </p:attrNameLst>
                                      </p:cBhvr>
                                      <p:to>
                                        <p:strVal val="visible"/>
                                      </p:to>
                                    </p:set>
                                  </p:childTnLst>
                                </p:cTn>
                              </p:par>
                              <p:par>
                                <p:cTn id="132" presetID="1" presetClass="entr" presetSubtype="0" fill="hold" grpId="0" nodeType="withEffect">
                                  <p:stCondLst>
                                    <p:cond delay="0"/>
                                  </p:stCondLst>
                                  <p:childTnLst>
                                    <p:set>
                                      <p:cBhvr>
                                        <p:cTn id="133" dur="1" fill="hold">
                                          <p:stCondLst>
                                            <p:cond delay="0"/>
                                          </p:stCondLst>
                                        </p:cTn>
                                        <p:tgtEl>
                                          <p:spTgt spid="222"/>
                                        </p:tgtEl>
                                        <p:attrNameLst>
                                          <p:attrName>style.visibility</p:attrName>
                                        </p:attrNameLst>
                                      </p:cBhvr>
                                      <p:to>
                                        <p:strVal val="visible"/>
                                      </p:to>
                                    </p:set>
                                  </p:childTnLst>
                                </p:cTn>
                              </p:par>
                            </p:childTnLst>
                          </p:cTn>
                        </p:par>
                      </p:childTnLst>
                    </p:cTn>
                  </p:par>
                  <p:par>
                    <p:cTn id="134" fill="hold">
                      <p:stCondLst>
                        <p:cond delay="indefinite"/>
                      </p:stCondLst>
                      <p:childTnLst>
                        <p:par>
                          <p:cTn id="135" fill="hold">
                            <p:stCondLst>
                              <p:cond delay="0"/>
                            </p:stCondLst>
                            <p:childTnLst>
                              <p:par>
                                <p:cTn id="136" presetID="1" presetClass="entr" presetSubtype="0" fill="hold" grpId="0" nodeType="clickEffect">
                                  <p:stCondLst>
                                    <p:cond delay="0"/>
                                  </p:stCondLst>
                                  <p:childTnLst>
                                    <p:set>
                                      <p:cBhvr>
                                        <p:cTn id="137" dur="1" fill="hold">
                                          <p:stCondLst>
                                            <p:cond delay="0"/>
                                          </p:stCondLst>
                                        </p:cTn>
                                        <p:tgtEl>
                                          <p:spTgt spid="208"/>
                                        </p:tgtEl>
                                        <p:attrNameLst>
                                          <p:attrName>style.visibility</p:attrName>
                                        </p:attrNameLst>
                                      </p:cBhvr>
                                      <p:to>
                                        <p:strVal val="visible"/>
                                      </p:to>
                                    </p:set>
                                  </p:childTnLst>
                                </p:cTn>
                              </p:par>
                              <p:par>
                                <p:cTn id="138" presetID="26" presetClass="emph" presetSubtype="0" repeatCount="2000" fill="hold" grpId="1" nodeType="withEffect">
                                  <p:stCondLst>
                                    <p:cond delay="0"/>
                                  </p:stCondLst>
                                  <p:childTnLst>
                                    <p:animEffect transition="out" filter="fade">
                                      <p:cBhvr>
                                        <p:cTn id="139" dur="500" tmFilter="0, 0; .2, .5; .8, .5; 1, 0"/>
                                        <p:tgtEl>
                                          <p:spTgt spid="208"/>
                                        </p:tgtEl>
                                      </p:cBhvr>
                                    </p:animEffect>
                                    <p:animScale>
                                      <p:cBhvr>
                                        <p:cTn id="140" dur="250" autoRev="1" fill="hold"/>
                                        <p:tgtEl>
                                          <p:spTgt spid="208"/>
                                        </p:tgtEl>
                                      </p:cBhvr>
                                      <p:by x="105000" y="105000"/>
                                    </p:animScale>
                                  </p:childTnLst>
                                </p:cTn>
                              </p:par>
                              <p:par>
                                <p:cTn id="141" presetID="26" presetClass="emph" presetSubtype="0" repeatCount="2000" fill="hold" nodeType="withEffect">
                                  <p:stCondLst>
                                    <p:cond delay="0"/>
                                  </p:stCondLst>
                                  <p:childTnLst>
                                    <p:animEffect transition="out" filter="fade">
                                      <p:cBhvr>
                                        <p:cTn id="142" dur="500" tmFilter="0, 0; .2, .5; .8, .5; 1, 0"/>
                                        <p:tgtEl>
                                          <p:spTgt spid="175"/>
                                        </p:tgtEl>
                                      </p:cBhvr>
                                    </p:animEffect>
                                    <p:animScale>
                                      <p:cBhvr>
                                        <p:cTn id="143" dur="250" autoRev="1" fill="hold"/>
                                        <p:tgtEl>
                                          <p:spTgt spid="175"/>
                                        </p:tgtEl>
                                      </p:cBhvr>
                                      <p:by x="105000" y="105000"/>
                                    </p:animScale>
                                  </p:childTnLst>
                                </p:cTn>
                              </p:par>
                            </p:childTnLst>
                          </p:cTn>
                        </p:par>
                      </p:childTnLst>
                    </p:cTn>
                  </p:par>
                  <p:par>
                    <p:cTn id="144" fill="hold">
                      <p:stCondLst>
                        <p:cond delay="indefinite"/>
                      </p:stCondLst>
                      <p:childTnLst>
                        <p:par>
                          <p:cTn id="145" fill="hold">
                            <p:stCondLst>
                              <p:cond delay="0"/>
                            </p:stCondLst>
                            <p:childTnLst>
                              <p:par>
                                <p:cTn id="146" presetID="1" presetClass="entr" presetSubtype="0" fill="hold" grpId="0" nodeType="clickEffect">
                                  <p:stCondLst>
                                    <p:cond delay="0"/>
                                  </p:stCondLst>
                                  <p:childTnLst>
                                    <p:set>
                                      <p:cBhvr>
                                        <p:cTn id="147" dur="1" fill="hold">
                                          <p:stCondLst>
                                            <p:cond delay="0"/>
                                          </p:stCondLst>
                                        </p:cTn>
                                        <p:tgtEl>
                                          <p:spTgt spid="209"/>
                                        </p:tgtEl>
                                        <p:attrNameLst>
                                          <p:attrName>style.visibility</p:attrName>
                                        </p:attrNameLst>
                                      </p:cBhvr>
                                      <p:to>
                                        <p:strVal val="visible"/>
                                      </p:to>
                                    </p:set>
                                  </p:childTnLst>
                                </p:cTn>
                              </p:par>
                              <p:par>
                                <p:cTn id="148" presetID="26" presetClass="emph" presetSubtype="0" repeatCount="2000" fill="hold" grpId="1" nodeType="withEffect">
                                  <p:stCondLst>
                                    <p:cond delay="0"/>
                                  </p:stCondLst>
                                  <p:childTnLst>
                                    <p:animEffect transition="out" filter="fade">
                                      <p:cBhvr>
                                        <p:cTn id="149" dur="500" tmFilter="0, 0; .2, .5; .8, .5; 1, 0"/>
                                        <p:tgtEl>
                                          <p:spTgt spid="209"/>
                                        </p:tgtEl>
                                      </p:cBhvr>
                                    </p:animEffect>
                                    <p:animScale>
                                      <p:cBhvr>
                                        <p:cTn id="150" dur="250" autoRev="1" fill="hold"/>
                                        <p:tgtEl>
                                          <p:spTgt spid="209"/>
                                        </p:tgtEl>
                                      </p:cBhvr>
                                      <p:by x="105000" y="105000"/>
                                    </p:animScale>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0" nodeType="clickEffect">
                                  <p:stCondLst>
                                    <p:cond delay="0"/>
                                  </p:stCondLst>
                                  <p:childTnLst>
                                    <p:set>
                                      <p:cBhvr>
                                        <p:cTn id="154" dur="1" fill="hold">
                                          <p:stCondLst>
                                            <p:cond delay="0"/>
                                          </p:stCondLst>
                                        </p:cTn>
                                        <p:tgtEl>
                                          <p:spTgt spid="210"/>
                                        </p:tgtEl>
                                        <p:attrNameLst>
                                          <p:attrName>style.visibility</p:attrName>
                                        </p:attrNameLst>
                                      </p:cBhvr>
                                      <p:to>
                                        <p:strVal val="visible"/>
                                      </p:to>
                                    </p:set>
                                  </p:childTnLst>
                                </p:cTn>
                              </p:par>
                              <p:par>
                                <p:cTn id="155" presetID="26" presetClass="emph" presetSubtype="0" repeatCount="2000" fill="hold" grpId="1" nodeType="withEffect">
                                  <p:stCondLst>
                                    <p:cond delay="0"/>
                                  </p:stCondLst>
                                  <p:childTnLst>
                                    <p:animEffect transition="out" filter="fade">
                                      <p:cBhvr>
                                        <p:cTn id="156" dur="500" tmFilter="0, 0; .2, .5; .8, .5; 1, 0"/>
                                        <p:tgtEl>
                                          <p:spTgt spid="210"/>
                                        </p:tgtEl>
                                      </p:cBhvr>
                                    </p:animEffect>
                                    <p:animScale>
                                      <p:cBhvr>
                                        <p:cTn id="157" dur="250" autoRev="1" fill="hold"/>
                                        <p:tgtEl>
                                          <p:spTgt spid="210"/>
                                        </p:tgtEl>
                                      </p:cBhvr>
                                      <p:by x="105000" y="105000"/>
                                    </p:animScale>
                                  </p:childTnLst>
                                </p:cTn>
                              </p:par>
                              <p:par>
                                <p:cTn id="158" presetID="26" presetClass="emph" presetSubtype="0" repeatCount="2000" fill="hold" grpId="1" nodeType="withEffect">
                                  <p:stCondLst>
                                    <p:cond delay="0"/>
                                  </p:stCondLst>
                                  <p:childTnLst>
                                    <p:animEffect transition="out" filter="fade">
                                      <p:cBhvr>
                                        <p:cTn id="159" dur="500" tmFilter="0, 0; .2, .5; .8, .5; 1, 0"/>
                                        <p:tgtEl>
                                          <p:spTgt spid="129"/>
                                        </p:tgtEl>
                                      </p:cBhvr>
                                    </p:animEffect>
                                    <p:animScale>
                                      <p:cBhvr>
                                        <p:cTn id="160" dur="250" autoRev="1" fill="hold"/>
                                        <p:tgtEl>
                                          <p:spTgt spid="129"/>
                                        </p:tgtEl>
                                      </p:cBhvr>
                                      <p:by x="105000" y="105000"/>
                                    </p:animScale>
                                  </p:childTnLst>
                                </p:cTn>
                              </p:par>
                            </p:childTnLst>
                          </p:cTn>
                        </p:par>
                      </p:childTnLst>
                    </p:cTn>
                  </p:par>
                  <p:par>
                    <p:cTn id="161" fill="hold">
                      <p:stCondLst>
                        <p:cond delay="indefinite"/>
                      </p:stCondLst>
                      <p:childTnLst>
                        <p:par>
                          <p:cTn id="162" fill="hold">
                            <p:stCondLst>
                              <p:cond delay="0"/>
                            </p:stCondLst>
                            <p:childTnLst>
                              <p:par>
                                <p:cTn id="163" presetID="1" presetClass="entr" presetSubtype="0" fill="hold" grpId="0" nodeType="clickEffect">
                                  <p:stCondLst>
                                    <p:cond delay="0"/>
                                  </p:stCondLst>
                                  <p:childTnLst>
                                    <p:set>
                                      <p:cBhvr>
                                        <p:cTn id="164" dur="1" fill="hold">
                                          <p:stCondLst>
                                            <p:cond delay="0"/>
                                          </p:stCondLst>
                                        </p:cTn>
                                        <p:tgtEl>
                                          <p:spTgt spid="260"/>
                                        </p:tgtEl>
                                        <p:attrNameLst>
                                          <p:attrName>style.visibility</p:attrName>
                                        </p:attrNameLst>
                                      </p:cBhvr>
                                      <p:to>
                                        <p:strVal val="visible"/>
                                      </p:to>
                                    </p:set>
                                  </p:childTnLst>
                                </p:cTn>
                              </p:par>
                              <p:par>
                                <p:cTn id="165" presetID="1" presetClass="entr" presetSubtype="0" fill="hold" nodeType="withEffect">
                                  <p:stCondLst>
                                    <p:cond delay="0"/>
                                  </p:stCondLst>
                                  <p:childTnLst>
                                    <p:set>
                                      <p:cBhvr>
                                        <p:cTn id="166" dur="1" fill="hold">
                                          <p:stCondLst>
                                            <p:cond delay="0"/>
                                          </p:stCondLst>
                                        </p:cTn>
                                        <p:tgtEl>
                                          <p:spTgt spid="258"/>
                                        </p:tgtEl>
                                        <p:attrNameLst>
                                          <p:attrName>style.visibility</p:attrName>
                                        </p:attrNameLst>
                                      </p:cBhvr>
                                      <p:to>
                                        <p:strVal val="visible"/>
                                      </p:to>
                                    </p:set>
                                  </p:childTnLst>
                                </p:cTn>
                              </p:par>
                              <p:par>
                                <p:cTn id="167" presetID="1" presetClass="entr" presetSubtype="0" fill="hold" grpId="0" nodeType="withEffect">
                                  <p:stCondLst>
                                    <p:cond delay="0"/>
                                  </p:stCondLst>
                                  <p:childTnLst>
                                    <p:set>
                                      <p:cBhvr>
                                        <p:cTn id="168" dur="1" fill="hold">
                                          <p:stCondLst>
                                            <p:cond delay="0"/>
                                          </p:stCondLst>
                                        </p:cTn>
                                        <p:tgtEl>
                                          <p:spTgt spid="2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69" fill="hold" display="0">
                  <p:stCondLst>
                    <p:cond delay="indefinite"/>
                  </p:stCondLst>
                  <p:endCondLst>
                    <p:cond evt="onPrev" delay="0">
                      <p:tgtEl>
                        <p:sldTgt/>
                      </p:tgtEl>
                    </p:cond>
                    <p:cond evt="onStopAudio" delay="0">
                      <p:tgtEl>
                        <p:sldTgt/>
                      </p:tgtEl>
                    </p:cond>
                  </p:endCondLst>
                </p:cTn>
                <p:tgtEl>
                  <p:spTgt spid="150"/>
                </p:tgtEl>
              </p:cMediaNode>
            </p:audio>
          </p:childTnLst>
        </p:cTn>
      </p:par>
    </p:tnLst>
    <p:bldLst>
      <p:bldP spid="129" grpId="0" animBg="1"/>
      <p:bldP spid="129" grpId="1" animBg="1"/>
      <p:bldP spid="133" grpId="0" animBg="1"/>
      <p:bldP spid="160" grpId="0" animBg="1"/>
      <p:bldP spid="73" grpId="0" animBg="1"/>
      <p:bldP spid="73" grpId="1" animBg="1"/>
      <p:bldP spid="74" grpId="0" animBg="1"/>
      <p:bldP spid="74" grpId="1" animBg="1"/>
      <p:bldP spid="75" grpId="0" animBg="1"/>
      <p:bldP spid="75" grpId="1" animBg="1"/>
      <p:bldP spid="152" grpId="0" animBg="1"/>
      <p:bldP spid="156" grpId="0" animBg="1"/>
      <p:bldP spid="156" grpId="1" animBg="1"/>
      <p:bldP spid="159" grpId="0" animBg="1"/>
      <p:bldP spid="159" grpId="1" animBg="1"/>
      <p:bldP spid="162" grpId="0" animBg="1"/>
      <p:bldP spid="162" grpId="1" animBg="1"/>
      <p:bldP spid="164" grpId="0" animBg="1"/>
      <p:bldP spid="164" grpId="1" animBg="1"/>
      <p:bldP spid="204" grpId="0" animBg="1"/>
      <p:bldP spid="205" grpId="0" animBg="1"/>
      <p:bldP spid="206" grpId="0" animBg="1"/>
      <p:bldP spid="206" grpId="1" animBg="1"/>
      <p:bldP spid="207" grpId="0" animBg="1"/>
      <p:bldP spid="207" grpId="1" animBg="1"/>
      <p:bldP spid="208" grpId="0" animBg="1"/>
      <p:bldP spid="208" grpId="1" animBg="1"/>
      <p:bldP spid="209" grpId="0" animBg="1"/>
      <p:bldP spid="209" grpId="1" animBg="1"/>
      <p:bldP spid="210" grpId="0" animBg="1"/>
      <p:bldP spid="210" grpId="1" animBg="1"/>
      <p:bldP spid="211" grpId="0" animBg="1"/>
      <p:bldP spid="212" grpId="0" animBg="1"/>
      <p:bldP spid="213" grpId="0" animBg="1"/>
      <p:bldP spid="214" grpId="0" animBg="1"/>
      <p:bldP spid="219" grpId="0"/>
      <p:bldP spid="220" grpId="0" animBg="1"/>
      <p:bldP spid="221" grpId="0"/>
      <p:bldP spid="222" grpId="0" animBg="1"/>
      <p:bldP spid="259" grpId="0" animBg="1"/>
      <p:bldP spid="260"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Example</a:t>
            </a:r>
            <a:br>
              <a:rPr lang="en-US" dirty="0" smtClean="0"/>
            </a:br>
            <a:r>
              <a:rPr lang="en-US" dirty="0" smtClean="0"/>
              <a:t>User</a:t>
            </a:r>
            <a:r>
              <a:rPr lang="en-US" baseline="-25000" dirty="0" smtClean="0"/>
              <a:t>7</a:t>
            </a:r>
            <a:r>
              <a:rPr lang="en-US" dirty="0" smtClean="0"/>
              <a:t>’s Remote Response Times</a:t>
            </a:r>
            <a:endParaRPr lang="en-US" dirty="0"/>
          </a:p>
        </p:txBody>
      </p:sp>
      <p:sp>
        <p:nvSpPr>
          <p:cNvPr id="4" name="Content Placeholder 3"/>
          <p:cNvSpPr>
            <a:spLocks noGrp="1"/>
          </p:cNvSpPr>
          <p:nvPr>
            <p:ph sz="quarter" idx="10"/>
          </p:nvPr>
        </p:nvSpPr>
        <p:spPr>
          <a:xfrm>
            <a:off x="304800" y="6477000"/>
            <a:ext cx="8229600" cy="347004"/>
          </a:xfrm>
        </p:spPr>
        <p:txBody>
          <a:bodyPr>
            <a:normAutofit/>
          </a:bodyPr>
          <a:lstStyle/>
          <a:p>
            <a:pPr>
              <a:buClr>
                <a:schemeClr val="tx1"/>
              </a:buClr>
              <a:buSzPct val="100000"/>
            </a:pPr>
            <a:endParaRPr lang="en-US" dirty="0"/>
          </a:p>
        </p:txBody>
      </p:sp>
      <p:sp>
        <p:nvSpPr>
          <p:cNvPr id="5" name="Slide Number Placeholder 4"/>
          <p:cNvSpPr>
            <a:spLocks noGrp="1"/>
          </p:cNvSpPr>
          <p:nvPr>
            <p:ph type="sldNum" sz="quarter" idx="4"/>
          </p:nvPr>
        </p:nvSpPr>
        <p:spPr/>
        <p:txBody>
          <a:bodyPr/>
          <a:lstStyle/>
          <a:p>
            <a:pPr algn="ctr" eaLnBrk="1" latinLnBrk="0" hangingPunct="1"/>
            <a:fld id="{2BBB5E19-F10A-4C2F-BF6F-11C513378A2E}" type="slidenum">
              <a:rPr kumimoji="0" lang="en-US" smtClean="0"/>
              <a:pPr algn="ctr" eaLnBrk="1" latinLnBrk="0" hangingPunct="1"/>
              <a:t>88</a:t>
            </a:fld>
            <a:endParaRPr kumimoji="0" lang="en-US" sz="1400" b="1" dirty="0">
              <a:solidFill>
                <a:srgbClr val="FFFFFF"/>
              </a:solidFill>
            </a:endParaRPr>
          </a:p>
        </p:txBody>
      </p:sp>
      <p:sp>
        <p:nvSpPr>
          <p:cNvPr id="73" name="Rectangle 72"/>
          <p:cNvSpPr/>
          <p:nvPr/>
        </p:nvSpPr>
        <p:spPr>
          <a:xfrm>
            <a:off x="2514600" y="4267200"/>
            <a:ext cx="304800" cy="224971"/>
          </a:xfrm>
          <a:prstGeom prst="rect">
            <a:avLst/>
          </a:prstGeom>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200" dirty="0"/>
          </a:p>
        </p:txBody>
      </p:sp>
      <p:sp>
        <p:nvSpPr>
          <p:cNvPr id="74" name="Rectangle 73"/>
          <p:cNvSpPr/>
          <p:nvPr/>
        </p:nvSpPr>
        <p:spPr>
          <a:xfrm>
            <a:off x="1600200" y="4267200"/>
            <a:ext cx="914400" cy="224971"/>
          </a:xfrm>
          <a:prstGeom prst="rect">
            <a:avLst/>
          </a:prstGeom>
        </p:spPr>
        <p:style>
          <a:lnRef idx="1">
            <a:schemeClr val="accent3"/>
          </a:lnRef>
          <a:fillRef idx="2">
            <a:schemeClr val="accent3"/>
          </a:fillRef>
          <a:effectRef idx="1">
            <a:schemeClr val="accent3"/>
          </a:effectRef>
          <a:fontRef idx="minor">
            <a:schemeClr val="dk1"/>
          </a:fontRef>
        </p:style>
        <p:txBody>
          <a:bodyPr lIns="0" tIns="0" rIns="0" bIns="0" rtlCol="0" anchor="ctr"/>
          <a:lstStyle/>
          <a:p>
            <a:pPr algn="ctr"/>
            <a:endParaRPr lang="en-US" sz="1200" dirty="0"/>
          </a:p>
        </p:txBody>
      </p:sp>
      <p:sp>
        <p:nvSpPr>
          <p:cNvPr id="75" name="Rectangle 74"/>
          <p:cNvSpPr/>
          <p:nvPr/>
        </p:nvSpPr>
        <p:spPr>
          <a:xfrm>
            <a:off x="2819400" y="4267200"/>
            <a:ext cx="304800" cy="22860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1200" dirty="0"/>
          </a:p>
        </p:txBody>
      </p:sp>
      <p:sp>
        <p:nvSpPr>
          <p:cNvPr id="152" name="Rectangle 151"/>
          <p:cNvSpPr/>
          <p:nvPr/>
        </p:nvSpPr>
        <p:spPr>
          <a:xfrm>
            <a:off x="152400" y="4191000"/>
            <a:ext cx="13716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smtClean="0"/>
              <a:t>Process First</a:t>
            </a:r>
            <a:endParaRPr lang="en-US" sz="1600" dirty="0"/>
          </a:p>
        </p:txBody>
      </p:sp>
      <p:sp>
        <p:nvSpPr>
          <p:cNvPr id="156" name="Rectangle 155"/>
          <p:cNvSpPr/>
          <p:nvPr/>
        </p:nvSpPr>
        <p:spPr>
          <a:xfrm>
            <a:off x="4038600" y="4267200"/>
            <a:ext cx="304800" cy="224971"/>
          </a:xfrm>
          <a:prstGeom prst="rect">
            <a:avLst/>
          </a:prstGeom>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200" dirty="0"/>
          </a:p>
        </p:txBody>
      </p:sp>
      <p:sp>
        <p:nvSpPr>
          <p:cNvPr id="159" name="Rectangle 158"/>
          <p:cNvSpPr/>
          <p:nvPr/>
        </p:nvSpPr>
        <p:spPr>
          <a:xfrm>
            <a:off x="3124200" y="4267200"/>
            <a:ext cx="914400" cy="224971"/>
          </a:xfrm>
          <a:prstGeom prst="rect">
            <a:avLst/>
          </a:prstGeom>
        </p:spPr>
        <p:style>
          <a:lnRef idx="1">
            <a:schemeClr val="accent3"/>
          </a:lnRef>
          <a:fillRef idx="2">
            <a:schemeClr val="accent3"/>
          </a:fillRef>
          <a:effectRef idx="1">
            <a:schemeClr val="accent3"/>
          </a:effectRef>
          <a:fontRef idx="minor">
            <a:schemeClr val="dk1"/>
          </a:fontRef>
        </p:style>
        <p:txBody>
          <a:bodyPr lIns="0" tIns="0" rIns="0" bIns="0" rtlCol="0" anchor="ctr"/>
          <a:lstStyle/>
          <a:p>
            <a:pPr algn="ctr"/>
            <a:endParaRPr lang="en-US" sz="1200" dirty="0"/>
          </a:p>
        </p:txBody>
      </p:sp>
      <p:sp>
        <p:nvSpPr>
          <p:cNvPr id="162" name="Rectangle 161"/>
          <p:cNvSpPr/>
          <p:nvPr/>
        </p:nvSpPr>
        <p:spPr>
          <a:xfrm>
            <a:off x="4343400" y="4267200"/>
            <a:ext cx="304800" cy="22860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1200" dirty="0"/>
          </a:p>
        </p:txBody>
      </p:sp>
      <p:sp>
        <p:nvSpPr>
          <p:cNvPr id="164" name="Rectangle 163"/>
          <p:cNvSpPr/>
          <p:nvPr/>
        </p:nvSpPr>
        <p:spPr>
          <a:xfrm>
            <a:off x="4648200" y="4267200"/>
            <a:ext cx="914400" cy="224971"/>
          </a:xfrm>
          <a:prstGeom prst="rect">
            <a:avLst/>
          </a:prstGeom>
        </p:spPr>
        <p:style>
          <a:lnRef idx="1">
            <a:schemeClr val="accent3"/>
          </a:lnRef>
          <a:fillRef idx="2">
            <a:schemeClr val="accent3"/>
          </a:fillRef>
          <a:effectRef idx="1">
            <a:schemeClr val="accent3"/>
          </a:effectRef>
          <a:fontRef idx="minor">
            <a:schemeClr val="dk1"/>
          </a:fontRef>
        </p:style>
        <p:txBody>
          <a:bodyPr lIns="0" tIns="0" rIns="0" bIns="0" rtlCol="0" anchor="ctr"/>
          <a:lstStyle/>
          <a:p>
            <a:pPr algn="ctr"/>
            <a:endParaRPr lang="en-US" sz="1200" dirty="0"/>
          </a:p>
        </p:txBody>
      </p:sp>
      <p:sp>
        <p:nvSpPr>
          <p:cNvPr id="205" name="Rectangle 204"/>
          <p:cNvSpPr/>
          <p:nvPr/>
        </p:nvSpPr>
        <p:spPr>
          <a:xfrm>
            <a:off x="152400" y="4953000"/>
            <a:ext cx="13716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smtClean="0"/>
              <a:t>Lazy</a:t>
            </a:r>
            <a:endParaRPr lang="en-US" sz="1600" dirty="0"/>
          </a:p>
        </p:txBody>
      </p:sp>
      <p:sp>
        <p:nvSpPr>
          <p:cNvPr id="206" name="Rectangle 205"/>
          <p:cNvSpPr/>
          <p:nvPr/>
        </p:nvSpPr>
        <p:spPr>
          <a:xfrm>
            <a:off x="1600200" y="5029200"/>
            <a:ext cx="304800" cy="224971"/>
          </a:xfrm>
          <a:prstGeom prst="rect">
            <a:avLst/>
          </a:prstGeom>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200" dirty="0"/>
          </a:p>
        </p:txBody>
      </p:sp>
      <p:sp>
        <p:nvSpPr>
          <p:cNvPr id="207" name="Rectangle 206"/>
          <p:cNvSpPr/>
          <p:nvPr/>
        </p:nvSpPr>
        <p:spPr>
          <a:xfrm>
            <a:off x="1905000" y="5029200"/>
            <a:ext cx="304800" cy="22860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1200" dirty="0"/>
          </a:p>
        </p:txBody>
      </p:sp>
      <p:sp>
        <p:nvSpPr>
          <p:cNvPr id="208" name="Rectangle 207"/>
          <p:cNvSpPr/>
          <p:nvPr/>
        </p:nvSpPr>
        <p:spPr>
          <a:xfrm>
            <a:off x="2209800" y="5029200"/>
            <a:ext cx="304800" cy="224971"/>
          </a:xfrm>
          <a:prstGeom prst="rect">
            <a:avLst/>
          </a:prstGeom>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200" dirty="0"/>
          </a:p>
        </p:txBody>
      </p:sp>
      <p:sp>
        <p:nvSpPr>
          <p:cNvPr id="209" name="Rectangle 208"/>
          <p:cNvSpPr/>
          <p:nvPr/>
        </p:nvSpPr>
        <p:spPr>
          <a:xfrm>
            <a:off x="2514600" y="5029200"/>
            <a:ext cx="304800" cy="22860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1200" dirty="0"/>
          </a:p>
        </p:txBody>
      </p:sp>
      <p:sp>
        <p:nvSpPr>
          <p:cNvPr id="210" name="Rectangle 209"/>
          <p:cNvSpPr/>
          <p:nvPr/>
        </p:nvSpPr>
        <p:spPr>
          <a:xfrm>
            <a:off x="2819400" y="5029200"/>
            <a:ext cx="914400" cy="224971"/>
          </a:xfrm>
          <a:prstGeom prst="rect">
            <a:avLst/>
          </a:prstGeom>
        </p:spPr>
        <p:style>
          <a:lnRef idx="1">
            <a:schemeClr val="accent3"/>
          </a:lnRef>
          <a:fillRef idx="2">
            <a:schemeClr val="accent3"/>
          </a:fillRef>
          <a:effectRef idx="1">
            <a:schemeClr val="accent3"/>
          </a:effectRef>
          <a:fontRef idx="minor">
            <a:schemeClr val="dk1"/>
          </a:fontRef>
        </p:style>
        <p:txBody>
          <a:bodyPr lIns="0" tIns="0" rIns="0" bIns="0" rtlCol="0" anchor="ctr"/>
          <a:lstStyle/>
          <a:p>
            <a:pPr algn="ctr"/>
            <a:endParaRPr lang="en-US" sz="1200" dirty="0"/>
          </a:p>
        </p:txBody>
      </p:sp>
      <p:sp>
        <p:nvSpPr>
          <p:cNvPr id="245" name="Rectangle 244"/>
          <p:cNvSpPr/>
          <p:nvPr/>
        </p:nvSpPr>
        <p:spPr>
          <a:xfrm>
            <a:off x="1981200" y="5715000"/>
            <a:ext cx="385011" cy="256674"/>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smtClean="0"/>
              <a:t>50</a:t>
            </a:r>
            <a:endParaRPr lang="en-US" sz="1400" dirty="0"/>
          </a:p>
        </p:txBody>
      </p:sp>
      <p:grpSp>
        <p:nvGrpSpPr>
          <p:cNvPr id="3" name="Group 255"/>
          <p:cNvGrpSpPr/>
          <p:nvPr/>
        </p:nvGrpSpPr>
        <p:grpSpPr>
          <a:xfrm>
            <a:off x="1600200" y="3790043"/>
            <a:ext cx="7315200" cy="2153557"/>
            <a:chOff x="1600200" y="3790043"/>
            <a:chExt cx="7315200" cy="2153557"/>
          </a:xfrm>
        </p:grpSpPr>
        <p:cxnSp>
          <p:nvCxnSpPr>
            <p:cNvPr id="80" name="Straight Arrow Connector 79"/>
            <p:cNvCxnSpPr/>
            <p:nvPr/>
          </p:nvCxnSpPr>
          <p:spPr>
            <a:xfrm rot="5400000" flipH="1" flipV="1">
              <a:off x="676220" y="4714025"/>
              <a:ext cx="1848757" cy="793"/>
            </a:xfrm>
            <a:prstGeom prst="straightConnector1">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81" name="Straight Arrow Connector 80"/>
            <p:cNvCxnSpPr/>
            <p:nvPr/>
          </p:nvCxnSpPr>
          <p:spPr>
            <a:xfrm>
              <a:off x="1600200" y="5638800"/>
              <a:ext cx="6781800" cy="1"/>
            </a:xfrm>
            <a:prstGeom prst="straightConnector1">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85" name="Straight Connector 84"/>
            <p:cNvCxnSpPr/>
            <p:nvPr/>
          </p:nvCxnSpPr>
          <p:spPr>
            <a:xfrm rot="16200000" flipV="1">
              <a:off x="990602" y="4724400"/>
              <a:ext cx="1828799" cy="2"/>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5400000">
              <a:off x="2153557" y="5658757"/>
              <a:ext cx="112486" cy="0"/>
            </a:xfrm>
            <a:prstGeom prst="line">
              <a:avLst/>
            </a:prstGeom>
          </p:spPr>
          <p:style>
            <a:lnRef idx="2">
              <a:schemeClr val="dk1"/>
            </a:lnRef>
            <a:fillRef idx="0">
              <a:schemeClr val="dk1"/>
            </a:fillRef>
            <a:effectRef idx="1">
              <a:schemeClr val="dk1"/>
            </a:effectRef>
            <a:fontRef idx="minor">
              <a:schemeClr val="tx1"/>
            </a:fontRef>
          </p:style>
        </p:cxnSp>
        <p:sp>
          <p:nvSpPr>
            <p:cNvPr id="87" name="Rectangle 86"/>
            <p:cNvSpPr/>
            <p:nvPr/>
          </p:nvSpPr>
          <p:spPr>
            <a:xfrm>
              <a:off x="8153400" y="5715000"/>
              <a:ext cx="762000" cy="22497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smtClean="0"/>
                <a:t>ms</a:t>
              </a:r>
              <a:endParaRPr lang="en-US" sz="1600" dirty="0"/>
            </a:p>
          </p:txBody>
        </p:sp>
        <p:cxnSp>
          <p:nvCxnSpPr>
            <p:cNvPr id="88" name="Straight Connector 87"/>
            <p:cNvCxnSpPr/>
            <p:nvPr/>
          </p:nvCxnSpPr>
          <p:spPr>
            <a:xfrm rot="5400000">
              <a:off x="2458357" y="5658757"/>
              <a:ext cx="112486" cy="0"/>
            </a:xfrm>
            <a:prstGeom prst="line">
              <a:avLst/>
            </a:prstGeom>
          </p:spPr>
          <p:style>
            <a:lnRef idx="2">
              <a:schemeClr val="dk1"/>
            </a:lnRef>
            <a:fillRef idx="0">
              <a:schemeClr val="dk1"/>
            </a:fillRef>
            <a:effectRef idx="1">
              <a:schemeClr val="dk1"/>
            </a:effectRef>
            <a:fontRef idx="minor">
              <a:schemeClr val="tx1"/>
            </a:fontRef>
          </p:style>
        </p:cxnSp>
        <p:cxnSp>
          <p:nvCxnSpPr>
            <p:cNvPr id="89" name="Straight Connector 88"/>
            <p:cNvCxnSpPr/>
            <p:nvPr/>
          </p:nvCxnSpPr>
          <p:spPr>
            <a:xfrm rot="5400000">
              <a:off x="1848757" y="5658757"/>
              <a:ext cx="112486" cy="0"/>
            </a:xfrm>
            <a:prstGeom prst="line">
              <a:avLst/>
            </a:prstGeom>
          </p:spPr>
          <p:style>
            <a:lnRef idx="2">
              <a:schemeClr val="dk1"/>
            </a:lnRef>
            <a:fillRef idx="0">
              <a:schemeClr val="dk1"/>
            </a:fillRef>
            <a:effectRef idx="1">
              <a:schemeClr val="dk1"/>
            </a:effectRef>
            <a:fontRef idx="minor">
              <a:schemeClr val="tx1"/>
            </a:fontRef>
          </p:style>
        </p:cxnSp>
        <p:cxnSp>
          <p:nvCxnSpPr>
            <p:cNvPr id="90" name="Straight Connector 89"/>
            <p:cNvCxnSpPr/>
            <p:nvPr/>
          </p:nvCxnSpPr>
          <p:spPr>
            <a:xfrm rot="5400000">
              <a:off x="2763157" y="5658757"/>
              <a:ext cx="112486" cy="0"/>
            </a:xfrm>
            <a:prstGeom prst="line">
              <a:avLst/>
            </a:prstGeom>
          </p:spPr>
          <p:style>
            <a:lnRef idx="2">
              <a:schemeClr val="dk1"/>
            </a:lnRef>
            <a:fillRef idx="0">
              <a:schemeClr val="dk1"/>
            </a:fillRef>
            <a:effectRef idx="1">
              <a:schemeClr val="dk1"/>
            </a:effectRef>
            <a:fontRef idx="minor">
              <a:schemeClr val="tx1"/>
            </a:fontRef>
          </p:style>
        </p:cxnSp>
        <p:cxnSp>
          <p:nvCxnSpPr>
            <p:cNvPr id="91" name="Straight Connector 90"/>
            <p:cNvCxnSpPr/>
            <p:nvPr/>
          </p:nvCxnSpPr>
          <p:spPr>
            <a:xfrm rot="16200000" flipV="1">
              <a:off x="1257302" y="4762500"/>
              <a:ext cx="1904999" cy="2"/>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rot="16200000" flipV="1">
              <a:off x="1600202" y="4724400"/>
              <a:ext cx="1828799" cy="2"/>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rot="16200000" flipV="1">
              <a:off x="1905002" y="4724400"/>
              <a:ext cx="1828799" cy="2"/>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rot="16200000" flipV="1">
              <a:off x="2209802" y="4724400"/>
              <a:ext cx="1828799" cy="2"/>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5400000">
              <a:off x="3372757" y="5658757"/>
              <a:ext cx="112486" cy="0"/>
            </a:xfrm>
            <a:prstGeom prst="line">
              <a:avLst/>
            </a:prstGeom>
          </p:spPr>
          <p:style>
            <a:lnRef idx="2">
              <a:schemeClr val="dk1"/>
            </a:lnRef>
            <a:fillRef idx="0">
              <a:schemeClr val="dk1"/>
            </a:fillRef>
            <a:effectRef idx="1">
              <a:schemeClr val="dk1"/>
            </a:effectRef>
            <a:fontRef idx="minor">
              <a:schemeClr val="tx1"/>
            </a:fontRef>
          </p:style>
        </p:cxnSp>
        <p:cxnSp>
          <p:nvCxnSpPr>
            <p:cNvPr id="109" name="Straight Connector 108"/>
            <p:cNvCxnSpPr/>
            <p:nvPr/>
          </p:nvCxnSpPr>
          <p:spPr>
            <a:xfrm rot="5400000">
              <a:off x="3677557" y="5658757"/>
              <a:ext cx="112486" cy="0"/>
            </a:xfrm>
            <a:prstGeom prst="line">
              <a:avLst/>
            </a:prstGeom>
          </p:spPr>
          <p:style>
            <a:lnRef idx="2">
              <a:schemeClr val="dk1"/>
            </a:lnRef>
            <a:fillRef idx="0">
              <a:schemeClr val="dk1"/>
            </a:fillRef>
            <a:effectRef idx="1">
              <a:schemeClr val="dk1"/>
            </a:effectRef>
            <a:fontRef idx="minor">
              <a:schemeClr val="tx1"/>
            </a:fontRef>
          </p:style>
        </p:cxnSp>
        <p:cxnSp>
          <p:nvCxnSpPr>
            <p:cNvPr id="110" name="Straight Connector 109"/>
            <p:cNvCxnSpPr/>
            <p:nvPr/>
          </p:nvCxnSpPr>
          <p:spPr>
            <a:xfrm rot="5400000">
              <a:off x="3067957" y="5658757"/>
              <a:ext cx="112486" cy="0"/>
            </a:xfrm>
            <a:prstGeom prst="line">
              <a:avLst/>
            </a:prstGeom>
          </p:spPr>
          <p:style>
            <a:lnRef idx="2">
              <a:schemeClr val="dk1"/>
            </a:lnRef>
            <a:fillRef idx="0">
              <a:schemeClr val="dk1"/>
            </a:fillRef>
            <a:effectRef idx="1">
              <a:schemeClr val="dk1"/>
            </a:effectRef>
            <a:fontRef idx="minor">
              <a:schemeClr val="tx1"/>
            </a:fontRef>
          </p:style>
        </p:cxnSp>
        <p:cxnSp>
          <p:nvCxnSpPr>
            <p:cNvPr id="111" name="Straight Connector 110"/>
            <p:cNvCxnSpPr/>
            <p:nvPr/>
          </p:nvCxnSpPr>
          <p:spPr>
            <a:xfrm rot="5400000">
              <a:off x="3982357" y="5658757"/>
              <a:ext cx="112486" cy="0"/>
            </a:xfrm>
            <a:prstGeom prst="line">
              <a:avLst/>
            </a:prstGeom>
          </p:spPr>
          <p:style>
            <a:lnRef idx="2">
              <a:schemeClr val="dk1"/>
            </a:lnRef>
            <a:fillRef idx="0">
              <a:schemeClr val="dk1"/>
            </a:fillRef>
            <a:effectRef idx="1">
              <a:schemeClr val="dk1"/>
            </a:effectRef>
            <a:fontRef idx="minor">
              <a:schemeClr val="tx1"/>
            </a:fontRef>
          </p:style>
        </p:cxnSp>
        <p:cxnSp>
          <p:nvCxnSpPr>
            <p:cNvPr id="112" name="Straight Connector 111"/>
            <p:cNvCxnSpPr/>
            <p:nvPr/>
          </p:nvCxnSpPr>
          <p:spPr>
            <a:xfrm rot="16200000" flipV="1">
              <a:off x="2514602" y="4724400"/>
              <a:ext cx="1828799" cy="2"/>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rot="16200000" flipV="1">
              <a:off x="2819402" y="4724400"/>
              <a:ext cx="1828799" cy="2"/>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rot="16200000" flipV="1">
              <a:off x="3124202" y="4724400"/>
              <a:ext cx="1828799" cy="2"/>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rot="16200000" flipV="1">
              <a:off x="3429002" y="4724400"/>
              <a:ext cx="1828799" cy="2"/>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rot="5400000">
              <a:off x="4591957" y="5658757"/>
              <a:ext cx="112486" cy="0"/>
            </a:xfrm>
            <a:prstGeom prst="line">
              <a:avLst/>
            </a:prstGeom>
          </p:spPr>
          <p:style>
            <a:lnRef idx="2">
              <a:schemeClr val="dk1"/>
            </a:lnRef>
            <a:fillRef idx="0">
              <a:schemeClr val="dk1"/>
            </a:fillRef>
            <a:effectRef idx="1">
              <a:schemeClr val="dk1"/>
            </a:effectRef>
            <a:fontRef idx="minor">
              <a:schemeClr val="tx1"/>
            </a:fontRef>
          </p:style>
        </p:cxnSp>
        <p:cxnSp>
          <p:nvCxnSpPr>
            <p:cNvPr id="118" name="Straight Connector 117"/>
            <p:cNvCxnSpPr/>
            <p:nvPr/>
          </p:nvCxnSpPr>
          <p:spPr>
            <a:xfrm rot="5400000">
              <a:off x="4896757" y="5658757"/>
              <a:ext cx="112486" cy="0"/>
            </a:xfrm>
            <a:prstGeom prst="line">
              <a:avLst/>
            </a:prstGeom>
          </p:spPr>
          <p:style>
            <a:lnRef idx="2">
              <a:schemeClr val="dk1"/>
            </a:lnRef>
            <a:fillRef idx="0">
              <a:schemeClr val="dk1"/>
            </a:fillRef>
            <a:effectRef idx="1">
              <a:schemeClr val="dk1"/>
            </a:effectRef>
            <a:fontRef idx="minor">
              <a:schemeClr val="tx1"/>
            </a:fontRef>
          </p:style>
        </p:cxnSp>
        <p:cxnSp>
          <p:nvCxnSpPr>
            <p:cNvPr id="119" name="Straight Connector 118"/>
            <p:cNvCxnSpPr/>
            <p:nvPr/>
          </p:nvCxnSpPr>
          <p:spPr>
            <a:xfrm rot="5400000">
              <a:off x="4287157" y="5658757"/>
              <a:ext cx="112486" cy="0"/>
            </a:xfrm>
            <a:prstGeom prst="line">
              <a:avLst/>
            </a:prstGeom>
          </p:spPr>
          <p:style>
            <a:lnRef idx="2">
              <a:schemeClr val="dk1"/>
            </a:lnRef>
            <a:fillRef idx="0">
              <a:schemeClr val="dk1"/>
            </a:fillRef>
            <a:effectRef idx="1">
              <a:schemeClr val="dk1"/>
            </a:effectRef>
            <a:fontRef idx="minor">
              <a:schemeClr val="tx1"/>
            </a:fontRef>
          </p:style>
        </p:cxnSp>
        <p:cxnSp>
          <p:nvCxnSpPr>
            <p:cNvPr id="120" name="Straight Connector 119"/>
            <p:cNvCxnSpPr/>
            <p:nvPr/>
          </p:nvCxnSpPr>
          <p:spPr>
            <a:xfrm rot="5400000">
              <a:off x="5201557" y="5658757"/>
              <a:ext cx="112486" cy="0"/>
            </a:xfrm>
            <a:prstGeom prst="line">
              <a:avLst/>
            </a:prstGeom>
          </p:spPr>
          <p:style>
            <a:lnRef idx="2">
              <a:schemeClr val="dk1"/>
            </a:lnRef>
            <a:fillRef idx="0">
              <a:schemeClr val="dk1"/>
            </a:fillRef>
            <a:effectRef idx="1">
              <a:schemeClr val="dk1"/>
            </a:effectRef>
            <a:fontRef idx="minor">
              <a:schemeClr val="tx1"/>
            </a:fontRef>
          </p:style>
        </p:cxnSp>
        <p:cxnSp>
          <p:nvCxnSpPr>
            <p:cNvPr id="121" name="Straight Connector 120"/>
            <p:cNvCxnSpPr/>
            <p:nvPr/>
          </p:nvCxnSpPr>
          <p:spPr>
            <a:xfrm rot="16200000" flipV="1">
              <a:off x="3733802" y="4724400"/>
              <a:ext cx="1828799" cy="2"/>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rot="16200000" flipV="1">
              <a:off x="4038602" y="4724400"/>
              <a:ext cx="1828799" cy="2"/>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rot="16200000" flipV="1">
              <a:off x="4343402" y="4724400"/>
              <a:ext cx="1828799" cy="2"/>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rot="16200000" flipV="1">
              <a:off x="4648202" y="4724400"/>
              <a:ext cx="1828799" cy="2"/>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rot="5400000">
              <a:off x="5811157" y="5658757"/>
              <a:ext cx="112486" cy="0"/>
            </a:xfrm>
            <a:prstGeom prst="line">
              <a:avLst/>
            </a:prstGeom>
          </p:spPr>
          <p:style>
            <a:lnRef idx="2">
              <a:schemeClr val="dk1"/>
            </a:lnRef>
            <a:fillRef idx="0">
              <a:schemeClr val="dk1"/>
            </a:fillRef>
            <a:effectRef idx="1">
              <a:schemeClr val="dk1"/>
            </a:effectRef>
            <a:fontRef idx="minor">
              <a:schemeClr val="tx1"/>
            </a:fontRef>
          </p:style>
        </p:cxnSp>
        <p:cxnSp>
          <p:nvCxnSpPr>
            <p:cNvPr id="126" name="Straight Connector 125"/>
            <p:cNvCxnSpPr/>
            <p:nvPr/>
          </p:nvCxnSpPr>
          <p:spPr>
            <a:xfrm rot="5400000">
              <a:off x="6115957" y="5658757"/>
              <a:ext cx="112486" cy="0"/>
            </a:xfrm>
            <a:prstGeom prst="line">
              <a:avLst/>
            </a:prstGeom>
          </p:spPr>
          <p:style>
            <a:lnRef idx="2">
              <a:schemeClr val="dk1"/>
            </a:lnRef>
            <a:fillRef idx="0">
              <a:schemeClr val="dk1"/>
            </a:fillRef>
            <a:effectRef idx="1">
              <a:schemeClr val="dk1"/>
            </a:effectRef>
            <a:fontRef idx="minor">
              <a:schemeClr val="tx1"/>
            </a:fontRef>
          </p:style>
        </p:cxnSp>
        <p:cxnSp>
          <p:nvCxnSpPr>
            <p:cNvPr id="134" name="Straight Connector 133"/>
            <p:cNvCxnSpPr/>
            <p:nvPr/>
          </p:nvCxnSpPr>
          <p:spPr>
            <a:xfrm rot="5400000">
              <a:off x="5506357" y="5658757"/>
              <a:ext cx="112486" cy="0"/>
            </a:xfrm>
            <a:prstGeom prst="line">
              <a:avLst/>
            </a:prstGeom>
          </p:spPr>
          <p:style>
            <a:lnRef idx="2">
              <a:schemeClr val="dk1"/>
            </a:lnRef>
            <a:fillRef idx="0">
              <a:schemeClr val="dk1"/>
            </a:fillRef>
            <a:effectRef idx="1">
              <a:schemeClr val="dk1"/>
            </a:effectRef>
            <a:fontRef idx="minor">
              <a:schemeClr val="tx1"/>
            </a:fontRef>
          </p:style>
        </p:cxnSp>
        <p:cxnSp>
          <p:nvCxnSpPr>
            <p:cNvPr id="135" name="Straight Connector 134"/>
            <p:cNvCxnSpPr/>
            <p:nvPr/>
          </p:nvCxnSpPr>
          <p:spPr>
            <a:xfrm rot="5400000">
              <a:off x="6420757" y="5658757"/>
              <a:ext cx="112486" cy="0"/>
            </a:xfrm>
            <a:prstGeom prst="line">
              <a:avLst/>
            </a:prstGeom>
          </p:spPr>
          <p:style>
            <a:lnRef idx="2">
              <a:schemeClr val="dk1"/>
            </a:lnRef>
            <a:fillRef idx="0">
              <a:schemeClr val="dk1"/>
            </a:fillRef>
            <a:effectRef idx="1">
              <a:schemeClr val="dk1"/>
            </a:effectRef>
            <a:fontRef idx="minor">
              <a:schemeClr val="tx1"/>
            </a:fontRef>
          </p:style>
        </p:cxnSp>
        <p:cxnSp>
          <p:nvCxnSpPr>
            <p:cNvPr id="136" name="Straight Connector 135"/>
            <p:cNvCxnSpPr/>
            <p:nvPr/>
          </p:nvCxnSpPr>
          <p:spPr>
            <a:xfrm rot="16200000" flipV="1">
              <a:off x="4953002" y="4724400"/>
              <a:ext cx="1828799" cy="2"/>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rot="16200000" flipV="1">
              <a:off x="5257802" y="4724400"/>
              <a:ext cx="1828799" cy="2"/>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rot="16200000" flipV="1">
              <a:off x="5562602" y="4724400"/>
              <a:ext cx="1828799" cy="2"/>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rot="5400000">
              <a:off x="6725556" y="5658757"/>
              <a:ext cx="112486" cy="0"/>
            </a:xfrm>
            <a:prstGeom prst="line">
              <a:avLst/>
            </a:prstGeom>
          </p:spPr>
          <p:style>
            <a:lnRef idx="2">
              <a:schemeClr val="dk1"/>
            </a:lnRef>
            <a:fillRef idx="0">
              <a:schemeClr val="dk1"/>
            </a:fillRef>
            <a:effectRef idx="1">
              <a:schemeClr val="dk1"/>
            </a:effectRef>
            <a:fontRef idx="minor">
              <a:schemeClr val="tx1"/>
            </a:fontRef>
          </p:style>
        </p:cxnSp>
        <p:cxnSp>
          <p:nvCxnSpPr>
            <p:cNvPr id="140" name="Straight Connector 139"/>
            <p:cNvCxnSpPr/>
            <p:nvPr/>
          </p:nvCxnSpPr>
          <p:spPr>
            <a:xfrm rot="16200000" flipV="1">
              <a:off x="5867402" y="4724399"/>
              <a:ext cx="1828799" cy="3"/>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rot="16200000" flipV="1">
              <a:off x="6134102" y="4762499"/>
              <a:ext cx="1904999" cy="3"/>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rot="5400000">
              <a:off x="7335156" y="5658757"/>
              <a:ext cx="112486" cy="0"/>
            </a:xfrm>
            <a:prstGeom prst="line">
              <a:avLst/>
            </a:prstGeom>
          </p:spPr>
          <p:style>
            <a:lnRef idx="2">
              <a:schemeClr val="dk1"/>
            </a:lnRef>
            <a:fillRef idx="0">
              <a:schemeClr val="dk1"/>
            </a:fillRef>
            <a:effectRef idx="1">
              <a:schemeClr val="dk1"/>
            </a:effectRef>
            <a:fontRef idx="minor">
              <a:schemeClr val="tx1"/>
            </a:fontRef>
          </p:style>
        </p:cxnSp>
        <p:cxnSp>
          <p:nvCxnSpPr>
            <p:cNvPr id="143" name="Straight Connector 142"/>
            <p:cNvCxnSpPr/>
            <p:nvPr/>
          </p:nvCxnSpPr>
          <p:spPr>
            <a:xfrm rot="5400000">
              <a:off x="7639956" y="5658757"/>
              <a:ext cx="112486" cy="0"/>
            </a:xfrm>
            <a:prstGeom prst="line">
              <a:avLst/>
            </a:prstGeom>
          </p:spPr>
          <p:style>
            <a:lnRef idx="2">
              <a:schemeClr val="dk1"/>
            </a:lnRef>
            <a:fillRef idx="0">
              <a:schemeClr val="dk1"/>
            </a:fillRef>
            <a:effectRef idx="1">
              <a:schemeClr val="dk1"/>
            </a:effectRef>
            <a:fontRef idx="minor">
              <a:schemeClr val="tx1"/>
            </a:fontRef>
          </p:style>
        </p:cxnSp>
        <p:cxnSp>
          <p:nvCxnSpPr>
            <p:cNvPr id="144" name="Straight Connector 143"/>
            <p:cNvCxnSpPr/>
            <p:nvPr/>
          </p:nvCxnSpPr>
          <p:spPr>
            <a:xfrm rot="5400000">
              <a:off x="7030356" y="5658757"/>
              <a:ext cx="112486" cy="0"/>
            </a:xfrm>
            <a:prstGeom prst="line">
              <a:avLst/>
            </a:prstGeom>
          </p:spPr>
          <p:style>
            <a:lnRef idx="2">
              <a:schemeClr val="dk1"/>
            </a:lnRef>
            <a:fillRef idx="0">
              <a:schemeClr val="dk1"/>
            </a:fillRef>
            <a:effectRef idx="1">
              <a:schemeClr val="dk1"/>
            </a:effectRef>
            <a:fontRef idx="minor">
              <a:schemeClr val="tx1"/>
            </a:fontRef>
          </p:style>
        </p:cxnSp>
        <p:cxnSp>
          <p:nvCxnSpPr>
            <p:cNvPr id="145" name="Straight Connector 144"/>
            <p:cNvCxnSpPr/>
            <p:nvPr/>
          </p:nvCxnSpPr>
          <p:spPr>
            <a:xfrm rot="5400000">
              <a:off x="7944756" y="5658757"/>
              <a:ext cx="112486" cy="0"/>
            </a:xfrm>
            <a:prstGeom prst="line">
              <a:avLst/>
            </a:prstGeom>
          </p:spPr>
          <p:style>
            <a:lnRef idx="2">
              <a:schemeClr val="dk1"/>
            </a:lnRef>
            <a:fillRef idx="0">
              <a:schemeClr val="dk1"/>
            </a:fillRef>
            <a:effectRef idx="1">
              <a:schemeClr val="dk1"/>
            </a:effectRef>
            <a:fontRef idx="minor">
              <a:schemeClr val="tx1"/>
            </a:fontRef>
          </p:style>
        </p:cxnSp>
        <p:cxnSp>
          <p:nvCxnSpPr>
            <p:cNvPr id="146" name="Straight Connector 145"/>
            <p:cNvCxnSpPr/>
            <p:nvPr/>
          </p:nvCxnSpPr>
          <p:spPr>
            <a:xfrm rot="16200000" flipV="1">
              <a:off x="6438902" y="4762499"/>
              <a:ext cx="1904999" cy="3"/>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rot="16200000" flipV="1">
              <a:off x="6743702" y="4762499"/>
              <a:ext cx="1904999" cy="3"/>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rot="16200000" flipV="1">
              <a:off x="7086602" y="4724399"/>
              <a:ext cx="1828799" cy="3"/>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46" name="Rectangle 245"/>
            <p:cNvSpPr/>
            <p:nvPr/>
          </p:nvSpPr>
          <p:spPr>
            <a:xfrm>
              <a:off x="2514600" y="5715000"/>
              <a:ext cx="609599" cy="2286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smtClean="0"/>
                <a:t>100</a:t>
              </a:r>
              <a:endParaRPr lang="en-US" sz="1400" dirty="0"/>
            </a:p>
          </p:txBody>
        </p:sp>
        <p:sp>
          <p:nvSpPr>
            <p:cNvPr id="247" name="Rectangle 246"/>
            <p:cNvSpPr/>
            <p:nvPr/>
          </p:nvSpPr>
          <p:spPr>
            <a:xfrm>
              <a:off x="3124200" y="5715000"/>
              <a:ext cx="609599" cy="2286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smtClean="0"/>
                <a:t>150</a:t>
              </a:r>
              <a:endParaRPr lang="en-US" sz="1400" dirty="0"/>
            </a:p>
          </p:txBody>
        </p:sp>
        <p:sp>
          <p:nvSpPr>
            <p:cNvPr id="248" name="Rectangle 247"/>
            <p:cNvSpPr/>
            <p:nvPr/>
          </p:nvSpPr>
          <p:spPr>
            <a:xfrm>
              <a:off x="3733801" y="5715000"/>
              <a:ext cx="609599" cy="2286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smtClean="0"/>
                <a:t>200</a:t>
              </a:r>
              <a:endParaRPr lang="en-US" sz="1400" dirty="0"/>
            </a:p>
          </p:txBody>
        </p:sp>
        <p:sp>
          <p:nvSpPr>
            <p:cNvPr id="249" name="Rectangle 248"/>
            <p:cNvSpPr/>
            <p:nvPr/>
          </p:nvSpPr>
          <p:spPr>
            <a:xfrm>
              <a:off x="4343400" y="5715000"/>
              <a:ext cx="609599" cy="2286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smtClean="0"/>
                <a:t>250</a:t>
              </a:r>
              <a:endParaRPr lang="en-US" sz="1400" dirty="0"/>
            </a:p>
          </p:txBody>
        </p:sp>
        <p:sp>
          <p:nvSpPr>
            <p:cNvPr id="250" name="Rectangle 249"/>
            <p:cNvSpPr/>
            <p:nvPr/>
          </p:nvSpPr>
          <p:spPr>
            <a:xfrm>
              <a:off x="4953000" y="5715000"/>
              <a:ext cx="609599" cy="2286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smtClean="0"/>
                <a:t>300</a:t>
              </a:r>
              <a:endParaRPr lang="en-US" sz="1400" dirty="0"/>
            </a:p>
          </p:txBody>
        </p:sp>
        <p:sp>
          <p:nvSpPr>
            <p:cNvPr id="251" name="Rectangle 250"/>
            <p:cNvSpPr/>
            <p:nvPr/>
          </p:nvSpPr>
          <p:spPr>
            <a:xfrm>
              <a:off x="5562601" y="5715000"/>
              <a:ext cx="609599" cy="2286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smtClean="0"/>
                <a:t>350</a:t>
              </a:r>
              <a:endParaRPr lang="en-US" sz="1400" dirty="0"/>
            </a:p>
          </p:txBody>
        </p:sp>
        <p:sp>
          <p:nvSpPr>
            <p:cNvPr id="252" name="Rectangle 251"/>
            <p:cNvSpPr/>
            <p:nvPr/>
          </p:nvSpPr>
          <p:spPr>
            <a:xfrm>
              <a:off x="6172200" y="5715000"/>
              <a:ext cx="609599" cy="2286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smtClean="0"/>
                <a:t>400</a:t>
              </a:r>
              <a:endParaRPr lang="en-US" sz="1400" dirty="0"/>
            </a:p>
          </p:txBody>
        </p:sp>
        <p:sp>
          <p:nvSpPr>
            <p:cNvPr id="253" name="Rectangle 252"/>
            <p:cNvSpPr/>
            <p:nvPr/>
          </p:nvSpPr>
          <p:spPr>
            <a:xfrm>
              <a:off x="6781801" y="5715000"/>
              <a:ext cx="609599" cy="2286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smtClean="0"/>
                <a:t>450</a:t>
              </a:r>
              <a:endParaRPr lang="en-US" sz="1400" dirty="0"/>
            </a:p>
          </p:txBody>
        </p:sp>
      </p:grpSp>
      <p:cxnSp>
        <p:nvCxnSpPr>
          <p:cNvPr id="258" name="Straight Arrow Connector 257"/>
          <p:cNvCxnSpPr/>
          <p:nvPr/>
        </p:nvCxnSpPr>
        <p:spPr>
          <a:xfrm>
            <a:off x="3733800" y="4800600"/>
            <a:ext cx="1828800" cy="1588"/>
          </a:xfrm>
          <a:prstGeom prst="straightConnector1">
            <a:avLst/>
          </a:prstGeom>
          <a:ln>
            <a:headEnd type="arrow"/>
            <a:tailEnd type="arrow"/>
          </a:ln>
        </p:spPr>
        <p:style>
          <a:lnRef idx="3">
            <a:schemeClr val="accent1"/>
          </a:lnRef>
          <a:fillRef idx="0">
            <a:schemeClr val="accent1"/>
          </a:fillRef>
          <a:effectRef idx="2">
            <a:schemeClr val="accent1"/>
          </a:effectRef>
          <a:fontRef idx="minor">
            <a:schemeClr val="tx1"/>
          </a:fontRef>
        </p:style>
      </p:cxnSp>
      <p:sp>
        <p:nvSpPr>
          <p:cNvPr id="259" name="Rectangle 258"/>
          <p:cNvSpPr/>
          <p:nvPr/>
        </p:nvSpPr>
        <p:spPr>
          <a:xfrm>
            <a:off x="3886200" y="4953000"/>
            <a:ext cx="1447800" cy="381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Noticeable</a:t>
            </a:r>
            <a:endParaRPr lang="en-US" dirty="0"/>
          </a:p>
        </p:txBody>
      </p:sp>
      <p:sp>
        <p:nvSpPr>
          <p:cNvPr id="260" name="Rectangle 259"/>
          <p:cNvSpPr/>
          <p:nvPr/>
        </p:nvSpPr>
        <p:spPr>
          <a:xfrm>
            <a:off x="6400800" y="4267200"/>
            <a:ext cx="2667000" cy="8382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Lazy Noticeably Better Than Process-First</a:t>
            </a:r>
            <a:endParaRPr lang="en-US" dirty="0"/>
          </a:p>
        </p:txBody>
      </p:sp>
      <p:sp>
        <p:nvSpPr>
          <p:cNvPr id="150" name="Rectangle 149"/>
          <p:cNvSpPr/>
          <p:nvPr/>
        </p:nvSpPr>
        <p:spPr>
          <a:xfrm>
            <a:off x="609600" y="1600200"/>
            <a:ext cx="7696200" cy="609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Lazy Improvement in Remote Response Times Compared to Process-First is Multiplicative!</a:t>
            </a:r>
            <a:endParaRPr lang="en-US" baseline="30000" dirty="0"/>
          </a:p>
        </p:txBody>
      </p:sp>
      <p:cxnSp>
        <p:nvCxnSpPr>
          <p:cNvPr id="153" name="Straight Arrow Connector 152"/>
          <p:cNvCxnSpPr>
            <a:stCxn id="150" idx="2"/>
            <a:endCxn id="74" idx="0"/>
          </p:cNvCxnSpPr>
          <p:nvPr/>
        </p:nvCxnSpPr>
        <p:spPr>
          <a:xfrm rot="5400000">
            <a:off x="2228850" y="2038350"/>
            <a:ext cx="2057400" cy="24003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3" name="Straight Arrow Connector 162"/>
          <p:cNvCxnSpPr>
            <a:stCxn id="150" idx="2"/>
            <a:endCxn id="159" idx="0"/>
          </p:cNvCxnSpPr>
          <p:nvPr/>
        </p:nvCxnSpPr>
        <p:spPr>
          <a:xfrm rot="5400000">
            <a:off x="2990850" y="2800350"/>
            <a:ext cx="2057400" cy="8763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7" name="Straight Arrow Connector 166"/>
          <p:cNvCxnSpPr>
            <a:stCxn id="150" idx="2"/>
            <a:endCxn id="164" idx="0"/>
          </p:cNvCxnSpPr>
          <p:nvPr/>
        </p:nvCxnSpPr>
        <p:spPr>
          <a:xfrm rot="16200000" flipH="1">
            <a:off x="3752850" y="2914650"/>
            <a:ext cx="2057400" cy="6477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8" name="Straight Arrow Connector 167"/>
          <p:cNvCxnSpPr>
            <a:stCxn id="150" idx="2"/>
            <a:endCxn id="210" idx="0"/>
          </p:cNvCxnSpPr>
          <p:nvPr/>
        </p:nvCxnSpPr>
        <p:spPr>
          <a:xfrm rot="5400000">
            <a:off x="2457450" y="3028950"/>
            <a:ext cx="2819400" cy="11811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5" name="Rectangle 164"/>
          <p:cNvSpPr/>
          <p:nvPr/>
        </p:nvSpPr>
        <p:spPr>
          <a:xfrm>
            <a:off x="609600" y="2286000"/>
            <a:ext cx="7696200" cy="381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Longer Multicast Path → More Noticeable Improvement</a:t>
            </a:r>
            <a:endParaRPr lang="en-US" baseline="30000" dirty="0"/>
          </a:p>
        </p:txBody>
      </p:sp>
      <p:pic>
        <p:nvPicPr>
          <p:cNvPr id="83" name="~PP1523.WAV">
            <a:hlinkClick r:id="" action="ppaction://media"/>
          </p:cNvPr>
          <p:cNvPicPr>
            <a:picLocks noRot="1" noChangeAspect="1"/>
          </p:cNvPicPr>
          <p:nvPr>
            <a:wavAudioFile r:embed="rId2" name="~PP1523.WAV"/>
          </p:nvPr>
        </p:nvPicPr>
        <p:blipFill>
          <a:blip r:embed="rId4" cstate="print"/>
          <a:stretch>
            <a:fillRect/>
          </a:stretch>
        </p:blipFill>
        <p:spPr>
          <a:xfrm>
            <a:off x="8724900" y="6438900"/>
            <a:ext cx="304800" cy="304800"/>
          </a:xfrm>
          <a:prstGeom prst="rect">
            <a:avLst/>
          </a:prstGeom>
        </p:spPr>
      </p:pic>
    </p:spTree>
    <p:custDataLst>
      <p:tags r:id="rId1"/>
    </p:custDataLst>
  </p:cSld>
  <p:clrMapOvr>
    <a:masterClrMapping/>
  </p:clrMapOvr>
  <p:transition advTm="3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8"/>
                                        </p:tgtEl>
                                        <p:attrNameLst>
                                          <p:attrName>style.visibility</p:attrName>
                                        </p:attrNameLst>
                                      </p:cBhvr>
                                      <p:to>
                                        <p:strVal val="visible"/>
                                      </p:to>
                                    </p:set>
                                  </p:childTnLst>
                                </p:cTn>
                              </p:par>
                              <p:par>
                                <p:cTn id="23" presetID="10" presetClass="exit" presetSubtype="0" fill="hold" nodeType="withEffect">
                                  <p:stCondLst>
                                    <p:cond delay="0"/>
                                  </p:stCondLst>
                                  <p:childTnLst>
                                    <p:animEffect transition="out" filter="fade">
                                      <p:cBhvr>
                                        <p:cTn id="24" dur="1000"/>
                                        <p:tgtEl>
                                          <p:spTgt spid="167"/>
                                        </p:tgtEl>
                                      </p:cBhvr>
                                    </p:animEffect>
                                    <p:set>
                                      <p:cBhvr>
                                        <p:cTn id="25" dur="1" fill="hold">
                                          <p:stCondLst>
                                            <p:cond delay="999"/>
                                          </p:stCondLst>
                                        </p:cTn>
                                        <p:tgtEl>
                                          <p:spTgt spid="167"/>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1000"/>
                                        <p:tgtEl>
                                          <p:spTgt spid="163"/>
                                        </p:tgtEl>
                                      </p:cBhvr>
                                    </p:animEffect>
                                    <p:set>
                                      <p:cBhvr>
                                        <p:cTn id="28" dur="1" fill="hold">
                                          <p:stCondLst>
                                            <p:cond delay="999"/>
                                          </p:stCondLst>
                                        </p:cTn>
                                        <p:tgtEl>
                                          <p:spTgt spid="163"/>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1000"/>
                                        <p:tgtEl>
                                          <p:spTgt spid="153"/>
                                        </p:tgtEl>
                                      </p:cBhvr>
                                    </p:animEffect>
                                    <p:set>
                                      <p:cBhvr>
                                        <p:cTn id="31" dur="1" fill="hold">
                                          <p:stCondLst>
                                            <p:cond delay="999"/>
                                          </p:stCondLst>
                                        </p:cTn>
                                        <p:tgtEl>
                                          <p:spTgt spid="153"/>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65"/>
                                        </p:tgtEl>
                                        <p:attrNameLst>
                                          <p:attrName>style.visibility</p:attrName>
                                        </p:attrNameLst>
                                      </p:cBhvr>
                                      <p:to>
                                        <p:strVal val="visible"/>
                                      </p:to>
                                    </p:set>
                                  </p:childTnLst>
                                </p:cTn>
                              </p:par>
                              <p:par>
                                <p:cTn id="36" presetID="10" presetClass="exit" presetSubtype="0" fill="hold" nodeType="withEffect">
                                  <p:stCondLst>
                                    <p:cond delay="0"/>
                                  </p:stCondLst>
                                  <p:childTnLst>
                                    <p:animEffect transition="out" filter="fade">
                                      <p:cBhvr>
                                        <p:cTn id="37" dur="1000"/>
                                        <p:tgtEl>
                                          <p:spTgt spid="168"/>
                                        </p:tgtEl>
                                      </p:cBhvr>
                                    </p:animEffect>
                                    <p:set>
                                      <p:cBhvr>
                                        <p:cTn id="38" dur="1" fill="hold">
                                          <p:stCondLst>
                                            <p:cond delay="999"/>
                                          </p:stCondLst>
                                        </p:cTn>
                                        <p:tgtEl>
                                          <p:spTgt spid="16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39" fill="hold" display="0">
                  <p:stCondLst>
                    <p:cond delay="indefinite"/>
                  </p:stCondLst>
                  <p:endCondLst>
                    <p:cond evt="onPrev" delay="0">
                      <p:tgtEl>
                        <p:sldTgt/>
                      </p:tgtEl>
                    </p:cond>
                    <p:cond evt="onStopAudio" delay="0">
                      <p:tgtEl>
                        <p:sldTgt/>
                      </p:tgtEl>
                    </p:cond>
                  </p:endCondLst>
                </p:cTn>
                <p:tgtEl>
                  <p:spTgt spid="83"/>
                </p:tgtEl>
              </p:cMediaNode>
            </p:audio>
          </p:childTnLst>
        </p:cTn>
      </p:par>
    </p:tnLst>
    <p:bldLst>
      <p:bldP spid="150" grpId="0" animBg="1"/>
      <p:bldP spid="165"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Example</a:t>
            </a:r>
            <a:br>
              <a:rPr lang="en-US" dirty="0" smtClean="0"/>
            </a:br>
            <a:r>
              <a:rPr lang="en-US" dirty="0" smtClean="0"/>
              <a:t>User</a:t>
            </a:r>
            <a:r>
              <a:rPr lang="en-US" baseline="-25000" dirty="0" smtClean="0"/>
              <a:t>5</a:t>
            </a:r>
            <a:r>
              <a:rPr lang="en-US" dirty="0" smtClean="0"/>
              <a:t>’s Remote Response Times</a:t>
            </a:r>
            <a:endParaRPr lang="en-US" dirty="0"/>
          </a:p>
        </p:txBody>
      </p:sp>
      <p:sp>
        <p:nvSpPr>
          <p:cNvPr id="4" name="Content Placeholder 3"/>
          <p:cNvSpPr>
            <a:spLocks noGrp="1"/>
          </p:cNvSpPr>
          <p:nvPr>
            <p:ph sz="quarter" idx="10"/>
          </p:nvPr>
        </p:nvSpPr>
        <p:spPr>
          <a:xfrm>
            <a:off x="304800" y="6477000"/>
            <a:ext cx="8229600" cy="347004"/>
          </a:xfrm>
        </p:spPr>
        <p:txBody>
          <a:bodyPr>
            <a:normAutofit/>
          </a:bodyPr>
          <a:lstStyle/>
          <a:p>
            <a:pPr>
              <a:buClr>
                <a:schemeClr val="tx1"/>
              </a:buClr>
              <a:buSzPct val="100000"/>
            </a:pPr>
            <a:endParaRPr lang="en-US" dirty="0"/>
          </a:p>
        </p:txBody>
      </p:sp>
      <p:sp>
        <p:nvSpPr>
          <p:cNvPr id="5" name="Slide Number Placeholder 4"/>
          <p:cNvSpPr>
            <a:spLocks noGrp="1"/>
          </p:cNvSpPr>
          <p:nvPr>
            <p:ph type="sldNum" sz="quarter" idx="4"/>
          </p:nvPr>
        </p:nvSpPr>
        <p:spPr/>
        <p:txBody>
          <a:bodyPr/>
          <a:lstStyle/>
          <a:p>
            <a:pPr algn="ctr" eaLnBrk="1" latinLnBrk="0" hangingPunct="1"/>
            <a:fld id="{2BBB5E19-F10A-4C2F-BF6F-11C513378A2E}" type="slidenum">
              <a:rPr kumimoji="0" lang="en-US" smtClean="0"/>
              <a:pPr algn="ctr" eaLnBrk="1" latinLnBrk="0" hangingPunct="1"/>
              <a:t>89</a:t>
            </a:fld>
            <a:endParaRPr kumimoji="0" lang="en-US" sz="1400" b="1" dirty="0">
              <a:solidFill>
                <a:srgbClr val="FFFFFF"/>
              </a:solidFill>
            </a:endParaRPr>
          </a:p>
        </p:txBody>
      </p:sp>
      <p:sp>
        <p:nvSpPr>
          <p:cNvPr id="30" name="Oval 29"/>
          <p:cNvSpPr/>
          <p:nvPr/>
        </p:nvSpPr>
        <p:spPr>
          <a:xfrm>
            <a:off x="457200" y="2568633"/>
            <a:ext cx="354676" cy="354676"/>
          </a:xfrm>
          <a:prstGeom prst="ellipse">
            <a:avLst/>
          </a:prstGeom>
        </p:spPr>
        <p:style>
          <a:lnRef idx="1">
            <a:schemeClr val="dk1"/>
          </a:lnRef>
          <a:fillRef idx="2">
            <a:schemeClr val="dk1"/>
          </a:fillRef>
          <a:effectRef idx="1">
            <a:schemeClr val="dk1"/>
          </a:effectRef>
          <a:fontRef idx="minor">
            <a:schemeClr val="dk1"/>
          </a:fontRef>
        </p:style>
        <p:txBody>
          <a:bodyPr tIns="0" bIns="0" rtlCol="0" anchor="ctr"/>
          <a:lstStyle/>
          <a:p>
            <a:pPr algn="ctr"/>
            <a:r>
              <a:rPr lang="en-US" sz="1600" dirty="0" smtClean="0"/>
              <a:t>2</a:t>
            </a:r>
            <a:endParaRPr lang="en-US" sz="1600" dirty="0"/>
          </a:p>
        </p:txBody>
      </p:sp>
      <p:sp>
        <p:nvSpPr>
          <p:cNvPr id="31" name="Oval 30"/>
          <p:cNvSpPr/>
          <p:nvPr/>
        </p:nvSpPr>
        <p:spPr>
          <a:xfrm>
            <a:off x="1698567" y="2568633"/>
            <a:ext cx="354676" cy="354676"/>
          </a:xfrm>
          <a:prstGeom prst="ellipse">
            <a:avLst/>
          </a:prstGeom>
        </p:spPr>
        <p:style>
          <a:lnRef idx="1">
            <a:schemeClr val="dk1"/>
          </a:lnRef>
          <a:fillRef idx="2">
            <a:schemeClr val="dk1"/>
          </a:fillRef>
          <a:effectRef idx="1">
            <a:schemeClr val="dk1"/>
          </a:effectRef>
          <a:fontRef idx="minor">
            <a:schemeClr val="dk1"/>
          </a:fontRef>
        </p:style>
        <p:txBody>
          <a:bodyPr tIns="0" bIns="0" rtlCol="0" anchor="ctr"/>
          <a:lstStyle/>
          <a:p>
            <a:pPr algn="ctr"/>
            <a:r>
              <a:rPr lang="en-US" sz="1600" dirty="0" smtClean="0"/>
              <a:t>4</a:t>
            </a:r>
            <a:endParaRPr lang="en-US" sz="1600" dirty="0"/>
          </a:p>
        </p:txBody>
      </p:sp>
      <p:cxnSp>
        <p:nvCxnSpPr>
          <p:cNvPr id="157" name="Straight Arrow Connector 156"/>
          <p:cNvCxnSpPr>
            <a:stCxn id="30" idx="0"/>
            <a:endCxn id="133" idx="4"/>
          </p:cNvCxnSpPr>
          <p:nvPr/>
        </p:nvCxnSpPr>
        <p:spPr>
          <a:xfrm rot="5400000" flipH="1" flipV="1">
            <a:off x="656705" y="1704109"/>
            <a:ext cx="842356" cy="886691"/>
          </a:xfrm>
          <a:prstGeom prst="straightConnector1">
            <a:avLst/>
          </a:prstGeom>
          <a:ln w="28575">
            <a:solidFill>
              <a:srgbClr val="0000FF"/>
            </a:solidFill>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8" name="Straight Arrow Connector 157"/>
          <p:cNvCxnSpPr>
            <a:stCxn id="127" idx="0"/>
            <a:endCxn id="133" idx="4"/>
          </p:cNvCxnSpPr>
          <p:nvPr/>
        </p:nvCxnSpPr>
        <p:spPr>
          <a:xfrm rot="5400000" flipH="1" flipV="1">
            <a:off x="967047" y="2014451"/>
            <a:ext cx="842356" cy="266008"/>
          </a:xfrm>
          <a:prstGeom prst="straightConnector1">
            <a:avLst/>
          </a:prstGeom>
          <a:ln w="28575">
            <a:solidFill>
              <a:srgbClr val="0000FF"/>
            </a:solidFill>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27" name="Oval 126"/>
          <p:cNvSpPr/>
          <p:nvPr/>
        </p:nvSpPr>
        <p:spPr>
          <a:xfrm>
            <a:off x="1077884" y="2568633"/>
            <a:ext cx="354676" cy="354676"/>
          </a:xfrm>
          <a:prstGeom prst="ellipse">
            <a:avLst/>
          </a:prstGeom>
        </p:spPr>
        <p:style>
          <a:lnRef idx="1">
            <a:schemeClr val="dk1"/>
          </a:lnRef>
          <a:fillRef idx="2">
            <a:schemeClr val="dk1"/>
          </a:fillRef>
          <a:effectRef idx="1">
            <a:schemeClr val="dk1"/>
          </a:effectRef>
          <a:fontRef idx="minor">
            <a:schemeClr val="dk1"/>
          </a:fontRef>
        </p:style>
        <p:txBody>
          <a:bodyPr tIns="0" bIns="0" rtlCol="0" anchor="ctr"/>
          <a:lstStyle/>
          <a:p>
            <a:pPr algn="ctr"/>
            <a:r>
              <a:rPr lang="en-US" sz="1600" dirty="0" smtClean="0"/>
              <a:t>3</a:t>
            </a:r>
            <a:endParaRPr lang="en-US" sz="1600" dirty="0"/>
          </a:p>
        </p:txBody>
      </p:sp>
      <p:sp>
        <p:nvSpPr>
          <p:cNvPr id="128" name="Oval 127"/>
          <p:cNvSpPr/>
          <p:nvPr/>
        </p:nvSpPr>
        <p:spPr>
          <a:xfrm>
            <a:off x="2319251" y="2568633"/>
            <a:ext cx="354676" cy="354676"/>
          </a:xfrm>
          <a:prstGeom prst="ellipse">
            <a:avLst/>
          </a:prstGeom>
        </p:spPr>
        <p:style>
          <a:lnRef idx="1">
            <a:schemeClr val="dk1"/>
          </a:lnRef>
          <a:fillRef idx="2">
            <a:schemeClr val="dk1"/>
          </a:fillRef>
          <a:effectRef idx="1">
            <a:schemeClr val="dk1"/>
          </a:effectRef>
          <a:fontRef idx="minor">
            <a:schemeClr val="dk1"/>
          </a:fontRef>
        </p:style>
        <p:txBody>
          <a:bodyPr tIns="0" bIns="0" rtlCol="0" anchor="ctr"/>
          <a:lstStyle/>
          <a:p>
            <a:pPr algn="ctr"/>
            <a:r>
              <a:rPr lang="en-US" sz="1600" dirty="0" smtClean="0"/>
              <a:t>5</a:t>
            </a:r>
            <a:endParaRPr lang="en-US" sz="1600" dirty="0"/>
          </a:p>
        </p:txBody>
      </p:sp>
      <p:sp>
        <p:nvSpPr>
          <p:cNvPr id="129" name="Oval 128"/>
          <p:cNvSpPr/>
          <p:nvPr/>
        </p:nvSpPr>
        <p:spPr>
          <a:xfrm>
            <a:off x="3117273" y="2568633"/>
            <a:ext cx="354676" cy="354676"/>
          </a:xfrm>
          <a:prstGeom prst="ellipse">
            <a:avLst/>
          </a:prstGeom>
        </p:spPr>
        <p:style>
          <a:lnRef idx="1">
            <a:schemeClr val="dk1"/>
          </a:lnRef>
          <a:fillRef idx="2">
            <a:schemeClr val="dk1"/>
          </a:fillRef>
          <a:effectRef idx="1">
            <a:schemeClr val="dk1"/>
          </a:effectRef>
          <a:fontRef idx="minor">
            <a:schemeClr val="dk1"/>
          </a:fontRef>
        </p:style>
        <p:txBody>
          <a:bodyPr tIns="0" bIns="0" rtlCol="0" anchor="ctr"/>
          <a:lstStyle/>
          <a:p>
            <a:pPr algn="ctr"/>
            <a:r>
              <a:rPr lang="en-US" sz="1600" dirty="0" smtClean="0"/>
              <a:t>7</a:t>
            </a:r>
            <a:endParaRPr lang="en-US" sz="1600" dirty="0"/>
          </a:p>
        </p:txBody>
      </p:sp>
      <p:sp>
        <p:nvSpPr>
          <p:cNvPr id="130" name="Oval 129"/>
          <p:cNvSpPr/>
          <p:nvPr/>
        </p:nvSpPr>
        <p:spPr>
          <a:xfrm>
            <a:off x="4358640" y="2568633"/>
            <a:ext cx="354676" cy="354676"/>
          </a:xfrm>
          <a:prstGeom prst="ellipse">
            <a:avLst/>
          </a:prstGeom>
        </p:spPr>
        <p:style>
          <a:lnRef idx="1">
            <a:schemeClr val="dk1"/>
          </a:lnRef>
          <a:fillRef idx="2">
            <a:schemeClr val="dk1"/>
          </a:fillRef>
          <a:effectRef idx="1">
            <a:schemeClr val="dk1"/>
          </a:effectRef>
          <a:fontRef idx="minor">
            <a:schemeClr val="dk1"/>
          </a:fontRef>
        </p:style>
        <p:txBody>
          <a:bodyPr tIns="0" bIns="0" rtlCol="0" anchor="ctr"/>
          <a:lstStyle/>
          <a:p>
            <a:pPr algn="ctr"/>
            <a:r>
              <a:rPr lang="en-US" sz="1600" dirty="0" smtClean="0"/>
              <a:t>9</a:t>
            </a:r>
            <a:endParaRPr lang="en-US" sz="1600" dirty="0"/>
          </a:p>
        </p:txBody>
      </p:sp>
      <p:sp>
        <p:nvSpPr>
          <p:cNvPr id="131" name="Oval 130"/>
          <p:cNvSpPr/>
          <p:nvPr/>
        </p:nvSpPr>
        <p:spPr>
          <a:xfrm>
            <a:off x="3737956" y="2568633"/>
            <a:ext cx="354676" cy="354676"/>
          </a:xfrm>
          <a:prstGeom prst="ellipse">
            <a:avLst/>
          </a:prstGeom>
        </p:spPr>
        <p:style>
          <a:lnRef idx="1">
            <a:schemeClr val="dk1"/>
          </a:lnRef>
          <a:fillRef idx="2">
            <a:schemeClr val="dk1"/>
          </a:fillRef>
          <a:effectRef idx="1">
            <a:schemeClr val="dk1"/>
          </a:effectRef>
          <a:fontRef idx="minor">
            <a:schemeClr val="dk1"/>
          </a:fontRef>
        </p:style>
        <p:txBody>
          <a:bodyPr tIns="0" bIns="0" rtlCol="0" anchor="ctr"/>
          <a:lstStyle/>
          <a:p>
            <a:pPr algn="ctr"/>
            <a:r>
              <a:rPr lang="en-US" sz="1600" dirty="0" smtClean="0"/>
              <a:t>8</a:t>
            </a:r>
            <a:endParaRPr lang="en-US" sz="1600" dirty="0"/>
          </a:p>
        </p:txBody>
      </p:sp>
      <p:sp>
        <p:nvSpPr>
          <p:cNvPr id="132" name="Oval 131"/>
          <p:cNvSpPr/>
          <p:nvPr/>
        </p:nvSpPr>
        <p:spPr>
          <a:xfrm>
            <a:off x="4979324" y="2568633"/>
            <a:ext cx="354676" cy="354676"/>
          </a:xfrm>
          <a:prstGeom prst="ellipse">
            <a:avLst/>
          </a:prstGeom>
        </p:spPr>
        <p:style>
          <a:lnRef idx="1">
            <a:schemeClr val="dk1"/>
          </a:lnRef>
          <a:fillRef idx="2">
            <a:schemeClr val="dk1"/>
          </a:fillRef>
          <a:effectRef idx="1">
            <a:schemeClr val="dk1"/>
          </a:effectRef>
          <a:fontRef idx="minor">
            <a:schemeClr val="dk1"/>
          </a:fontRef>
        </p:style>
        <p:txBody>
          <a:bodyPr lIns="0" tIns="0" rIns="0" bIns="0" rtlCol="0" anchor="ctr"/>
          <a:lstStyle/>
          <a:p>
            <a:pPr algn="ctr"/>
            <a:r>
              <a:rPr lang="en-US" sz="1600" dirty="0" smtClean="0"/>
              <a:t>10</a:t>
            </a:r>
            <a:endParaRPr lang="en-US" sz="1600" dirty="0"/>
          </a:p>
        </p:txBody>
      </p:sp>
      <p:sp>
        <p:nvSpPr>
          <p:cNvPr id="133" name="Oval 132"/>
          <p:cNvSpPr/>
          <p:nvPr/>
        </p:nvSpPr>
        <p:spPr>
          <a:xfrm>
            <a:off x="1343891" y="1371600"/>
            <a:ext cx="354676" cy="354676"/>
          </a:xfrm>
          <a:prstGeom prst="ellipse">
            <a:avLst/>
          </a:prstGeom>
        </p:spPr>
        <p:style>
          <a:lnRef idx="1">
            <a:schemeClr val="dk1"/>
          </a:lnRef>
          <a:fillRef idx="3">
            <a:schemeClr val="dk1"/>
          </a:fillRef>
          <a:effectRef idx="2">
            <a:schemeClr val="dk1"/>
          </a:effectRef>
          <a:fontRef idx="minor">
            <a:schemeClr val="lt1"/>
          </a:fontRef>
        </p:style>
        <p:txBody>
          <a:bodyPr tIns="0" bIns="0" rtlCol="0" anchor="ctr"/>
          <a:lstStyle/>
          <a:p>
            <a:pPr algn="ctr"/>
            <a:r>
              <a:rPr lang="en-US" sz="1600" dirty="0" smtClean="0"/>
              <a:t>1</a:t>
            </a:r>
            <a:endParaRPr lang="en-US" sz="1600" dirty="0"/>
          </a:p>
        </p:txBody>
      </p:sp>
      <p:cxnSp>
        <p:nvCxnSpPr>
          <p:cNvPr id="148" name="Straight Arrow Connector 147"/>
          <p:cNvCxnSpPr>
            <a:stCxn id="31" idx="0"/>
            <a:endCxn id="133" idx="4"/>
          </p:cNvCxnSpPr>
          <p:nvPr/>
        </p:nvCxnSpPr>
        <p:spPr>
          <a:xfrm rot="16200000" flipV="1">
            <a:off x="1277389" y="1970116"/>
            <a:ext cx="842356" cy="354676"/>
          </a:xfrm>
          <a:prstGeom prst="straightConnector1">
            <a:avLst/>
          </a:prstGeom>
          <a:ln w="28575">
            <a:solidFill>
              <a:srgbClr val="0000FF"/>
            </a:solidFill>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1" name="Straight Arrow Connector 150"/>
          <p:cNvCxnSpPr>
            <a:stCxn id="128" idx="0"/>
            <a:endCxn id="133" idx="4"/>
          </p:cNvCxnSpPr>
          <p:nvPr/>
        </p:nvCxnSpPr>
        <p:spPr>
          <a:xfrm rot="16200000" flipV="1">
            <a:off x="1587731" y="1659775"/>
            <a:ext cx="842356" cy="975360"/>
          </a:xfrm>
          <a:prstGeom prst="straightConnector1">
            <a:avLst/>
          </a:prstGeom>
          <a:ln w="28575">
            <a:solidFill>
              <a:srgbClr val="0000FF"/>
            </a:solidFill>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60" name="Oval 159"/>
          <p:cNvSpPr/>
          <p:nvPr/>
        </p:nvSpPr>
        <p:spPr>
          <a:xfrm>
            <a:off x="4003964" y="1371600"/>
            <a:ext cx="354676" cy="354676"/>
          </a:xfrm>
          <a:prstGeom prst="ellipse">
            <a:avLst/>
          </a:prstGeom>
        </p:spPr>
        <p:style>
          <a:lnRef idx="1">
            <a:schemeClr val="dk1"/>
          </a:lnRef>
          <a:fillRef idx="2">
            <a:schemeClr val="dk1"/>
          </a:fillRef>
          <a:effectRef idx="1">
            <a:schemeClr val="dk1"/>
          </a:effectRef>
          <a:fontRef idx="minor">
            <a:schemeClr val="dk1"/>
          </a:fontRef>
        </p:style>
        <p:txBody>
          <a:bodyPr tIns="0" bIns="0" rtlCol="0" anchor="ctr"/>
          <a:lstStyle/>
          <a:p>
            <a:pPr algn="ctr"/>
            <a:r>
              <a:rPr lang="en-US" sz="1600" dirty="0" smtClean="0"/>
              <a:t>6</a:t>
            </a:r>
            <a:endParaRPr lang="en-US" sz="1600" dirty="0"/>
          </a:p>
        </p:txBody>
      </p:sp>
      <p:cxnSp>
        <p:nvCxnSpPr>
          <p:cNvPr id="161" name="Straight Arrow Connector 160"/>
          <p:cNvCxnSpPr>
            <a:stCxn id="132" idx="0"/>
            <a:endCxn id="160" idx="4"/>
          </p:cNvCxnSpPr>
          <p:nvPr/>
        </p:nvCxnSpPr>
        <p:spPr>
          <a:xfrm rot="16200000" flipV="1">
            <a:off x="4247804" y="1659775"/>
            <a:ext cx="842356" cy="975360"/>
          </a:xfrm>
          <a:prstGeom prst="straightConnector1">
            <a:avLst/>
          </a:prstGeom>
          <a:ln w="28575">
            <a:solidFill>
              <a:srgbClr val="0000FF"/>
            </a:solidFill>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6" name="Straight Arrow Connector 165"/>
          <p:cNvCxnSpPr>
            <a:stCxn id="130" idx="0"/>
            <a:endCxn id="160" idx="4"/>
          </p:cNvCxnSpPr>
          <p:nvPr/>
        </p:nvCxnSpPr>
        <p:spPr>
          <a:xfrm rot="16200000" flipV="1">
            <a:off x="3937462" y="1970116"/>
            <a:ext cx="842356" cy="354676"/>
          </a:xfrm>
          <a:prstGeom prst="straightConnector1">
            <a:avLst/>
          </a:prstGeom>
          <a:ln w="28575">
            <a:solidFill>
              <a:srgbClr val="0000FF"/>
            </a:solidFill>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2" name="Straight Arrow Connector 171"/>
          <p:cNvCxnSpPr>
            <a:stCxn id="131" idx="0"/>
            <a:endCxn id="160" idx="4"/>
          </p:cNvCxnSpPr>
          <p:nvPr/>
        </p:nvCxnSpPr>
        <p:spPr>
          <a:xfrm rot="5400000" flipH="1" flipV="1">
            <a:off x="3627120" y="2014451"/>
            <a:ext cx="842356" cy="266008"/>
          </a:xfrm>
          <a:prstGeom prst="straightConnector1">
            <a:avLst/>
          </a:prstGeom>
          <a:ln w="28575">
            <a:solidFill>
              <a:srgbClr val="0000FF"/>
            </a:solidFill>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5" name="Straight Arrow Connector 174"/>
          <p:cNvCxnSpPr>
            <a:stCxn id="129" idx="0"/>
            <a:endCxn id="160" idx="4"/>
          </p:cNvCxnSpPr>
          <p:nvPr/>
        </p:nvCxnSpPr>
        <p:spPr>
          <a:xfrm rot="5400000" flipH="1" flipV="1">
            <a:off x="3316778" y="1704109"/>
            <a:ext cx="842356" cy="886691"/>
          </a:xfrm>
          <a:prstGeom prst="straightConnector1">
            <a:avLst/>
          </a:prstGeom>
          <a:ln w="28575">
            <a:solidFill>
              <a:srgbClr val="0000FF"/>
            </a:solidFill>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8" name="Straight Arrow Connector 177"/>
          <p:cNvCxnSpPr>
            <a:stCxn id="160" idx="2"/>
            <a:endCxn id="133" idx="6"/>
          </p:cNvCxnSpPr>
          <p:nvPr/>
        </p:nvCxnSpPr>
        <p:spPr>
          <a:xfrm rot="10800000">
            <a:off x="1698567" y="1548938"/>
            <a:ext cx="2305397" cy="924"/>
          </a:xfrm>
          <a:prstGeom prst="straightConnector1">
            <a:avLst/>
          </a:prstGeom>
          <a:ln w="28575">
            <a:solidFill>
              <a:srgbClr val="0000FF"/>
            </a:solidFill>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73" name="Rectangle 72"/>
          <p:cNvSpPr/>
          <p:nvPr/>
        </p:nvSpPr>
        <p:spPr>
          <a:xfrm>
            <a:off x="2514600" y="4267200"/>
            <a:ext cx="304800" cy="224971"/>
          </a:xfrm>
          <a:prstGeom prst="rect">
            <a:avLst/>
          </a:prstGeom>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200" dirty="0"/>
          </a:p>
        </p:txBody>
      </p:sp>
      <p:sp>
        <p:nvSpPr>
          <p:cNvPr id="74" name="Rectangle 73"/>
          <p:cNvSpPr/>
          <p:nvPr/>
        </p:nvSpPr>
        <p:spPr>
          <a:xfrm>
            <a:off x="1600200" y="4267200"/>
            <a:ext cx="914400" cy="224971"/>
          </a:xfrm>
          <a:prstGeom prst="rect">
            <a:avLst/>
          </a:prstGeom>
        </p:spPr>
        <p:style>
          <a:lnRef idx="1">
            <a:schemeClr val="accent3"/>
          </a:lnRef>
          <a:fillRef idx="2">
            <a:schemeClr val="accent3"/>
          </a:fillRef>
          <a:effectRef idx="1">
            <a:schemeClr val="accent3"/>
          </a:effectRef>
          <a:fontRef idx="minor">
            <a:schemeClr val="dk1"/>
          </a:fontRef>
        </p:style>
        <p:txBody>
          <a:bodyPr lIns="0" tIns="0" rIns="0" bIns="0" rtlCol="0" anchor="ctr"/>
          <a:lstStyle/>
          <a:p>
            <a:pPr algn="ctr"/>
            <a:endParaRPr lang="en-US" sz="1200" dirty="0"/>
          </a:p>
        </p:txBody>
      </p:sp>
      <p:sp>
        <p:nvSpPr>
          <p:cNvPr id="75" name="Rectangle 74"/>
          <p:cNvSpPr/>
          <p:nvPr/>
        </p:nvSpPr>
        <p:spPr>
          <a:xfrm>
            <a:off x="4038600" y="4267200"/>
            <a:ext cx="304800" cy="22860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1200" dirty="0"/>
          </a:p>
        </p:txBody>
      </p:sp>
      <p:sp>
        <p:nvSpPr>
          <p:cNvPr id="152" name="Rectangle 151"/>
          <p:cNvSpPr/>
          <p:nvPr/>
        </p:nvSpPr>
        <p:spPr>
          <a:xfrm>
            <a:off x="152400" y="4191000"/>
            <a:ext cx="13716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smtClean="0"/>
              <a:t>Process First</a:t>
            </a:r>
            <a:endParaRPr lang="en-US" sz="1600" dirty="0"/>
          </a:p>
        </p:txBody>
      </p:sp>
      <p:sp>
        <p:nvSpPr>
          <p:cNvPr id="159" name="Rectangle 158"/>
          <p:cNvSpPr/>
          <p:nvPr/>
        </p:nvSpPr>
        <p:spPr>
          <a:xfrm>
            <a:off x="4343400" y="4267200"/>
            <a:ext cx="914400" cy="224971"/>
          </a:xfrm>
          <a:prstGeom prst="rect">
            <a:avLst/>
          </a:prstGeom>
        </p:spPr>
        <p:style>
          <a:lnRef idx="1">
            <a:schemeClr val="accent3"/>
          </a:lnRef>
          <a:fillRef idx="2">
            <a:schemeClr val="accent3"/>
          </a:fillRef>
          <a:effectRef idx="1">
            <a:schemeClr val="accent3"/>
          </a:effectRef>
          <a:fontRef idx="minor">
            <a:schemeClr val="dk1"/>
          </a:fontRef>
        </p:style>
        <p:txBody>
          <a:bodyPr lIns="0" tIns="0" rIns="0" bIns="0" rtlCol="0" anchor="ctr"/>
          <a:lstStyle/>
          <a:p>
            <a:pPr algn="ctr"/>
            <a:endParaRPr lang="en-US" sz="1200" dirty="0"/>
          </a:p>
        </p:txBody>
      </p:sp>
      <p:sp>
        <p:nvSpPr>
          <p:cNvPr id="171" name="Rectangle 170"/>
          <p:cNvSpPr/>
          <p:nvPr/>
        </p:nvSpPr>
        <p:spPr>
          <a:xfrm>
            <a:off x="152400" y="4953000"/>
            <a:ext cx="1371600" cy="45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smtClean="0"/>
              <a:t>Lazy</a:t>
            </a:r>
            <a:endParaRPr lang="en-US" sz="1600" dirty="0"/>
          </a:p>
        </p:txBody>
      </p:sp>
      <p:sp>
        <p:nvSpPr>
          <p:cNvPr id="176" name="Rectangle 175"/>
          <p:cNvSpPr/>
          <p:nvPr/>
        </p:nvSpPr>
        <p:spPr>
          <a:xfrm>
            <a:off x="1600200" y="5029200"/>
            <a:ext cx="304800" cy="224971"/>
          </a:xfrm>
          <a:prstGeom prst="rect">
            <a:avLst/>
          </a:prstGeom>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200" dirty="0"/>
          </a:p>
        </p:txBody>
      </p:sp>
      <p:sp>
        <p:nvSpPr>
          <p:cNvPr id="177" name="Rectangle 176"/>
          <p:cNvSpPr/>
          <p:nvPr/>
        </p:nvSpPr>
        <p:spPr>
          <a:xfrm>
            <a:off x="4038600" y="5029200"/>
            <a:ext cx="304800" cy="22860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1200" dirty="0"/>
          </a:p>
        </p:txBody>
      </p:sp>
      <p:sp>
        <p:nvSpPr>
          <p:cNvPr id="179" name="Rectangle 178"/>
          <p:cNvSpPr/>
          <p:nvPr/>
        </p:nvSpPr>
        <p:spPr>
          <a:xfrm>
            <a:off x="1905000" y="5029200"/>
            <a:ext cx="304800" cy="224971"/>
          </a:xfrm>
          <a:prstGeom prst="rect">
            <a:avLst/>
          </a:prstGeom>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200" dirty="0"/>
          </a:p>
        </p:txBody>
      </p:sp>
      <p:sp>
        <p:nvSpPr>
          <p:cNvPr id="181" name="Rectangle 180"/>
          <p:cNvSpPr/>
          <p:nvPr/>
        </p:nvSpPr>
        <p:spPr>
          <a:xfrm>
            <a:off x="2209800" y="5029200"/>
            <a:ext cx="914400" cy="224971"/>
          </a:xfrm>
          <a:prstGeom prst="rect">
            <a:avLst/>
          </a:prstGeom>
        </p:spPr>
        <p:style>
          <a:lnRef idx="1">
            <a:schemeClr val="accent3"/>
          </a:lnRef>
          <a:fillRef idx="2">
            <a:schemeClr val="accent3"/>
          </a:fillRef>
          <a:effectRef idx="1">
            <a:schemeClr val="accent3"/>
          </a:effectRef>
          <a:fontRef idx="minor">
            <a:schemeClr val="dk1"/>
          </a:fontRef>
        </p:style>
        <p:txBody>
          <a:bodyPr lIns="0" tIns="0" rIns="0" bIns="0" rtlCol="0" anchor="ctr"/>
          <a:lstStyle/>
          <a:p>
            <a:pPr algn="ctr"/>
            <a:endParaRPr lang="en-US" sz="1200" dirty="0"/>
          </a:p>
        </p:txBody>
      </p:sp>
      <p:sp>
        <p:nvSpPr>
          <p:cNvPr id="156" name="Rectangle 155"/>
          <p:cNvSpPr/>
          <p:nvPr/>
        </p:nvSpPr>
        <p:spPr>
          <a:xfrm>
            <a:off x="2819400" y="4267200"/>
            <a:ext cx="304800" cy="224971"/>
          </a:xfrm>
          <a:prstGeom prst="rect">
            <a:avLst/>
          </a:prstGeom>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200" dirty="0"/>
          </a:p>
        </p:txBody>
      </p:sp>
      <p:sp>
        <p:nvSpPr>
          <p:cNvPr id="162" name="Rectangle 161"/>
          <p:cNvSpPr/>
          <p:nvPr/>
        </p:nvSpPr>
        <p:spPr>
          <a:xfrm>
            <a:off x="3124200" y="4267200"/>
            <a:ext cx="304800" cy="224971"/>
          </a:xfrm>
          <a:prstGeom prst="rect">
            <a:avLst/>
          </a:prstGeom>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200" dirty="0"/>
          </a:p>
        </p:txBody>
      </p:sp>
      <p:sp>
        <p:nvSpPr>
          <p:cNvPr id="163" name="Rectangle 162"/>
          <p:cNvSpPr/>
          <p:nvPr/>
        </p:nvSpPr>
        <p:spPr>
          <a:xfrm>
            <a:off x="3429000" y="4267200"/>
            <a:ext cx="304800" cy="224971"/>
          </a:xfrm>
          <a:prstGeom prst="rect">
            <a:avLst/>
          </a:prstGeom>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200" dirty="0"/>
          </a:p>
        </p:txBody>
      </p:sp>
      <p:sp>
        <p:nvSpPr>
          <p:cNvPr id="164" name="Rectangle 163"/>
          <p:cNvSpPr/>
          <p:nvPr/>
        </p:nvSpPr>
        <p:spPr>
          <a:xfrm>
            <a:off x="3733800" y="4267200"/>
            <a:ext cx="304800" cy="224971"/>
          </a:xfrm>
          <a:prstGeom prst="rect">
            <a:avLst/>
          </a:prstGeom>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200" dirty="0"/>
          </a:p>
        </p:txBody>
      </p:sp>
      <p:sp>
        <p:nvSpPr>
          <p:cNvPr id="169" name="Rectangle 168"/>
          <p:cNvSpPr/>
          <p:nvPr/>
        </p:nvSpPr>
        <p:spPr>
          <a:xfrm>
            <a:off x="3124200" y="5029200"/>
            <a:ext cx="304800" cy="224971"/>
          </a:xfrm>
          <a:prstGeom prst="rect">
            <a:avLst/>
          </a:prstGeom>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200" dirty="0"/>
          </a:p>
        </p:txBody>
      </p:sp>
      <p:sp>
        <p:nvSpPr>
          <p:cNvPr id="180" name="Rectangle 179"/>
          <p:cNvSpPr/>
          <p:nvPr/>
        </p:nvSpPr>
        <p:spPr>
          <a:xfrm>
            <a:off x="3429000" y="5029200"/>
            <a:ext cx="304800" cy="224971"/>
          </a:xfrm>
          <a:prstGeom prst="rect">
            <a:avLst/>
          </a:prstGeom>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200" dirty="0"/>
          </a:p>
        </p:txBody>
      </p:sp>
      <p:sp>
        <p:nvSpPr>
          <p:cNvPr id="191" name="Rectangle 190"/>
          <p:cNvSpPr/>
          <p:nvPr/>
        </p:nvSpPr>
        <p:spPr>
          <a:xfrm>
            <a:off x="3733800" y="5029200"/>
            <a:ext cx="304800" cy="224971"/>
          </a:xfrm>
          <a:prstGeom prst="rect">
            <a:avLst/>
          </a:prstGeom>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200" dirty="0"/>
          </a:p>
        </p:txBody>
      </p:sp>
      <p:sp>
        <p:nvSpPr>
          <p:cNvPr id="200" name="Rectangle 199"/>
          <p:cNvSpPr/>
          <p:nvPr/>
        </p:nvSpPr>
        <p:spPr>
          <a:xfrm>
            <a:off x="4343400" y="5029200"/>
            <a:ext cx="914400" cy="224971"/>
          </a:xfrm>
          <a:prstGeom prst="rect">
            <a:avLst/>
          </a:prstGeom>
        </p:spPr>
        <p:style>
          <a:lnRef idx="1">
            <a:schemeClr val="accent3"/>
          </a:lnRef>
          <a:fillRef idx="2">
            <a:schemeClr val="accent3"/>
          </a:fillRef>
          <a:effectRef idx="1">
            <a:schemeClr val="accent3"/>
          </a:effectRef>
          <a:fontRef idx="minor">
            <a:schemeClr val="dk1"/>
          </a:fontRef>
        </p:style>
        <p:txBody>
          <a:bodyPr lIns="0" tIns="0" rIns="0" bIns="0" rtlCol="0" anchor="ctr"/>
          <a:lstStyle/>
          <a:p>
            <a:pPr algn="ctr"/>
            <a:endParaRPr lang="en-US" sz="1200" dirty="0"/>
          </a:p>
        </p:txBody>
      </p:sp>
      <p:sp>
        <p:nvSpPr>
          <p:cNvPr id="201" name="Rectangle 200"/>
          <p:cNvSpPr/>
          <p:nvPr/>
        </p:nvSpPr>
        <p:spPr>
          <a:xfrm>
            <a:off x="76200" y="914400"/>
            <a:ext cx="609600" cy="224971"/>
          </a:xfrm>
          <a:prstGeom prst="rect">
            <a:avLst/>
          </a:prstGeom>
        </p:spPr>
        <p:style>
          <a:lnRef idx="1">
            <a:schemeClr val="accent6"/>
          </a:lnRef>
          <a:fillRef idx="2">
            <a:schemeClr val="accent6"/>
          </a:fillRef>
          <a:effectRef idx="1">
            <a:schemeClr val="accent6"/>
          </a:effectRef>
          <a:fontRef idx="minor">
            <a:schemeClr val="dk1"/>
          </a:fontRef>
        </p:style>
        <p:txBody>
          <a:bodyPr lIns="0" tIns="0" rIns="0" bIns="0" rtlCol="0" anchor="ctr"/>
          <a:lstStyle/>
          <a:p>
            <a:pPr algn="ctr"/>
            <a:endParaRPr lang="en-US" sz="1200" dirty="0"/>
          </a:p>
        </p:txBody>
      </p:sp>
      <p:sp>
        <p:nvSpPr>
          <p:cNvPr id="202" name="Rectangle 201"/>
          <p:cNvSpPr/>
          <p:nvPr/>
        </p:nvSpPr>
        <p:spPr>
          <a:xfrm>
            <a:off x="990600" y="914400"/>
            <a:ext cx="304800" cy="224971"/>
          </a:xfrm>
          <a:prstGeom prst="rect">
            <a:avLst/>
          </a:prstGeom>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200" dirty="0"/>
          </a:p>
        </p:txBody>
      </p:sp>
      <p:sp>
        <p:nvSpPr>
          <p:cNvPr id="203" name="Rectangle 202"/>
          <p:cNvSpPr/>
          <p:nvPr/>
        </p:nvSpPr>
        <p:spPr>
          <a:xfrm>
            <a:off x="685800" y="914400"/>
            <a:ext cx="304800" cy="2286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b="1" dirty="0" smtClean="0"/>
              <a:t>≥</a:t>
            </a:r>
            <a:endParaRPr lang="en-US" b="1" dirty="0"/>
          </a:p>
        </p:txBody>
      </p:sp>
      <p:sp>
        <p:nvSpPr>
          <p:cNvPr id="204" name="Rectangle 203"/>
          <p:cNvSpPr/>
          <p:nvPr/>
        </p:nvSpPr>
        <p:spPr>
          <a:xfrm>
            <a:off x="76200" y="1295400"/>
            <a:ext cx="304800" cy="228600"/>
          </a:xfrm>
          <a:prstGeom prst="rect">
            <a:avLst/>
          </a:prstGeom>
        </p:spPr>
        <p:style>
          <a:lnRef idx="1">
            <a:schemeClr val="accent6"/>
          </a:lnRef>
          <a:fillRef idx="2">
            <a:schemeClr val="accent6"/>
          </a:fillRef>
          <a:effectRef idx="1">
            <a:schemeClr val="accent6"/>
          </a:effectRef>
          <a:fontRef idx="minor">
            <a:schemeClr val="dk1"/>
          </a:fontRef>
        </p:style>
        <p:txBody>
          <a:bodyPr lIns="0" tIns="0" rIns="0" bIns="0" rtlCol="0" anchor="ctr"/>
          <a:lstStyle/>
          <a:p>
            <a:pPr algn="ctr"/>
            <a:endParaRPr lang="en-US" sz="1200" dirty="0"/>
          </a:p>
        </p:txBody>
      </p:sp>
      <p:sp>
        <p:nvSpPr>
          <p:cNvPr id="205" name="Rectangle 204"/>
          <p:cNvSpPr/>
          <p:nvPr/>
        </p:nvSpPr>
        <p:spPr>
          <a:xfrm>
            <a:off x="990600" y="1295400"/>
            <a:ext cx="304800" cy="224971"/>
          </a:xfrm>
          <a:prstGeom prst="rect">
            <a:avLst/>
          </a:prstGeom>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200" dirty="0"/>
          </a:p>
        </p:txBody>
      </p:sp>
      <p:sp>
        <p:nvSpPr>
          <p:cNvPr id="206" name="Rectangle 205"/>
          <p:cNvSpPr/>
          <p:nvPr/>
        </p:nvSpPr>
        <p:spPr>
          <a:xfrm>
            <a:off x="685800" y="1295400"/>
            <a:ext cx="304800" cy="2286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b="1" dirty="0" smtClean="0"/>
              <a:t>≥</a:t>
            </a:r>
            <a:endParaRPr lang="en-US" b="1" dirty="0"/>
          </a:p>
        </p:txBody>
      </p:sp>
      <p:sp>
        <p:nvSpPr>
          <p:cNvPr id="207" name="Rectangle 206"/>
          <p:cNvSpPr/>
          <p:nvPr/>
        </p:nvSpPr>
        <p:spPr>
          <a:xfrm>
            <a:off x="76200" y="1295400"/>
            <a:ext cx="609600" cy="228600"/>
          </a:xfrm>
          <a:prstGeom prst="rect">
            <a:avLst/>
          </a:prstGeom>
          <a:no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08" name="Rectangle 207"/>
          <p:cNvSpPr/>
          <p:nvPr/>
        </p:nvSpPr>
        <p:spPr>
          <a:xfrm>
            <a:off x="990600" y="1676400"/>
            <a:ext cx="304800" cy="224971"/>
          </a:xfrm>
          <a:prstGeom prst="rect">
            <a:avLst/>
          </a:prstGeom>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200" dirty="0"/>
          </a:p>
        </p:txBody>
      </p:sp>
      <p:sp>
        <p:nvSpPr>
          <p:cNvPr id="209" name="Rectangle 208"/>
          <p:cNvSpPr/>
          <p:nvPr/>
        </p:nvSpPr>
        <p:spPr>
          <a:xfrm>
            <a:off x="685800" y="1676400"/>
            <a:ext cx="304800" cy="2286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b="1" dirty="0" smtClean="0"/>
              <a:t>&lt;</a:t>
            </a:r>
            <a:endParaRPr lang="en-US" b="1" dirty="0"/>
          </a:p>
        </p:txBody>
      </p:sp>
      <p:sp>
        <p:nvSpPr>
          <p:cNvPr id="210" name="Rectangle 209"/>
          <p:cNvSpPr/>
          <p:nvPr/>
        </p:nvSpPr>
        <p:spPr>
          <a:xfrm>
            <a:off x="76200" y="1676400"/>
            <a:ext cx="609600" cy="228600"/>
          </a:xfrm>
          <a:prstGeom prst="rect">
            <a:avLst/>
          </a:prstGeom>
          <a:no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grpSp>
        <p:nvGrpSpPr>
          <p:cNvPr id="3" name="Group 164"/>
          <p:cNvGrpSpPr>
            <a:grpSpLocks noChangeAspect="1"/>
          </p:cNvGrpSpPr>
          <p:nvPr/>
        </p:nvGrpSpPr>
        <p:grpSpPr>
          <a:xfrm>
            <a:off x="762000" y="1447801"/>
            <a:ext cx="4191000" cy="943510"/>
            <a:chOff x="2290536" y="1147536"/>
            <a:chExt cx="4440464" cy="999671"/>
          </a:xfrm>
        </p:grpSpPr>
        <p:sp>
          <p:nvSpPr>
            <p:cNvPr id="167" name="Oval 166"/>
            <p:cNvSpPr>
              <a:spLocks noChangeAspect="1"/>
            </p:cNvSpPr>
            <p:nvPr/>
          </p:nvSpPr>
          <p:spPr>
            <a:xfrm>
              <a:off x="3429001" y="1147536"/>
              <a:ext cx="242207" cy="242207"/>
            </a:xfrm>
            <a:prstGeom prst="ellipse">
              <a:avLst/>
            </a:prstGeom>
          </p:spPr>
          <p:style>
            <a:lnRef idx="1">
              <a:schemeClr val="accent1"/>
            </a:lnRef>
            <a:fillRef idx="2">
              <a:schemeClr val="accent1"/>
            </a:fillRef>
            <a:effectRef idx="1">
              <a:schemeClr val="accent1"/>
            </a:effectRef>
            <a:fontRef idx="minor">
              <a:schemeClr val="dk1"/>
            </a:fontRef>
          </p:style>
          <p:txBody>
            <a:bodyPr tIns="0" bIns="0" rtlCol="0" anchor="ctr"/>
            <a:lstStyle/>
            <a:p>
              <a:pPr algn="ctr"/>
              <a:r>
                <a:rPr lang="en-US" sz="1400" dirty="0" smtClean="0"/>
                <a:t>1</a:t>
              </a:r>
              <a:endParaRPr lang="en-US" sz="1400" dirty="0"/>
            </a:p>
          </p:txBody>
        </p:sp>
        <p:sp>
          <p:nvSpPr>
            <p:cNvPr id="182" name="Oval 181"/>
            <p:cNvSpPr>
              <a:spLocks noChangeAspect="1"/>
            </p:cNvSpPr>
            <p:nvPr/>
          </p:nvSpPr>
          <p:spPr>
            <a:xfrm>
              <a:off x="3663043" y="1905000"/>
              <a:ext cx="242207" cy="242207"/>
            </a:xfrm>
            <a:prstGeom prst="ellipse">
              <a:avLst/>
            </a:prstGeom>
          </p:spPr>
          <p:style>
            <a:lnRef idx="1">
              <a:schemeClr val="accent1"/>
            </a:lnRef>
            <a:fillRef idx="2">
              <a:schemeClr val="accent1"/>
            </a:fillRef>
            <a:effectRef idx="1">
              <a:schemeClr val="accent1"/>
            </a:effectRef>
            <a:fontRef idx="minor">
              <a:schemeClr val="dk1"/>
            </a:fontRef>
          </p:style>
          <p:txBody>
            <a:bodyPr tIns="0" bIns="0" rtlCol="0" anchor="ctr"/>
            <a:lstStyle/>
            <a:p>
              <a:pPr algn="ctr"/>
              <a:r>
                <a:rPr lang="en-US" sz="1400" dirty="0" smtClean="0"/>
                <a:t>5</a:t>
              </a:r>
              <a:endParaRPr lang="en-US" sz="1400" dirty="0"/>
            </a:p>
          </p:txBody>
        </p:sp>
        <p:sp>
          <p:nvSpPr>
            <p:cNvPr id="183" name="Oval 182"/>
            <p:cNvSpPr>
              <a:spLocks noChangeAspect="1"/>
            </p:cNvSpPr>
            <p:nvPr/>
          </p:nvSpPr>
          <p:spPr>
            <a:xfrm>
              <a:off x="2290536" y="1904999"/>
              <a:ext cx="242207" cy="242207"/>
            </a:xfrm>
            <a:prstGeom prst="ellipse">
              <a:avLst/>
            </a:prstGeom>
          </p:spPr>
          <p:style>
            <a:lnRef idx="1">
              <a:schemeClr val="accent1"/>
            </a:lnRef>
            <a:fillRef idx="2">
              <a:schemeClr val="accent1"/>
            </a:fillRef>
            <a:effectRef idx="1">
              <a:schemeClr val="accent1"/>
            </a:effectRef>
            <a:fontRef idx="minor">
              <a:schemeClr val="dk1"/>
            </a:fontRef>
          </p:style>
          <p:txBody>
            <a:bodyPr tIns="0" bIns="0" rtlCol="0" anchor="ctr"/>
            <a:lstStyle/>
            <a:p>
              <a:pPr algn="ctr"/>
              <a:r>
                <a:rPr lang="en-US" sz="1400" dirty="0" smtClean="0"/>
                <a:t>2</a:t>
              </a:r>
              <a:endParaRPr lang="en-US" sz="1400" dirty="0"/>
            </a:p>
          </p:txBody>
        </p:sp>
        <p:sp>
          <p:nvSpPr>
            <p:cNvPr id="184" name="Oval 183"/>
            <p:cNvSpPr>
              <a:spLocks noChangeAspect="1"/>
            </p:cNvSpPr>
            <p:nvPr/>
          </p:nvSpPr>
          <p:spPr>
            <a:xfrm>
              <a:off x="2774950" y="1905000"/>
              <a:ext cx="242207" cy="242207"/>
            </a:xfrm>
            <a:prstGeom prst="ellipse">
              <a:avLst/>
            </a:prstGeom>
          </p:spPr>
          <p:style>
            <a:lnRef idx="1">
              <a:schemeClr val="accent1"/>
            </a:lnRef>
            <a:fillRef idx="2">
              <a:schemeClr val="accent1"/>
            </a:fillRef>
            <a:effectRef idx="1">
              <a:schemeClr val="accent1"/>
            </a:effectRef>
            <a:fontRef idx="minor">
              <a:schemeClr val="dk1"/>
            </a:fontRef>
          </p:style>
          <p:txBody>
            <a:bodyPr tIns="0" bIns="0" rtlCol="0" anchor="ctr"/>
            <a:lstStyle/>
            <a:p>
              <a:pPr algn="ctr"/>
              <a:r>
                <a:rPr lang="en-US" sz="1400" dirty="0" smtClean="0"/>
                <a:t>3</a:t>
              </a:r>
              <a:endParaRPr lang="en-US" sz="1400" dirty="0"/>
            </a:p>
          </p:txBody>
        </p:sp>
        <p:sp>
          <p:nvSpPr>
            <p:cNvPr id="185" name="Oval 184"/>
            <p:cNvSpPr>
              <a:spLocks noChangeAspect="1"/>
            </p:cNvSpPr>
            <p:nvPr/>
          </p:nvSpPr>
          <p:spPr>
            <a:xfrm>
              <a:off x="3178629" y="1905000"/>
              <a:ext cx="242207" cy="242207"/>
            </a:xfrm>
            <a:prstGeom prst="ellipse">
              <a:avLst/>
            </a:prstGeom>
          </p:spPr>
          <p:style>
            <a:lnRef idx="1">
              <a:schemeClr val="accent1"/>
            </a:lnRef>
            <a:fillRef idx="2">
              <a:schemeClr val="accent1"/>
            </a:fillRef>
            <a:effectRef idx="1">
              <a:schemeClr val="accent1"/>
            </a:effectRef>
            <a:fontRef idx="minor">
              <a:schemeClr val="dk1"/>
            </a:fontRef>
          </p:style>
          <p:txBody>
            <a:bodyPr tIns="0" bIns="0" rtlCol="0" anchor="ctr"/>
            <a:lstStyle/>
            <a:p>
              <a:pPr algn="ctr"/>
              <a:r>
                <a:rPr lang="en-US" sz="1400" dirty="0" smtClean="0"/>
                <a:t>4</a:t>
              </a:r>
              <a:endParaRPr lang="en-US" sz="1400" dirty="0"/>
            </a:p>
          </p:txBody>
        </p:sp>
        <p:sp>
          <p:nvSpPr>
            <p:cNvPr id="187" name="Oval 186"/>
            <p:cNvSpPr>
              <a:spLocks noChangeAspect="1"/>
            </p:cNvSpPr>
            <p:nvPr/>
          </p:nvSpPr>
          <p:spPr>
            <a:xfrm>
              <a:off x="6488793" y="1905000"/>
              <a:ext cx="242207" cy="242207"/>
            </a:xfrm>
            <a:prstGeom prst="ellipse">
              <a:avLst/>
            </a:prstGeom>
          </p:spPr>
          <p:style>
            <a:lnRef idx="1">
              <a:schemeClr val="accent1"/>
            </a:lnRef>
            <a:fillRef idx="2">
              <a:schemeClr val="accent1"/>
            </a:fillRef>
            <a:effectRef idx="1">
              <a:schemeClr val="accent1"/>
            </a:effectRef>
            <a:fontRef idx="minor">
              <a:schemeClr val="dk1"/>
            </a:fontRef>
          </p:style>
          <p:txBody>
            <a:bodyPr tIns="0" bIns="0" rtlCol="0" anchor="ctr"/>
            <a:lstStyle/>
            <a:p>
              <a:pPr algn="ctr"/>
              <a:r>
                <a:rPr lang="en-US" sz="1400" dirty="0" smtClean="0"/>
                <a:t>4</a:t>
              </a:r>
              <a:endParaRPr lang="en-US" sz="1400" dirty="0"/>
            </a:p>
          </p:txBody>
        </p:sp>
        <p:sp>
          <p:nvSpPr>
            <p:cNvPr id="192" name="Oval 191"/>
            <p:cNvSpPr>
              <a:spLocks noChangeAspect="1"/>
            </p:cNvSpPr>
            <p:nvPr/>
          </p:nvSpPr>
          <p:spPr>
            <a:xfrm>
              <a:off x="5116286" y="1905000"/>
              <a:ext cx="242207" cy="242207"/>
            </a:xfrm>
            <a:prstGeom prst="ellipse">
              <a:avLst/>
            </a:prstGeom>
          </p:spPr>
          <p:style>
            <a:lnRef idx="1">
              <a:schemeClr val="accent1"/>
            </a:lnRef>
            <a:fillRef idx="2">
              <a:schemeClr val="accent1"/>
            </a:fillRef>
            <a:effectRef idx="1">
              <a:schemeClr val="accent1"/>
            </a:effectRef>
            <a:fontRef idx="minor">
              <a:schemeClr val="dk1"/>
            </a:fontRef>
          </p:style>
          <p:txBody>
            <a:bodyPr tIns="0" bIns="0" rtlCol="0" anchor="ctr"/>
            <a:lstStyle/>
            <a:p>
              <a:pPr algn="ctr"/>
              <a:r>
                <a:rPr lang="en-US" sz="1400" dirty="0" smtClean="0"/>
                <a:t>1</a:t>
              </a:r>
              <a:endParaRPr lang="en-US" sz="1400" dirty="0"/>
            </a:p>
          </p:txBody>
        </p:sp>
        <p:sp>
          <p:nvSpPr>
            <p:cNvPr id="193" name="Oval 192"/>
            <p:cNvSpPr>
              <a:spLocks noChangeAspect="1"/>
            </p:cNvSpPr>
            <p:nvPr/>
          </p:nvSpPr>
          <p:spPr>
            <a:xfrm>
              <a:off x="5619206" y="1905000"/>
              <a:ext cx="242207" cy="242207"/>
            </a:xfrm>
            <a:prstGeom prst="ellipse">
              <a:avLst/>
            </a:prstGeom>
          </p:spPr>
          <p:style>
            <a:lnRef idx="1">
              <a:schemeClr val="accent1"/>
            </a:lnRef>
            <a:fillRef idx="2">
              <a:schemeClr val="accent1"/>
            </a:fillRef>
            <a:effectRef idx="1">
              <a:schemeClr val="accent1"/>
            </a:effectRef>
            <a:fontRef idx="minor">
              <a:schemeClr val="dk1"/>
            </a:fontRef>
          </p:style>
          <p:txBody>
            <a:bodyPr tIns="0" bIns="0" rtlCol="0" anchor="ctr"/>
            <a:lstStyle/>
            <a:p>
              <a:pPr algn="ctr"/>
              <a:r>
                <a:rPr lang="en-US" sz="1400" dirty="0" smtClean="0"/>
                <a:t>2</a:t>
              </a:r>
              <a:endParaRPr lang="en-US" sz="1400" dirty="0"/>
            </a:p>
          </p:txBody>
        </p:sp>
        <p:sp>
          <p:nvSpPr>
            <p:cNvPr id="195" name="Oval 194"/>
            <p:cNvSpPr>
              <a:spLocks noChangeAspect="1"/>
            </p:cNvSpPr>
            <p:nvPr/>
          </p:nvSpPr>
          <p:spPr>
            <a:xfrm>
              <a:off x="6004378" y="1905000"/>
              <a:ext cx="242207" cy="242207"/>
            </a:xfrm>
            <a:prstGeom prst="ellipse">
              <a:avLst/>
            </a:prstGeom>
          </p:spPr>
          <p:style>
            <a:lnRef idx="1">
              <a:schemeClr val="accent1"/>
            </a:lnRef>
            <a:fillRef idx="2">
              <a:schemeClr val="accent1"/>
            </a:fillRef>
            <a:effectRef idx="1">
              <a:schemeClr val="accent1"/>
            </a:effectRef>
            <a:fontRef idx="minor">
              <a:schemeClr val="dk1"/>
            </a:fontRef>
          </p:style>
          <p:txBody>
            <a:bodyPr tIns="0" bIns="0" rtlCol="0" anchor="ctr"/>
            <a:lstStyle/>
            <a:p>
              <a:pPr algn="ctr"/>
              <a:r>
                <a:rPr lang="en-US" sz="1400" dirty="0" smtClean="0"/>
                <a:t>3</a:t>
              </a:r>
              <a:endParaRPr lang="en-US" sz="1400" dirty="0"/>
            </a:p>
          </p:txBody>
        </p:sp>
      </p:grpSp>
      <p:grpSp>
        <p:nvGrpSpPr>
          <p:cNvPr id="6" name="Group 195"/>
          <p:cNvGrpSpPr/>
          <p:nvPr/>
        </p:nvGrpSpPr>
        <p:grpSpPr>
          <a:xfrm>
            <a:off x="1600200" y="3790043"/>
            <a:ext cx="7315200" cy="2153557"/>
            <a:chOff x="1600200" y="3790043"/>
            <a:chExt cx="7315200" cy="2153557"/>
          </a:xfrm>
        </p:grpSpPr>
        <p:cxnSp>
          <p:nvCxnSpPr>
            <p:cNvPr id="197" name="Straight Arrow Connector 196"/>
            <p:cNvCxnSpPr/>
            <p:nvPr/>
          </p:nvCxnSpPr>
          <p:spPr>
            <a:xfrm rot="5400000" flipH="1" flipV="1">
              <a:off x="676220" y="4714025"/>
              <a:ext cx="1848757" cy="793"/>
            </a:xfrm>
            <a:prstGeom prst="straightConnector1">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198" name="Straight Arrow Connector 197"/>
            <p:cNvCxnSpPr/>
            <p:nvPr/>
          </p:nvCxnSpPr>
          <p:spPr>
            <a:xfrm>
              <a:off x="1600200" y="5638800"/>
              <a:ext cx="6781800" cy="1"/>
            </a:xfrm>
            <a:prstGeom prst="straightConnector1">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199" name="Straight Connector 198"/>
            <p:cNvCxnSpPr/>
            <p:nvPr/>
          </p:nvCxnSpPr>
          <p:spPr>
            <a:xfrm rot="16200000" flipV="1">
              <a:off x="990602" y="4724400"/>
              <a:ext cx="1828799" cy="2"/>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rot="5400000">
              <a:off x="2153557" y="5658757"/>
              <a:ext cx="112486" cy="0"/>
            </a:xfrm>
            <a:prstGeom prst="line">
              <a:avLst/>
            </a:prstGeom>
          </p:spPr>
          <p:style>
            <a:lnRef idx="2">
              <a:schemeClr val="dk1"/>
            </a:lnRef>
            <a:fillRef idx="0">
              <a:schemeClr val="dk1"/>
            </a:fillRef>
            <a:effectRef idx="1">
              <a:schemeClr val="dk1"/>
            </a:effectRef>
            <a:fontRef idx="minor">
              <a:schemeClr val="tx1"/>
            </a:fontRef>
          </p:style>
        </p:cxnSp>
        <p:sp>
          <p:nvSpPr>
            <p:cNvPr id="212" name="Rectangle 211"/>
            <p:cNvSpPr/>
            <p:nvPr/>
          </p:nvSpPr>
          <p:spPr>
            <a:xfrm>
              <a:off x="8153400" y="5715000"/>
              <a:ext cx="762000" cy="22497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smtClean="0"/>
                <a:t>ms</a:t>
              </a:r>
              <a:endParaRPr lang="en-US" sz="1600" dirty="0"/>
            </a:p>
          </p:txBody>
        </p:sp>
        <p:cxnSp>
          <p:nvCxnSpPr>
            <p:cNvPr id="213" name="Straight Connector 212"/>
            <p:cNvCxnSpPr/>
            <p:nvPr/>
          </p:nvCxnSpPr>
          <p:spPr>
            <a:xfrm rot="5400000">
              <a:off x="2458357" y="5658757"/>
              <a:ext cx="112486" cy="0"/>
            </a:xfrm>
            <a:prstGeom prst="line">
              <a:avLst/>
            </a:prstGeom>
          </p:spPr>
          <p:style>
            <a:lnRef idx="2">
              <a:schemeClr val="dk1"/>
            </a:lnRef>
            <a:fillRef idx="0">
              <a:schemeClr val="dk1"/>
            </a:fillRef>
            <a:effectRef idx="1">
              <a:schemeClr val="dk1"/>
            </a:effectRef>
            <a:fontRef idx="minor">
              <a:schemeClr val="tx1"/>
            </a:fontRef>
          </p:style>
        </p:cxnSp>
        <p:cxnSp>
          <p:nvCxnSpPr>
            <p:cNvPr id="214" name="Straight Connector 213"/>
            <p:cNvCxnSpPr/>
            <p:nvPr/>
          </p:nvCxnSpPr>
          <p:spPr>
            <a:xfrm rot="5400000">
              <a:off x="1848757" y="5658757"/>
              <a:ext cx="112486" cy="0"/>
            </a:xfrm>
            <a:prstGeom prst="line">
              <a:avLst/>
            </a:prstGeom>
          </p:spPr>
          <p:style>
            <a:lnRef idx="2">
              <a:schemeClr val="dk1"/>
            </a:lnRef>
            <a:fillRef idx="0">
              <a:schemeClr val="dk1"/>
            </a:fillRef>
            <a:effectRef idx="1">
              <a:schemeClr val="dk1"/>
            </a:effectRef>
            <a:fontRef idx="minor">
              <a:schemeClr val="tx1"/>
            </a:fontRef>
          </p:style>
        </p:cxnSp>
        <p:cxnSp>
          <p:nvCxnSpPr>
            <p:cNvPr id="215" name="Straight Connector 214"/>
            <p:cNvCxnSpPr/>
            <p:nvPr/>
          </p:nvCxnSpPr>
          <p:spPr>
            <a:xfrm rot="5400000">
              <a:off x="2763157" y="5658757"/>
              <a:ext cx="112486" cy="0"/>
            </a:xfrm>
            <a:prstGeom prst="line">
              <a:avLst/>
            </a:prstGeom>
          </p:spPr>
          <p:style>
            <a:lnRef idx="2">
              <a:schemeClr val="dk1"/>
            </a:lnRef>
            <a:fillRef idx="0">
              <a:schemeClr val="dk1"/>
            </a:fillRef>
            <a:effectRef idx="1">
              <a:schemeClr val="dk1"/>
            </a:effectRef>
            <a:fontRef idx="minor">
              <a:schemeClr val="tx1"/>
            </a:fontRef>
          </p:style>
        </p:cxnSp>
        <p:cxnSp>
          <p:nvCxnSpPr>
            <p:cNvPr id="216" name="Straight Connector 215"/>
            <p:cNvCxnSpPr/>
            <p:nvPr/>
          </p:nvCxnSpPr>
          <p:spPr>
            <a:xfrm rot="16200000" flipV="1">
              <a:off x="1257302" y="4762500"/>
              <a:ext cx="1904999" cy="2"/>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rot="16200000" flipV="1">
              <a:off x="1600202" y="4724400"/>
              <a:ext cx="1828799" cy="2"/>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rot="16200000" flipV="1">
              <a:off x="1905002" y="4724400"/>
              <a:ext cx="1828799" cy="2"/>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rot="16200000" flipV="1">
              <a:off x="2209802" y="4724400"/>
              <a:ext cx="1828799" cy="2"/>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rot="5400000">
              <a:off x="3372757" y="5658757"/>
              <a:ext cx="112486" cy="0"/>
            </a:xfrm>
            <a:prstGeom prst="line">
              <a:avLst/>
            </a:prstGeom>
          </p:spPr>
          <p:style>
            <a:lnRef idx="2">
              <a:schemeClr val="dk1"/>
            </a:lnRef>
            <a:fillRef idx="0">
              <a:schemeClr val="dk1"/>
            </a:fillRef>
            <a:effectRef idx="1">
              <a:schemeClr val="dk1"/>
            </a:effectRef>
            <a:fontRef idx="minor">
              <a:schemeClr val="tx1"/>
            </a:fontRef>
          </p:style>
        </p:cxnSp>
        <p:cxnSp>
          <p:nvCxnSpPr>
            <p:cNvPr id="221" name="Straight Connector 220"/>
            <p:cNvCxnSpPr/>
            <p:nvPr/>
          </p:nvCxnSpPr>
          <p:spPr>
            <a:xfrm rot="5400000">
              <a:off x="3677557" y="5658757"/>
              <a:ext cx="112486" cy="0"/>
            </a:xfrm>
            <a:prstGeom prst="line">
              <a:avLst/>
            </a:prstGeom>
          </p:spPr>
          <p:style>
            <a:lnRef idx="2">
              <a:schemeClr val="dk1"/>
            </a:lnRef>
            <a:fillRef idx="0">
              <a:schemeClr val="dk1"/>
            </a:fillRef>
            <a:effectRef idx="1">
              <a:schemeClr val="dk1"/>
            </a:effectRef>
            <a:fontRef idx="minor">
              <a:schemeClr val="tx1"/>
            </a:fontRef>
          </p:style>
        </p:cxnSp>
        <p:cxnSp>
          <p:nvCxnSpPr>
            <p:cNvPr id="222" name="Straight Connector 221"/>
            <p:cNvCxnSpPr/>
            <p:nvPr/>
          </p:nvCxnSpPr>
          <p:spPr>
            <a:xfrm rot="5400000">
              <a:off x="3067957" y="5658757"/>
              <a:ext cx="112486" cy="0"/>
            </a:xfrm>
            <a:prstGeom prst="line">
              <a:avLst/>
            </a:prstGeom>
          </p:spPr>
          <p:style>
            <a:lnRef idx="2">
              <a:schemeClr val="dk1"/>
            </a:lnRef>
            <a:fillRef idx="0">
              <a:schemeClr val="dk1"/>
            </a:fillRef>
            <a:effectRef idx="1">
              <a:schemeClr val="dk1"/>
            </a:effectRef>
            <a:fontRef idx="minor">
              <a:schemeClr val="tx1"/>
            </a:fontRef>
          </p:style>
        </p:cxnSp>
        <p:cxnSp>
          <p:nvCxnSpPr>
            <p:cNvPr id="223" name="Straight Connector 222"/>
            <p:cNvCxnSpPr/>
            <p:nvPr/>
          </p:nvCxnSpPr>
          <p:spPr>
            <a:xfrm rot="5400000">
              <a:off x="3982357" y="5658757"/>
              <a:ext cx="112486" cy="0"/>
            </a:xfrm>
            <a:prstGeom prst="line">
              <a:avLst/>
            </a:prstGeom>
          </p:spPr>
          <p:style>
            <a:lnRef idx="2">
              <a:schemeClr val="dk1"/>
            </a:lnRef>
            <a:fillRef idx="0">
              <a:schemeClr val="dk1"/>
            </a:fillRef>
            <a:effectRef idx="1">
              <a:schemeClr val="dk1"/>
            </a:effectRef>
            <a:fontRef idx="minor">
              <a:schemeClr val="tx1"/>
            </a:fontRef>
          </p:style>
        </p:cxnSp>
        <p:cxnSp>
          <p:nvCxnSpPr>
            <p:cNvPr id="224" name="Straight Connector 223"/>
            <p:cNvCxnSpPr/>
            <p:nvPr/>
          </p:nvCxnSpPr>
          <p:spPr>
            <a:xfrm rot="16200000" flipV="1">
              <a:off x="2514602" y="4724400"/>
              <a:ext cx="1828799" cy="2"/>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rot="16200000" flipV="1">
              <a:off x="2819402" y="4724400"/>
              <a:ext cx="1828799" cy="2"/>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rot="16200000" flipV="1">
              <a:off x="3124202" y="4724400"/>
              <a:ext cx="1828799" cy="2"/>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rot="16200000" flipV="1">
              <a:off x="3429002" y="4724400"/>
              <a:ext cx="1828799" cy="2"/>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rot="5400000">
              <a:off x="4591957" y="5658757"/>
              <a:ext cx="112486" cy="0"/>
            </a:xfrm>
            <a:prstGeom prst="line">
              <a:avLst/>
            </a:prstGeom>
          </p:spPr>
          <p:style>
            <a:lnRef idx="2">
              <a:schemeClr val="dk1"/>
            </a:lnRef>
            <a:fillRef idx="0">
              <a:schemeClr val="dk1"/>
            </a:fillRef>
            <a:effectRef idx="1">
              <a:schemeClr val="dk1"/>
            </a:effectRef>
            <a:fontRef idx="minor">
              <a:schemeClr val="tx1"/>
            </a:fontRef>
          </p:style>
        </p:cxnSp>
        <p:cxnSp>
          <p:nvCxnSpPr>
            <p:cNvPr id="229" name="Straight Connector 228"/>
            <p:cNvCxnSpPr/>
            <p:nvPr/>
          </p:nvCxnSpPr>
          <p:spPr>
            <a:xfrm rot="5400000">
              <a:off x="4896757" y="5658757"/>
              <a:ext cx="112486" cy="0"/>
            </a:xfrm>
            <a:prstGeom prst="line">
              <a:avLst/>
            </a:prstGeom>
          </p:spPr>
          <p:style>
            <a:lnRef idx="2">
              <a:schemeClr val="dk1"/>
            </a:lnRef>
            <a:fillRef idx="0">
              <a:schemeClr val="dk1"/>
            </a:fillRef>
            <a:effectRef idx="1">
              <a:schemeClr val="dk1"/>
            </a:effectRef>
            <a:fontRef idx="minor">
              <a:schemeClr val="tx1"/>
            </a:fontRef>
          </p:style>
        </p:cxnSp>
        <p:cxnSp>
          <p:nvCxnSpPr>
            <p:cNvPr id="230" name="Straight Connector 229"/>
            <p:cNvCxnSpPr/>
            <p:nvPr/>
          </p:nvCxnSpPr>
          <p:spPr>
            <a:xfrm rot="5400000">
              <a:off x="4287157" y="5658757"/>
              <a:ext cx="112486" cy="0"/>
            </a:xfrm>
            <a:prstGeom prst="line">
              <a:avLst/>
            </a:prstGeom>
          </p:spPr>
          <p:style>
            <a:lnRef idx="2">
              <a:schemeClr val="dk1"/>
            </a:lnRef>
            <a:fillRef idx="0">
              <a:schemeClr val="dk1"/>
            </a:fillRef>
            <a:effectRef idx="1">
              <a:schemeClr val="dk1"/>
            </a:effectRef>
            <a:fontRef idx="minor">
              <a:schemeClr val="tx1"/>
            </a:fontRef>
          </p:style>
        </p:cxnSp>
        <p:cxnSp>
          <p:nvCxnSpPr>
            <p:cNvPr id="231" name="Straight Connector 230"/>
            <p:cNvCxnSpPr/>
            <p:nvPr/>
          </p:nvCxnSpPr>
          <p:spPr>
            <a:xfrm rot="5400000">
              <a:off x="5201557" y="5658757"/>
              <a:ext cx="112486" cy="0"/>
            </a:xfrm>
            <a:prstGeom prst="line">
              <a:avLst/>
            </a:prstGeom>
          </p:spPr>
          <p:style>
            <a:lnRef idx="2">
              <a:schemeClr val="dk1"/>
            </a:lnRef>
            <a:fillRef idx="0">
              <a:schemeClr val="dk1"/>
            </a:fillRef>
            <a:effectRef idx="1">
              <a:schemeClr val="dk1"/>
            </a:effectRef>
            <a:fontRef idx="minor">
              <a:schemeClr val="tx1"/>
            </a:fontRef>
          </p:style>
        </p:cxnSp>
        <p:cxnSp>
          <p:nvCxnSpPr>
            <p:cNvPr id="232" name="Straight Connector 231"/>
            <p:cNvCxnSpPr/>
            <p:nvPr/>
          </p:nvCxnSpPr>
          <p:spPr>
            <a:xfrm rot="16200000" flipV="1">
              <a:off x="3733802" y="4724400"/>
              <a:ext cx="1828799" cy="2"/>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a:xfrm rot="16200000" flipV="1">
              <a:off x="4038602" y="4724400"/>
              <a:ext cx="1828799" cy="2"/>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p:nvCxnSpPr>
          <p:spPr>
            <a:xfrm rot="16200000" flipV="1">
              <a:off x="4343402" y="4724400"/>
              <a:ext cx="1828799" cy="2"/>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p:nvCxnSpPr>
          <p:spPr>
            <a:xfrm rot="16200000" flipV="1">
              <a:off x="4648202" y="4724400"/>
              <a:ext cx="1828799" cy="2"/>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p:nvCxnSpPr>
          <p:spPr>
            <a:xfrm rot="5400000">
              <a:off x="5811157" y="5658757"/>
              <a:ext cx="112486" cy="0"/>
            </a:xfrm>
            <a:prstGeom prst="line">
              <a:avLst/>
            </a:prstGeom>
          </p:spPr>
          <p:style>
            <a:lnRef idx="2">
              <a:schemeClr val="dk1"/>
            </a:lnRef>
            <a:fillRef idx="0">
              <a:schemeClr val="dk1"/>
            </a:fillRef>
            <a:effectRef idx="1">
              <a:schemeClr val="dk1"/>
            </a:effectRef>
            <a:fontRef idx="minor">
              <a:schemeClr val="tx1"/>
            </a:fontRef>
          </p:style>
        </p:cxnSp>
        <p:cxnSp>
          <p:nvCxnSpPr>
            <p:cNvPr id="237" name="Straight Connector 236"/>
            <p:cNvCxnSpPr/>
            <p:nvPr/>
          </p:nvCxnSpPr>
          <p:spPr>
            <a:xfrm rot="5400000">
              <a:off x="6115957" y="5658757"/>
              <a:ext cx="112486" cy="0"/>
            </a:xfrm>
            <a:prstGeom prst="line">
              <a:avLst/>
            </a:prstGeom>
          </p:spPr>
          <p:style>
            <a:lnRef idx="2">
              <a:schemeClr val="dk1"/>
            </a:lnRef>
            <a:fillRef idx="0">
              <a:schemeClr val="dk1"/>
            </a:fillRef>
            <a:effectRef idx="1">
              <a:schemeClr val="dk1"/>
            </a:effectRef>
            <a:fontRef idx="minor">
              <a:schemeClr val="tx1"/>
            </a:fontRef>
          </p:style>
        </p:cxnSp>
        <p:cxnSp>
          <p:nvCxnSpPr>
            <p:cNvPr id="238" name="Straight Connector 237"/>
            <p:cNvCxnSpPr/>
            <p:nvPr/>
          </p:nvCxnSpPr>
          <p:spPr>
            <a:xfrm rot="5400000">
              <a:off x="5506357" y="5658757"/>
              <a:ext cx="112486" cy="0"/>
            </a:xfrm>
            <a:prstGeom prst="line">
              <a:avLst/>
            </a:prstGeom>
          </p:spPr>
          <p:style>
            <a:lnRef idx="2">
              <a:schemeClr val="dk1"/>
            </a:lnRef>
            <a:fillRef idx="0">
              <a:schemeClr val="dk1"/>
            </a:fillRef>
            <a:effectRef idx="1">
              <a:schemeClr val="dk1"/>
            </a:effectRef>
            <a:fontRef idx="minor">
              <a:schemeClr val="tx1"/>
            </a:fontRef>
          </p:style>
        </p:cxnSp>
        <p:cxnSp>
          <p:nvCxnSpPr>
            <p:cNvPr id="239" name="Straight Connector 238"/>
            <p:cNvCxnSpPr/>
            <p:nvPr/>
          </p:nvCxnSpPr>
          <p:spPr>
            <a:xfrm rot="5400000">
              <a:off x="6420757" y="5658757"/>
              <a:ext cx="112486" cy="0"/>
            </a:xfrm>
            <a:prstGeom prst="line">
              <a:avLst/>
            </a:prstGeom>
          </p:spPr>
          <p:style>
            <a:lnRef idx="2">
              <a:schemeClr val="dk1"/>
            </a:lnRef>
            <a:fillRef idx="0">
              <a:schemeClr val="dk1"/>
            </a:fillRef>
            <a:effectRef idx="1">
              <a:schemeClr val="dk1"/>
            </a:effectRef>
            <a:fontRef idx="minor">
              <a:schemeClr val="tx1"/>
            </a:fontRef>
          </p:style>
        </p:cxnSp>
        <p:cxnSp>
          <p:nvCxnSpPr>
            <p:cNvPr id="240" name="Straight Connector 239"/>
            <p:cNvCxnSpPr/>
            <p:nvPr/>
          </p:nvCxnSpPr>
          <p:spPr>
            <a:xfrm rot="16200000" flipV="1">
              <a:off x="4953002" y="4724400"/>
              <a:ext cx="1828799" cy="2"/>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rot="16200000" flipV="1">
              <a:off x="5257802" y="4724400"/>
              <a:ext cx="1828799" cy="2"/>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rot="16200000" flipV="1">
              <a:off x="5562602" y="4724400"/>
              <a:ext cx="1828799" cy="2"/>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rot="5400000">
              <a:off x="6725556" y="5658757"/>
              <a:ext cx="112486" cy="0"/>
            </a:xfrm>
            <a:prstGeom prst="line">
              <a:avLst/>
            </a:prstGeom>
          </p:spPr>
          <p:style>
            <a:lnRef idx="2">
              <a:schemeClr val="dk1"/>
            </a:lnRef>
            <a:fillRef idx="0">
              <a:schemeClr val="dk1"/>
            </a:fillRef>
            <a:effectRef idx="1">
              <a:schemeClr val="dk1"/>
            </a:effectRef>
            <a:fontRef idx="minor">
              <a:schemeClr val="tx1"/>
            </a:fontRef>
          </p:style>
        </p:cxnSp>
        <p:cxnSp>
          <p:nvCxnSpPr>
            <p:cNvPr id="244" name="Straight Connector 243"/>
            <p:cNvCxnSpPr/>
            <p:nvPr/>
          </p:nvCxnSpPr>
          <p:spPr>
            <a:xfrm rot="16200000" flipV="1">
              <a:off x="5867402" y="4724399"/>
              <a:ext cx="1828799" cy="3"/>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rot="16200000" flipV="1">
              <a:off x="6134102" y="4762499"/>
              <a:ext cx="1904999" cy="3"/>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rot="5400000">
              <a:off x="7335156" y="5658757"/>
              <a:ext cx="112486" cy="0"/>
            </a:xfrm>
            <a:prstGeom prst="line">
              <a:avLst/>
            </a:prstGeom>
          </p:spPr>
          <p:style>
            <a:lnRef idx="2">
              <a:schemeClr val="dk1"/>
            </a:lnRef>
            <a:fillRef idx="0">
              <a:schemeClr val="dk1"/>
            </a:fillRef>
            <a:effectRef idx="1">
              <a:schemeClr val="dk1"/>
            </a:effectRef>
            <a:fontRef idx="minor">
              <a:schemeClr val="tx1"/>
            </a:fontRef>
          </p:style>
        </p:cxnSp>
        <p:cxnSp>
          <p:nvCxnSpPr>
            <p:cNvPr id="247" name="Straight Connector 246"/>
            <p:cNvCxnSpPr/>
            <p:nvPr/>
          </p:nvCxnSpPr>
          <p:spPr>
            <a:xfrm rot="5400000">
              <a:off x="7639956" y="5658757"/>
              <a:ext cx="112486" cy="0"/>
            </a:xfrm>
            <a:prstGeom prst="line">
              <a:avLst/>
            </a:prstGeom>
          </p:spPr>
          <p:style>
            <a:lnRef idx="2">
              <a:schemeClr val="dk1"/>
            </a:lnRef>
            <a:fillRef idx="0">
              <a:schemeClr val="dk1"/>
            </a:fillRef>
            <a:effectRef idx="1">
              <a:schemeClr val="dk1"/>
            </a:effectRef>
            <a:fontRef idx="minor">
              <a:schemeClr val="tx1"/>
            </a:fontRef>
          </p:style>
        </p:cxnSp>
        <p:cxnSp>
          <p:nvCxnSpPr>
            <p:cNvPr id="248" name="Straight Connector 247"/>
            <p:cNvCxnSpPr/>
            <p:nvPr/>
          </p:nvCxnSpPr>
          <p:spPr>
            <a:xfrm rot="5400000">
              <a:off x="7030356" y="5658757"/>
              <a:ext cx="112486" cy="0"/>
            </a:xfrm>
            <a:prstGeom prst="line">
              <a:avLst/>
            </a:prstGeom>
          </p:spPr>
          <p:style>
            <a:lnRef idx="2">
              <a:schemeClr val="dk1"/>
            </a:lnRef>
            <a:fillRef idx="0">
              <a:schemeClr val="dk1"/>
            </a:fillRef>
            <a:effectRef idx="1">
              <a:schemeClr val="dk1"/>
            </a:effectRef>
            <a:fontRef idx="minor">
              <a:schemeClr val="tx1"/>
            </a:fontRef>
          </p:style>
        </p:cxnSp>
        <p:cxnSp>
          <p:nvCxnSpPr>
            <p:cNvPr id="249" name="Straight Connector 248"/>
            <p:cNvCxnSpPr/>
            <p:nvPr/>
          </p:nvCxnSpPr>
          <p:spPr>
            <a:xfrm rot="5400000">
              <a:off x="7944756" y="5658757"/>
              <a:ext cx="112486" cy="0"/>
            </a:xfrm>
            <a:prstGeom prst="line">
              <a:avLst/>
            </a:prstGeom>
          </p:spPr>
          <p:style>
            <a:lnRef idx="2">
              <a:schemeClr val="dk1"/>
            </a:lnRef>
            <a:fillRef idx="0">
              <a:schemeClr val="dk1"/>
            </a:fillRef>
            <a:effectRef idx="1">
              <a:schemeClr val="dk1"/>
            </a:effectRef>
            <a:fontRef idx="minor">
              <a:schemeClr val="tx1"/>
            </a:fontRef>
          </p:style>
        </p:cxnSp>
        <p:cxnSp>
          <p:nvCxnSpPr>
            <p:cNvPr id="250" name="Straight Connector 249"/>
            <p:cNvCxnSpPr/>
            <p:nvPr/>
          </p:nvCxnSpPr>
          <p:spPr>
            <a:xfrm rot="16200000" flipV="1">
              <a:off x="6438902" y="4762499"/>
              <a:ext cx="1904999" cy="3"/>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rot="16200000" flipV="1">
              <a:off x="6743702" y="4762499"/>
              <a:ext cx="1904999" cy="3"/>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rot="16200000" flipV="1">
              <a:off x="7086602" y="4724399"/>
              <a:ext cx="1828799" cy="3"/>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53" name="Rectangle 252"/>
            <p:cNvSpPr/>
            <p:nvPr/>
          </p:nvSpPr>
          <p:spPr>
            <a:xfrm>
              <a:off x="2514600" y="5715000"/>
              <a:ext cx="609599" cy="2286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smtClean="0"/>
                <a:t>100</a:t>
              </a:r>
              <a:endParaRPr lang="en-US" sz="1400" dirty="0"/>
            </a:p>
          </p:txBody>
        </p:sp>
        <p:sp>
          <p:nvSpPr>
            <p:cNvPr id="254" name="Rectangle 253"/>
            <p:cNvSpPr/>
            <p:nvPr/>
          </p:nvSpPr>
          <p:spPr>
            <a:xfrm>
              <a:off x="3124200" y="5715000"/>
              <a:ext cx="609599" cy="2286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smtClean="0"/>
                <a:t>150</a:t>
              </a:r>
              <a:endParaRPr lang="en-US" sz="1400" dirty="0"/>
            </a:p>
          </p:txBody>
        </p:sp>
        <p:sp>
          <p:nvSpPr>
            <p:cNvPr id="255" name="Rectangle 254"/>
            <p:cNvSpPr/>
            <p:nvPr/>
          </p:nvSpPr>
          <p:spPr>
            <a:xfrm>
              <a:off x="3733801" y="5715000"/>
              <a:ext cx="609599" cy="2286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smtClean="0"/>
                <a:t>200</a:t>
              </a:r>
              <a:endParaRPr lang="en-US" sz="1400" dirty="0"/>
            </a:p>
          </p:txBody>
        </p:sp>
        <p:sp>
          <p:nvSpPr>
            <p:cNvPr id="256" name="Rectangle 255"/>
            <p:cNvSpPr/>
            <p:nvPr/>
          </p:nvSpPr>
          <p:spPr>
            <a:xfrm>
              <a:off x="4343400" y="5715000"/>
              <a:ext cx="609599" cy="2286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smtClean="0"/>
                <a:t>250</a:t>
              </a:r>
              <a:endParaRPr lang="en-US" sz="1400" dirty="0"/>
            </a:p>
          </p:txBody>
        </p:sp>
        <p:sp>
          <p:nvSpPr>
            <p:cNvPr id="257" name="Rectangle 256"/>
            <p:cNvSpPr/>
            <p:nvPr/>
          </p:nvSpPr>
          <p:spPr>
            <a:xfrm>
              <a:off x="4953000" y="5715000"/>
              <a:ext cx="609599" cy="2286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smtClean="0"/>
                <a:t>300</a:t>
              </a:r>
              <a:endParaRPr lang="en-US" sz="1400" dirty="0"/>
            </a:p>
          </p:txBody>
        </p:sp>
        <p:sp>
          <p:nvSpPr>
            <p:cNvPr id="258" name="Rectangle 257"/>
            <p:cNvSpPr/>
            <p:nvPr/>
          </p:nvSpPr>
          <p:spPr>
            <a:xfrm>
              <a:off x="5562601" y="5715000"/>
              <a:ext cx="609599" cy="2286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smtClean="0"/>
                <a:t>350</a:t>
              </a:r>
              <a:endParaRPr lang="en-US" sz="1400" dirty="0"/>
            </a:p>
          </p:txBody>
        </p:sp>
        <p:sp>
          <p:nvSpPr>
            <p:cNvPr id="259" name="Rectangle 258"/>
            <p:cNvSpPr/>
            <p:nvPr/>
          </p:nvSpPr>
          <p:spPr>
            <a:xfrm>
              <a:off x="6172200" y="5715000"/>
              <a:ext cx="609599" cy="2286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smtClean="0"/>
                <a:t>400</a:t>
              </a:r>
              <a:endParaRPr lang="en-US" sz="1400" dirty="0"/>
            </a:p>
          </p:txBody>
        </p:sp>
        <p:sp>
          <p:nvSpPr>
            <p:cNvPr id="260" name="Rectangle 259"/>
            <p:cNvSpPr/>
            <p:nvPr/>
          </p:nvSpPr>
          <p:spPr>
            <a:xfrm>
              <a:off x="6781801" y="5715000"/>
              <a:ext cx="609599" cy="2286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smtClean="0"/>
                <a:t>450</a:t>
              </a:r>
              <a:endParaRPr lang="en-US" sz="1400" dirty="0"/>
            </a:p>
          </p:txBody>
        </p:sp>
      </p:grpSp>
      <p:sp>
        <p:nvSpPr>
          <p:cNvPr id="261" name="Rectangle 260"/>
          <p:cNvSpPr/>
          <p:nvPr/>
        </p:nvSpPr>
        <p:spPr>
          <a:xfrm>
            <a:off x="6400800" y="3886200"/>
            <a:ext cx="2667000" cy="8382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Lazy as Bad as Process-First</a:t>
            </a:r>
            <a:endParaRPr lang="en-US" dirty="0"/>
          </a:p>
        </p:txBody>
      </p:sp>
      <p:sp>
        <p:nvSpPr>
          <p:cNvPr id="262" name="Rectangle 261"/>
          <p:cNvSpPr/>
          <p:nvPr/>
        </p:nvSpPr>
        <p:spPr>
          <a:xfrm>
            <a:off x="6400800" y="4724400"/>
            <a:ext cx="2667000" cy="8382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Lazy Never Worse than Process-First</a:t>
            </a:r>
            <a:endParaRPr lang="en-US" dirty="0"/>
          </a:p>
        </p:txBody>
      </p:sp>
      <p:grpSp>
        <p:nvGrpSpPr>
          <p:cNvPr id="7" name="Group 139"/>
          <p:cNvGrpSpPr>
            <a:grpSpLocks noChangeAspect="1"/>
          </p:cNvGrpSpPr>
          <p:nvPr/>
        </p:nvGrpSpPr>
        <p:grpSpPr>
          <a:xfrm>
            <a:off x="5638800" y="1066800"/>
            <a:ext cx="2823411" cy="2438400"/>
            <a:chOff x="2743200" y="3276600"/>
            <a:chExt cx="3352800" cy="2895600"/>
          </a:xfrm>
        </p:grpSpPr>
        <p:sp>
          <p:nvSpPr>
            <p:cNvPr id="141" name="Rectangle 140"/>
            <p:cNvSpPr/>
            <p:nvPr/>
          </p:nvSpPr>
          <p:spPr>
            <a:xfrm>
              <a:off x="2743200" y="3429000"/>
              <a:ext cx="1219200" cy="4572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en-US" sz="1600" dirty="0" smtClean="0"/>
                <a:t>Trans Time</a:t>
              </a:r>
              <a:endParaRPr lang="en-US" sz="1600" dirty="0"/>
            </a:p>
          </p:txBody>
        </p:sp>
        <p:sp>
          <p:nvSpPr>
            <p:cNvPr id="142" name="Rectangle 141"/>
            <p:cNvSpPr/>
            <p:nvPr/>
          </p:nvSpPr>
          <p:spPr>
            <a:xfrm>
              <a:off x="2743200" y="3962400"/>
              <a:ext cx="1219200" cy="4572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en-US" sz="1600" dirty="0" smtClean="0"/>
                <a:t>Proc Time</a:t>
              </a:r>
              <a:endParaRPr lang="en-US" sz="1600" dirty="0"/>
            </a:p>
          </p:txBody>
        </p:sp>
        <p:sp>
          <p:nvSpPr>
            <p:cNvPr id="143" name="Rectangle 142"/>
            <p:cNvSpPr/>
            <p:nvPr/>
          </p:nvSpPr>
          <p:spPr>
            <a:xfrm>
              <a:off x="2743200" y="4572000"/>
              <a:ext cx="1219200" cy="4572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en-US" sz="1600" dirty="0" smtClean="0"/>
                <a:t>Network Latencies</a:t>
              </a:r>
              <a:endParaRPr lang="en-US" sz="1600" dirty="0"/>
            </a:p>
          </p:txBody>
        </p:sp>
        <p:sp>
          <p:nvSpPr>
            <p:cNvPr id="144" name="Rectangle 143"/>
            <p:cNvSpPr/>
            <p:nvPr/>
          </p:nvSpPr>
          <p:spPr>
            <a:xfrm>
              <a:off x="2743200" y="5181600"/>
              <a:ext cx="1219200" cy="45720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en-US" sz="1600" dirty="0" smtClean="0"/>
                <a:t>Noticeable Threshold</a:t>
              </a:r>
              <a:endParaRPr lang="en-US" sz="1600" dirty="0"/>
            </a:p>
          </p:txBody>
        </p:sp>
        <p:grpSp>
          <p:nvGrpSpPr>
            <p:cNvPr id="8" name="Group 104"/>
            <p:cNvGrpSpPr/>
            <p:nvPr/>
          </p:nvGrpSpPr>
          <p:grpSpPr>
            <a:xfrm>
              <a:off x="4037806" y="3276600"/>
              <a:ext cx="2058194" cy="2895600"/>
              <a:chOff x="3885406" y="3124200"/>
              <a:chExt cx="2058194" cy="2895600"/>
            </a:xfrm>
          </p:grpSpPr>
          <p:cxnSp>
            <p:nvCxnSpPr>
              <p:cNvPr id="153" name="Straight Arrow Connector 152"/>
              <p:cNvCxnSpPr/>
              <p:nvPr/>
            </p:nvCxnSpPr>
            <p:spPr>
              <a:xfrm rot="5400000" flipH="1" flipV="1">
                <a:off x="2628503" y="4381103"/>
                <a:ext cx="2514600" cy="794"/>
              </a:xfrm>
              <a:prstGeom prst="straightConnector1">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154" name="Straight Arrow Connector 153"/>
              <p:cNvCxnSpPr/>
              <p:nvPr/>
            </p:nvCxnSpPr>
            <p:spPr>
              <a:xfrm>
                <a:off x="3887789" y="5637212"/>
                <a:ext cx="1598611" cy="1588"/>
              </a:xfrm>
              <a:prstGeom prst="straightConnector1">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155" name="Straight Connector 154"/>
              <p:cNvCxnSpPr/>
              <p:nvPr/>
            </p:nvCxnSpPr>
            <p:spPr>
              <a:xfrm rot="5400000" flipH="1" flipV="1">
                <a:off x="3162300" y="4305300"/>
                <a:ext cx="2362200" cy="0"/>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rot="5400000">
                <a:off x="4724400" y="5638800"/>
                <a:ext cx="152400" cy="0"/>
              </a:xfrm>
              <a:prstGeom prst="line">
                <a:avLst/>
              </a:prstGeom>
            </p:spPr>
            <p:style>
              <a:lnRef idx="2">
                <a:schemeClr val="dk1"/>
              </a:lnRef>
              <a:fillRef idx="0">
                <a:schemeClr val="dk1"/>
              </a:fillRef>
              <a:effectRef idx="1">
                <a:schemeClr val="dk1"/>
              </a:effectRef>
              <a:fontRef idx="minor">
                <a:schemeClr val="tx1"/>
              </a:fontRef>
            </p:style>
          </p:cxnSp>
          <p:cxnSp>
            <p:nvCxnSpPr>
              <p:cNvPr id="170" name="Straight Connector 169"/>
              <p:cNvCxnSpPr/>
              <p:nvPr/>
            </p:nvCxnSpPr>
            <p:spPr>
              <a:xfrm rot="5400000">
                <a:off x="5181600" y="5638800"/>
                <a:ext cx="152400" cy="0"/>
              </a:xfrm>
              <a:prstGeom prst="line">
                <a:avLst/>
              </a:prstGeom>
            </p:spPr>
            <p:style>
              <a:lnRef idx="2">
                <a:schemeClr val="dk1"/>
              </a:lnRef>
              <a:fillRef idx="0">
                <a:schemeClr val="dk1"/>
              </a:fillRef>
              <a:effectRef idx="1">
                <a:schemeClr val="dk1"/>
              </a:effectRef>
              <a:fontRef idx="minor">
                <a:schemeClr val="tx1"/>
              </a:fontRef>
            </p:style>
          </p:cxnSp>
          <p:cxnSp>
            <p:nvCxnSpPr>
              <p:cNvPr id="173" name="Straight Connector 172"/>
              <p:cNvCxnSpPr/>
              <p:nvPr/>
            </p:nvCxnSpPr>
            <p:spPr>
              <a:xfrm rot="5400000">
                <a:off x="4267200" y="5638800"/>
                <a:ext cx="152400" cy="0"/>
              </a:xfrm>
              <a:prstGeom prst="line">
                <a:avLst/>
              </a:prstGeom>
            </p:spPr>
            <p:style>
              <a:lnRef idx="2">
                <a:schemeClr val="dk1"/>
              </a:lnRef>
              <a:fillRef idx="0">
                <a:schemeClr val="dk1"/>
              </a:fillRef>
              <a:effectRef idx="1">
                <a:schemeClr val="dk1"/>
              </a:effectRef>
              <a:fontRef idx="minor">
                <a:schemeClr val="tx1"/>
              </a:fontRef>
            </p:style>
          </p:cxnSp>
          <p:cxnSp>
            <p:nvCxnSpPr>
              <p:cNvPr id="174" name="Straight Connector 173"/>
              <p:cNvCxnSpPr/>
              <p:nvPr/>
            </p:nvCxnSpPr>
            <p:spPr>
              <a:xfrm rot="5400000" flipH="1" flipV="1">
                <a:off x="3619500" y="4305300"/>
                <a:ext cx="2362200" cy="0"/>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rot="5400000" flipH="1" flipV="1">
                <a:off x="4076700" y="4305300"/>
                <a:ext cx="2362200" cy="0"/>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88" name="Rectangle 187"/>
              <p:cNvSpPr/>
              <p:nvPr/>
            </p:nvSpPr>
            <p:spPr>
              <a:xfrm>
                <a:off x="4106091" y="5715000"/>
                <a:ext cx="457200" cy="3048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smtClean="0"/>
                  <a:t>25</a:t>
                </a:r>
                <a:endParaRPr lang="en-US" sz="1400" dirty="0"/>
              </a:p>
            </p:txBody>
          </p:sp>
          <p:sp>
            <p:nvSpPr>
              <p:cNvPr id="189" name="Rectangle 188"/>
              <p:cNvSpPr/>
              <p:nvPr/>
            </p:nvSpPr>
            <p:spPr>
              <a:xfrm>
                <a:off x="4572000" y="5715000"/>
                <a:ext cx="457200" cy="3048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smtClean="0"/>
                  <a:t>50</a:t>
                </a:r>
                <a:endParaRPr lang="en-US" sz="1400" dirty="0"/>
              </a:p>
            </p:txBody>
          </p:sp>
          <p:sp>
            <p:nvSpPr>
              <p:cNvPr id="190" name="Rectangle 189"/>
              <p:cNvSpPr/>
              <p:nvPr/>
            </p:nvSpPr>
            <p:spPr>
              <a:xfrm>
                <a:off x="5029200" y="5715000"/>
                <a:ext cx="457200" cy="3048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smtClean="0"/>
                  <a:t>75</a:t>
                </a:r>
                <a:endParaRPr lang="en-US" sz="1400" dirty="0"/>
              </a:p>
            </p:txBody>
          </p:sp>
          <p:sp>
            <p:nvSpPr>
              <p:cNvPr id="194" name="Rectangle 193"/>
              <p:cNvSpPr/>
              <p:nvPr/>
            </p:nvSpPr>
            <p:spPr>
              <a:xfrm>
                <a:off x="5334000" y="5486400"/>
                <a:ext cx="609600" cy="3048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smtClean="0"/>
                  <a:t>ms</a:t>
                </a:r>
                <a:endParaRPr lang="en-US" sz="1600" dirty="0"/>
              </a:p>
            </p:txBody>
          </p:sp>
        </p:grpSp>
        <p:sp>
          <p:nvSpPr>
            <p:cNvPr id="146" name="Rectangle 145"/>
            <p:cNvSpPr/>
            <p:nvPr/>
          </p:nvSpPr>
          <p:spPr>
            <a:xfrm>
              <a:off x="4038600" y="4038600"/>
              <a:ext cx="1371600" cy="304800"/>
            </a:xfrm>
            <a:prstGeom prst="rect">
              <a:avLst/>
            </a:prstGeom>
          </p:spPr>
          <p:style>
            <a:lnRef idx="1">
              <a:schemeClr val="accent3"/>
            </a:lnRef>
            <a:fillRef idx="2">
              <a:schemeClr val="accent3"/>
            </a:fillRef>
            <a:effectRef idx="1">
              <a:schemeClr val="accent3"/>
            </a:effectRef>
            <a:fontRef idx="minor">
              <a:schemeClr val="dk1"/>
            </a:fontRef>
          </p:style>
          <p:txBody>
            <a:bodyPr lIns="0" tIns="0" rIns="0" bIns="0" rtlCol="0" anchor="ctr"/>
            <a:lstStyle/>
            <a:p>
              <a:pPr algn="ctr"/>
              <a:endParaRPr lang="en-US" sz="1600" dirty="0"/>
            </a:p>
          </p:txBody>
        </p:sp>
        <p:sp>
          <p:nvSpPr>
            <p:cNvPr id="147" name="Rectangle 146"/>
            <p:cNvSpPr/>
            <p:nvPr/>
          </p:nvSpPr>
          <p:spPr>
            <a:xfrm>
              <a:off x="4038600" y="5257800"/>
              <a:ext cx="914400" cy="304800"/>
            </a:xfrm>
            <a:prstGeom prst="rect">
              <a:avLst/>
            </a:prstGeom>
          </p:spPr>
          <p:style>
            <a:lnRef idx="1">
              <a:schemeClr val="accent6"/>
            </a:lnRef>
            <a:fillRef idx="2">
              <a:schemeClr val="accent6"/>
            </a:fillRef>
            <a:effectRef idx="1">
              <a:schemeClr val="accent6"/>
            </a:effectRef>
            <a:fontRef idx="minor">
              <a:schemeClr val="dk1"/>
            </a:fontRef>
          </p:style>
          <p:txBody>
            <a:bodyPr lIns="0" tIns="0" rIns="0" bIns="0" rtlCol="0" anchor="ctr"/>
            <a:lstStyle/>
            <a:p>
              <a:pPr algn="ctr"/>
              <a:endParaRPr lang="en-US" sz="1600" dirty="0"/>
            </a:p>
          </p:txBody>
        </p:sp>
        <p:sp>
          <p:nvSpPr>
            <p:cNvPr id="149" name="Rectangle 148"/>
            <p:cNvSpPr/>
            <p:nvPr/>
          </p:nvSpPr>
          <p:spPr>
            <a:xfrm>
              <a:off x="4038600" y="4648200"/>
              <a:ext cx="457200" cy="30480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1600" dirty="0"/>
            </a:p>
          </p:txBody>
        </p:sp>
        <p:sp>
          <p:nvSpPr>
            <p:cNvPr id="150" name="Rectangle 149"/>
            <p:cNvSpPr/>
            <p:nvPr/>
          </p:nvSpPr>
          <p:spPr>
            <a:xfrm>
              <a:off x="4038600" y="3505200"/>
              <a:ext cx="457200" cy="304800"/>
            </a:xfrm>
            <a:prstGeom prst="rect">
              <a:avLst/>
            </a:prstGeom>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600" dirty="0"/>
            </a:p>
          </p:txBody>
        </p:sp>
      </p:grpSp>
      <p:pic>
        <p:nvPicPr>
          <p:cNvPr id="140" name="~PP3036.WAV">
            <a:hlinkClick r:id="" action="ppaction://media"/>
          </p:cNvPr>
          <p:cNvPicPr>
            <a:picLocks noRot="1" noChangeAspect="1"/>
          </p:cNvPicPr>
          <p:nvPr>
            <a:wavAudioFile r:embed="rId2" name="~PP3036.WAV"/>
          </p:nvPr>
        </p:nvPicPr>
        <p:blipFill>
          <a:blip r:embed="rId4" cstate="print"/>
          <a:stretch>
            <a:fillRect/>
          </a:stretch>
        </p:blipFill>
        <p:spPr>
          <a:xfrm>
            <a:off x="8724900" y="6438900"/>
            <a:ext cx="304800" cy="304800"/>
          </a:xfrm>
          <a:prstGeom prst="rect">
            <a:avLst/>
          </a:prstGeom>
        </p:spPr>
      </p:pic>
    </p:spTree>
    <p:custDataLst>
      <p:tags r:id="rId1"/>
    </p:custDataLst>
  </p:cSld>
  <p:clrMapOvr>
    <a:masterClrMapping/>
  </p:clrMapOvr>
  <p:transition advTm="6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4"/>
                                        </p:tgtEl>
                                        <p:attrNameLst>
                                          <p:attrName>style.visibility</p:attrName>
                                        </p:attrNameLst>
                                      </p:cBhvr>
                                      <p:to>
                                        <p:strVal val="visible"/>
                                      </p:to>
                                    </p:set>
                                  </p:childTnLst>
                                </p:cTn>
                              </p:par>
                              <p:par>
                                <p:cTn id="15" presetID="26" presetClass="emph" presetSubtype="0" repeatCount="2000" fill="hold" grpId="1" nodeType="withEffect">
                                  <p:stCondLst>
                                    <p:cond delay="0"/>
                                  </p:stCondLst>
                                  <p:childTnLst>
                                    <p:animEffect transition="out" filter="fade">
                                      <p:cBhvr>
                                        <p:cTn id="16" dur="500" tmFilter="0, 0; .2, .5; .8, .5; 1, 0"/>
                                        <p:tgtEl>
                                          <p:spTgt spid="74"/>
                                        </p:tgtEl>
                                      </p:cBhvr>
                                    </p:animEffect>
                                    <p:animScale>
                                      <p:cBhvr>
                                        <p:cTn id="17" dur="250" autoRev="1" fill="hold"/>
                                        <p:tgtEl>
                                          <p:spTgt spid="74"/>
                                        </p:tgtEl>
                                      </p:cBhvr>
                                      <p:by x="105000" y="105000"/>
                                    </p:animScale>
                                  </p:childTnLst>
                                </p:cTn>
                              </p:par>
                              <p:par>
                                <p:cTn id="18" presetID="26" presetClass="emph" presetSubtype="0" repeatCount="2000" fill="hold" grpId="0" nodeType="withEffect">
                                  <p:stCondLst>
                                    <p:cond delay="0"/>
                                  </p:stCondLst>
                                  <p:childTnLst>
                                    <p:animEffect transition="out" filter="fade">
                                      <p:cBhvr>
                                        <p:cTn id="19" dur="500" tmFilter="0, 0; .2, .5; .8, .5; 1, 0"/>
                                        <p:tgtEl>
                                          <p:spTgt spid="133"/>
                                        </p:tgtEl>
                                      </p:cBhvr>
                                    </p:animEffect>
                                    <p:animScale>
                                      <p:cBhvr>
                                        <p:cTn id="20" dur="250" autoRev="1" fill="hold"/>
                                        <p:tgtEl>
                                          <p:spTgt spid="133"/>
                                        </p:tgtEl>
                                      </p:cBhvr>
                                      <p:by x="105000" y="105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4"/>
                                        </p:tgtEl>
                                        <p:attrNameLst>
                                          <p:attrName>style.visibility</p:attrName>
                                        </p:attrNameLst>
                                      </p:cBhvr>
                                      <p:to>
                                        <p:strVal val="visible"/>
                                      </p:to>
                                    </p:set>
                                  </p:childTnLst>
                                </p:cTn>
                              </p:par>
                              <p:par>
                                <p:cTn id="33" presetID="26" presetClass="emph" presetSubtype="0" repeatCount="2000" fill="hold" nodeType="withEffect">
                                  <p:stCondLst>
                                    <p:cond delay="0"/>
                                  </p:stCondLst>
                                  <p:childTnLst>
                                    <p:animEffect transition="out" filter="fade">
                                      <p:cBhvr>
                                        <p:cTn id="34" dur="500" tmFilter="0, 0; .2, .5; .8, .5; 1, 0"/>
                                        <p:tgtEl>
                                          <p:spTgt spid="178"/>
                                        </p:tgtEl>
                                      </p:cBhvr>
                                    </p:animEffect>
                                    <p:animScale>
                                      <p:cBhvr>
                                        <p:cTn id="35" dur="250" autoRev="1" fill="hold"/>
                                        <p:tgtEl>
                                          <p:spTgt spid="178"/>
                                        </p:tgtEl>
                                      </p:cBhvr>
                                      <p:by x="105000" y="105000"/>
                                    </p:animScale>
                                  </p:childTnLst>
                                </p:cTn>
                              </p:par>
                              <p:par>
                                <p:cTn id="36" presetID="26" presetClass="emph" presetSubtype="0" repeatCount="2000" fill="hold" nodeType="withEffect">
                                  <p:stCondLst>
                                    <p:cond delay="0"/>
                                  </p:stCondLst>
                                  <p:childTnLst>
                                    <p:animEffect transition="out" filter="fade">
                                      <p:cBhvr>
                                        <p:cTn id="37" dur="500" tmFilter="0, 0; .2, .5; .8, .5; 1, 0"/>
                                        <p:tgtEl>
                                          <p:spTgt spid="151"/>
                                        </p:tgtEl>
                                      </p:cBhvr>
                                    </p:animEffect>
                                    <p:animScale>
                                      <p:cBhvr>
                                        <p:cTn id="38" dur="250" autoRev="1" fill="hold"/>
                                        <p:tgtEl>
                                          <p:spTgt spid="151"/>
                                        </p:tgtEl>
                                      </p:cBhvr>
                                      <p:by x="105000" y="105000"/>
                                    </p:animScale>
                                  </p:childTnLst>
                                </p:cTn>
                              </p:par>
                              <p:par>
                                <p:cTn id="39" presetID="26" presetClass="emph" presetSubtype="0" repeatCount="2000" fill="hold" nodeType="withEffect">
                                  <p:stCondLst>
                                    <p:cond delay="0"/>
                                  </p:stCondLst>
                                  <p:childTnLst>
                                    <p:animEffect transition="out" filter="fade">
                                      <p:cBhvr>
                                        <p:cTn id="40" dur="500" tmFilter="0, 0; .2, .5; .8, .5; 1, 0"/>
                                        <p:tgtEl>
                                          <p:spTgt spid="148"/>
                                        </p:tgtEl>
                                      </p:cBhvr>
                                    </p:animEffect>
                                    <p:animScale>
                                      <p:cBhvr>
                                        <p:cTn id="41" dur="250" autoRev="1" fill="hold"/>
                                        <p:tgtEl>
                                          <p:spTgt spid="148"/>
                                        </p:tgtEl>
                                      </p:cBhvr>
                                      <p:by x="105000" y="105000"/>
                                    </p:animScale>
                                  </p:childTnLst>
                                </p:cTn>
                              </p:par>
                              <p:par>
                                <p:cTn id="42" presetID="26" presetClass="emph" presetSubtype="0" repeatCount="2000" fill="hold" nodeType="withEffect">
                                  <p:stCondLst>
                                    <p:cond delay="0"/>
                                  </p:stCondLst>
                                  <p:childTnLst>
                                    <p:animEffect transition="out" filter="fade">
                                      <p:cBhvr>
                                        <p:cTn id="43" dur="500" tmFilter="0, 0; .2, .5; .8, .5; 1, 0"/>
                                        <p:tgtEl>
                                          <p:spTgt spid="158"/>
                                        </p:tgtEl>
                                      </p:cBhvr>
                                    </p:animEffect>
                                    <p:animScale>
                                      <p:cBhvr>
                                        <p:cTn id="44" dur="250" autoRev="1" fill="hold"/>
                                        <p:tgtEl>
                                          <p:spTgt spid="158"/>
                                        </p:tgtEl>
                                      </p:cBhvr>
                                      <p:by x="105000" y="105000"/>
                                    </p:animScale>
                                  </p:childTnLst>
                                </p:cTn>
                              </p:par>
                              <p:par>
                                <p:cTn id="45" presetID="26" presetClass="emph" presetSubtype="0" repeatCount="2000" fill="hold" nodeType="withEffect">
                                  <p:stCondLst>
                                    <p:cond delay="0"/>
                                  </p:stCondLst>
                                  <p:childTnLst>
                                    <p:animEffect transition="out" filter="fade">
                                      <p:cBhvr>
                                        <p:cTn id="46" dur="500" tmFilter="0, 0; .2, .5; .8, .5; 1, 0"/>
                                        <p:tgtEl>
                                          <p:spTgt spid="157"/>
                                        </p:tgtEl>
                                      </p:cBhvr>
                                    </p:animEffect>
                                    <p:animScale>
                                      <p:cBhvr>
                                        <p:cTn id="47" dur="250" autoRev="1" fill="hold"/>
                                        <p:tgtEl>
                                          <p:spTgt spid="157"/>
                                        </p:tgtEl>
                                      </p:cBhvr>
                                      <p:by x="105000" y="105000"/>
                                    </p:animScale>
                                  </p:childTnLst>
                                </p:cTn>
                              </p:par>
                              <p:par>
                                <p:cTn id="48" presetID="26" presetClass="emph" presetSubtype="0" repeatCount="2000" fill="hold" grpId="1" nodeType="withEffect">
                                  <p:stCondLst>
                                    <p:cond delay="0"/>
                                  </p:stCondLst>
                                  <p:childTnLst>
                                    <p:animEffect transition="out" filter="fade">
                                      <p:cBhvr>
                                        <p:cTn id="49" dur="500" tmFilter="0, 0; .2, .5; .8, .5; 1, 0"/>
                                        <p:tgtEl>
                                          <p:spTgt spid="73"/>
                                        </p:tgtEl>
                                      </p:cBhvr>
                                    </p:animEffect>
                                    <p:animScale>
                                      <p:cBhvr>
                                        <p:cTn id="50" dur="250" autoRev="1" fill="hold"/>
                                        <p:tgtEl>
                                          <p:spTgt spid="73"/>
                                        </p:tgtEl>
                                      </p:cBhvr>
                                      <p:by x="105000" y="105000"/>
                                    </p:animScale>
                                  </p:childTnLst>
                                </p:cTn>
                              </p:par>
                              <p:par>
                                <p:cTn id="51" presetID="26" presetClass="emph" presetSubtype="0" repeatCount="2000" fill="hold" grpId="1" nodeType="withEffect">
                                  <p:stCondLst>
                                    <p:cond delay="0"/>
                                  </p:stCondLst>
                                  <p:childTnLst>
                                    <p:animEffect transition="out" filter="fade">
                                      <p:cBhvr>
                                        <p:cTn id="52" dur="500" tmFilter="0, 0; .2, .5; .8, .5; 1, 0"/>
                                        <p:tgtEl>
                                          <p:spTgt spid="162"/>
                                        </p:tgtEl>
                                      </p:cBhvr>
                                    </p:animEffect>
                                    <p:animScale>
                                      <p:cBhvr>
                                        <p:cTn id="53" dur="250" autoRev="1" fill="hold"/>
                                        <p:tgtEl>
                                          <p:spTgt spid="162"/>
                                        </p:tgtEl>
                                      </p:cBhvr>
                                      <p:by x="105000" y="105000"/>
                                    </p:animScale>
                                  </p:childTnLst>
                                </p:cTn>
                              </p:par>
                              <p:par>
                                <p:cTn id="54" presetID="26" presetClass="emph" presetSubtype="0" repeatCount="2000" fill="hold" grpId="1" nodeType="withEffect">
                                  <p:stCondLst>
                                    <p:cond delay="0"/>
                                  </p:stCondLst>
                                  <p:childTnLst>
                                    <p:animEffect transition="out" filter="fade">
                                      <p:cBhvr>
                                        <p:cTn id="55" dur="500" tmFilter="0, 0; .2, .5; .8, .5; 1, 0"/>
                                        <p:tgtEl>
                                          <p:spTgt spid="156"/>
                                        </p:tgtEl>
                                      </p:cBhvr>
                                    </p:animEffect>
                                    <p:animScale>
                                      <p:cBhvr>
                                        <p:cTn id="56" dur="250" autoRev="1" fill="hold"/>
                                        <p:tgtEl>
                                          <p:spTgt spid="156"/>
                                        </p:tgtEl>
                                      </p:cBhvr>
                                      <p:by x="105000" y="105000"/>
                                    </p:animScale>
                                  </p:childTnLst>
                                </p:cTn>
                              </p:par>
                              <p:par>
                                <p:cTn id="57" presetID="26" presetClass="emph" presetSubtype="0" repeatCount="2000" fill="hold" grpId="1" nodeType="withEffect">
                                  <p:stCondLst>
                                    <p:cond delay="0"/>
                                  </p:stCondLst>
                                  <p:childTnLst>
                                    <p:animEffect transition="out" filter="fade">
                                      <p:cBhvr>
                                        <p:cTn id="58" dur="500" tmFilter="0, 0; .2, .5; .8, .5; 1, 0"/>
                                        <p:tgtEl>
                                          <p:spTgt spid="163"/>
                                        </p:tgtEl>
                                      </p:cBhvr>
                                    </p:animEffect>
                                    <p:animScale>
                                      <p:cBhvr>
                                        <p:cTn id="59" dur="250" autoRev="1" fill="hold"/>
                                        <p:tgtEl>
                                          <p:spTgt spid="163"/>
                                        </p:tgtEl>
                                      </p:cBhvr>
                                      <p:by x="105000" y="105000"/>
                                    </p:animScale>
                                  </p:childTnLst>
                                </p:cTn>
                              </p:par>
                              <p:par>
                                <p:cTn id="60" presetID="26" presetClass="emph" presetSubtype="0" repeatCount="2000" fill="hold" grpId="1" nodeType="withEffect">
                                  <p:stCondLst>
                                    <p:cond delay="0"/>
                                  </p:stCondLst>
                                  <p:childTnLst>
                                    <p:animEffect transition="out" filter="fade">
                                      <p:cBhvr>
                                        <p:cTn id="61" dur="500" tmFilter="0, 0; .2, .5; .8, .5; 1, 0"/>
                                        <p:tgtEl>
                                          <p:spTgt spid="164"/>
                                        </p:tgtEl>
                                      </p:cBhvr>
                                    </p:animEffect>
                                    <p:animScale>
                                      <p:cBhvr>
                                        <p:cTn id="62" dur="250" autoRev="1" fill="hold"/>
                                        <p:tgtEl>
                                          <p:spTgt spid="164"/>
                                        </p:tgtEl>
                                      </p:cBhvr>
                                      <p:by x="105000" y="105000"/>
                                    </p:animScale>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5"/>
                                        </p:tgtEl>
                                        <p:attrNameLst>
                                          <p:attrName>style.visibility</p:attrName>
                                        </p:attrNameLst>
                                      </p:cBhvr>
                                      <p:to>
                                        <p:strVal val="visible"/>
                                      </p:to>
                                    </p:set>
                                  </p:childTnLst>
                                </p:cTn>
                              </p:par>
                              <p:par>
                                <p:cTn id="67" presetID="26" presetClass="emph" presetSubtype="0" repeatCount="2000" fill="hold" grpId="1" nodeType="withEffect">
                                  <p:stCondLst>
                                    <p:cond delay="0"/>
                                  </p:stCondLst>
                                  <p:childTnLst>
                                    <p:animEffect transition="out" filter="fade">
                                      <p:cBhvr>
                                        <p:cTn id="68" dur="500" tmFilter="0, 0; .2, .5; .8, .5; 1, 0"/>
                                        <p:tgtEl>
                                          <p:spTgt spid="75"/>
                                        </p:tgtEl>
                                      </p:cBhvr>
                                    </p:animEffect>
                                    <p:animScale>
                                      <p:cBhvr>
                                        <p:cTn id="69" dur="250" autoRev="1" fill="hold"/>
                                        <p:tgtEl>
                                          <p:spTgt spid="75"/>
                                        </p:tgtEl>
                                      </p:cBhvr>
                                      <p:by x="105000" y="105000"/>
                                    </p:animScale>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159"/>
                                        </p:tgtEl>
                                        <p:attrNameLst>
                                          <p:attrName>style.visibility</p:attrName>
                                        </p:attrNameLst>
                                      </p:cBhvr>
                                      <p:to>
                                        <p:strVal val="visible"/>
                                      </p:to>
                                    </p:set>
                                  </p:childTnLst>
                                </p:cTn>
                              </p:par>
                              <p:par>
                                <p:cTn id="74" presetID="26" presetClass="emph" presetSubtype="0" repeatCount="2000" fill="hold" grpId="1" nodeType="withEffect">
                                  <p:stCondLst>
                                    <p:cond delay="0"/>
                                  </p:stCondLst>
                                  <p:childTnLst>
                                    <p:animEffect transition="out" filter="fade">
                                      <p:cBhvr>
                                        <p:cTn id="75" dur="500" tmFilter="0, 0; .2, .5; .8, .5; 1, 0"/>
                                        <p:tgtEl>
                                          <p:spTgt spid="159"/>
                                        </p:tgtEl>
                                      </p:cBhvr>
                                    </p:animEffect>
                                    <p:animScale>
                                      <p:cBhvr>
                                        <p:cTn id="76" dur="250" autoRev="1" fill="hold"/>
                                        <p:tgtEl>
                                          <p:spTgt spid="159"/>
                                        </p:tgtEl>
                                      </p:cBhvr>
                                      <p:by x="105000" y="105000"/>
                                    </p:animScale>
                                  </p:childTnLst>
                                </p:cTn>
                              </p:par>
                              <p:par>
                                <p:cTn id="77" presetID="26" presetClass="emph" presetSubtype="0" repeatCount="2000" fill="hold" grpId="0" nodeType="withEffect">
                                  <p:stCondLst>
                                    <p:cond delay="0"/>
                                  </p:stCondLst>
                                  <p:childTnLst>
                                    <p:animEffect transition="out" filter="fade">
                                      <p:cBhvr>
                                        <p:cTn id="78" dur="500" tmFilter="0, 0; .2, .5; .8, .5; 1, 0"/>
                                        <p:tgtEl>
                                          <p:spTgt spid="128"/>
                                        </p:tgtEl>
                                      </p:cBhvr>
                                    </p:animEffect>
                                    <p:animScale>
                                      <p:cBhvr>
                                        <p:cTn id="79" dur="250" autoRev="1" fill="hold"/>
                                        <p:tgtEl>
                                          <p:spTgt spid="128"/>
                                        </p:tgtEl>
                                      </p:cBhvr>
                                      <p:by x="105000" y="105000"/>
                                    </p:animScale>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171"/>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201"/>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202"/>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203"/>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176"/>
                                        </p:tgtEl>
                                        <p:attrNameLst>
                                          <p:attrName>style.visibility</p:attrName>
                                        </p:attrNameLst>
                                      </p:cBhvr>
                                      <p:to>
                                        <p:strVal val="visible"/>
                                      </p:to>
                                    </p:set>
                                  </p:childTnLst>
                                </p:cTn>
                              </p:par>
                              <p:par>
                                <p:cTn id="96" presetID="26" presetClass="emph" presetSubtype="0" repeatCount="2000" fill="hold" grpId="1" nodeType="withEffect">
                                  <p:stCondLst>
                                    <p:cond delay="0"/>
                                  </p:stCondLst>
                                  <p:childTnLst>
                                    <p:animEffect transition="out" filter="fade">
                                      <p:cBhvr>
                                        <p:cTn id="97" dur="500" tmFilter="0, 0; .2, .5; .8, .5; 1, 0"/>
                                        <p:tgtEl>
                                          <p:spTgt spid="176"/>
                                        </p:tgtEl>
                                      </p:cBhvr>
                                    </p:animEffect>
                                    <p:animScale>
                                      <p:cBhvr>
                                        <p:cTn id="98" dur="250" autoRev="1" fill="hold"/>
                                        <p:tgtEl>
                                          <p:spTgt spid="176"/>
                                        </p:tgtEl>
                                      </p:cBhvr>
                                      <p:by x="105000" y="105000"/>
                                    </p:animScale>
                                  </p:childTnLst>
                                </p:cTn>
                              </p:par>
                              <p:par>
                                <p:cTn id="99" presetID="26" presetClass="emph" presetSubtype="0" repeatCount="2000" fill="hold" nodeType="withEffect">
                                  <p:stCondLst>
                                    <p:cond delay="0"/>
                                  </p:stCondLst>
                                  <p:childTnLst>
                                    <p:animEffect transition="out" filter="fade">
                                      <p:cBhvr>
                                        <p:cTn id="100" dur="500" tmFilter="0, 0; .2, .5; .8, .5; 1, 0"/>
                                        <p:tgtEl>
                                          <p:spTgt spid="178"/>
                                        </p:tgtEl>
                                      </p:cBhvr>
                                    </p:animEffect>
                                    <p:animScale>
                                      <p:cBhvr>
                                        <p:cTn id="101" dur="250" autoRev="1" fill="hold"/>
                                        <p:tgtEl>
                                          <p:spTgt spid="178"/>
                                        </p:tgtEl>
                                      </p:cBhvr>
                                      <p:by x="105000" y="105000"/>
                                    </p:animScale>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grpId="0" nodeType="clickEffect">
                                  <p:stCondLst>
                                    <p:cond delay="0"/>
                                  </p:stCondLst>
                                  <p:childTnLst>
                                    <p:set>
                                      <p:cBhvr>
                                        <p:cTn id="105" dur="1" fill="hold">
                                          <p:stCondLst>
                                            <p:cond delay="0"/>
                                          </p:stCondLst>
                                        </p:cTn>
                                        <p:tgtEl>
                                          <p:spTgt spid="204"/>
                                        </p:tgtEl>
                                        <p:attrNameLst>
                                          <p:attrName>style.visibility</p:attrName>
                                        </p:attrNameLst>
                                      </p:cBhvr>
                                      <p:to>
                                        <p:strVal val="visible"/>
                                      </p:to>
                                    </p:set>
                                  </p:childTnLst>
                                </p:cTn>
                              </p:par>
                              <p:par>
                                <p:cTn id="106" presetID="1" presetClass="entr" presetSubtype="0" fill="hold" grpId="0" nodeType="withEffect">
                                  <p:stCondLst>
                                    <p:cond delay="0"/>
                                  </p:stCondLst>
                                  <p:childTnLst>
                                    <p:set>
                                      <p:cBhvr>
                                        <p:cTn id="107" dur="1" fill="hold">
                                          <p:stCondLst>
                                            <p:cond delay="0"/>
                                          </p:stCondLst>
                                        </p:cTn>
                                        <p:tgtEl>
                                          <p:spTgt spid="205"/>
                                        </p:tgtEl>
                                        <p:attrNameLst>
                                          <p:attrName>style.visibility</p:attrName>
                                        </p:attrNameLst>
                                      </p:cBhvr>
                                      <p:to>
                                        <p:strVal val="visible"/>
                                      </p:to>
                                    </p:set>
                                  </p:childTnLst>
                                </p:cTn>
                              </p:par>
                              <p:par>
                                <p:cTn id="108" presetID="1" presetClass="entr" presetSubtype="0" fill="hold" grpId="0" nodeType="withEffect">
                                  <p:stCondLst>
                                    <p:cond delay="0"/>
                                  </p:stCondLst>
                                  <p:childTnLst>
                                    <p:set>
                                      <p:cBhvr>
                                        <p:cTn id="109" dur="1" fill="hold">
                                          <p:stCondLst>
                                            <p:cond delay="0"/>
                                          </p:stCondLst>
                                        </p:cTn>
                                        <p:tgtEl>
                                          <p:spTgt spid="206"/>
                                        </p:tgtEl>
                                        <p:attrNameLst>
                                          <p:attrName>style.visibility</p:attrName>
                                        </p:attrNameLst>
                                      </p:cBhvr>
                                      <p:to>
                                        <p:strVal val="visible"/>
                                      </p:to>
                                    </p:set>
                                  </p:childTnLst>
                                </p:cTn>
                              </p:par>
                              <p:par>
                                <p:cTn id="110" presetID="1" presetClass="entr" presetSubtype="0" fill="hold" grpId="0" nodeType="withEffect">
                                  <p:stCondLst>
                                    <p:cond delay="0"/>
                                  </p:stCondLst>
                                  <p:childTnLst>
                                    <p:set>
                                      <p:cBhvr>
                                        <p:cTn id="111" dur="1" fill="hold">
                                          <p:stCondLst>
                                            <p:cond delay="0"/>
                                          </p:stCondLst>
                                        </p:cTn>
                                        <p:tgtEl>
                                          <p:spTgt spid="207"/>
                                        </p:tgtEl>
                                        <p:attrNameLst>
                                          <p:attrName>style.visibility</p:attrName>
                                        </p:attrNameLst>
                                      </p:cBhvr>
                                      <p:to>
                                        <p:strVal val="visible"/>
                                      </p:to>
                                    </p:set>
                                  </p:childTnLst>
                                </p:cTn>
                              </p:par>
                            </p:childTnLst>
                          </p:cTn>
                        </p:par>
                      </p:childTnLst>
                    </p:cTn>
                  </p:par>
                  <p:par>
                    <p:cTn id="112" fill="hold">
                      <p:stCondLst>
                        <p:cond delay="indefinite"/>
                      </p:stCondLst>
                      <p:childTnLst>
                        <p:par>
                          <p:cTn id="113" fill="hold">
                            <p:stCondLst>
                              <p:cond delay="0"/>
                            </p:stCondLst>
                            <p:childTnLst>
                              <p:par>
                                <p:cTn id="114" presetID="1" presetClass="entr" presetSubtype="0" fill="hold" grpId="0" nodeType="clickEffect">
                                  <p:stCondLst>
                                    <p:cond delay="0"/>
                                  </p:stCondLst>
                                  <p:childTnLst>
                                    <p:set>
                                      <p:cBhvr>
                                        <p:cTn id="115" dur="1" fill="hold">
                                          <p:stCondLst>
                                            <p:cond delay="0"/>
                                          </p:stCondLst>
                                        </p:cTn>
                                        <p:tgtEl>
                                          <p:spTgt spid="179"/>
                                        </p:tgtEl>
                                        <p:attrNameLst>
                                          <p:attrName>style.visibility</p:attrName>
                                        </p:attrNameLst>
                                      </p:cBhvr>
                                      <p:to>
                                        <p:strVal val="visible"/>
                                      </p:to>
                                    </p:set>
                                  </p:childTnLst>
                                </p:cTn>
                              </p:par>
                              <p:par>
                                <p:cTn id="116" presetID="26" presetClass="emph" presetSubtype="0" repeatCount="2000" fill="hold" grpId="1" nodeType="withEffect">
                                  <p:stCondLst>
                                    <p:cond delay="0"/>
                                  </p:stCondLst>
                                  <p:childTnLst>
                                    <p:animEffect transition="out" filter="fade">
                                      <p:cBhvr>
                                        <p:cTn id="117" dur="500" tmFilter="0, 0; .2, .5; .8, .5; 1, 0"/>
                                        <p:tgtEl>
                                          <p:spTgt spid="179"/>
                                        </p:tgtEl>
                                      </p:cBhvr>
                                    </p:animEffect>
                                    <p:animScale>
                                      <p:cBhvr>
                                        <p:cTn id="118" dur="250" autoRev="1" fill="hold"/>
                                        <p:tgtEl>
                                          <p:spTgt spid="179"/>
                                        </p:tgtEl>
                                      </p:cBhvr>
                                      <p:by x="105000" y="105000"/>
                                    </p:animScale>
                                  </p:childTnLst>
                                </p:cTn>
                              </p:par>
                              <p:par>
                                <p:cTn id="119" presetID="26" presetClass="emph" presetSubtype="0" repeatCount="2000" fill="hold" nodeType="withEffect">
                                  <p:stCondLst>
                                    <p:cond delay="0"/>
                                  </p:stCondLst>
                                  <p:childTnLst>
                                    <p:animEffect transition="out" filter="fade">
                                      <p:cBhvr>
                                        <p:cTn id="120" dur="500" tmFilter="0, 0; .2, .5; .8, .5; 1, 0"/>
                                        <p:tgtEl>
                                          <p:spTgt spid="157"/>
                                        </p:tgtEl>
                                      </p:cBhvr>
                                    </p:animEffect>
                                    <p:animScale>
                                      <p:cBhvr>
                                        <p:cTn id="121" dur="250" autoRev="1" fill="hold"/>
                                        <p:tgtEl>
                                          <p:spTgt spid="157"/>
                                        </p:tgtEl>
                                      </p:cBhvr>
                                      <p:by x="105000" y="105000"/>
                                    </p:animScale>
                                  </p:childTnLst>
                                </p:cTn>
                              </p:par>
                            </p:childTnLst>
                          </p:cTn>
                        </p:par>
                      </p:childTnLst>
                    </p:cTn>
                  </p:par>
                  <p:par>
                    <p:cTn id="122" fill="hold">
                      <p:stCondLst>
                        <p:cond delay="indefinite"/>
                      </p:stCondLst>
                      <p:childTnLst>
                        <p:par>
                          <p:cTn id="123" fill="hold">
                            <p:stCondLst>
                              <p:cond delay="0"/>
                            </p:stCondLst>
                            <p:childTnLst>
                              <p:par>
                                <p:cTn id="124" presetID="1" presetClass="entr" presetSubtype="0" fill="hold" grpId="0" nodeType="clickEffect">
                                  <p:stCondLst>
                                    <p:cond delay="0"/>
                                  </p:stCondLst>
                                  <p:childTnLst>
                                    <p:set>
                                      <p:cBhvr>
                                        <p:cTn id="125" dur="1" fill="hold">
                                          <p:stCondLst>
                                            <p:cond delay="0"/>
                                          </p:stCondLst>
                                        </p:cTn>
                                        <p:tgtEl>
                                          <p:spTgt spid="208"/>
                                        </p:tgtEl>
                                        <p:attrNameLst>
                                          <p:attrName>style.visibility</p:attrName>
                                        </p:attrNameLst>
                                      </p:cBhvr>
                                      <p:to>
                                        <p:strVal val="visible"/>
                                      </p:to>
                                    </p:set>
                                  </p:childTnLst>
                                </p:cTn>
                              </p:par>
                              <p:par>
                                <p:cTn id="126" presetID="1" presetClass="entr" presetSubtype="0" fill="hold" grpId="0" nodeType="withEffect">
                                  <p:stCondLst>
                                    <p:cond delay="0"/>
                                  </p:stCondLst>
                                  <p:childTnLst>
                                    <p:set>
                                      <p:cBhvr>
                                        <p:cTn id="127" dur="1" fill="hold">
                                          <p:stCondLst>
                                            <p:cond delay="0"/>
                                          </p:stCondLst>
                                        </p:cTn>
                                        <p:tgtEl>
                                          <p:spTgt spid="209"/>
                                        </p:tgtEl>
                                        <p:attrNameLst>
                                          <p:attrName>style.visibility</p:attrName>
                                        </p:attrNameLst>
                                      </p:cBhvr>
                                      <p:to>
                                        <p:strVal val="visible"/>
                                      </p:to>
                                    </p:set>
                                  </p:childTnLst>
                                </p:cTn>
                              </p:par>
                              <p:par>
                                <p:cTn id="128" presetID="1" presetClass="entr" presetSubtype="0" fill="hold" grpId="0" nodeType="withEffect">
                                  <p:stCondLst>
                                    <p:cond delay="0"/>
                                  </p:stCondLst>
                                  <p:childTnLst>
                                    <p:set>
                                      <p:cBhvr>
                                        <p:cTn id="129" dur="1" fill="hold">
                                          <p:stCondLst>
                                            <p:cond delay="0"/>
                                          </p:stCondLst>
                                        </p:cTn>
                                        <p:tgtEl>
                                          <p:spTgt spid="210"/>
                                        </p:tgtEl>
                                        <p:attrNameLst>
                                          <p:attrName>style.visibility</p:attrName>
                                        </p:attrNameLst>
                                      </p:cBhvr>
                                      <p:to>
                                        <p:strVal val="visible"/>
                                      </p:to>
                                    </p:set>
                                  </p:childTnLst>
                                </p:cTn>
                              </p:par>
                            </p:childTnLst>
                          </p:cTn>
                        </p:par>
                      </p:childTnLst>
                    </p:cTn>
                  </p:par>
                  <p:par>
                    <p:cTn id="130" fill="hold">
                      <p:stCondLst>
                        <p:cond delay="indefinite"/>
                      </p:stCondLst>
                      <p:childTnLst>
                        <p:par>
                          <p:cTn id="131" fill="hold">
                            <p:stCondLst>
                              <p:cond delay="0"/>
                            </p:stCondLst>
                            <p:childTnLst>
                              <p:par>
                                <p:cTn id="132" presetID="1" presetClass="entr" presetSubtype="0" fill="hold" grpId="0" nodeType="clickEffect">
                                  <p:stCondLst>
                                    <p:cond delay="0"/>
                                  </p:stCondLst>
                                  <p:childTnLst>
                                    <p:set>
                                      <p:cBhvr>
                                        <p:cTn id="133" dur="1" fill="hold">
                                          <p:stCondLst>
                                            <p:cond delay="0"/>
                                          </p:stCondLst>
                                        </p:cTn>
                                        <p:tgtEl>
                                          <p:spTgt spid="181"/>
                                        </p:tgtEl>
                                        <p:attrNameLst>
                                          <p:attrName>style.visibility</p:attrName>
                                        </p:attrNameLst>
                                      </p:cBhvr>
                                      <p:to>
                                        <p:strVal val="visible"/>
                                      </p:to>
                                    </p:set>
                                  </p:childTnLst>
                                </p:cTn>
                              </p:par>
                              <p:par>
                                <p:cTn id="134" presetID="26" presetClass="emph" presetSubtype="0" repeatCount="2000" fill="hold" grpId="1" nodeType="withEffect">
                                  <p:stCondLst>
                                    <p:cond delay="0"/>
                                  </p:stCondLst>
                                  <p:childTnLst>
                                    <p:animEffect transition="out" filter="fade">
                                      <p:cBhvr>
                                        <p:cTn id="135" dur="500" tmFilter="0, 0; .2, .5; .8, .5; 1, 0"/>
                                        <p:tgtEl>
                                          <p:spTgt spid="181"/>
                                        </p:tgtEl>
                                      </p:cBhvr>
                                    </p:animEffect>
                                    <p:animScale>
                                      <p:cBhvr>
                                        <p:cTn id="136" dur="250" autoRev="1" fill="hold"/>
                                        <p:tgtEl>
                                          <p:spTgt spid="181"/>
                                        </p:tgtEl>
                                      </p:cBhvr>
                                      <p:by x="105000" y="105000"/>
                                    </p:animScale>
                                  </p:childTnLst>
                                </p:cTn>
                              </p:par>
                              <p:par>
                                <p:cTn id="137" presetID="26" presetClass="emph" presetSubtype="0" repeatCount="2000" fill="hold" grpId="1" nodeType="withEffect">
                                  <p:stCondLst>
                                    <p:cond delay="0"/>
                                  </p:stCondLst>
                                  <p:childTnLst>
                                    <p:animEffect transition="out" filter="fade">
                                      <p:cBhvr>
                                        <p:cTn id="138" dur="500" tmFilter="0, 0; .2, .5; .8, .5; 1, 0"/>
                                        <p:tgtEl>
                                          <p:spTgt spid="133"/>
                                        </p:tgtEl>
                                      </p:cBhvr>
                                    </p:animEffect>
                                    <p:animScale>
                                      <p:cBhvr>
                                        <p:cTn id="139" dur="250" autoRev="1" fill="hold"/>
                                        <p:tgtEl>
                                          <p:spTgt spid="133"/>
                                        </p:tgtEl>
                                      </p:cBhvr>
                                      <p:by x="105000" y="105000"/>
                                    </p:animScale>
                                  </p:childTnLst>
                                </p:cTn>
                              </p:par>
                            </p:childTnLst>
                          </p:cTn>
                        </p:par>
                      </p:childTnLst>
                    </p:cTn>
                  </p:par>
                  <p:par>
                    <p:cTn id="140" fill="hold">
                      <p:stCondLst>
                        <p:cond delay="indefinite"/>
                      </p:stCondLst>
                      <p:childTnLst>
                        <p:par>
                          <p:cTn id="141" fill="hold">
                            <p:stCondLst>
                              <p:cond delay="0"/>
                            </p:stCondLst>
                            <p:childTnLst>
                              <p:par>
                                <p:cTn id="142" presetID="1" presetClass="entr" presetSubtype="0" fill="hold" grpId="1" nodeType="clickEffect">
                                  <p:stCondLst>
                                    <p:cond delay="0"/>
                                  </p:stCondLst>
                                  <p:childTnLst>
                                    <p:set>
                                      <p:cBhvr>
                                        <p:cTn id="143" dur="1" fill="hold">
                                          <p:stCondLst>
                                            <p:cond delay="0"/>
                                          </p:stCondLst>
                                        </p:cTn>
                                        <p:tgtEl>
                                          <p:spTgt spid="169"/>
                                        </p:tgtEl>
                                        <p:attrNameLst>
                                          <p:attrName>style.visibility</p:attrName>
                                        </p:attrNameLst>
                                      </p:cBhvr>
                                      <p:to>
                                        <p:strVal val="visible"/>
                                      </p:to>
                                    </p:set>
                                  </p:childTnLst>
                                </p:cTn>
                              </p:par>
                              <p:par>
                                <p:cTn id="144" presetID="1" presetClass="entr" presetSubtype="0" fill="hold" grpId="1" nodeType="withEffect">
                                  <p:stCondLst>
                                    <p:cond delay="0"/>
                                  </p:stCondLst>
                                  <p:childTnLst>
                                    <p:set>
                                      <p:cBhvr>
                                        <p:cTn id="145" dur="1" fill="hold">
                                          <p:stCondLst>
                                            <p:cond delay="0"/>
                                          </p:stCondLst>
                                        </p:cTn>
                                        <p:tgtEl>
                                          <p:spTgt spid="180"/>
                                        </p:tgtEl>
                                        <p:attrNameLst>
                                          <p:attrName>style.visibility</p:attrName>
                                        </p:attrNameLst>
                                      </p:cBhvr>
                                      <p:to>
                                        <p:strVal val="visible"/>
                                      </p:to>
                                    </p:set>
                                  </p:childTnLst>
                                </p:cTn>
                              </p:par>
                              <p:par>
                                <p:cTn id="146" presetID="1" presetClass="entr" presetSubtype="0" fill="hold" grpId="1" nodeType="withEffect">
                                  <p:stCondLst>
                                    <p:cond delay="0"/>
                                  </p:stCondLst>
                                  <p:childTnLst>
                                    <p:set>
                                      <p:cBhvr>
                                        <p:cTn id="147" dur="1" fill="hold">
                                          <p:stCondLst>
                                            <p:cond delay="0"/>
                                          </p:stCondLst>
                                        </p:cTn>
                                        <p:tgtEl>
                                          <p:spTgt spid="191"/>
                                        </p:tgtEl>
                                        <p:attrNameLst>
                                          <p:attrName>style.visibility</p:attrName>
                                        </p:attrNameLst>
                                      </p:cBhvr>
                                      <p:to>
                                        <p:strVal val="visible"/>
                                      </p:to>
                                    </p:set>
                                  </p:childTnLst>
                                </p:cTn>
                              </p:par>
                              <p:par>
                                <p:cTn id="148" presetID="26" presetClass="emph" presetSubtype="0" repeatCount="2000" fill="hold" grpId="0" nodeType="withEffect">
                                  <p:stCondLst>
                                    <p:cond delay="0"/>
                                  </p:stCondLst>
                                  <p:childTnLst>
                                    <p:animEffect transition="out" filter="fade">
                                      <p:cBhvr>
                                        <p:cTn id="149" dur="500" tmFilter="0, 0; .2, .5; .8, .5; 1, 0"/>
                                        <p:tgtEl>
                                          <p:spTgt spid="169"/>
                                        </p:tgtEl>
                                      </p:cBhvr>
                                    </p:animEffect>
                                    <p:animScale>
                                      <p:cBhvr>
                                        <p:cTn id="150" dur="250" autoRev="1" fill="hold"/>
                                        <p:tgtEl>
                                          <p:spTgt spid="169"/>
                                        </p:tgtEl>
                                      </p:cBhvr>
                                      <p:by x="105000" y="105000"/>
                                    </p:animScale>
                                  </p:childTnLst>
                                </p:cTn>
                              </p:par>
                              <p:par>
                                <p:cTn id="151" presetID="26" presetClass="emph" presetSubtype="0" repeatCount="2000" fill="hold" grpId="0" nodeType="withEffect">
                                  <p:stCondLst>
                                    <p:cond delay="0"/>
                                  </p:stCondLst>
                                  <p:childTnLst>
                                    <p:animEffect transition="out" filter="fade">
                                      <p:cBhvr>
                                        <p:cTn id="152" dur="500" tmFilter="0, 0; .2, .5; .8, .5; 1, 0"/>
                                        <p:tgtEl>
                                          <p:spTgt spid="180"/>
                                        </p:tgtEl>
                                      </p:cBhvr>
                                    </p:animEffect>
                                    <p:animScale>
                                      <p:cBhvr>
                                        <p:cTn id="153" dur="250" autoRev="1" fill="hold"/>
                                        <p:tgtEl>
                                          <p:spTgt spid="180"/>
                                        </p:tgtEl>
                                      </p:cBhvr>
                                      <p:by x="105000" y="105000"/>
                                    </p:animScale>
                                  </p:childTnLst>
                                </p:cTn>
                              </p:par>
                              <p:par>
                                <p:cTn id="154" presetID="26" presetClass="emph" presetSubtype="0" repeatCount="2000" fill="hold" grpId="0" nodeType="withEffect">
                                  <p:stCondLst>
                                    <p:cond delay="0"/>
                                  </p:stCondLst>
                                  <p:childTnLst>
                                    <p:animEffect transition="out" filter="fade">
                                      <p:cBhvr>
                                        <p:cTn id="155" dur="500" tmFilter="0, 0; .2, .5; .8, .5; 1, 0"/>
                                        <p:tgtEl>
                                          <p:spTgt spid="191"/>
                                        </p:tgtEl>
                                      </p:cBhvr>
                                    </p:animEffect>
                                    <p:animScale>
                                      <p:cBhvr>
                                        <p:cTn id="156" dur="250" autoRev="1" fill="hold"/>
                                        <p:tgtEl>
                                          <p:spTgt spid="191"/>
                                        </p:tgtEl>
                                      </p:cBhvr>
                                      <p:by x="105000" y="105000"/>
                                    </p:animScale>
                                  </p:childTnLst>
                                </p:cTn>
                              </p:par>
                              <p:par>
                                <p:cTn id="157" presetID="26" presetClass="emph" presetSubtype="0" repeatCount="2000" fill="hold" nodeType="withEffect">
                                  <p:stCondLst>
                                    <p:cond delay="0"/>
                                  </p:stCondLst>
                                  <p:childTnLst>
                                    <p:animEffect transition="out" filter="fade">
                                      <p:cBhvr>
                                        <p:cTn id="158" dur="500" tmFilter="0, 0; .2, .5; .8, .5; 1, 0"/>
                                        <p:tgtEl>
                                          <p:spTgt spid="158"/>
                                        </p:tgtEl>
                                      </p:cBhvr>
                                    </p:animEffect>
                                    <p:animScale>
                                      <p:cBhvr>
                                        <p:cTn id="159" dur="250" autoRev="1" fill="hold"/>
                                        <p:tgtEl>
                                          <p:spTgt spid="158"/>
                                        </p:tgtEl>
                                      </p:cBhvr>
                                      <p:by x="105000" y="105000"/>
                                    </p:animScale>
                                  </p:childTnLst>
                                </p:cTn>
                              </p:par>
                              <p:par>
                                <p:cTn id="160" presetID="26" presetClass="emph" presetSubtype="0" repeatCount="2000" fill="hold" nodeType="withEffect">
                                  <p:stCondLst>
                                    <p:cond delay="0"/>
                                  </p:stCondLst>
                                  <p:childTnLst>
                                    <p:animEffect transition="out" filter="fade">
                                      <p:cBhvr>
                                        <p:cTn id="161" dur="500" tmFilter="0, 0; .2, .5; .8, .5; 1, 0"/>
                                        <p:tgtEl>
                                          <p:spTgt spid="148"/>
                                        </p:tgtEl>
                                      </p:cBhvr>
                                    </p:animEffect>
                                    <p:animScale>
                                      <p:cBhvr>
                                        <p:cTn id="162" dur="250" autoRev="1" fill="hold"/>
                                        <p:tgtEl>
                                          <p:spTgt spid="148"/>
                                        </p:tgtEl>
                                      </p:cBhvr>
                                      <p:by x="105000" y="105000"/>
                                    </p:animScale>
                                  </p:childTnLst>
                                </p:cTn>
                              </p:par>
                              <p:par>
                                <p:cTn id="163" presetID="26" presetClass="emph" presetSubtype="0" repeatCount="2000" fill="hold" nodeType="withEffect">
                                  <p:stCondLst>
                                    <p:cond delay="0"/>
                                  </p:stCondLst>
                                  <p:childTnLst>
                                    <p:animEffect transition="out" filter="fade">
                                      <p:cBhvr>
                                        <p:cTn id="164" dur="500" tmFilter="0, 0; .2, .5; .8, .5; 1, 0"/>
                                        <p:tgtEl>
                                          <p:spTgt spid="151"/>
                                        </p:tgtEl>
                                      </p:cBhvr>
                                    </p:animEffect>
                                    <p:animScale>
                                      <p:cBhvr>
                                        <p:cTn id="165" dur="250" autoRev="1" fill="hold"/>
                                        <p:tgtEl>
                                          <p:spTgt spid="151"/>
                                        </p:tgtEl>
                                      </p:cBhvr>
                                      <p:by x="105000" y="105000"/>
                                    </p:animScale>
                                  </p:childTnLst>
                                </p:cTn>
                              </p:par>
                            </p:childTnLst>
                          </p:cTn>
                        </p:par>
                      </p:childTnLst>
                    </p:cTn>
                  </p:par>
                  <p:par>
                    <p:cTn id="166" fill="hold">
                      <p:stCondLst>
                        <p:cond delay="indefinite"/>
                      </p:stCondLst>
                      <p:childTnLst>
                        <p:par>
                          <p:cTn id="167" fill="hold">
                            <p:stCondLst>
                              <p:cond delay="0"/>
                            </p:stCondLst>
                            <p:childTnLst>
                              <p:par>
                                <p:cTn id="168" presetID="1" presetClass="entr" presetSubtype="0" fill="hold" grpId="0" nodeType="clickEffect">
                                  <p:stCondLst>
                                    <p:cond delay="0"/>
                                  </p:stCondLst>
                                  <p:childTnLst>
                                    <p:set>
                                      <p:cBhvr>
                                        <p:cTn id="169" dur="1" fill="hold">
                                          <p:stCondLst>
                                            <p:cond delay="0"/>
                                          </p:stCondLst>
                                        </p:cTn>
                                        <p:tgtEl>
                                          <p:spTgt spid="177"/>
                                        </p:tgtEl>
                                        <p:attrNameLst>
                                          <p:attrName>style.visibility</p:attrName>
                                        </p:attrNameLst>
                                      </p:cBhvr>
                                      <p:to>
                                        <p:strVal val="visible"/>
                                      </p:to>
                                    </p:set>
                                  </p:childTnLst>
                                </p:cTn>
                              </p:par>
                              <p:par>
                                <p:cTn id="170" presetID="26" presetClass="emph" presetSubtype="0" repeatCount="2000" fill="hold" grpId="1" nodeType="withEffect">
                                  <p:stCondLst>
                                    <p:cond delay="0"/>
                                  </p:stCondLst>
                                  <p:childTnLst>
                                    <p:animEffect transition="out" filter="fade">
                                      <p:cBhvr>
                                        <p:cTn id="171" dur="500" tmFilter="0, 0; .2, .5; .8, .5; 1, 0"/>
                                        <p:tgtEl>
                                          <p:spTgt spid="177"/>
                                        </p:tgtEl>
                                      </p:cBhvr>
                                    </p:animEffect>
                                    <p:animScale>
                                      <p:cBhvr>
                                        <p:cTn id="172" dur="250" autoRev="1" fill="hold"/>
                                        <p:tgtEl>
                                          <p:spTgt spid="177"/>
                                        </p:tgtEl>
                                      </p:cBhvr>
                                      <p:by x="105000" y="105000"/>
                                    </p:animScale>
                                  </p:childTnLst>
                                </p:cTn>
                              </p:par>
                            </p:childTnLst>
                          </p:cTn>
                        </p:par>
                      </p:childTnLst>
                    </p:cTn>
                  </p:par>
                  <p:par>
                    <p:cTn id="173" fill="hold">
                      <p:stCondLst>
                        <p:cond delay="indefinite"/>
                      </p:stCondLst>
                      <p:childTnLst>
                        <p:par>
                          <p:cTn id="174" fill="hold">
                            <p:stCondLst>
                              <p:cond delay="0"/>
                            </p:stCondLst>
                            <p:childTnLst>
                              <p:par>
                                <p:cTn id="175" presetID="1" presetClass="entr" presetSubtype="0" fill="hold" grpId="0" nodeType="clickEffect">
                                  <p:stCondLst>
                                    <p:cond delay="0"/>
                                  </p:stCondLst>
                                  <p:childTnLst>
                                    <p:set>
                                      <p:cBhvr>
                                        <p:cTn id="176" dur="1" fill="hold">
                                          <p:stCondLst>
                                            <p:cond delay="0"/>
                                          </p:stCondLst>
                                        </p:cTn>
                                        <p:tgtEl>
                                          <p:spTgt spid="200"/>
                                        </p:tgtEl>
                                        <p:attrNameLst>
                                          <p:attrName>style.visibility</p:attrName>
                                        </p:attrNameLst>
                                      </p:cBhvr>
                                      <p:to>
                                        <p:strVal val="visible"/>
                                      </p:to>
                                    </p:set>
                                  </p:childTnLst>
                                </p:cTn>
                              </p:par>
                              <p:par>
                                <p:cTn id="177" presetID="26" presetClass="emph" presetSubtype="0" repeatCount="2000" fill="hold" grpId="1" nodeType="withEffect">
                                  <p:stCondLst>
                                    <p:cond delay="0"/>
                                  </p:stCondLst>
                                  <p:childTnLst>
                                    <p:animEffect transition="out" filter="fade">
                                      <p:cBhvr>
                                        <p:cTn id="178" dur="500" tmFilter="0, 0; .2, .5; .8, .5; 1, 0"/>
                                        <p:tgtEl>
                                          <p:spTgt spid="200"/>
                                        </p:tgtEl>
                                      </p:cBhvr>
                                    </p:animEffect>
                                    <p:animScale>
                                      <p:cBhvr>
                                        <p:cTn id="179" dur="250" autoRev="1" fill="hold"/>
                                        <p:tgtEl>
                                          <p:spTgt spid="200"/>
                                        </p:tgtEl>
                                      </p:cBhvr>
                                      <p:by x="105000" y="105000"/>
                                    </p:animScale>
                                  </p:childTnLst>
                                </p:cTn>
                              </p:par>
                              <p:par>
                                <p:cTn id="180" presetID="26" presetClass="emph" presetSubtype="0" repeatCount="2000" fill="hold" grpId="1" nodeType="withEffect">
                                  <p:stCondLst>
                                    <p:cond delay="0"/>
                                  </p:stCondLst>
                                  <p:childTnLst>
                                    <p:animEffect transition="out" filter="fade">
                                      <p:cBhvr>
                                        <p:cTn id="181" dur="500" tmFilter="0, 0; .2, .5; .8, .5; 1, 0"/>
                                        <p:tgtEl>
                                          <p:spTgt spid="128"/>
                                        </p:tgtEl>
                                      </p:cBhvr>
                                    </p:animEffect>
                                    <p:animScale>
                                      <p:cBhvr>
                                        <p:cTn id="182" dur="250" autoRev="1" fill="hold"/>
                                        <p:tgtEl>
                                          <p:spTgt spid="128"/>
                                        </p:tgtEl>
                                      </p:cBhvr>
                                      <p:by x="105000" y="105000"/>
                                    </p:animScale>
                                  </p:childTnLst>
                                </p:cTn>
                              </p:par>
                            </p:childTnLst>
                          </p:cTn>
                        </p:par>
                      </p:childTnLst>
                    </p:cTn>
                  </p:par>
                  <p:par>
                    <p:cTn id="183" fill="hold">
                      <p:stCondLst>
                        <p:cond delay="indefinite"/>
                      </p:stCondLst>
                      <p:childTnLst>
                        <p:par>
                          <p:cTn id="184" fill="hold">
                            <p:stCondLst>
                              <p:cond delay="0"/>
                            </p:stCondLst>
                            <p:childTnLst>
                              <p:par>
                                <p:cTn id="185" presetID="1" presetClass="entr" presetSubtype="0" fill="hold" grpId="0" nodeType="clickEffect">
                                  <p:stCondLst>
                                    <p:cond delay="0"/>
                                  </p:stCondLst>
                                  <p:childTnLst>
                                    <p:set>
                                      <p:cBhvr>
                                        <p:cTn id="186" dur="1" fill="hold">
                                          <p:stCondLst>
                                            <p:cond delay="0"/>
                                          </p:stCondLst>
                                        </p:cTn>
                                        <p:tgtEl>
                                          <p:spTgt spid="261"/>
                                        </p:tgtEl>
                                        <p:attrNameLst>
                                          <p:attrName>style.visibility</p:attrName>
                                        </p:attrNameLst>
                                      </p:cBhvr>
                                      <p:to>
                                        <p:strVal val="visible"/>
                                      </p:to>
                                    </p:set>
                                  </p:childTnLst>
                                </p:cTn>
                              </p:par>
                            </p:childTnLst>
                          </p:cTn>
                        </p:par>
                      </p:childTnLst>
                    </p:cTn>
                  </p:par>
                  <p:par>
                    <p:cTn id="187" fill="hold">
                      <p:stCondLst>
                        <p:cond delay="indefinite"/>
                      </p:stCondLst>
                      <p:childTnLst>
                        <p:par>
                          <p:cTn id="188" fill="hold">
                            <p:stCondLst>
                              <p:cond delay="0"/>
                            </p:stCondLst>
                            <p:childTnLst>
                              <p:par>
                                <p:cTn id="189" presetID="1" presetClass="entr" presetSubtype="0" fill="hold" grpId="0" nodeType="clickEffect">
                                  <p:stCondLst>
                                    <p:cond delay="0"/>
                                  </p:stCondLst>
                                  <p:childTnLst>
                                    <p:set>
                                      <p:cBhvr>
                                        <p:cTn id="190" dur="1" fill="hold">
                                          <p:stCondLst>
                                            <p:cond delay="0"/>
                                          </p:stCondLst>
                                        </p:cTn>
                                        <p:tgtEl>
                                          <p:spTgt spid="2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91" fill="hold" display="0">
                  <p:stCondLst>
                    <p:cond delay="indefinite"/>
                  </p:stCondLst>
                  <p:endCondLst>
                    <p:cond evt="onPrev" delay="0">
                      <p:tgtEl>
                        <p:sldTgt/>
                      </p:tgtEl>
                    </p:cond>
                    <p:cond evt="onStopAudio" delay="0">
                      <p:tgtEl>
                        <p:sldTgt/>
                      </p:tgtEl>
                    </p:cond>
                  </p:endCondLst>
                </p:cTn>
                <p:tgtEl>
                  <p:spTgt spid="140"/>
                </p:tgtEl>
              </p:cMediaNode>
            </p:audio>
          </p:childTnLst>
        </p:cTn>
      </p:par>
    </p:tnLst>
    <p:bldLst>
      <p:bldP spid="128" grpId="0" animBg="1"/>
      <p:bldP spid="128" grpId="1" animBg="1"/>
      <p:bldP spid="133" grpId="0" animBg="1"/>
      <p:bldP spid="133" grpId="1" animBg="1"/>
      <p:bldP spid="73" grpId="0" animBg="1"/>
      <p:bldP spid="73" grpId="1" animBg="1"/>
      <p:bldP spid="74" grpId="0" animBg="1"/>
      <p:bldP spid="74" grpId="1" animBg="1"/>
      <p:bldP spid="75" grpId="0" animBg="1"/>
      <p:bldP spid="75" grpId="1" animBg="1"/>
      <p:bldP spid="152" grpId="0" animBg="1"/>
      <p:bldP spid="159" grpId="0" animBg="1"/>
      <p:bldP spid="159" grpId="1" animBg="1"/>
      <p:bldP spid="171" grpId="0" animBg="1"/>
      <p:bldP spid="176" grpId="0" animBg="1"/>
      <p:bldP spid="176" grpId="1" animBg="1"/>
      <p:bldP spid="177" grpId="0" animBg="1"/>
      <p:bldP spid="177" grpId="1" animBg="1"/>
      <p:bldP spid="179" grpId="0" animBg="1"/>
      <p:bldP spid="179" grpId="1" animBg="1"/>
      <p:bldP spid="181" grpId="0" animBg="1"/>
      <p:bldP spid="181" grpId="1" animBg="1"/>
      <p:bldP spid="156" grpId="0" animBg="1"/>
      <p:bldP spid="156" grpId="1" animBg="1"/>
      <p:bldP spid="162" grpId="0" animBg="1"/>
      <p:bldP spid="162" grpId="1" animBg="1"/>
      <p:bldP spid="163" grpId="0" animBg="1"/>
      <p:bldP spid="163" grpId="1" animBg="1"/>
      <p:bldP spid="164" grpId="0" animBg="1"/>
      <p:bldP spid="164" grpId="1" animBg="1"/>
      <p:bldP spid="169" grpId="0" animBg="1"/>
      <p:bldP spid="169" grpId="1" animBg="1"/>
      <p:bldP spid="180" grpId="0" animBg="1"/>
      <p:bldP spid="180" grpId="1" animBg="1"/>
      <p:bldP spid="191" grpId="0" animBg="1"/>
      <p:bldP spid="191" grpId="1" animBg="1"/>
      <p:bldP spid="200" grpId="0" animBg="1"/>
      <p:bldP spid="200" grpId="1" animBg="1"/>
      <p:bldP spid="201" grpId="0" animBg="1"/>
      <p:bldP spid="202" grpId="0" animBg="1"/>
      <p:bldP spid="203" grpId="0"/>
      <p:bldP spid="204" grpId="0" animBg="1"/>
      <p:bldP spid="205" grpId="0" animBg="1"/>
      <p:bldP spid="206" grpId="0"/>
      <p:bldP spid="207" grpId="0" animBg="1"/>
      <p:bldP spid="208" grpId="0" animBg="1"/>
      <p:bldP spid="209" grpId="0"/>
      <p:bldP spid="210" grpId="0" animBg="1"/>
      <p:bldP spid="261" grpId="0" animBg="1"/>
      <p:bldP spid="26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p:cNvSpPr/>
          <p:nvPr/>
        </p:nvSpPr>
        <p:spPr>
          <a:xfrm>
            <a:off x="304800" y="1600200"/>
            <a:ext cx="3352800" cy="12192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50" name="Rectangle 49"/>
          <p:cNvSpPr/>
          <p:nvPr/>
        </p:nvSpPr>
        <p:spPr>
          <a:xfrm>
            <a:off x="304800" y="2819400"/>
            <a:ext cx="3352800" cy="14478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400" dirty="0"/>
          </a:p>
        </p:txBody>
      </p:sp>
      <p:sp>
        <p:nvSpPr>
          <p:cNvPr id="51" name="TextBox 50"/>
          <p:cNvSpPr txBox="1"/>
          <p:nvPr/>
        </p:nvSpPr>
        <p:spPr>
          <a:xfrm>
            <a:off x="2895600" y="2819400"/>
            <a:ext cx="914400" cy="307777"/>
          </a:xfrm>
          <a:prstGeom prst="rect">
            <a:avLst/>
          </a:prstGeom>
          <a:noFill/>
        </p:spPr>
        <p:txBody>
          <a:bodyPr wrap="square" rtlCol="0">
            <a:spAutoFit/>
          </a:bodyPr>
          <a:lstStyle/>
          <a:p>
            <a:r>
              <a:rPr lang="en-US" sz="1400" dirty="0" smtClean="0">
                <a:solidFill>
                  <a:srgbClr val="C00000"/>
                </a:solidFill>
              </a:rPr>
              <a:t>DMZ</a:t>
            </a:r>
            <a:endParaRPr lang="en-US" sz="1400" dirty="0">
              <a:solidFill>
                <a:srgbClr val="C00000"/>
              </a:solidFill>
            </a:endParaRPr>
          </a:p>
        </p:txBody>
      </p:sp>
      <p:sp>
        <p:nvSpPr>
          <p:cNvPr id="1170434" name="Rectangle 2"/>
          <p:cNvSpPr>
            <a:spLocks noGrp="1" noChangeArrowheads="1"/>
          </p:cNvSpPr>
          <p:nvPr>
            <p:ph type="title"/>
          </p:nvPr>
        </p:nvSpPr>
        <p:spPr/>
        <p:txBody>
          <a:bodyPr/>
          <a:lstStyle/>
          <a:p>
            <a:r>
              <a:rPr lang="en-US" dirty="0" smtClean="0"/>
              <a:t>Firewall Closeable by Organization</a:t>
            </a:r>
            <a:endParaRPr lang="en-US" dirty="0"/>
          </a:p>
        </p:txBody>
      </p:sp>
      <p:sp>
        <p:nvSpPr>
          <p:cNvPr id="1170435" name="Rectangle 3"/>
          <p:cNvSpPr>
            <a:spLocks noGrp="1" noChangeArrowheads="1"/>
          </p:cNvSpPr>
          <p:nvPr>
            <p:ph type="body" idx="1"/>
          </p:nvPr>
        </p:nvSpPr>
        <p:spPr>
          <a:xfrm>
            <a:off x="4495800" y="1676400"/>
            <a:ext cx="3962400" cy="3657600"/>
          </a:xfrm>
        </p:spPr>
        <p:txBody>
          <a:bodyPr>
            <a:normAutofit/>
          </a:bodyPr>
          <a:lstStyle/>
          <a:p>
            <a:pPr>
              <a:lnSpc>
                <a:spcPct val="80000"/>
              </a:lnSpc>
            </a:pPr>
            <a:r>
              <a:rPr lang="en-US" sz="2000" dirty="0" smtClean="0"/>
              <a:t>Demilitarized zone  is buffer between organization and rest of the world</a:t>
            </a:r>
          </a:p>
          <a:p>
            <a:pPr>
              <a:lnSpc>
                <a:spcPct val="80000"/>
              </a:lnSpc>
            </a:pPr>
            <a:r>
              <a:rPr lang="en-US" sz="2000" dirty="0" smtClean="0"/>
              <a:t>Protected </a:t>
            </a:r>
            <a:r>
              <a:rPr lang="en-US" sz="2000" dirty="0"/>
              <a:t>sites </a:t>
            </a:r>
            <a:r>
              <a:rPr lang="en-US" sz="2000" dirty="0" smtClean="0"/>
              <a:t>connect </a:t>
            </a:r>
            <a:r>
              <a:rPr lang="en-US" sz="2000" dirty="0"/>
              <a:t>through </a:t>
            </a:r>
            <a:r>
              <a:rPr lang="en-US" sz="2000" dirty="0" smtClean="0"/>
              <a:t>proxies in DMZ  </a:t>
            </a:r>
            <a:r>
              <a:rPr lang="en-US" sz="2000" dirty="0"/>
              <a:t>that can be closed if </a:t>
            </a:r>
            <a:r>
              <a:rPr lang="en-US" sz="2000" dirty="0" smtClean="0"/>
              <a:t>problems</a:t>
            </a:r>
          </a:p>
          <a:p>
            <a:pPr>
              <a:lnSpc>
                <a:spcPct val="80000"/>
              </a:lnSpc>
            </a:pPr>
            <a:r>
              <a:rPr lang="en-US" sz="2000" dirty="0" smtClean="0"/>
              <a:t>Proxy is a special trusted process in demilitarized zone with unrestricted access</a:t>
            </a:r>
          </a:p>
          <a:p>
            <a:pPr>
              <a:lnSpc>
                <a:spcPct val="80000"/>
              </a:lnSpc>
            </a:pPr>
            <a:endParaRPr lang="en-US" sz="2000" dirty="0"/>
          </a:p>
        </p:txBody>
      </p:sp>
      <p:sp>
        <p:nvSpPr>
          <p:cNvPr id="1170443" name="Text Box 11"/>
          <p:cNvSpPr txBox="1">
            <a:spLocks noChangeArrowheads="1"/>
          </p:cNvSpPr>
          <p:nvPr/>
        </p:nvSpPr>
        <p:spPr bwMode="auto">
          <a:xfrm>
            <a:off x="457200" y="3657601"/>
            <a:ext cx="3124200" cy="30480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r>
              <a:rPr lang="en-US" sz="1400" dirty="0"/>
              <a:t>unprotected proxy</a:t>
            </a:r>
          </a:p>
        </p:txBody>
      </p:sp>
      <p:sp>
        <p:nvSpPr>
          <p:cNvPr id="1170445" name="Text Box 13"/>
          <p:cNvSpPr txBox="1">
            <a:spLocks noChangeArrowheads="1"/>
          </p:cNvSpPr>
          <p:nvPr/>
        </p:nvSpPr>
        <p:spPr bwMode="auto">
          <a:xfrm rot="-5400000" flipH="1" flipV="1">
            <a:off x="702678" y="4418111"/>
            <a:ext cx="1066799" cy="307777"/>
          </a:xfrm>
          <a:prstGeom prst="rect">
            <a:avLst/>
          </a:prstGeom>
          <a:noFill/>
          <a:ln w="28575" algn="ctr">
            <a:noFill/>
            <a:miter lim="800000"/>
            <a:headEnd/>
            <a:tailEnd/>
          </a:ln>
          <a:effectLst/>
        </p:spPr>
        <p:txBody>
          <a:bodyPr wrap="square">
            <a:spAutoFit/>
          </a:bodyPr>
          <a:lstStyle/>
          <a:p>
            <a:r>
              <a:rPr lang="en-US" sz="1400" dirty="0" smtClean="0"/>
              <a:t>open(1’)</a:t>
            </a:r>
            <a:endParaRPr lang="en-US" sz="1400" dirty="0"/>
          </a:p>
        </p:txBody>
      </p:sp>
      <p:sp>
        <p:nvSpPr>
          <p:cNvPr id="1170446" name="Text Box 14"/>
          <p:cNvSpPr txBox="1">
            <a:spLocks noChangeArrowheads="1"/>
          </p:cNvSpPr>
          <p:nvPr/>
        </p:nvSpPr>
        <p:spPr bwMode="auto">
          <a:xfrm rot="-5400000">
            <a:off x="2051566" y="4380012"/>
            <a:ext cx="1143001" cy="307777"/>
          </a:xfrm>
          <a:prstGeom prst="rect">
            <a:avLst/>
          </a:prstGeom>
          <a:noFill/>
          <a:ln w="28575" algn="ctr">
            <a:noFill/>
            <a:miter lim="800000"/>
            <a:headEnd/>
            <a:tailEnd/>
          </a:ln>
          <a:effectLst/>
        </p:spPr>
        <p:txBody>
          <a:bodyPr wrap="square">
            <a:spAutoFit/>
          </a:bodyPr>
          <a:lstStyle/>
          <a:p>
            <a:r>
              <a:rPr lang="en-US" sz="1400" dirty="0" smtClean="0"/>
              <a:t>send(1’)</a:t>
            </a:r>
            <a:endParaRPr lang="en-US" sz="1400" dirty="0"/>
          </a:p>
        </p:txBody>
      </p:sp>
      <p:sp>
        <p:nvSpPr>
          <p:cNvPr id="25" name="Line 6"/>
          <p:cNvSpPr>
            <a:spLocks noChangeShapeType="1"/>
          </p:cNvSpPr>
          <p:nvPr/>
        </p:nvSpPr>
        <p:spPr bwMode="auto">
          <a:xfrm>
            <a:off x="609600" y="2667000"/>
            <a:ext cx="0" cy="2362200"/>
          </a:xfrm>
          <a:prstGeom prst="line">
            <a:avLst/>
          </a:prstGeom>
          <a:noFill/>
          <a:ln w="28575">
            <a:solidFill>
              <a:schemeClr val="tx1"/>
            </a:solidFill>
            <a:round/>
            <a:headEnd type="triangle" w="med" len="med"/>
            <a:tailEnd/>
          </a:ln>
          <a:effectLst/>
        </p:spPr>
        <p:txBody>
          <a:bodyPr>
            <a:spAutoFit/>
          </a:bodyPr>
          <a:lstStyle/>
          <a:p>
            <a:endParaRPr lang="en-US" sz="1400"/>
          </a:p>
        </p:txBody>
      </p:sp>
      <p:sp>
        <p:nvSpPr>
          <p:cNvPr id="26" name="Multiply 25"/>
          <p:cNvSpPr/>
          <p:nvPr/>
        </p:nvSpPr>
        <p:spPr>
          <a:xfrm>
            <a:off x="381000" y="3200400"/>
            <a:ext cx="457200" cy="457200"/>
          </a:xfrm>
          <a:prstGeom prst="mathMultiply">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7" name="Text Box 13"/>
          <p:cNvSpPr txBox="1">
            <a:spLocks noChangeArrowheads="1"/>
          </p:cNvSpPr>
          <p:nvPr/>
        </p:nvSpPr>
        <p:spPr bwMode="auto">
          <a:xfrm rot="5400000" flipH="1" flipV="1">
            <a:off x="245477" y="4418111"/>
            <a:ext cx="914400" cy="307777"/>
          </a:xfrm>
          <a:prstGeom prst="rect">
            <a:avLst/>
          </a:prstGeom>
          <a:noFill/>
          <a:ln w="28575" algn="ctr">
            <a:noFill/>
            <a:miter lim="800000"/>
            <a:headEnd/>
            <a:tailEnd/>
          </a:ln>
          <a:effectLst/>
        </p:spPr>
        <p:txBody>
          <a:bodyPr wrap="square">
            <a:spAutoFit/>
          </a:bodyPr>
          <a:lstStyle/>
          <a:p>
            <a:r>
              <a:rPr lang="en-US" sz="1400" dirty="0" smtClean="0"/>
              <a:t>open(1)</a:t>
            </a:r>
            <a:endParaRPr lang="en-US" sz="1400" dirty="0"/>
          </a:p>
        </p:txBody>
      </p:sp>
      <p:sp>
        <p:nvSpPr>
          <p:cNvPr id="28" name="Text Box 13"/>
          <p:cNvSpPr txBox="1">
            <a:spLocks noChangeArrowheads="1"/>
          </p:cNvSpPr>
          <p:nvPr/>
        </p:nvSpPr>
        <p:spPr bwMode="auto">
          <a:xfrm rot="-5400000" flipH="1" flipV="1">
            <a:off x="778877" y="3046511"/>
            <a:ext cx="914400" cy="307777"/>
          </a:xfrm>
          <a:prstGeom prst="rect">
            <a:avLst/>
          </a:prstGeom>
          <a:noFill/>
          <a:ln w="28575" algn="ctr">
            <a:noFill/>
            <a:miter lim="800000"/>
            <a:headEnd/>
            <a:tailEnd/>
          </a:ln>
          <a:effectLst/>
        </p:spPr>
        <p:txBody>
          <a:bodyPr wrap="square">
            <a:spAutoFit/>
          </a:bodyPr>
          <a:lstStyle/>
          <a:p>
            <a:r>
              <a:rPr lang="en-US" sz="1400" dirty="0" smtClean="0"/>
              <a:t>open(1)</a:t>
            </a:r>
            <a:endParaRPr lang="en-US" sz="1400" dirty="0"/>
          </a:p>
        </p:txBody>
      </p:sp>
      <p:sp>
        <p:nvSpPr>
          <p:cNvPr id="29" name="Line 10"/>
          <p:cNvSpPr>
            <a:spLocks noChangeShapeType="1"/>
          </p:cNvSpPr>
          <p:nvPr/>
        </p:nvSpPr>
        <p:spPr bwMode="auto">
          <a:xfrm>
            <a:off x="1066800" y="2667000"/>
            <a:ext cx="0" cy="990600"/>
          </a:xfrm>
          <a:prstGeom prst="line">
            <a:avLst/>
          </a:prstGeom>
          <a:noFill/>
          <a:ln w="28575">
            <a:solidFill>
              <a:schemeClr val="tx1"/>
            </a:solidFill>
            <a:round/>
            <a:headEnd/>
            <a:tailEnd type="triangle" w="med" len="med"/>
          </a:ln>
          <a:effectLst/>
        </p:spPr>
        <p:txBody>
          <a:bodyPr wrap="square">
            <a:spAutoFit/>
          </a:bodyPr>
          <a:lstStyle/>
          <a:p>
            <a:endParaRPr lang="en-US" sz="1400"/>
          </a:p>
        </p:txBody>
      </p:sp>
      <p:sp>
        <p:nvSpPr>
          <p:cNvPr id="30" name="Line 10"/>
          <p:cNvSpPr>
            <a:spLocks noChangeShapeType="1"/>
          </p:cNvSpPr>
          <p:nvPr/>
        </p:nvSpPr>
        <p:spPr bwMode="auto">
          <a:xfrm>
            <a:off x="1066800" y="3962400"/>
            <a:ext cx="0" cy="1143000"/>
          </a:xfrm>
          <a:prstGeom prst="line">
            <a:avLst/>
          </a:prstGeom>
          <a:noFill/>
          <a:ln w="28575">
            <a:solidFill>
              <a:schemeClr val="tx1"/>
            </a:solidFill>
            <a:round/>
            <a:headEnd/>
            <a:tailEnd type="triangle" w="med" len="med"/>
          </a:ln>
          <a:effectLst/>
        </p:spPr>
        <p:txBody>
          <a:bodyPr wrap="square">
            <a:spAutoFit/>
          </a:bodyPr>
          <a:lstStyle/>
          <a:p>
            <a:endParaRPr lang="en-US" sz="1400"/>
          </a:p>
        </p:txBody>
      </p:sp>
      <p:sp>
        <p:nvSpPr>
          <p:cNvPr id="31" name="Text Box 14"/>
          <p:cNvSpPr txBox="1">
            <a:spLocks noChangeArrowheads="1"/>
          </p:cNvSpPr>
          <p:nvPr/>
        </p:nvSpPr>
        <p:spPr bwMode="auto">
          <a:xfrm rot="-5400000">
            <a:off x="2051566" y="2916823"/>
            <a:ext cx="1143001" cy="338554"/>
          </a:xfrm>
          <a:prstGeom prst="rect">
            <a:avLst/>
          </a:prstGeom>
          <a:noFill/>
          <a:ln w="28575" algn="ctr">
            <a:noFill/>
            <a:miter lim="800000"/>
            <a:headEnd/>
            <a:tailEnd/>
          </a:ln>
          <a:effectLst/>
        </p:spPr>
        <p:txBody>
          <a:bodyPr wrap="square">
            <a:spAutoFit/>
          </a:bodyPr>
          <a:lstStyle/>
          <a:p>
            <a:r>
              <a:rPr lang="en-US" sz="1600" dirty="0" smtClean="0"/>
              <a:t>send(1)</a:t>
            </a:r>
            <a:endParaRPr lang="en-US" sz="1600" dirty="0"/>
          </a:p>
        </p:txBody>
      </p:sp>
      <p:sp>
        <p:nvSpPr>
          <p:cNvPr id="32" name="Line 12"/>
          <p:cNvSpPr>
            <a:spLocks noChangeShapeType="1"/>
          </p:cNvSpPr>
          <p:nvPr/>
        </p:nvSpPr>
        <p:spPr bwMode="auto">
          <a:xfrm>
            <a:off x="1828800" y="2667000"/>
            <a:ext cx="0" cy="990600"/>
          </a:xfrm>
          <a:prstGeom prst="line">
            <a:avLst/>
          </a:prstGeom>
          <a:noFill/>
          <a:ln w="28575">
            <a:solidFill>
              <a:schemeClr val="tx1"/>
            </a:solidFill>
            <a:prstDash val="dash"/>
            <a:round/>
            <a:headEnd type="none" w="med" len="med"/>
            <a:tailEnd type="arrow" w="med" len="med"/>
          </a:ln>
          <a:effectLst/>
        </p:spPr>
        <p:txBody>
          <a:bodyPr wrap="square">
            <a:spAutoFit/>
          </a:bodyPr>
          <a:lstStyle/>
          <a:p>
            <a:endParaRPr lang="en-US" sz="1400"/>
          </a:p>
        </p:txBody>
      </p:sp>
      <p:sp>
        <p:nvSpPr>
          <p:cNvPr id="33" name="Line 12"/>
          <p:cNvSpPr>
            <a:spLocks noChangeShapeType="1"/>
          </p:cNvSpPr>
          <p:nvPr/>
        </p:nvSpPr>
        <p:spPr bwMode="auto">
          <a:xfrm>
            <a:off x="1828800" y="3962400"/>
            <a:ext cx="0" cy="1143000"/>
          </a:xfrm>
          <a:prstGeom prst="line">
            <a:avLst/>
          </a:prstGeom>
          <a:noFill/>
          <a:ln w="28575">
            <a:solidFill>
              <a:schemeClr val="tx1"/>
            </a:solidFill>
            <a:prstDash val="dash"/>
            <a:round/>
            <a:headEnd type="none" w="med" len="med"/>
            <a:tailEnd type="arrow" w="med" len="med"/>
          </a:ln>
          <a:effectLst/>
        </p:spPr>
        <p:txBody>
          <a:bodyPr wrap="square">
            <a:spAutoFit/>
          </a:bodyPr>
          <a:lstStyle/>
          <a:p>
            <a:endParaRPr lang="en-US" sz="1400"/>
          </a:p>
        </p:txBody>
      </p:sp>
      <p:sp>
        <p:nvSpPr>
          <p:cNvPr id="34" name="Text Box 14"/>
          <p:cNvSpPr txBox="1">
            <a:spLocks noChangeArrowheads="1"/>
          </p:cNvSpPr>
          <p:nvPr/>
        </p:nvSpPr>
        <p:spPr bwMode="auto">
          <a:xfrm rot="5400000">
            <a:off x="1518165" y="3008413"/>
            <a:ext cx="990601" cy="307777"/>
          </a:xfrm>
          <a:prstGeom prst="rect">
            <a:avLst/>
          </a:prstGeom>
          <a:noFill/>
          <a:ln w="28575" algn="ctr">
            <a:noFill/>
            <a:miter lim="800000"/>
            <a:headEnd/>
            <a:tailEnd/>
          </a:ln>
          <a:effectLst/>
        </p:spPr>
        <p:txBody>
          <a:bodyPr wrap="square">
            <a:spAutoFit/>
          </a:bodyPr>
          <a:lstStyle/>
          <a:p>
            <a:r>
              <a:rPr lang="en-US" sz="1400" dirty="0" smtClean="0"/>
              <a:t>send(1)</a:t>
            </a:r>
            <a:endParaRPr lang="en-US" sz="1400" dirty="0"/>
          </a:p>
        </p:txBody>
      </p:sp>
      <p:sp>
        <p:nvSpPr>
          <p:cNvPr id="35" name="Line 12"/>
          <p:cNvSpPr>
            <a:spLocks noChangeShapeType="1"/>
          </p:cNvSpPr>
          <p:nvPr/>
        </p:nvSpPr>
        <p:spPr bwMode="auto">
          <a:xfrm flipV="1">
            <a:off x="2438400" y="2667000"/>
            <a:ext cx="0" cy="990600"/>
          </a:xfrm>
          <a:prstGeom prst="line">
            <a:avLst/>
          </a:prstGeom>
          <a:noFill/>
          <a:ln w="28575">
            <a:solidFill>
              <a:schemeClr val="tx1"/>
            </a:solidFill>
            <a:prstDash val="dash"/>
            <a:round/>
            <a:headEnd type="none" w="med" len="med"/>
            <a:tailEnd type="arrow" w="med" len="med"/>
          </a:ln>
          <a:effectLst/>
        </p:spPr>
        <p:txBody>
          <a:bodyPr wrap="square">
            <a:spAutoFit/>
          </a:bodyPr>
          <a:lstStyle/>
          <a:p>
            <a:endParaRPr lang="en-US" sz="1400"/>
          </a:p>
        </p:txBody>
      </p:sp>
      <p:sp>
        <p:nvSpPr>
          <p:cNvPr id="36" name="Line 12"/>
          <p:cNvSpPr>
            <a:spLocks noChangeShapeType="1"/>
          </p:cNvSpPr>
          <p:nvPr/>
        </p:nvSpPr>
        <p:spPr bwMode="auto">
          <a:xfrm flipV="1">
            <a:off x="2438400" y="3962400"/>
            <a:ext cx="0" cy="1143000"/>
          </a:xfrm>
          <a:prstGeom prst="line">
            <a:avLst/>
          </a:prstGeom>
          <a:noFill/>
          <a:ln w="28575">
            <a:solidFill>
              <a:schemeClr val="tx1"/>
            </a:solidFill>
            <a:prstDash val="dash"/>
            <a:round/>
            <a:headEnd type="none" w="med" len="med"/>
            <a:tailEnd type="arrow" w="med" len="med"/>
          </a:ln>
          <a:effectLst/>
        </p:spPr>
        <p:txBody>
          <a:bodyPr wrap="square">
            <a:spAutoFit/>
          </a:bodyPr>
          <a:lstStyle/>
          <a:p>
            <a:endParaRPr lang="en-US" sz="1400"/>
          </a:p>
        </p:txBody>
      </p:sp>
      <p:sp>
        <p:nvSpPr>
          <p:cNvPr id="37" name="Text Box 14"/>
          <p:cNvSpPr txBox="1">
            <a:spLocks noChangeArrowheads="1"/>
          </p:cNvSpPr>
          <p:nvPr/>
        </p:nvSpPr>
        <p:spPr bwMode="auto">
          <a:xfrm rot="5400000">
            <a:off x="1441965" y="4532410"/>
            <a:ext cx="1143001" cy="307777"/>
          </a:xfrm>
          <a:prstGeom prst="rect">
            <a:avLst/>
          </a:prstGeom>
          <a:noFill/>
          <a:ln w="28575" algn="ctr">
            <a:noFill/>
            <a:miter lim="800000"/>
            <a:headEnd/>
            <a:tailEnd/>
          </a:ln>
          <a:effectLst/>
        </p:spPr>
        <p:txBody>
          <a:bodyPr wrap="square">
            <a:spAutoFit/>
          </a:bodyPr>
          <a:lstStyle/>
          <a:p>
            <a:r>
              <a:rPr lang="en-US" sz="1400" dirty="0" smtClean="0"/>
              <a:t>send(1’)</a:t>
            </a:r>
            <a:endParaRPr lang="en-US" sz="1400" dirty="0"/>
          </a:p>
        </p:txBody>
      </p:sp>
      <p:sp>
        <p:nvSpPr>
          <p:cNvPr id="39" name="Line 10"/>
          <p:cNvSpPr>
            <a:spLocks noChangeShapeType="1"/>
          </p:cNvSpPr>
          <p:nvPr/>
        </p:nvSpPr>
        <p:spPr bwMode="auto">
          <a:xfrm>
            <a:off x="3200400" y="4038600"/>
            <a:ext cx="0" cy="1066800"/>
          </a:xfrm>
          <a:prstGeom prst="line">
            <a:avLst/>
          </a:prstGeom>
          <a:noFill/>
          <a:ln w="28575">
            <a:solidFill>
              <a:schemeClr val="tx1"/>
            </a:solidFill>
            <a:round/>
            <a:headEnd/>
            <a:tailEnd type="triangle" w="med" len="med"/>
          </a:ln>
          <a:effectLst/>
        </p:spPr>
        <p:txBody>
          <a:bodyPr wrap="square">
            <a:spAutoFit/>
          </a:bodyPr>
          <a:lstStyle/>
          <a:p>
            <a:endParaRPr lang="en-US" sz="1400"/>
          </a:p>
        </p:txBody>
      </p:sp>
      <p:sp>
        <p:nvSpPr>
          <p:cNvPr id="40" name="Text Box 14"/>
          <p:cNvSpPr txBox="1">
            <a:spLocks noChangeArrowheads="1"/>
          </p:cNvSpPr>
          <p:nvPr/>
        </p:nvSpPr>
        <p:spPr bwMode="auto">
          <a:xfrm rot="5400000">
            <a:off x="2927865" y="4418111"/>
            <a:ext cx="1066800" cy="307777"/>
          </a:xfrm>
          <a:prstGeom prst="rect">
            <a:avLst/>
          </a:prstGeom>
          <a:noFill/>
          <a:ln w="28575" algn="ctr">
            <a:noFill/>
            <a:miter lim="800000"/>
            <a:headEnd/>
            <a:tailEnd/>
          </a:ln>
          <a:effectLst/>
        </p:spPr>
        <p:txBody>
          <a:bodyPr wrap="square">
            <a:spAutoFit/>
          </a:bodyPr>
          <a:lstStyle/>
          <a:p>
            <a:r>
              <a:rPr lang="en-US" sz="1400" dirty="0" smtClean="0"/>
              <a:t>close(1’)</a:t>
            </a:r>
            <a:endParaRPr lang="en-US" sz="1400" dirty="0"/>
          </a:p>
        </p:txBody>
      </p:sp>
      <p:sp>
        <p:nvSpPr>
          <p:cNvPr id="38" name="Text Box 4"/>
          <p:cNvSpPr txBox="1">
            <a:spLocks noChangeArrowheads="1"/>
          </p:cNvSpPr>
          <p:nvPr/>
        </p:nvSpPr>
        <p:spPr bwMode="auto">
          <a:xfrm>
            <a:off x="457200" y="2209800"/>
            <a:ext cx="3048000" cy="457200"/>
          </a:xfrm>
          <a:prstGeom prst="rect">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lgn="l"/>
            <a:r>
              <a:rPr lang="en-US"/>
              <a:t>   protected site</a:t>
            </a:r>
          </a:p>
        </p:txBody>
      </p:sp>
      <p:sp>
        <p:nvSpPr>
          <p:cNvPr id="43" name="Text Box 5"/>
          <p:cNvSpPr txBox="1">
            <a:spLocks noChangeArrowheads="1"/>
          </p:cNvSpPr>
          <p:nvPr/>
        </p:nvSpPr>
        <p:spPr bwMode="auto">
          <a:xfrm>
            <a:off x="457200" y="5105400"/>
            <a:ext cx="3048000" cy="369332"/>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a:spAutoFit/>
          </a:bodyPr>
          <a:lstStyle/>
          <a:p>
            <a:r>
              <a:rPr lang="en-US" dirty="0" smtClean="0"/>
              <a:t>other party</a:t>
            </a:r>
            <a:endParaRPr lang="en-US" dirty="0"/>
          </a:p>
        </p:txBody>
      </p:sp>
      <p:sp>
        <p:nvSpPr>
          <p:cNvPr id="44" name="TextBox 43"/>
          <p:cNvSpPr txBox="1"/>
          <p:nvPr/>
        </p:nvSpPr>
        <p:spPr>
          <a:xfrm>
            <a:off x="457200" y="5715000"/>
            <a:ext cx="28956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smtClean="0"/>
              <a:t>Indirection once again!</a:t>
            </a:r>
            <a:endParaRPr lang="en-US" dirty="0"/>
          </a:p>
        </p:txBody>
      </p:sp>
      <p:sp>
        <p:nvSpPr>
          <p:cNvPr id="45" name="TextBox 44"/>
          <p:cNvSpPr txBox="1"/>
          <p:nvPr/>
        </p:nvSpPr>
        <p:spPr>
          <a:xfrm>
            <a:off x="457200" y="6211669"/>
            <a:ext cx="28956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smtClean="0"/>
              <a:t>How to prevent the need to close sites?</a:t>
            </a:r>
            <a:endParaRPr lang="en-US" dirty="0"/>
          </a:p>
        </p:txBody>
      </p:sp>
      <p:sp>
        <p:nvSpPr>
          <p:cNvPr id="46" name="TextBox 45"/>
          <p:cNvSpPr txBox="1"/>
          <p:nvPr/>
        </p:nvSpPr>
        <p:spPr>
          <a:xfrm>
            <a:off x="3962400" y="5715000"/>
            <a:ext cx="2895600" cy="923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smtClean="0"/>
              <a:t>Allow bare minimum communication to outside world</a:t>
            </a:r>
            <a:endParaRPr lang="en-US" dirty="0"/>
          </a:p>
        </p:txBody>
      </p:sp>
      <p:sp>
        <p:nvSpPr>
          <p:cNvPr id="52" name="TextBox 51"/>
          <p:cNvSpPr txBox="1"/>
          <p:nvPr/>
        </p:nvSpPr>
        <p:spPr>
          <a:xfrm>
            <a:off x="457200" y="1676400"/>
            <a:ext cx="1752600" cy="369332"/>
          </a:xfrm>
          <a:prstGeom prst="rect">
            <a:avLst/>
          </a:prstGeom>
          <a:noFill/>
        </p:spPr>
        <p:txBody>
          <a:bodyPr wrap="square" rtlCol="0">
            <a:spAutoFit/>
          </a:bodyPr>
          <a:lstStyle/>
          <a:p>
            <a:r>
              <a:rPr lang="en-US" dirty="0" smtClean="0">
                <a:solidFill>
                  <a:srgbClr val="C00000"/>
                </a:solidFill>
              </a:rPr>
              <a:t>Organization</a:t>
            </a:r>
            <a:endParaRPr lang="en-US" dirty="0">
              <a:solidFill>
                <a:srgbClr val="C00000"/>
              </a:solidFill>
            </a:endParaRPr>
          </a:p>
        </p:txBody>
      </p:sp>
      <p:pic>
        <p:nvPicPr>
          <p:cNvPr id="41" name="~PP1139.WAV">
            <a:hlinkClick r:id="" action="ppaction://media"/>
          </p:cNvPr>
          <p:cNvPicPr>
            <a:picLocks noRot="1" noChangeAspect="1"/>
          </p:cNvPicPr>
          <p:nvPr>
            <a:wavAudioFile r:embed="rId2" name="~PP1139.WAV"/>
          </p:nvPr>
        </p:nvPicPr>
        <p:blipFill>
          <a:blip r:embed="rId4" cstate="print"/>
          <a:stretch>
            <a:fillRect/>
          </a:stretch>
        </p:blipFill>
        <p:spPr>
          <a:xfrm>
            <a:off x="8724900" y="6438900"/>
            <a:ext cx="304800" cy="304800"/>
          </a:xfrm>
          <a:prstGeom prst="rect">
            <a:avLst/>
          </a:prstGeom>
        </p:spPr>
      </p:pic>
    </p:spTree>
    <p:custDataLst>
      <p:tags r:id="rId1"/>
    </p:custDataLst>
  </p:cSld>
  <p:clrMapOvr>
    <a:masterClrMapping/>
  </p:clrMapOvr>
  <p:transition advTm="55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704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7043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7043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499"/>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499"/>
                                          </p:stCondLst>
                                        </p:cTn>
                                        <p:tgtEl>
                                          <p:spTgt spid="2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499"/>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17044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499"/>
                                          </p:stCondLst>
                                        </p:cTn>
                                        <p:tgtEl>
                                          <p:spTgt spid="3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 nodeType="click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17044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40"/>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9" fill="hold" display="0">
                  <p:stCondLst>
                    <p:cond delay="indefinite"/>
                  </p:stCondLst>
                  <p:endCondLst>
                    <p:cond evt="onPrev" delay="0">
                      <p:tgtEl>
                        <p:sldTgt/>
                      </p:tgtEl>
                    </p:cond>
                    <p:cond evt="onStopAudio" delay="0">
                      <p:tgtEl>
                        <p:sldTgt/>
                      </p:tgtEl>
                    </p:cond>
                  </p:endCondLst>
                </p:cTn>
                <p:tgtEl>
                  <p:spTgt spid="41"/>
                </p:tgtEl>
              </p:cMediaNode>
            </p:audio>
          </p:childTnLst>
        </p:cTn>
      </p:par>
    </p:tnLst>
    <p:bldLst>
      <p:bldP spid="1170443" grpId="0" animBg="1" autoUpdateAnimBg="0"/>
      <p:bldP spid="1170445" grpId="0" autoUpdateAnimBg="0"/>
      <p:bldP spid="1170446" grpId="0"/>
      <p:bldP spid="25" grpId="0" animBg="1"/>
      <p:bldP spid="26" grpId="0" animBg="1"/>
      <p:bldP spid="27" grpId="0" autoUpdateAnimBg="0"/>
      <p:bldP spid="28" grpId="0" autoUpdateAnimBg="0"/>
      <p:bldP spid="29" grpId="0" animBg="1"/>
      <p:bldP spid="30" grpId="0" animBg="1"/>
      <p:bldP spid="32" grpId="0" animBg="1"/>
      <p:bldP spid="33" grpId="0" animBg="1"/>
      <p:bldP spid="34" grpId="0"/>
      <p:bldP spid="36" grpId="0" animBg="1"/>
      <p:bldP spid="37" grpId="1"/>
      <p:bldP spid="45" grpId="0" animBg="1"/>
      <p:bldP spid="46"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Scheduling Policy</a:t>
            </a:r>
            <a:endParaRPr lang="en-US" dirty="0"/>
          </a:p>
        </p:txBody>
      </p:sp>
      <p:sp>
        <p:nvSpPr>
          <p:cNvPr id="4" name="Content Placeholder 3"/>
          <p:cNvSpPr>
            <a:spLocks noGrp="1"/>
          </p:cNvSpPr>
          <p:nvPr>
            <p:ph sz="quarter" idx="10"/>
          </p:nvPr>
        </p:nvSpPr>
        <p:spPr/>
        <p:txBody>
          <a:bodyPr/>
          <a:lstStyle/>
          <a:p>
            <a:endParaRPr lang="en-US"/>
          </a:p>
        </p:txBody>
      </p:sp>
      <p:sp>
        <p:nvSpPr>
          <p:cNvPr id="5" name="Slide Number Placeholder 4"/>
          <p:cNvSpPr>
            <a:spLocks noGrp="1"/>
          </p:cNvSpPr>
          <p:nvPr>
            <p:ph type="sldNum" sz="quarter" idx="4"/>
          </p:nvPr>
        </p:nvSpPr>
        <p:spPr/>
        <p:txBody>
          <a:bodyPr/>
          <a:lstStyle/>
          <a:p>
            <a:pPr algn="ctr" eaLnBrk="1" latinLnBrk="0" hangingPunct="1"/>
            <a:fld id="{2BBB5E19-F10A-4C2F-BF6F-11C513378A2E}" type="slidenum">
              <a:rPr kumimoji="0" lang="en-US" smtClean="0"/>
              <a:pPr algn="ctr" eaLnBrk="1" latinLnBrk="0" hangingPunct="1"/>
              <a:t>90</a:t>
            </a:fld>
            <a:endParaRPr kumimoji="0" lang="en-US" sz="1400" b="1" dirty="0">
              <a:solidFill>
                <a:srgbClr val="FFFFFF"/>
              </a:solidFill>
            </a:endParaRPr>
          </a:p>
        </p:txBody>
      </p:sp>
      <p:sp>
        <p:nvSpPr>
          <p:cNvPr id="39" name="Rectangle 38"/>
          <p:cNvSpPr/>
          <p:nvPr/>
        </p:nvSpPr>
        <p:spPr>
          <a:xfrm>
            <a:off x="457200" y="1295400"/>
            <a:ext cx="7924800" cy="14478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000">
              <a:latin typeface="Calibri" pitchFamily="34" charset="0"/>
            </a:endParaRPr>
          </a:p>
        </p:txBody>
      </p:sp>
      <p:sp>
        <p:nvSpPr>
          <p:cNvPr id="40" name="Rectangle 39"/>
          <p:cNvSpPr/>
          <p:nvPr/>
        </p:nvSpPr>
        <p:spPr>
          <a:xfrm>
            <a:off x="457200" y="2971800"/>
            <a:ext cx="7924800" cy="5334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smtClean="0">
                <a:latin typeface="Calibri" pitchFamily="34" charset="0"/>
              </a:rPr>
              <a:t>New Approach</a:t>
            </a:r>
            <a:endParaRPr lang="en-US" sz="2000" dirty="0">
              <a:latin typeface="Calibri" pitchFamily="34" charset="0"/>
            </a:endParaRPr>
          </a:p>
        </p:txBody>
      </p:sp>
      <p:sp>
        <p:nvSpPr>
          <p:cNvPr id="41" name="Rectangle 40"/>
          <p:cNvSpPr/>
          <p:nvPr/>
        </p:nvSpPr>
        <p:spPr>
          <a:xfrm>
            <a:off x="609600" y="2057400"/>
            <a:ext cx="2438400" cy="5334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dirty="0" smtClean="0">
                <a:latin typeface="Calibri" pitchFamily="34" charset="0"/>
              </a:rPr>
              <a:t>Transmit-First</a:t>
            </a:r>
            <a:endParaRPr lang="en-US" sz="2000" dirty="0">
              <a:latin typeface="Calibri" pitchFamily="34" charset="0"/>
            </a:endParaRPr>
          </a:p>
        </p:txBody>
      </p:sp>
      <p:sp>
        <p:nvSpPr>
          <p:cNvPr id="42" name="Rectangle 41"/>
          <p:cNvSpPr/>
          <p:nvPr/>
        </p:nvSpPr>
        <p:spPr>
          <a:xfrm>
            <a:off x="3200400" y="2057400"/>
            <a:ext cx="2438400" cy="5334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dirty="0" smtClean="0">
                <a:latin typeface="Calibri" pitchFamily="34" charset="0"/>
              </a:rPr>
              <a:t>Process-First</a:t>
            </a:r>
            <a:endParaRPr lang="en-US" sz="2000" dirty="0">
              <a:latin typeface="Calibri" pitchFamily="34" charset="0"/>
            </a:endParaRPr>
          </a:p>
        </p:txBody>
      </p:sp>
      <p:sp>
        <p:nvSpPr>
          <p:cNvPr id="43" name="Rectangle 42"/>
          <p:cNvSpPr/>
          <p:nvPr/>
        </p:nvSpPr>
        <p:spPr>
          <a:xfrm>
            <a:off x="5791200" y="2057400"/>
            <a:ext cx="2438400" cy="5334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dirty="0" smtClean="0">
                <a:latin typeface="Calibri" pitchFamily="34" charset="0"/>
              </a:rPr>
              <a:t>Concurrent</a:t>
            </a:r>
            <a:endParaRPr lang="en-US" sz="2000" dirty="0">
              <a:latin typeface="Calibri" pitchFamily="34" charset="0"/>
            </a:endParaRPr>
          </a:p>
        </p:txBody>
      </p:sp>
      <p:sp>
        <p:nvSpPr>
          <p:cNvPr id="44" name="Rectangle 43"/>
          <p:cNvSpPr/>
          <p:nvPr/>
        </p:nvSpPr>
        <p:spPr>
          <a:xfrm>
            <a:off x="609600" y="1447800"/>
            <a:ext cx="7620000" cy="5334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smtClean="0">
                <a:latin typeface="Calibri" pitchFamily="34" charset="0"/>
              </a:rPr>
              <a:t>Systems Approach</a:t>
            </a:r>
            <a:endParaRPr lang="en-US" sz="2000" dirty="0">
              <a:latin typeface="Calibri" pitchFamily="34" charset="0"/>
            </a:endParaRPr>
          </a:p>
        </p:txBody>
      </p:sp>
      <p:sp>
        <p:nvSpPr>
          <p:cNvPr id="50" name="Rectangle 49"/>
          <p:cNvSpPr/>
          <p:nvPr/>
        </p:nvSpPr>
        <p:spPr>
          <a:xfrm>
            <a:off x="2286000" y="3657600"/>
            <a:ext cx="4419600" cy="1295400"/>
          </a:xfrm>
          <a:prstGeom prst="rect">
            <a:avLst/>
          </a:prstGeom>
          <a:ln w="9525"/>
        </p:spPr>
        <p:style>
          <a:lnRef idx="2">
            <a:schemeClr val="dk1"/>
          </a:lnRef>
          <a:fillRef idx="1">
            <a:schemeClr val="lt1"/>
          </a:fillRef>
          <a:effectRef idx="0">
            <a:schemeClr val="dk1"/>
          </a:effectRef>
          <a:fontRef idx="minor">
            <a:schemeClr val="dk1"/>
          </a:fontRef>
        </p:style>
        <p:txBody>
          <a:bodyPr lIns="0" rIns="0" rtlCol="0" anchor="ctr"/>
          <a:lstStyle/>
          <a:p>
            <a:pPr algn="ctr"/>
            <a:endParaRPr lang="en-US" sz="2400">
              <a:latin typeface="Calibri" pitchFamily="34" charset="0"/>
            </a:endParaRPr>
          </a:p>
        </p:txBody>
      </p:sp>
      <p:pic>
        <p:nvPicPr>
          <p:cNvPr id="51" name="Picture 25" descr="C:\Users\Sasa\AppData\Local\Microsoft\Windows\Temporary Internet Files\Content.IE5\3EOKN51I\MCj02171360000[1].wmf"/>
          <p:cNvPicPr>
            <a:picLocks noChangeAspect="1" noChangeArrowheads="1"/>
          </p:cNvPicPr>
          <p:nvPr/>
        </p:nvPicPr>
        <p:blipFill>
          <a:blip r:embed="rId4" cstate="print"/>
          <a:srcRect/>
          <a:stretch>
            <a:fillRect/>
          </a:stretch>
        </p:blipFill>
        <p:spPr bwMode="auto">
          <a:xfrm flipH="1">
            <a:off x="2590800" y="4038600"/>
            <a:ext cx="838200" cy="838200"/>
          </a:xfrm>
          <a:prstGeom prst="rect">
            <a:avLst/>
          </a:prstGeom>
          <a:noFill/>
        </p:spPr>
      </p:pic>
      <p:cxnSp>
        <p:nvCxnSpPr>
          <p:cNvPr id="52" name="Straight Arrow Connector 51"/>
          <p:cNvCxnSpPr/>
          <p:nvPr/>
        </p:nvCxnSpPr>
        <p:spPr>
          <a:xfrm rot="10800000" flipV="1">
            <a:off x="4724400" y="4450080"/>
            <a:ext cx="838200" cy="15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53" name="Plus 52"/>
          <p:cNvSpPr/>
          <p:nvPr/>
        </p:nvSpPr>
        <p:spPr>
          <a:xfrm>
            <a:off x="4267200" y="4221480"/>
            <a:ext cx="457200" cy="457200"/>
          </a:xfrm>
          <a:prstGeom prst="mathPlus">
            <a:avLst>
              <a:gd name="adj1" fmla="val 11870"/>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2400">
              <a:latin typeface="Calibri" pitchFamily="34" charset="0"/>
            </a:endParaRPr>
          </a:p>
        </p:txBody>
      </p:sp>
      <p:cxnSp>
        <p:nvCxnSpPr>
          <p:cNvPr id="54" name="Straight Arrow Connector 53"/>
          <p:cNvCxnSpPr/>
          <p:nvPr/>
        </p:nvCxnSpPr>
        <p:spPr>
          <a:xfrm>
            <a:off x="3505200" y="4450080"/>
            <a:ext cx="762000" cy="15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grpSp>
        <p:nvGrpSpPr>
          <p:cNvPr id="3" name="Group 31"/>
          <p:cNvGrpSpPr/>
          <p:nvPr/>
        </p:nvGrpSpPr>
        <p:grpSpPr>
          <a:xfrm>
            <a:off x="5562600" y="4098924"/>
            <a:ext cx="838199" cy="701676"/>
            <a:chOff x="989013" y="3184524"/>
            <a:chExt cx="7705725" cy="828676"/>
          </a:xfrm>
        </p:grpSpPr>
        <p:sp>
          <p:nvSpPr>
            <p:cNvPr id="56" name="Rectangle 55"/>
            <p:cNvSpPr>
              <a:spLocks noChangeArrowheads="1"/>
            </p:cNvSpPr>
            <p:nvPr/>
          </p:nvSpPr>
          <p:spPr bwMode="auto">
            <a:xfrm>
              <a:off x="5041900" y="3810000"/>
              <a:ext cx="1597025" cy="192087"/>
            </a:xfrm>
            <a:prstGeom prst="rect">
              <a:avLst/>
            </a:prstGeom>
            <a:solidFill>
              <a:srgbClr val="CCFF99"/>
            </a:solidFill>
            <a:ln w="12700">
              <a:solidFill>
                <a:schemeClr val="tx1"/>
              </a:solidFill>
              <a:miter lim="800000"/>
              <a:headEnd/>
              <a:tailEnd/>
            </a:ln>
          </p:spPr>
          <p:txBody>
            <a:bodyPr wrap="none" lIns="0" rIns="0" anchor="ctr"/>
            <a:lstStyle/>
            <a:p>
              <a:endParaRPr lang="en-US" sz="2400">
                <a:latin typeface="Calibri" pitchFamily="34" charset="0"/>
              </a:endParaRPr>
            </a:p>
          </p:txBody>
        </p:sp>
        <p:sp>
          <p:nvSpPr>
            <p:cNvPr id="57" name="Rectangle 18"/>
            <p:cNvSpPr>
              <a:spLocks noChangeArrowheads="1"/>
            </p:cNvSpPr>
            <p:nvPr/>
          </p:nvSpPr>
          <p:spPr bwMode="auto">
            <a:xfrm>
              <a:off x="3981450" y="3505200"/>
              <a:ext cx="1020763" cy="206375"/>
            </a:xfrm>
            <a:prstGeom prst="rect">
              <a:avLst/>
            </a:prstGeom>
            <a:solidFill>
              <a:srgbClr val="FFCCCC"/>
            </a:solidFill>
            <a:ln w="12700">
              <a:solidFill>
                <a:schemeClr val="tx1"/>
              </a:solidFill>
              <a:miter lim="800000"/>
              <a:headEnd/>
              <a:tailEnd/>
            </a:ln>
          </p:spPr>
          <p:txBody>
            <a:bodyPr wrap="none" lIns="0" rIns="0" anchor="ctr"/>
            <a:lstStyle/>
            <a:p>
              <a:endParaRPr lang="en-US" sz="2400">
                <a:latin typeface="Calibri" pitchFamily="34" charset="0"/>
              </a:endParaRPr>
            </a:p>
          </p:txBody>
        </p:sp>
        <p:sp>
          <p:nvSpPr>
            <p:cNvPr id="58" name="Line 4"/>
            <p:cNvSpPr>
              <a:spLocks noChangeShapeType="1"/>
            </p:cNvSpPr>
            <p:nvPr/>
          </p:nvSpPr>
          <p:spPr bwMode="auto">
            <a:xfrm flipH="1" flipV="1">
              <a:off x="989013" y="3414713"/>
              <a:ext cx="7702550" cy="1587"/>
            </a:xfrm>
            <a:prstGeom prst="line">
              <a:avLst/>
            </a:prstGeom>
            <a:noFill/>
            <a:ln w="25400">
              <a:solidFill>
                <a:srgbClr val="000000"/>
              </a:solidFill>
              <a:round/>
              <a:headEnd/>
              <a:tailEnd/>
            </a:ln>
          </p:spPr>
          <p:txBody>
            <a:bodyPr wrap="none" lIns="0" rIns="0" anchor="ctr"/>
            <a:lstStyle/>
            <a:p>
              <a:endParaRPr lang="en-US" sz="2400">
                <a:latin typeface="Calibri" pitchFamily="34" charset="0"/>
              </a:endParaRPr>
            </a:p>
          </p:txBody>
        </p:sp>
        <p:sp>
          <p:nvSpPr>
            <p:cNvPr id="59" name="Rectangle 5"/>
            <p:cNvSpPr>
              <a:spLocks noChangeArrowheads="1"/>
            </p:cNvSpPr>
            <p:nvPr/>
          </p:nvSpPr>
          <p:spPr bwMode="auto">
            <a:xfrm>
              <a:off x="2614613" y="3195637"/>
              <a:ext cx="1365250" cy="206375"/>
            </a:xfrm>
            <a:prstGeom prst="rect">
              <a:avLst/>
            </a:prstGeom>
            <a:solidFill>
              <a:srgbClr val="CCECFF"/>
            </a:solidFill>
            <a:ln w="12700">
              <a:solidFill>
                <a:schemeClr val="tx1"/>
              </a:solidFill>
              <a:miter lim="800000"/>
              <a:headEnd/>
              <a:tailEnd/>
            </a:ln>
          </p:spPr>
          <p:txBody>
            <a:bodyPr wrap="none" lIns="0" rIns="0" anchor="ctr"/>
            <a:lstStyle/>
            <a:p>
              <a:endParaRPr lang="en-US" sz="2400">
                <a:latin typeface="Calibri" pitchFamily="34" charset="0"/>
              </a:endParaRPr>
            </a:p>
          </p:txBody>
        </p:sp>
        <p:sp>
          <p:nvSpPr>
            <p:cNvPr id="60" name="Rectangle 14"/>
            <p:cNvSpPr>
              <a:spLocks noChangeArrowheads="1"/>
            </p:cNvSpPr>
            <p:nvPr/>
          </p:nvSpPr>
          <p:spPr bwMode="auto">
            <a:xfrm>
              <a:off x="1471613" y="3505200"/>
              <a:ext cx="1131887" cy="206375"/>
            </a:xfrm>
            <a:prstGeom prst="rect">
              <a:avLst/>
            </a:prstGeom>
            <a:solidFill>
              <a:srgbClr val="FFCCCC"/>
            </a:solidFill>
            <a:ln w="12700">
              <a:solidFill>
                <a:schemeClr val="tx1"/>
              </a:solidFill>
              <a:miter lim="800000"/>
              <a:headEnd/>
              <a:tailEnd/>
            </a:ln>
          </p:spPr>
          <p:txBody>
            <a:bodyPr wrap="none" lIns="0" rIns="0" anchor="ctr"/>
            <a:lstStyle/>
            <a:p>
              <a:endParaRPr lang="en-US" sz="2400">
                <a:latin typeface="Calibri" pitchFamily="34" charset="0"/>
              </a:endParaRPr>
            </a:p>
          </p:txBody>
        </p:sp>
        <p:sp>
          <p:nvSpPr>
            <p:cNvPr id="61" name="Line 19"/>
            <p:cNvSpPr>
              <a:spLocks noChangeShapeType="1"/>
            </p:cNvSpPr>
            <p:nvPr/>
          </p:nvSpPr>
          <p:spPr bwMode="auto">
            <a:xfrm flipH="1">
              <a:off x="989013" y="3724276"/>
              <a:ext cx="7702550" cy="0"/>
            </a:xfrm>
            <a:prstGeom prst="line">
              <a:avLst/>
            </a:prstGeom>
            <a:noFill/>
            <a:ln w="25400">
              <a:solidFill>
                <a:srgbClr val="000000"/>
              </a:solidFill>
              <a:round/>
              <a:headEnd/>
              <a:tailEnd/>
            </a:ln>
          </p:spPr>
          <p:txBody>
            <a:bodyPr wrap="none" lIns="0" rIns="0" anchor="ctr"/>
            <a:lstStyle/>
            <a:p>
              <a:endParaRPr lang="en-US" sz="2400">
                <a:latin typeface="Calibri" pitchFamily="34" charset="0"/>
              </a:endParaRPr>
            </a:p>
          </p:txBody>
        </p:sp>
        <p:sp>
          <p:nvSpPr>
            <p:cNvPr id="62" name="Line 29"/>
            <p:cNvSpPr>
              <a:spLocks noChangeShapeType="1"/>
            </p:cNvSpPr>
            <p:nvPr/>
          </p:nvSpPr>
          <p:spPr bwMode="auto">
            <a:xfrm flipH="1">
              <a:off x="993775" y="4013200"/>
              <a:ext cx="7700963" cy="0"/>
            </a:xfrm>
            <a:prstGeom prst="line">
              <a:avLst/>
            </a:prstGeom>
            <a:noFill/>
            <a:ln w="25400">
              <a:solidFill>
                <a:srgbClr val="000000"/>
              </a:solidFill>
              <a:round/>
              <a:headEnd/>
              <a:tailEnd/>
            </a:ln>
          </p:spPr>
          <p:txBody>
            <a:bodyPr wrap="none" lIns="0" rIns="0" anchor="ctr"/>
            <a:lstStyle/>
            <a:p>
              <a:endParaRPr lang="en-US" sz="2400">
                <a:latin typeface="Calibri" pitchFamily="34" charset="0"/>
              </a:endParaRPr>
            </a:p>
          </p:txBody>
        </p:sp>
        <p:sp>
          <p:nvSpPr>
            <p:cNvPr id="63" name="Rectangle 43"/>
            <p:cNvSpPr>
              <a:spLocks noChangeArrowheads="1"/>
            </p:cNvSpPr>
            <p:nvPr/>
          </p:nvSpPr>
          <p:spPr bwMode="auto">
            <a:xfrm>
              <a:off x="996950" y="3184524"/>
              <a:ext cx="330200" cy="206375"/>
            </a:xfrm>
            <a:prstGeom prst="rect">
              <a:avLst/>
            </a:prstGeom>
            <a:solidFill>
              <a:srgbClr val="CCECFF"/>
            </a:solidFill>
            <a:ln w="12700">
              <a:solidFill>
                <a:schemeClr val="tx1"/>
              </a:solidFill>
              <a:miter lim="800000"/>
              <a:headEnd/>
              <a:tailEnd/>
            </a:ln>
          </p:spPr>
          <p:txBody>
            <a:bodyPr wrap="none" lIns="0" rIns="0" anchor="ctr"/>
            <a:lstStyle/>
            <a:p>
              <a:endParaRPr lang="en-US" sz="2400">
                <a:latin typeface="Calibri" pitchFamily="34" charset="0"/>
              </a:endParaRPr>
            </a:p>
          </p:txBody>
        </p:sp>
        <p:sp>
          <p:nvSpPr>
            <p:cNvPr id="64" name="Rectangle 47"/>
            <p:cNvSpPr>
              <a:spLocks noChangeArrowheads="1"/>
            </p:cNvSpPr>
            <p:nvPr/>
          </p:nvSpPr>
          <p:spPr bwMode="auto">
            <a:xfrm>
              <a:off x="8355013" y="3200399"/>
              <a:ext cx="330200" cy="206375"/>
            </a:xfrm>
            <a:prstGeom prst="rect">
              <a:avLst/>
            </a:prstGeom>
            <a:solidFill>
              <a:srgbClr val="CCECFF"/>
            </a:solidFill>
            <a:ln w="12700">
              <a:solidFill>
                <a:schemeClr val="tx1"/>
              </a:solidFill>
              <a:miter lim="800000"/>
              <a:headEnd/>
              <a:tailEnd/>
            </a:ln>
          </p:spPr>
          <p:txBody>
            <a:bodyPr wrap="none" lIns="0" rIns="0" anchor="ctr"/>
            <a:lstStyle/>
            <a:p>
              <a:endParaRPr lang="en-US" sz="2400">
                <a:latin typeface="Calibri" pitchFamily="34" charset="0"/>
              </a:endParaRPr>
            </a:p>
          </p:txBody>
        </p:sp>
        <p:sp>
          <p:nvSpPr>
            <p:cNvPr id="65" name="Rectangle 67"/>
            <p:cNvSpPr>
              <a:spLocks noChangeArrowheads="1"/>
            </p:cNvSpPr>
            <p:nvPr/>
          </p:nvSpPr>
          <p:spPr bwMode="auto">
            <a:xfrm>
              <a:off x="6640513" y="3190874"/>
              <a:ext cx="1350962" cy="206375"/>
            </a:xfrm>
            <a:prstGeom prst="rect">
              <a:avLst/>
            </a:prstGeom>
            <a:solidFill>
              <a:srgbClr val="CCECFF"/>
            </a:solidFill>
            <a:ln w="12700">
              <a:solidFill>
                <a:schemeClr val="tx1"/>
              </a:solidFill>
              <a:miter lim="800000"/>
              <a:headEnd/>
              <a:tailEnd/>
            </a:ln>
          </p:spPr>
          <p:txBody>
            <a:bodyPr wrap="none" lIns="0" rIns="0" anchor="ctr"/>
            <a:lstStyle/>
            <a:p>
              <a:endParaRPr lang="en-US" sz="2400">
                <a:latin typeface="Calibri" pitchFamily="34" charset="0"/>
              </a:endParaRPr>
            </a:p>
          </p:txBody>
        </p:sp>
      </p:grpSp>
      <p:sp>
        <p:nvSpPr>
          <p:cNvPr id="66" name="Rectangle 65"/>
          <p:cNvSpPr/>
          <p:nvPr/>
        </p:nvSpPr>
        <p:spPr>
          <a:xfrm>
            <a:off x="2362200" y="3733800"/>
            <a:ext cx="1295400" cy="228600"/>
          </a:xfrm>
          <a:prstGeom prst="rect">
            <a:avLst/>
          </a:prstGeom>
          <a:ln w="12700"/>
        </p:spPr>
        <p:style>
          <a:lnRef idx="2">
            <a:schemeClr val="dk1"/>
          </a:lnRef>
          <a:fillRef idx="1">
            <a:schemeClr val="lt1"/>
          </a:fillRef>
          <a:effectRef idx="0">
            <a:schemeClr val="dk1"/>
          </a:effectRef>
          <a:fontRef idx="minor">
            <a:schemeClr val="dk1"/>
          </a:fontRef>
        </p:style>
        <p:txBody>
          <a:bodyPr lIns="0" rIns="0" rtlCol="0" anchor="ctr"/>
          <a:lstStyle/>
          <a:p>
            <a:pPr algn="ctr"/>
            <a:r>
              <a:rPr lang="en-US" sz="2000" dirty="0" smtClean="0">
                <a:latin typeface="Calibri" pitchFamily="34" charset="0"/>
              </a:rPr>
              <a:t>Psychology</a:t>
            </a:r>
            <a:endParaRPr lang="en-US" sz="2000" dirty="0">
              <a:latin typeface="Calibri" pitchFamily="34" charset="0"/>
            </a:endParaRPr>
          </a:p>
        </p:txBody>
      </p:sp>
      <p:sp>
        <p:nvSpPr>
          <p:cNvPr id="67" name="Rectangle 66"/>
          <p:cNvSpPr/>
          <p:nvPr/>
        </p:nvSpPr>
        <p:spPr>
          <a:xfrm>
            <a:off x="5334000" y="3733800"/>
            <a:ext cx="1295400" cy="228600"/>
          </a:xfrm>
          <a:prstGeom prst="rect">
            <a:avLst/>
          </a:prstGeom>
          <a:ln w="12700"/>
        </p:spPr>
        <p:style>
          <a:lnRef idx="2">
            <a:schemeClr val="dk1"/>
          </a:lnRef>
          <a:fillRef idx="1">
            <a:schemeClr val="lt1"/>
          </a:fillRef>
          <a:effectRef idx="0">
            <a:schemeClr val="dk1"/>
          </a:effectRef>
          <a:fontRef idx="minor">
            <a:schemeClr val="dk1"/>
          </a:fontRef>
        </p:style>
        <p:txBody>
          <a:bodyPr lIns="0" rIns="0" rtlCol="0" anchor="ctr"/>
          <a:lstStyle/>
          <a:p>
            <a:pPr algn="ctr"/>
            <a:r>
              <a:rPr lang="en-US" sz="2000" dirty="0" smtClean="0">
                <a:latin typeface="Calibri" pitchFamily="34" charset="0"/>
              </a:rPr>
              <a:t>Scheduling</a:t>
            </a:r>
            <a:endParaRPr lang="en-US" sz="2000" dirty="0">
              <a:latin typeface="Calibri" pitchFamily="34" charset="0"/>
            </a:endParaRPr>
          </a:p>
        </p:txBody>
      </p:sp>
      <p:cxnSp>
        <p:nvCxnSpPr>
          <p:cNvPr id="68" name="Straight Arrow Connector 67"/>
          <p:cNvCxnSpPr/>
          <p:nvPr/>
        </p:nvCxnSpPr>
        <p:spPr>
          <a:xfrm rot="5400000">
            <a:off x="4267994" y="4952206"/>
            <a:ext cx="456406" cy="79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69" name="Rectangle 68"/>
          <p:cNvSpPr/>
          <p:nvPr/>
        </p:nvSpPr>
        <p:spPr>
          <a:xfrm>
            <a:off x="3276600" y="5257800"/>
            <a:ext cx="2438400" cy="5334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dirty="0" smtClean="0">
                <a:latin typeface="Calibri" pitchFamily="34" charset="0"/>
              </a:rPr>
              <a:t>Lazy</a:t>
            </a:r>
            <a:endParaRPr lang="en-US" sz="2000" dirty="0">
              <a:latin typeface="Calibri" pitchFamily="34" charset="0"/>
            </a:endParaRPr>
          </a:p>
        </p:txBody>
      </p:sp>
      <p:pic>
        <p:nvPicPr>
          <p:cNvPr id="31" name="~PP2757.WAV">
            <a:hlinkClick r:id="" action="ppaction://media"/>
          </p:cNvPr>
          <p:cNvPicPr>
            <a:picLocks noRot="1" noChangeAspect="1"/>
          </p:cNvPicPr>
          <p:nvPr>
            <a:wavAudioFile r:embed="rId2" name="~PP2757.WAV"/>
          </p:nvPr>
        </p:nvPicPr>
        <p:blipFill>
          <a:blip r:embed="rId5" cstate="print"/>
          <a:stretch>
            <a:fillRect/>
          </a:stretch>
        </p:blipFill>
        <p:spPr>
          <a:xfrm>
            <a:off x="8724900" y="6438900"/>
            <a:ext cx="304800" cy="304800"/>
          </a:xfrm>
          <a:prstGeom prst="rect">
            <a:avLst/>
          </a:prstGeom>
        </p:spPr>
      </p:pic>
    </p:spTree>
    <p:custDataLst>
      <p:tags r:id="rId1"/>
    </p:custDataLst>
  </p:cSld>
  <p:clrMapOvr>
    <a:masterClrMapping/>
  </p:clrMapOvr>
  <p:transition advTm="507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35" fill="hold" display="0">
                  <p:stCondLst>
                    <p:cond delay="indefinite"/>
                  </p:stCondLst>
                  <p:endCondLst>
                    <p:cond evt="onPrev" delay="0">
                      <p:tgtEl>
                        <p:sldTgt/>
                      </p:tgtEl>
                    </p:cond>
                    <p:cond evt="onStopAudio" delay="0">
                      <p:tgtEl>
                        <p:sldTgt/>
                      </p:tgtEl>
                    </p:cond>
                  </p:endCondLst>
                </p:cTn>
                <p:tgtEl>
                  <p:spTgt spid="31"/>
                </p:tgtEl>
              </p:cMediaNode>
            </p:audio>
          </p:childTnLst>
        </p:cTn>
      </p:par>
    </p:tnLst>
    <p:bldLst>
      <p:bldP spid="40" grpId="0" animBg="1"/>
      <p:bldP spid="50" grpId="0" animBg="1"/>
      <p:bldP spid="53" grpId="0" animBg="1"/>
      <p:bldP spid="66" grpId="0" animBg="1"/>
      <p:bldP spid="67" grpId="0" animBg="1"/>
      <p:bldP spid="69"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Lazy Evaluation in Other Context</a:t>
            </a:r>
            <a:endParaRPr lang="en-US" dirty="0"/>
          </a:p>
        </p:txBody>
      </p:sp>
      <p:sp>
        <p:nvSpPr>
          <p:cNvPr id="3" name="TextBox 2"/>
          <p:cNvSpPr txBox="1"/>
          <p:nvPr/>
        </p:nvSpPr>
        <p:spPr>
          <a:xfrm>
            <a:off x="2209800" y="1905000"/>
            <a:ext cx="304800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cat dictionary | head -2</a:t>
            </a:r>
            <a:endParaRPr lang="en-US" dirty="0"/>
          </a:p>
        </p:txBody>
      </p:sp>
      <p:sp>
        <p:nvSpPr>
          <p:cNvPr id="4" name="TextBox 3"/>
          <p:cNvSpPr txBox="1"/>
          <p:nvPr/>
        </p:nvSpPr>
        <p:spPr>
          <a:xfrm>
            <a:off x="5562600" y="1905000"/>
            <a:ext cx="3048000" cy="923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smtClean="0"/>
              <a:t>Output production delayed until it is needed by piped process</a:t>
            </a:r>
            <a:endParaRPr lang="en-US" dirty="0"/>
          </a:p>
        </p:txBody>
      </p:sp>
      <p:sp>
        <p:nvSpPr>
          <p:cNvPr id="6" name="TextBox 5"/>
          <p:cNvSpPr txBox="1"/>
          <p:nvPr/>
        </p:nvSpPr>
        <p:spPr>
          <a:xfrm>
            <a:off x="2209800" y="2590800"/>
            <a:ext cx="304800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java </a:t>
            </a:r>
            <a:r>
              <a:rPr lang="en-US" dirty="0" err="1" smtClean="0"/>
              <a:t>MyProgram</a:t>
            </a:r>
            <a:r>
              <a:rPr lang="en-US" dirty="0" smtClean="0"/>
              <a:t>| head -2</a:t>
            </a:r>
            <a:endParaRPr lang="en-US" dirty="0"/>
          </a:p>
        </p:txBody>
      </p:sp>
      <p:sp>
        <p:nvSpPr>
          <p:cNvPr id="7" name="TextBox 6"/>
          <p:cNvSpPr txBox="1"/>
          <p:nvPr/>
        </p:nvSpPr>
        <p:spPr>
          <a:xfrm>
            <a:off x="914400" y="3200400"/>
            <a:ext cx="5943600" cy="230832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dirty="0" smtClean="0"/>
          </a:p>
          <a:p>
            <a:r>
              <a:rPr lang="en-US" b="1" dirty="0" smtClean="0"/>
              <a:t>public</a:t>
            </a:r>
            <a:r>
              <a:rPr lang="en-US" dirty="0" smtClean="0"/>
              <a:t> </a:t>
            </a:r>
            <a:r>
              <a:rPr lang="en-US" b="1" dirty="0" smtClean="0"/>
              <a:t>class</a:t>
            </a:r>
            <a:r>
              <a:rPr lang="en-US" dirty="0" smtClean="0"/>
              <a:t> </a:t>
            </a:r>
            <a:r>
              <a:rPr lang="en-US" dirty="0" err="1" smtClean="0"/>
              <a:t>MyProgram</a:t>
            </a:r>
            <a:r>
              <a:rPr lang="en-US" dirty="0" smtClean="0"/>
              <a:t> {</a:t>
            </a:r>
          </a:p>
          <a:p>
            <a:r>
              <a:rPr lang="en-US" dirty="0" smtClean="0"/>
              <a:t>  </a:t>
            </a:r>
            <a:r>
              <a:rPr lang="en-US" b="1" dirty="0" smtClean="0"/>
              <a:t>static</a:t>
            </a:r>
            <a:r>
              <a:rPr lang="en-US" dirty="0" smtClean="0"/>
              <a:t> </a:t>
            </a:r>
            <a:r>
              <a:rPr lang="en-US" b="1" dirty="0" smtClean="0"/>
              <a:t>void</a:t>
            </a:r>
            <a:r>
              <a:rPr lang="en-US" dirty="0" smtClean="0"/>
              <a:t> main (String </a:t>
            </a:r>
            <a:r>
              <a:rPr lang="en-US" dirty="0" err="1" smtClean="0"/>
              <a:t>args</a:t>
            </a:r>
            <a:r>
              <a:rPr lang="en-US" dirty="0" smtClean="0"/>
              <a:t>[]) {</a:t>
            </a:r>
          </a:p>
          <a:p>
            <a:r>
              <a:rPr lang="en-US" dirty="0" smtClean="0"/>
              <a:t>      </a:t>
            </a:r>
            <a:r>
              <a:rPr lang="en-US" b="1" dirty="0" smtClean="0"/>
              <a:t>for</a:t>
            </a:r>
            <a:r>
              <a:rPr lang="en-US" dirty="0" smtClean="0"/>
              <a:t> (;;) {</a:t>
            </a:r>
          </a:p>
          <a:p>
            <a:r>
              <a:rPr lang="en-US" dirty="0" smtClean="0"/>
              <a:t>          </a:t>
            </a:r>
            <a:r>
              <a:rPr lang="en-US" dirty="0" err="1" smtClean="0"/>
              <a:t>System.out.println</a:t>
            </a:r>
            <a:r>
              <a:rPr lang="en-US" dirty="0" smtClean="0"/>
              <a:t>(“infinite output?);</a:t>
            </a:r>
          </a:p>
          <a:p>
            <a:r>
              <a:rPr lang="en-US" dirty="0" smtClean="0"/>
              <a:t>      }</a:t>
            </a:r>
          </a:p>
          <a:p>
            <a:r>
              <a:rPr lang="en-US" dirty="0" smtClean="0"/>
              <a:t>  }  </a:t>
            </a:r>
          </a:p>
          <a:p>
            <a:endParaRPr lang="en-US" dirty="0"/>
          </a:p>
        </p:txBody>
      </p:sp>
      <p:sp>
        <p:nvSpPr>
          <p:cNvPr id="8" name="TextBox 7"/>
          <p:cNvSpPr txBox="1"/>
          <p:nvPr/>
        </p:nvSpPr>
        <p:spPr>
          <a:xfrm>
            <a:off x="1905000" y="5791200"/>
            <a:ext cx="3048000" cy="923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smtClean="0"/>
              <a:t>Compiler did not compile a program that had no output!</a:t>
            </a:r>
            <a:endParaRPr lang="en-US" dirty="0"/>
          </a:p>
        </p:txBody>
      </p:sp>
      <p:sp>
        <p:nvSpPr>
          <p:cNvPr id="9" name="TextBox 8"/>
          <p:cNvSpPr txBox="1"/>
          <p:nvPr/>
        </p:nvSpPr>
        <p:spPr>
          <a:xfrm>
            <a:off x="5257800" y="5791200"/>
            <a:ext cx="3048000" cy="923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smtClean="0"/>
              <a:t>If you delay assignment, d not have to deal with its errors</a:t>
            </a:r>
            <a:endParaRPr lang="en-US" dirty="0"/>
          </a:p>
        </p:txBody>
      </p:sp>
      <p:pic>
        <p:nvPicPr>
          <p:cNvPr id="10" name="~PP3508.WAV">
            <a:hlinkClick r:id="" action="ppaction://media"/>
          </p:cNvPr>
          <p:cNvPicPr>
            <a:picLocks noRot="1" noChangeAspect="1"/>
          </p:cNvPicPr>
          <p:nvPr>
            <a:wavAudioFile r:embed="rId2" name="~PP3508.WAV"/>
          </p:nvPr>
        </p:nvPicPr>
        <p:blipFill>
          <a:blip r:embed="rId4" cstate="print"/>
          <a:stretch>
            <a:fillRect/>
          </a:stretch>
        </p:blipFill>
        <p:spPr>
          <a:xfrm>
            <a:off x="8724900" y="6438900"/>
            <a:ext cx="304800" cy="304800"/>
          </a:xfrm>
          <a:prstGeom prst="rect">
            <a:avLst/>
          </a:prstGeom>
        </p:spPr>
      </p:pic>
    </p:spTree>
    <p:custDataLst>
      <p:tags r:id="rId1"/>
    </p:custDataLst>
  </p:cSld>
  <p:clrMapOvr>
    <a:masterClrMapping/>
  </p:clrMapOvr>
  <p:transition advTm="31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9" fill="hold" display="0">
                  <p:stCondLst>
                    <p:cond delay="indefinite"/>
                  </p:stCondLst>
                  <p:endCondLst>
                    <p:cond evt="onPrev" delay="0">
                      <p:tgtEl>
                        <p:sldTgt/>
                      </p:tgtEl>
                    </p:cond>
                    <p:cond evt="onStopAudio" delay="0">
                      <p:tgtEl>
                        <p:sldTgt/>
                      </p:tgtEl>
                    </p:cond>
                  </p:endCondLst>
                </p:cTn>
                <p:tgtEl>
                  <p:spTgt spid="10"/>
                </p:tgtEl>
              </p:cMediaNode>
            </p:audio>
          </p:childTnLst>
        </p:cTn>
      </p:par>
    </p:tnLst>
    <p:bldLst>
      <p:bldP spid="3" grpId="0" animBg="1"/>
      <p:bldP spid="4" grpId="0" animBg="1"/>
      <p:bldP spid="6" grpId="0" animBg="1"/>
      <p:bldP spid="7" grpId="0" animBg="1"/>
      <p:bldP spid="8" grpId="0" animBg="1"/>
      <p:bldP spid="9"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p:cNvSpPr/>
          <p:nvPr/>
        </p:nvSpPr>
        <p:spPr>
          <a:xfrm>
            <a:off x="304800" y="1600200"/>
            <a:ext cx="3352800" cy="12192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50" name="Rectangle 49"/>
          <p:cNvSpPr/>
          <p:nvPr/>
        </p:nvSpPr>
        <p:spPr>
          <a:xfrm>
            <a:off x="304800" y="2819400"/>
            <a:ext cx="3352800" cy="14478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400" dirty="0"/>
          </a:p>
        </p:txBody>
      </p:sp>
      <p:sp>
        <p:nvSpPr>
          <p:cNvPr id="51" name="TextBox 50"/>
          <p:cNvSpPr txBox="1"/>
          <p:nvPr/>
        </p:nvSpPr>
        <p:spPr>
          <a:xfrm>
            <a:off x="2895600" y="2819400"/>
            <a:ext cx="914400" cy="307777"/>
          </a:xfrm>
          <a:prstGeom prst="rect">
            <a:avLst/>
          </a:prstGeom>
          <a:noFill/>
        </p:spPr>
        <p:txBody>
          <a:bodyPr wrap="square" rtlCol="0">
            <a:spAutoFit/>
          </a:bodyPr>
          <a:lstStyle/>
          <a:p>
            <a:r>
              <a:rPr lang="en-US" sz="1400" dirty="0" smtClean="0">
                <a:solidFill>
                  <a:srgbClr val="C00000"/>
                </a:solidFill>
              </a:rPr>
              <a:t>DMZ</a:t>
            </a:r>
            <a:endParaRPr lang="en-US" sz="1400" dirty="0">
              <a:solidFill>
                <a:srgbClr val="C00000"/>
              </a:solidFill>
            </a:endParaRPr>
          </a:p>
        </p:txBody>
      </p:sp>
      <p:sp>
        <p:nvSpPr>
          <p:cNvPr id="1170434" name="Rectangle 2"/>
          <p:cNvSpPr>
            <a:spLocks noGrp="1" noChangeArrowheads="1"/>
          </p:cNvSpPr>
          <p:nvPr>
            <p:ph type="title"/>
          </p:nvPr>
        </p:nvSpPr>
        <p:spPr/>
        <p:txBody>
          <a:bodyPr/>
          <a:lstStyle/>
          <a:p>
            <a:r>
              <a:rPr lang="en-US" dirty="0" smtClean="0"/>
              <a:t>Information Push</a:t>
            </a:r>
            <a:endParaRPr lang="en-US" dirty="0"/>
          </a:p>
        </p:txBody>
      </p:sp>
      <p:sp>
        <p:nvSpPr>
          <p:cNvPr id="1170443" name="Text Box 11"/>
          <p:cNvSpPr txBox="1">
            <a:spLocks noChangeArrowheads="1"/>
          </p:cNvSpPr>
          <p:nvPr/>
        </p:nvSpPr>
        <p:spPr bwMode="auto">
          <a:xfrm>
            <a:off x="457200" y="3657601"/>
            <a:ext cx="3124200" cy="30480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r>
              <a:rPr lang="en-US" sz="1400" dirty="0"/>
              <a:t>unprotected proxy</a:t>
            </a:r>
          </a:p>
        </p:txBody>
      </p:sp>
      <p:sp>
        <p:nvSpPr>
          <p:cNvPr id="1170445" name="Text Box 13"/>
          <p:cNvSpPr txBox="1">
            <a:spLocks noChangeArrowheads="1"/>
          </p:cNvSpPr>
          <p:nvPr/>
        </p:nvSpPr>
        <p:spPr bwMode="auto">
          <a:xfrm rot="-5400000" flipH="1" flipV="1">
            <a:off x="702678" y="4418111"/>
            <a:ext cx="1066799" cy="307777"/>
          </a:xfrm>
          <a:prstGeom prst="rect">
            <a:avLst/>
          </a:prstGeom>
          <a:noFill/>
          <a:ln w="28575" algn="ctr">
            <a:noFill/>
            <a:miter lim="800000"/>
            <a:headEnd/>
            <a:tailEnd/>
          </a:ln>
          <a:effectLst/>
        </p:spPr>
        <p:txBody>
          <a:bodyPr wrap="square">
            <a:spAutoFit/>
          </a:bodyPr>
          <a:lstStyle/>
          <a:p>
            <a:r>
              <a:rPr lang="en-US" sz="1400" dirty="0" smtClean="0"/>
              <a:t>open(1’)</a:t>
            </a:r>
            <a:endParaRPr lang="en-US" sz="1400" dirty="0"/>
          </a:p>
        </p:txBody>
      </p:sp>
      <p:sp>
        <p:nvSpPr>
          <p:cNvPr id="1170446" name="Text Box 14"/>
          <p:cNvSpPr txBox="1">
            <a:spLocks noChangeArrowheads="1"/>
          </p:cNvSpPr>
          <p:nvPr/>
        </p:nvSpPr>
        <p:spPr bwMode="auto">
          <a:xfrm rot="-5400000">
            <a:off x="2051566" y="4380012"/>
            <a:ext cx="1143001" cy="307777"/>
          </a:xfrm>
          <a:prstGeom prst="rect">
            <a:avLst/>
          </a:prstGeom>
          <a:noFill/>
          <a:ln w="28575" algn="ctr">
            <a:noFill/>
            <a:miter lim="800000"/>
            <a:headEnd/>
            <a:tailEnd/>
          </a:ln>
          <a:effectLst/>
        </p:spPr>
        <p:txBody>
          <a:bodyPr wrap="square">
            <a:spAutoFit/>
          </a:bodyPr>
          <a:lstStyle/>
          <a:p>
            <a:r>
              <a:rPr lang="en-US" sz="1400" dirty="0" smtClean="0"/>
              <a:t>send(1’)</a:t>
            </a:r>
            <a:endParaRPr lang="en-US" sz="1400" dirty="0"/>
          </a:p>
        </p:txBody>
      </p:sp>
      <p:sp>
        <p:nvSpPr>
          <p:cNvPr id="25" name="Line 6"/>
          <p:cNvSpPr>
            <a:spLocks noChangeShapeType="1"/>
          </p:cNvSpPr>
          <p:nvPr/>
        </p:nvSpPr>
        <p:spPr bwMode="auto">
          <a:xfrm>
            <a:off x="609600" y="2667000"/>
            <a:ext cx="0" cy="2362200"/>
          </a:xfrm>
          <a:prstGeom prst="line">
            <a:avLst/>
          </a:prstGeom>
          <a:noFill/>
          <a:ln w="28575">
            <a:solidFill>
              <a:schemeClr val="tx1"/>
            </a:solidFill>
            <a:round/>
            <a:headEnd type="triangle" w="med" len="med"/>
            <a:tailEnd/>
          </a:ln>
          <a:effectLst/>
        </p:spPr>
        <p:txBody>
          <a:bodyPr>
            <a:spAutoFit/>
          </a:bodyPr>
          <a:lstStyle/>
          <a:p>
            <a:endParaRPr lang="en-US" sz="1400"/>
          </a:p>
        </p:txBody>
      </p:sp>
      <p:sp>
        <p:nvSpPr>
          <p:cNvPr id="26" name="Multiply 25"/>
          <p:cNvSpPr/>
          <p:nvPr/>
        </p:nvSpPr>
        <p:spPr>
          <a:xfrm>
            <a:off x="381000" y="3200400"/>
            <a:ext cx="457200" cy="457200"/>
          </a:xfrm>
          <a:prstGeom prst="mathMultiply">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7" name="Text Box 13"/>
          <p:cNvSpPr txBox="1">
            <a:spLocks noChangeArrowheads="1"/>
          </p:cNvSpPr>
          <p:nvPr/>
        </p:nvSpPr>
        <p:spPr bwMode="auto">
          <a:xfrm rot="5400000" flipH="1" flipV="1">
            <a:off x="245477" y="4418111"/>
            <a:ext cx="914400" cy="307777"/>
          </a:xfrm>
          <a:prstGeom prst="rect">
            <a:avLst/>
          </a:prstGeom>
          <a:noFill/>
          <a:ln w="28575" algn="ctr">
            <a:noFill/>
            <a:miter lim="800000"/>
            <a:headEnd/>
            <a:tailEnd/>
          </a:ln>
          <a:effectLst/>
        </p:spPr>
        <p:txBody>
          <a:bodyPr wrap="square">
            <a:spAutoFit/>
          </a:bodyPr>
          <a:lstStyle/>
          <a:p>
            <a:r>
              <a:rPr lang="en-US" sz="1400" dirty="0" smtClean="0"/>
              <a:t>open(1)</a:t>
            </a:r>
            <a:endParaRPr lang="en-US" sz="1400" dirty="0"/>
          </a:p>
        </p:txBody>
      </p:sp>
      <p:sp>
        <p:nvSpPr>
          <p:cNvPr id="28" name="Text Box 13"/>
          <p:cNvSpPr txBox="1">
            <a:spLocks noChangeArrowheads="1"/>
          </p:cNvSpPr>
          <p:nvPr/>
        </p:nvSpPr>
        <p:spPr bwMode="auto">
          <a:xfrm rot="-5400000" flipH="1" flipV="1">
            <a:off x="778877" y="3046511"/>
            <a:ext cx="914400" cy="307777"/>
          </a:xfrm>
          <a:prstGeom prst="rect">
            <a:avLst/>
          </a:prstGeom>
          <a:noFill/>
          <a:ln w="28575" algn="ctr">
            <a:noFill/>
            <a:miter lim="800000"/>
            <a:headEnd/>
            <a:tailEnd/>
          </a:ln>
          <a:effectLst/>
        </p:spPr>
        <p:txBody>
          <a:bodyPr wrap="square">
            <a:spAutoFit/>
          </a:bodyPr>
          <a:lstStyle/>
          <a:p>
            <a:r>
              <a:rPr lang="en-US" sz="1400" dirty="0" smtClean="0"/>
              <a:t>open(1)</a:t>
            </a:r>
            <a:endParaRPr lang="en-US" sz="1400" dirty="0"/>
          </a:p>
        </p:txBody>
      </p:sp>
      <p:sp>
        <p:nvSpPr>
          <p:cNvPr id="29" name="Line 10"/>
          <p:cNvSpPr>
            <a:spLocks noChangeShapeType="1"/>
          </p:cNvSpPr>
          <p:nvPr/>
        </p:nvSpPr>
        <p:spPr bwMode="auto">
          <a:xfrm>
            <a:off x="1066800" y="2667000"/>
            <a:ext cx="0" cy="990600"/>
          </a:xfrm>
          <a:prstGeom prst="line">
            <a:avLst/>
          </a:prstGeom>
          <a:noFill/>
          <a:ln w="28575">
            <a:solidFill>
              <a:schemeClr val="tx1"/>
            </a:solidFill>
            <a:round/>
            <a:headEnd/>
            <a:tailEnd type="triangle" w="med" len="med"/>
          </a:ln>
          <a:effectLst/>
        </p:spPr>
        <p:txBody>
          <a:bodyPr wrap="square">
            <a:spAutoFit/>
          </a:bodyPr>
          <a:lstStyle/>
          <a:p>
            <a:endParaRPr lang="en-US" sz="1400"/>
          </a:p>
        </p:txBody>
      </p:sp>
      <p:sp>
        <p:nvSpPr>
          <p:cNvPr id="30" name="Line 10"/>
          <p:cNvSpPr>
            <a:spLocks noChangeShapeType="1"/>
          </p:cNvSpPr>
          <p:nvPr/>
        </p:nvSpPr>
        <p:spPr bwMode="auto">
          <a:xfrm>
            <a:off x="1066800" y="3962400"/>
            <a:ext cx="0" cy="1143000"/>
          </a:xfrm>
          <a:prstGeom prst="line">
            <a:avLst/>
          </a:prstGeom>
          <a:noFill/>
          <a:ln w="28575">
            <a:solidFill>
              <a:schemeClr val="tx1"/>
            </a:solidFill>
            <a:round/>
            <a:headEnd/>
            <a:tailEnd type="triangle" w="med" len="med"/>
          </a:ln>
          <a:effectLst/>
        </p:spPr>
        <p:txBody>
          <a:bodyPr wrap="square">
            <a:spAutoFit/>
          </a:bodyPr>
          <a:lstStyle/>
          <a:p>
            <a:endParaRPr lang="en-US" sz="1400"/>
          </a:p>
        </p:txBody>
      </p:sp>
      <p:sp>
        <p:nvSpPr>
          <p:cNvPr id="31" name="Text Box 14"/>
          <p:cNvSpPr txBox="1">
            <a:spLocks noChangeArrowheads="1"/>
          </p:cNvSpPr>
          <p:nvPr/>
        </p:nvSpPr>
        <p:spPr bwMode="auto">
          <a:xfrm rot="-5400000">
            <a:off x="2051566" y="2916823"/>
            <a:ext cx="1143001" cy="338554"/>
          </a:xfrm>
          <a:prstGeom prst="rect">
            <a:avLst/>
          </a:prstGeom>
          <a:noFill/>
          <a:ln w="28575" algn="ctr">
            <a:noFill/>
            <a:miter lim="800000"/>
            <a:headEnd/>
            <a:tailEnd/>
          </a:ln>
          <a:effectLst/>
        </p:spPr>
        <p:txBody>
          <a:bodyPr wrap="square">
            <a:spAutoFit/>
          </a:bodyPr>
          <a:lstStyle/>
          <a:p>
            <a:r>
              <a:rPr lang="en-US" sz="1600" dirty="0" smtClean="0"/>
              <a:t>send(1)</a:t>
            </a:r>
            <a:endParaRPr lang="en-US" sz="1600" dirty="0"/>
          </a:p>
        </p:txBody>
      </p:sp>
      <p:sp>
        <p:nvSpPr>
          <p:cNvPr id="32" name="Line 12"/>
          <p:cNvSpPr>
            <a:spLocks noChangeShapeType="1"/>
          </p:cNvSpPr>
          <p:nvPr/>
        </p:nvSpPr>
        <p:spPr bwMode="auto">
          <a:xfrm>
            <a:off x="1828800" y="2667000"/>
            <a:ext cx="0" cy="990600"/>
          </a:xfrm>
          <a:prstGeom prst="line">
            <a:avLst/>
          </a:prstGeom>
          <a:noFill/>
          <a:ln w="28575">
            <a:solidFill>
              <a:schemeClr val="tx1"/>
            </a:solidFill>
            <a:prstDash val="dash"/>
            <a:round/>
            <a:headEnd type="none" w="med" len="med"/>
            <a:tailEnd type="arrow" w="med" len="med"/>
          </a:ln>
          <a:effectLst/>
        </p:spPr>
        <p:txBody>
          <a:bodyPr wrap="square">
            <a:spAutoFit/>
          </a:bodyPr>
          <a:lstStyle/>
          <a:p>
            <a:endParaRPr lang="en-US" sz="1400"/>
          </a:p>
        </p:txBody>
      </p:sp>
      <p:sp>
        <p:nvSpPr>
          <p:cNvPr id="33" name="Line 12"/>
          <p:cNvSpPr>
            <a:spLocks noChangeShapeType="1"/>
          </p:cNvSpPr>
          <p:nvPr/>
        </p:nvSpPr>
        <p:spPr bwMode="auto">
          <a:xfrm>
            <a:off x="1828800" y="3962400"/>
            <a:ext cx="0" cy="1143000"/>
          </a:xfrm>
          <a:prstGeom prst="line">
            <a:avLst/>
          </a:prstGeom>
          <a:noFill/>
          <a:ln w="28575">
            <a:solidFill>
              <a:schemeClr val="tx1"/>
            </a:solidFill>
            <a:prstDash val="dash"/>
            <a:round/>
            <a:headEnd type="none" w="med" len="med"/>
            <a:tailEnd type="arrow" w="med" len="med"/>
          </a:ln>
          <a:effectLst/>
        </p:spPr>
        <p:txBody>
          <a:bodyPr wrap="square">
            <a:spAutoFit/>
          </a:bodyPr>
          <a:lstStyle/>
          <a:p>
            <a:endParaRPr lang="en-US" sz="1400"/>
          </a:p>
        </p:txBody>
      </p:sp>
      <p:sp>
        <p:nvSpPr>
          <p:cNvPr id="34" name="Text Box 14"/>
          <p:cNvSpPr txBox="1">
            <a:spLocks noChangeArrowheads="1"/>
          </p:cNvSpPr>
          <p:nvPr/>
        </p:nvSpPr>
        <p:spPr bwMode="auto">
          <a:xfrm rot="5400000">
            <a:off x="1518165" y="3008413"/>
            <a:ext cx="990601" cy="307777"/>
          </a:xfrm>
          <a:prstGeom prst="rect">
            <a:avLst/>
          </a:prstGeom>
          <a:noFill/>
          <a:ln w="28575" algn="ctr">
            <a:noFill/>
            <a:miter lim="800000"/>
            <a:headEnd/>
            <a:tailEnd/>
          </a:ln>
          <a:effectLst/>
        </p:spPr>
        <p:txBody>
          <a:bodyPr wrap="square">
            <a:spAutoFit/>
          </a:bodyPr>
          <a:lstStyle/>
          <a:p>
            <a:r>
              <a:rPr lang="en-US" sz="1400" dirty="0" smtClean="0"/>
              <a:t>send(1)</a:t>
            </a:r>
            <a:endParaRPr lang="en-US" sz="1400" dirty="0"/>
          </a:p>
        </p:txBody>
      </p:sp>
      <p:sp>
        <p:nvSpPr>
          <p:cNvPr id="35" name="Line 12"/>
          <p:cNvSpPr>
            <a:spLocks noChangeShapeType="1"/>
          </p:cNvSpPr>
          <p:nvPr/>
        </p:nvSpPr>
        <p:spPr bwMode="auto">
          <a:xfrm flipV="1">
            <a:off x="2438400" y="2667000"/>
            <a:ext cx="0" cy="990600"/>
          </a:xfrm>
          <a:prstGeom prst="line">
            <a:avLst/>
          </a:prstGeom>
          <a:noFill/>
          <a:ln w="28575">
            <a:solidFill>
              <a:schemeClr val="tx1"/>
            </a:solidFill>
            <a:prstDash val="dash"/>
            <a:round/>
            <a:headEnd type="none" w="med" len="med"/>
            <a:tailEnd type="arrow" w="med" len="med"/>
          </a:ln>
          <a:effectLst/>
        </p:spPr>
        <p:txBody>
          <a:bodyPr wrap="square">
            <a:spAutoFit/>
          </a:bodyPr>
          <a:lstStyle/>
          <a:p>
            <a:endParaRPr lang="en-US" sz="1400"/>
          </a:p>
        </p:txBody>
      </p:sp>
      <p:sp>
        <p:nvSpPr>
          <p:cNvPr id="36" name="Line 12"/>
          <p:cNvSpPr>
            <a:spLocks noChangeShapeType="1"/>
          </p:cNvSpPr>
          <p:nvPr/>
        </p:nvSpPr>
        <p:spPr bwMode="auto">
          <a:xfrm flipV="1">
            <a:off x="2438400" y="3962400"/>
            <a:ext cx="0" cy="1143000"/>
          </a:xfrm>
          <a:prstGeom prst="line">
            <a:avLst/>
          </a:prstGeom>
          <a:noFill/>
          <a:ln w="28575">
            <a:solidFill>
              <a:schemeClr val="tx1"/>
            </a:solidFill>
            <a:prstDash val="dash"/>
            <a:round/>
            <a:headEnd type="none" w="med" len="med"/>
            <a:tailEnd type="arrow" w="med" len="med"/>
          </a:ln>
          <a:effectLst/>
        </p:spPr>
        <p:txBody>
          <a:bodyPr wrap="square">
            <a:spAutoFit/>
          </a:bodyPr>
          <a:lstStyle/>
          <a:p>
            <a:endParaRPr lang="en-US" sz="1400"/>
          </a:p>
        </p:txBody>
      </p:sp>
      <p:sp>
        <p:nvSpPr>
          <p:cNvPr id="37" name="Text Box 14"/>
          <p:cNvSpPr txBox="1">
            <a:spLocks noChangeArrowheads="1"/>
          </p:cNvSpPr>
          <p:nvPr/>
        </p:nvSpPr>
        <p:spPr bwMode="auto">
          <a:xfrm rot="5400000">
            <a:off x="1441965" y="4532410"/>
            <a:ext cx="1143001" cy="307777"/>
          </a:xfrm>
          <a:prstGeom prst="rect">
            <a:avLst/>
          </a:prstGeom>
          <a:noFill/>
          <a:ln w="28575" algn="ctr">
            <a:noFill/>
            <a:miter lim="800000"/>
            <a:headEnd/>
            <a:tailEnd/>
          </a:ln>
          <a:effectLst/>
        </p:spPr>
        <p:txBody>
          <a:bodyPr wrap="square">
            <a:spAutoFit/>
          </a:bodyPr>
          <a:lstStyle/>
          <a:p>
            <a:r>
              <a:rPr lang="en-US" sz="1400" dirty="0" smtClean="0"/>
              <a:t>send(1’)</a:t>
            </a:r>
            <a:endParaRPr lang="en-US" sz="1400" dirty="0"/>
          </a:p>
        </p:txBody>
      </p:sp>
      <p:sp>
        <p:nvSpPr>
          <p:cNvPr id="39" name="Line 10"/>
          <p:cNvSpPr>
            <a:spLocks noChangeShapeType="1"/>
          </p:cNvSpPr>
          <p:nvPr/>
        </p:nvSpPr>
        <p:spPr bwMode="auto">
          <a:xfrm>
            <a:off x="3200400" y="4038600"/>
            <a:ext cx="0" cy="1066800"/>
          </a:xfrm>
          <a:prstGeom prst="line">
            <a:avLst/>
          </a:prstGeom>
          <a:noFill/>
          <a:ln w="28575">
            <a:solidFill>
              <a:schemeClr val="tx1"/>
            </a:solidFill>
            <a:round/>
            <a:headEnd/>
            <a:tailEnd type="triangle" w="med" len="med"/>
          </a:ln>
          <a:effectLst/>
        </p:spPr>
        <p:txBody>
          <a:bodyPr wrap="square">
            <a:spAutoFit/>
          </a:bodyPr>
          <a:lstStyle/>
          <a:p>
            <a:endParaRPr lang="en-US" sz="1400"/>
          </a:p>
        </p:txBody>
      </p:sp>
      <p:sp>
        <p:nvSpPr>
          <p:cNvPr id="40" name="Text Box 14"/>
          <p:cNvSpPr txBox="1">
            <a:spLocks noChangeArrowheads="1"/>
          </p:cNvSpPr>
          <p:nvPr/>
        </p:nvSpPr>
        <p:spPr bwMode="auto">
          <a:xfrm rot="5400000">
            <a:off x="2927865" y="4418111"/>
            <a:ext cx="1066800" cy="307777"/>
          </a:xfrm>
          <a:prstGeom prst="rect">
            <a:avLst/>
          </a:prstGeom>
          <a:noFill/>
          <a:ln w="28575" algn="ctr">
            <a:noFill/>
            <a:miter lim="800000"/>
            <a:headEnd/>
            <a:tailEnd/>
          </a:ln>
          <a:effectLst/>
        </p:spPr>
        <p:txBody>
          <a:bodyPr wrap="square">
            <a:spAutoFit/>
          </a:bodyPr>
          <a:lstStyle/>
          <a:p>
            <a:r>
              <a:rPr lang="en-US" sz="1400" dirty="0" smtClean="0"/>
              <a:t>close(1’)</a:t>
            </a:r>
            <a:endParaRPr lang="en-US" sz="1400" dirty="0"/>
          </a:p>
        </p:txBody>
      </p:sp>
      <p:sp>
        <p:nvSpPr>
          <p:cNvPr id="38" name="Text Box 4"/>
          <p:cNvSpPr txBox="1">
            <a:spLocks noChangeArrowheads="1"/>
          </p:cNvSpPr>
          <p:nvPr/>
        </p:nvSpPr>
        <p:spPr bwMode="auto">
          <a:xfrm>
            <a:off x="457200" y="2209800"/>
            <a:ext cx="3048000" cy="457200"/>
          </a:xfrm>
          <a:prstGeom prst="rect">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lgn="l"/>
            <a:r>
              <a:rPr lang="en-US"/>
              <a:t>   protected site</a:t>
            </a:r>
          </a:p>
        </p:txBody>
      </p:sp>
      <p:sp>
        <p:nvSpPr>
          <p:cNvPr id="43" name="Text Box 5"/>
          <p:cNvSpPr txBox="1">
            <a:spLocks noChangeArrowheads="1"/>
          </p:cNvSpPr>
          <p:nvPr/>
        </p:nvSpPr>
        <p:spPr bwMode="auto">
          <a:xfrm>
            <a:off x="457200" y="5105400"/>
            <a:ext cx="3048000" cy="369332"/>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a:spAutoFit/>
          </a:bodyPr>
          <a:lstStyle/>
          <a:p>
            <a:r>
              <a:rPr lang="en-US" dirty="0" smtClean="0"/>
              <a:t>other party</a:t>
            </a:r>
            <a:endParaRPr lang="en-US" dirty="0"/>
          </a:p>
        </p:txBody>
      </p:sp>
      <p:sp>
        <p:nvSpPr>
          <p:cNvPr id="52" name="TextBox 51"/>
          <p:cNvSpPr txBox="1"/>
          <p:nvPr/>
        </p:nvSpPr>
        <p:spPr>
          <a:xfrm>
            <a:off x="457200" y="1676400"/>
            <a:ext cx="1752600" cy="369332"/>
          </a:xfrm>
          <a:prstGeom prst="rect">
            <a:avLst/>
          </a:prstGeom>
          <a:noFill/>
        </p:spPr>
        <p:txBody>
          <a:bodyPr wrap="square" rtlCol="0">
            <a:spAutoFit/>
          </a:bodyPr>
          <a:lstStyle/>
          <a:p>
            <a:r>
              <a:rPr lang="en-US" dirty="0" smtClean="0">
                <a:solidFill>
                  <a:srgbClr val="C00000"/>
                </a:solidFill>
              </a:rPr>
              <a:t>Organization</a:t>
            </a:r>
            <a:endParaRPr lang="en-US" dirty="0">
              <a:solidFill>
                <a:srgbClr val="C00000"/>
              </a:solidFill>
            </a:endParaRPr>
          </a:p>
        </p:txBody>
      </p:sp>
      <p:sp>
        <p:nvSpPr>
          <p:cNvPr id="47" name="TextBox 46"/>
          <p:cNvSpPr txBox="1"/>
          <p:nvPr/>
        </p:nvSpPr>
        <p:spPr>
          <a:xfrm>
            <a:off x="4800600" y="1447800"/>
            <a:ext cx="3200400"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Information source pushes information to destination by sending a message</a:t>
            </a:r>
            <a:endParaRPr lang="en-US" dirty="0"/>
          </a:p>
        </p:txBody>
      </p:sp>
      <p:pic>
        <p:nvPicPr>
          <p:cNvPr id="42" name="~PP1122.WAV">
            <a:hlinkClick r:id="" action="ppaction://media"/>
          </p:cNvPr>
          <p:cNvPicPr>
            <a:picLocks noRot="1" noChangeAspect="1"/>
          </p:cNvPicPr>
          <p:nvPr>
            <a:wavAudioFile r:embed="rId1" name="~PP1122.WAV"/>
          </p:nvPr>
        </p:nvPicPr>
        <p:blipFill>
          <a:blip r:embed="rId3" cstate="print"/>
          <a:stretch>
            <a:fillRect/>
          </a:stretch>
        </p:blipFill>
        <p:spPr>
          <a:xfrm>
            <a:off x="8724900" y="6438900"/>
            <a:ext cx="304800" cy="304800"/>
          </a:xfrm>
          <a:prstGeom prst="rect">
            <a:avLst/>
          </a:prstGeom>
        </p:spPr>
      </p:pic>
    </p:spTree>
  </p:cSld>
  <p:clrMapOvr>
    <a:masterClrMapping/>
  </p:clrMapOvr>
  <p:transition advTm="4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2"/>
                </p:tgtEl>
              </p:cMediaNode>
            </p:audio>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304800" y="4876800"/>
            <a:ext cx="3352800" cy="12192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Polling Pull</a:t>
            </a:r>
            <a:endParaRPr lang="en-US" dirty="0"/>
          </a:p>
        </p:txBody>
      </p:sp>
      <p:sp>
        <p:nvSpPr>
          <p:cNvPr id="3" name="Rectangle 2"/>
          <p:cNvSpPr/>
          <p:nvPr/>
        </p:nvSpPr>
        <p:spPr>
          <a:xfrm>
            <a:off x="304800" y="1066800"/>
            <a:ext cx="3352800" cy="762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5" name="Rectangle 4"/>
          <p:cNvSpPr/>
          <p:nvPr/>
        </p:nvSpPr>
        <p:spPr>
          <a:xfrm>
            <a:off x="304800" y="1828800"/>
            <a:ext cx="3352800" cy="12192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18" name="Text Box 4"/>
          <p:cNvSpPr txBox="1">
            <a:spLocks noChangeArrowheads="1"/>
          </p:cNvSpPr>
          <p:nvPr/>
        </p:nvSpPr>
        <p:spPr bwMode="auto">
          <a:xfrm>
            <a:off x="457200" y="1230868"/>
            <a:ext cx="3048000" cy="457200"/>
          </a:xfrm>
          <a:prstGeom prst="rect">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lgn="l"/>
            <a:r>
              <a:rPr lang="en-US"/>
              <a:t>   protected site</a:t>
            </a:r>
          </a:p>
        </p:txBody>
      </p:sp>
      <p:sp>
        <p:nvSpPr>
          <p:cNvPr id="21" name="Text Box 11"/>
          <p:cNvSpPr txBox="1">
            <a:spLocks noChangeArrowheads="1"/>
          </p:cNvSpPr>
          <p:nvPr/>
        </p:nvSpPr>
        <p:spPr bwMode="auto">
          <a:xfrm>
            <a:off x="457200" y="2602468"/>
            <a:ext cx="3048000" cy="369332"/>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r>
              <a:rPr lang="en-US" dirty="0"/>
              <a:t>unprotected proxy</a:t>
            </a:r>
          </a:p>
        </p:txBody>
      </p:sp>
      <p:sp>
        <p:nvSpPr>
          <p:cNvPr id="32" name="Rectangle 31"/>
          <p:cNvSpPr/>
          <p:nvPr/>
        </p:nvSpPr>
        <p:spPr>
          <a:xfrm>
            <a:off x="304800" y="6096000"/>
            <a:ext cx="3352800" cy="6096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36" name="Text Box 4"/>
          <p:cNvSpPr txBox="1">
            <a:spLocks noChangeArrowheads="1"/>
          </p:cNvSpPr>
          <p:nvPr/>
        </p:nvSpPr>
        <p:spPr bwMode="auto">
          <a:xfrm>
            <a:off x="457200" y="6172200"/>
            <a:ext cx="3048000" cy="457200"/>
          </a:xfrm>
          <a:prstGeom prst="rect">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lgn="l"/>
            <a:r>
              <a:rPr lang="en-US"/>
              <a:t>   protected site</a:t>
            </a:r>
          </a:p>
        </p:txBody>
      </p:sp>
      <p:sp>
        <p:nvSpPr>
          <p:cNvPr id="37" name="Text Box 11"/>
          <p:cNvSpPr txBox="1">
            <a:spLocks noChangeArrowheads="1"/>
          </p:cNvSpPr>
          <p:nvPr/>
        </p:nvSpPr>
        <p:spPr bwMode="auto">
          <a:xfrm>
            <a:off x="457200" y="4953000"/>
            <a:ext cx="3048000" cy="369332"/>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r>
              <a:rPr lang="en-US" dirty="0"/>
              <a:t>unprotected proxy</a:t>
            </a:r>
          </a:p>
        </p:txBody>
      </p:sp>
      <p:sp>
        <p:nvSpPr>
          <p:cNvPr id="17" name="Text Box 5"/>
          <p:cNvSpPr txBox="1">
            <a:spLocks noChangeArrowheads="1"/>
          </p:cNvSpPr>
          <p:nvPr/>
        </p:nvSpPr>
        <p:spPr bwMode="auto">
          <a:xfrm>
            <a:off x="457200" y="3810000"/>
            <a:ext cx="3048000" cy="369332"/>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a:spAutoFit/>
          </a:bodyPr>
          <a:lstStyle/>
          <a:p>
            <a:r>
              <a:rPr lang="en-US" dirty="0" smtClean="0"/>
              <a:t>session manager</a:t>
            </a:r>
            <a:endParaRPr lang="en-US" dirty="0"/>
          </a:p>
        </p:txBody>
      </p:sp>
      <p:sp>
        <p:nvSpPr>
          <p:cNvPr id="24" name="Line 10"/>
          <p:cNvSpPr>
            <a:spLocks noChangeShapeType="1"/>
          </p:cNvSpPr>
          <p:nvPr/>
        </p:nvSpPr>
        <p:spPr bwMode="auto">
          <a:xfrm>
            <a:off x="530422" y="1676400"/>
            <a:ext cx="0" cy="9144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25" name="Text Box 13"/>
          <p:cNvSpPr txBox="1">
            <a:spLocks noChangeArrowheads="1"/>
          </p:cNvSpPr>
          <p:nvPr/>
        </p:nvSpPr>
        <p:spPr bwMode="auto">
          <a:xfrm rot="-5400000" flipH="1" flipV="1">
            <a:off x="265212" y="2094014"/>
            <a:ext cx="990598" cy="307777"/>
          </a:xfrm>
          <a:prstGeom prst="rect">
            <a:avLst/>
          </a:prstGeom>
          <a:noFill/>
          <a:ln w="28575" algn="ctr">
            <a:noFill/>
            <a:miter lim="800000"/>
            <a:headEnd/>
            <a:tailEnd/>
          </a:ln>
          <a:effectLst/>
        </p:spPr>
        <p:txBody>
          <a:bodyPr wrap="square">
            <a:spAutoFit/>
          </a:bodyPr>
          <a:lstStyle/>
          <a:p>
            <a:r>
              <a:rPr lang="en-US" sz="1400" dirty="0" smtClean="0"/>
              <a:t>call (1,0)</a:t>
            </a:r>
            <a:endParaRPr lang="en-US" sz="1400" dirty="0"/>
          </a:p>
        </p:txBody>
      </p:sp>
      <p:sp>
        <p:nvSpPr>
          <p:cNvPr id="26" name="Line 10"/>
          <p:cNvSpPr>
            <a:spLocks noChangeShapeType="1"/>
          </p:cNvSpPr>
          <p:nvPr/>
        </p:nvSpPr>
        <p:spPr bwMode="auto">
          <a:xfrm>
            <a:off x="530422" y="2971800"/>
            <a:ext cx="0" cy="8382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27" name="Text Box 13"/>
          <p:cNvSpPr txBox="1">
            <a:spLocks noChangeArrowheads="1"/>
          </p:cNvSpPr>
          <p:nvPr/>
        </p:nvSpPr>
        <p:spPr bwMode="auto">
          <a:xfrm rot="-5400000" flipH="1" flipV="1">
            <a:off x="265213" y="3313210"/>
            <a:ext cx="990596" cy="307777"/>
          </a:xfrm>
          <a:prstGeom prst="rect">
            <a:avLst/>
          </a:prstGeom>
          <a:noFill/>
          <a:ln w="28575" algn="ctr">
            <a:noFill/>
            <a:miter lim="800000"/>
            <a:headEnd/>
            <a:tailEnd/>
          </a:ln>
          <a:effectLst/>
        </p:spPr>
        <p:txBody>
          <a:bodyPr wrap="square">
            <a:spAutoFit/>
          </a:bodyPr>
          <a:lstStyle/>
          <a:p>
            <a:r>
              <a:rPr lang="en-US" sz="1400" dirty="0" smtClean="0"/>
              <a:t>call(1’,0)</a:t>
            </a:r>
            <a:endParaRPr lang="en-US" sz="1400" dirty="0"/>
          </a:p>
        </p:txBody>
      </p:sp>
      <p:sp>
        <p:nvSpPr>
          <p:cNvPr id="28" name="Line 10"/>
          <p:cNvSpPr>
            <a:spLocks noChangeShapeType="1"/>
          </p:cNvSpPr>
          <p:nvPr/>
        </p:nvSpPr>
        <p:spPr bwMode="auto">
          <a:xfrm rot="10800000">
            <a:off x="2057400" y="4191000"/>
            <a:ext cx="0" cy="7620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29" name="Text Box 13"/>
          <p:cNvSpPr txBox="1">
            <a:spLocks noChangeArrowheads="1"/>
          </p:cNvSpPr>
          <p:nvPr/>
        </p:nvSpPr>
        <p:spPr bwMode="auto">
          <a:xfrm rot="5400000" flipH="1" flipV="1">
            <a:off x="1713012" y="4303810"/>
            <a:ext cx="990597" cy="307777"/>
          </a:xfrm>
          <a:prstGeom prst="rect">
            <a:avLst/>
          </a:prstGeom>
          <a:noFill/>
          <a:ln w="28575" algn="ctr">
            <a:noFill/>
            <a:miter lim="800000"/>
            <a:headEnd/>
            <a:tailEnd/>
          </a:ln>
          <a:effectLst/>
        </p:spPr>
        <p:txBody>
          <a:bodyPr wrap="square">
            <a:spAutoFit/>
          </a:bodyPr>
          <a:lstStyle/>
          <a:p>
            <a:r>
              <a:rPr lang="en-US" sz="1400" dirty="0" smtClean="0"/>
              <a:t>call(2’,m)</a:t>
            </a:r>
            <a:endParaRPr lang="en-US" sz="1400" dirty="0"/>
          </a:p>
        </p:txBody>
      </p:sp>
      <p:sp>
        <p:nvSpPr>
          <p:cNvPr id="30" name="Line 10"/>
          <p:cNvSpPr>
            <a:spLocks noChangeShapeType="1"/>
          </p:cNvSpPr>
          <p:nvPr/>
        </p:nvSpPr>
        <p:spPr bwMode="auto">
          <a:xfrm rot="10800000">
            <a:off x="2057399" y="5334000"/>
            <a:ext cx="0" cy="7620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31" name="Text Box 13"/>
          <p:cNvSpPr txBox="1">
            <a:spLocks noChangeArrowheads="1"/>
          </p:cNvSpPr>
          <p:nvPr/>
        </p:nvSpPr>
        <p:spPr bwMode="auto">
          <a:xfrm rot="5400000" flipH="1" flipV="1">
            <a:off x="1715988" y="5523011"/>
            <a:ext cx="990601" cy="307777"/>
          </a:xfrm>
          <a:prstGeom prst="rect">
            <a:avLst/>
          </a:prstGeom>
          <a:noFill/>
          <a:ln w="28575" algn="ctr">
            <a:noFill/>
            <a:miter lim="800000"/>
            <a:headEnd/>
            <a:tailEnd/>
          </a:ln>
          <a:effectLst/>
        </p:spPr>
        <p:txBody>
          <a:bodyPr wrap="square">
            <a:spAutoFit/>
          </a:bodyPr>
          <a:lstStyle/>
          <a:p>
            <a:r>
              <a:rPr lang="en-US" sz="1400" dirty="0" smtClean="0"/>
              <a:t>call(2,m)</a:t>
            </a:r>
            <a:endParaRPr lang="en-US" sz="1400" dirty="0"/>
          </a:p>
        </p:txBody>
      </p:sp>
      <p:sp>
        <p:nvSpPr>
          <p:cNvPr id="33" name="Line 10"/>
          <p:cNvSpPr>
            <a:spLocks noChangeShapeType="1"/>
          </p:cNvSpPr>
          <p:nvPr/>
        </p:nvSpPr>
        <p:spPr bwMode="auto">
          <a:xfrm rot="10800000" flipV="1">
            <a:off x="2435422" y="5334000"/>
            <a:ext cx="0" cy="8382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38" name="Text Box 13"/>
          <p:cNvSpPr txBox="1">
            <a:spLocks noChangeArrowheads="1"/>
          </p:cNvSpPr>
          <p:nvPr/>
        </p:nvSpPr>
        <p:spPr bwMode="auto">
          <a:xfrm rot="16200000" flipH="1" flipV="1">
            <a:off x="2132112" y="5637311"/>
            <a:ext cx="1066798" cy="307777"/>
          </a:xfrm>
          <a:prstGeom prst="rect">
            <a:avLst/>
          </a:prstGeom>
          <a:noFill/>
          <a:ln w="28575" algn="ctr">
            <a:noFill/>
            <a:miter lim="800000"/>
            <a:headEnd/>
            <a:tailEnd/>
          </a:ln>
          <a:effectLst/>
        </p:spPr>
        <p:txBody>
          <a:bodyPr wrap="square">
            <a:spAutoFit/>
          </a:bodyPr>
          <a:lstStyle/>
          <a:p>
            <a:r>
              <a:rPr lang="en-US" sz="1400" dirty="0" smtClean="0"/>
              <a:t>reply(2,0)</a:t>
            </a:r>
            <a:endParaRPr lang="en-US" sz="1400" dirty="0"/>
          </a:p>
        </p:txBody>
      </p:sp>
      <p:sp>
        <p:nvSpPr>
          <p:cNvPr id="42" name="Line 10"/>
          <p:cNvSpPr>
            <a:spLocks noChangeShapeType="1"/>
          </p:cNvSpPr>
          <p:nvPr/>
        </p:nvSpPr>
        <p:spPr bwMode="auto">
          <a:xfrm rot="10800000" flipV="1">
            <a:off x="2435422" y="4191000"/>
            <a:ext cx="0" cy="7620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43" name="Text Box 13"/>
          <p:cNvSpPr txBox="1">
            <a:spLocks noChangeArrowheads="1"/>
          </p:cNvSpPr>
          <p:nvPr/>
        </p:nvSpPr>
        <p:spPr bwMode="auto">
          <a:xfrm rot="16200000" flipH="1" flipV="1">
            <a:off x="2132111" y="4418111"/>
            <a:ext cx="1066800" cy="307777"/>
          </a:xfrm>
          <a:prstGeom prst="rect">
            <a:avLst/>
          </a:prstGeom>
          <a:noFill/>
          <a:ln w="28575" algn="ctr">
            <a:noFill/>
            <a:miter lim="800000"/>
            <a:headEnd/>
            <a:tailEnd/>
          </a:ln>
          <a:effectLst/>
        </p:spPr>
        <p:txBody>
          <a:bodyPr wrap="square">
            <a:spAutoFit/>
          </a:bodyPr>
          <a:lstStyle/>
          <a:p>
            <a:r>
              <a:rPr lang="en-US" sz="1400" dirty="0" smtClean="0"/>
              <a:t>reply(2’,0)</a:t>
            </a:r>
            <a:endParaRPr lang="en-US" sz="1400" dirty="0"/>
          </a:p>
        </p:txBody>
      </p:sp>
      <p:sp>
        <p:nvSpPr>
          <p:cNvPr id="44" name="Line 10"/>
          <p:cNvSpPr>
            <a:spLocks noChangeShapeType="1"/>
          </p:cNvSpPr>
          <p:nvPr/>
        </p:nvSpPr>
        <p:spPr bwMode="auto">
          <a:xfrm flipV="1">
            <a:off x="990600" y="3048000"/>
            <a:ext cx="0" cy="7620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45" name="Text Box 13"/>
          <p:cNvSpPr txBox="1">
            <a:spLocks noChangeArrowheads="1"/>
          </p:cNvSpPr>
          <p:nvPr/>
        </p:nvSpPr>
        <p:spPr bwMode="auto">
          <a:xfrm rot="5400000" flipH="1" flipV="1">
            <a:off x="614067" y="3198911"/>
            <a:ext cx="1066799" cy="307777"/>
          </a:xfrm>
          <a:prstGeom prst="rect">
            <a:avLst/>
          </a:prstGeom>
          <a:noFill/>
          <a:ln w="28575" algn="ctr">
            <a:noFill/>
            <a:miter lim="800000"/>
            <a:headEnd/>
            <a:tailEnd/>
          </a:ln>
          <a:effectLst/>
        </p:spPr>
        <p:txBody>
          <a:bodyPr wrap="square">
            <a:spAutoFit/>
          </a:bodyPr>
          <a:lstStyle/>
          <a:p>
            <a:r>
              <a:rPr lang="en-US" sz="1400" dirty="0" smtClean="0"/>
              <a:t>reply(1’,0)</a:t>
            </a:r>
            <a:endParaRPr lang="en-US" sz="1400" dirty="0"/>
          </a:p>
        </p:txBody>
      </p:sp>
      <p:sp>
        <p:nvSpPr>
          <p:cNvPr id="46" name="Line 10"/>
          <p:cNvSpPr>
            <a:spLocks noChangeShapeType="1"/>
          </p:cNvSpPr>
          <p:nvPr/>
        </p:nvSpPr>
        <p:spPr bwMode="auto">
          <a:xfrm flipV="1">
            <a:off x="990600" y="1676400"/>
            <a:ext cx="0" cy="9144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47" name="Text Box 13"/>
          <p:cNvSpPr txBox="1">
            <a:spLocks noChangeArrowheads="1"/>
          </p:cNvSpPr>
          <p:nvPr/>
        </p:nvSpPr>
        <p:spPr bwMode="auto">
          <a:xfrm rot="5400000" flipH="1" flipV="1">
            <a:off x="611090" y="1979710"/>
            <a:ext cx="1066798" cy="307777"/>
          </a:xfrm>
          <a:prstGeom prst="rect">
            <a:avLst/>
          </a:prstGeom>
          <a:noFill/>
          <a:ln w="28575" algn="ctr">
            <a:noFill/>
            <a:miter lim="800000"/>
            <a:headEnd/>
            <a:tailEnd/>
          </a:ln>
          <a:effectLst/>
        </p:spPr>
        <p:txBody>
          <a:bodyPr wrap="square">
            <a:spAutoFit/>
          </a:bodyPr>
          <a:lstStyle/>
          <a:p>
            <a:r>
              <a:rPr lang="en-US" sz="1400" dirty="0" smtClean="0"/>
              <a:t>reply(1,0)</a:t>
            </a:r>
            <a:endParaRPr lang="en-US" sz="1400" dirty="0"/>
          </a:p>
        </p:txBody>
      </p:sp>
      <p:sp>
        <p:nvSpPr>
          <p:cNvPr id="70" name="Line 10"/>
          <p:cNvSpPr>
            <a:spLocks noChangeShapeType="1"/>
          </p:cNvSpPr>
          <p:nvPr/>
        </p:nvSpPr>
        <p:spPr bwMode="auto">
          <a:xfrm>
            <a:off x="1438867" y="1676400"/>
            <a:ext cx="0" cy="9144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71" name="Text Box 13"/>
          <p:cNvSpPr txBox="1">
            <a:spLocks noChangeArrowheads="1"/>
          </p:cNvSpPr>
          <p:nvPr/>
        </p:nvSpPr>
        <p:spPr bwMode="auto">
          <a:xfrm rot="-5400000" flipH="1" flipV="1">
            <a:off x="1173657" y="2017815"/>
            <a:ext cx="990598" cy="307777"/>
          </a:xfrm>
          <a:prstGeom prst="rect">
            <a:avLst/>
          </a:prstGeom>
          <a:noFill/>
          <a:ln w="28575" algn="ctr">
            <a:noFill/>
            <a:miter lim="800000"/>
            <a:headEnd/>
            <a:tailEnd/>
          </a:ln>
          <a:effectLst/>
        </p:spPr>
        <p:txBody>
          <a:bodyPr wrap="square">
            <a:spAutoFit/>
          </a:bodyPr>
          <a:lstStyle/>
          <a:p>
            <a:r>
              <a:rPr lang="en-US" sz="1400" dirty="0" smtClean="0"/>
              <a:t>call (1,0)</a:t>
            </a:r>
            <a:endParaRPr lang="en-US" sz="1400" dirty="0"/>
          </a:p>
        </p:txBody>
      </p:sp>
      <p:sp>
        <p:nvSpPr>
          <p:cNvPr id="72" name="Line 10"/>
          <p:cNvSpPr>
            <a:spLocks noChangeShapeType="1"/>
          </p:cNvSpPr>
          <p:nvPr/>
        </p:nvSpPr>
        <p:spPr bwMode="auto">
          <a:xfrm>
            <a:off x="1438867" y="2895601"/>
            <a:ext cx="0" cy="8382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73" name="Text Box 13"/>
          <p:cNvSpPr txBox="1">
            <a:spLocks noChangeArrowheads="1"/>
          </p:cNvSpPr>
          <p:nvPr/>
        </p:nvSpPr>
        <p:spPr bwMode="auto">
          <a:xfrm rot="-5400000" flipH="1" flipV="1">
            <a:off x="1173658" y="3237011"/>
            <a:ext cx="990596" cy="307777"/>
          </a:xfrm>
          <a:prstGeom prst="rect">
            <a:avLst/>
          </a:prstGeom>
          <a:noFill/>
          <a:ln w="28575" algn="ctr">
            <a:noFill/>
            <a:miter lim="800000"/>
            <a:headEnd/>
            <a:tailEnd/>
          </a:ln>
          <a:effectLst/>
        </p:spPr>
        <p:txBody>
          <a:bodyPr wrap="square">
            <a:spAutoFit/>
          </a:bodyPr>
          <a:lstStyle/>
          <a:p>
            <a:r>
              <a:rPr lang="en-US" sz="1400" dirty="0" smtClean="0"/>
              <a:t>call(1’,0)</a:t>
            </a:r>
            <a:endParaRPr lang="en-US" sz="1400" dirty="0"/>
          </a:p>
        </p:txBody>
      </p:sp>
      <p:sp>
        <p:nvSpPr>
          <p:cNvPr id="74" name="Line 10"/>
          <p:cNvSpPr>
            <a:spLocks noChangeShapeType="1"/>
          </p:cNvSpPr>
          <p:nvPr/>
        </p:nvSpPr>
        <p:spPr bwMode="auto">
          <a:xfrm flipV="1">
            <a:off x="1899045" y="2971801"/>
            <a:ext cx="0" cy="7620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75" name="Text Box 13"/>
          <p:cNvSpPr txBox="1">
            <a:spLocks noChangeArrowheads="1"/>
          </p:cNvSpPr>
          <p:nvPr/>
        </p:nvSpPr>
        <p:spPr bwMode="auto">
          <a:xfrm rot="5400000" flipH="1" flipV="1">
            <a:off x="1522512" y="3122712"/>
            <a:ext cx="1066799" cy="307777"/>
          </a:xfrm>
          <a:prstGeom prst="rect">
            <a:avLst/>
          </a:prstGeom>
          <a:noFill/>
          <a:ln w="28575" algn="ctr">
            <a:noFill/>
            <a:miter lim="800000"/>
            <a:headEnd/>
            <a:tailEnd/>
          </a:ln>
          <a:effectLst/>
        </p:spPr>
        <p:txBody>
          <a:bodyPr wrap="square">
            <a:spAutoFit/>
          </a:bodyPr>
          <a:lstStyle/>
          <a:p>
            <a:r>
              <a:rPr lang="en-US" sz="1400" dirty="0" smtClean="0"/>
              <a:t>reply(1’,0)</a:t>
            </a:r>
            <a:endParaRPr lang="en-US" sz="1400" dirty="0"/>
          </a:p>
        </p:txBody>
      </p:sp>
      <p:sp>
        <p:nvSpPr>
          <p:cNvPr id="76" name="Line 10"/>
          <p:cNvSpPr>
            <a:spLocks noChangeShapeType="1"/>
          </p:cNvSpPr>
          <p:nvPr/>
        </p:nvSpPr>
        <p:spPr bwMode="auto">
          <a:xfrm flipV="1">
            <a:off x="1899045" y="1676400"/>
            <a:ext cx="0" cy="9144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77" name="Text Box 13"/>
          <p:cNvSpPr txBox="1">
            <a:spLocks noChangeArrowheads="1"/>
          </p:cNvSpPr>
          <p:nvPr/>
        </p:nvSpPr>
        <p:spPr bwMode="auto">
          <a:xfrm rot="5400000" flipH="1" flipV="1">
            <a:off x="1525489" y="1903511"/>
            <a:ext cx="1066799" cy="307777"/>
          </a:xfrm>
          <a:prstGeom prst="rect">
            <a:avLst/>
          </a:prstGeom>
          <a:noFill/>
          <a:ln w="28575" algn="ctr">
            <a:noFill/>
            <a:miter lim="800000"/>
            <a:headEnd/>
            <a:tailEnd/>
          </a:ln>
          <a:effectLst/>
        </p:spPr>
        <p:txBody>
          <a:bodyPr wrap="square">
            <a:spAutoFit/>
          </a:bodyPr>
          <a:lstStyle/>
          <a:p>
            <a:r>
              <a:rPr lang="en-US" sz="1400" dirty="0" smtClean="0"/>
              <a:t>reply(1,0)</a:t>
            </a:r>
            <a:endParaRPr lang="en-US" sz="1400" dirty="0"/>
          </a:p>
        </p:txBody>
      </p:sp>
      <p:sp>
        <p:nvSpPr>
          <p:cNvPr id="78" name="Line 10"/>
          <p:cNvSpPr>
            <a:spLocks noChangeShapeType="1"/>
          </p:cNvSpPr>
          <p:nvPr/>
        </p:nvSpPr>
        <p:spPr bwMode="auto">
          <a:xfrm>
            <a:off x="2429467" y="1676400"/>
            <a:ext cx="0" cy="9144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79" name="Text Box 13"/>
          <p:cNvSpPr txBox="1">
            <a:spLocks noChangeArrowheads="1"/>
          </p:cNvSpPr>
          <p:nvPr/>
        </p:nvSpPr>
        <p:spPr bwMode="auto">
          <a:xfrm rot="-5400000" flipH="1" flipV="1">
            <a:off x="2164257" y="2017815"/>
            <a:ext cx="990598" cy="307777"/>
          </a:xfrm>
          <a:prstGeom prst="rect">
            <a:avLst/>
          </a:prstGeom>
          <a:noFill/>
          <a:ln w="28575" algn="ctr">
            <a:noFill/>
            <a:miter lim="800000"/>
            <a:headEnd/>
            <a:tailEnd/>
          </a:ln>
          <a:effectLst/>
        </p:spPr>
        <p:txBody>
          <a:bodyPr wrap="square">
            <a:spAutoFit/>
          </a:bodyPr>
          <a:lstStyle/>
          <a:p>
            <a:r>
              <a:rPr lang="en-US" sz="1400" dirty="0" smtClean="0"/>
              <a:t>call (1,0)</a:t>
            </a:r>
            <a:endParaRPr lang="en-US" sz="1400" dirty="0"/>
          </a:p>
        </p:txBody>
      </p:sp>
      <p:sp>
        <p:nvSpPr>
          <p:cNvPr id="80" name="Line 10"/>
          <p:cNvSpPr>
            <a:spLocks noChangeShapeType="1"/>
          </p:cNvSpPr>
          <p:nvPr/>
        </p:nvSpPr>
        <p:spPr bwMode="auto">
          <a:xfrm>
            <a:off x="2429467" y="2971800"/>
            <a:ext cx="0" cy="8382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81" name="Text Box 13"/>
          <p:cNvSpPr txBox="1">
            <a:spLocks noChangeArrowheads="1"/>
          </p:cNvSpPr>
          <p:nvPr/>
        </p:nvSpPr>
        <p:spPr bwMode="auto">
          <a:xfrm rot="-5400000" flipH="1" flipV="1">
            <a:off x="2164258" y="3237011"/>
            <a:ext cx="990596" cy="307777"/>
          </a:xfrm>
          <a:prstGeom prst="rect">
            <a:avLst/>
          </a:prstGeom>
          <a:noFill/>
          <a:ln w="28575" algn="ctr">
            <a:noFill/>
            <a:miter lim="800000"/>
            <a:headEnd/>
            <a:tailEnd/>
          </a:ln>
          <a:effectLst/>
        </p:spPr>
        <p:txBody>
          <a:bodyPr wrap="square">
            <a:spAutoFit/>
          </a:bodyPr>
          <a:lstStyle/>
          <a:p>
            <a:r>
              <a:rPr lang="en-US" sz="1400" dirty="0" smtClean="0"/>
              <a:t>call(1’,0)</a:t>
            </a:r>
            <a:endParaRPr lang="en-US" sz="1400" dirty="0"/>
          </a:p>
        </p:txBody>
      </p:sp>
      <p:sp>
        <p:nvSpPr>
          <p:cNvPr id="82" name="Line 10"/>
          <p:cNvSpPr>
            <a:spLocks noChangeShapeType="1"/>
          </p:cNvSpPr>
          <p:nvPr/>
        </p:nvSpPr>
        <p:spPr bwMode="auto">
          <a:xfrm flipV="1">
            <a:off x="2889645" y="2971801"/>
            <a:ext cx="0" cy="7620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83" name="Text Box 13"/>
          <p:cNvSpPr txBox="1">
            <a:spLocks noChangeArrowheads="1"/>
          </p:cNvSpPr>
          <p:nvPr/>
        </p:nvSpPr>
        <p:spPr bwMode="auto">
          <a:xfrm rot="5400000" flipH="1" flipV="1">
            <a:off x="2513112" y="3122712"/>
            <a:ext cx="1066799" cy="307777"/>
          </a:xfrm>
          <a:prstGeom prst="rect">
            <a:avLst/>
          </a:prstGeom>
          <a:noFill/>
          <a:ln w="28575" algn="ctr">
            <a:noFill/>
            <a:miter lim="800000"/>
            <a:headEnd/>
            <a:tailEnd/>
          </a:ln>
          <a:effectLst/>
        </p:spPr>
        <p:txBody>
          <a:bodyPr wrap="square">
            <a:spAutoFit/>
          </a:bodyPr>
          <a:lstStyle/>
          <a:p>
            <a:r>
              <a:rPr lang="en-US" sz="1400" dirty="0" smtClean="0"/>
              <a:t>reply(1’,m)</a:t>
            </a:r>
            <a:endParaRPr lang="en-US" sz="1400" dirty="0"/>
          </a:p>
        </p:txBody>
      </p:sp>
      <p:sp>
        <p:nvSpPr>
          <p:cNvPr id="84" name="Line 10"/>
          <p:cNvSpPr>
            <a:spLocks noChangeShapeType="1"/>
          </p:cNvSpPr>
          <p:nvPr/>
        </p:nvSpPr>
        <p:spPr bwMode="auto">
          <a:xfrm flipV="1">
            <a:off x="2889645" y="1676400"/>
            <a:ext cx="0" cy="9144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85" name="Text Box 13"/>
          <p:cNvSpPr txBox="1">
            <a:spLocks noChangeArrowheads="1"/>
          </p:cNvSpPr>
          <p:nvPr/>
        </p:nvSpPr>
        <p:spPr bwMode="auto">
          <a:xfrm rot="5400000" flipH="1" flipV="1">
            <a:off x="2516090" y="1979710"/>
            <a:ext cx="1066798" cy="307777"/>
          </a:xfrm>
          <a:prstGeom prst="rect">
            <a:avLst/>
          </a:prstGeom>
          <a:noFill/>
          <a:ln w="28575" algn="ctr">
            <a:noFill/>
            <a:miter lim="800000"/>
            <a:headEnd/>
            <a:tailEnd/>
          </a:ln>
          <a:effectLst/>
        </p:spPr>
        <p:txBody>
          <a:bodyPr wrap="square">
            <a:spAutoFit/>
          </a:bodyPr>
          <a:lstStyle/>
          <a:p>
            <a:r>
              <a:rPr lang="en-US" sz="1400" dirty="0" smtClean="0"/>
              <a:t>reply(1,m)</a:t>
            </a:r>
            <a:endParaRPr lang="en-US" sz="1400" dirty="0"/>
          </a:p>
        </p:txBody>
      </p:sp>
      <p:sp>
        <p:nvSpPr>
          <p:cNvPr id="49" name="TextBox 48"/>
          <p:cNvSpPr txBox="1"/>
          <p:nvPr/>
        </p:nvSpPr>
        <p:spPr>
          <a:xfrm>
            <a:off x="4800600" y="1447800"/>
            <a:ext cx="3200400"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Information destination pulls information from source by sending a request</a:t>
            </a:r>
            <a:endParaRPr lang="en-US" dirty="0"/>
          </a:p>
        </p:txBody>
      </p:sp>
      <p:pic>
        <p:nvPicPr>
          <p:cNvPr id="48" name="~PP126.WAV">
            <a:hlinkClick r:id="" action="ppaction://media"/>
          </p:cNvPr>
          <p:cNvPicPr>
            <a:picLocks noRot="1" noChangeAspect="1"/>
          </p:cNvPicPr>
          <p:nvPr>
            <a:wavAudioFile r:embed="rId1" name="~PP126.WAV"/>
          </p:nvPr>
        </p:nvPicPr>
        <p:blipFill>
          <a:blip r:embed="rId3" cstate="print"/>
          <a:stretch>
            <a:fillRect/>
          </a:stretch>
        </p:blipFill>
        <p:spPr>
          <a:xfrm>
            <a:off x="8724900" y="6438900"/>
            <a:ext cx="304800" cy="304800"/>
          </a:xfrm>
          <a:prstGeom prst="rect">
            <a:avLst/>
          </a:prstGeom>
        </p:spPr>
      </p:pic>
    </p:spTree>
  </p:cSld>
  <p:clrMapOvr>
    <a:masterClrMapping/>
  </p:clrMapOvr>
  <p:transition advTm="19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8"/>
                </p:tgtEl>
              </p:cMediaNode>
            </p:audio>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304800" y="4876800"/>
            <a:ext cx="3352800" cy="12192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Pulling Blocking Call</a:t>
            </a:r>
            <a:endParaRPr lang="en-US" dirty="0"/>
          </a:p>
        </p:txBody>
      </p:sp>
      <p:sp>
        <p:nvSpPr>
          <p:cNvPr id="3" name="Rectangle 2"/>
          <p:cNvSpPr/>
          <p:nvPr/>
        </p:nvSpPr>
        <p:spPr>
          <a:xfrm>
            <a:off x="304800" y="1066800"/>
            <a:ext cx="3352800" cy="762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5" name="Rectangle 4"/>
          <p:cNvSpPr/>
          <p:nvPr/>
        </p:nvSpPr>
        <p:spPr>
          <a:xfrm>
            <a:off x="304800" y="1828800"/>
            <a:ext cx="3352800" cy="12192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18" name="Text Box 4"/>
          <p:cNvSpPr txBox="1">
            <a:spLocks noChangeArrowheads="1"/>
          </p:cNvSpPr>
          <p:nvPr/>
        </p:nvSpPr>
        <p:spPr bwMode="auto">
          <a:xfrm>
            <a:off x="457200" y="1230868"/>
            <a:ext cx="3048000" cy="457200"/>
          </a:xfrm>
          <a:prstGeom prst="rect">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lgn="l"/>
            <a:r>
              <a:rPr lang="en-US"/>
              <a:t>   protected site</a:t>
            </a:r>
          </a:p>
        </p:txBody>
      </p:sp>
      <p:sp>
        <p:nvSpPr>
          <p:cNvPr id="21" name="Text Box 11"/>
          <p:cNvSpPr txBox="1">
            <a:spLocks noChangeArrowheads="1"/>
          </p:cNvSpPr>
          <p:nvPr/>
        </p:nvSpPr>
        <p:spPr bwMode="auto">
          <a:xfrm>
            <a:off x="457200" y="2602468"/>
            <a:ext cx="3048000" cy="369332"/>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r>
              <a:rPr lang="en-US" dirty="0"/>
              <a:t>unprotected proxy</a:t>
            </a:r>
          </a:p>
        </p:txBody>
      </p:sp>
      <p:sp>
        <p:nvSpPr>
          <p:cNvPr id="32" name="Rectangle 31"/>
          <p:cNvSpPr/>
          <p:nvPr/>
        </p:nvSpPr>
        <p:spPr>
          <a:xfrm>
            <a:off x="304800" y="6096000"/>
            <a:ext cx="3352800" cy="6096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36" name="Text Box 4"/>
          <p:cNvSpPr txBox="1">
            <a:spLocks noChangeArrowheads="1"/>
          </p:cNvSpPr>
          <p:nvPr/>
        </p:nvSpPr>
        <p:spPr bwMode="auto">
          <a:xfrm>
            <a:off x="457200" y="6172200"/>
            <a:ext cx="3048000" cy="457200"/>
          </a:xfrm>
          <a:prstGeom prst="rect">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lgn="l"/>
            <a:r>
              <a:rPr lang="en-US"/>
              <a:t>   protected site</a:t>
            </a:r>
          </a:p>
        </p:txBody>
      </p:sp>
      <p:sp>
        <p:nvSpPr>
          <p:cNvPr id="37" name="Text Box 11"/>
          <p:cNvSpPr txBox="1">
            <a:spLocks noChangeArrowheads="1"/>
          </p:cNvSpPr>
          <p:nvPr/>
        </p:nvSpPr>
        <p:spPr bwMode="auto">
          <a:xfrm>
            <a:off x="457200" y="4953000"/>
            <a:ext cx="3048000" cy="369332"/>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r>
              <a:rPr lang="en-US" dirty="0"/>
              <a:t>unprotected proxy</a:t>
            </a:r>
          </a:p>
        </p:txBody>
      </p:sp>
      <p:sp>
        <p:nvSpPr>
          <p:cNvPr id="17" name="Text Box 5"/>
          <p:cNvSpPr txBox="1">
            <a:spLocks noChangeArrowheads="1"/>
          </p:cNvSpPr>
          <p:nvPr/>
        </p:nvSpPr>
        <p:spPr bwMode="auto">
          <a:xfrm>
            <a:off x="457200" y="3810000"/>
            <a:ext cx="3048000" cy="369332"/>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a:spAutoFit/>
          </a:bodyPr>
          <a:lstStyle/>
          <a:p>
            <a:r>
              <a:rPr lang="en-US" dirty="0" smtClean="0"/>
              <a:t>session manager</a:t>
            </a:r>
            <a:endParaRPr lang="en-US" dirty="0"/>
          </a:p>
        </p:txBody>
      </p:sp>
      <p:sp>
        <p:nvSpPr>
          <p:cNvPr id="24" name="Line 10"/>
          <p:cNvSpPr>
            <a:spLocks noChangeShapeType="1"/>
          </p:cNvSpPr>
          <p:nvPr/>
        </p:nvSpPr>
        <p:spPr bwMode="auto">
          <a:xfrm>
            <a:off x="530422" y="1676400"/>
            <a:ext cx="0" cy="9144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25" name="Text Box 13"/>
          <p:cNvSpPr txBox="1">
            <a:spLocks noChangeArrowheads="1"/>
          </p:cNvSpPr>
          <p:nvPr/>
        </p:nvSpPr>
        <p:spPr bwMode="auto">
          <a:xfrm rot="-5400000" flipH="1" flipV="1">
            <a:off x="265212" y="2094014"/>
            <a:ext cx="990598" cy="307777"/>
          </a:xfrm>
          <a:prstGeom prst="rect">
            <a:avLst/>
          </a:prstGeom>
          <a:noFill/>
          <a:ln w="28575" algn="ctr">
            <a:noFill/>
            <a:miter lim="800000"/>
            <a:headEnd/>
            <a:tailEnd/>
          </a:ln>
          <a:effectLst/>
        </p:spPr>
        <p:txBody>
          <a:bodyPr wrap="square">
            <a:spAutoFit/>
          </a:bodyPr>
          <a:lstStyle/>
          <a:p>
            <a:r>
              <a:rPr lang="en-US" sz="1400" dirty="0" smtClean="0"/>
              <a:t>call (1,0)</a:t>
            </a:r>
            <a:endParaRPr lang="en-US" sz="1400" dirty="0"/>
          </a:p>
        </p:txBody>
      </p:sp>
      <p:sp>
        <p:nvSpPr>
          <p:cNvPr id="26" name="Line 10"/>
          <p:cNvSpPr>
            <a:spLocks noChangeShapeType="1"/>
          </p:cNvSpPr>
          <p:nvPr/>
        </p:nvSpPr>
        <p:spPr bwMode="auto">
          <a:xfrm>
            <a:off x="530422" y="2971800"/>
            <a:ext cx="0" cy="8382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27" name="Text Box 13"/>
          <p:cNvSpPr txBox="1">
            <a:spLocks noChangeArrowheads="1"/>
          </p:cNvSpPr>
          <p:nvPr/>
        </p:nvSpPr>
        <p:spPr bwMode="auto">
          <a:xfrm rot="-5400000" flipH="1" flipV="1">
            <a:off x="265213" y="3313210"/>
            <a:ext cx="990596" cy="307777"/>
          </a:xfrm>
          <a:prstGeom prst="rect">
            <a:avLst/>
          </a:prstGeom>
          <a:noFill/>
          <a:ln w="28575" algn="ctr">
            <a:noFill/>
            <a:miter lim="800000"/>
            <a:headEnd/>
            <a:tailEnd/>
          </a:ln>
          <a:effectLst/>
        </p:spPr>
        <p:txBody>
          <a:bodyPr wrap="square">
            <a:spAutoFit/>
          </a:bodyPr>
          <a:lstStyle/>
          <a:p>
            <a:r>
              <a:rPr lang="en-US" sz="1400" dirty="0" smtClean="0"/>
              <a:t>call(1’,0)</a:t>
            </a:r>
            <a:endParaRPr lang="en-US" sz="1400" dirty="0"/>
          </a:p>
        </p:txBody>
      </p:sp>
      <p:sp>
        <p:nvSpPr>
          <p:cNvPr id="28" name="Line 10"/>
          <p:cNvSpPr>
            <a:spLocks noChangeShapeType="1"/>
          </p:cNvSpPr>
          <p:nvPr/>
        </p:nvSpPr>
        <p:spPr bwMode="auto">
          <a:xfrm rot="10800000">
            <a:off x="2057400" y="4191000"/>
            <a:ext cx="0" cy="7620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29" name="Text Box 13"/>
          <p:cNvSpPr txBox="1">
            <a:spLocks noChangeArrowheads="1"/>
          </p:cNvSpPr>
          <p:nvPr/>
        </p:nvSpPr>
        <p:spPr bwMode="auto">
          <a:xfrm rot="5400000" flipH="1" flipV="1">
            <a:off x="1713012" y="4380013"/>
            <a:ext cx="990597" cy="307777"/>
          </a:xfrm>
          <a:prstGeom prst="rect">
            <a:avLst/>
          </a:prstGeom>
          <a:noFill/>
          <a:ln w="28575" algn="ctr">
            <a:noFill/>
            <a:miter lim="800000"/>
            <a:headEnd/>
            <a:tailEnd/>
          </a:ln>
          <a:effectLst/>
        </p:spPr>
        <p:txBody>
          <a:bodyPr wrap="square">
            <a:spAutoFit/>
          </a:bodyPr>
          <a:lstStyle/>
          <a:p>
            <a:r>
              <a:rPr lang="en-US" sz="1400" dirty="0" smtClean="0"/>
              <a:t>call(2’,m)</a:t>
            </a:r>
            <a:endParaRPr lang="en-US" sz="1400" dirty="0"/>
          </a:p>
        </p:txBody>
      </p:sp>
      <p:sp>
        <p:nvSpPr>
          <p:cNvPr id="30" name="Line 10"/>
          <p:cNvSpPr>
            <a:spLocks noChangeShapeType="1"/>
          </p:cNvSpPr>
          <p:nvPr/>
        </p:nvSpPr>
        <p:spPr bwMode="auto">
          <a:xfrm rot="10800000">
            <a:off x="2057399" y="5334000"/>
            <a:ext cx="0" cy="7620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31" name="Text Box 13"/>
          <p:cNvSpPr txBox="1">
            <a:spLocks noChangeArrowheads="1"/>
          </p:cNvSpPr>
          <p:nvPr/>
        </p:nvSpPr>
        <p:spPr bwMode="auto">
          <a:xfrm rot="5400000" flipH="1" flipV="1">
            <a:off x="1715988" y="5523011"/>
            <a:ext cx="990601" cy="307777"/>
          </a:xfrm>
          <a:prstGeom prst="rect">
            <a:avLst/>
          </a:prstGeom>
          <a:noFill/>
          <a:ln w="28575" algn="ctr">
            <a:noFill/>
            <a:miter lim="800000"/>
            <a:headEnd/>
            <a:tailEnd/>
          </a:ln>
          <a:effectLst/>
        </p:spPr>
        <p:txBody>
          <a:bodyPr wrap="square">
            <a:spAutoFit/>
          </a:bodyPr>
          <a:lstStyle/>
          <a:p>
            <a:r>
              <a:rPr lang="en-US" sz="1400" dirty="0" smtClean="0"/>
              <a:t>call(2,m)</a:t>
            </a:r>
            <a:endParaRPr lang="en-US" sz="1400" dirty="0"/>
          </a:p>
        </p:txBody>
      </p:sp>
      <p:sp>
        <p:nvSpPr>
          <p:cNvPr id="33" name="Line 10"/>
          <p:cNvSpPr>
            <a:spLocks noChangeShapeType="1"/>
          </p:cNvSpPr>
          <p:nvPr/>
        </p:nvSpPr>
        <p:spPr bwMode="auto">
          <a:xfrm rot="10800000" flipV="1">
            <a:off x="2435422" y="5334000"/>
            <a:ext cx="0" cy="8382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38" name="Text Box 13"/>
          <p:cNvSpPr txBox="1">
            <a:spLocks noChangeArrowheads="1"/>
          </p:cNvSpPr>
          <p:nvPr/>
        </p:nvSpPr>
        <p:spPr bwMode="auto">
          <a:xfrm rot="16200000" flipH="1" flipV="1">
            <a:off x="2132112" y="5637311"/>
            <a:ext cx="1066798" cy="307777"/>
          </a:xfrm>
          <a:prstGeom prst="rect">
            <a:avLst/>
          </a:prstGeom>
          <a:noFill/>
          <a:ln w="28575" algn="ctr">
            <a:noFill/>
            <a:miter lim="800000"/>
            <a:headEnd/>
            <a:tailEnd/>
          </a:ln>
          <a:effectLst/>
        </p:spPr>
        <p:txBody>
          <a:bodyPr wrap="square">
            <a:spAutoFit/>
          </a:bodyPr>
          <a:lstStyle/>
          <a:p>
            <a:r>
              <a:rPr lang="en-US" sz="1400" dirty="0" smtClean="0"/>
              <a:t>reply(2,0)</a:t>
            </a:r>
            <a:endParaRPr lang="en-US" sz="1400" dirty="0"/>
          </a:p>
        </p:txBody>
      </p:sp>
      <p:sp>
        <p:nvSpPr>
          <p:cNvPr id="42" name="Line 10"/>
          <p:cNvSpPr>
            <a:spLocks noChangeShapeType="1"/>
          </p:cNvSpPr>
          <p:nvPr/>
        </p:nvSpPr>
        <p:spPr bwMode="auto">
          <a:xfrm rot="10800000" flipV="1">
            <a:off x="2435422" y="4191000"/>
            <a:ext cx="0" cy="7620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43" name="Text Box 13"/>
          <p:cNvSpPr txBox="1">
            <a:spLocks noChangeArrowheads="1"/>
          </p:cNvSpPr>
          <p:nvPr/>
        </p:nvSpPr>
        <p:spPr bwMode="auto">
          <a:xfrm rot="16200000" flipH="1" flipV="1">
            <a:off x="2132111" y="4418111"/>
            <a:ext cx="1066800" cy="307777"/>
          </a:xfrm>
          <a:prstGeom prst="rect">
            <a:avLst/>
          </a:prstGeom>
          <a:noFill/>
          <a:ln w="28575" algn="ctr">
            <a:noFill/>
            <a:miter lim="800000"/>
            <a:headEnd/>
            <a:tailEnd/>
          </a:ln>
          <a:effectLst/>
        </p:spPr>
        <p:txBody>
          <a:bodyPr wrap="square">
            <a:spAutoFit/>
          </a:bodyPr>
          <a:lstStyle/>
          <a:p>
            <a:r>
              <a:rPr lang="en-US" sz="1400" dirty="0" smtClean="0"/>
              <a:t>reply(2’,0)</a:t>
            </a:r>
            <a:endParaRPr lang="en-US" sz="1400" dirty="0"/>
          </a:p>
        </p:txBody>
      </p:sp>
      <p:sp>
        <p:nvSpPr>
          <p:cNvPr id="83" name="Text Box 13"/>
          <p:cNvSpPr txBox="1">
            <a:spLocks noChangeArrowheads="1"/>
          </p:cNvSpPr>
          <p:nvPr/>
        </p:nvSpPr>
        <p:spPr bwMode="auto">
          <a:xfrm rot="5400000" flipH="1" flipV="1">
            <a:off x="2513112" y="3122712"/>
            <a:ext cx="1066799" cy="307777"/>
          </a:xfrm>
          <a:prstGeom prst="rect">
            <a:avLst/>
          </a:prstGeom>
          <a:noFill/>
          <a:ln w="28575" algn="ctr">
            <a:noFill/>
            <a:miter lim="800000"/>
            <a:headEnd/>
            <a:tailEnd/>
          </a:ln>
          <a:effectLst/>
        </p:spPr>
        <p:txBody>
          <a:bodyPr wrap="square">
            <a:spAutoFit/>
          </a:bodyPr>
          <a:lstStyle/>
          <a:p>
            <a:r>
              <a:rPr lang="en-US" sz="1400" dirty="0" smtClean="0"/>
              <a:t>reply(1’,m)</a:t>
            </a:r>
            <a:endParaRPr lang="en-US" sz="1400" dirty="0"/>
          </a:p>
        </p:txBody>
      </p:sp>
      <p:sp>
        <p:nvSpPr>
          <p:cNvPr id="85" name="Text Box 13"/>
          <p:cNvSpPr txBox="1">
            <a:spLocks noChangeArrowheads="1"/>
          </p:cNvSpPr>
          <p:nvPr/>
        </p:nvSpPr>
        <p:spPr bwMode="auto">
          <a:xfrm rot="5400000" flipH="1" flipV="1">
            <a:off x="2510135" y="1903511"/>
            <a:ext cx="1066798" cy="307777"/>
          </a:xfrm>
          <a:prstGeom prst="rect">
            <a:avLst/>
          </a:prstGeom>
          <a:noFill/>
          <a:ln w="28575" algn="ctr">
            <a:noFill/>
            <a:miter lim="800000"/>
            <a:headEnd/>
            <a:tailEnd/>
          </a:ln>
          <a:effectLst/>
        </p:spPr>
        <p:txBody>
          <a:bodyPr wrap="square">
            <a:spAutoFit/>
          </a:bodyPr>
          <a:lstStyle/>
          <a:p>
            <a:r>
              <a:rPr lang="en-US" sz="1400" dirty="0" smtClean="0"/>
              <a:t>reply(1,m)</a:t>
            </a:r>
            <a:endParaRPr lang="en-US" sz="1400" dirty="0"/>
          </a:p>
        </p:txBody>
      </p:sp>
      <p:sp>
        <p:nvSpPr>
          <p:cNvPr id="49" name="Line 10"/>
          <p:cNvSpPr>
            <a:spLocks noChangeShapeType="1"/>
          </p:cNvSpPr>
          <p:nvPr/>
        </p:nvSpPr>
        <p:spPr bwMode="auto">
          <a:xfrm flipV="1">
            <a:off x="2889645" y="2971801"/>
            <a:ext cx="0" cy="7620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50" name="Line 10"/>
          <p:cNvSpPr>
            <a:spLocks noChangeShapeType="1"/>
          </p:cNvSpPr>
          <p:nvPr/>
        </p:nvSpPr>
        <p:spPr bwMode="auto">
          <a:xfrm flipV="1">
            <a:off x="2889645" y="1600201"/>
            <a:ext cx="0" cy="914400"/>
          </a:xfrm>
          <a:prstGeom prst="line">
            <a:avLst/>
          </a:prstGeom>
          <a:noFill/>
          <a:ln w="28575">
            <a:solidFill>
              <a:schemeClr val="tx1"/>
            </a:solidFill>
            <a:round/>
            <a:headEnd/>
            <a:tailEnd type="triangle" w="med" len="med"/>
          </a:ln>
          <a:effectLst/>
        </p:spPr>
        <p:txBody>
          <a:bodyPr wrap="square">
            <a:spAutoFit/>
          </a:bodyPr>
          <a:lstStyle/>
          <a:p>
            <a:endParaRPr lang="en-US"/>
          </a:p>
        </p:txBody>
      </p:sp>
      <p:sp>
        <p:nvSpPr>
          <p:cNvPr id="35" name="TextBox 34"/>
          <p:cNvSpPr txBox="1"/>
          <p:nvPr/>
        </p:nvSpPr>
        <p:spPr>
          <a:xfrm>
            <a:off x="4800600" y="1600200"/>
            <a:ext cx="3200400"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Information destination pulls information from source by sending a request</a:t>
            </a:r>
            <a:endParaRPr lang="en-US" dirty="0"/>
          </a:p>
        </p:txBody>
      </p:sp>
      <p:pic>
        <p:nvPicPr>
          <p:cNvPr id="40" name="~PP1465.WAV">
            <a:hlinkClick r:id="" action="ppaction://media"/>
          </p:cNvPr>
          <p:cNvPicPr>
            <a:picLocks noRot="1" noChangeAspect="1"/>
          </p:cNvPicPr>
          <p:nvPr>
            <a:wavAudioFile r:embed="rId1" name="~PP1465.WAV"/>
          </p:nvPr>
        </p:nvPicPr>
        <p:blipFill>
          <a:blip r:embed="rId3" cstate="print"/>
          <a:stretch>
            <a:fillRect/>
          </a:stretch>
        </p:blipFill>
        <p:spPr>
          <a:xfrm>
            <a:off x="8724900" y="6438900"/>
            <a:ext cx="304800" cy="304800"/>
          </a:xfrm>
          <a:prstGeom prst="rect">
            <a:avLst/>
          </a:prstGeom>
        </p:spPr>
      </p:pic>
    </p:spTree>
  </p:cSld>
  <p:clrMapOvr>
    <a:masterClrMapping/>
  </p:clrMapOvr>
  <p:transition advTm="9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0"/>
                </p:tgtEl>
              </p:cMediaNode>
            </p:audio>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Push vs. Pull</a:t>
            </a:r>
            <a:endParaRPr lang="en-US" dirty="0"/>
          </a:p>
        </p:txBody>
      </p:sp>
      <p:sp>
        <p:nvSpPr>
          <p:cNvPr id="4" name="Content Placeholder 3"/>
          <p:cNvSpPr>
            <a:spLocks noGrp="1"/>
          </p:cNvSpPr>
          <p:nvPr>
            <p:ph sz="quarter" idx="10"/>
          </p:nvPr>
        </p:nvSpPr>
        <p:spPr/>
        <p:txBody>
          <a:bodyPr/>
          <a:lstStyle/>
          <a:p>
            <a:endParaRPr lang="en-US"/>
          </a:p>
        </p:txBody>
      </p:sp>
      <p:sp>
        <p:nvSpPr>
          <p:cNvPr id="5" name="Slide Number Placeholder 4"/>
          <p:cNvSpPr>
            <a:spLocks noGrp="1"/>
          </p:cNvSpPr>
          <p:nvPr>
            <p:ph type="sldNum" sz="quarter" idx="4"/>
          </p:nvPr>
        </p:nvSpPr>
        <p:spPr/>
        <p:txBody>
          <a:bodyPr/>
          <a:lstStyle/>
          <a:p>
            <a:pPr algn="ctr" eaLnBrk="1" latinLnBrk="0" hangingPunct="1"/>
            <a:fld id="{2BBB5E19-F10A-4C2F-BF6F-11C513378A2E}" type="slidenum">
              <a:rPr kumimoji="0" lang="en-US" smtClean="0"/>
              <a:pPr algn="ctr" eaLnBrk="1" latinLnBrk="0" hangingPunct="1"/>
              <a:t>95</a:t>
            </a:fld>
            <a:endParaRPr kumimoji="0" lang="en-US" sz="1400" b="1" dirty="0">
              <a:solidFill>
                <a:srgbClr val="FFFFFF"/>
              </a:solidFill>
            </a:endParaRPr>
          </a:p>
        </p:txBody>
      </p:sp>
      <p:sp>
        <p:nvSpPr>
          <p:cNvPr id="75" name="Oval 74"/>
          <p:cNvSpPr/>
          <p:nvPr/>
        </p:nvSpPr>
        <p:spPr>
          <a:xfrm>
            <a:off x="2514600" y="21336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smtClean="0"/>
              <a:t>PC</a:t>
            </a:r>
          </a:p>
          <a:p>
            <a:pPr algn="ctr"/>
            <a:r>
              <a:rPr lang="en-US" sz="1400" dirty="0" smtClean="0"/>
              <a:t>1</a:t>
            </a:r>
            <a:endParaRPr lang="en-US" sz="1400" dirty="0"/>
          </a:p>
        </p:txBody>
      </p:sp>
      <p:sp>
        <p:nvSpPr>
          <p:cNvPr id="43" name="Oval 42"/>
          <p:cNvSpPr/>
          <p:nvPr/>
        </p:nvSpPr>
        <p:spPr>
          <a:xfrm>
            <a:off x="3810000" y="21336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smtClean="0"/>
              <a:t>PC</a:t>
            </a:r>
          </a:p>
          <a:p>
            <a:pPr algn="ctr"/>
            <a:r>
              <a:rPr lang="en-US" sz="1400" dirty="0" smtClean="0"/>
              <a:t>3</a:t>
            </a:r>
            <a:endParaRPr lang="en-US" sz="1400" dirty="0"/>
          </a:p>
        </p:txBody>
      </p:sp>
      <p:cxnSp>
        <p:nvCxnSpPr>
          <p:cNvPr id="82" name="Straight Arrow Connector 81"/>
          <p:cNvCxnSpPr>
            <a:stCxn id="75" idx="6"/>
          </p:cNvCxnSpPr>
          <p:nvPr/>
        </p:nvCxnSpPr>
        <p:spPr>
          <a:xfrm>
            <a:off x="3124200" y="2438400"/>
            <a:ext cx="68580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2514600" y="40386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smtClean="0"/>
              <a:t>PC</a:t>
            </a:r>
          </a:p>
          <a:p>
            <a:pPr algn="ctr"/>
            <a:r>
              <a:rPr lang="en-US" sz="1400" dirty="0" smtClean="0"/>
              <a:t>1</a:t>
            </a:r>
            <a:endParaRPr lang="en-US" sz="1400" dirty="0"/>
          </a:p>
        </p:txBody>
      </p:sp>
      <p:sp>
        <p:nvSpPr>
          <p:cNvPr id="15" name="Oval 14"/>
          <p:cNvSpPr/>
          <p:nvPr/>
        </p:nvSpPr>
        <p:spPr>
          <a:xfrm>
            <a:off x="3810000" y="4038600"/>
            <a:ext cx="609600" cy="6096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smtClean="0"/>
              <a:t>PC</a:t>
            </a:r>
          </a:p>
          <a:p>
            <a:pPr algn="ctr"/>
            <a:r>
              <a:rPr lang="en-US" sz="1400" dirty="0" smtClean="0"/>
              <a:t>3</a:t>
            </a:r>
            <a:endParaRPr lang="en-US" sz="1400" dirty="0"/>
          </a:p>
        </p:txBody>
      </p:sp>
      <p:cxnSp>
        <p:nvCxnSpPr>
          <p:cNvPr id="16" name="Straight Arrow Connector 15"/>
          <p:cNvCxnSpPr/>
          <p:nvPr/>
        </p:nvCxnSpPr>
        <p:spPr>
          <a:xfrm>
            <a:off x="3124200" y="4267200"/>
            <a:ext cx="685800" cy="1588"/>
          </a:xfrm>
          <a:prstGeom prst="straightConnector1">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2743200" y="1905000"/>
            <a:ext cx="152400" cy="1524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8" name="Rectangle 17"/>
          <p:cNvSpPr/>
          <p:nvPr/>
        </p:nvSpPr>
        <p:spPr>
          <a:xfrm>
            <a:off x="3352800" y="2209800"/>
            <a:ext cx="152400" cy="1524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9" name="Rectangle 18"/>
          <p:cNvSpPr/>
          <p:nvPr/>
        </p:nvSpPr>
        <p:spPr>
          <a:xfrm>
            <a:off x="4038600" y="1905000"/>
            <a:ext cx="152400" cy="1524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20" name="Rectangle 19"/>
          <p:cNvSpPr/>
          <p:nvPr/>
        </p:nvSpPr>
        <p:spPr>
          <a:xfrm>
            <a:off x="2743200" y="3810000"/>
            <a:ext cx="152400" cy="1524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21" name="Rectangle 20"/>
          <p:cNvSpPr/>
          <p:nvPr/>
        </p:nvSpPr>
        <p:spPr>
          <a:xfrm>
            <a:off x="3352800" y="4495800"/>
            <a:ext cx="152400" cy="1524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22" name="Rectangle 21"/>
          <p:cNvSpPr/>
          <p:nvPr/>
        </p:nvSpPr>
        <p:spPr>
          <a:xfrm>
            <a:off x="4038600" y="3810000"/>
            <a:ext cx="152400" cy="1524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23" name="TextBox 22"/>
          <p:cNvSpPr txBox="1"/>
          <p:nvPr/>
        </p:nvSpPr>
        <p:spPr>
          <a:xfrm>
            <a:off x="2362200" y="1219200"/>
            <a:ext cx="91440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Source</a:t>
            </a:r>
            <a:endParaRPr lang="en-US" dirty="0"/>
          </a:p>
        </p:txBody>
      </p:sp>
      <p:sp>
        <p:nvSpPr>
          <p:cNvPr id="24" name="TextBox 23"/>
          <p:cNvSpPr txBox="1"/>
          <p:nvPr/>
        </p:nvSpPr>
        <p:spPr>
          <a:xfrm>
            <a:off x="3505200" y="1219200"/>
            <a:ext cx="144780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Destination</a:t>
            </a:r>
            <a:endParaRPr lang="en-US" dirty="0"/>
          </a:p>
        </p:txBody>
      </p:sp>
      <p:sp>
        <p:nvSpPr>
          <p:cNvPr id="25" name="TextBox 24"/>
          <p:cNvSpPr txBox="1"/>
          <p:nvPr/>
        </p:nvSpPr>
        <p:spPr>
          <a:xfrm>
            <a:off x="3124200" y="2667000"/>
            <a:ext cx="838200" cy="30480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smtClean="0"/>
              <a:t>send(d)</a:t>
            </a:r>
            <a:endParaRPr lang="en-US" sz="1400" dirty="0"/>
          </a:p>
        </p:txBody>
      </p:sp>
      <p:sp>
        <p:nvSpPr>
          <p:cNvPr id="26" name="TextBox 25"/>
          <p:cNvSpPr txBox="1"/>
          <p:nvPr/>
        </p:nvSpPr>
        <p:spPr>
          <a:xfrm>
            <a:off x="3048000" y="3733800"/>
            <a:ext cx="838200" cy="30480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smtClean="0"/>
              <a:t>call()</a:t>
            </a:r>
            <a:endParaRPr lang="en-US" sz="1400" dirty="0"/>
          </a:p>
        </p:txBody>
      </p:sp>
      <p:cxnSp>
        <p:nvCxnSpPr>
          <p:cNvPr id="27" name="Straight Arrow Connector 26"/>
          <p:cNvCxnSpPr/>
          <p:nvPr/>
        </p:nvCxnSpPr>
        <p:spPr>
          <a:xfrm>
            <a:off x="3124200" y="4418012"/>
            <a:ext cx="685800" cy="1588"/>
          </a:xfrm>
          <a:prstGeom prst="straightConnector1">
            <a:avLst/>
          </a:prstGeom>
          <a:ln w="28575">
            <a:solidFill>
              <a:srgbClr val="FF0000"/>
            </a:solidFill>
            <a:prstDash val="lgDash"/>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048000" y="4724400"/>
            <a:ext cx="838200" cy="30480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smtClean="0"/>
              <a:t>reply(d)</a:t>
            </a:r>
            <a:endParaRPr lang="en-US" sz="1400" dirty="0"/>
          </a:p>
        </p:txBody>
      </p:sp>
      <p:sp>
        <p:nvSpPr>
          <p:cNvPr id="29" name="TextBox 28"/>
          <p:cNvSpPr txBox="1"/>
          <p:nvPr/>
        </p:nvSpPr>
        <p:spPr>
          <a:xfrm>
            <a:off x="5791200" y="1143000"/>
            <a:ext cx="2209800" cy="923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smtClean="0"/>
              <a:t>Pull was introduced to fight firewalls </a:t>
            </a:r>
            <a:endParaRPr lang="en-US" dirty="0"/>
          </a:p>
        </p:txBody>
      </p:sp>
      <p:sp>
        <p:nvSpPr>
          <p:cNvPr id="30" name="TextBox 29"/>
          <p:cNvSpPr txBox="1"/>
          <p:nvPr/>
        </p:nvSpPr>
        <p:spPr>
          <a:xfrm>
            <a:off x="5791200" y="2286000"/>
            <a:ext cx="2209800" cy="12003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smtClean="0"/>
              <a:t>Requires an additional message on the network</a:t>
            </a:r>
            <a:endParaRPr lang="en-US" dirty="0"/>
          </a:p>
        </p:txBody>
      </p:sp>
      <p:sp>
        <p:nvSpPr>
          <p:cNvPr id="31" name="TextBox 30"/>
          <p:cNvSpPr txBox="1"/>
          <p:nvPr/>
        </p:nvSpPr>
        <p:spPr>
          <a:xfrm>
            <a:off x="5791200" y="3733800"/>
            <a:ext cx="2209800" cy="12003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smtClean="0"/>
              <a:t>Polling wastes sender, network, and received resources.</a:t>
            </a:r>
            <a:endParaRPr lang="en-US" dirty="0"/>
          </a:p>
        </p:txBody>
      </p:sp>
      <p:sp>
        <p:nvSpPr>
          <p:cNvPr id="32" name="TextBox 31"/>
          <p:cNvSpPr txBox="1"/>
          <p:nvPr/>
        </p:nvSpPr>
        <p:spPr>
          <a:xfrm>
            <a:off x="5791200" y="5105400"/>
            <a:ext cx="22098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smtClean="0"/>
              <a:t>Performance benefit sometimes?</a:t>
            </a:r>
            <a:endParaRPr lang="en-US" dirty="0"/>
          </a:p>
        </p:txBody>
      </p:sp>
      <p:pic>
        <p:nvPicPr>
          <p:cNvPr id="33" name="~PP2038.WAV">
            <a:hlinkClick r:id="" action="ppaction://media"/>
          </p:cNvPr>
          <p:cNvPicPr>
            <a:picLocks noRot="1" noChangeAspect="1"/>
          </p:cNvPicPr>
          <p:nvPr>
            <a:wavAudioFile r:embed="rId2" name="~PP2038.WAV"/>
          </p:nvPr>
        </p:nvPicPr>
        <p:blipFill>
          <a:blip r:embed="rId5" cstate="print"/>
          <a:stretch>
            <a:fillRect/>
          </a:stretch>
        </p:blipFill>
        <p:spPr>
          <a:xfrm>
            <a:off x="8724900" y="6438900"/>
            <a:ext cx="304800" cy="304800"/>
          </a:xfrm>
          <a:prstGeom prst="rect">
            <a:avLst/>
          </a:prstGeom>
        </p:spPr>
      </p:pic>
    </p:spTree>
    <p:custDataLst>
      <p:tags r:id="rId1"/>
    </p:custDataLst>
  </p:cSld>
  <p:clrMapOvr>
    <a:masterClrMapping/>
  </p:clrMapOvr>
  <p:transition advTm="12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53" fill="hold" display="0">
                  <p:stCondLst>
                    <p:cond delay="indefinite"/>
                  </p:stCondLst>
                  <p:endCondLst>
                    <p:cond evt="onPrev" delay="0">
                      <p:tgtEl>
                        <p:sldTgt/>
                      </p:tgtEl>
                    </p:cond>
                    <p:cond evt="onStopAudio" delay="0">
                      <p:tgtEl>
                        <p:sldTgt/>
                      </p:tgtEl>
                    </p:cond>
                  </p:endCondLst>
                </p:cTn>
                <p:tgtEl>
                  <p:spTgt spid="33"/>
                </p:tgtEl>
              </p:cMediaNode>
            </p:audio>
          </p:childTnLst>
        </p:cTn>
      </p:par>
    </p:tnLst>
    <p:bldLst>
      <p:bldP spid="18" grpId="0" animBg="1"/>
      <p:bldP spid="19" grpId="0" animBg="1"/>
      <p:bldP spid="21" grpId="0" animBg="1"/>
      <p:bldP spid="22" grpId="0" animBg="1"/>
      <p:bldP spid="25" grpId="0" animBg="1"/>
      <p:bldP spid="26" grpId="0" animBg="1"/>
      <p:bldP spid="28" grpId="0" animBg="1"/>
      <p:bldP spid="29" grpId="0" animBg="1"/>
      <p:bldP spid="30" grpId="0" animBg="1"/>
      <p:bldP spid="31" grpId="0" animBg="1"/>
      <p:bldP spid="32"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Pushing Information to Destination</a:t>
            </a:r>
            <a:endParaRPr lang="en-US" dirty="0"/>
          </a:p>
        </p:txBody>
      </p:sp>
      <p:pic>
        <p:nvPicPr>
          <p:cNvPr id="3" name="Picture 4" descr="http://www.sxc.hu/pic/m/c/cr/craigpj/966144_isolated_lcd_computer_monitor_with_clipping_paths.jpg"/>
          <p:cNvPicPr>
            <a:picLocks noChangeAspect="1" noChangeArrowheads="1"/>
          </p:cNvPicPr>
          <p:nvPr/>
        </p:nvPicPr>
        <p:blipFill>
          <a:blip r:embed="rId5" cstate="print"/>
          <a:srcRect/>
          <a:stretch>
            <a:fillRect/>
          </a:stretch>
        </p:blipFill>
        <p:spPr bwMode="auto">
          <a:xfrm>
            <a:off x="2895600" y="1371600"/>
            <a:ext cx="2590800" cy="2149916"/>
          </a:xfrm>
          <a:prstGeom prst="rect">
            <a:avLst/>
          </a:prstGeom>
          <a:noFill/>
        </p:spPr>
      </p:pic>
      <p:sp>
        <p:nvSpPr>
          <p:cNvPr id="18" name="Line 1042"/>
          <p:cNvSpPr>
            <a:spLocks noChangeShapeType="1"/>
          </p:cNvSpPr>
          <p:nvPr/>
        </p:nvSpPr>
        <p:spPr bwMode="auto">
          <a:xfrm>
            <a:off x="4191000" y="2971800"/>
            <a:ext cx="0" cy="1752600"/>
          </a:xfrm>
          <a:prstGeom prst="line">
            <a:avLst/>
          </a:prstGeom>
          <a:ln>
            <a:prstDash val="dash"/>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wrap="none" anchor="ctr"/>
          <a:lstStyle/>
          <a:p>
            <a:endParaRPr lang="en-US"/>
          </a:p>
        </p:txBody>
      </p:sp>
      <p:pic>
        <p:nvPicPr>
          <p:cNvPr id="26" name="Picture 3"/>
          <p:cNvPicPr>
            <a:picLocks noChangeAspect="1" noChangeArrowheads="1"/>
          </p:cNvPicPr>
          <p:nvPr/>
        </p:nvPicPr>
        <p:blipFill>
          <a:blip r:embed="rId6" cstate="print"/>
          <a:srcRect t="18802"/>
          <a:stretch>
            <a:fillRect/>
          </a:stretch>
        </p:blipFill>
        <p:spPr bwMode="auto">
          <a:xfrm>
            <a:off x="3276600" y="1645181"/>
            <a:ext cx="1828800" cy="1174219"/>
          </a:xfrm>
          <a:prstGeom prst="rect">
            <a:avLst/>
          </a:prstGeom>
          <a:noFill/>
          <a:ln w="9525">
            <a:noFill/>
            <a:miter lim="800000"/>
            <a:headEnd/>
            <a:tailEnd/>
          </a:ln>
        </p:spPr>
      </p:pic>
      <p:pic>
        <p:nvPicPr>
          <p:cNvPr id="28" name="Picture 3"/>
          <p:cNvPicPr>
            <a:picLocks noChangeAspect="1" noChangeArrowheads="1"/>
          </p:cNvPicPr>
          <p:nvPr/>
        </p:nvPicPr>
        <p:blipFill>
          <a:blip r:embed="rId7" cstate="print"/>
          <a:srcRect t="18802"/>
          <a:stretch>
            <a:fillRect/>
          </a:stretch>
        </p:blipFill>
        <p:spPr bwMode="auto">
          <a:xfrm>
            <a:off x="4419600" y="3810000"/>
            <a:ext cx="879372" cy="564619"/>
          </a:xfrm>
          <a:prstGeom prst="rect">
            <a:avLst/>
          </a:prstGeom>
          <a:noFill/>
          <a:ln w="9525">
            <a:noFill/>
            <a:miter lim="800000"/>
            <a:headEnd/>
            <a:tailEnd/>
          </a:ln>
        </p:spPr>
      </p:pic>
      <p:sp>
        <p:nvSpPr>
          <p:cNvPr id="30" name="TextBox 29"/>
          <p:cNvSpPr txBox="1"/>
          <p:nvPr/>
        </p:nvSpPr>
        <p:spPr>
          <a:xfrm>
            <a:off x="4267200" y="3429000"/>
            <a:ext cx="1676400" cy="338554"/>
          </a:xfrm>
          <a:prstGeom prst="rect">
            <a:avLst/>
          </a:prstGeom>
          <a:noFill/>
        </p:spPr>
        <p:txBody>
          <a:bodyPr wrap="square" rtlCol="0">
            <a:spAutoFit/>
          </a:bodyPr>
          <a:lstStyle/>
          <a:p>
            <a:r>
              <a:rPr lang="en-US" sz="1600" dirty="0" smtClean="0"/>
              <a:t>Pixmap1, (0, 0)</a:t>
            </a:r>
            <a:endParaRPr lang="en-US" sz="1600" dirty="0"/>
          </a:p>
        </p:txBody>
      </p:sp>
      <p:pic>
        <p:nvPicPr>
          <p:cNvPr id="39" name="Picture 3"/>
          <p:cNvPicPr>
            <a:picLocks noChangeAspect="1" noChangeArrowheads="1"/>
          </p:cNvPicPr>
          <p:nvPr/>
        </p:nvPicPr>
        <p:blipFill>
          <a:blip r:embed="rId7" cstate="print"/>
          <a:srcRect t="18802"/>
          <a:stretch>
            <a:fillRect/>
          </a:stretch>
        </p:blipFill>
        <p:spPr bwMode="auto">
          <a:xfrm>
            <a:off x="5333999" y="5181600"/>
            <a:ext cx="474715" cy="304800"/>
          </a:xfrm>
          <a:prstGeom prst="rect">
            <a:avLst/>
          </a:prstGeom>
          <a:noFill/>
          <a:ln w="9525">
            <a:noFill/>
            <a:miter lim="800000"/>
            <a:headEnd/>
            <a:tailEnd/>
          </a:ln>
        </p:spPr>
      </p:pic>
      <p:cxnSp>
        <p:nvCxnSpPr>
          <p:cNvPr id="40" name="Straight Connector 39"/>
          <p:cNvCxnSpPr/>
          <p:nvPr/>
        </p:nvCxnSpPr>
        <p:spPr>
          <a:xfrm>
            <a:off x="5334000" y="5181600"/>
            <a:ext cx="1143000" cy="0"/>
          </a:xfrm>
          <a:prstGeom prst="line">
            <a:avLst/>
          </a:prstGeom>
        </p:spPr>
        <p:style>
          <a:lnRef idx="2">
            <a:schemeClr val="accent5"/>
          </a:lnRef>
          <a:fillRef idx="0">
            <a:schemeClr val="accent5"/>
          </a:fillRef>
          <a:effectRef idx="1">
            <a:schemeClr val="accent5"/>
          </a:effectRef>
          <a:fontRef idx="minor">
            <a:schemeClr val="tx1"/>
          </a:fontRef>
        </p:style>
      </p:cxnSp>
      <p:cxnSp>
        <p:nvCxnSpPr>
          <p:cNvPr id="41" name="Straight Connector 40"/>
          <p:cNvCxnSpPr/>
          <p:nvPr/>
        </p:nvCxnSpPr>
        <p:spPr>
          <a:xfrm>
            <a:off x="5334000" y="5486400"/>
            <a:ext cx="1143000" cy="0"/>
          </a:xfrm>
          <a:prstGeom prst="line">
            <a:avLst/>
          </a:prstGeom>
        </p:spPr>
        <p:style>
          <a:lnRef idx="2">
            <a:schemeClr val="accent5"/>
          </a:lnRef>
          <a:fillRef idx="0">
            <a:schemeClr val="accent5"/>
          </a:fillRef>
          <a:effectRef idx="1">
            <a:schemeClr val="accent5"/>
          </a:effectRef>
          <a:fontRef idx="minor">
            <a:schemeClr val="tx1"/>
          </a:fontRef>
        </p:style>
      </p:cxnSp>
      <p:cxnSp>
        <p:nvCxnSpPr>
          <p:cNvPr id="42" name="Straight Connector 41"/>
          <p:cNvCxnSpPr/>
          <p:nvPr/>
        </p:nvCxnSpPr>
        <p:spPr>
          <a:xfrm rot="5400000" flipH="1" flipV="1">
            <a:off x="5181600" y="5334000"/>
            <a:ext cx="304800" cy="0"/>
          </a:xfrm>
          <a:prstGeom prst="line">
            <a:avLst/>
          </a:prstGeom>
        </p:spPr>
        <p:style>
          <a:lnRef idx="2">
            <a:schemeClr val="accent5"/>
          </a:lnRef>
          <a:fillRef idx="0">
            <a:schemeClr val="accent5"/>
          </a:fillRef>
          <a:effectRef idx="1">
            <a:schemeClr val="accent5"/>
          </a:effectRef>
          <a:fontRef idx="minor">
            <a:schemeClr val="tx1"/>
          </a:fontRef>
        </p:style>
      </p:cxnSp>
      <p:pic>
        <p:nvPicPr>
          <p:cNvPr id="43" name="Picture 10"/>
          <p:cNvPicPr>
            <a:picLocks noChangeAspect="1" noChangeArrowheads="1"/>
          </p:cNvPicPr>
          <p:nvPr/>
        </p:nvPicPr>
        <p:blipFill>
          <a:blip r:embed="rId8" cstate="print"/>
          <a:srcRect/>
          <a:stretch>
            <a:fillRect/>
          </a:stretch>
        </p:blipFill>
        <p:spPr bwMode="auto">
          <a:xfrm>
            <a:off x="3429000" y="4724400"/>
            <a:ext cx="1600200" cy="1106487"/>
          </a:xfrm>
          <a:prstGeom prst="rect">
            <a:avLst/>
          </a:prstGeom>
          <a:noFill/>
          <a:ln w="9525">
            <a:noFill/>
            <a:miter lim="800000"/>
            <a:headEnd/>
            <a:tailEnd/>
          </a:ln>
        </p:spPr>
      </p:pic>
      <p:pic>
        <p:nvPicPr>
          <p:cNvPr id="14" name="~PP3467.WAV">
            <a:hlinkClick r:id="" action="ppaction://media"/>
          </p:cNvPr>
          <p:cNvPicPr>
            <a:picLocks noRot="1" noChangeAspect="1"/>
          </p:cNvPicPr>
          <p:nvPr>
            <a:wavAudioFile r:embed="rId2" name="~PP3467.WAV"/>
          </p:nvPr>
        </p:nvPicPr>
        <p:blipFill>
          <a:blip r:embed="rId9" cstate="print"/>
          <a:stretch>
            <a:fillRect/>
          </a:stretch>
        </p:blipFill>
        <p:spPr>
          <a:xfrm>
            <a:off x="8724900" y="6438900"/>
            <a:ext cx="304800" cy="304800"/>
          </a:xfrm>
          <a:prstGeom prst="rect">
            <a:avLst/>
          </a:prstGeom>
        </p:spPr>
      </p:pic>
    </p:spTree>
    <p:custDataLst>
      <p:tags r:id="rId1"/>
    </p:custDataLst>
  </p:cSld>
  <p:clrMapOvr>
    <a:masterClrMapping/>
  </p:clrMapOvr>
  <p:transition advTm="1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1" fill="hold" display="0">
                  <p:stCondLst>
                    <p:cond delay="indefinite"/>
                  </p:stCondLst>
                  <p:endCondLst>
                    <p:cond evt="onPrev" delay="0">
                      <p:tgtEl>
                        <p:sldTgt/>
                      </p:tgtEl>
                    </p:cond>
                    <p:cond evt="onStopAudio" delay="0">
                      <p:tgtEl>
                        <p:sldTgt/>
                      </p:tgtEl>
                    </p:cond>
                  </p:endCondLst>
                </p:cTn>
                <p:tgtEl>
                  <p:spTgt spid="14"/>
                </p:tgtEl>
              </p:cMediaNode>
            </p:audio>
          </p:childTnLst>
        </p:cTn>
      </p:par>
    </p:tnLst>
    <p:bldLst>
      <p:bldP spid="30"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Pushing Information to Destination</a:t>
            </a:r>
            <a:endParaRPr lang="en-US" dirty="0"/>
          </a:p>
        </p:txBody>
      </p:sp>
      <p:pic>
        <p:nvPicPr>
          <p:cNvPr id="3" name="Picture 4" descr="http://www.sxc.hu/pic/m/c/cr/craigpj/966144_isolated_lcd_computer_monitor_with_clipping_paths.jpg"/>
          <p:cNvPicPr>
            <a:picLocks noChangeAspect="1" noChangeArrowheads="1"/>
          </p:cNvPicPr>
          <p:nvPr/>
        </p:nvPicPr>
        <p:blipFill>
          <a:blip r:embed="rId5" cstate="print"/>
          <a:srcRect/>
          <a:stretch>
            <a:fillRect/>
          </a:stretch>
        </p:blipFill>
        <p:spPr bwMode="auto">
          <a:xfrm>
            <a:off x="2895600" y="1371600"/>
            <a:ext cx="2590800" cy="2149916"/>
          </a:xfrm>
          <a:prstGeom prst="rect">
            <a:avLst/>
          </a:prstGeom>
          <a:noFill/>
        </p:spPr>
      </p:pic>
      <p:sp>
        <p:nvSpPr>
          <p:cNvPr id="18" name="Line 1042"/>
          <p:cNvSpPr>
            <a:spLocks noChangeShapeType="1"/>
          </p:cNvSpPr>
          <p:nvPr/>
        </p:nvSpPr>
        <p:spPr bwMode="auto">
          <a:xfrm>
            <a:off x="4191000" y="2971800"/>
            <a:ext cx="0" cy="1752600"/>
          </a:xfrm>
          <a:prstGeom prst="line">
            <a:avLst/>
          </a:prstGeom>
          <a:ln>
            <a:prstDash val="dash"/>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wrap="none" anchor="ctr"/>
          <a:lstStyle/>
          <a:p>
            <a:endParaRPr lang="en-US"/>
          </a:p>
        </p:txBody>
      </p:sp>
      <p:pic>
        <p:nvPicPr>
          <p:cNvPr id="17" name="Picture 2"/>
          <p:cNvPicPr>
            <a:picLocks noChangeAspect="1" noChangeArrowheads="1"/>
          </p:cNvPicPr>
          <p:nvPr/>
        </p:nvPicPr>
        <p:blipFill>
          <a:blip r:embed="rId6" cstate="print"/>
          <a:srcRect t="18802"/>
          <a:stretch>
            <a:fillRect/>
          </a:stretch>
        </p:blipFill>
        <p:spPr bwMode="auto">
          <a:xfrm>
            <a:off x="3276600" y="1600200"/>
            <a:ext cx="1898858" cy="1219200"/>
          </a:xfrm>
          <a:prstGeom prst="rect">
            <a:avLst/>
          </a:prstGeom>
          <a:noFill/>
          <a:ln w="9525">
            <a:noFill/>
            <a:miter lim="800000"/>
            <a:headEnd/>
            <a:tailEnd/>
          </a:ln>
        </p:spPr>
      </p:pic>
      <p:pic>
        <p:nvPicPr>
          <p:cNvPr id="22" name="Picture 2"/>
          <p:cNvPicPr>
            <a:picLocks noChangeAspect="1" noChangeArrowheads="1"/>
          </p:cNvPicPr>
          <p:nvPr/>
        </p:nvPicPr>
        <p:blipFill>
          <a:blip r:embed="rId7" cstate="print"/>
          <a:srcRect t="18802"/>
          <a:stretch>
            <a:fillRect/>
          </a:stretch>
        </p:blipFill>
        <p:spPr bwMode="auto">
          <a:xfrm>
            <a:off x="5791200" y="5181600"/>
            <a:ext cx="457200" cy="285750"/>
          </a:xfrm>
          <a:prstGeom prst="rect">
            <a:avLst/>
          </a:prstGeom>
          <a:noFill/>
          <a:ln w="9525">
            <a:noFill/>
            <a:miter lim="800000"/>
            <a:headEnd/>
            <a:tailEnd/>
          </a:ln>
        </p:spPr>
      </p:pic>
      <p:pic>
        <p:nvPicPr>
          <p:cNvPr id="28" name="Picture 3"/>
          <p:cNvPicPr>
            <a:picLocks noChangeAspect="1" noChangeArrowheads="1"/>
          </p:cNvPicPr>
          <p:nvPr/>
        </p:nvPicPr>
        <p:blipFill>
          <a:blip r:embed="rId8" cstate="print"/>
          <a:srcRect t="18802"/>
          <a:stretch>
            <a:fillRect/>
          </a:stretch>
        </p:blipFill>
        <p:spPr bwMode="auto">
          <a:xfrm>
            <a:off x="5333999" y="5181600"/>
            <a:ext cx="474715" cy="304800"/>
          </a:xfrm>
          <a:prstGeom prst="rect">
            <a:avLst/>
          </a:prstGeom>
          <a:noFill/>
          <a:ln w="9525">
            <a:noFill/>
            <a:miter lim="800000"/>
            <a:headEnd/>
            <a:tailEnd/>
          </a:ln>
        </p:spPr>
      </p:pic>
      <p:sp>
        <p:nvSpPr>
          <p:cNvPr id="30" name="TextBox 29"/>
          <p:cNvSpPr txBox="1"/>
          <p:nvPr/>
        </p:nvSpPr>
        <p:spPr>
          <a:xfrm>
            <a:off x="4267200" y="3429000"/>
            <a:ext cx="1600200" cy="338554"/>
          </a:xfrm>
          <a:prstGeom prst="rect">
            <a:avLst/>
          </a:prstGeom>
          <a:noFill/>
        </p:spPr>
        <p:txBody>
          <a:bodyPr wrap="square" rtlCol="0">
            <a:spAutoFit/>
          </a:bodyPr>
          <a:lstStyle/>
          <a:p>
            <a:r>
              <a:rPr lang="en-US" sz="1600" dirty="0" smtClean="0"/>
              <a:t>Pixmap2, 0, 0</a:t>
            </a:r>
            <a:endParaRPr lang="en-US" sz="1600" dirty="0"/>
          </a:p>
        </p:txBody>
      </p:sp>
      <p:pic>
        <p:nvPicPr>
          <p:cNvPr id="37" name="Picture 2"/>
          <p:cNvPicPr>
            <a:picLocks noChangeAspect="1" noChangeArrowheads="1"/>
          </p:cNvPicPr>
          <p:nvPr/>
        </p:nvPicPr>
        <p:blipFill>
          <a:blip r:embed="rId7" cstate="print"/>
          <a:srcRect t="18802"/>
          <a:stretch>
            <a:fillRect/>
          </a:stretch>
        </p:blipFill>
        <p:spPr bwMode="auto">
          <a:xfrm>
            <a:off x="4343400" y="3810000"/>
            <a:ext cx="853440" cy="533400"/>
          </a:xfrm>
          <a:prstGeom prst="rect">
            <a:avLst/>
          </a:prstGeom>
          <a:noFill/>
          <a:ln w="9525">
            <a:noFill/>
            <a:miter lim="800000"/>
            <a:headEnd/>
            <a:tailEnd/>
          </a:ln>
        </p:spPr>
      </p:pic>
      <p:cxnSp>
        <p:nvCxnSpPr>
          <p:cNvPr id="45" name="Straight Connector 44"/>
          <p:cNvCxnSpPr/>
          <p:nvPr/>
        </p:nvCxnSpPr>
        <p:spPr>
          <a:xfrm>
            <a:off x="5334000" y="5181600"/>
            <a:ext cx="1143000" cy="0"/>
          </a:xfrm>
          <a:prstGeom prst="line">
            <a:avLst/>
          </a:prstGeom>
        </p:spPr>
        <p:style>
          <a:lnRef idx="2">
            <a:schemeClr val="accent5"/>
          </a:lnRef>
          <a:fillRef idx="0">
            <a:schemeClr val="accent5"/>
          </a:fillRef>
          <a:effectRef idx="1">
            <a:schemeClr val="accent5"/>
          </a:effectRef>
          <a:fontRef idx="minor">
            <a:schemeClr val="tx1"/>
          </a:fontRef>
        </p:style>
      </p:cxnSp>
      <p:cxnSp>
        <p:nvCxnSpPr>
          <p:cNvPr id="46" name="Straight Connector 45"/>
          <p:cNvCxnSpPr/>
          <p:nvPr/>
        </p:nvCxnSpPr>
        <p:spPr>
          <a:xfrm>
            <a:off x="5334000" y="5486400"/>
            <a:ext cx="1143000" cy="0"/>
          </a:xfrm>
          <a:prstGeom prst="line">
            <a:avLst/>
          </a:prstGeom>
        </p:spPr>
        <p:style>
          <a:lnRef idx="2">
            <a:schemeClr val="accent5"/>
          </a:lnRef>
          <a:fillRef idx="0">
            <a:schemeClr val="accent5"/>
          </a:fillRef>
          <a:effectRef idx="1">
            <a:schemeClr val="accent5"/>
          </a:effectRef>
          <a:fontRef idx="minor">
            <a:schemeClr val="tx1"/>
          </a:fontRef>
        </p:style>
      </p:cxnSp>
      <p:cxnSp>
        <p:nvCxnSpPr>
          <p:cNvPr id="47" name="Straight Connector 46"/>
          <p:cNvCxnSpPr/>
          <p:nvPr/>
        </p:nvCxnSpPr>
        <p:spPr>
          <a:xfrm rot="5400000" flipH="1" flipV="1">
            <a:off x="5181600" y="5334000"/>
            <a:ext cx="304800" cy="0"/>
          </a:xfrm>
          <a:prstGeom prst="line">
            <a:avLst/>
          </a:prstGeom>
        </p:spPr>
        <p:style>
          <a:lnRef idx="2">
            <a:schemeClr val="accent5"/>
          </a:lnRef>
          <a:fillRef idx="0">
            <a:schemeClr val="accent5"/>
          </a:fillRef>
          <a:effectRef idx="1">
            <a:schemeClr val="accent5"/>
          </a:effectRef>
          <a:fontRef idx="minor">
            <a:schemeClr val="tx1"/>
          </a:fontRef>
        </p:style>
      </p:cxnSp>
      <p:pic>
        <p:nvPicPr>
          <p:cNvPr id="49" name="Picture 10"/>
          <p:cNvPicPr>
            <a:picLocks noChangeAspect="1" noChangeArrowheads="1"/>
          </p:cNvPicPr>
          <p:nvPr/>
        </p:nvPicPr>
        <p:blipFill>
          <a:blip r:embed="rId9" cstate="print"/>
          <a:srcRect/>
          <a:stretch>
            <a:fillRect/>
          </a:stretch>
        </p:blipFill>
        <p:spPr bwMode="auto">
          <a:xfrm>
            <a:off x="3429000" y="4724400"/>
            <a:ext cx="1600200" cy="1106487"/>
          </a:xfrm>
          <a:prstGeom prst="rect">
            <a:avLst/>
          </a:prstGeom>
          <a:noFill/>
          <a:ln w="9525">
            <a:noFill/>
            <a:miter lim="800000"/>
            <a:headEnd/>
            <a:tailEnd/>
          </a:ln>
        </p:spPr>
      </p:pic>
      <p:pic>
        <p:nvPicPr>
          <p:cNvPr id="15" name="~PP1554.WAV">
            <a:hlinkClick r:id="" action="ppaction://media"/>
          </p:cNvPr>
          <p:cNvPicPr>
            <a:picLocks noRot="1" noChangeAspect="1"/>
          </p:cNvPicPr>
          <p:nvPr>
            <a:wavAudioFile r:embed="rId2" name="~PP1554.WAV"/>
          </p:nvPr>
        </p:nvPicPr>
        <p:blipFill>
          <a:blip r:embed="rId10" cstate="print"/>
          <a:stretch>
            <a:fillRect/>
          </a:stretch>
        </p:blipFill>
        <p:spPr>
          <a:xfrm>
            <a:off x="8724900" y="6438900"/>
            <a:ext cx="304800" cy="304800"/>
          </a:xfrm>
          <a:prstGeom prst="rect">
            <a:avLst/>
          </a:prstGeom>
        </p:spPr>
      </p:pic>
    </p:spTree>
    <p:custDataLst>
      <p:tags r:id="rId1"/>
    </p:custDataLst>
  </p:cSld>
  <p:clrMapOvr>
    <a:masterClrMapping/>
  </p:clrMapOvr>
  <p:transition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1" fill="hold" display="0">
                  <p:stCondLst>
                    <p:cond delay="indefinite"/>
                  </p:stCondLst>
                  <p:endCondLst>
                    <p:cond evt="onPrev" delay="0">
                      <p:tgtEl>
                        <p:sldTgt/>
                      </p:tgtEl>
                    </p:cond>
                    <p:cond evt="onStopAudio" delay="0">
                      <p:tgtEl>
                        <p:sldTgt/>
                      </p:tgtEl>
                    </p:cond>
                  </p:endCondLst>
                </p:cTn>
                <p:tgtEl>
                  <p:spTgt spid="15"/>
                </p:tgtEl>
              </p:cMediaNode>
            </p:audio>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10"/>
          <p:cNvPicPr>
            <a:picLocks noChangeAspect="1" noChangeArrowheads="1"/>
          </p:cNvPicPr>
          <p:nvPr/>
        </p:nvPicPr>
        <p:blipFill>
          <a:blip r:embed="rId5" cstate="print"/>
          <a:srcRect/>
          <a:stretch>
            <a:fillRect/>
          </a:stretch>
        </p:blipFill>
        <p:spPr bwMode="auto">
          <a:xfrm>
            <a:off x="3429000" y="4724400"/>
            <a:ext cx="1600200" cy="1106487"/>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Pushing Information to Destination</a:t>
            </a:r>
            <a:endParaRPr lang="en-US" dirty="0"/>
          </a:p>
        </p:txBody>
      </p:sp>
      <p:pic>
        <p:nvPicPr>
          <p:cNvPr id="3" name="Picture 4" descr="http://www.sxc.hu/pic/m/c/cr/craigpj/966144_isolated_lcd_computer_monitor_with_clipping_paths.jpg"/>
          <p:cNvPicPr>
            <a:picLocks noChangeAspect="1" noChangeArrowheads="1"/>
          </p:cNvPicPr>
          <p:nvPr/>
        </p:nvPicPr>
        <p:blipFill>
          <a:blip r:embed="rId6" cstate="print"/>
          <a:srcRect/>
          <a:stretch>
            <a:fillRect/>
          </a:stretch>
        </p:blipFill>
        <p:spPr bwMode="auto">
          <a:xfrm>
            <a:off x="2895600" y="1371600"/>
            <a:ext cx="2590800" cy="2149916"/>
          </a:xfrm>
          <a:prstGeom prst="rect">
            <a:avLst/>
          </a:prstGeom>
          <a:noFill/>
        </p:spPr>
      </p:pic>
      <p:sp>
        <p:nvSpPr>
          <p:cNvPr id="18" name="Line 1042"/>
          <p:cNvSpPr>
            <a:spLocks noChangeShapeType="1"/>
          </p:cNvSpPr>
          <p:nvPr/>
        </p:nvSpPr>
        <p:spPr bwMode="auto">
          <a:xfrm>
            <a:off x="4191000" y="2971800"/>
            <a:ext cx="0" cy="1752600"/>
          </a:xfrm>
          <a:prstGeom prst="line">
            <a:avLst/>
          </a:prstGeom>
          <a:ln>
            <a:prstDash val="dash"/>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wrap="none" anchor="ctr"/>
          <a:lstStyle/>
          <a:p>
            <a:endParaRPr lang="en-US"/>
          </a:p>
        </p:txBody>
      </p:sp>
      <p:pic>
        <p:nvPicPr>
          <p:cNvPr id="26" name="Picture 3"/>
          <p:cNvPicPr>
            <a:picLocks noChangeAspect="1" noChangeArrowheads="1"/>
          </p:cNvPicPr>
          <p:nvPr/>
        </p:nvPicPr>
        <p:blipFill>
          <a:blip r:embed="rId7" cstate="print"/>
          <a:srcRect t="18802"/>
          <a:stretch>
            <a:fillRect/>
          </a:stretch>
        </p:blipFill>
        <p:spPr bwMode="auto">
          <a:xfrm>
            <a:off x="3276600" y="1645181"/>
            <a:ext cx="1828800" cy="1174219"/>
          </a:xfrm>
          <a:prstGeom prst="rect">
            <a:avLst/>
          </a:prstGeom>
          <a:noFill/>
          <a:ln w="9525">
            <a:noFill/>
            <a:miter lim="800000"/>
            <a:headEnd/>
            <a:tailEnd/>
          </a:ln>
        </p:spPr>
      </p:pic>
      <p:pic>
        <p:nvPicPr>
          <p:cNvPr id="29" name="Picture 3"/>
          <p:cNvPicPr>
            <a:picLocks noChangeAspect="1" noChangeArrowheads="1"/>
          </p:cNvPicPr>
          <p:nvPr/>
        </p:nvPicPr>
        <p:blipFill>
          <a:blip r:embed="rId7" cstate="print"/>
          <a:srcRect t="18802"/>
          <a:stretch>
            <a:fillRect/>
          </a:stretch>
        </p:blipFill>
        <p:spPr bwMode="auto">
          <a:xfrm>
            <a:off x="3657600" y="4800600"/>
            <a:ext cx="838200" cy="538183"/>
          </a:xfrm>
          <a:prstGeom prst="rect">
            <a:avLst/>
          </a:prstGeom>
          <a:noFill/>
          <a:ln w="9525">
            <a:noFill/>
            <a:miter lim="800000"/>
            <a:headEnd/>
            <a:tailEnd/>
          </a:ln>
        </p:spPr>
      </p:pic>
      <p:sp>
        <p:nvSpPr>
          <p:cNvPr id="23" name="TextBox 22"/>
          <p:cNvSpPr txBox="1"/>
          <p:nvPr/>
        </p:nvSpPr>
        <p:spPr>
          <a:xfrm>
            <a:off x="4267200" y="3429000"/>
            <a:ext cx="1676400" cy="338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1600" dirty="0" smtClean="0"/>
              <a:t>Pixmap1, (0, 0) </a:t>
            </a:r>
            <a:endParaRPr lang="en-US" sz="1600" dirty="0"/>
          </a:p>
        </p:txBody>
      </p:sp>
      <p:pic>
        <p:nvPicPr>
          <p:cNvPr id="22" name="Picture 2"/>
          <p:cNvPicPr>
            <a:picLocks noChangeAspect="1" noChangeArrowheads="1"/>
          </p:cNvPicPr>
          <p:nvPr/>
        </p:nvPicPr>
        <p:blipFill>
          <a:blip r:embed="rId8" cstate="print"/>
          <a:srcRect t="18802"/>
          <a:stretch>
            <a:fillRect/>
          </a:stretch>
        </p:blipFill>
        <p:spPr bwMode="auto">
          <a:xfrm>
            <a:off x="5334000" y="5181600"/>
            <a:ext cx="487680" cy="304800"/>
          </a:xfrm>
          <a:prstGeom prst="rect">
            <a:avLst/>
          </a:prstGeom>
          <a:noFill/>
          <a:ln w="9525">
            <a:noFill/>
            <a:miter lim="800000"/>
            <a:headEnd/>
            <a:tailEnd/>
          </a:ln>
        </p:spPr>
      </p:pic>
      <p:cxnSp>
        <p:nvCxnSpPr>
          <p:cNvPr id="24" name="Straight Connector 23"/>
          <p:cNvCxnSpPr/>
          <p:nvPr/>
        </p:nvCxnSpPr>
        <p:spPr>
          <a:xfrm>
            <a:off x="5334000" y="5181600"/>
            <a:ext cx="1143000" cy="0"/>
          </a:xfrm>
          <a:prstGeom prst="line">
            <a:avLst/>
          </a:prstGeom>
        </p:spPr>
        <p:style>
          <a:lnRef idx="2">
            <a:schemeClr val="accent5"/>
          </a:lnRef>
          <a:fillRef idx="0">
            <a:schemeClr val="accent5"/>
          </a:fillRef>
          <a:effectRef idx="1">
            <a:schemeClr val="accent5"/>
          </a:effectRef>
          <a:fontRef idx="minor">
            <a:schemeClr val="tx1"/>
          </a:fontRef>
        </p:style>
      </p:cxnSp>
      <p:cxnSp>
        <p:nvCxnSpPr>
          <p:cNvPr id="25" name="Straight Connector 24"/>
          <p:cNvCxnSpPr/>
          <p:nvPr/>
        </p:nvCxnSpPr>
        <p:spPr>
          <a:xfrm>
            <a:off x="5334000" y="5486400"/>
            <a:ext cx="1143000" cy="0"/>
          </a:xfrm>
          <a:prstGeom prst="line">
            <a:avLst/>
          </a:prstGeom>
        </p:spPr>
        <p:style>
          <a:lnRef idx="2">
            <a:schemeClr val="accent5"/>
          </a:lnRef>
          <a:fillRef idx="0">
            <a:schemeClr val="accent5"/>
          </a:fillRef>
          <a:effectRef idx="1">
            <a:schemeClr val="accent5"/>
          </a:effectRef>
          <a:fontRef idx="minor">
            <a:schemeClr val="tx1"/>
          </a:fontRef>
        </p:style>
      </p:cxnSp>
      <p:cxnSp>
        <p:nvCxnSpPr>
          <p:cNvPr id="28" name="Straight Connector 27"/>
          <p:cNvCxnSpPr/>
          <p:nvPr/>
        </p:nvCxnSpPr>
        <p:spPr>
          <a:xfrm rot="5400000" flipH="1" flipV="1">
            <a:off x="5181600" y="5334000"/>
            <a:ext cx="304800" cy="0"/>
          </a:xfrm>
          <a:prstGeom prst="line">
            <a:avLst/>
          </a:prstGeom>
        </p:spPr>
        <p:style>
          <a:lnRef idx="2">
            <a:schemeClr val="accent5"/>
          </a:lnRef>
          <a:fillRef idx="0">
            <a:schemeClr val="accent5"/>
          </a:fillRef>
          <a:effectRef idx="1">
            <a:schemeClr val="accent5"/>
          </a:effectRef>
          <a:fontRef idx="minor">
            <a:schemeClr val="tx1"/>
          </a:fontRef>
        </p:style>
      </p:cxnSp>
      <p:sp>
        <p:nvSpPr>
          <p:cNvPr id="37" name="TextBox 36"/>
          <p:cNvSpPr txBox="1"/>
          <p:nvPr/>
        </p:nvSpPr>
        <p:spPr>
          <a:xfrm>
            <a:off x="5791200" y="5181601"/>
            <a:ext cx="533400" cy="2462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500" dirty="0" smtClean="0"/>
              <a:t>Pixmap1, (0, 0) </a:t>
            </a:r>
            <a:endParaRPr lang="en-US" sz="500" dirty="0"/>
          </a:p>
        </p:txBody>
      </p:sp>
      <p:sp>
        <p:nvSpPr>
          <p:cNvPr id="40" name="TextBox 39"/>
          <p:cNvSpPr txBox="1"/>
          <p:nvPr/>
        </p:nvSpPr>
        <p:spPr>
          <a:xfrm>
            <a:off x="6324600" y="3581400"/>
            <a:ext cx="21336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Queue is building up and slow computer never catches up</a:t>
            </a:r>
            <a:endParaRPr lang="en-US" dirty="0"/>
          </a:p>
        </p:txBody>
      </p:sp>
      <p:pic>
        <p:nvPicPr>
          <p:cNvPr id="16" name="~PP45.WAV">
            <a:hlinkClick r:id="" action="ppaction://media"/>
          </p:cNvPr>
          <p:cNvPicPr>
            <a:picLocks noRot="1" noChangeAspect="1"/>
          </p:cNvPicPr>
          <p:nvPr>
            <a:wavAudioFile r:embed="rId2" name="~PP45.WAV"/>
          </p:nvPr>
        </p:nvPicPr>
        <p:blipFill>
          <a:blip r:embed="rId9" cstate="print"/>
          <a:stretch>
            <a:fillRect/>
          </a:stretch>
        </p:blipFill>
        <p:spPr>
          <a:xfrm>
            <a:off x="8724900" y="6438900"/>
            <a:ext cx="304800" cy="304800"/>
          </a:xfrm>
          <a:prstGeom prst="rect">
            <a:avLst/>
          </a:prstGeom>
        </p:spPr>
      </p:pic>
    </p:spTree>
    <p:custDataLst>
      <p:tags r:id="rId1"/>
    </p:custDataLst>
  </p:cSld>
  <p:clrMapOvr>
    <a:masterClrMapping/>
  </p:clrMapOvr>
  <p:transition advTm="4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9" fill="hold" display="0">
                  <p:stCondLst>
                    <p:cond delay="indefinite"/>
                  </p:stCondLst>
                  <p:endCondLst>
                    <p:cond evt="onPrev" delay="0">
                      <p:tgtEl>
                        <p:sldTgt/>
                      </p:tgtEl>
                    </p:cond>
                    <p:cond evt="onStopAudio" delay="0">
                      <p:tgtEl>
                        <p:sldTgt/>
                      </p:tgtEl>
                    </p:cond>
                  </p:endCondLst>
                </p:cTn>
                <p:tgtEl>
                  <p:spTgt spid="16"/>
                </p:tgtEl>
              </p:cMediaNode>
            </p:audio>
          </p:childTnLst>
        </p:cTn>
      </p:par>
    </p:tnLst>
    <p:bldLst>
      <p:bldP spid="37" grpId="0" animBg="1"/>
      <p:bldP spid="40"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Pulling Information From Destination</a:t>
            </a:r>
            <a:endParaRPr lang="en-US" dirty="0"/>
          </a:p>
        </p:txBody>
      </p:sp>
      <p:pic>
        <p:nvPicPr>
          <p:cNvPr id="3" name="Picture 4" descr="http://www.sxc.hu/pic/m/c/cr/craigpj/966144_isolated_lcd_computer_monitor_with_clipping_paths.jpg"/>
          <p:cNvPicPr>
            <a:picLocks noChangeAspect="1" noChangeArrowheads="1"/>
          </p:cNvPicPr>
          <p:nvPr/>
        </p:nvPicPr>
        <p:blipFill>
          <a:blip r:embed="rId5" cstate="print"/>
          <a:srcRect/>
          <a:stretch>
            <a:fillRect/>
          </a:stretch>
        </p:blipFill>
        <p:spPr bwMode="auto">
          <a:xfrm>
            <a:off x="2895600" y="1371600"/>
            <a:ext cx="2590800" cy="2149916"/>
          </a:xfrm>
          <a:prstGeom prst="rect">
            <a:avLst/>
          </a:prstGeom>
          <a:noFill/>
        </p:spPr>
      </p:pic>
      <p:sp>
        <p:nvSpPr>
          <p:cNvPr id="18" name="Line 1042"/>
          <p:cNvSpPr>
            <a:spLocks noChangeShapeType="1"/>
          </p:cNvSpPr>
          <p:nvPr/>
        </p:nvSpPr>
        <p:spPr bwMode="auto">
          <a:xfrm flipV="1">
            <a:off x="4191000" y="2971800"/>
            <a:ext cx="0" cy="1752600"/>
          </a:xfrm>
          <a:prstGeom prst="line">
            <a:avLst/>
          </a:prstGeom>
          <a:ln>
            <a:prstDash val="dash"/>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wrap="none" anchor="ctr"/>
          <a:lstStyle/>
          <a:p>
            <a:endParaRPr lang="en-US"/>
          </a:p>
        </p:txBody>
      </p:sp>
      <p:pic>
        <p:nvPicPr>
          <p:cNvPr id="26" name="Picture 3"/>
          <p:cNvPicPr>
            <a:picLocks noChangeAspect="1" noChangeArrowheads="1"/>
          </p:cNvPicPr>
          <p:nvPr/>
        </p:nvPicPr>
        <p:blipFill>
          <a:blip r:embed="rId6" cstate="print"/>
          <a:srcRect t="18802"/>
          <a:stretch>
            <a:fillRect/>
          </a:stretch>
        </p:blipFill>
        <p:spPr bwMode="auto">
          <a:xfrm>
            <a:off x="3276600" y="1645181"/>
            <a:ext cx="1828800" cy="1174219"/>
          </a:xfrm>
          <a:prstGeom prst="rect">
            <a:avLst/>
          </a:prstGeom>
          <a:noFill/>
          <a:ln w="9525">
            <a:noFill/>
            <a:miter lim="800000"/>
            <a:headEnd/>
            <a:tailEnd/>
          </a:ln>
        </p:spPr>
      </p:pic>
      <p:pic>
        <p:nvPicPr>
          <p:cNvPr id="39" name="Picture 3"/>
          <p:cNvPicPr>
            <a:picLocks noChangeAspect="1" noChangeArrowheads="1"/>
          </p:cNvPicPr>
          <p:nvPr/>
        </p:nvPicPr>
        <p:blipFill>
          <a:blip r:embed="rId7" cstate="print"/>
          <a:srcRect t="18802"/>
          <a:stretch>
            <a:fillRect/>
          </a:stretch>
        </p:blipFill>
        <p:spPr bwMode="auto">
          <a:xfrm>
            <a:off x="5638800" y="1905000"/>
            <a:ext cx="474715" cy="304800"/>
          </a:xfrm>
          <a:prstGeom prst="rect">
            <a:avLst/>
          </a:prstGeom>
          <a:noFill/>
          <a:ln w="9525">
            <a:noFill/>
            <a:miter lim="800000"/>
            <a:headEnd/>
            <a:tailEnd/>
          </a:ln>
        </p:spPr>
      </p:pic>
      <p:pic>
        <p:nvPicPr>
          <p:cNvPr id="43" name="Picture 10"/>
          <p:cNvPicPr>
            <a:picLocks noChangeAspect="1" noChangeArrowheads="1"/>
          </p:cNvPicPr>
          <p:nvPr/>
        </p:nvPicPr>
        <p:blipFill>
          <a:blip r:embed="rId8" cstate="print"/>
          <a:srcRect/>
          <a:stretch>
            <a:fillRect/>
          </a:stretch>
        </p:blipFill>
        <p:spPr bwMode="auto">
          <a:xfrm>
            <a:off x="3429000" y="4724400"/>
            <a:ext cx="1600200" cy="1106487"/>
          </a:xfrm>
          <a:prstGeom prst="rect">
            <a:avLst/>
          </a:prstGeom>
          <a:noFill/>
          <a:ln w="9525">
            <a:noFill/>
            <a:miter lim="800000"/>
            <a:headEnd/>
            <a:tailEnd/>
          </a:ln>
        </p:spPr>
      </p:pic>
      <p:pic>
        <p:nvPicPr>
          <p:cNvPr id="14" name="Picture 10"/>
          <p:cNvPicPr>
            <a:picLocks noChangeAspect="1" noChangeArrowheads="1"/>
          </p:cNvPicPr>
          <p:nvPr/>
        </p:nvPicPr>
        <p:blipFill>
          <a:blip r:embed="rId8" cstate="print"/>
          <a:srcRect/>
          <a:stretch>
            <a:fillRect/>
          </a:stretch>
        </p:blipFill>
        <p:spPr bwMode="auto">
          <a:xfrm>
            <a:off x="5638800" y="2286000"/>
            <a:ext cx="498197" cy="344487"/>
          </a:xfrm>
          <a:prstGeom prst="rect">
            <a:avLst/>
          </a:prstGeom>
          <a:noFill/>
          <a:ln w="9525">
            <a:noFill/>
            <a:miter lim="800000"/>
            <a:headEnd/>
            <a:tailEnd/>
          </a:ln>
        </p:spPr>
      </p:pic>
      <p:pic>
        <p:nvPicPr>
          <p:cNvPr id="16" name="Picture 3"/>
          <p:cNvPicPr>
            <a:picLocks noChangeAspect="1" noChangeArrowheads="1"/>
          </p:cNvPicPr>
          <p:nvPr/>
        </p:nvPicPr>
        <p:blipFill>
          <a:blip r:embed="rId7" cstate="print"/>
          <a:srcRect t="18802"/>
          <a:stretch>
            <a:fillRect/>
          </a:stretch>
        </p:blipFill>
        <p:spPr bwMode="auto">
          <a:xfrm>
            <a:off x="4343400" y="3581400"/>
            <a:ext cx="474715" cy="304800"/>
          </a:xfrm>
          <a:prstGeom prst="rect">
            <a:avLst/>
          </a:prstGeom>
          <a:noFill/>
          <a:ln w="9525">
            <a:noFill/>
            <a:miter lim="800000"/>
            <a:headEnd/>
            <a:tailEnd/>
          </a:ln>
        </p:spPr>
      </p:pic>
      <p:sp>
        <p:nvSpPr>
          <p:cNvPr id="17" name="TextBox 16"/>
          <p:cNvSpPr txBox="1"/>
          <p:nvPr/>
        </p:nvSpPr>
        <p:spPr>
          <a:xfrm>
            <a:off x="6324600" y="1752600"/>
            <a:ext cx="21336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Source remembers what was pulled by every destination</a:t>
            </a:r>
            <a:endParaRPr lang="en-US" dirty="0"/>
          </a:p>
        </p:txBody>
      </p:sp>
      <p:pic>
        <p:nvPicPr>
          <p:cNvPr id="12" name="Picture 3"/>
          <p:cNvPicPr>
            <a:picLocks noChangeAspect="1" noChangeArrowheads="1"/>
          </p:cNvPicPr>
          <p:nvPr/>
        </p:nvPicPr>
        <p:blipFill>
          <a:blip r:embed="rId7" cstate="print"/>
          <a:srcRect t="18802"/>
          <a:stretch>
            <a:fillRect/>
          </a:stretch>
        </p:blipFill>
        <p:spPr bwMode="auto">
          <a:xfrm>
            <a:off x="5333999" y="5181600"/>
            <a:ext cx="474715" cy="304800"/>
          </a:xfrm>
          <a:prstGeom prst="rect">
            <a:avLst/>
          </a:prstGeom>
          <a:noFill/>
          <a:ln w="9525">
            <a:noFill/>
            <a:miter lim="800000"/>
            <a:headEnd/>
            <a:tailEnd/>
          </a:ln>
        </p:spPr>
      </p:pic>
      <p:cxnSp>
        <p:nvCxnSpPr>
          <p:cNvPr id="13" name="Straight Connector 12"/>
          <p:cNvCxnSpPr/>
          <p:nvPr/>
        </p:nvCxnSpPr>
        <p:spPr>
          <a:xfrm>
            <a:off x="5334000" y="5181600"/>
            <a:ext cx="1143000" cy="0"/>
          </a:xfrm>
          <a:prstGeom prst="line">
            <a:avLst/>
          </a:prstGeom>
        </p:spPr>
        <p:style>
          <a:lnRef idx="2">
            <a:schemeClr val="accent5"/>
          </a:lnRef>
          <a:fillRef idx="0">
            <a:schemeClr val="accent5"/>
          </a:fillRef>
          <a:effectRef idx="1">
            <a:schemeClr val="accent5"/>
          </a:effectRef>
          <a:fontRef idx="minor">
            <a:schemeClr val="tx1"/>
          </a:fontRef>
        </p:style>
      </p:cxnSp>
      <p:cxnSp>
        <p:nvCxnSpPr>
          <p:cNvPr id="19" name="Straight Connector 18"/>
          <p:cNvCxnSpPr/>
          <p:nvPr/>
        </p:nvCxnSpPr>
        <p:spPr>
          <a:xfrm>
            <a:off x="5334000" y="5486400"/>
            <a:ext cx="1143000" cy="0"/>
          </a:xfrm>
          <a:prstGeom prst="line">
            <a:avLst/>
          </a:prstGeom>
        </p:spPr>
        <p:style>
          <a:lnRef idx="2">
            <a:schemeClr val="accent5"/>
          </a:lnRef>
          <a:fillRef idx="0">
            <a:schemeClr val="accent5"/>
          </a:fillRef>
          <a:effectRef idx="1">
            <a:schemeClr val="accent5"/>
          </a:effectRef>
          <a:fontRef idx="minor">
            <a:schemeClr val="tx1"/>
          </a:fontRef>
        </p:style>
      </p:cxnSp>
      <p:cxnSp>
        <p:nvCxnSpPr>
          <p:cNvPr id="20" name="Straight Connector 19"/>
          <p:cNvCxnSpPr/>
          <p:nvPr/>
        </p:nvCxnSpPr>
        <p:spPr>
          <a:xfrm rot="5400000" flipH="1" flipV="1">
            <a:off x="5181600" y="5334000"/>
            <a:ext cx="304800" cy="0"/>
          </a:xfrm>
          <a:prstGeom prst="line">
            <a:avLst/>
          </a:prstGeom>
        </p:spPr>
        <p:style>
          <a:lnRef idx="2">
            <a:schemeClr val="accent5"/>
          </a:lnRef>
          <a:fillRef idx="0">
            <a:schemeClr val="accent5"/>
          </a:fillRef>
          <a:effectRef idx="1">
            <a:schemeClr val="accent5"/>
          </a:effectRef>
          <a:fontRef idx="minor">
            <a:schemeClr val="tx1"/>
          </a:fontRef>
        </p:style>
      </p:cxnSp>
      <p:pic>
        <p:nvPicPr>
          <p:cNvPr id="21" name="~PP297.WAV">
            <a:hlinkClick r:id="" action="ppaction://media"/>
          </p:cNvPr>
          <p:cNvPicPr>
            <a:picLocks noRot="1" noChangeAspect="1"/>
          </p:cNvPicPr>
          <p:nvPr>
            <a:wavAudioFile r:embed="rId2" name="~PP297.WAV"/>
          </p:nvPr>
        </p:nvPicPr>
        <p:blipFill>
          <a:blip r:embed="rId9" cstate="print"/>
          <a:stretch>
            <a:fillRect/>
          </a:stretch>
        </p:blipFill>
        <p:spPr>
          <a:xfrm>
            <a:off x="8724900" y="6438900"/>
            <a:ext cx="304800" cy="304800"/>
          </a:xfrm>
          <a:prstGeom prst="rect">
            <a:avLst/>
          </a:prstGeom>
        </p:spPr>
      </p:pic>
    </p:spTree>
    <p:custDataLst>
      <p:tags r:id="rId1"/>
    </p:custDataLst>
  </p:cSld>
  <p:clrMapOvr>
    <a:masterClrMapping/>
  </p:clrMapOvr>
  <p:transition advTm="2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1" fill="hold" display="0">
                  <p:stCondLst>
                    <p:cond delay="indefinite"/>
                  </p:stCondLst>
                  <p:endCondLst>
                    <p:cond evt="onPrev" delay="0">
                      <p:tgtEl>
                        <p:sldTgt/>
                      </p:tgtEl>
                    </p:cond>
                    <p:cond evt="onStopAudio" delay="0">
                      <p:tgtEl>
                        <p:sldTgt/>
                      </p:tgtEl>
                    </p:cond>
                  </p:endCondLst>
                </p:cTn>
                <p:tgtEl>
                  <p:spTgt spid="21"/>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7.8|0.7"/>
</p:tagLst>
</file>

<file path=ppt/tags/tag10.xml><?xml version="1.0" encoding="utf-8"?>
<p:tagLst xmlns:a="http://schemas.openxmlformats.org/drawingml/2006/main" xmlns:r="http://schemas.openxmlformats.org/officeDocument/2006/relationships" xmlns:p="http://schemas.openxmlformats.org/presentationml/2006/main">
  <p:tag name="TIMING" val="|0.4|6|7.9|14.4"/>
</p:tagLst>
</file>

<file path=ppt/tags/tag11.xml><?xml version="1.0" encoding="utf-8"?>
<p:tagLst xmlns:a="http://schemas.openxmlformats.org/drawingml/2006/main" xmlns:r="http://schemas.openxmlformats.org/officeDocument/2006/relationships" xmlns:p="http://schemas.openxmlformats.org/presentationml/2006/main">
  <p:tag name="TIMING" val="|1.7"/>
</p:tagLst>
</file>

<file path=ppt/tags/tag12.xml><?xml version="1.0" encoding="utf-8"?>
<p:tagLst xmlns:a="http://schemas.openxmlformats.org/drawingml/2006/main" xmlns:r="http://schemas.openxmlformats.org/officeDocument/2006/relationships" xmlns:p="http://schemas.openxmlformats.org/presentationml/2006/main">
  <p:tag name="TIMING" val="|0.4|15.8|45.7|4"/>
</p:tagLst>
</file>

<file path=ppt/tags/tag13.xml><?xml version="1.0" encoding="utf-8"?>
<p:tagLst xmlns:a="http://schemas.openxmlformats.org/drawingml/2006/main" xmlns:r="http://schemas.openxmlformats.org/officeDocument/2006/relationships" xmlns:p="http://schemas.openxmlformats.org/presentationml/2006/main">
  <p:tag name="TIMING" val="|43"/>
</p:tagLst>
</file>

<file path=ppt/tags/tag14.xml><?xml version="1.0" encoding="utf-8"?>
<p:tagLst xmlns:a="http://schemas.openxmlformats.org/drawingml/2006/main" xmlns:r="http://schemas.openxmlformats.org/officeDocument/2006/relationships" xmlns:p="http://schemas.openxmlformats.org/presentationml/2006/main">
  <p:tag name="TIMING" val="|9.3|9.2|23.6|14.9|1.2|3.6|2|3.4|27.5|9.1|6.7"/>
</p:tagLst>
</file>

<file path=ppt/tags/tag15.xml><?xml version="1.0" encoding="utf-8"?>
<p:tagLst xmlns:a="http://schemas.openxmlformats.org/drawingml/2006/main" xmlns:r="http://schemas.openxmlformats.org/officeDocument/2006/relationships" xmlns:p="http://schemas.openxmlformats.org/presentationml/2006/main">
  <p:tag name="TIMING" val="|4|13.4|0.8"/>
</p:tagLst>
</file>

<file path=ppt/tags/tag16.xml><?xml version="1.0" encoding="utf-8"?>
<p:tagLst xmlns:a="http://schemas.openxmlformats.org/drawingml/2006/main" xmlns:r="http://schemas.openxmlformats.org/officeDocument/2006/relationships" xmlns:p="http://schemas.openxmlformats.org/presentationml/2006/main">
  <p:tag name="TIMING" val="|54.8"/>
</p:tagLst>
</file>

<file path=ppt/tags/tag17.xml><?xml version="1.0" encoding="utf-8"?>
<p:tagLst xmlns:a="http://schemas.openxmlformats.org/drawingml/2006/main" xmlns:r="http://schemas.openxmlformats.org/officeDocument/2006/relationships" xmlns:p="http://schemas.openxmlformats.org/presentationml/2006/main">
  <p:tag name="TIMING" val="|16.3|11|1.2|5.9|0.9|1.3|0.9|1.2|1.5|8.1|2.5|2.6|1.2|1.9|1.2|2.8|4.1|3.1|1.5|2.2"/>
</p:tagLst>
</file>

<file path=ppt/tags/tag18.xml><?xml version="1.0" encoding="utf-8"?>
<p:tagLst xmlns:a="http://schemas.openxmlformats.org/drawingml/2006/main" xmlns:r="http://schemas.openxmlformats.org/officeDocument/2006/relationships" xmlns:p="http://schemas.openxmlformats.org/presentationml/2006/main">
  <p:tag name="TIMING" val="|0.4|8.9|1.1|2|0.8|1.4|1.9|1.2|47.9|3|5.5"/>
</p:tagLst>
</file>

<file path=ppt/tags/tag19.xml><?xml version="1.0" encoding="utf-8"?>
<p:tagLst xmlns:a="http://schemas.openxmlformats.org/drawingml/2006/main" xmlns:r="http://schemas.openxmlformats.org/officeDocument/2006/relationships" xmlns:p="http://schemas.openxmlformats.org/presentationml/2006/main">
  <p:tag name="TIMING" val="|0.4|6|7.9|14.4"/>
</p:tagLst>
</file>

<file path=ppt/tags/tag2.xml><?xml version="1.0" encoding="utf-8"?>
<p:tagLst xmlns:a="http://schemas.openxmlformats.org/drawingml/2006/main" xmlns:r="http://schemas.openxmlformats.org/officeDocument/2006/relationships" xmlns:p="http://schemas.openxmlformats.org/presentationml/2006/main">
  <p:tag name="TIMING" val="|50.6"/>
</p:tagLst>
</file>

<file path=ppt/tags/tag20.xml><?xml version="1.0" encoding="utf-8"?>
<p:tagLst xmlns:a="http://schemas.openxmlformats.org/drawingml/2006/main" xmlns:r="http://schemas.openxmlformats.org/officeDocument/2006/relationships" xmlns:p="http://schemas.openxmlformats.org/presentationml/2006/main">
  <p:tag name="TIMING" val="|9.5|8.7|3|108.7|4.5"/>
</p:tagLst>
</file>

<file path=ppt/tags/tag21.xml><?xml version="1.0" encoding="utf-8"?>
<p:tagLst xmlns:a="http://schemas.openxmlformats.org/drawingml/2006/main" xmlns:r="http://schemas.openxmlformats.org/officeDocument/2006/relationships" xmlns:p="http://schemas.openxmlformats.org/presentationml/2006/main">
  <p:tag name="TIMING" val="|22.5|24.8|0.4"/>
</p:tagLst>
</file>

<file path=ppt/tags/tag22.xml><?xml version="1.0" encoding="utf-8"?>
<p:tagLst xmlns:a="http://schemas.openxmlformats.org/drawingml/2006/main" xmlns:r="http://schemas.openxmlformats.org/officeDocument/2006/relationships" xmlns:p="http://schemas.openxmlformats.org/presentationml/2006/main">
  <p:tag name="TIMING" val="|16.3|5.3|1.2|2.9|37.9|5.8|10.5"/>
</p:tagLst>
</file>

<file path=ppt/tags/tag23.xml><?xml version="1.0" encoding="utf-8"?>
<p:tagLst xmlns:a="http://schemas.openxmlformats.org/drawingml/2006/main" xmlns:r="http://schemas.openxmlformats.org/officeDocument/2006/relationships" xmlns:p="http://schemas.openxmlformats.org/presentationml/2006/main">
  <p:tag name="TIMING" val="|28.8|46.6|10|13.5|4.2"/>
</p:tagLst>
</file>

<file path=ppt/tags/tag24.xml><?xml version="1.0" encoding="utf-8"?>
<p:tagLst xmlns:a="http://schemas.openxmlformats.org/drawingml/2006/main" xmlns:r="http://schemas.openxmlformats.org/officeDocument/2006/relationships" xmlns:p="http://schemas.openxmlformats.org/presentationml/2006/main">
  <p:tag name="TIMING" val="|120.3|1.2|79.2"/>
</p:tagLst>
</file>

<file path=ppt/tags/tag25.xml><?xml version="1.0" encoding="utf-8"?>
<p:tagLst xmlns:a="http://schemas.openxmlformats.org/drawingml/2006/main" xmlns:r="http://schemas.openxmlformats.org/officeDocument/2006/relationships" xmlns:p="http://schemas.openxmlformats.org/presentationml/2006/main">
  <p:tag name="TIMING" val="|16.5|0.8|9.1"/>
</p:tagLst>
</file>

<file path=ppt/tags/tag26.xml><?xml version="1.0" encoding="utf-8"?>
<p:tagLst xmlns:a="http://schemas.openxmlformats.org/drawingml/2006/main" xmlns:r="http://schemas.openxmlformats.org/officeDocument/2006/relationships" xmlns:p="http://schemas.openxmlformats.org/presentationml/2006/main">
  <p:tag name="TIMING" val="|1.1|1.7|2.1"/>
</p:tagLst>
</file>

<file path=ppt/tags/tag27.xml><?xml version="1.0" encoding="utf-8"?>
<p:tagLst xmlns:a="http://schemas.openxmlformats.org/drawingml/2006/main" xmlns:r="http://schemas.openxmlformats.org/officeDocument/2006/relationships" xmlns:p="http://schemas.openxmlformats.org/presentationml/2006/main">
  <p:tag name="TIMING" val="|35.4|1.2|1.8"/>
</p:tagLst>
</file>

<file path=ppt/tags/tag28.xml><?xml version="1.0" encoding="utf-8"?>
<p:tagLst xmlns:a="http://schemas.openxmlformats.org/drawingml/2006/main" xmlns:r="http://schemas.openxmlformats.org/officeDocument/2006/relationships" xmlns:p="http://schemas.openxmlformats.org/presentationml/2006/main">
  <p:tag name="TIMING" val="|112.7|4.3|3.7|3.2"/>
</p:tagLst>
</file>

<file path=ppt/tags/tag29.xml><?xml version="1.0" encoding="utf-8"?>
<p:tagLst xmlns:a="http://schemas.openxmlformats.org/drawingml/2006/main" xmlns:r="http://schemas.openxmlformats.org/officeDocument/2006/relationships" xmlns:p="http://schemas.openxmlformats.org/presentationml/2006/main">
  <p:tag name="TIMING" val="|1.4|4.1|37.4|2.6|2.3"/>
</p:tagLst>
</file>

<file path=ppt/tags/tag3.xml><?xml version="1.0" encoding="utf-8"?>
<p:tagLst xmlns:a="http://schemas.openxmlformats.org/drawingml/2006/main" xmlns:r="http://schemas.openxmlformats.org/officeDocument/2006/relationships" xmlns:p="http://schemas.openxmlformats.org/presentationml/2006/main">
  <p:tag name="TIMING" val="|82.4|3.6"/>
</p:tagLst>
</file>

<file path=ppt/tags/tag30.xml><?xml version="1.0" encoding="utf-8"?>
<p:tagLst xmlns:a="http://schemas.openxmlformats.org/drawingml/2006/main" xmlns:r="http://schemas.openxmlformats.org/officeDocument/2006/relationships" xmlns:p="http://schemas.openxmlformats.org/presentationml/2006/main">
  <p:tag name="TIMING" val="|3.5|0.8|6.1|21.2|0.9|1.6"/>
</p:tagLst>
</file>

<file path=ppt/tags/tag31.xml><?xml version="1.0" encoding="utf-8"?>
<p:tagLst xmlns:a="http://schemas.openxmlformats.org/drawingml/2006/main" xmlns:r="http://schemas.openxmlformats.org/officeDocument/2006/relationships" xmlns:p="http://schemas.openxmlformats.org/presentationml/2006/main">
  <p:tag name="TIMING" val="|0.9|4.9|1.4|8.7|6.9"/>
</p:tagLst>
</file>

<file path=ppt/tags/tag32.xml><?xml version="1.0" encoding="utf-8"?>
<p:tagLst xmlns:a="http://schemas.openxmlformats.org/drawingml/2006/main" xmlns:r="http://schemas.openxmlformats.org/officeDocument/2006/relationships" xmlns:p="http://schemas.openxmlformats.org/presentationml/2006/main">
  <p:tag name="TIMING" val="|15.1|8.7|1"/>
</p:tagLst>
</file>

<file path=ppt/tags/tag33.xml><?xml version="1.0" encoding="utf-8"?>
<p:tagLst xmlns:a="http://schemas.openxmlformats.org/drawingml/2006/main" xmlns:r="http://schemas.openxmlformats.org/officeDocument/2006/relationships" xmlns:p="http://schemas.openxmlformats.org/presentationml/2006/main">
  <p:tag name="TIMING" val="|1.7|1.8|1.3|8.7|0.8|1.1"/>
</p:tagLst>
</file>

<file path=ppt/tags/tag34.xml><?xml version="1.0" encoding="utf-8"?>
<p:tagLst xmlns:a="http://schemas.openxmlformats.org/drawingml/2006/main" xmlns:r="http://schemas.openxmlformats.org/officeDocument/2006/relationships" xmlns:p="http://schemas.openxmlformats.org/presentationml/2006/main">
  <p:tag name="TIMING" val="|0.4"/>
</p:tagLst>
</file>

<file path=ppt/tags/tag35.xml><?xml version="1.0" encoding="utf-8"?>
<p:tagLst xmlns:a="http://schemas.openxmlformats.org/drawingml/2006/main" xmlns:r="http://schemas.openxmlformats.org/officeDocument/2006/relationships" xmlns:p="http://schemas.openxmlformats.org/presentationml/2006/main">
  <p:tag name="TIMING" val="|8|3.3"/>
</p:tagLst>
</file>

<file path=ppt/tags/tag36.xml><?xml version="1.0" encoding="utf-8"?>
<p:tagLst xmlns:a="http://schemas.openxmlformats.org/drawingml/2006/main" xmlns:r="http://schemas.openxmlformats.org/officeDocument/2006/relationships" xmlns:p="http://schemas.openxmlformats.org/presentationml/2006/main">
  <p:tag name="TIMING" val="|2.1|1.7|2"/>
</p:tagLst>
</file>

<file path=ppt/tags/tag37.xml><?xml version="1.0" encoding="utf-8"?>
<p:tagLst xmlns:a="http://schemas.openxmlformats.org/drawingml/2006/main" xmlns:r="http://schemas.openxmlformats.org/officeDocument/2006/relationships" xmlns:p="http://schemas.openxmlformats.org/presentationml/2006/main">
  <p:tag name="TIMING" val="|10.6|0.5"/>
</p:tagLst>
</file>

<file path=ppt/tags/tag38.xml><?xml version="1.0" encoding="utf-8"?>
<p:tagLst xmlns:a="http://schemas.openxmlformats.org/drawingml/2006/main" xmlns:r="http://schemas.openxmlformats.org/officeDocument/2006/relationships" xmlns:p="http://schemas.openxmlformats.org/presentationml/2006/main">
  <p:tag name="TIMING" val="|0|1.2|0.7|0.8|0.8|1.2|29.5|5.7|70.8"/>
</p:tagLst>
</file>

<file path=ppt/tags/tag39.xml><?xml version="1.0" encoding="utf-8"?>
<p:tagLst xmlns:a="http://schemas.openxmlformats.org/drawingml/2006/main" xmlns:r="http://schemas.openxmlformats.org/officeDocument/2006/relationships" xmlns:p="http://schemas.openxmlformats.org/presentationml/2006/main">
  <p:tag name="TIMING" val="|0.2|0.7|1.7|1.9|1.6|2.8"/>
</p:tagLst>
</file>

<file path=ppt/tags/tag4.xml><?xml version="1.0" encoding="utf-8"?>
<p:tagLst xmlns:a="http://schemas.openxmlformats.org/drawingml/2006/main" xmlns:r="http://schemas.openxmlformats.org/officeDocument/2006/relationships" xmlns:p="http://schemas.openxmlformats.org/presentationml/2006/main">
  <p:tag name="TIMING" val="|2.1|57.5|0.6|5.1|4.5|35"/>
</p:tagLst>
</file>

<file path=ppt/tags/tag40.xml><?xml version="1.0" encoding="utf-8"?>
<p:tagLst xmlns:a="http://schemas.openxmlformats.org/drawingml/2006/main" xmlns:r="http://schemas.openxmlformats.org/officeDocument/2006/relationships" xmlns:p="http://schemas.openxmlformats.org/presentationml/2006/main">
  <p:tag name="TIMING" val="|0.3|1.6|1.4|0.7"/>
</p:tagLst>
</file>

<file path=ppt/tags/tag41.xml><?xml version="1.0" encoding="utf-8"?>
<p:tagLst xmlns:a="http://schemas.openxmlformats.org/drawingml/2006/main" xmlns:r="http://schemas.openxmlformats.org/officeDocument/2006/relationships" xmlns:p="http://schemas.openxmlformats.org/presentationml/2006/main">
  <p:tag name="TIMING" val="|0.4|1|0.3"/>
</p:tagLst>
</file>

<file path=ppt/tags/tag42.xml><?xml version="1.0" encoding="utf-8"?>
<p:tagLst xmlns:a="http://schemas.openxmlformats.org/drawingml/2006/main" xmlns:r="http://schemas.openxmlformats.org/officeDocument/2006/relationships" xmlns:p="http://schemas.openxmlformats.org/presentationml/2006/main">
  <p:tag name="TIMING" val="|4.5|85.1|26.3|1.9|7.6|12.9|6.8|1.3|7.2|1.9|20.3"/>
</p:tagLst>
</file>

<file path=ppt/tags/tag43.xml><?xml version="1.0" encoding="utf-8"?>
<p:tagLst xmlns:a="http://schemas.openxmlformats.org/drawingml/2006/main" xmlns:r="http://schemas.openxmlformats.org/officeDocument/2006/relationships" xmlns:p="http://schemas.openxmlformats.org/presentationml/2006/main">
  <p:tag name="TIMING" val="|8.2|9.6|13"/>
</p:tagLst>
</file>

<file path=ppt/tags/tag44.xml><?xml version="1.0" encoding="utf-8"?>
<p:tagLst xmlns:a="http://schemas.openxmlformats.org/drawingml/2006/main" xmlns:r="http://schemas.openxmlformats.org/officeDocument/2006/relationships" xmlns:p="http://schemas.openxmlformats.org/presentationml/2006/main">
  <p:tag name="TIMING" val="|62|58.6"/>
</p:tagLst>
</file>

<file path=ppt/tags/tag45.xml><?xml version="1.0" encoding="utf-8"?>
<p:tagLst xmlns:a="http://schemas.openxmlformats.org/drawingml/2006/main" xmlns:r="http://schemas.openxmlformats.org/officeDocument/2006/relationships" xmlns:p="http://schemas.openxmlformats.org/presentationml/2006/main">
  <p:tag name="TIMING" val="|2.3|0.5|3.6|2.9|4"/>
</p:tagLst>
</file>

<file path=ppt/tags/tag46.xml><?xml version="1.0" encoding="utf-8"?>
<p:tagLst xmlns:a="http://schemas.openxmlformats.org/drawingml/2006/main" xmlns:r="http://schemas.openxmlformats.org/officeDocument/2006/relationships" xmlns:p="http://schemas.openxmlformats.org/presentationml/2006/main">
  <p:tag name="TIMING" val="|1.8|15.2|10.9|117.4|16.5"/>
</p:tagLst>
</file>

<file path=ppt/tags/tag47.xml><?xml version="1.0" encoding="utf-8"?>
<p:tagLst xmlns:a="http://schemas.openxmlformats.org/drawingml/2006/main" xmlns:r="http://schemas.openxmlformats.org/officeDocument/2006/relationships" xmlns:p="http://schemas.openxmlformats.org/presentationml/2006/main">
  <p:tag name="TIMING" val="|1.5|1.2|1.9|1.3|0.8|1.5|1.2|18.4"/>
</p:tagLst>
</file>

<file path=ppt/tags/tag48.xml><?xml version="1.0" encoding="utf-8"?>
<p:tagLst xmlns:a="http://schemas.openxmlformats.org/drawingml/2006/main" xmlns:r="http://schemas.openxmlformats.org/officeDocument/2006/relationships" xmlns:p="http://schemas.openxmlformats.org/presentationml/2006/main">
  <p:tag name="TIMING" val="|3.3|1.8"/>
</p:tagLst>
</file>

<file path=ppt/tags/tag49.xml><?xml version="1.0" encoding="utf-8"?>
<p:tagLst xmlns:a="http://schemas.openxmlformats.org/drawingml/2006/main" xmlns:r="http://schemas.openxmlformats.org/officeDocument/2006/relationships" xmlns:p="http://schemas.openxmlformats.org/presentationml/2006/main">
  <p:tag name="TIMING" val="|0|1|11.8|8.1|4.2|5.2"/>
</p:tagLst>
</file>

<file path=ppt/tags/tag5.xml><?xml version="1.0" encoding="utf-8"?>
<p:tagLst xmlns:a="http://schemas.openxmlformats.org/drawingml/2006/main" xmlns:r="http://schemas.openxmlformats.org/officeDocument/2006/relationships" xmlns:p="http://schemas.openxmlformats.org/presentationml/2006/main">
  <p:tag name="TIMING" val="|141|1.1|135.9|0.1"/>
</p:tagLst>
</file>

<file path=ppt/tags/tag50.xml><?xml version="1.0" encoding="utf-8"?>
<p:tagLst xmlns:a="http://schemas.openxmlformats.org/drawingml/2006/main" xmlns:r="http://schemas.openxmlformats.org/officeDocument/2006/relationships" xmlns:p="http://schemas.openxmlformats.org/presentationml/2006/main">
  <p:tag name="TIMING" val="|0.4|2.7|0.4|2.6"/>
</p:tagLst>
</file>

<file path=ppt/tags/tag51.xml><?xml version="1.0" encoding="utf-8"?>
<p:tagLst xmlns:a="http://schemas.openxmlformats.org/drawingml/2006/main" xmlns:r="http://schemas.openxmlformats.org/officeDocument/2006/relationships" xmlns:p="http://schemas.openxmlformats.org/presentationml/2006/main">
  <p:tag name="TIMING" val="|0.7|6.1|1.4|4.2|4.4|1.8"/>
</p:tagLst>
</file>

<file path=ppt/tags/tag52.xml><?xml version="1.0" encoding="utf-8"?>
<p:tagLst xmlns:a="http://schemas.openxmlformats.org/drawingml/2006/main" xmlns:r="http://schemas.openxmlformats.org/officeDocument/2006/relationships" xmlns:p="http://schemas.openxmlformats.org/presentationml/2006/main">
  <p:tag name="TIMING" val="|0.1|4.5|2.7|1.8"/>
</p:tagLst>
</file>

<file path=ppt/tags/tag53.xml><?xml version="1.0" encoding="utf-8"?>
<p:tagLst xmlns:a="http://schemas.openxmlformats.org/drawingml/2006/main" xmlns:r="http://schemas.openxmlformats.org/officeDocument/2006/relationships" xmlns:p="http://schemas.openxmlformats.org/presentationml/2006/main">
  <p:tag name="TIMING" val="|0|0.5|0.4|9.6|14|1.2"/>
</p:tagLst>
</file>

<file path=ppt/tags/tag54.xml><?xml version="1.0" encoding="utf-8"?>
<p:tagLst xmlns:a="http://schemas.openxmlformats.org/drawingml/2006/main" xmlns:r="http://schemas.openxmlformats.org/officeDocument/2006/relationships" xmlns:p="http://schemas.openxmlformats.org/presentationml/2006/main">
  <p:tag name="TIMING" val="|2.5|0.7|0.4|2.3|1.1|3.6"/>
</p:tagLst>
</file>

<file path=ppt/tags/tag55.xml><?xml version="1.0" encoding="utf-8"?>
<p:tagLst xmlns:a="http://schemas.openxmlformats.org/drawingml/2006/main" xmlns:r="http://schemas.openxmlformats.org/officeDocument/2006/relationships" xmlns:p="http://schemas.openxmlformats.org/presentationml/2006/main">
  <p:tag name="TIMING" val="|0.5|4|1.9|2"/>
</p:tagLst>
</file>

<file path=ppt/tags/tag56.xml><?xml version="1.0" encoding="utf-8"?>
<p:tagLst xmlns:a="http://schemas.openxmlformats.org/drawingml/2006/main" xmlns:r="http://schemas.openxmlformats.org/officeDocument/2006/relationships" xmlns:p="http://schemas.openxmlformats.org/presentationml/2006/main">
  <p:tag name="TIMING" val="|0|3.2|1.3|0.9|1.8|4.1"/>
</p:tagLst>
</file>

<file path=ppt/tags/tag57.xml><?xml version="1.0" encoding="utf-8"?>
<p:tagLst xmlns:a="http://schemas.openxmlformats.org/drawingml/2006/main" xmlns:r="http://schemas.openxmlformats.org/officeDocument/2006/relationships" xmlns:p="http://schemas.openxmlformats.org/presentationml/2006/main">
  <p:tag name="TIMING" val="|0|0.5|0.7|2.3|2.6|0.5|3.4"/>
</p:tagLst>
</file>

<file path=ppt/tags/tag58.xml><?xml version="1.0" encoding="utf-8"?>
<p:tagLst xmlns:a="http://schemas.openxmlformats.org/drawingml/2006/main" xmlns:r="http://schemas.openxmlformats.org/officeDocument/2006/relationships" xmlns:p="http://schemas.openxmlformats.org/presentationml/2006/main">
  <p:tag name="TIMING" val="|1.2|0.4|0.3|0.2|0.3"/>
</p:tagLst>
</file>

<file path=ppt/tags/tag59.xml><?xml version="1.0" encoding="utf-8"?>
<p:tagLst xmlns:a="http://schemas.openxmlformats.org/drawingml/2006/main" xmlns:r="http://schemas.openxmlformats.org/officeDocument/2006/relationships" xmlns:p="http://schemas.openxmlformats.org/presentationml/2006/main">
  <p:tag name="TIMING" val="|9.5|9|178.2|9.1|5.2|8|10.2|43.5|6.7"/>
</p:tagLst>
</file>

<file path=ppt/tags/tag6.xml><?xml version="1.0" encoding="utf-8"?>
<p:tagLst xmlns:a="http://schemas.openxmlformats.org/drawingml/2006/main" xmlns:r="http://schemas.openxmlformats.org/officeDocument/2006/relationships" xmlns:p="http://schemas.openxmlformats.org/presentationml/2006/main">
  <p:tag name="TIMING" val="|298.3|16.9|7.3|1.5|23.9|6.9|9.2|18.4|2.3|3.4|0.9|1.5|46.3|78"/>
</p:tagLst>
</file>

<file path=ppt/tags/tag60.xml><?xml version="1.0" encoding="utf-8"?>
<p:tagLst xmlns:a="http://schemas.openxmlformats.org/drawingml/2006/main" xmlns:r="http://schemas.openxmlformats.org/officeDocument/2006/relationships" xmlns:p="http://schemas.openxmlformats.org/presentationml/2006/main">
  <p:tag name="TIMING" val="|0|5.2|3.1|15|0.4"/>
</p:tagLst>
</file>

<file path=ppt/tags/tag61.xml><?xml version="1.0" encoding="utf-8"?>
<p:tagLst xmlns:a="http://schemas.openxmlformats.org/drawingml/2006/main" xmlns:r="http://schemas.openxmlformats.org/officeDocument/2006/relationships" xmlns:p="http://schemas.openxmlformats.org/presentationml/2006/main">
  <p:tag name="TIMING" val="|2.7|3.5|0.3|0.3|16.8|0.8"/>
</p:tagLst>
</file>

<file path=ppt/tags/tag62.xml><?xml version="1.0" encoding="utf-8"?>
<p:tagLst xmlns:a="http://schemas.openxmlformats.org/drawingml/2006/main" xmlns:r="http://schemas.openxmlformats.org/officeDocument/2006/relationships" xmlns:p="http://schemas.openxmlformats.org/presentationml/2006/main">
  <p:tag name="TIMING" val="|4.7|3.1|1.4"/>
</p:tagLst>
</file>

<file path=ppt/tags/tag63.xml><?xml version="1.0" encoding="utf-8"?>
<p:tagLst xmlns:a="http://schemas.openxmlformats.org/drawingml/2006/main" xmlns:r="http://schemas.openxmlformats.org/officeDocument/2006/relationships" xmlns:p="http://schemas.openxmlformats.org/presentationml/2006/main">
  <p:tag name="TIMING" val="|0.2|1.1|3|0.4"/>
</p:tagLst>
</file>

<file path=ppt/tags/tag64.xml><?xml version="1.0" encoding="utf-8"?>
<p:tagLst xmlns:a="http://schemas.openxmlformats.org/drawingml/2006/main" xmlns:r="http://schemas.openxmlformats.org/officeDocument/2006/relationships" xmlns:p="http://schemas.openxmlformats.org/presentationml/2006/main">
  <p:tag name="TIMING" val="|0.2|1.4|0.3"/>
</p:tagLst>
</file>

<file path=ppt/tags/tag65.xml><?xml version="1.0" encoding="utf-8"?>
<p:tagLst xmlns:a="http://schemas.openxmlformats.org/drawingml/2006/main" xmlns:r="http://schemas.openxmlformats.org/officeDocument/2006/relationships" xmlns:p="http://schemas.openxmlformats.org/presentationml/2006/main">
  <p:tag name="TIMING" val="|5.1|5.8|3|0.5"/>
</p:tagLst>
</file>

<file path=ppt/tags/tag66.xml><?xml version="1.0" encoding="utf-8"?>
<p:tagLst xmlns:a="http://schemas.openxmlformats.org/drawingml/2006/main" xmlns:r="http://schemas.openxmlformats.org/officeDocument/2006/relationships" xmlns:p="http://schemas.openxmlformats.org/presentationml/2006/main">
  <p:tag name="TIMING" val="|193.9|21.9|7.4|16.8|22.7"/>
</p:tagLst>
</file>

<file path=ppt/tags/tag67.xml><?xml version="1.0" encoding="utf-8"?>
<p:tagLst xmlns:a="http://schemas.openxmlformats.org/drawingml/2006/main" xmlns:r="http://schemas.openxmlformats.org/officeDocument/2006/relationships" xmlns:p="http://schemas.openxmlformats.org/presentationml/2006/main">
  <p:tag name="TIMING" val="|4.5|1|8.8|5.6|1.7"/>
</p:tagLst>
</file>

<file path=ppt/tags/tag68.xml><?xml version="1.0" encoding="utf-8"?>
<p:tagLst xmlns:a="http://schemas.openxmlformats.org/drawingml/2006/main" xmlns:r="http://schemas.openxmlformats.org/officeDocument/2006/relationships" xmlns:p="http://schemas.openxmlformats.org/presentationml/2006/main">
  <p:tag name="TIMING" val="|0.3|25.4|25.7|4.8"/>
</p:tagLst>
</file>

<file path=ppt/tags/tag69.xml><?xml version="1.0" encoding="utf-8"?>
<p:tagLst xmlns:a="http://schemas.openxmlformats.org/drawingml/2006/main" xmlns:r="http://schemas.openxmlformats.org/officeDocument/2006/relationships" xmlns:p="http://schemas.openxmlformats.org/presentationml/2006/main">
  <p:tag name="TIMING" val="|589.4|3.2|12.1|3.1"/>
</p:tagLst>
</file>

<file path=ppt/tags/tag7.xml><?xml version="1.0" encoding="utf-8"?>
<p:tagLst xmlns:a="http://schemas.openxmlformats.org/drawingml/2006/main" xmlns:r="http://schemas.openxmlformats.org/officeDocument/2006/relationships" xmlns:p="http://schemas.openxmlformats.org/presentationml/2006/main">
  <p:tag name="TIMING" val="|3.6|20.1|55|1.7|107.8"/>
</p:tagLst>
</file>

<file path=ppt/tags/tag70.xml><?xml version="1.0" encoding="utf-8"?>
<p:tagLst xmlns:a="http://schemas.openxmlformats.org/drawingml/2006/main" xmlns:r="http://schemas.openxmlformats.org/officeDocument/2006/relationships" xmlns:p="http://schemas.openxmlformats.org/presentationml/2006/main">
  <p:tag name="TIMING" val="|1.2|3.8|8.2|3.2"/>
</p:tagLst>
</file>

<file path=ppt/tags/tag71.xml><?xml version="1.0" encoding="utf-8"?>
<p:tagLst xmlns:a="http://schemas.openxmlformats.org/drawingml/2006/main" xmlns:r="http://schemas.openxmlformats.org/officeDocument/2006/relationships" xmlns:p="http://schemas.openxmlformats.org/presentationml/2006/main">
  <p:tag name="TIMING" val="|0.8|5.6|2.7|5.7|7|2|2.7|8.5|1.9"/>
</p:tagLst>
</file>

<file path=ppt/tags/tag72.xml><?xml version="1.0" encoding="utf-8"?>
<p:tagLst xmlns:a="http://schemas.openxmlformats.org/drawingml/2006/main" xmlns:r="http://schemas.openxmlformats.org/officeDocument/2006/relationships" xmlns:p="http://schemas.openxmlformats.org/presentationml/2006/main">
  <p:tag name="TIMING" val="|2.7|3.2|4.1|2.1|14.4|5|4.9|3.5"/>
</p:tagLst>
</file>

<file path=ppt/tags/tag73.xml><?xml version="1.0" encoding="utf-8"?>
<p:tagLst xmlns:a="http://schemas.openxmlformats.org/drawingml/2006/main" xmlns:r="http://schemas.openxmlformats.org/officeDocument/2006/relationships" xmlns:p="http://schemas.openxmlformats.org/presentationml/2006/main">
  <p:tag name="TIMING" val="|3.1|1.3|1.5|3.2|2.7|6|2.7|4.1|1.5|2.7|10.4|3.7|3.8|3.4|2.9|4.9|2.9|7.7|4|3.3|3|1.6"/>
</p:tagLst>
</file>

<file path=ppt/tags/tag74.xml><?xml version="1.0" encoding="utf-8"?>
<p:tagLst xmlns:a="http://schemas.openxmlformats.org/drawingml/2006/main" xmlns:r="http://schemas.openxmlformats.org/officeDocument/2006/relationships" xmlns:p="http://schemas.openxmlformats.org/presentationml/2006/main">
  <p:tag name="TIMING" val="|1.3|4.8|4.7|15.3"/>
</p:tagLst>
</file>

<file path=ppt/tags/tag75.xml><?xml version="1.0" encoding="utf-8"?>
<p:tagLst xmlns:a="http://schemas.openxmlformats.org/drawingml/2006/main" xmlns:r="http://schemas.openxmlformats.org/officeDocument/2006/relationships" xmlns:p="http://schemas.openxmlformats.org/presentationml/2006/main">
  <p:tag name="TIMING" val="|2.3|1.7|2.5|1.9|1.4|3.2|0.5|0.5|1|0.5|0.4|1.9|2.2|1|0.7|10.9|1.6"/>
</p:tagLst>
</file>

<file path=ppt/tags/tag76.xml><?xml version="1.0" encoding="utf-8"?>
<p:tagLst xmlns:a="http://schemas.openxmlformats.org/drawingml/2006/main" xmlns:r="http://schemas.openxmlformats.org/officeDocument/2006/relationships" xmlns:p="http://schemas.openxmlformats.org/presentationml/2006/main">
  <p:tag name="TIMING" val="|23.6|1.3|181.5"/>
</p:tagLst>
</file>

<file path=ppt/tags/tag77.xml><?xml version="1.0" encoding="utf-8"?>
<p:tagLst xmlns:a="http://schemas.openxmlformats.org/drawingml/2006/main" xmlns:r="http://schemas.openxmlformats.org/officeDocument/2006/relationships" xmlns:p="http://schemas.openxmlformats.org/presentationml/2006/main">
  <p:tag name="TIMING" val="|0.6|130.7|2.9|55.3|117.6"/>
</p:tagLst>
</file>

<file path=ppt/tags/tag78.xml><?xml version="1.0" encoding="utf-8"?>
<p:tagLst xmlns:a="http://schemas.openxmlformats.org/drawingml/2006/main" xmlns:r="http://schemas.openxmlformats.org/officeDocument/2006/relationships" xmlns:p="http://schemas.openxmlformats.org/presentationml/2006/main">
  <p:tag name="TIMING" val="|13.9|2.9|4.2|5.7|41.1|1.5|8.5|2.4|4.4"/>
</p:tagLst>
</file>

<file path=ppt/tags/tag79.xml><?xml version="1.0" encoding="utf-8"?>
<p:tagLst xmlns:a="http://schemas.openxmlformats.org/drawingml/2006/main" xmlns:r="http://schemas.openxmlformats.org/officeDocument/2006/relationships" xmlns:p="http://schemas.openxmlformats.org/presentationml/2006/main">
  <p:tag name="TIMING" val="|8.5|4.6|1.1"/>
</p:tagLst>
</file>

<file path=ppt/tags/tag8.xml><?xml version="1.0" encoding="utf-8"?>
<p:tagLst xmlns:a="http://schemas.openxmlformats.org/drawingml/2006/main" xmlns:r="http://schemas.openxmlformats.org/officeDocument/2006/relationships" xmlns:p="http://schemas.openxmlformats.org/presentationml/2006/main">
  <p:tag name="TIMING" val="|31.1|0.6"/>
</p:tagLst>
</file>

<file path=ppt/tags/tag80.xml><?xml version="1.0" encoding="utf-8"?>
<p:tagLst xmlns:a="http://schemas.openxmlformats.org/drawingml/2006/main" xmlns:r="http://schemas.openxmlformats.org/officeDocument/2006/relationships" xmlns:p="http://schemas.openxmlformats.org/presentationml/2006/main">
  <p:tag name="TIMING" val="|5.5"/>
</p:tagLst>
</file>

<file path=ppt/tags/tag81.xml><?xml version="1.0" encoding="utf-8"?>
<p:tagLst xmlns:a="http://schemas.openxmlformats.org/drawingml/2006/main" xmlns:r="http://schemas.openxmlformats.org/officeDocument/2006/relationships" xmlns:p="http://schemas.openxmlformats.org/presentationml/2006/main">
  <p:tag name="TIMING" val="|10.7|4|14.6"/>
</p:tagLst>
</file>

<file path=ppt/tags/tag82.xml><?xml version="1.0" encoding="utf-8"?>
<p:tagLst xmlns:a="http://schemas.openxmlformats.org/drawingml/2006/main" xmlns:r="http://schemas.openxmlformats.org/officeDocument/2006/relationships" xmlns:p="http://schemas.openxmlformats.org/presentationml/2006/main">
  <p:tag name="TIMING" val="|22"/>
</p:tagLst>
</file>

<file path=ppt/tags/tag83.xml><?xml version="1.0" encoding="utf-8"?>
<p:tagLst xmlns:a="http://schemas.openxmlformats.org/drawingml/2006/main" xmlns:r="http://schemas.openxmlformats.org/officeDocument/2006/relationships" xmlns:p="http://schemas.openxmlformats.org/presentationml/2006/main">
  <p:tag name="TIMING" val="|20.1"/>
</p:tagLst>
</file>

<file path=ppt/tags/tag84.xml><?xml version="1.0" encoding="utf-8"?>
<p:tagLst xmlns:a="http://schemas.openxmlformats.org/drawingml/2006/main" xmlns:r="http://schemas.openxmlformats.org/officeDocument/2006/relationships" xmlns:p="http://schemas.openxmlformats.org/presentationml/2006/main">
  <p:tag name="TIMING" val="|75.6|1.2|7.4|10.5"/>
</p:tagLst>
</file>

<file path=ppt/tags/tag85.xml><?xml version="1.0" encoding="utf-8"?>
<p:tagLst xmlns:a="http://schemas.openxmlformats.org/drawingml/2006/main" xmlns:r="http://schemas.openxmlformats.org/officeDocument/2006/relationships" xmlns:p="http://schemas.openxmlformats.org/presentationml/2006/main">
  <p:tag name="TIMING" val="|1.3|5.8|4.5"/>
</p:tagLst>
</file>

<file path=ppt/tags/tag86.xml><?xml version="1.0" encoding="utf-8"?>
<p:tagLst xmlns:a="http://schemas.openxmlformats.org/drawingml/2006/main" xmlns:r="http://schemas.openxmlformats.org/officeDocument/2006/relationships" xmlns:p="http://schemas.openxmlformats.org/presentationml/2006/main">
  <p:tag name="TIMING" val="|0.6|10.7"/>
</p:tagLst>
</file>

<file path=ppt/tags/tag87.xml><?xml version="1.0" encoding="utf-8"?>
<p:tagLst xmlns:a="http://schemas.openxmlformats.org/drawingml/2006/main" xmlns:r="http://schemas.openxmlformats.org/officeDocument/2006/relationships" xmlns:p="http://schemas.openxmlformats.org/presentationml/2006/main">
  <p:tag name="TIMING" val="|68.5"/>
</p:tagLst>
</file>

<file path=ppt/tags/tag88.xml><?xml version="1.0" encoding="utf-8"?>
<p:tagLst xmlns:a="http://schemas.openxmlformats.org/drawingml/2006/main" xmlns:r="http://schemas.openxmlformats.org/officeDocument/2006/relationships" xmlns:p="http://schemas.openxmlformats.org/presentationml/2006/main">
  <p:tag name="TIMING" val="|5.7|10.4|5.6|6.4|1.4|21.7"/>
</p:tagLst>
</file>

<file path=ppt/tags/tag89.xml><?xml version="1.0" encoding="utf-8"?>
<p:tagLst xmlns:a="http://schemas.openxmlformats.org/drawingml/2006/main" xmlns:r="http://schemas.openxmlformats.org/officeDocument/2006/relationships" xmlns:p="http://schemas.openxmlformats.org/presentationml/2006/main">
  <p:tag name="TIMING" val="|5.7|10.4|5.6|6.4|1.4|21.7"/>
</p:tagLst>
</file>

<file path=ppt/tags/tag9.xml><?xml version="1.0" encoding="utf-8"?>
<p:tagLst xmlns:a="http://schemas.openxmlformats.org/drawingml/2006/main" xmlns:r="http://schemas.openxmlformats.org/officeDocument/2006/relationships" xmlns:p="http://schemas.openxmlformats.org/presentationml/2006/main">
  <p:tag name="TIMING" val="|176|37|18.1|343.5|201.3"/>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22540</TotalTime>
  <Words>5969</Words>
  <Application>Microsoft Office PowerPoint</Application>
  <PresentationFormat>On-screen Show (4:3)</PresentationFormat>
  <Paragraphs>2010</Paragraphs>
  <Slides>127</Slides>
  <Notes>74</Notes>
  <HiddenSlides>0</HiddenSlides>
  <MMClips>117</MMClips>
  <ScaleCrop>false</ScaleCrop>
  <HeadingPairs>
    <vt:vector size="4" baseType="variant">
      <vt:variant>
        <vt:lpstr>Theme</vt:lpstr>
      </vt:variant>
      <vt:variant>
        <vt:i4>1</vt:i4>
      </vt:variant>
      <vt:variant>
        <vt:lpstr>Slide Titles</vt:lpstr>
      </vt:variant>
      <vt:variant>
        <vt:i4>127</vt:i4>
      </vt:variant>
    </vt:vector>
  </HeadingPairs>
  <TitlesOfParts>
    <vt:vector size="128" baseType="lpstr">
      <vt:lpstr>Oriel</vt:lpstr>
      <vt:lpstr>Firewalls and Communication Intermediaries</vt:lpstr>
      <vt:lpstr>Current Architecture</vt:lpstr>
      <vt:lpstr>Next Architecture</vt:lpstr>
      <vt:lpstr>Why Not Arbitrary Connection</vt:lpstr>
      <vt:lpstr>Problems of Arbitrary Connection</vt:lpstr>
      <vt:lpstr>Problems of Arbitrary Connection (Review)</vt:lpstr>
      <vt:lpstr>Basic Firewall: No Open-In</vt:lpstr>
      <vt:lpstr>Protected Organization Site</vt:lpstr>
      <vt:lpstr>Firewall Closeable by Organization</vt:lpstr>
      <vt:lpstr>Protocol-based Firewall</vt:lpstr>
      <vt:lpstr>Asymmetric Communication</vt:lpstr>
      <vt:lpstr>Call Reply </vt:lpstr>
      <vt:lpstr>Degrees of Firewall</vt:lpstr>
      <vt:lpstr>Degrees of Firewall and Client-Server</vt:lpstr>
      <vt:lpstr>Degrees of Firewall and Client-Server</vt:lpstr>
      <vt:lpstr>Degrees of Firewall and Client-Server</vt:lpstr>
      <vt:lpstr>Initiating Collaboration in Peer-to-Peer</vt:lpstr>
      <vt:lpstr>Both Parties Behind Firewalls</vt:lpstr>
      <vt:lpstr>Both Parties Behind Firewalls</vt:lpstr>
      <vt:lpstr>Asymmetric Protocol and Peer To Peer</vt:lpstr>
      <vt:lpstr>Call-reply</vt:lpstr>
      <vt:lpstr>Polling</vt:lpstr>
      <vt:lpstr>Blocked Call</vt:lpstr>
      <vt:lpstr>Degrees of Firewall and Peer-to-Peer</vt:lpstr>
      <vt:lpstr>Effectiveness of Firewalls</vt:lpstr>
      <vt:lpstr>Intermediary and Performance</vt:lpstr>
      <vt:lpstr>Intermediary and Performance (Review)</vt:lpstr>
      <vt:lpstr>Intermediary + Multi-caster</vt:lpstr>
      <vt:lpstr>TCP I/P Congestion Window</vt:lpstr>
      <vt:lpstr>Intermediary and Congestion Control</vt:lpstr>
      <vt:lpstr>Multiple Multi-caster?</vt:lpstr>
      <vt:lpstr>Intermediary and Performance</vt:lpstr>
      <vt:lpstr>Response Times with and without Firewalls</vt:lpstr>
      <vt:lpstr>Collaboration Architecture and Multicast</vt:lpstr>
      <vt:lpstr>Logical vs. Physical Connections</vt:lpstr>
      <vt:lpstr>Multicast Communication</vt:lpstr>
      <vt:lpstr>Example Serial Unicast</vt:lpstr>
      <vt:lpstr>Example Concurrent Multicast</vt:lpstr>
      <vt:lpstr>Serial Multicast</vt:lpstr>
      <vt:lpstr>Simplistic Scenario</vt:lpstr>
      <vt:lpstr>More Realistic Scenario with Transmit First</vt:lpstr>
      <vt:lpstr>More Realistic Scenario with Multicast</vt:lpstr>
      <vt:lpstr>More Realistic Scenario with Multicast</vt:lpstr>
      <vt:lpstr>More Realistic Scenario with Multicast</vt:lpstr>
      <vt:lpstr>More Realistic Scenario with Unicast</vt:lpstr>
      <vt:lpstr>More Realistic Scenario with Unicast</vt:lpstr>
      <vt:lpstr>Unicast vs. Multicast</vt:lpstr>
      <vt:lpstr>Unicast Local Response Time</vt:lpstr>
      <vt:lpstr>Multicast Local Response Time</vt:lpstr>
      <vt:lpstr>Transmit-First Response Time</vt:lpstr>
      <vt:lpstr>Intermediary and Performance</vt:lpstr>
      <vt:lpstr>Multicast Tree vs. Service vs. Server vs. Local Communication</vt:lpstr>
      <vt:lpstr>Response Times Parameters</vt:lpstr>
      <vt:lpstr>Potential Single-Core Scheduling Policies</vt:lpstr>
      <vt:lpstr>Intuitive Choice of Scheduling Policy</vt:lpstr>
      <vt:lpstr>Intuition vs. Logic</vt:lpstr>
      <vt:lpstr>Running Example</vt:lpstr>
      <vt:lpstr>Running Example</vt:lpstr>
      <vt:lpstr>User6’s Response Time</vt:lpstr>
      <vt:lpstr>User6’s Response Time</vt:lpstr>
      <vt:lpstr>User6’s Process-First Response Time</vt:lpstr>
      <vt:lpstr>User6’s Transmit-First Response Time</vt:lpstr>
      <vt:lpstr>Response Time Comparison</vt:lpstr>
      <vt:lpstr>User4’s Response Time</vt:lpstr>
      <vt:lpstr>User4’s Process-First Response Time</vt:lpstr>
      <vt:lpstr>User4’s Transmit-First Response Time</vt:lpstr>
      <vt:lpstr>Serial Response Time Comparison</vt:lpstr>
      <vt:lpstr>Intuitive Choice of Scheduling Policy</vt:lpstr>
      <vt:lpstr>Intuition vs. Logic</vt:lpstr>
      <vt:lpstr>Intuition vs. Logic</vt:lpstr>
      <vt:lpstr>Response Times  with  Concurrent Scheduling</vt:lpstr>
      <vt:lpstr>Response Times  with  Concurrent Scheduling</vt:lpstr>
      <vt:lpstr>Response Times  with  Concurrent Scheduling</vt:lpstr>
      <vt:lpstr>Concurrent Execution Time</vt:lpstr>
      <vt:lpstr>User6’s Concurrent Response Time</vt:lpstr>
      <vt:lpstr>User6’s Concurrent Response Time</vt:lpstr>
      <vt:lpstr>User6’s Concurrent Response Time</vt:lpstr>
      <vt:lpstr>Response Time Comparisons</vt:lpstr>
      <vt:lpstr>User1’s Response Times</vt:lpstr>
      <vt:lpstr>Response Time Comparisons</vt:lpstr>
      <vt:lpstr>Summary</vt:lpstr>
      <vt:lpstr>Potential Single-Core Scheduling Policies</vt:lpstr>
      <vt:lpstr>New Policy?</vt:lpstr>
      <vt:lpstr>Noticeable Response Time Differences</vt:lpstr>
      <vt:lpstr>Lazy Scheduling Policy Implementation</vt:lpstr>
      <vt:lpstr>Example</vt:lpstr>
      <vt:lpstr>Theoretical Example User7’s Remote Response Times</vt:lpstr>
      <vt:lpstr>Example User7’s Remote Response Times</vt:lpstr>
      <vt:lpstr>Example User5’s Remote Response Times</vt:lpstr>
      <vt:lpstr>New Scheduling Policy</vt:lpstr>
      <vt:lpstr>Lazy Evaluation in Other Context</vt:lpstr>
      <vt:lpstr>Information Push</vt:lpstr>
      <vt:lpstr>Polling Pull</vt:lpstr>
      <vt:lpstr>Pulling Blocking Call</vt:lpstr>
      <vt:lpstr>Push vs. Pull</vt:lpstr>
      <vt:lpstr>Pushing Information to Destination</vt:lpstr>
      <vt:lpstr>Pushing Information to Destination</vt:lpstr>
      <vt:lpstr>Pushing Information to Destination</vt:lpstr>
      <vt:lpstr>Pulling Information From Destination</vt:lpstr>
      <vt:lpstr>Pushing Information to Destination</vt:lpstr>
      <vt:lpstr>Pushing Information to Destination</vt:lpstr>
      <vt:lpstr>Pulling Information to Destination</vt:lpstr>
      <vt:lpstr>Multicast in Push</vt:lpstr>
      <vt:lpstr>Proxy Servers in Pull</vt:lpstr>
      <vt:lpstr>Push/Pull Performance</vt:lpstr>
      <vt:lpstr>Adapting Polling Frequency</vt:lpstr>
      <vt:lpstr>Adaptive Polling</vt:lpstr>
      <vt:lpstr>Using Multiple Applications Simultaneously</vt:lpstr>
      <vt:lpstr>Multiple Poll Streams!</vt:lpstr>
      <vt:lpstr>All shared Apps in One server</vt:lpstr>
      <vt:lpstr>Multiplexing</vt:lpstr>
      <vt:lpstr>Ajax Broker Architecture</vt:lpstr>
      <vt:lpstr>Multiplexing</vt:lpstr>
      <vt:lpstr>Our Solution: Mooching</vt:lpstr>
      <vt:lpstr>High-Frequency Heartbeat</vt:lpstr>
      <vt:lpstr>Low-Frequency Heartbeat</vt:lpstr>
      <vt:lpstr>Extra Slides</vt:lpstr>
      <vt:lpstr>More Realistic Scenario with Process First</vt:lpstr>
      <vt:lpstr>Concurrent</vt:lpstr>
      <vt:lpstr>More Realistic Scenario with Multicast</vt:lpstr>
      <vt:lpstr>More Realistic Scenario with Multicast</vt:lpstr>
      <vt:lpstr>More Realistic Scenario with Multicast</vt:lpstr>
      <vt:lpstr>More Realistic Scenario with Unicast</vt:lpstr>
      <vt:lpstr>More Realistic Scenario with Unicast</vt:lpstr>
      <vt:lpstr>Unicast vs. Multicast</vt:lpstr>
      <vt:lpstr>Intuition vs. Logic</vt:lpstr>
      <vt:lpstr>Intuition vs. Logic</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Sasa</dc:creator>
  <cp:lastModifiedBy>dewan</cp:lastModifiedBy>
  <cp:revision>1873</cp:revision>
  <dcterms:created xsi:type="dcterms:W3CDTF">2006-08-16T00:00:00Z</dcterms:created>
  <dcterms:modified xsi:type="dcterms:W3CDTF">2009-12-01T17:00:53Z</dcterms:modified>
</cp:coreProperties>
</file>