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44" r:id="rId2"/>
    <p:sldId id="552" r:id="rId3"/>
    <p:sldId id="527" r:id="rId4"/>
    <p:sldId id="530" r:id="rId5"/>
    <p:sldId id="532" r:id="rId6"/>
    <p:sldId id="533" r:id="rId7"/>
    <p:sldId id="531" r:id="rId8"/>
    <p:sldId id="536" r:id="rId9"/>
    <p:sldId id="538" r:id="rId10"/>
    <p:sldId id="539" r:id="rId11"/>
    <p:sldId id="535" r:id="rId12"/>
    <p:sldId id="540" r:id="rId13"/>
    <p:sldId id="541" r:id="rId14"/>
    <p:sldId id="553" r:id="rId15"/>
    <p:sldId id="542" r:id="rId16"/>
    <p:sldId id="544" r:id="rId17"/>
    <p:sldId id="545" r:id="rId18"/>
    <p:sldId id="546" r:id="rId19"/>
    <p:sldId id="548" r:id="rId20"/>
    <p:sldId id="547" r:id="rId21"/>
    <p:sldId id="549" r:id="rId22"/>
    <p:sldId id="550" r:id="rId23"/>
    <p:sldId id="556" r:id="rId24"/>
    <p:sldId id="558" r:id="rId25"/>
    <p:sldId id="555" r:id="rId26"/>
    <p:sldId id="554" r:id="rId27"/>
    <p:sldId id="537" r:id="rId28"/>
    <p:sldId id="55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EDF2E2"/>
    <a:srgbClr val="7F7F7F"/>
    <a:srgbClr val="663300"/>
    <a:srgbClr val="D9D9D9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61" autoAdjust="0"/>
    <p:restoredTop sz="89706" autoAdjust="0"/>
  </p:normalViewPr>
  <p:slideViewPr>
    <p:cSldViewPr>
      <p:cViewPr varScale="1">
        <p:scale>
          <a:sx n="50" d="100"/>
          <a:sy n="50" d="100"/>
        </p:scale>
        <p:origin x="85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1B9F1-DAFE-4E1A-8B5D-CE99B308D6B4}" type="datetimeFigureOut">
              <a:rPr lang="en-US" smtClean="0"/>
              <a:t>3/24/2017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5CB17-839E-4A53-BB69-B3E94B5D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4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9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47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4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032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71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81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73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41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93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2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019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excessive</a:t>
            </a:r>
            <a:r>
              <a:rPr lang="en-US" baseline="0" dirty="0"/>
              <a:t> waiting times.</a:t>
            </a:r>
          </a:p>
          <a:p>
            <a:endParaRPr lang="en-US" baseline="0" dirty="0"/>
          </a:p>
          <a:p>
            <a:r>
              <a:rPr lang="en-US" baseline="0" dirty="0"/>
              <a:t>This graph is a cumulative distribution function of how long students had to wait before receiving help across all three universities.</a:t>
            </a:r>
          </a:p>
          <a:p>
            <a:endParaRPr lang="en-US" baseline="0" dirty="0"/>
          </a:p>
          <a:p>
            <a:r>
              <a:rPr lang="en-US" baseline="0" dirty="0"/>
              <a:t>To interpret this, pick a point on the graph. [Animate Slide] We’ll pick this point.</a:t>
            </a:r>
          </a:p>
          <a:p>
            <a:endParaRPr lang="en-US" baseline="0" dirty="0"/>
          </a:p>
          <a:p>
            <a:r>
              <a:rPr lang="en-US" baseline="0" dirty="0"/>
              <a:t>[Animate Slide] </a:t>
            </a:r>
            <a:r>
              <a:rPr lang="en-US" dirty="0"/>
              <a:t>Now,</a:t>
            </a:r>
            <a:r>
              <a:rPr lang="en-US" baseline="0" dirty="0"/>
              <a:t> this point corresponds to 60 minutes of waiting time and 60 percent of interactions.</a:t>
            </a:r>
          </a:p>
          <a:p>
            <a:endParaRPr lang="en-US" baseline="0" dirty="0"/>
          </a:p>
          <a:p>
            <a:r>
              <a:rPr lang="en-US" baseline="0" dirty="0"/>
              <a:t>[Animate Slide] This means that 60% of the time, students at Duke waited for less than an hour before receiving help.</a:t>
            </a:r>
          </a:p>
          <a:p>
            <a:endParaRPr lang="en-US" baseline="0" dirty="0"/>
          </a:p>
          <a:p>
            <a:r>
              <a:rPr lang="en-US" baseline="0" dirty="0"/>
              <a:t>[Animate Slide] Conversely, it also means that the other 40% of the time, students had to wait for more than an hour before seeing a peer teacher.</a:t>
            </a:r>
          </a:p>
          <a:p>
            <a:endParaRPr lang="en-US" baseline="0" dirty="0"/>
          </a:p>
          <a:p>
            <a:r>
              <a:rPr lang="en-US" baseline="0" dirty="0"/>
              <a:t>That’s a long time!</a:t>
            </a:r>
          </a:p>
          <a:p>
            <a:endParaRPr lang="en-US" baseline="0" dirty="0"/>
          </a:p>
          <a:p>
            <a:r>
              <a:rPr lang="en-US" dirty="0"/>
              <a:t>One</a:t>
            </a:r>
            <a:r>
              <a:rPr lang="en-US" baseline="0" dirty="0"/>
              <a:t> last detail on this slide is that UNC and NC State both have similar curves. Remember, these two schools had similar office hour structures.</a:t>
            </a:r>
          </a:p>
          <a:p>
            <a:endParaRPr lang="en-US" baseline="0" dirty="0"/>
          </a:p>
          <a:p>
            <a:r>
              <a:rPr lang="en-US" baseline="0" dirty="0"/>
              <a:t>We believe the reason Duke’s waiting times were so long is because of their hectic evening office hour structure.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8C5E6-56D7-448F-81E2-5416E95281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82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form</a:t>
            </a:r>
            <a:r>
              <a:rPr lang="en-US" baseline="0" dirty="0"/>
              <a:t> students must fill out to request help at office hours.</a:t>
            </a:r>
          </a:p>
          <a:p>
            <a:endParaRPr lang="en-US" baseline="0" dirty="0"/>
          </a:p>
          <a:p>
            <a:r>
              <a:rPr lang="en-US" baseline="0" dirty="0"/>
              <a:t>We require students to specify what their working on, what their problem is, and what they’ve already tried to solve the problem.</a:t>
            </a:r>
          </a:p>
          <a:p>
            <a:endParaRPr lang="en-US" baseline="0" dirty="0"/>
          </a:p>
          <a:p>
            <a:r>
              <a:rPr lang="en-US" baseline="0" dirty="0"/>
              <a:t>They also have the ability to specify whether their question is a “follow up” to a previous question.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68C5E6-56D7-448F-81E2-5416E95281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8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872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23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20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50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8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70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CB17-839E-4A53-BB69-B3E94B5D53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5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81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1DEF3-2B5E-4925-BDE9-AEA3F1DF7268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73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E130E-1A43-433B-9BBD-DA1C0871D702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72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D11E4-4A3B-42F8-BA2B-A2A9BEC1EF34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3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447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B28A2-13C6-4BDB-A12E-31466574F1D2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EAC17-F606-4843-9807-6EA95150F9D4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3581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9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25971-8CFE-477C-80AD-8B0F799AE724}" type="datetime1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0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4043B-39AC-48D8-9503-7B18137EBA2B}" type="datetime1">
              <a:rPr lang="en-US" smtClean="0"/>
              <a:t>3/24/2017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10C0B-DFBF-4A1D-86C6-67A5A8D5DD4C}" type="datetime1">
              <a:rPr lang="en-US" smtClean="0"/>
              <a:t>3/24/2017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1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2E34-A4C5-4A90-B035-33FF3E1785BB}" type="datetime1">
              <a:rPr lang="en-US" smtClean="0"/>
              <a:t>3/24/2017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F12DD-1CC5-4C9E-BB8A-766C1E6C90F3}" type="datetime1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5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EA094-C223-4168-A01F-5B7BE533897C}" type="datetime1">
              <a:rPr lang="en-US" smtClean="0"/>
              <a:t>3/24/2017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60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89F1B-C7B7-4237-9B4F-7D401E345AF9}" type="datetime1">
              <a:rPr lang="en-US" smtClean="0"/>
              <a:t>3/24/2017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1159B-2639-486B-B75C-6CC8EC136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mailto:dewan@cs.unc.edu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.png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1.png"/><Relationship Id="rId2" Type="http://schemas.microsoft.com/office/2007/relationships/media" Target="../media/media21.m4a"/><Relationship Id="rId1" Type="http://schemas.openxmlformats.org/officeDocument/2006/relationships/tags" Target="../tags/tag22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04800"/>
            <a:ext cx="9144000" cy="29718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Project Courses</a:t>
            </a:r>
            <a:endParaRPr lang="en-US" sz="25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0258" y="3581697"/>
            <a:ext cx="7696200" cy="315194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Prasun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Dewan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dewan@cs.unc.edu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en-US" sz="2400" dirty="0" smtClean="0"/>
              <a:t>Department </a:t>
            </a:r>
            <a:r>
              <a:rPr lang="en-US" sz="2400" dirty="0"/>
              <a:t>of Computer Science</a:t>
            </a:r>
          </a:p>
          <a:p>
            <a:r>
              <a:rPr lang="en-US" sz="2400" dirty="0"/>
              <a:t>University of North Carolina at Chapel </a:t>
            </a:r>
            <a:r>
              <a:rPr lang="en-US" sz="2400" dirty="0" smtClean="0"/>
              <a:t>Hill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1</a:t>
            </a:fld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8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67"/>
    </mc:Choice>
    <mc:Fallback>
      <p:transition spd="slow" advTm="3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9169" x="7313613" y="1965325"/>
          <p14:tracePt t="19188" x="7313613" y="1955800"/>
          <p14:tracePt t="19199" x="7313613" y="1946275"/>
          <p14:tracePt t="19219" x="7331075" y="1928813"/>
          <p14:tracePt t="19238" x="7340600" y="1884363"/>
          <p14:tracePt t="19250" x="7358063" y="1857375"/>
          <p14:tracePt t="19269" x="7385050" y="1803400"/>
          <p14:tracePt t="19283" x="7385050" y="1795463"/>
          <p14:tracePt t="19315" x="7429500" y="1768475"/>
          <p14:tracePt t="19347" x="7518400" y="1704975"/>
          <p14:tracePt t="19378" x="7608888" y="1670050"/>
          <p14:tracePt t="19409" x="7715250" y="1652588"/>
          <p14:tracePt t="19441" x="7804150" y="1643063"/>
          <p14:tracePt t="19451" x="7894638" y="1616075"/>
          <p14:tracePt t="19472" x="7983538" y="1562100"/>
          <p14:tracePt t="19503" x="8018463" y="1544638"/>
          <p14:tracePt t="19517" x="8134350" y="1473200"/>
          <p14:tracePt t="19550" x="8232775" y="1419225"/>
          <p14:tracePt t="19581" x="8340725" y="1374775"/>
          <p14:tracePt t="19612" x="8439150" y="1347788"/>
          <p14:tracePt t="19644" x="8466138" y="1330325"/>
          <p14:tracePt t="19651" x="8483600" y="1322388"/>
          <p14:tracePt t="19675" x="8501063" y="1295400"/>
          <p14:tracePt t="19686" x="8528050" y="1285875"/>
          <p14:tracePt t="19706" x="8545513" y="1268413"/>
          <p14:tracePt t="19718" x="8555038" y="1258888"/>
          <p14:tracePt t="19737" x="8572500" y="1250950"/>
          <p14:tracePt t="19752" x="8599488" y="1214438"/>
          <p14:tracePt t="19784" x="8643938" y="1152525"/>
          <p14:tracePt t="19815" x="8653463" y="1152525"/>
          <p14:tracePt t="19830" x="8661400" y="1143000"/>
          <p14:tracePt t="19852" x="8661400" y="1133475"/>
          <p14:tracePt t="19878" x="8670925" y="1133475"/>
          <p14:tracePt t="19885" x="8680450" y="1116013"/>
          <p14:tracePt t="19909" x="8688388" y="1108075"/>
          <p14:tracePt t="19919" x="8688388" y="1098550"/>
          <p14:tracePt t="19941" x="8697913" y="1098550"/>
          <p14:tracePt t="19972" x="8697913" y="1089025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Programming vs Other Projects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83175" y="2327232"/>
            <a:ext cx="2026625" cy="72076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Composing a Lecture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83175" y="3733800"/>
            <a:ext cx="2026625" cy="71667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a Software Program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38330" y="2327232"/>
            <a:ext cx="3124200" cy="9485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Programs can be manipulated by other programs more easily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43647" y="3617868"/>
            <a:ext cx="3124200" cy="94853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Easier to tell if they are not right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1383595"/>
      </p:ext>
    </p:extLst>
  </p:cSld>
  <p:clrMapOvr>
    <a:masterClrMapping/>
  </p:clrMapOvr>
  <p:transition advTm="141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 Goals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1909276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86600" y="5853507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1" name="Rectangle 10"/>
          <p:cNvSpPr/>
          <p:nvPr/>
        </p:nvSpPr>
        <p:spPr>
          <a:xfrm>
            <a:off x="3026390" y="2002216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Definition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26390" y="2956719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Impact on Teaching Activities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6390" y="3939797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Techniques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2339" y="5971528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Principles/Data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2339" y="4876800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Tools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17488" y="286613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803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67"/>
    </mc:Choice>
    <mc:Fallback>
      <p:transition spd="slow" advTm="1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Discipline-Independent Approach: Quiz + Post-Quiz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057400"/>
            <a:ext cx="807212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4409082"/>
            <a:ext cx="5181600" cy="9372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85900" y="5584153"/>
            <a:ext cx="4648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Post-quiz collaboration can resolve confusion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4200" y="5218094"/>
            <a:ext cx="1905000" cy="10025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 its own, not project-based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10270" y="1417638"/>
            <a:ext cx="192848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Question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5760" y="3583250"/>
            <a:ext cx="192848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Reason for Confusion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063" y="6431538"/>
            <a:ext cx="8351874" cy="42646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fontAlgn="base"/>
            <a:r>
              <a:rPr lang="en-US" sz="1200" dirty="0"/>
              <a:t>Sarah L. Eddy* and Kelly A. Hogan (2014). "Getting Under the Hood: How and for Whom Does Increasing Course Structure Work?" </a:t>
            </a:r>
            <a:r>
              <a:rPr lang="en-US" sz="1200" dirty="0" smtClean="0"/>
              <a:t>CBE-Life Science Education</a:t>
            </a:r>
            <a:endParaRPr lang="en-US" sz="1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132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69"/>
    </mc:Choice>
    <mc:Fallback>
      <p:transition spd="slow" advTm="183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8" grpId="0" animBg="1"/>
      <p:bldP spid="9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CS: Discovery-Promoting Praxis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057400"/>
            <a:ext cx="8393354" cy="42148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2438400"/>
            <a:ext cx="4648200" cy="381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sp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57950" y="1470622"/>
            <a:ext cx="2667000" cy="11582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Debugger and program output provide some answers learned inductively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2704008"/>
            <a:ext cx="2667000" cy="9405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They play the role of a collaborator in previous case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7000" y="4139603"/>
            <a:ext cx="2667000" cy="6150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Project-based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3125" y="6197005"/>
            <a:ext cx="4857750" cy="6454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Alternative to lecture, not a step after it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77000" y="3587452"/>
            <a:ext cx="2667000" cy="6150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“Teach a person to fish”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98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45"/>
    </mc:Choice>
    <mc:Fallback>
      <p:transition spd="slow" advTm="179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Live/Recorded Lecture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1417638"/>
            <a:ext cx="6534150" cy="50601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8589" y="2602717"/>
            <a:ext cx="1915412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Efficient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42100" y="1795052"/>
            <a:ext cx="1901900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be inductive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44093" y="3398289"/>
            <a:ext cx="1899907" cy="685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Picture is worth a thousand words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42100" y="4303829"/>
            <a:ext cx="1974112" cy="10035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You do not have to go to war to know it is wrong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1600199"/>
            <a:ext cx="1905000" cy="10025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 its own, not project-based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69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7"/>
    </mc:Choice>
    <mc:Fallback>
      <p:transition spd="slow" advTm="28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  <p:extLst mod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Hybrid Approach with Quiz-Assignment Transaction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362200" y="2270937"/>
            <a:ext cx="1252870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Quiz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4800" y="2286000"/>
            <a:ext cx="1252870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Assignment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19800" y="2214187"/>
            <a:ext cx="2667000" cy="9405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Deliverable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62200" y="4008862"/>
            <a:ext cx="1252870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Recorded Lecture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4800" y="4008862"/>
            <a:ext cx="1252870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Praxis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19800" y="3921204"/>
            <a:ext cx="2667000" cy="94059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Leaning Means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" y="5486400"/>
            <a:ext cx="2667000" cy="9405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sense to view the recorded lecture after doing the assignment?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8500" y="5486400"/>
            <a:ext cx="2667000" cy="9405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Makes sense to do the quiz after the assignment?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4600" y="5181600"/>
            <a:ext cx="2667000" cy="122634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 time is used to view lecture, do praxis and sometimes ask assignment questions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341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40"/>
    </mc:Choice>
    <mc:Fallback>
      <p:transition spd="slow" advTm="39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1" grpId="0" animBg="1"/>
    </p:bldLst>
  </p:timing>
  <p:extLst mod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 Goals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086600" y="1909276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67107" y="5735487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3" name="Rectangle 12"/>
          <p:cNvSpPr/>
          <p:nvPr/>
        </p:nvSpPr>
        <p:spPr>
          <a:xfrm>
            <a:off x="3026390" y="2002216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Definition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6390" y="2956719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Impact on Teaching Activities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26390" y="3939797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Techniques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42339" y="5971528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Principles/Data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42339" y="4876800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Tools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7107" y="283869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7086600" y="3847841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54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"/>
    </mc:Choice>
    <mc:Fallback>
      <p:transition spd="slow" advTm="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Discovery-based Praxis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57400"/>
            <a:ext cx="8393354" cy="42148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52600" y="6019800"/>
            <a:ext cx="4857750" cy="6454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solving a problem, degree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projectness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low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527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"/>
    </mc:Choice>
    <mc:Fallback>
      <p:transition spd="slow" advTm="44"/>
    </mc:Fallback>
  </mc:AlternateContent>
  <p:timing>
    <p:tnLst>
      <p:par>
        <p:cTn id="1" dur="indefinite" restart="never" nodeType="tmRoot"/>
      </p:par>
    </p:tnLst>
  </p:timing>
  <p:extLst mod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Grading Programming Problems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81200" y="2133600"/>
            <a:ext cx="4724400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Problem: Write a recursive factorial function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5000" y="3382962"/>
            <a:ext cx="48387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Tools to grade it?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5000" y="4117974"/>
            <a:ext cx="4838700" cy="8159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How do we adapt the problem to use the tool?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5135562"/>
            <a:ext cx="4838700" cy="8159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Consequences of using the tool?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40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"/>
    </mc:Choice>
    <mc:Fallback>
      <p:transition spd="slow" advTm="116"/>
    </mc:Fallback>
  </mc:AlternateContent>
  <p:timing>
    <p:tnLst>
      <p:par>
        <p:cTn id="1" dur="indefinite" restart="never" nodeType="tmRoot"/>
      </p:par>
    </p:tnLst>
  </p:timing>
  <p:extLst mod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Limits to Automatic Grading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81200" y="2133600"/>
            <a:ext cx="4724400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Problem: Write a recursive factorial function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71674" y="4583106"/>
            <a:ext cx="4838700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Runtime testing checks a subset of the I/O pairs and cannot check for style such as recursion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6437" y="3421059"/>
            <a:ext cx="4838700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Source-code analysis runs into halting problem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188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"/>
    </mc:Choice>
    <mc:Fallback>
      <p:transition spd="slow" advTm="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structure </a:t>
            </a:r>
            <a:r>
              <a:rPr lang="en-US" dirty="0" smtClean="0"/>
              <a:t>do you expect?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26390" y="2002216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 I can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adapt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6390" y="2956718"/>
            <a:ext cx="3603009" cy="7770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 you think abstractly about the structure of a typical lecture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6390" y="4154901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 I can learn from you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460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903"/>
    </mc:Choice>
    <mc:Fallback>
      <p:transition spd="slow" advTm="328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Diffing Output Given an Input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2912" y="1600200"/>
            <a:ext cx="2971800" cy="101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Number? 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3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Factorial: 6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67250" y="1664247"/>
            <a:ext cx="2971800" cy="101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Number? 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3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Factorial: 3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81537" y="2752724"/>
            <a:ext cx="2971800" cy="1016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Please enter a number? </a:t>
            </a:r>
          </a:p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3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Factorial: 6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475" y="1834936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4" name="Multiply 13"/>
          <p:cNvSpPr/>
          <p:nvPr/>
        </p:nvSpPr>
        <p:spPr>
          <a:xfrm>
            <a:off x="8010525" y="1909200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4804" y="2860461"/>
            <a:ext cx="3688558" cy="8159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Used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Udacity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for small assignments but not projects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9566" y="3969485"/>
            <a:ext cx="3655221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tolerant to Inconsequential, intuitive mistakes in I/O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67250" y="3988110"/>
            <a:ext cx="4310063" cy="8159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 tool to be invoked before submission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4804" y="5022519"/>
            <a:ext cx="3559970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Student can hack solution and hardwire solution to test cases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64481" y="4961238"/>
            <a:ext cx="4286251" cy="8159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Students do not have access to all tests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804" y="5934367"/>
            <a:ext cx="3559970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Reduced creativity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76774" y="5934367"/>
            <a:ext cx="4310064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Reduces natural divergence and hence plagiarism detection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7924800" y="2913135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593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6"/>
    </mc:Choice>
    <mc:Fallback>
      <p:transition spd="slow" advTm="2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Unit Testing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513510"/>
            <a:ext cx="8243888" cy="103440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public void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testFactorial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()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Assert.assertTrue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(“3! = 6”,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Factorial.fact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(3) == 6);    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804" y="5934367"/>
            <a:ext cx="3559970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Reduced creativity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76774" y="5934367"/>
            <a:ext cx="4310064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Reduces natural divergence and hence plagiarism detection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200" y="2654143"/>
            <a:ext cx="8131970" cy="1213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ackage functions;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ublic class Fact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public static factorial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n) { …. }}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9566" y="3969485"/>
            <a:ext cx="3655221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Not tolerant to Inconsequential, intuitive mistakes in naming, parameter order and organization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667250" y="3988110"/>
            <a:ext cx="4310063" cy="8159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Allow tool to be invoked before submission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4804" y="5022519"/>
            <a:ext cx="3559970" cy="8159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Student can hack solution and hardwire solution to test cases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00587" y="5018379"/>
            <a:ext cx="4286251" cy="8159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Students do not have access to all tests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010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2"/>
    </mc:Choice>
    <mc:Fallback>
      <p:transition spd="slow" advTm="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  <p:extLst mod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Multi-Faceted Approach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67986" y="2174061"/>
            <a:ext cx="914400" cy="72707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I/O Testing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92759" y="2086552"/>
            <a:ext cx="832639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Unit Testing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254" y="3347185"/>
            <a:ext cx="900887" cy="6810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Diff Testing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44755" y="3326472"/>
            <a:ext cx="964324" cy="70857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Direct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alls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88971" y="1987331"/>
            <a:ext cx="1252870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Source Testing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13317" y="3282645"/>
            <a:ext cx="1006483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Parsing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69595" y="4572000"/>
            <a:ext cx="1252870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Student Tests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5" name="Straight Arrow Connector 14"/>
          <p:cNvCxnSpPr>
            <a:stCxn id="16" idx="2"/>
            <a:endCxn id="19" idx="0"/>
          </p:cNvCxnSpPr>
          <p:nvPr/>
        </p:nvCxnSpPr>
        <p:spPr>
          <a:xfrm flipH="1">
            <a:off x="487698" y="2901135"/>
            <a:ext cx="337488" cy="44605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7" idx="2"/>
            <a:endCxn id="20" idx="0"/>
          </p:cNvCxnSpPr>
          <p:nvPr/>
        </p:nvCxnSpPr>
        <p:spPr>
          <a:xfrm flipH="1">
            <a:off x="2926917" y="2883520"/>
            <a:ext cx="482162" cy="4429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2"/>
            <a:endCxn id="13" idx="0"/>
          </p:cNvCxnSpPr>
          <p:nvPr/>
        </p:nvCxnSpPr>
        <p:spPr>
          <a:xfrm flipH="1">
            <a:off x="5516559" y="2784299"/>
            <a:ext cx="1298847" cy="49834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012489" y="2907943"/>
            <a:ext cx="332806" cy="4392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114599" y="3353993"/>
            <a:ext cx="1117138" cy="6810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Regular Expression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92536" y="3319664"/>
            <a:ext cx="1079464" cy="70857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Reflection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7" name="Straight Arrow Connector 26"/>
          <p:cNvCxnSpPr>
            <a:endCxn id="26" idx="0"/>
          </p:cNvCxnSpPr>
          <p:nvPr/>
        </p:nvCxnSpPr>
        <p:spPr>
          <a:xfrm>
            <a:off x="3415769" y="2876712"/>
            <a:ext cx="616499" cy="44295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312165" y="3275467"/>
            <a:ext cx="1006483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Check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Style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744685" y="3296437"/>
            <a:ext cx="1246915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Check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Style Extensions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2" name="Straight Arrow Connector 31"/>
          <p:cNvCxnSpPr>
            <a:endCxn id="30" idx="0"/>
          </p:cNvCxnSpPr>
          <p:nvPr/>
        </p:nvCxnSpPr>
        <p:spPr>
          <a:xfrm>
            <a:off x="6841737" y="2784299"/>
            <a:ext cx="1526406" cy="5121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841737" y="2689509"/>
            <a:ext cx="1" cy="552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1524000" y="5368968"/>
            <a:ext cx="797927" cy="346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48377" y="5716772"/>
            <a:ext cx="1047361" cy="6810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Grader Executed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057400" y="5733290"/>
            <a:ext cx="1047361" cy="68105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Demos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389585" y="5701961"/>
            <a:ext cx="1047361" cy="7437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Videos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438547" y="5319550"/>
            <a:ext cx="1285471" cy="4040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464337" y="5185205"/>
            <a:ext cx="1" cy="55219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056832" y="5541984"/>
            <a:ext cx="3348524" cy="119448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Halting problem opens a whole new research area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013317" y="4522582"/>
            <a:ext cx="1504685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Rubric Management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992342" y="4532655"/>
            <a:ext cx="1504685" cy="79696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Learning Management Systems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62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"/>
    </mc:Choice>
    <mc:Fallback>
      <p:transition spd="slow" advTm="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Excessive Waiting Times</a:t>
            </a:r>
          </a:p>
        </p:txBody>
      </p:sp>
      <p:pic>
        <p:nvPicPr>
          <p:cNvPr id="2054" name="Picture 6" descr="https://lh6.googleusercontent.com/NNmCHg8epf3bTBu-SiKB1beCG3R6SevCUQWd_ScQ3G2QOLjQd2dU1sDgeDuxnylek8CnO4HGUCHawMpxU-LaebL5rkgTMS9DOXF-Z3INPNxhySvzGmFAwOSSBpNr1SprlsAAnUKgH2w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66" y="2128642"/>
            <a:ext cx="4463468" cy="365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3975498" y="3591523"/>
            <a:ext cx="4175453" cy="972007"/>
            <a:chOff x="4226875" y="3972151"/>
            <a:chExt cx="5567271" cy="1296009"/>
          </a:xfrm>
        </p:grpSpPr>
        <p:sp>
          <p:nvSpPr>
            <p:cNvPr id="18" name="TextBox 17"/>
            <p:cNvSpPr txBox="1"/>
            <p:nvPr/>
          </p:nvSpPr>
          <p:spPr>
            <a:xfrm>
              <a:off x="8099569" y="4037053"/>
              <a:ext cx="1694577" cy="12311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60% of the time, students wait for under an hour</a:t>
              </a:r>
            </a:p>
          </p:txBody>
        </p:sp>
        <p:cxnSp>
          <p:nvCxnSpPr>
            <p:cNvPr id="19" name="Straight Arrow Connector 18"/>
            <p:cNvCxnSpPr>
              <a:stCxn id="18" idx="1"/>
            </p:cNvCxnSpPr>
            <p:nvPr/>
          </p:nvCxnSpPr>
          <p:spPr>
            <a:xfrm flipH="1" flipV="1">
              <a:off x="4226875" y="3972151"/>
              <a:ext cx="3872694" cy="68045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/>
        </p:nvCxnSpPr>
        <p:spPr>
          <a:xfrm flipH="1">
            <a:off x="3916346" y="3537942"/>
            <a:ext cx="215" cy="1862733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602111" y="3537942"/>
            <a:ext cx="1314235" cy="0"/>
          </a:xfrm>
          <a:prstGeom prst="line">
            <a:avLst/>
          </a:prstGeom>
          <a:ln w="25400">
            <a:solidFill>
              <a:srgbClr val="00B050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3975499" y="2423548"/>
            <a:ext cx="4183077" cy="1114394"/>
            <a:chOff x="1804875" y="3858936"/>
            <a:chExt cx="5577436" cy="1485859"/>
          </a:xfrm>
        </p:grpSpPr>
        <p:sp>
          <p:nvSpPr>
            <p:cNvPr id="22" name="TextBox 21"/>
            <p:cNvSpPr txBox="1"/>
            <p:nvPr/>
          </p:nvSpPr>
          <p:spPr>
            <a:xfrm>
              <a:off x="5687734" y="3858936"/>
              <a:ext cx="1694577" cy="123110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40% of the time, students wait for over an hour</a:t>
              </a:r>
            </a:p>
          </p:txBody>
        </p:sp>
        <p:cxnSp>
          <p:nvCxnSpPr>
            <p:cNvPr id="23" name="Straight Arrow Connector 22"/>
            <p:cNvCxnSpPr>
              <a:stCxn id="22" idx="1"/>
            </p:cNvCxnSpPr>
            <p:nvPr/>
          </p:nvCxnSpPr>
          <p:spPr>
            <a:xfrm flipH="1">
              <a:off x="1804875" y="4474489"/>
              <a:ext cx="3882858" cy="87030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1" name="Straight Connector 30"/>
          <p:cNvCxnSpPr/>
          <p:nvPr/>
        </p:nvCxnSpPr>
        <p:spPr>
          <a:xfrm flipH="1">
            <a:off x="3916346" y="2341363"/>
            <a:ext cx="1" cy="1155503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848243" y="3497317"/>
            <a:ext cx="110729" cy="11072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0A78-6E20-481D-A517-ED9E90BCF2B6}" type="slidenum">
              <a:rPr lang="en-US" smtClean="0"/>
              <a:t>23</a:t>
            </a:fld>
            <a:r>
              <a:rPr lang="en-US" dirty="0"/>
              <a:t>/25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611333" y="5987715"/>
            <a:ext cx="3556934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200" dirty="0" smtClean="0"/>
              <a:t>Slide by </a:t>
            </a:r>
            <a:r>
              <a:rPr lang="en-US" sz="1200" dirty="0" err="1" smtClean="0"/>
              <a:t>Aaaron</a:t>
            </a:r>
            <a:r>
              <a:rPr lang="en-US" sz="1200" dirty="0" smtClean="0"/>
              <a:t> Smith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63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"/>
    </mc:Choice>
    <mc:Fallback>
      <p:transition spd="slow" advTm="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Feature: Student Question Prompts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5" t="4782" r="12880" b="8726"/>
          <a:stretch/>
        </p:blipFill>
        <p:spPr>
          <a:xfrm>
            <a:off x="2699835" y="2334598"/>
            <a:ext cx="3422789" cy="344450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1">
                <a:lumMod val="50000"/>
              </a:schemeClr>
            </a:solidFill>
            <a:miter lim="800000"/>
          </a:ln>
          <a:effectLst/>
        </p:spPr>
      </p:pic>
      <p:grpSp>
        <p:nvGrpSpPr>
          <p:cNvPr id="35" name="Group 34"/>
          <p:cNvGrpSpPr/>
          <p:nvPr/>
        </p:nvGrpSpPr>
        <p:grpSpPr>
          <a:xfrm>
            <a:off x="213911" y="2853705"/>
            <a:ext cx="2636704" cy="1338828"/>
            <a:chOff x="8398" y="2689509"/>
            <a:chExt cx="3515605" cy="1785103"/>
          </a:xfrm>
        </p:grpSpPr>
        <p:sp>
          <p:nvSpPr>
            <p:cNvPr id="14" name="TextBox 13"/>
            <p:cNvSpPr txBox="1"/>
            <p:nvPr/>
          </p:nvSpPr>
          <p:spPr>
            <a:xfrm>
              <a:off x="8398" y="2689509"/>
              <a:ext cx="2382262" cy="178510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The “raise hand” form prompts students to think critically about their issue before asking for help</a:t>
              </a:r>
            </a:p>
          </p:txBody>
        </p:sp>
        <p:cxnSp>
          <p:nvCxnSpPr>
            <p:cNvPr id="15" name="Straight Arrow Connector 14"/>
            <p:cNvCxnSpPr>
              <a:stCxn id="14" idx="3"/>
            </p:cNvCxnSpPr>
            <p:nvPr/>
          </p:nvCxnSpPr>
          <p:spPr>
            <a:xfrm flipV="1">
              <a:off x="2390660" y="3057209"/>
              <a:ext cx="1133343" cy="5248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4" idx="3"/>
            </p:cNvCxnSpPr>
            <p:nvPr/>
          </p:nvCxnSpPr>
          <p:spPr>
            <a:xfrm flipV="1">
              <a:off x="2390660" y="3520449"/>
              <a:ext cx="1133343" cy="6161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14" idx="3"/>
            </p:cNvCxnSpPr>
            <p:nvPr/>
          </p:nvCxnSpPr>
          <p:spPr>
            <a:xfrm>
              <a:off x="2390660" y="3582060"/>
              <a:ext cx="1133343" cy="48869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2699835" y="2029664"/>
            <a:ext cx="34227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Student “Raise Hand” Form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90A78-6E20-481D-A517-ED9E90BCF2B6}" type="slidenum">
              <a:rPr lang="en-US" smtClean="0"/>
              <a:t>24</a:t>
            </a:fld>
            <a:r>
              <a:rPr lang="en-US" dirty="0"/>
              <a:t>/25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49129" y="6060192"/>
            <a:ext cx="3124200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200" dirty="0" smtClean="0"/>
              <a:t>Slide by </a:t>
            </a:r>
            <a:r>
              <a:rPr lang="en-US" sz="1200" dirty="0" err="1" smtClean="0"/>
              <a:t>Aaaron</a:t>
            </a:r>
            <a:r>
              <a:rPr lang="en-US" sz="1200" dirty="0" smtClean="0"/>
              <a:t> Smith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9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"/>
    </mc:Choice>
    <mc:Fallback>
      <p:transition spd="slow" advTm="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Collaboration on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600200"/>
            <a:ext cx="6172657" cy="5257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750571"/>
      </p:ext>
    </p:extLst>
  </p:cSld>
  <p:clrMapOvr>
    <a:masterClrMapping/>
  </p:clrMapOvr>
  <p:transition advTm="3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Give Design Away (</a:t>
            </a:r>
            <a:r>
              <a:rPr lang="en-US" sz="3200" dirty="0" smtClean="0"/>
              <a:t>in small print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828800"/>
            <a:ext cx="6553200" cy="510908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8854664"/>
      </p:ext>
    </p:extLst>
  </p:cSld>
  <p:clrMapOvr>
    <a:masterClrMapping/>
  </p:clrMapOvr>
  <p:transition advTm="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Students Getting Behind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505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1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2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4478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3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4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35814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1 Due Date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1242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2 Due Date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953000" y="26670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3 Due Date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53000" y="213360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Assignment 4 Due Date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9600" y="50292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shift assignment  dates N times if  last N assignments will not be done.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9600" y="4191000"/>
            <a:ext cx="7086600" cy="762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if you get permanently behind?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1466" y="5943600"/>
            <a:ext cx="7086600" cy="76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But you sacrifice the last  N assignments, whose scores will go in fudge factor.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164547"/>
      </p:ext>
    </p:extLst>
  </p:cSld>
  <p:clrMapOvr>
    <a:masterClrMapping/>
  </p:clrMapOvr>
  <p:transition advTm="1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561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Principles</a:t>
            </a:r>
          </a:p>
          <a:p>
            <a:pPr lvl="1"/>
            <a:r>
              <a:rPr lang="en-US" dirty="0" smtClean="0"/>
              <a:t>Project-based learning, Inductive learning, Distributed learning, Active-learning, Incremental Feedback, Collaborative learning, Student and Instructor Efficiency</a:t>
            </a:r>
          </a:p>
          <a:p>
            <a:r>
              <a:rPr lang="en-US" dirty="0" smtClean="0"/>
              <a:t>Techniques</a:t>
            </a:r>
          </a:p>
          <a:p>
            <a:pPr lvl="1"/>
            <a:r>
              <a:rPr lang="en-US" dirty="0" smtClean="0"/>
              <a:t>Discovery-enabling Praxes as an Alternative</a:t>
            </a:r>
          </a:p>
          <a:p>
            <a:pPr lvl="1"/>
            <a:r>
              <a:rPr lang="en-US" dirty="0" smtClean="0"/>
              <a:t>Quiz/Assignment Transaction</a:t>
            </a:r>
          </a:p>
          <a:p>
            <a:pPr lvl="1"/>
            <a:r>
              <a:rPr lang="en-US" dirty="0" smtClean="0"/>
              <a:t>Give design away</a:t>
            </a:r>
          </a:p>
          <a:p>
            <a:r>
              <a:rPr lang="en-US" dirty="0" smtClean="0"/>
              <a:t>Tools</a:t>
            </a:r>
          </a:p>
          <a:p>
            <a:pPr lvl="1"/>
            <a:r>
              <a:rPr lang="en-US" dirty="0" smtClean="0"/>
              <a:t>Graders based on diff and unit tests</a:t>
            </a:r>
          </a:p>
          <a:p>
            <a:pPr lvl="1"/>
            <a:r>
              <a:rPr lang="en-US" dirty="0" smtClean="0"/>
              <a:t>Reduce project-based learning and conflict with plagiarism (detectors)</a:t>
            </a:r>
          </a:p>
          <a:p>
            <a:pPr lvl="1"/>
            <a:r>
              <a:rPr lang="en-US" dirty="0" smtClean="0"/>
              <a:t>Can be mixed and integrated with manual and semi-automatic techniques</a:t>
            </a:r>
          </a:p>
          <a:p>
            <a:pPr lvl="1"/>
            <a:r>
              <a:rPr lang="en-US" dirty="0" smtClean="0"/>
              <a:t>Research area</a:t>
            </a:r>
          </a:p>
          <a:p>
            <a:r>
              <a:rPr lang="en-US" dirty="0" smtClean="0"/>
              <a:t>Design space and tradeoffs</a:t>
            </a:r>
          </a:p>
          <a:p>
            <a:pPr lvl="1"/>
            <a:r>
              <a:rPr lang="en-US" dirty="0" smtClean="0"/>
              <a:t>Constantly evolving and challenging design activity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1159B-2639-486B-B75C-6CC8EC13689D}" type="slidenum">
              <a:rPr lang="en-US" smtClean="0"/>
              <a:t>28</a:t>
            </a:fld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3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890"/>
    </mc:Choice>
    <mc:Fallback>
      <p:transition spd="slow" advTm="134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Lecture Goals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26390" y="2002216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Definition of Project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6390" y="2956719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Impact on Teaching Activities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6390" y="3939797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Techniques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2339" y="5971528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Principles/Data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2339" y="4876800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Tools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746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35"/>
    </mc:Choice>
    <mc:Fallback>
      <p:transition spd="slow" advTm="45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Projects vs. Non-Projects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3176" y="1705467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Compute the product of two numbers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463" y="3012657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Describe body’s response to a health problem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175" y="2327233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an essay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125" y="4404806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Assemble a device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174" y="3700881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Classify a species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5744252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Theorem proof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4124" y="5074529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a software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8600" y="226967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4" name="Multiply 13"/>
          <p:cNvSpPr/>
          <p:nvPr/>
        </p:nvSpPr>
        <p:spPr>
          <a:xfrm>
            <a:off x="3886200" y="1601721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3868624" y="2885767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3886200" y="3717954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86199" y="4362117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3921009" y="5072885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3921009" y="5646914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sp>
        <p:nvSpPr>
          <p:cNvPr id="20" name="Rectangle 19"/>
          <p:cNvSpPr/>
          <p:nvPr/>
        </p:nvSpPr>
        <p:spPr>
          <a:xfrm>
            <a:off x="5098078" y="2178145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Tangible “Virtual or Physical” Artifact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98078" y="2812275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Real-World Problem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02184" y="3451254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than one Solution to Problem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98077" y="4779137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Degree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Projectess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60143" y="4085384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Industrial-Strength Tools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1278" y="6388395"/>
            <a:ext cx="8351874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200" dirty="0" err="1"/>
              <a:t>Krajcik</a:t>
            </a:r>
            <a:r>
              <a:rPr lang="en-US" sz="1200" dirty="0"/>
              <a:t>, J. and N. Shin (2014). Project-Based Learning. </a:t>
            </a:r>
            <a:r>
              <a:rPr lang="en-US" sz="1200" u="sng" dirty="0"/>
              <a:t>The Cambridge Handbook of the Learning Sciences. R. K. Sawyer, Cambridge University Press</a:t>
            </a:r>
            <a:r>
              <a:rPr lang="en-US" sz="1200" b="1" u="sng" dirty="0"/>
              <a:t>: </a:t>
            </a:r>
            <a:r>
              <a:rPr lang="en-US" sz="1200" u="sng" dirty="0"/>
              <a:t>275-297.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78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00"/>
    </mc:Choice>
    <mc:Fallback>
      <p:transition spd="slow" advTm="37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  <p:extLst mod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Pedagogy Styles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098078" y="2178145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Tangible “Virtual or Physical” Artifact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98078" y="2812275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Real-World Problem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02184" y="3451254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More than one Solution to Problem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98078" y="4085384"/>
            <a:ext cx="3603009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Industrial-Strength Tools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982878" y="3012657"/>
            <a:ext cx="914400" cy="462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H="1">
            <a:off x="3932954" y="3748100"/>
            <a:ext cx="964324" cy="462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79851" y="2444845"/>
            <a:ext cx="1096806" cy="4811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Inductive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32954" y="4297266"/>
            <a:ext cx="1096806" cy="4811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Deductive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3176" y="1705467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Compute the product of two numbers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7463" y="3012657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Describe body’s response to a health problem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3175" y="2327233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an essay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64125" y="4404806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Assemble a device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3174" y="3700881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Classify a species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5744252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Theorem proof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4124" y="5074529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Create a software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rogram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335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37"/>
    </mc:Choice>
    <mc:Fallback>
      <p:transition spd="slow" advTm="168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8" grpId="0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Inductive vs. Deductive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1645" y="2568184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1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1643" y="3871442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1644" y="3197320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Example 2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04881" y="2458721"/>
            <a:ext cx="3588722" cy="186045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General Concept (Abstraction, Algorithm)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982878" y="3012657"/>
            <a:ext cx="914400" cy="462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flipH="1">
            <a:off x="3932954" y="3748100"/>
            <a:ext cx="964324" cy="462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79851" y="2444845"/>
            <a:ext cx="1096806" cy="4811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Inductive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32954" y="4297266"/>
            <a:ext cx="1096806" cy="48117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Deductive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4926" y="6248641"/>
            <a:ext cx="8351874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fontAlgn="base"/>
            <a:r>
              <a:rPr lang="en-US" sz="1200" dirty="0"/>
              <a:t>Felder, Richard M </a:t>
            </a:r>
            <a:r>
              <a:rPr lang="en-US" sz="1200" dirty="0" smtClean="0"/>
              <a:t>, </a:t>
            </a:r>
            <a:r>
              <a:rPr lang="en-US" sz="1200" b="1" dirty="0" smtClean="0"/>
              <a:t>Reaching </a:t>
            </a:r>
            <a:r>
              <a:rPr lang="en-US" sz="1200" b="1" dirty="0"/>
              <a:t>the Second Tier--Learning and Teaching Styles in College Science Education</a:t>
            </a:r>
            <a:r>
              <a:rPr lang="en-US" sz="1200" b="1" dirty="0" smtClean="0"/>
              <a:t>.</a:t>
            </a:r>
            <a:r>
              <a:rPr lang="en-US" sz="1200" dirty="0" smtClean="0"/>
              <a:t>.</a:t>
            </a:r>
            <a:endParaRPr lang="en-US" sz="1200" dirty="0"/>
          </a:p>
          <a:p>
            <a:pPr fontAlgn="base"/>
            <a:r>
              <a:rPr lang="en-US" sz="1200" i="1" dirty="0"/>
              <a:t>Journal of College Science Teaching</a:t>
            </a:r>
            <a:r>
              <a:rPr lang="en-US" sz="1200" dirty="0"/>
              <a:t>, v22 n5 p286-90 Mar-Apr 1993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05763" y="4411983"/>
            <a:ext cx="3588722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Inductive Sticks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04881" y="5017901"/>
            <a:ext cx="3588722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Deductive used, inductive takes teacher long time to master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04881" y="5622434"/>
            <a:ext cx="3588722" cy="53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Some Students like deductive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3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74"/>
    </mc:Choice>
    <mc:Fallback>
      <p:transition spd="slow" advTm="21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 animBg="1"/>
      <p:bldP spid="23" grpId="0" animBg="1"/>
      <p:bldP spid="25" grpId="0" animBg="1"/>
      <p:bldP spid="33" grpId="0" animBg="1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Maximum “</a:t>
            </a:r>
            <a:r>
              <a:rPr lang="en-US" dirty="0" err="1" smtClean="0"/>
              <a:t>Projectness</a:t>
            </a:r>
            <a:r>
              <a:rPr lang="en-US" dirty="0" smtClean="0"/>
              <a:t>” in CS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3176" y="1705467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Intro to Programming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172" y="3016295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Algorithms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173" y="2360881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Theory of Computation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3174" y="3700881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Compilers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83172" y="4385467"/>
            <a:ext cx="3603009" cy="533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Software Engineering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19600" y="3852066"/>
            <a:ext cx="4038600" cy="106680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i="1" dirty="0" smtClean="0">
                <a:latin typeface="Calibri" pitchFamily="34" charset="0"/>
                <a:cs typeface="Calibri" pitchFamily="34" charset="0"/>
              </a:rPr>
              <a:t>Cumulative assignments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addressing real-world problems using real-world tools on creating a semester-long project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000" y="5712385"/>
            <a:ext cx="3657600" cy="7672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Why cumulative?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8581" y="5070053"/>
            <a:ext cx="3657600" cy="794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Compilers and Software Engineering can be taught without projects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28581" y="5948453"/>
            <a:ext cx="3657600" cy="7571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Project-based learning is a principle easier applied to certain courses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140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64"/>
    </mc:Choice>
    <mc:Fallback>
      <p:transition spd="slow" advTm="22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Distributing the Work and Feedback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47800" y="35052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1</a:t>
            </a:r>
            <a:endParaRPr lang="en-US" i="1" dirty="0"/>
          </a:p>
        </p:txBody>
      </p:sp>
      <p:sp>
        <p:nvSpPr>
          <p:cNvPr id="6" name="Rectangle 5"/>
          <p:cNvSpPr/>
          <p:nvPr/>
        </p:nvSpPr>
        <p:spPr>
          <a:xfrm>
            <a:off x="1447800" y="30480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 2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1447800" y="25908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3</a:t>
            </a:r>
            <a:endParaRPr lang="en-US" i="1" dirty="0"/>
          </a:p>
        </p:txBody>
      </p:sp>
      <p:sp>
        <p:nvSpPr>
          <p:cNvPr id="8" name="Rectangle 7"/>
          <p:cNvSpPr/>
          <p:nvPr/>
        </p:nvSpPr>
        <p:spPr>
          <a:xfrm>
            <a:off x="1447800" y="2133600"/>
            <a:ext cx="32004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Assignment 4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396063" y="4347007"/>
            <a:ext cx="8351874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fontAlgn="base"/>
            <a:r>
              <a:rPr lang="en-US" sz="1200" dirty="0" err="1"/>
              <a:t>Kirkley</a:t>
            </a:r>
            <a:r>
              <a:rPr lang="en-US" sz="1200" dirty="0"/>
              <a:t>, J. (2012). Distributed Learning. </a:t>
            </a:r>
            <a:r>
              <a:rPr lang="en-US" sz="1200" u="sng" dirty="0"/>
              <a:t>Encyclopedia of the Sciences of Learning. N. M. </a:t>
            </a:r>
            <a:r>
              <a:rPr lang="en-US" sz="1200" u="sng" dirty="0" err="1"/>
              <a:t>Seel</a:t>
            </a:r>
            <a:r>
              <a:rPr lang="en-US" sz="1200" u="sng" dirty="0"/>
              <a:t>, Springer</a:t>
            </a:r>
            <a:r>
              <a:rPr lang="en-US" sz="1200" b="1" u="sng" dirty="0"/>
              <a:t>: </a:t>
            </a:r>
            <a:r>
              <a:rPr lang="en-US" sz="1200" u="sng" dirty="0"/>
              <a:t>1020-1021.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5002619" y="1667865"/>
            <a:ext cx="3657600" cy="7672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“Distributed” learning is more effective than “massed”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02619" y="2613821"/>
            <a:ext cx="3657600" cy="7672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Incremental  tutor feedback  while doing assignment helps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063" y="5027396"/>
            <a:ext cx="8351874" cy="8418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fontAlgn="base"/>
            <a:r>
              <a:rPr lang="en-US" sz="1200" dirty="0"/>
              <a:t>Roger </a:t>
            </a:r>
            <a:r>
              <a:rPr lang="en-US" sz="1200" dirty="0" err="1" smtClean="0"/>
              <a:t>Azeveo</a:t>
            </a:r>
            <a:r>
              <a:rPr lang="en-US" sz="1200" dirty="0" smtClean="0"/>
              <a:t>, Daniel C</a:t>
            </a:r>
            <a:r>
              <a:rPr lang="en-US" sz="1200" dirty="0"/>
              <a:t>. </a:t>
            </a:r>
            <a:r>
              <a:rPr lang="en-US" sz="1200" dirty="0" smtClean="0"/>
              <a:t>Moos, Jeffrey </a:t>
            </a:r>
            <a:r>
              <a:rPr lang="en-US" sz="1200" dirty="0"/>
              <a:t>A. </a:t>
            </a:r>
            <a:r>
              <a:rPr lang="en-US" sz="1200" dirty="0" smtClean="0"/>
              <a:t>Greene, Fielding </a:t>
            </a:r>
            <a:r>
              <a:rPr lang="en-US" sz="1200" dirty="0"/>
              <a:t>I. </a:t>
            </a:r>
            <a:r>
              <a:rPr lang="en-US" sz="1200" dirty="0" smtClean="0"/>
              <a:t>Winters, Jennifer </a:t>
            </a:r>
            <a:r>
              <a:rPr lang="en-US" sz="1200" dirty="0"/>
              <a:t>G. </a:t>
            </a:r>
            <a:r>
              <a:rPr lang="en-US" sz="1200" dirty="0" err="1"/>
              <a:t>Cromley</a:t>
            </a:r>
            <a:r>
              <a:rPr lang="en-US" sz="1200" dirty="0"/>
              <a:t>(2008). "Why is externally-facilitated regulated learning more effective than self-regulated learning with hypermedia?" </a:t>
            </a:r>
            <a:r>
              <a:rPr lang="en-US" sz="1200" u="sng" dirty="0" smtClean="0"/>
              <a:t>Educational Technology Research and Development </a:t>
            </a:r>
            <a:r>
              <a:rPr lang="en-US" sz="1200" b="1" u="sng" dirty="0" smtClean="0"/>
              <a:t>56</a:t>
            </a:r>
            <a:r>
              <a:rPr lang="en-US" sz="1200" u="sng" dirty="0" smtClean="0"/>
              <a:t>(1): 45-72..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396063" y="6016192"/>
            <a:ext cx="8351874" cy="8418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fontAlgn="base"/>
            <a:r>
              <a:rPr lang="en-US" sz="1200" dirty="0"/>
              <a:t>Sarah L. Eddy* and Kelly A. Hogan (2014). "Getting Under the Hood: How and for Whom Does Increasing Course Structure Work?" </a:t>
            </a:r>
            <a:r>
              <a:rPr lang="en-US" sz="1200" dirty="0" smtClean="0"/>
              <a:t>CBE-Life Science Education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5002619" y="3505200"/>
            <a:ext cx="3657600" cy="7672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eer feedback in active learning helps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0892162"/>
      </p:ext>
    </p:extLst>
  </p:cSld>
  <p:clrMapOvr>
    <a:masterClrMapping/>
  </p:clrMapOvr>
  <p:transition advTm="87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307072" y="2572436"/>
            <a:ext cx="3657600" cy="6910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Inductive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07072" y="3594162"/>
            <a:ext cx="3657600" cy="6910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Distributed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17388" y="4654602"/>
            <a:ext cx="1896140" cy="907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Active Learning in Classroom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13944" y="5899013"/>
            <a:ext cx="1901456" cy="8050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Collaborative Learning in Classroom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06186" y="1627955"/>
            <a:ext cx="3657600" cy="6910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Project-based Learning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217388" y="4282982"/>
            <a:ext cx="578810" cy="3716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55072" y="5603421"/>
            <a:ext cx="419100" cy="32858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351374" y="4678970"/>
            <a:ext cx="1555898" cy="8836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Incremental Feedback in Assignments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678672" y="4318189"/>
            <a:ext cx="538716" cy="3364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542414" y="5899013"/>
            <a:ext cx="1901456" cy="80505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Collaborative Learning in Assignments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615416" y="5560542"/>
            <a:ext cx="513907" cy="3384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04800" y="1631801"/>
            <a:ext cx="2514600" cy="6910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Student Efficiency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4800" y="2536994"/>
            <a:ext cx="2514600" cy="6910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Instructor Efficiency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1384" y="3570142"/>
            <a:ext cx="2514600" cy="6910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Teaching is Design!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3534" y="4524370"/>
            <a:ext cx="2514600" cy="10361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Programming Projects make it easier or harder to make these tradeoffs?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4674" y="5749870"/>
            <a:ext cx="2514600" cy="10361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What is Special about Programming?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1303487"/>
      </p:ext>
    </p:extLst>
  </p:cSld>
  <p:clrMapOvr>
    <a:masterClrMapping/>
  </p:clrMapOvr>
  <p:transition advTm="1260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4|43.3|75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5|11.7|2.4|40.4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1.1|21.5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|0.2|0.2|0.1|0.2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4.5|5.3|3.1|1.3|2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|5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7|5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2.7|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0.8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6|44.7|17.2|12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31.3|2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6|21.7|9.6|14|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7.8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105928</TotalTime>
  <Words>1504</Words>
  <Application>Microsoft Office PowerPoint</Application>
  <PresentationFormat>On-screen Show (4:3)</PresentationFormat>
  <Paragraphs>289</Paragraphs>
  <Slides>28</Slides>
  <Notes>21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Wingdings</vt:lpstr>
      <vt:lpstr>Office Theme</vt:lpstr>
      <vt:lpstr>Project Courses</vt:lpstr>
      <vt:lpstr>What structure do you expect?</vt:lpstr>
      <vt:lpstr>Lecture Goals</vt:lpstr>
      <vt:lpstr>Projects vs. Non-Projects</vt:lpstr>
      <vt:lpstr>Pedagogy Styles</vt:lpstr>
      <vt:lpstr>Inductive vs. Deductive</vt:lpstr>
      <vt:lpstr>Maximum “Projectness” in CS</vt:lpstr>
      <vt:lpstr>Distributing the Work and Feedback</vt:lpstr>
      <vt:lpstr>Principles</vt:lpstr>
      <vt:lpstr>Programming vs Other Projects</vt:lpstr>
      <vt:lpstr>Lecture Goals</vt:lpstr>
      <vt:lpstr>Discipline-Independent Approach: Quiz + Post-Quiz</vt:lpstr>
      <vt:lpstr>CS: Discovery-Promoting Praxis</vt:lpstr>
      <vt:lpstr>Live/Recorded Lecture</vt:lpstr>
      <vt:lpstr>Hybrid Approach with Quiz-Assignment Transaction</vt:lpstr>
      <vt:lpstr>Lecture Goals</vt:lpstr>
      <vt:lpstr>Discovery-based Praxis</vt:lpstr>
      <vt:lpstr>Grading Programming Problems</vt:lpstr>
      <vt:lpstr>Limits to Automatic Grading</vt:lpstr>
      <vt:lpstr>Diffing Output Given an Input</vt:lpstr>
      <vt:lpstr>Unit Testing</vt:lpstr>
      <vt:lpstr>Multi-Faceted Approach</vt:lpstr>
      <vt:lpstr>Excessive Waiting Times</vt:lpstr>
      <vt:lpstr>Feature: Student Question Prompts</vt:lpstr>
      <vt:lpstr>Collaboration on Design</vt:lpstr>
      <vt:lpstr>Give Design Away (in small print)</vt:lpstr>
      <vt:lpstr>Students Getting Behind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of Attack</dc:title>
  <dc:creator>Jacob</dc:creator>
  <cp:lastModifiedBy>Prasun Dewan</cp:lastModifiedBy>
  <cp:revision>1291</cp:revision>
  <dcterms:created xsi:type="dcterms:W3CDTF">2012-10-17T15:07:29Z</dcterms:created>
  <dcterms:modified xsi:type="dcterms:W3CDTF">2017-03-24T15:09:25Z</dcterms:modified>
</cp:coreProperties>
</file>