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5.xml" ContentType="application/vnd.openxmlformats-officedocument.presentationml.notesSlide+xml"/>
  <Override PartName="/ppt/tags/tag97.xml" ContentType="application/vnd.openxmlformats-officedocument.presentationml.tags+xml"/>
  <Override PartName="/ppt/notesSlides/notesSlide6.xml" ContentType="application/vnd.openxmlformats-officedocument.presentationml.notesSlide+xml"/>
  <Override PartName="/ppt/tags/tag98.xml" ContentType="application/vnd.openxmlformats-officedocument.presentationml.tags+xml"/>
  <Override PartName="/ppt/notesSlides/notesSlide7.xml" ContentType="application/vnd.openxmlformats-officedocument.presentationml.notesSlide+xml"/>
  <Override PartName="/ppt/tags/tag99.xml" ContentType="application/vnd.openxmlformats-officedocument.presentationml.tags+xml"/>
  <Override PartName="/ppt/notesSlides/notesSlide8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9.xml" ContentType="application/vnd.openxmlformats-officedocument.presentationml.notesSlide+xml"/>
  <Override PartName="/ppt/tags/tag104.xml" ContentType="application/vnd.openxmlformats-officedocument.presentationml.tags+xml"/>
  <Override PartName="/ppt/notesSlides/notesSlide10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1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8"/>
  </p:notesMasterIdLst>
  <p:sldIdLst>
    <p:sldId id="256" r:id="rId2"/>
    <p:sldId id="915" r:id="rId3"/>
    <p:sldId id="996" r:id="rId4"/>
    <p:sldId id="997" r:id="rId5"/>
    <p:sldId id="1003" r:id="rId6"/>
    <p:sldId id="1004" r:id="rId7"/>
    <p:sldId id="1009" r:id="rId8"/>
    <p:sldId id="1011" r:id="rId9"/>
    <p:sldId id="1023" r:id="rId10"/>
    <p:sldId id="1015" r:id="rId11"/>
    <p:sldId id="1016" r:id="rId12"/>
    <p:sldId id="1020" r:id="rId13"/>
    <p:sldId id="1043" r:id="rId14"/>
    <p:sldId id="1018" r:id="rId15"/>
    <p:sldId id="1327" r:id="rId16"/>
    <p:sldId id="1019" r:id="rId17"/>
    <p:sldId id="1021" r:id="rId18"/>
    <p:sldId id="1022" r:id="rId19"/>
    <p:sldId id="1014" r:id="rId20"/>
    <p:sldId id="1024" r:id="rId21"/>
    <p:sldId id="1030" r:id="rId22"/>
    <p:sldId id="1041" r:id="rId23"/>
    <p:sldId id="1042" r:id="rId24"/>
    <p:sldId id="1045" r:id="rId25"/>
    <p:sldId id="1089" r:id="rId26"/>
    <p:sldId id="1090" r:id="rId27"/>
    <p:sldId id="1091" r:id="rId28"/>
    <p:sldId id="1092" r:id="rId29"/>
    <p:sldId id="1137" r:id="rId30"/>
    <p:sldId id="1046" r:id="rId31"/>
    <p:sldId id="1047" r:id="rId32"/>
    <p:sldId id="1049" r:id="rId33"/>
    <p:sldId id="1050" r:id="rId34"/>
    <p:sldId id="1055" r:id="rId35"/>
    <p:sldId id="1056" r:id="rId36"/>
    <p:sldId id="1057" r:id="rId37"/>
    <p:sldId id="1058" r:id="rId38"/>
    <p:sldId id="1059" r:id="rId39"/>
    <p:sldId id="1060" r:id="rId40"/>
    <p:sldId id="1069" r:id="rId41"/>
    <p:sldId id="1085" r:id="rId42"/>
    <p:sldId id="1086" r:id="rId43"/>
    <p:sldId id="1087" r:id="rId44"/>
    <p:sldId id="1088" r:id="rId45"/>
    <p:sldId id="1070" r:id="rId46"/>
    <p:sldId id="1071" r:id="rId47"/>
    <p:sldId id="1156" r:id="rId48"/>
    <p:sldId id="1080" r:id="rId49"/>
    <p:sldId id="1081" r:id="rId50"/>
    <p:sldId id="1082" r:id="rId51"/>
    <p:sldId id="1084" r:id="rId52"/>
    <p:sldId id="1083" r:id="rId53"/>
    <p:sldId id="1136" r:id="rId54"/>
    <p:sldId id="1129" r:id="rId55"/>
    <p:sldId id="1131" r:id="rId56"/>
    <p:sldId id="1130" r:id="rId57"/>
    <p:sldId id="1133" r:id="rId58"/>
    <p:sldId id="1134" r:id="rId59"/>
    <p:sldId id="1135" r:id="rId60"/>
    <p:sldId id="1125" r:id="rId61"/>
    <p:sldId id="1126" r:id="rId62"/>
    <p:sldId id="1132" r:id="rId63"/>
    <p:sldId id="1328" r:id="rId64"/>
    <p:sldId id="1097" r:id="rId65"/>
    <p:sldId id="1138" r:id="rId66"/>
    <p:sldId id="1098" r:id="rId67"/>
    <p:sldId id="1168" r:id="rId68"/>
    <p:sldId id="1169" r:id="rId69"/>
    <p:sldId id="1170" r:id="rId70"/>
    <p:sldId id="1101" r:id="rId71"/>
    <p:sldId id="1112" r:id="rId72"/>
    <p:sldId id="1113" r:id="rId73"/>
    <p:sldId id="1103" r:id="rId74"/>
    <p:sldId id="1102" r:id="rId75"/>
    <p:sldId id="1104" r:id="rId76"/>
    <p:sldId id="1099" r:id="rId77"/>
    <p:sldId id="1105" r:id="rId78"/>
    <p:sldId id="1106" r:id="rId79"/>
    <p:sldId id="1107" r:id="rId80"/>
    <p:sldId id="1159" r:id="rId81"/>
    <p:sldId id="1116" r:id="rId82"/>
    <p:sldId id="1158" r:id="rId83"/>
    <p:sldId id="1117" r:id="rId84"/>
    <p:sldId id="1119" r:id="rId85"/>
    <p:sldId id="1121" r:id="rId86"/>
    <p:sldId id="1161" r:id="rId87"/>
    <p:sldId id="1162" r:id="rId88"/>
    <p:sldId id="1123" r:id="rId89"/>
    <p:sldId id="1163" r:id="rId90"/>
    <p:sldId id="1164" r:id="rId91"/>
    <p:sldId id="1171" r:id="rId92"/>
    <p:sldId id="1210" r:id="rId93"/>
    <p:sldId id="1173" r:id="rId94"/>
    <p:sldId id="1172" r:id="rId95"/>
    <p:sldId id="1300" r:id="rId96"/>
    <p:sldId id="1175" r:id="rId97"/>
    <p:sldId id="1180" r:id="rId98"/>
    <p:sldId id="1185" r:id="rId99"/>
    <p:sldId id="1186" r:id="rId100"/>
    <p:sldId id="1329" r:id="rId101"/>
    <p:sldId id="1330" r:id="rId102"/>
    <p:sldId id="1187" r:id="rId103"/>
    <p:sldId id="1188" r:id="rId104"/>
    <p:sldId id="1189" r:id="rId105"/>
    <p:sldId id="1190" r:id="rId106"/>
    <p:sldId id="1193" r:id="rId107"/>
    <p:sldId id="1194" r:id="rId108"/>
    <p:sldId id="1195" r:id="rId109"/>
    <p:sldId id="1196" r:id="rId110"/>
    <p:sldId id="1197" r:id="rId111"/>
    <p:sldId id="1192" r:id="rId112"/>
    <p:sldId id="1141" r:id="rId113"/>
    <p:sldId id="1203" r:id="rId114"/>
    <p:sldId id="1207" r:id="rId115"/>
    <p:sldId id="1205" r:id="rId116"/>
    <p:sldId id="1208" r:id="rId117"/>
    <p:sldId id="1206" r:id="rId118"/>
    <p:sldId id="1209" r:id="rId119"/>
    <p:sldId id="1212" r:id="rId120"/>
    <p:sldId id="1213" r:id="rId121"/>
    <p:sldId id="1307" r:id="rId122"/>
    <p:sldId id="1311" r:id="rId123"/>
    <p:sldId id="1309" r:id="rId124"/>
    <p:sldId id="1312" r:id="rId125"/>
    <p:sldId id="1310" r:id="rId126"/>
    <p:sldId id="1308" r:id="rId127"/>
    <p:sldId id="1199" r:id="rId128"/>
    <p:sldId id="1202" r:id="rId129"/>
    <p:sldId id="1214" r:id="rId130"/>
    <p:sldId id="1215" r:id="rId131"/>
    <p:sldId id="1217" r:id="rId132"/>
    <p:sldId id="1226" r:id="rId133"/>
    <p:sldId id="1218" r:id="rId134"/>
    <p:sldId id="1221" r:id="rId135"/>
    <p:sldId id="1222" r:id="rId136"/>
    <p:sldId id="1319" r:id="rId137"/>
    <p:sldId id="1224" r:id="rId138"/>
    <p:sldId id="1225" r:id="rId139"/>
    <p:sldId id="1228" r:id="rId140"/>
    <p:sldId id="1229" r:id="rId141"/>
    <p:sldId id="1331" r:id="rId142"/>
    <p:sldId id="1230" r:id="rId143"/>
    <p:sldId id="1234" r:id="rId144"/>
    <p:sldId id="1303" r:id="rId145"/>
    <p:sldId id="1304" r:id="rId146"/>
    <p:sldId id="1305" r:id="rId147"/>
    <p:sldId id="1294" r:id="rId148"/>
    <p:sldId id="1296" r:id="rId149"/>
    <p:sldId id="1295" r:id="rId150"/>
    <p:sldId id="1298" r:id="rId151"/>
    <p:sldId id="1297" r:id="rId152"/>
    <p:sldId id="1292" r:id="rId153"/>
    <p:sldId id="1274" r:id="rId154"/>
    <p:sldId id="1237" r:id="rId155"/>
    <p:sldId id="1238" r:id="rId156"/>
    <p:sldId id="1240" r:id="rId157"/>
    <p:sldId id="1241" r:id="rId158"/>
    <p:sldId id="1242" r:id="rId159"/>
    <p:sldId id="1243" r:id="rId160"/>
    <p:sldId id="1245" r:id="rId161"/>
    <p:sldId id="1315" r:id="rId162"/>
    <p:sldId id="1313" r:id="rId163"/>
    <p:sldId id="1314" r:id="rId164"/>
    <p:sldId id="1318" r:id="rId165"/>
    <p:sldId id="1317" r:id="rId166"/>
    <p:sldId id="1249" r:id="rId167"/>
    <p:sldId id="1248" r:id="rId168"/>
    <p:sldId id="1247" r:id="rId169"/>
    <p:sldId id="1252" r:id="rId170"/>
    <p:sldId id="1255" r:id="rId171"/>
    <p:sldId id="1256" r:id="rId172"/>
    <p:sldId id="1257" r:id="rId173"/>
    <p:sldId id="1261" r:id="rId174"/>
    <p:sldId id="1258" r:id="rId175"/>
    <p:sldId id="1280" r:id="rId176"/>
    <p:sldId id="1281" r:id="rId177"/>
    <p:sldId id="1282" r:id="rId178"/>
    <p:sldId id="1283" r:id="rId179"/>
    <p:sldId id="1284" r:id="rId180"/>
    <p:sldId id="1262" r:id="rId181"/>
    <p:sldId id="1306" r:id="rId182"/>
    <p:sldId id="1263" r:id="rId183"/>
    <p:sldId id="1266" r:id="rId184"/>
    <p:sldId id="1272" r:id="rId185"/>
    <p:sldId id="1269" r:id="rId186"/>
    <p:sldId id="1270" r:id="rId187"/>
    <p:sldId id="1273" r:id="rId188"/>
    <p:sldId id="1251" r:id="rId189"/>
    <p:sldId id="1276" r:id="rId190"/>
    <p:sldId id="1244" r:id="rId191"/>
    <p:sldId id="1277" r:id="rId192"/>
    <p:sldId id="1278" r:id="rId193"/>
    <p:sldId id="1287" r:id="rId194"/>
    <p:sldId id="1289" r:id="rId195"/>
    <p:sldId id="1286" r:id="rId196"/>
    <p:sldId id="1290" r:id="rId197"/>
    <p:sldId id="1291" r:id="rId198"/>
    <p:sldId id="1320" r:id="rId199"/>
    <p:sldId id="1332" r:id="rId200"/>
    <p:sldId id="1333" r:id="rId201"/>
    <p:sldId id="1334" r:id="rId202"/>
    <p:sldId id="1335" r:id="rId203"/>
    <p:sldId id="1336" r:id="rId204"/>
    <p:sldId id="1337" r:id="rId205"/>
    <p:sldId id="1338" r:id="rId206"/>
    <p:sldId id="1339" r:id="rId2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wan" initials="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85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9" autoAdjust="0"/>
    <p:restoredTop sz="92442" autoAdjust="0"/>
  </p:normalViewPr>
  <p:slideViewPr>
    <p:cSldViewPr>
      <p:cViewPr varScale="1">
        <p:scale>
          <a:sx n="92" d="100"/>
          <a:sy n="92" d="100"/>
        </p:scale>
        <p:origin x="-2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3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theme" Target="theme/theme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commentAuthors" Target="commentAuthor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presProps" Target="pres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10/28/2012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78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43713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9138" name="Rectangle 243714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F64A0-E0AA-49C9-9926-BA667A204FC7}" type="slidenum">
              <a:rPr lang="en-US"/>
              <a:pPr/>
              <a:t>182</a:t>
            </a:fld>
            <a:endParaRPr lang="en-US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5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C3861F-BCFD-45CC-935F-31A45A50D14E}" type="slidenum">
              <a:rPr lang="en-US"/>
              <a:pPr/>
              <a:t>5</a:t>
            </a:fld>
            <a:endParaRPr lang="en-US"/>
          </a:p>
        </p:txBody>
      </p:sp>
      <p:sp>
        <p:nvSpPr>
          <p:cNvPr id="146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F3B3C-99C0-4E20-8653-895D2AF20EC5}" type="slidenum">
              <a:rPr lang="en-US"/>
              <a:pPr/>
              <a:t>6</a:t>
            </a:fld>
            <a:endParaRPr lang="en-US"/>
          </a:p>
        </p:txBody>
      </p:sp>
      <p:sp>
        <p:nvSpPr>
          <p:cNvPr id="146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43713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9138" name="Rectangle 243714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169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173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174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181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 anchor="ctr"/>
          <a:lstStyle>
            <a:lvl1pPr algn="ctr"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8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ewan@cs.unc.edu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0.wav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7.wav"/><Relationship Id="rId1" Type="http://schemas.openxmlformats.org/officeDocument/2006/relationships/tags" Target="../tags/tag60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8.wav"/><Relationship Id="rId1" Type="http://schemas.openxmlformats.org/officeDocument/2006/relationships/tags" Target="../tags/tag61.xml"/><Relationship Id="rId4" Type="http://schemas.openxmlformats.org/officeDocument/2006/relationships/image" Target="../media/image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99.wav"/><Relationship Id="rId4" Type="http://schemas.openxmlformats.org/officeDocument/2006/relationships/image" Target="../media/image3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0.wav"/><Relationship Id="rId1" Type="http://schemas.openxmlformats.org/officeDocument/2006/relationships/tags" Target="../tags/tag62.xml"/><Relationship Id="rId4" Type="http://schemas.openxmlformats.org/officeDocument/2006/relationships/image" Target="../media/image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1.wav"/><Relationship Id="rId4" Type="http://schemas.openxmlformats.org/officeDocument/2006/relationships/image" Target="../media/image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2.wav"/><Relationship Id="rId1" Type="http://schemas.openxmlformats.org/officeDocument/2006/relationships/tags" Target="../tags/tag63.xml"/><Relationship Id="rId4" Type="http://schemas.openxmlformats.org/officeDocument/2006/relationships/image" Target="../media/image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3.wav"/><Relationship Id="rId1" Type="http://schemas.openxmlformats.org/officeDocument/2006/relationships/tags" Target="../tags/tag64.xml"/><Relationship Id="rId4" Type="http://schemas.openxmlformats.org/officeDocument/2006/relationships/image" Target="../media/image6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1.wav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4.wav"/><Relationship Id="rId1" Type="http://schemas.openxmlformats.org/officeDocument/2006/relationships/tags" Target="../tags/tag66.xml"/><Relationship Id="rId4" Type="http://schemas.openxmlformats.org/officeDocument/2006/relationships/image" Target="../media/image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5.wav"/><Relationship Id="rId1" Type="http://schemas.openxmlformats.org/officeDocument/2006/relationships/tags" Target="../tags/tag67.xml"/><Relationship Id="rId4" Type="http://schemas.openxmlformats.org/officeDocument/2006/relationships/image" Target="../media/image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6.wav"/><Relationship Id="rId1" Type="http://schemas.openxmlformats.org/officeDocument/2006/relationships/tags" Target="../tags/tag68.xml"/><Relationship Id="rId4" Type="http://schemas.openxmlformats.org/officeDocument/2006/relationships/image" Target="../media/image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07.wav"/><Relationship Id="rId1" Type="http://schemas.openxmlformats.org/officeDocument/2006/relationships/tags" Target="../tags/tag69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08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09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10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11.wav"/><Relationship Id="rId1" Type="http://schemas.openxmlformats.org/officeDocument/2006/relationships/tags" Target="../tags/tag70.xml"/><Relationship Id="rId4" Type="http://schemas.openxmlformats.org/officeDocument/2006/relationships/image" Target="../media/image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12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13.wav"/><Relationship Id="rId1" Type="http://schemas.openxmlformats.org/officeDocument/2006/relationships/tags" Target="../tags/tag7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2.wav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14.wav"/><Relationship Id="rId1" Type="http://schemas.openxmlformats.org/officeDocument/2006/relationships/tags" Target="../tags/tag72.xml"/><Relationship Id="rId4" Type="http://schemas.openxmlformats.org/officeDocument/2006/relationships/image" Target="../media/image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15.wav"/><Relationship Id="rId1" Type="http://schemas.openxmlformats.org/officeDocument/2006/relationships/tags" Target="../tags/tag73.xml"/><Relationship Id="rId4" Type="http://schemas.openxmlformats.org/officeDocument/2006/relationships/image" Target="../media/image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16.wav"/><Relationship Id="rId4" Type="http://schemas.openxmlformats.org/officeDocument/2006/relationships/image" Target="../media/image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17.wav"/><Relationship Id="rId4" Type="http://schemas.openxmlformats.org/officeDocument/2006/relationships/image" Target="../media/image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18.wav"/><Relationship Id="rId4" Type="http://schemas.openxmlformats.org/officeDocument/2006/relationships/image" Target="../media/image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19.wav"/><Relationship Id="rId4" Type="http://schemas.openxmlformats.org/officeDocument/2006/relationships/image" Target="../media/image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20.wav"/><Relationship Id="rId1" Type="http://schemas.openxmlformats.org/officeDocument/2006/relationships/tags" Target="../tags/tag74.xml"/><Relationship Id="rId4" Type="http://schemas.openxmlformats.org/officeDocument/2006/relationships/image" Target="../media/image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21.wav"/><Relationship Id="rId1" Type="http://schemas.openxmlformats.org/officeDocument/2006/relationships/tags" Target="../tags/tag75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4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22.wav"/><Relationship Id="rId1" Type="http://schemas.openxmlformats.org/officeDocument/2006/relationships/tags" Target="../tags/tag76.xml"/><Relationship Id="rId4" Type="http://schemas.openxmlformats.org/officeDocument/2006/relationships/image" Target="../media/image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.wav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4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5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6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7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8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9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0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1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2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3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4.wav"/><Relationship Id="rId1" Type="http://schemas.openxmlformats.org/officeDocument/2006/relationships/tags" Target="../tags/tag11.xml"/><Relationship Id="rId4" Type="http://schemas.openxmlformats.org/officeDocument/2006/relationships/image" Target="../media/image6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34.wav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5.wav"/><Relationship Id="rId1" Type="http://schemas.openxmlformats.org/officeDocument/2006/relationships/tags" Target="../tags/tag77.xml"/><Relationship Id="rId4" Type="http://schemas.openxmlformats.org/officeDocument/2006/relationships/image" Target="../media/image6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7.wav"/><Relationship Id="rId1" Type="http://schemas.openxmlformats.org/officeDocument/2006/relationships/audio" Target="../media/audio136.wav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8.wav"/><Relationship Id="rId1" Type="http://schemas.openxmlformats.org/officeDocument/2006/relationships/tags" Target="../tags/tag78.xml"/><Relationship Id="rId4" Type="http://schemas.openxmlformats.org/officeDocument/2006/relationships/image" Target="../media/image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39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40.wav"/><Relationship Id="rId1" Type="http://schemas.openxmlformats.org/officeDocument/2006/relationships/tags" Target="../tags/tag79.xml"/><Relationship Id="rId4" Type="http://schemas.openxmlformats.org/officeDocument/2006/relationships/image" Target="../media/image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41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42.wav"/><Relationship Id="rId1" Type="http://schemas.openxmlformats.org/officeDocument/2006/relationships/tags" Target="../tags/tag80.xml"/><Relationship Id="rId4" Type="http://schemas.openxmlformats.org/officeDocument/2006/relationships/image" Target="../media/image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3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audio144.wav"/><Relationship Id="rId1" Type="http://schemas.openxmlformats.org/officeDocument/2006/relationships/tags" Target="../tags/tag8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45.wav"/><Relationship Id="rId1" Type="http://schemas.openxmlformats.org/officeDocument/2006/relationships/tags" Target="../tags/tag82.xml"/><Relationship Id="rId5" Type="http://schemas.openxmlformats.org/officeDocument/2006/relationships/image" Target="../media/image6.png"/><Relationship Id="rId4" Type="http://schemas.openxmlformats.org/officeDocument/2006/relationships/image" Target="../media/image48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46.wav"/><Relationship Id="rId1" Type="http://schemas.openxmlformats.org/officeDocument/2006/relationships/tags" Target="../tags/tag83.xml"/><Relationship Id="rId4" Type="http://schemas.openxmlformats.org/officeDocument/2006/relationships/image" Target="../media/image6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47.wav"/><Relationship Id="rId1" Type="http://schemas.openxmlformats.org/officeDocument/2006/relationships/tags" Target="../tags/tag84.xml"/><Relationship Id="rId4" Type="http://schemas.openxmlformats.org/officeDocument/2006/relationships/image" Target="../media/image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48.wav"/><Relationship Id="rId1" Type="http://schemas.openxmlformats.org/officeDocument/2006/relationships/tags" Target="../tags/tag85.xml"/><Relationship Id="rId4" Type="http://schemas.openxmlformats.org/officeDocument/2006/relationships/image" Target="../media/image6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49.wav"/><Relationship Id="rId1" Type="http://schemas.openxmlformats.org/officeDocument/2006/relationships/tags" Target="../tags/tag86.xml"/><Relationship Id="rId4" Type="http://schemas.openxmlformats.org/officeDocument/2006/relationships/image" Target="../media/image6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50.wav"/><Relationship Id="rId1" Type="http://schemas.openxmlformats.org/officeDocument/2006/relationships/tags" Target="../tags/tag87.xml"/><Relationship Id="rId4" Type="http://schemas.openxmlformats.org/officeDocument/2006/relationships/image" Target="../media/image6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51.wav"/><Relationship Id="rId1" Type="http://schemas.openxmlformats.org/officeDocument/2006/relationships/tags" Target="../tags/tag88.xml"/><Relationship Id="rId4" Type="http://schemas.openxmlformats.org/officeDocument/2006/relationships/image" Target="../media/image6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52.wav"/><Relationship Id="rId1" Type="http://schemas.openxmlformats.org/officeDocument/2006/relationships/tags" Target="../tags/tag89.xml"/><Relationship Id="rId4" Type="http://schemas.openxmlformats.org/officeDocument/2006/relationships/image" Target="../media/image6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3.wav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5.wav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54.wav"/><Relationship Id="rId1" Type="http://schemas.openxmlformats.org/officeDocument/2006/relationships/tags" Target="../tags/tag90.xml"/><Relationship Id="rId4" Type="http://schemas.openxmlformats.org/officeDocument/2006/relationships/image" Target="../media/image6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55.wav"/><Relationship Id="rId1" Type="http://schemas.openxmlformats.org/officeDocument/2006/relationships/tags" Target="../tags/tag91.xml"/><Relationship Id="rId4" Type="http://schemas.openxmlformats.org/officeDocument/2006/relationships/image" Target="../media/image6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6.wav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audio157.wav"/><Relationship Id="rId1" Type="http://schemas.openxmlformats.org/officeDocument/2006/relationships/tags" Target="../tags/tag9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58.wav"/><Relationship Id="rId1" Type="http://schemas.openxmlformats.org/officeDocument/2006/relationships/tags" Target="../tags/tag93.xml"/><Relationship Id="rId4" Type="http://schemas.openxmlformats.org/officeDocument/2006/relationships/image" Target="../media/image6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9.wav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0.wav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61.wav"/><Relationship Id="rId1" Type="http://schemas.openxmlformats.org/officeDocument/2006/relationships/tags" Target="../tags/tag94.xml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5.png"/><Relationship Id="rId2" Type="http://schemas.openxmlformats.org/officeDocument/2006/relationships/audio" Target="../media/audio162.wav"/><Relationship Id="rId1" Type="http://schemas.openxmlformats.org/officeDocument/2006/relationships/tags" Target="../tags/tag9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6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63.wav"/><Relationship Id="rId1" Type="http://schemas.openxmlformats.org/officeDocument/2006/relationships/tags" Target="../tags/tag96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6.wav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4.wav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5.wav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66.wav"/><Relationship Id="rId1" Type="http://schemas.openxmlformats.org/officeDocument/2006/relationships/tags" Target="../tags/tag97.xml"/><Relationship Id="rId4" Type="http://schemas.openxmlformats.org/officeDocument/2006/relationships/image" Target="../media/image6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67.wav"/><Relationship Id="rId4" Type="http://schemas.openxmlformats.org/officeDocument/2006/relationships/image" Target="../media/image6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audio168.wav"/><Relationship Id="rId1" Type="http://schemas.openxmlformats.org/officeDocument/2006/relationships/tags" Target="../tags/tag9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69.wav"/><Relationship Id="rId1" Type="http://schemas.openxmlformats.org/officeDocument/2006/relationships/tags" Target="../tags/tag99.xml"/><Relationship Id="rId6" Type="http://schemas.openxmlformats.org/officeDocument/2006/relationships/image" Target="../media/image6.png"/><Relationship Id="rId5" Type="http://schemas.openxmlformats.org/officeDocument/2006/relationships/image" Target="../media/image60.wmf"/><Relationship Id="rId4" Type="http://schemas.openxmlformats.org/officeDocument/2006/relationships/notesSlide" Target="../notesSlides/notesSlide8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70.wav"/><Relationship Id="rId1" Type="http://schemas.openxmlformats.org/officeDocument/2006/relationships/tags" Target="../tags/tag100.xml"/><Relationship Id="rId4" Type="http://schemas.openxmlformats.org/officeDocument/2006/relationships/image" Target="../media/image6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71.wav"/><Relationship Id="rId4" Type="http://schemas.openxmlformats.org/officeDocument/2006/relationships/image" Target="../media/image6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72.wav"/><Relationship Id="rId1" Type="http://schemas.openxmlformats.org/officeDocument/2006/relationships/tags" Target="../tags/tag101.xml"/><Relationship Id="rId4" Type="http://schemas.openxmlformats.org/officeDocument/2006/relationships/image" Target="../media/image6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73.wav"/><Relationship Id="rId5" Type="http://schemas.openxmlformats.org/officeDocument/2006/relationships/image" Target="../media/image6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7.wav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5.png"/><Relationship Id="rId2" Type="http://schemas.openxmlformats.org/officeDocument/2006/relationships/audio" Target="../media/audio174.wav"/><Relationship Id="rId1" Type="http://schemas.openxmlformats.org/officeDocument/2006/relationships/tags" Target="../tags/tag10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6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75.wav"/><Relationship Id="rId1" Type="http://schemas.openxmlformats.org/officeDocument/2006/relationships/tags" Target="../tags/tag103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76.wav"/><Relationship Id="rId1" Type="http://schemas.openxmlformats.org/officeDocument/2006/relationships/tags" Target="../tags/tag104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77.wav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78.wav"/><Relationship Id="rId1" Type="http://schemas.openxmlformats.org/officeDocument/2006/relationships/tags" Target="../tags/tag105.xml"/><Relationship Id="rId4" Type="http://schemas.openxmlformats.org/officeDocument/2006/relationships/image" Target="../media/image6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79.wav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80.wav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81.wav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82.wav"/><Relationship Id="rId1" Type="http://schemas.openxmlformats.org/officeDocument/2006/relationships/tags" Target="../tags/tag106.xml"/><Relationship Id="rId4" Type="http://schemas.openxmlformats.org/officeDocument/2006/relationships/image" Target="../media/image6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83.wav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8.wav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4.wav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85.wav"/><Relationship Id="rId4" Type="http://schemas.openxmlformats.org/officeDocument/2006/relationships/image" Target="../media/image6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6.wav"/><Relationship Id="rId1" Type="http://schemas.openxmlformats.org/officeDocument/2006/relationships/tags" Target="../tags/tag107.xml"/><Relationship Id="rId4" Type="http://schemas.openxmlformats.org/officeDocument/2006/relationships/image" Target="../media/image6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7.wav"/><Relationship Id="rId1" Type="http://schemas.openxmlformats.org/officeDocument/2006/relationships/tags" Target="../tags/tag108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88.wav"/><Relationship Id="rId1" Type="http://schemas.openxmlformats.org/officeDocument/2006/relationships/tags" Target="../tags/tag109.xml"/><Relationship Id="rId4" Type="http://schemas.openxmlformats.org/officeDocument/2006/relationships/image" Target="../media/image6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89.wav"/><Relationship Id="rId1" Type="http://schemas.openxmlformats.org/officeDocument/2006/relationships/tags" Target="../tags/tag110.xml"/><Relationship Id="rId4" Type="http://schemas.openxmlformats.org/officeDocument/2006/relationships/image" Target="../media/image6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90.wav"/><Relationship Id="rId1" Type="http://schemas.openxmlformats.org/officeDocument/2006/relationships/tags" Target="../tags/tag111.xml"/><Relationship Id="rId4" Type="http://schemas.openxmlformats.org/officeDocument/2006/relationships/image" Target="../media/image6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91.wav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0.wav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9.wav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92.wav"/><Relationship Id="rId1" Type="http://schemas.openxmlformats.org/officeDocument/2006/relationships/tags" Target="../tags/tag112.xml"/><Relationship Id="rId4" Type="http://schemas.openxmlformats.org/officeDocument/2006/relationships/image" Target="../media/image66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93.wav"/><Relationship Id="rId1" Type="http://schemas.openxmlformats.org/officeDocument/2006/relationships/tags" Target="../tags/tag113.xml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94.wav"/><Relationship Id="rId1" Type="http://schemas.openxmlformats.org/officeDocument/2006/relationships/tags" Target="../tags/tag114.xml"/><Relationship Id="rId4" Type="http://schemas.openxmlformats.org/officeDocument/2006/relationships/image" Target="../media/image68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95.wav"/><Relationship Id="rId1" Type="http://schemas.openxmlformats.org/officeDocument/2006/relationships/tags" Target="../tags/tag115.xml"/><Relationship Id="rId4" Type="http://schemas.openxmlformats.org/officeDocument/2006/relationships/image" Target="../media/image69.png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2.wav"/><Relationship Id="rId1" Type="http://schemas.openxmlformats.org/officeDocument/2006/relationships/tags" Target="../tags/tag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3.wav"/><Relationship Id="rId1" Type="http://schemas.openxmlformats.org/officeDocument/2006/relationships/tags" Target="../tags/tag14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4.wav"/><Relationship Id="rId1" Type="http://schemas.openxmlformats.org/officeDocument/2006/relationships/tags" Target="../tags/tag15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5.wav"/><Relationship Id="rId1" Type="http://schemas.openxmlformats.org/officeDocument/2006/relationships/tags" Target="../tags/tag16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6.wav"/><Relationship Id="rId1" Type="http://schemas.openxmlformats.org/officeDocument/2006/relationships/tags" Target="../tags/tag1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7.wav"/><Relationship Id="rId1" Type="http://schemas.openxmlformats.org/officeDocument/2006/relationships/tags" Target="../tags/tag18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8.wav"/><Relationship Id="rId1" Type="http://schemas.openxmlformats.org/officeDocument/2006/relationships/tags" Target="../tags/tag19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9.wav"/><Relationship Id="rId1" Type="http://schemas.openxmlformats.org/officeDocument/2006/relationships/tags" Target="../tags/tag20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0.wav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32.wav"/><Relationship Id="rId1" Type="http://schemas.openxmlformats.org/officeDocument/2006/relationships/tags" Target="../tags/tag21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4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5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6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37.wav"/><Relationship Id="rId1" Type="http://schemas.openxmlformats.org/officeDocument/2006/relationships/tags" Target="../tags/tag22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38.wav"/><Relationship Id="rId1" Type="http://schemas.openxmlformats.org/officeDocument/2006/relationships/tags" Target="../tags/tag2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.wav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9.wav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0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42.wav"/><Relationship Id="rId1" Type="http://schemas.openxmlformats.org/officeDocument/2006/relationships/tags" Target="../tags/tag24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3.wav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4.wav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5.wav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6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7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.wav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7.wmf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8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9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0.wav"/><Relationship Id="rId1" Type="http://schemas.openxmlformats.org/officeDocument/2006/relationships/tags" Target="../tags/tag25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1.wav"/><Relationship Id="rId1" Type="http://schemas.openxmlformats.org/officeDocument/2006/relationships/tags" Target="../tags/tag26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2.wav"/><Relationship Id="rId1" Type="http://schemas.openxmlformats.org/officeDocument/2006/relationships/tags" Target="../tags/tag27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3.wav"/><Relationship Id="rId1" Type="http://schemas.openxmlformats.org/officeDocument/2006/relationships/tags" Target="../tags/tag28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4.wav"/><Relationship Id="rId1" Type="http://schemas.openxmlformats.org/officeDocument/2006/relationships/tags" Target="../tags/tag29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5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6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6.wav"/><Relationship Id="rId7" Type="http://schemas.openxmlformats.org/officeDocument/2006/relationships/image" Target="../media/image8.wmf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8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9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0.wav"/><Relationship Id="rId1" Type="http://schemas.openxmlformats.org/officeDocument/2006/relationships/tags" Target="../tags/tag30.xml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1.wav"/><Relationship Id="rId1" Type="http://schemas.openxmlformats.org/officeDocument/2006/relationships/tags" Target="../tags/tag31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62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3.wav"/><Relationship Id="rId1" Type="http://schemas.openxmlformats.org/officeDocument/2006/relationships/tags" Target="../tags/tag3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4.wav"/><Relationship Id="rId1" Type="http://schemas.openxmlformats.org/officeDocument/2006/relationships/tags" Target="../tags/tag3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5.wav"/><Relationship Id="rId1" Type="http://schemas.openxmlformats.org/officeDocument/2006/relationships/tags" Target="../tags/tag34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6.wav"/><Relationship Id="rId1" Type="http://schemas.openxmlformats.org/officeDocument/2006/relationships/tags" Target="../tags/tag3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.wav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7.wav"/><Relationship Id="rId1" Type="http://schemas.openxmlformats.org/officeDocument/2006/relationships/tags" Target="../tags/tag36.xml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68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69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0.wav"/><Relationship Id="rId1" Type="http://schemas.openxmlformats.org/officeDocument/2006/relationships/tags" Target="../tags/tag37.xml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1.wav"/><Relationship Id="rId1" Type="http://schemas.openxmlformats.org/officeDocument/2006/relationships/tags" Target="../tags/tag38.xml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2.wav"/><Relationship Id="rId1" Type="http://schemas.openxmlformats.org/officeDocument/2006/relationships/tags" Target="../tags/tag39.xml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3.wav"/><Relationship Id="rId1" Type="http://schemas.openxmlformats.org/officeDocument/2006/relationships/tags" Target="../tags/tag40.xml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2" Type="http://schemas.openxmlformats.org/officeDocument/2006/relationships/audio" Target="../media/audio74.wav"/><Relationship Id="rId1" Type="http://schemas.openxmlformats.org/officeDocument/2006/relationships/tags" Target="../tags/tag4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2" Type="http://schemas.openxmlformats.org/officeDocument/2006/relationships/audio" Target="../media/audio75.wav"/><Relationship Id="rId1" Type="http://schemas.openxmlformats.org/officeDocument/2006/relationships/tags" Target="../tags/tag4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6.wav"/><Relationship Id="rId1" Type="http://schemas.openxmlformats.org/officeDocument/2006/relationships/tags" Target="../tags/tag43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.wav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7.wav"/><Relationship Id="rId1" Type="http://schemas.openxmlformats.org/officeDocument/2006/relationships/tags" Target="../tags/tag44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8.wav"/><Relationship Id="rId1" Type="http://schemas.openxmlformats.org/officeDocument/2006/relationships/tags" Target="../tags/tag45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9.wav"/><Relationship Id="rId1" Type="http://schemas.openxmlformats.org/officeDocument/2006/relationships/tags" Target="../tags/tag46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0.wav"/><Relationship Id="rId1" Type="http://schemas.openxmlformats.org/officeDocument/2006/relationships/tags" Target="../tags/tag47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1.wav"/><Relationship Id="rId1" Type="http://schemas.openxmlformats.org/officeDocument/2006/relationships/tags" Target="../tags/tag48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2.wav"/><Relationship Id="rId1" Type="http://schemas.openxmlformats.org/officeDocument/2006/relationships/tags" Target="../tags/tag49.xml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3.wav"/><Relationship Id="rId1" Type="http://schemas.openxmlformats.org/officeDocument/2006/relationships/tags" Target="../tags/tag50.xml"/><Relationship Id="rId4" Type="http://schemas.openxmlformats.org/officeDocument/2006/relationships/image" Target="../media/image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4.wav"/><Relationship Id="rId1" Type="http://schemas.openxmlformats.org/officeDocument/2006/relationships/tags" Target="../tags/tag51.xml"/><Relationship Id="rId4" Type="http://schemas.openxmlformats.org/officeDocument/2006/relationships/image" Target="../media/image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5.wav"/><Relationship Id="rId1" Type="http://schemas.openxmlformats.org/officeDocument/2006/relationships/tags" Target="../tags/tag52.xml"/><Relationship Id="rId4" Type="http://schemas.openxmlformats.org/officeDocument/2006/relationships/image" Target="../media/image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6.wav"/><Relationship Id="rId1" Type="http://schemas.openxmlformats.org/officeDocument/2006/relationships/tags" Target="../tags/tag5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.wav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7.wav"/><Relationship Id="rId1" Type="http://schemas.openxmlformats.org/officeDocument/2006/relationships/tags" Target="../tags/tag54.xml"/><Relationship Id="rId4" Type="http://schemas.openxmlformats.org/officeDocument/2006/relationships/image" Target="../media/image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8.wav"/><Relationship Id="rId1" Type="http://schemas.openxmlformats.org/officeDocument/2006/relationships/tags" Target="../tags/tag55.xml"/><Relationship Id="rId4" Type="http://schemas.openxmlformats.org/officeDocument/2006/relationships/image" Target="../media/image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eblogs.java.net/blog/alexfromsun/archive/2006/09/a_wellbehaved_g.html" TargetMode="Externa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89.wav"/><Relationship Id="rId4" Type="http://schemas.openxmlformats.org/officeDocument/2006/relationships/image" Target="../media/image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90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1.wav"/><Relationship Id="rId1" Type="http://schemas.openxmlformats.org/officeDocument/2006/relationships/tags" Target="../tags/tag56.xml"/><Relationship Id="rId4" Type="http://schemas.openxmlformats.org/officeDocument/2006/relationships/image" Target="../media/image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2.wav"/><Relationship Id="rId1" Type="http://schemas.openxmlformats.org/officeDocument/2006/relationships/tags" Target="../tags/tag57.xml"/><Relationship Id="rId4" Type="http://schemas.openxmlformats.org/officeDocument/2006/relationships/image" Target="../media/image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93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94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5.wav"/><Relationship Id="rId1" Type="http://schemas.openxmlformats.org/officeDocument/2006/relationships/tags" Target="../tags/tag58.xml"/><Relationship Id="rId4" Type="http://schemas.openxmlformats.org/officeDocument/2006/relationships/image" Target="../media/image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6.wav"/><Relationship Id="rId1" Type="http://schemas.openxmlformats.org/officeDocument/2006/relationships/tags" Target="../tags/tag59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Implementing User Interfaces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Prasun Dewan</a:t>
            </a:r>
          </a:p>
          <a:p>
            <a:r>
              <a:rPr lang="en-US" dirty="0" smtClean="0"/>
              <a:t>Department of Computer Science</a:t>
            </a:r>
          </a:p>
          <a:p>
            <a:r>
              <a:rPr lang="en-US" dirty="0" smtClean="0"/>
              <a:t>University of North Carolina at Chapel Hill</a:t>
            </a:r>
          </a:p>
          <a:p>
            <a:r>
              <a:rPr lang="en-US" dirty="0" smtClean="0">
                <a:hlinkClick r:id="rId3"/>
              </a:rPr>
              <a:t>dewan@cs.unc.edu</a:t>
            </a:r>
            <a:endParaRPr lang="en-US" dirty="0" smtClean="0"/>
          </a:p>
        </p:txBody>
      </p:sp>
      <p:pic>
        <p:nvPicPr>
          <p:cNvPr id="4" name="~PP3073.WAV">
            <a:hlinkClick r:id="" action="ppaction://media"/>
          </p:cNvPr>
          <p:cNvPicPr>
            <a:picLocks noRot="1" noChangeAspect="1"/>
          </p:cNvPicPr>
          <p:nvPr>
            <a:wavAudioFile r:embed="rId1" name="~PP307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FrameBuffer</a:t>
            </a:r>
            <a:r>
              <a:rPr lang="en-US" dirty="0" smtClean="0"/>
              <a:t> I/O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193228" y="3679470"/>
            <a:ext cx="2405928" cy="7401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Framebuffer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1161697" y="1736834"/>
            <a:ext cx="2405928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Framebuffer</a:t>
            </a:r>
            <a:r>
              <a:rPr lang="en-US" sz="2400" dirty="0" smtClean="0"/>
              <a:t> Client</a:t>
            </a:r>
            <a:endParaRPr lang="en-US" sz="2400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309722" y="2775552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^, x, 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38097" y="2694356"/>
            <a:ext cx="1981837" cy="5433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drawImage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image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4800" y="4648200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press 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74246" y="4648200"/>
            <a:ext cx="857748" cy="381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19934" y="1413312"/>
            <a:ext cx="3810000" cy="1133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Input: Mouse and character events with screen coordinates</a:t>
            </a:r>
            <a:endParaRPr lang="en-US" sz="2400" baseline="30000" dirty="0"/>
          </a:p>
        </p:txBody>
      </p:sp>
      <p:sp>
        <p:nvSpPr>
          <p:cNvPr id="33" name="Rectangle 32"/>
          <p:cNvSpPr/>
          <p:nvPr/>
        </p:nvSpPr>
        <p:spPr>
          <a:xfrm>
            <a:off x="4819934" y="3818567"/>
            <a:ext cx="3810000" cy="1133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Output: Draw pixel images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32978" y="2530885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981200" y="2442341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033859" y="4509704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514600" y="4509704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5" name="~PP42.WAV">
            <a:hlinkClick r:id="" action="ppaction://media"/>
          </p:cNvPr>
          <p:cNvPicPr>
            <a:picLocks noRot="1" noChangeAspect="1"/>
          </p:cNvPicPr>
          <p:nvPr>
            <a:wavAudioFile r:embed="rId2" name="~PP4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297225"/>
      </p:ext>
    </p:extLst>
  </p:cSld>
  <p:clrMapOvr>
    <a:masterClrMapping/>
  </p:clrMapOvr>
  <p:transition advTm="152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8" grpId="0" animBg="1"/>
      <p:bldP spid="31" grpId="0" animBg="1"/>
      <p:bldP spid="32" grpId="0" animBg="1"/>
      <p:bldP spid="3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window system and toolkit can handle only </a:t>
            </a:r>
            <a:r>
              <a:rPr lang="en-US" dirty="0" smtClean="0"/>
              <a:t>trees. However </a:t>
            </a:r>
            <a:r>
              <a:rPr lang="en-US" dirty="0"/>
              <a:t>the API they often provide allows creation of arbitrary graphics</a:t>
            </a:r>
          </a:p>
          <a:p>
            <a:r>
              <a:rPr lang="en-US" dirty="0"/>
              <a:t>In Java, a call to create a graph results in a run time error and a call to create an additional link to a node results in the previous link being </a:t>
            </a:r>
            <a:r>
              <a:rPr lang="en-US" dirty="0" smtClean="0"/>
              <a:t>deleted</a:t>
            </a:r>
          </a:p>
          <a:p>
            <a:r>
              <a:rPr lang="en-US" dirty="0" smtClean="0"/>
              <a:t>Because of the tree structure:</a:t>
            </a:r>
          </a:p>
          <a:p>
            <a:pPr lvl="1"/>
            <a:r>
              <a:rPr lang="en-US" dirty="0" smtClean="0"/>
              <a:t> A mouse or key event in a top-level window logically belongs to all nodes containing it.</a:t>
            </a:r>
          </a:p>
          <a:p>
            <a:pPr lvl="2"/>
            <a:r>
              <a:rPr lang="en-US" dirty="0" smtClean="0"/>
              <a:t>A special dispatch operation decides which of these nodes actually processes it, which is typically the deepest.</a:t>
            </a:r>
          </a:p>
          <a:p>
            <a:pPr lvl="2"/>
            <a:r>
              <a:rPr lang="en-US" dirty="0" smtClean="0"/>
              <a:t>Separating dispatch from processing makes shared window systems easier to write</a:t>
            </a:r>
          </a:p>
          <a:p>
            <a:pPr lvl="1"/>
            <a:r>
              <a:rPr lang="en-US" dirty="0" smtClean="0"/>
              <a:t>The painting of a region can be done by all windows containing it</a:t>
            </a:r>
          </a:p>
          <a:p>
            <a:pPr lvl="2"/>
            <a:r>
              <a:rPr lang="en-US" dirty="0" smtClean="0"/>
              <a:t>When repaint is called on a specific window, the paint method of the window can call the paint methods of parent and </a:t>
            </a:r>
            <a:r>
              <a:rPr lang="en-US" dirty="0" err="1" smtClean="0"/>
              <a:t>chidren</a:t>
            </a:r>
            <a:r>
              <a:rPr lang="en-US" dirty="0" smtClean="0"/>
              <a:t> windows</a:t>
            </a:r>
          </a:p>
          <a:p>
            <a:pPr lvl="2"/>
            <a:r>
              <a:rPr lang="en-US" dirty="0" smtClean="0"/>
              <a:t>Paint methods of predefined Java windows calls those of their </a:t>
            </a:r>
            <a:r>
              <a:rPr lang="en-US" dirty="0" err="1" smtClean="0"/>
              <a:t>chidren</a:t>
            </a:r>
            <a:r>
              <a:rPr lang="en-US" dirty="0" smtClean="0"/>
              <a:t> but not their parents</a:t>
            </a:r>
          </a:p>
          <a:p>
            <a:pPr lvl="2"/>
            <a:r>
              <a:rPr lang="en-US" dirty="0"/>
              <a:t>In Swing, a window can be made opaque, in which case </a:t>
            </a:r>
            <a:r>
              <a:rPr lang="en-US" dirty="0" smtClean="0"/>
              <a:t>the </a:t>
            </a:r>
            <a:r>
              <a:rPr lang="en-US" dirty="0" err="1" smtClean="0"/>
              <a:t>ancesor’s</a:t>
            </a:r>
            <a:r>
              <a:rPr lang="en-US" dirty="0" smtClean="0"/>
              <a:t> paint method do not actually do any painting, calling only their </a:t>
            </a:r>
            <a:r>
              <a:rPr lang="en-US" dirty="0" err="1" smtClean="0"/>
              <a:t>descendents</a:t>
            </a:r>
            <a:r>
              <a:rPr lang="en-US" dirty="0" smtClean="0"/>
              <a:t>’ paint methods</a:t>
            </a:r>
          </a:p>
          <a:p>
            <a:pPr lvl="2"/>
            <a:r>
              <a:rPr lang="en-US" dirty="0" smtClean="0"/>
              <a:t>When a window is exposed, the repaint method of the top most frame is called.</a:t>
            </a:r>
          </a:p>
          <a:p>
            <a:pPr marL="731520" lvl="2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86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Telepointers</a:t>
            </a:r>
            <a:r>
              <a:rPr lang="en-US" dirty="0" smtClean="0"/>
              <a:t> and Glass Pane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telepointer</a:t>
            </a:r>
            <a:r>
              <a:rPr lang="en-US" dirty="0" smtClean="0"/>
              <a:t> is some shape that is shape displayed on a user’s frame that can be moved by a remote user to any location in the window.</a:t>
            </a:r>
          </a:p>
          <a:p>
            <a:r>
              <a:rPr lang="en-US" dirty="0" smtClean="0"/>
              <a:t>A glass pane is a rectangular region that contains other windows but unlike an ancestor of these windows, gets precedence in input and output processing over the contained windows.</a:t>
            </a:r>
          </a:p>
          <a:p>
            <a:r>
              <a:rPr lang="en-US" dirty="0" smtClean="0"/>
              <a:t>Because of this property it is better to implement the </a:t>
            </a:r>
            <a:r>
              <a:rPr lang="en-US" dirty="0" err="1" smtClean="0"/>
              <a:t>telepointer</a:t>
            </a:r>
            <a:r>
              <a:rPr lang="en-US" dirty="0" smtClean="0"/>
              <a:t> capability in a glass pane that covers the frame rather than in the top most frame container</a:t>
            </a:r>
          </a:p>
          <a:p>
            <a:r>
              <a:rPr lang="en-US" dirty="0" smtClean="0"/>
              <a:t>Implementing a </a:t>
            </a:r>
            <a:r>
              <a:rPr lang="en-US" dirty="0" err="1" smtClean="0"/>
              <a:t>telepointer</a:t>
            </a:r>
            <a:r>
              <a:rPr lang="en-US" dirty="0" smtClean="0"/>
              <a:t> requires a way to give mouse events to both the frame glass pane and the frame components.</a:t>
            </a:r>
          </a:p>
          <a:p>
            <a:r>
              <a:rPr lang="en-US" dirty="0" smtClean="0"/>
              <a:t>Two techniques can be used: events first go to the glass pane and then are </a:t>
            </a:r>
            <a:r>
              <a:rPr lang="en-US" dirty="0" err="1" smtClean="0"/>
              <a:t>redispatched</a:t>
            </a:r>
            <a:r>
              <a:rPr lang="en-US" dirty="0" smtClean="0"/>
              <a:t> to the frame components or the glass pane or the glass pane gets events not through mouse listeners but through a coarse-grained event listener</a:t>
            </a:r>
          </a:p>
          <a:p>
            <a:r>
              <a:rPr lang="en-US" dirty="0" smtClean="0"/>
              <a:t>Ideally these techniques should be in an abstraction that makes the event distribution independent of the glass pane semantics for drawing and processing mouse events.</a:t>
            </a:r>
          </a:p>
          <a:p>
            <a:endParaRPr lang="en-US" dirty="0" smtClean="0"/>
          </a:p>
          <a:p>
            <a:endParaRPr lang="en-US" dirty="0" smtClean="0"/>
          </a:p>
          <a:p>
            <a:pPr marL="731520" lvl="2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Implementation Issues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1059" y="3490912"/>
            <a:ext cx="6172200" cy="461963"/>
          </a:xfrm>
          <a:prstGeom prst="rect">
            <a:avLst/>
          </a:prstGeom>
          <a:solidFill>
            <a:schemeClr val="lt1">
              <a:alpha val="43000"/>
            </a:schemeClr>
          </a:solidFill>
          <a:ln>
            <a:gradFill>
              <a:gsLst>
                <a:gs pos="0">
                  <a:schemeClr val="accent1">
                    <a:tint val="66000"/>
                    <a:satMod val="160000"/>
                    <a:alpha val="33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Algorithms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1773535"/>
            <a:ext cx="61722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Software engineering architectures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2590800"/>
            <a:ext cx="6172200" cy="461962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Distributed/concurrency architectures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95703" y="4439889"/>
            <a:ext cx="6172200" cy="4619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Abstractions (interactive)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3400" y="1219200"/>
            <a:ext cx="609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4162870"/>
            <a:ext cx="609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pic>
        <p:nvPicPr>
          <p:cNvPr id="12" name="~PP3840.WAV">
            <a:hlinkClick r:id="" action="ppaction://media"/>
          </p:cNvPr>
          <p:cNvPicPr>
            <a:picLocks noRot="1" noChangeAspect="1"/>
          </p:cNvPicPr>
          <p:nvPr>
            <a:wavAudioFile r:embed="rId2" name="~PP384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6726410"/>
      </p:ext>
    </p:extLst>
  </p:cSld>
  <p:clrMapOvr>
    <a:masterClrMapping/>
  </p:clrMapOvr>
  <p:transition advTm="36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2" grpId="0" animBg="1"/>
      <p:bldP spid="22" grpId="1" animBg="1"/>
      <p:bldP spid="8" grpId="0"/>
      <p:bldP spid="1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Layering/Awareness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00200" y="4648200"/>
            <a:ext cx="4495800" cy="6831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Single-View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1401" y="3962400"/>
            <a:ext cx="2514600" cy="68317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0200" y="3276600"/>
            <a:ext cx="4495800" cy="68317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Multiuser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0200" y="2590800"/>
            <a:ext cx="4495800" cy="68317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Collaborative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3505200" y="1905000"/>
            <a:ext cx="2590800" cy="68317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Real-time Collaboration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00200" y="3962400"/>
            <a:ext cx="1981200" cy="683172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Multi-view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00200" y="1905000"/>
            <a:ext cx="1981200" cy="683172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User Awareness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8400" y="4481786"/>
            <a:ext cx="609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8400" y="1230586"/>
            <a:ext cx="609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7800" y="3959772"/>
            <a:ext cx="22860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~PP1274.WAV">
            <a:hlinkClick r:id="" action="ppaction://media"/>
          </p:cNvPr>
          <p:cNvPicPr>
            <a:picLocks noRot="1" noChangeAspect="1"/>
          </p:cNvPicPr>
          <p:nvPr>
            <a:wavAudioFile r:embed="rId2" name="~PP127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327495"/>
      </p:ext>
    </p:extLst>
  </p:cSld>
  <p:clrMapOvr>
    <a:masterClrMapping/>
  </p:clrMapOvr>
  <p:transition advTm="619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User Interfaces</a:t>
            </a:r>
            <a:endParaRPr lang="en-US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326707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3597.WAV">
            <a:hlinkClick r:id="" action="ppaction://media"/>
          </p:cNvPr>
          <p:cNvPicPr>
            <a:picLocks noRot="1" noChangeAspect="1"/>
          </p:cNvPicPr>
          <p:nvPr>
            <a:wavAudioFile r:embed="rId1" name="~PP359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92650"/>
      </p:ext>
    </p:extLst>
  </p:cSld>
  <p:clrMapOvr>
    <a:masterClrMapping/>
  </p:clrMapOvr>
  <p:transition advTm="10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MVC Pattern and Distributed Computing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  <a:endCxn id="4" idx="3"/>
          </p:cNvCxnSpPr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2"/>
            <a:endCxn id="4" idx="1"/>
          </p:cNvCxnSpPr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743200" y="5410200"/>
            <a:ext cx="3733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can be on computer with big screen and controller on smart phone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90800" y="9906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to distributed computing?</a:t>
            </a:r>
            <a:endParaRPr lang="en-US" dirty="0"/>
          </a:p>
        </p:txBody>
      </p:sp>
      <p:pic>
        <p:nvPicPr>
          <p:cNvPr id="21" name="~PP2205.WAV">
            <a:hlinkClick r:id="" action="ppaction://media"/>
          </p:cNvPr>
          <p:cNvPicPr>
            <a:picLocks noRot="1" noChangeAspect="1"/>
          </p:cNvPicPr>
          <p:nvPr>
            <a:wavAudioFile r:embed="rId2" name="~PP220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834099"/>
      </p:ext>
    </p:extLst>
  </p:cSld>
  <p:clrMapOvr>
    <a:masterClrMapping/>
  </p:clrMapOvr>
  <p:transition advTm="277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 animBg="1"/>
      <p:bldP spid="1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Views and Controllers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34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008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4008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00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3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4008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4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5" idx="3"/>
            <a:endCxn id="4" idx="1"/>
          </p:cNvCxnSpPr>
          <p:nvPr/>
        </p:nvCxnSpPr>
        <p:spPr>
          <a:xfrm>
            <a:off x="2590800" y="2324100"/>
            <a:ext cx="9144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4" idx="1"/>
          </p:cNvCxnSpPr>
          <p:nvPr/>
        </p:nvCxnSpPr>
        <p:spPr>
          <a:xfrm>
            <a:off x="2590800" y="3467100"/>
            <a:ext cx="9144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3"/>
            <a:endCxn id="4" idx="1"/>
          </p:cNvCxnSpPr>
          <p:nvPr/>
        </p:nvCxnSpPr>
        <p:spPr>
          <a:xfrm flipV="1">
            <a:off x="2590800" y="3467100"/>
            <a:ext cx="9144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3"/>
            <a:endCxn id="4" idx="1"/>
          </p:cNvCxnSpPr>
          <p:nvPr/>
        </p:nvCxnSpPr>
        <p:spPr>
          <a:xfrm flipV="1">
            <a:off x="2590800" y="3467100"/>
            <a:ext cx="914400" cy="2286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1"/>
            <a:endCxn id="4" idx="3"/>
          </p:cNvCxnSpPr>
          <p:nvPr/>
        </p:nvCxnSpPr>
        <p:spPr>
          <a:xfrm rot="10800000">
            <a:off x="5562600" y="3467100"/>
            <a:ext cx="838200" cy="2286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1"/>
            <a:endCxn id="4" idx="3"/>
          </p:cNvCxnSpPr>
          <p:nvPr/>
        </p:nvCxnSpPr>
        <p:spPr>
          <a:xfrm rot="10800000">
            <a:off x="5562600" y="3467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1"/>
            <a:endCxn id="4" idx="3"/>
          </p:cNvCxnSpPr>
          <p:nvPr/>
        </p:nvCxnSpPr>
        <p:spPr>
          <a:xfrm rot="10800000">
            <a:off x="5562600" y="3467100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1"/>
            <a:endCxn id="4" idx="3"/>
          </p:cNvCxnSpPr>
          <p:nvPr/>
        </p:nvCxnSpPr>
        <p:spPr>
          <a:xfrm rot="10800000" flipV="1">
            <a:off x="5562600" y="2324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722511"/>
            <a:ext cx="1790700" cy="236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~PP1971.WAV">
            <a:hlinkClick r:id="" action="ppaction://media"/>
          </p:cNvPr>
          <p:cNvPicPr>
            <a:picLocks noRot="1" noChangeAspect="1"/>
          </p:cNvPicPr>
          <p:nvPr>
            <a:wavAudioFile r:embed="rId1" name="~PP197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51239"/>
      </p:ext>
    </p:extLst>
  </p:cSld>
  <p:clrMapOvr>
    <a:masterClrMapping/>
  </p:clrMapOvr>
  <p:transition advTm="196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Syncing Controllers &amp; 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cxnSp>
        <p:nvCxnSpPr>
          <p:cNvPr id="14" name="Straight Arrow Connector 13"/>
          <p:cNvCxnSpPr>
            <a:endCxn id="4" idx="1"/>
          </p:cNvCxnSpPr>
          <p:nvPr/>
        </p:nvCxnSpPr>
        <p:spPr>
          <a:xfrm>
            <a:off x="2590800" y="2324100"/>
            <a:ext cx="9144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4" idx="1"/>
          </p:cNvCxnSpPr>
          <p:nvPr/>
        </p:nvCxnSpPr>
        <p:spPr>
          <a:xfrm>
            <a:off x="2590800" y="3467100"/>
            <a:ext cx="9144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4" idx="1"/>
          </p:cNvCxnSpPr>
          <p:nvPr/>
        </p:nvCxnSpPr>
        <p:spPr>
          <a:xfrm flipV="1">
            <a:off x="2590800" y="3467100"/>
            <a:ext cx="9144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4" idx="1"/>
          </p:cNvCxnSpPr>
          <p:nvPr/>
        </p:nvCxnSpPr>
        <p:spPr>
          <a:xfrm flipV="1">
            <a:off x="2590800" y="3467100"/>
            <a:ext cx="914400" cy="2286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4" idx="3"/>
          </p:cNvCxnSpPr>
          <p:nvPr/>
        </p:nvCxnSpPr>
        <p:spPr>
          <a:xfrm rot="10800000">
            <a:off x="5562600" y="3467100"/>
            <a:ext cx="838200" cy="2286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4" idx="3"/>
          </p:cNvCxnSpPr>
          <p:nvPr/>
        </p:nvCxnSpPr>
        <p:spPr>
          <a:xfrm rot="10800000">
            <a:off x="5562600" y="3467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4" idx="3"/>
          </p:cNvCxnSpPr>
          <p:nvPr/>
        </p:nvCxnSpPr>
        <p:spPr>
          <a:xfrm rot="10800000">
            <a:off x="5562600" y="3467100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4" idx="3"/>
          </p:cNvCxnSpPr>
          <p:nvPr/>
        </p:nvCxnSpPr>
        <p:spPr>
          <a:xfrm rot="10800000" flipV="1">
            <a:off x="5562600" y="2324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90800" y="2743200"/>
            <a:ext cx="3810000" cy="30099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590800" y="3886200"/>
            <a:ext cx="3810000" cy="18669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590800" y="5029200"/>
            <a:ext cx="3810000" cy="7239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667000" y="5715000"/>
            <a:ext cx="3733800" cy="457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334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1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334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2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334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3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334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4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4008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1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64008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2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400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3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4008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4</a:t>
            </a:r>
            <a:endParaRPr lang="en-US" dirty="0"/>
          </a:p>
        </p:txBody>
      </p:sp>
      <p:pic>
        <p:nvPicPr>
          <p:cNvPr id="40" name="~PP1144.WAV">
            <a:hlinkClick r:id="" action="ppaction://media"/>
          </p:cNvPr>
          <p:cNvPicPr>
            <a:picLocks noRot="1" noChangeAspect="1"/>
          </p:cNvPicPr>
          <p:nvPr>
            <a:wavAudioFile r:embed="rId2" name="~PP114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108994"/>
      </p:ext>
    </p:extLst>
  </p:cSld>
  <p:clrMapOvr>
    <a:masterClrMapping/>
  </p:clrMapOvr>
  <p:transition advTm="64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Observer Pattern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4" idx="3"/>
          </p:cNvCxnSpPr>
          <p:nvPr/>
        </p:nvCxnSpPr>
        <p:spPr>
          <a:xfrm rot="10800000">
            <a:off x="5562600" y="3467100"/>
            <a:ext cx="838200" cy="2286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4" idx="3"/>
          </p:cNvCxnSpPr>
          <p:nvPr/>
        </p:nvCxnSpPr>
        <p:spPr>
          <a:xfrm rot="10800000">
            <a:off x="5562600" y="3467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4" idx="3"/>
          </p:cNvCxnSpPr>
          <p:nvPr/>
        </p:nvCxnSpPr>
        <p:spPr>
          <a:xfrm rot="10800000">
            <a:off x="5562600" y="3467100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4" idx="3"/>
          </p:cNvCxnSpPr>
          <p:nvPr/>
        </p:nvCxnSpPr>
        <p:spPr>
          <a:xfrm rot="10800000" flipV="1">
            <a:off x="5562600" y="2324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505200" y="4114800"/>
            <a:ext cx="2057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Changed model notifies views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62600" y="2743200"/>
            <a:ext cx="838200" cy="457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62600" y="3048000"/>
            <a:ext cx="838200" cy="1524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562600" y="3886200"/>
            <a:ext cx="838200" cy="3048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H="1">
            <a:off x="5257800" y="4191000"/>
            <a:ext cx="1447800" cy="838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400800" y="914400"/>
            <a:ext cx="2057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Observers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505200" y="914400"/>
            <a:ext cx="2057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4008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1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4008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2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400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3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4008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4</a:t>
            </a:r>
            <a:endParaRPr lang="en-US" dirty="0"/>
          </a:p>
        </p:txBody>
      </p:sp>
      <p:pic>
        <p:nvPicPr>
          <p:cNvPr id="27" name="~PP878.WAV">
            <a:hlinkClick r:id="" action="ppaction://media"/>
          </p:cNvPr>
          <p:cNvPicPr>
            <a:picLocks noRot="1" noChangeAspect="1"/>
          </p:cNvPicPr>
          <p:nvPr>
            <a:wavAudioFile r:embed="rId2" name="~PP87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6076381"/>
      </p:ext>
    </p:extLst>
  </p:cSld>
  <p:clrMapOvr>
    <a:masterClrMapping/>
  </p:clrMapOvr>
  <p:transition advTm="167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9" grpId="0" animBg="1"/>
      <p:bldP spid="4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Observer/Observable Pattern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336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Observable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33600" y="1219200"/>
            <a:ext cx="2209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Observer 1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rot="5400000">
            <a:off x="2553494" y="25519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0800000">
            <a:off x="4191000" y="3276600"/>
            <a:ext cx="1447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 flipH="1" flipV="1">
            <a:off x="2934494" y="25519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191000" y="3657600"/>
            <a:ext cx="1447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638800" y="3048000"/>
            <a:ext cx="2209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Observer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19600" y="3733800"/>
            <a:ext cx="914400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05200" y="2438400"/>
            <a:ext cx="914400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Event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67200" y="2895600"/>
            <a:ext cx="1295400" cy="304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76400" y="2438400"/>
            <a:ext cx="1295400" cy="304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register()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710744"/>
      </p:ext>
    </p:extLst>
  </p:cSld>
  <p:clrMapOvr>
    <a:masterClrMapping/>
  </p:clrMapOvr>
  <p:transition advTm="3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I/O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193228" y="3679470"/>
            <a:ext cx="2405928" cy="7401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System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1161697" y="1736834"/>
            <a:ext cx="2405928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</a:t>
            </a:r>
            <a:endParaRPr lang="en-US" sz="2400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309722" y="2775552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^,  win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x, 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38097" y="2694356"/>
            <a:ext cx="1981837" cy="5433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draw a,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win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x,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4800" y="4648200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press 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74246" y="4648200"/>
            <a:ext cx="857748" cy="381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19934" y="1413312"/>
            <a:ext cx="3810000" cy="1133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Input: Mouse and character events with window coordinates</a:t>
            </a:r>
            <a:endParaRPr lang="en-US" sz="2400" baseline="30000" dirty="0"/>
          </a:p>
        </p:txBody>
      </p:sp>
      <p:sp>
        <p:nvSpPr>
          <p:cNvPr id="33" name="Rectangle 32"/>
          <p:cNvSpPr/>
          <p:nvPr/>
        </p:nvSpPr>
        <p:spPr>
          <a:xfrm>
            <a:off x="4819934" y="3818567"/>
            <a:ext cx="3810000" cy="1133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Output: Draw shapes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32978" y="2514600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981200" y="2442341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981200" y="4509704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61941" y="4509704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364661" y="5867400"/>
            <a:ext cx="3638266" cy="676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move, resize?</a:t>
            </a:r>
            <a:endParaRPr lang="en-US" sz="2400" baseline="30000" dirty="0"/>
          </a:p>
        </p:txBody>
      </p:sp>
      <p:pic>
        <p:nvPicPr>
          <p:cNvPr id="16" name="~PP3096.WAV">
            <a:hlinkClick r:id="" action="ppaction://media"/>
          </p:cNvPr>
          <p:cNvPicPr>
            <a:picLocks noRot="1" noChangeAspect="1"/>
          </p:cNvPicPr>
          <p:nvPr>
            <a:wavAudioFile r:embed="rId2" name="~PP309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450312"/>
      </p:ext>
    </p:extLst>
  </p:cSld>
  <p:clrMapOvr>
    <a:masterClrMapping/>
  </p:clrMapOvr>
  <p:transition advTm="215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31" grpId="0" animBg="1"/>
      <p:bldP spid="32" grpId="0" animBg="1"/>
      <p:bldP spid="33" grpId="0" animBg="1"/>
      <p:bldP spid="1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Notifications in MVC Pattern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  <a:endCxn id="4" idx="3"/>
          </p:cNvCxnSpPr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2"/>
            <a:endCxn id="4" idx="1"/>
          </p:cNvCxnSpPr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448300" y="3086100"/>
            <a:ext cx="1295400" cy="1066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10000" y="2209800"/>
            <a:ext cx="213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Method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505200" y="50292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Registration Method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4153694" y="6285706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~PP3110.WAV">
            <a:hlinkClick r:id="" action="ppaction://media"/>
          </p:cNvPr>
          <p:cNvPicPr>
            <a:picLocks noRot="1" noChangeAspect="1"/>
          </p:cNvPicPr>
          <p:nvPr>
            <a:wavAudioFile r:embed="rId2" name="~PP311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833816"/>
      </p:ext>
    </p:extLst>
  </p:cSld>
  <p:clrMapOvr>
    <a:masterClrMapping/>
  </p:clrMapOvr>
  <p:transition advTm="30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 animBg="1"/>
      <p:bldP spid="2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562600" y="4953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371600" y="4953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and Toolkits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47244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3600" y="2667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5715000" y="3505200"/>
            <a:ext cx="1257300" cy="1447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14400" y="27432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1943100" y="3581400"/>
            <a:ext cx="1333500" cy="1371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-495300" y="29337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9337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448300" y="3619500"/>
            <a:ext cx="1295400" cy="1066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10000" y="2743200"/>
            <a:ext cx="213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Method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505200" y="5562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Registration Method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14400" y="2133600"/>
            <a:ext cx="2057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Method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490356" y="990600"/>
            <a:ext cx="2057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Widget (Button, </a:t>
            </a:r>
            <a:r>
              <a:rPr lang="en-US" dirty="0" err="1" smtClean="0"/>
              <a:t>TextField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562600" y="990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Registration Method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6" idx="1"/>
            <a:endCxn id="25" idx="0"/>
          </p:cNvCxnSpPr>
          <p:nvPr/>
        </p:nvCxnSpPr>
        <p:spPr>
          <a:xfrm flipH="1">
            <a:off x="1943100" y="1409700"/>
            <a:ext cx="1547256" cy="723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648200" y="1828800"/>
            <a:ext cx="2315194" cy="83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943600" y="5700604"/>
            <a:ext cx="2057400" cy="9748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and View are Tightly Coupled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024156" y="1828800"/>
            <a:ext cx="2919444" cy="1226426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~PP996.WAV">
            <a:hlinkClick r:id="" action="ppaction://media"/>
          </p:cNvPr>
          <p:cNvPicPr>
            <a:picLocks noRot="1" noChangeAspect="1"/>
          </p:cNvPicPr>
          <p:nvPr>
            <a:wavAudioFile r:embed="rId2" name="~PP99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683136"/>
      </p:ext>
    </p:extLst>
  </p:cSld>
  <p:clrMapOvr>
    <a:masterClrMapping/>
  </p:clrMapOvr>
  <p:transition advTm="96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8" grpId="0" animBg="1"/>
      <p:bldP spid="2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Model/</a:t>
            </a:r>
            <a:r>
              <a:rPr lang="en-US" dirty="0" err="1" smtClean="0"/>
              <a:t>Interactor</a:t>
            </a:r>
            <a:r>
              <a:rPr lang="en-US" dirty="0" smtClean="0"/>
              <a:t> Pattern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28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6" name="Straight Arrow Connector 5"/>
          <p:cNvCxnSpPr>
            <a:endCxn id="20" idx="0"/>
          </p:cNvCxnSpPr>
          <p:nvPr/>
        </p:nvCxnSpPr>
        <p:spPr>
          <a:xfrm flipH="1">
            <a:off x="2438400" y="3031660"/>
            <a:ext cx="2033506" cy="15403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724400" y="2857501"/>
            <a:ext cx="1676400" cy="1456996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486400" y="2247900"/>
            <a:ext cx="213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Method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276600" y="1638300"/>
            <a:ext cx="2133600" cy="609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+ </a:t>
            </a:r>
            <a:r>
              <a:rPr lang="en-US" dirty="0"/>
              <a:t>C</a:t>
            </a:r>
            <a:r>
              <a:rPr lang="en-US" dirty="0" smtClean="0"/>
              <a:t>ontroller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562600" y="4572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371600" y="4572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505200" y="43434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505200" y="5181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Registration Method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19" idx="0"/>
          </p:cNvCxnSpPr>
          <p:nvPr/>
        </p:nvCxnSpPr>
        <p:spPr>
          <a:xfrm>
            <a:off x="4512879" y="3015894"/>
            <a:ext cx="2116521" cy="15561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733800" y="3031660"/>
            <a:ext cx="800100" cy="21499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~PP2642.WAV">
            <a:hlinkClick r:id="" action="ppaction://media"/>
          </p:cNvPr>
          <p:cNvPicPr>
            <a:picLocks noRot="1" noChangeAspect="1"/>
          </p:cNvPicPr>
          <p:nvPr>
            <a:wavAudioFile r:embed="rId2" name="~PP264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828343"/>
      </p:ext>
    </p:extLst>
  </p:cSld>
  <p:clrMapOvr>
    <a:masterClrMapping/>
  </p:clrMapOvr>
  <p:transition advTm="34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 animBg="1"/>
      <p:bldP spid="2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Simplex UI Model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7348"/>
            <a:ext cx="3144669" cy="349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5334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71600" y="5334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5200" y="51054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05200" y="594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Registration Method</a:t>
            </a:r>
            <a:endParaRPr lang="en-US" dirty="0"/>
          </a:p>
        </p:txBody>
      </p:sp>
      <p:sp>
        <p:nvSpPr>
          <p:cNvPr id="3" name="Multiply 2"/>
          <p:cNvSpPr/>
          <p:nvPr/>
        </p:nvSpPr>
        <p:spPr>
          <a:xfrm>
            <a:off x="5170538" y="6175540"/>
            <a:ext cx="609600" cy="419100"/>
          </a:xfrm>
          <a:prstGeom prst="mathMultiply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5930462" y="5340569"/>
            <a:ext cx="609600" cy="419100"/>
          </a:xfrm>
          <a:prstGeom prst="mathMultiply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72255" y="1981446"/>
            <a:ext cx="2449462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Simplex because no notification to the views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64372" y="3339662"/>
            <a:ext cx="2449462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upper case is model function simulating some complex model activity</a:t>
            </a:r>
            <a:endParaRPr lang="en-US" dirty="0"/>
          </a:p>
        </p:txBody>
      </p:sp>
      <p:pic>
        <p:nvPicPr>
          <p:cNvPr id="14" name="~PP3260.WAV">
            <a:hlinkClick r:id="" action="ppaction://media"/>
          </p:cNvPr>
          <p:cNvPicPr>
            <a:picLocks noRot="1" noChangeAspect="1"/>
          </p:cNvPicPr>
          <p:nvPr>
            <a:wavAudioFile r:embed="rId2" name="~PP326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639531"/>
      </p:ext>
    </p:extLst>
  </p:cSld>
  <p:clrMapOvr>
    <a:masterClrMapping/>
  </p:clrMapOvr>
  <p:transition advTm="156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and </a:t>
            </a:r>
            <a:r>
              <a:rPr lang="en-US" dirty="0" err="1" smtClean="0"/>
              <a:t>Interactor</a:t>
            </a:r>
            <a:r>
              <a:rPr lang="en-US" dirty="0" smtClean="0"/>
              <a:t>  Methods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14600" y="1600200"/>
            <a:ext cx="2057400" cy="1714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(</a:t>
            </a:r>
            <a:r>
              <a:rPr lang="en-US" dirty="0" err="1" smtClean="0"/>
              <a:t>SimplexFrosty</a:t>
            </a:r>
            <a:r>
              <a:rPr lang="en-US" dirty="0" smtClean="0"/>
              <a:t> Model 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0" y="2266950"/>
            <a:ext cx="18104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setInput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14600" y="3932183"/>
            <a:ext cx="2133600" cy="1714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r>
              <a:rPr lang="en-US" dirty="0" smtClean="0"/>
              <a:t> (Simplex </a:t>
            </a:r>
            <a:r>
              <a:rPr lang="en-US" dirty="0" err="1" smtClean="0"/>
              <a:t>FrostyInteractor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48200" y="4284608"/>
            <a:ext cx="1734207" cy="628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interact</a:t>
            </a:r>
            <a:endParaRPr lang="en-US" dirty="0"/>
          </a:p>
        </p:txBody>
      </p:sp>
      <p:pic>
        <p:nvPicPr>
          <p:cNvPr id="11" name="~PP1783.WAV">
            <a:hlinkClick r:id="" action="ppaction://media"/>
          </p:cNvPr>
          <p:cNvPicPr>
            <a:picLocks noRot="1" noChangeAspect="1"/>
          </p:cNvPicPr>
          <p:nvPr>
            <a:wavAudioFile r:embed="rId1" name="~PP178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65975"/>
      </p:ext>
    </p:extLst>
  </p:cSld>
  <p:clrMapOvr>
    <a:masterClrMapping/>
  </p:clrMapOvr>
  <p:transition advTm="10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Simplex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371600"/>
            <a:ext cx="8305800" cy="403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SimplexFrostyModel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dirty="0"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SimplexUpperCaser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upperCaser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SimplexUpperCaser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anUpperCaser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upperCaser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anUpperCaser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printUpperCase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upperCaser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.printUpperCase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printUpperCase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5" name="~PP2451.WAV">
            <a:hlinkClick r:id="" action="ppaction://media"/>
          </p:cNvPr>
          <p:cNvPicPr>
            <a:picLocks noRot="1" noChangeAspect="1"/>
          </p:cNvPicPr>
          <p:nvPr>
            <a:wavAudioFile r:embed="rId1" name="~PP245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77303"/>
      </p:ext>
    </p:extLst>
  </p:cSld>
  <p:clrMapOvr>
    <a:masterClrMapping/>
  </p:clrMapOvr>
  <p:transition advTm="111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Simplex Model Service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371600"/>
            <a:ext cx="83058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ASimplexUpperCaser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SimplexUpperCaser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ASimplexUpperCaser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toUpperCase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anInput.toUpperCase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endParaRPr lang="en-US" dirty="0"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printUpperCase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toUpperCase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5" name="~PP3556.WAV">
            <a:hlinkClick r:id="" action="ppaction://media"/>
          </p:cNvPr>
          <p:cNvPicPr>
            <a:picLocks noRot="1" noChangeAspect="1"/>
          </p:cNvPicPr>
          <p:nvPr>
            <a:wavAudioFile r:embed="rId1" name="~PP355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45092"/>
      </p:ext>
    </p:extLst>
  </p:cSld>
  <p:clrMapOvr>
    <a:masterClrMapping/>
  </p:clrMapOvr>
  <p:transition advTm="9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Simplex  Console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416269"/>
            <a:ext cx="8305800" cy="373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ASimplexFrostyConsoleUI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SimplexUserInterfaceManager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SimplexFrostyModel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clientModel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 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interact(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SimplexFrostyModel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clientModel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aModel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while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clientModel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FROSTY_PROMPT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)</a:t>
            </a:r>
            <a:endParaRPr lang="en-US" i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clientModel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.setInput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Console.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readString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()); ;</a:t>
            </a:r>
            <a:endParaRPr lang="en-US" i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5562600"/>
            <a:ext cx="4038600" cy="607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Loop must be the last step the main program executes</a:t>
            </a:r>
            <a:endParaRPr lang="en-US" baseline="30000" dirty="0"/>
          </a:p>
        </p:txBody>
      </p:sp>
      <p:pic>
        <p:nvPicPr>
          <p:cNvPr id="6" name="~PP3454.WAV">
            <a:hlinkClick r:id="" action="ppaction://media"/>
          </p:cNvPr>
          <p:cNvPicPr>
            <a:picLocks noRot="1" noChangeAspect="1"/>
          </p:cNvPicPr>
          <p:nvPr>
            <a:wavAudioFile r:embed="rId2" name="~PP345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2749077"/>
      </p:ext>
    </p:extLst>
  </p:cSld>
  <p:clrMapOvr>
    <a:masterClrMapping/>
  </p:clrMapOvr>
  <p:transition advTm="69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Simplex GUI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416268"/>
            <a:ext cx="8534400" cy="50607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abstract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ASimplexFrostyGUI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SimplexUserInterfaceManager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ActionListener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frame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inputField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SimplexFrostyModel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clientModel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abstract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layoutAndSizeFrame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(Frame frame);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abstract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createTextField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text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interact() {</a:t>
            </a:r>
          </a:p>
          <a:p>
            <a:r>
              <a:rPr lang="en-US" dirty="0">
                <a:solidFill>
                  <a:srgbClr val="0000C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clientModel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aModel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createAndAddFrameComponents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layoutAndSizeFrame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frame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frame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.setVisible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…</a:t>
            </a:r>
          </a:p>
        </p:txBody>
      </p:sp>
      <p:pic>
        <p:nvPicPr>
          <p:cNvPr id="5" name="~PP2337.WAV">
            <a:hlinkClick r:id="" action="ppaction://media"/>
          </p:cNvPr>
          <p:cNvPicPr>
            <a:picLocks noRot="1" noChangeAspect="1"/>
          </p:cNvPicPr>
          <p:nvPr>
            <a:wavAudioFile r:embed="rId1" name="~PP233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1538"/>
      </p:ext>
    </p:extLst>
  </p:cSld>
  <p:clrMapOvr>
    <a:masterClrMapping/>
  </p:clrMapOvr>
  <p:transition advTm="39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Composing Model and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14600" y="1600200"/>
            <a:ext cx="2057400" cy="1714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</a:t>
            </a:r>
            <a:r>
              <a:rPr lang="en-US" dirty="0" err="1" smtClean="0"/>
              <a:t>SimplexFrosty</a:t>
            </a:r>
            <a:r>
              <a:rPr lang="en-US" dirty="0" smtClean="0"/>
              <a:t> Model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0" y="2266950"/>
            <a:ext cx="18104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setInput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14600" y="3932183"/>
            <a:ext cx="2133600" cy="1714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r>
              <a:rPr lang="en-US" dirty="0" smtClean="0"/>
              <a:t> (Simplex </a:t>
            </a:r>
            <a:r>
              <a:rPr lang="en-US" dirty="0" err="1" smtClean="0"/>
              <a:t>FrostyInteractor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48200" y="4284608"/>
            <a:ext cx="1734207" cy="628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interact()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14600" y="5734761"/>
            <a:ext cx="2133600" cy="979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ProgramLauncher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25714" y="5894388"/>
            <a:ext cx="1656693" cy="628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aunch()</a:t>
            </a:r>
            <a:endParaRPr lang="en-US" dirty="0"/>
          </a:p>
        </p:txBody>
      </p:sp>
      <p:pic>
        <p:nvPicPr>
          <p:cNvPr id="11" name="~PP308.WAV">
            <a:hlinkClick r:id="" action="ppaction://media"/>
          </p:cNvPr>
          <p:cNvPicPr>
            <a:picLocks noRot="1" noChangeAspect="1"/>
          </p:cNvPicPr>
          <p:nvPr>
            <a:wavAudioFile r:embed="rId2" name="~PP30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425624"/>
      </p:ext>
    </p:extLst>
  </p:cSld>
  <p:clrMapOvr>
    <a:masterClrMapping/>
  </p:clrMapOvr>
  <p:transition advTm="3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Manager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193228" y="3679470"/>
            <a:ext cx="2405928" cy="7401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Manager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1161697" y="1736834"/>
            <a:ext cx="2405928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</a:t>
            </a:r>
            <a:endParaRPr lang="en-US" sz="2400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309722" y="2775552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 x, 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38097" y="2694356"/>
            <a:ext cx="1981837" cy="5433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Move window x, 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4800" y="4648200"/>
            <a:ext cx="1524000" cy="685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Window moved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19934" y="1413312"/>
            <a:ext cx="3810000" cy="1133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Input: Window move, resize user operations</a:t>
            </a:r>
            <a:endParaRPr lang="en-US" sz="2400" baseline="30000" dirty="0"/>
          </a:p>
        </p:txBody>
      </p:sp>
      <p:sp>
        <p:nvSpPr>
          <p:cNvPr id="33" name="Rectangle 32"/>
          <p:cNvSpPr/>
          <p:nvPr/>
        </p:nvSpPr>
        <p:spPr>
          <a:xfrm>
            <a:off x="4819934" y="3818567"/>
            <a:ext cx="3810000" cy="1133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Output: Window move, resize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32978" y="2530885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981200" y="2442341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19934" y="5334000"/>
            <a:ext cx="3810000" cy="1133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manager  separate from window system</a:t>
            </a:r>
            <a:endParaRPr lang="en-US" sz="2400" baseline="30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57659" y="4419600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38400" y="4419600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743200" y="4648200"/>
            <a:ext cx="1981837" cy="5433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Window moves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~PP1852.WAV">
            <a:hlinkClick r:id="" action="ppaction://media"/>
          </p:cNvPr>
          <p:cNvPicPr>
            <a:picLocks noRot="1" noChangeAspect="1"/>
          </p:cNvPicPr>
          <p:nvPr>
            <a:wavAudioFile r:embed="rId2" name="~PP185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510476"/>
      </p:ext>
    </p:extLst>
  </p:cSld>
  <p:clrMapOvr>
    <a:masterClrMapping/>
  </p:clrMapOvr>
  <p:transition advTm="47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32" grpId="0" animBg="1"/>
      <p:bldP spid="33" grpId="0" animBg="1"/>
      <p:bldP spid="13" grpId="0" animBg="1"/>
      <p:bldP spid="16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Simplex Launcher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416268"/>
            <a:ext cx="8473966" cy="49845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ASimplexFrostyLauncher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ProgramLauncher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launch()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SimplexFrostyModel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getFrostyModel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b="1" dirty="0">
              <a:latin typeface="Consolas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ASimplexFrostyAWTGUI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()).interact(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ASimplexFrostyVerticalGUI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()).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interact(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new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ASimplexFrostyConsoleUI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()).interact(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  <a:endParaRPr lang="en-US" b="1" dirty="0">
              <a:latin typeface="Consolas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SimplexFrostyModel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SimplexUpperCaser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upperCaser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ASimplexUpperCaser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upperCaser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ASimplexFrostyLauncher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()).launch();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endParaRPr lang="en-US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1876097"/>
            <a:ext cx="2324100" cy="479534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4191000"/>
            <a:ext cx="7848600" cy="1066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38800" y="5334000"/>
            <a:ext cx="2133600" cy="6096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Factory Method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71600" y="5943600"/>
            <a:ext cx="4038600" cy="607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Loop is the last step the main program executes</a:t>
            </a:r>
            <a:endParaRPr lang="en-US" baseline="30000" dirty="0"/>
          </a:p>
        </p:txBody>
      </p:sp>
      <p:pic>
        <p:nvPicPr>
          <p:cNvPr id="9" name="~PP3332.WAV">
            <a:hlinkClick r:id="" action="ppaction://media"/>
          </p:cNvPr>
          <p:cNvPicPr>
            <a:picLocks noRot="1" noChangeAspect="1"/>
          </p:cNvPicPr>
          <p:nvPr>
            <a:wavAudioFile r:embed="rId2" name="~PP333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5240239"/>
      </p:ext>
    </p:extLst>
  </p:cSld>
  <p:clrMapOvr>
    <a:masterClrMapping/>
  </p:clrMapOvr>
  <p:transition advTm="76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Simplex Launcher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416268"/>
            <a:ext cx="8473966" cy="49845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ASimplexFrostyLauncher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ProgramLauncher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launch()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SimplexFrostyModel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getFrostyModel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b="1" dirty="0">
              <a:latin typeface="Consolas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ASimplexFrostyAWTGUI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()).interact(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ASimplexFrostyVerticalGUI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()).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interact(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new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ASimplexFrostyConsoleUI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()).interact(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  <a:endParaRPr lang="en-US" b="1" dirty="0">
              <a:latin typeface="Consolas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SimplexFrostyModel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SimplexUpperCaser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upperCaser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ASimplexUpperCaser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upperCaser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ASimplexFrostyLauncher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()).launch();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endParaRPr lang="en-US" dirty="0">
              <a:solidFill>
                <a:srgbClr val="000000"/>
              </a:solidFill>
              <a:latin typeface="Consola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3581400"/>
            <a:ext cx="6172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5800" y="3810000"/>
            <a:ext cx="6172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71600" y="5867400"/>
            <a:ext cx="4038600" cy="6073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the application terminate?</a:t>
            </a:r>
            <a:endParaRPr lang="en-US" baseline="30000" dirty="0"/>
          </a:p>
        </p:txBody>
      </p:sp>
      <p:pic>
        <p:nvPicPr>
          <p:cNvPr id="7" name="~PP3627.WAV">
            <a:hlinkClick r:id="" action="ppaction://media"/>
          </p:cNvPr>
          <p:cNvPicPr>
            <a:picLocks noRot="1" noChangeAspect="1"/>
          </p:cNvPicPr>
          <p:nvPr>
            <a:wavAudioFile r:embed="rId2" name="~PP362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5240239"/>
      </p:ext>
    </p:extLst>
  </p:cSld>
  <p:clrMapOvr>
    <a:masterClrMapping/>
  </p:clrMapOvr>
  <p:transition advTm="37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Only Console View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630758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~PP1564.WAV">
            <a:hlinkClick r:id="" action="ppaction://media"/>
          </p:cNvPr>
          <p:cNvPicPr>
            <a:picLocks noRot="1" noChangeAspect="1"/>
          </p:cNvPicPr>
          <p:nvPr>
            <a:wavAudioFile r:embed="rId1" name="~PP156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70251"/>
      </p:ext>
    </p:extLst>
  </p:cSld>
  <p:clrMapOvr>
    <a:masterClrMapping/>
  </p:clrMapOvr>
  <p:transition advTm="14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all Three Views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371600"/>
            <a:ext cx="8201025" cy="252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~PP2689.WAV">
            <a:hlinkClick r:id="" action="ppaction://media"/>
          </p:cNvPr>
          <p:cNvPicPr>
            <a:picLocks noRot="1" noChangeAspect="1"/>
          </p:cNvPicPr>
          <p:nvPr>
            <a:wavAudioFile r:embed="rId1" name="~PP268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66454"/>
      </p:ext>
    </p:extLst>
  </p:cSld>
  <p:clrMapOvr>
    <a:masterClrMapping/>
  </p:clrMapOvr>
  <p:transition advTm="29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With Single GUI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6046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~PP3685.WAV">
            <a:hlinkClick r:id="" action="ppaction://media"/>
          </p:cNvPr>
          <p:cNvPicPr>
            <a:picLocks noRot="1" noChangeAspect="1"/>
          </p:cNvPicPr>
          <p:nvPr>
            <a:wavAudioFile r:embed="rId1" name="~PP368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9709"/>
      </p:ext>
    </p:extLst>
  </p:cSld>
  <p:clrMapOvr>
    <a:masterClrMapping/>
  </p:clrMapOvr>
  <p:transition advTm="9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Both GUIs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6046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~PP1018.WAV">
            <a:hlinkClick r:id="" action="ppaction://media"/>
          </p:cNvPr>
          <p:cNvPicPr>
            <a:picLocks noRot="1" noChangeAspect="1"/>
          </p:cNvPicPr>
          <p:nvPr>
            <a:wavAudioFile r:embed="rId1" name="~PP101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56268"/>
      </p:ext>
    </p:extLst>
  </p:cSld>
  <p:clrMapOvr>
    <a:masterClrMapping/>
  </p:clrMapOvr>
  <p:transition advTm="156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Simplex GUI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416268"/>
            <a:ext cx="8534400" cy="50607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abstract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ASimplexFrostyGUI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SimplexUserInterfaceManager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ActionListener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frame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inputField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SimplexFrostyModel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clientModel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abstract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layoutAndSizeFrame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(Frame frame);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abstract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createTextField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text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interact() {</a:t>
            </a:r>
          </a:p>
          <a:p>
            <a:r>
              <a:rPr lang="en-US" dirty="0">
                <a:solidFill>
                  <a:srgbClr val="0000C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clientModel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aModel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createAndAddFrameComponents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layoutAndSizeFrame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frame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frame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.setVisible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9600" y="5486400"/>
            <a:ext cx="4038600" cy="607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Creates AWT thread if not </a:t>
            </a:r>
            <a:r>
              <a:rPr lang="en-US" smtClean="0"/>
              <a:t>created already</a:t>
            </a:r>
            <a:endParaRPr lang="en-US" baseline="30000" dirty="0"/>
          </a:p>
        </p:txBody>
      </p:sp>
      <p:cxnSp>
        <p:nvCxnSpPr>
          <p:cNvPr id="6" name="Straight Connector 5"/>
          <p:cNvCxnSpPr>
            <a:endCxn id="5" idx="1"/>
          </p:cNvCxnSpPr>
          <p:nvPr/>
        </p:nvCxnSpPr>
        <p:spPr>
          <a:xfrm>
            <a:off x="2514600" y="4953000"/>
            <a:ext cx="1905000" cy="837053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~PP2194.WAV">
            <a:hlinkClick r:id="" action="ppaction://media"/>
          </p:cNvPr>
          <p:cNvPicPr>
            <a:picLocks noRot="1" noChangeAspect="1"/>
          </p:cNvPicPr>
          <p:nvPr>
            <a:wavAudioFile r:embed="rId2" name="~PP219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91538"/>
      </p:ext>
    </p:extLst>
  </p:cSld>
  <p:clrMapOvr>
    <a:masterClrMapping/>
  </p:clrMapOvr>
  <p:transition advTm="107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1" y="762000"/>
            <a:ext cx="3762104" cy="409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Duplex Model?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228" y="1121966"/>
            <a:ext cx="3739042" cy="373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5334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71600" y="5334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5200" y="5105400"/>
            <a:ext cx="2057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05200" y="594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Registration Method</a:t>
            </a:r>
            <a:endParaRPr lang="en-US" dirty="0"/>
          </a:p>
        </p:txBody>
      </p:sp>
      <p:pic>
        <p:nvPicPr>
          <p:cNvPr id="10" name="~PP1279.WAV">
            <a:hlinkClick r:id="" action="ppaction://media"/>
          </p:cNvPr>
          <p:cNvPicPr>
            <a:picLocks noRot="1" noChangeAspect="1"/>
          </p:cNvPicPr>
          <p:nvPr>
            <a:wavAudioFile r:embed="rId2" name="~PP1279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781274"/>
      </p:ext>
    </p:extLst>
  </p:cSld>
  <p:clrMapOvr>
    <a:masterClrMapping/>
  </p:clrMapOvr>
  <p:transition advTm="11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76193" y="2063969"/>
            <a:ext cx="18104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getInput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18793" y="1143000"/>
            <a:ext cx="2057400" cy="2286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(</a:t>
            </a:r>
            <a:r>
              <a:rPr lang="en-US" dirty="0" err="1" smtClean="0"/>
              <a:t>DuplexFrosty</a:t>
            </a:r>
            <a:r>
              <a:rPr lang="en-US" dirty="0" smtClean="0"/>
              <a:t> Model)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51793" y="1676400"/>
            <a:ext cx="264597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addPropertyChange</a:t>
            </a:r>
            <a:r>
              <a:rPr lang="en-US" dirty="0" smtClean="0"/>
              <a:t> Listener()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294586" y="1295400"/>
            <a:ext cx="18104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setInput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94586" y="2819400"/>
            <a:ext cx="18104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getOutput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14600" y="3932183"/>
            <a:ext cx="2133600" cy="1714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r>
              <a:rPr lang="en-US" dirty="0" smtClean="0"/>
              <a:t> (</a:t>
            </a:r>
            <a:r>
              <a:rPr lang="en-US" dirty="0" err="1" smtClean="0"/>
              <a:t>DuplexFrosty</a:t>
            </a:r>
            <a:endParaRPr lang="en-US" dirty="0" smtClean="0"/>
          </a:p>
          <a:p>
            <a:pPr algn="ctr"/>
            <a:r>
              <a:rPr lang="en-US" dirty="0" err="1" smtClean="0"/>
              <a:t>Interactor</a:t>
            </a:r>
            <a:r>
              <a:rPr lang="en-US" dirty="0" smtClean="0"/>
              <a:t> 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648200" y="4284608"/>
            <a:ext cx="1905000" cy="628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interact()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2399" y="4179833"/>
            <a:ext cx="2362201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propertyChanged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15" name="~PP1478.WAV">
            <a:hlinkClick r:id="" action="ppaction://media"/>
          </p:cNvPr>
          <p:cNvPicPr>
            <a:picLocks noRot="1" noChangeAspect="1"/>
          </p:cNvPicPr>
          <p:nvPr>
            <a:wavAudioFile r:embed="rId2" name="~PP147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9006089"/>
      </p:ext>
    </p:extLst>
  </p:cSld>
  <p:clrMapOvr>
    <a:masterClrMapping/>
  </p:clrMapOvr>
  <p:transition advTm="147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1" grpId="0" animBg="1"/>
      <p:bldP spid="14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Listener and Event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990600"/>
            <a:ext cx="79248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</a:t>
            </a:r>
            <a:r>
              <a:rPr lang="en-US" b="1" dirty="0" smtClean="0"/>
              <a:t>ackage </a:t>
            </a:r>
            <a:r>
              <a:rPr lang="en-US" dirty="0" err="1" smtClean="0"/>
              <a:t>java.beans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PropertyChangeListener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      </a:t>
            </a:r>
            <a:r>
              <a:rPr lang="en-US" b="1" dirty="0" smtClean="0"/>
              <a:t>public void </a:t>
            </a:r>
            <a:r>
              <a:rPr lang="en-US" dirty="0" err="1" smtClean="0"/>
              <a:t>propertyChange</a:t>
            </a:r>
            <a:r>
              <a:rPr lang="en-US" dirty="0" smtClean="0"/>
              <a:t> (</a:t>
            </a:r>
            <a:r>
              <a:rPr lang="en-US" dirty="0" err="1" smtClean="0"/>
              <a:t>PropertyChangeEvent</a:t>
            </a:r>
            <a:r>
              <a:rPr lang="en-US" dirty="0" smtClean="0"/>
              <a:t> </a:t>
            </a:r>
            <a:r>
              <a:rPr lang="en-US" dirty="0" err="1" smtClean="0"/>
              <a:t>evt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2667000"/>
            <a:ext cx="79248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package </a:t>
            </a:r>
            <a:r>
              <a:rPr lang="en-US" dirty="0" err="1"/>
              <a:t>java.beans</a:t>
            </a:r>
            <a:r>
              <a:rPr lang="en-US" dirty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 </a:t>
            </a:r>
            <a:r>
              <a:rPr lang="en-US" dirty="0" err="1" smtClean="0"/>
              <a:t>PropertyChangeEvent</a:t>
            </a:r>
            <a:r>
              <a:rPr lang="en-US" dirty="0" smtClean="0"/>
              <a:t> </a:t>
            </a:r>
            <a:r>
              <a:rPr lang="en-US" b="1" dirty="0" smtClean="0"/>
              <a:t>extends</a:t>
            </a:r>
            <a:r>
              <a:rPr lang="en-US" dirty="0" smtClean="0"/>
              <a:t> </a:t>
            </a:r>
            <a:r>
              <a:rPr lang="en-US" dirty="0" err="1" smtClean="0"/>
              <a:t>java.util.EventObject</a:t>
            </a:r>
            <a:r>
              <a:rPr lang="en-US" dirty="0" smtClean="0"/>
              <a:t> {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PropertyChangeEvent</a:t>
            </a:r>
            <a:r>
              <a:rPr lang="en-US" dirty="0" smtClean="0"/>
              <a:t> (Object source, String </a:t>
            </a:r>
            <a:r>
              <a:rPr lang="en-US" dirty="0" err="1" smtClean="0"/>
              <a:t>propertyName</a:t>
            </a:r>
            <a:r>
              <a:rPr lang="en-US" dirty="0" smtClean="0"/>
              <a:t>, </a:t>
            </a:r>
          </a:p>
          <a:p>
            <a:r>
              <a:rPr lang="en-US" dirty="0" smtClean="0"/>
              <a:t>                                          Object </a:t>
            </a:r>
            <a:r>
              <a:rPr lang="en-US" dirty="0" err="1" smtClean="0"/>
              <a:t>oldValue</a:t>
            </a:r>
            <a:r>
              <a:rPr lang="en-US" dirty="0" smtClean="0"/>
              <a:t>, Object </a:t>
            </a:r>
            <a:r>
              <a:rPr lang="en-US" dirty="0" err="1" smtClean="0"/>
              <a:t>newValue</a:t>
            </a:r>
            <a:r>
              <a:rPr lang="en-US" dirty="0" smtClean="0"/>
              <a:t>) {…}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Object </a:t>
            </a:r>
            <a:r>
              <a:rPr lang="en-US" dirty="0" err="1" smtClean="0"/>
              <a:t>getNewValue</a:t>
            </a:r>
            <a:r>
              <a:rPr lang="en-US" dirty="0" smtClean="0"/>
              <a:t>() {…}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Object </a:t>
            </a:r>
            <a:r>
              <a:rPr lang="en-US" dirty="0" err="1" smtClean="0"/>
              <a:t>getOldValue</a:t>
            </a:r>
            <a:r>
              <a:rPr lang="en-US" dirty="0" smtClean="0"/>
              <a:t>() {…}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getPropertyName</a:t>
            </a:r>
            <a:r>
              <a:rPr lang="en-US" dirty="0" smtClean="0"/>
              <a:t>() {…}</a:t>
            </a:r>
          </a:p>
          <a:p>
            <a:r>
              <a:rPr lang="en-US" dirty="0" smtClean="0"/>
              <a:t>     ….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7" name="~PP674.WAV">
            <a:hlinkClick r:id="" action="ppaction://media"/>
          </p:cNvPr>
          <p:cNvPicPr>
            <a:picLocks noRot="1" noChangeAspect="1"/>
          </p:cNvPicPr>
          <p:nvPr>
            <a:wavAudioFile r:embed="rId1" name="~PP67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2219"/>
      </p:ext>
    </p:extLst>
  </p:cSld>
  <p:clrMapOvr>
    <a:masterClrMapping/>
  </p:clrMapOvr>
  <p:transition advTm="31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Manager vs. System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193228" y="3314236"/>
            <a:ext cx="2405928" cy="7401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Manager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1161696" y="1371600"/>
            <a:ext cx="6839304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</a:t>
            </a:r>
            <a:endParaRPr lang="en-US" sz="2400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309722" y="2410318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 x, 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38097" y="2329122"/>
            <a:ext cx="1981837" cy="5433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Move window x, 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4800" y="4282966"/>
            <a:ext cx="1524000" cy="685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Window moved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32978" y="2165651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981200" y="2077107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4648" y="5571961"/>
            <a:ext cx="3810000" cy="11336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manager is a separate module/process</a:t>
            </a:r>
            <a:endParaRPr lang="en-US" sz="2400" baseline="30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57659" y="4054366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38400" y="4054366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08028" y="3286880"/>
            <a:ext cx="2405928" cy="7401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System</a:t>
            </a:r>
            <a:endParaRPr lang="en-US" sz="2400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4424522" y="2993875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^,  win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x, 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48097" y="2329121"/>
            <a:ext cx="1981837" cy="5433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draw a,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win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x,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19600" y="4255610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press 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89046" y="4255610"/>
            <a:ext cx="857748" cy="381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096000" y="4117114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76741" y="4117114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572534" y="2145425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20756" y="2073166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743097" y="5562600"/>
            <a:ext cx="3810000" cy="11336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Puts decorations on window for moving resizing</a:t>
            </a:r>
            <a:endParaRPr lang="en-US" sz="2400" baseline="30000" dirty="0"/>
          </a:p>
        </p:txBody>
      </p:sp>
      <p:pic>
        <p:nvPicPr>
          <p:cNvPr id="30" name="~PP665.WAV">
            <a:hlinkClick r:id="" action="ppaction://media"/>
          </p:cNvPr>
          <p:cNvPicPr>
            <a:picLocks noRot="1" noChangeAspect="1"/>
          </p:cNvPicPr>
          <p:nvPr>
            <a:wavAudioFile r:embed="rId2" name="~PP66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0703519"/>
      </p:ext>
    </p:extLst>
  </p:cSld>
  <p:clrMapOvr>
    <a:masterClrMapping/>
  </p:clrMapOvr>
  <p:transition advTm="35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3" grpId="0" animBg="1"/>
      <p:bldP spid="29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Registration Signature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2362200"/>
            <a:ext cx="79248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util.models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java.beans.PropertyChangeListener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PropertyListenerRegisterer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addPropertyChangeListener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PropertyChangeListener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aListener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pic>
        <p:nvPicPr>
          <p:cNvPr id="5" name="~PP1973.WAV">
            <a:hlinkClick r:id="" action="ppaction://media"/>
          </p:cNvPr>
          <p:cNvPicPr>
            <a:picLocks noRot="1" noChangeAspect="1"/>
          </p:cNvPicPr>
          <p:nvPr>
            <a:wavAudioFile r:embed="rId1" name="~PP197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9814"/>
      </p:ext>
    </p:extLst>
  </p:cSld>
  <p:clrMapOvr>
    <a:masterClrMapping/>
  </p:clrMapOvr>
  <p:transition advTm="50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Duplex Model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990600"/>
            <a:ext cx="7924800" cy="5380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ASimplexFrostyModel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Counter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     Counter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nsolas"/>
              </a:rPr>
              <a:t>     counter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b="1" dirty="0">
              <a:latin typeface="Consolas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setInput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.increment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(1);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.setInput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nsolas"/>
              </a:rPr>
              <a:t>    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smtClean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.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firePropertyChange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2A00FF"/>
                </a:solidFill>
                <a:latin typeface="Consolas"/>
              </a:rPr>
              <a:t>"input"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smtClean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processUpperCase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toCountedUpperCase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b="1" dirty="0"/>
          </a:p>
        </p:txBody>
      </p:sp>
      <p:pic>
        <p:nvPicPr>
          <p:cNvPr id="5" name="~PP2513.WAV">
            <a:hlinkClick r:id="" action="ppaction://media"/>
          </p:cNvPr>
          <p:cNvPicPr>
            <a:picLocks noRot="1" noChangeAspect="1"/>
          </p:cNvPicPr>
          <p:nvPr>
            <a:wavAudioFile r:embed="rId1" name="~PP251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25512"/>
      </p:ext>
    </p:extLst>
  </p:cSld>
  <p:clrMapOvr>
    <a:masterClrMapping/>
  </p:clrMapOvr>
  <p:transition advTm="90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Duplex Model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295400"/>
            <a:ext cx="7924800" cy="4465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processUpperCase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aString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oldOutput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 smtClean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nsolas"/>
              </a:rPr>
              <a:t>    output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 smtClean="0">
                <a:solidFill>
                  <a:srgbClr val="2A00FF"/>
                </a:solidFill>
                <a:latin typeface="Consolas"/>
              </a:rPr>
              <a:t>"You said:"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aString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.firePropertyChange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smtClean="0">
                <a:solidFill>
                  <a:srgbClr val="2A00FF"/>
                </a:solidFill>
                <a:latin typeface="Consolas"/>
              </a:rPr>
              <a:t>"output"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oldOutput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smtClean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String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toCountedUpperCase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((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DuplexUpperCaser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  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     </a:t>
            </a:r>
            <a:r>
              <a:rPr lang="en-US" b="1" dirty="0" err="1" smtClean="0">
                <a:solidFill>
                  <a:srgbClr val="0000C0"/>
                </a:solidFill>
                <a:latin typeface="Consolas"/>
              </a:rPr>
              <a:t>upperCaser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).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toCountedUpperCase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addPropertyChangeListener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      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PropertyChangeListener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aListener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.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addPropertyChangeListener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aListener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2000" b="1" dirty="0"/>
          </a:p>
        </p:txBody>
      </p:sp>
      <p:pic>
        <p:nvPicPr>
          <p:cNvPr id="5" name="~PP3691.WAV">
            <a:hlinkClick r:id="" action="ppaction://media"/>
          </p:cNvPr>
          <p:cNvPicPr>
            <a:picLocks noRot="1" noChangeAspect="1"/>
          </p:cNvPicPr>
          <p:nvPr>
            <a:wavAudioFile r:embed="rId1" name="~PP369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37053"/>
      </p:ext>
    </p:extLst>
  </p:cSld>
  <p:clrMapOvr>
    <a:masterClrMapping/>
  </p:clrMapOvr>
  <p:transition advTm="33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ADuplexUpperCaser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1586" y="1020762"/>
            <a:ext cx="8504238" cy="5761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ASimplexUpperCaser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Counter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(Counter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toCountedUpperCase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toUpperCase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+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counterFeedback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getCounterValue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.getValue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counterFeedback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aCallerCounterValue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"("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toStringCounterValue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aCallerCounterValue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+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")"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toStringCounterValue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+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counterFeedback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counterFeedback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getCounterValue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5" name="~PP1044.WAV">
            <a:hlinkClick r:id="" action="ppaction://media"/>
          </p:cNvPr>
          <p:cNvPicPr>
            <a:picLocks noRot="1" noChangeAspect="1"/>
          </p:cNvPicPr>
          <p:nvPr>
            <a:wavAudioFile r:embed="rId1" name="~PP104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49139"/>
      </p:ext>
    </p:extLst>
  </p:cSld>
  <p:clrMapOvr>
    <a:masterClrMapping/>
  </p:clrMapOvr>
  <p:transition advTm="9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ACounter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1586" y="1143000"/>
            <a:ext cx="8504238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Counter{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Integer </a:t>
            </a:r>
            <a:r>
              <a:rPr lang="en-US" dirty="0">
                <a:solidFill>
                  <a:srgbClr val="0000C0"/>
                </a:solidFill>
                <a:latin typeface="Consolas"/>
              </a:rPr>
              <a:t>value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Object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dirty="0"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value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increment(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value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val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equals(Object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(!(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Counter))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false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dirty="0"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== ((Counter)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).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1" y="2338552"/>
            <a:ext cx="1066800" cy="3284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47800" y="2621017"/>
            <a:ext cx="1066800" cy="3284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3087.WAV">
            <a:hlinkClick r:id="" action="ppaction://media"/>
          </p:cNvPr>
          <p:cNvPicPr>
            <a:picLocks noRot="1" noChangeAspect="1"/>
          </p:cNvPicPr>
          <p:nvPr>
            <a:wavAudioFile r:embed="rId1" name="~PP308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44789"/>
      </p:ext>
    </p:extLst>
  </p:cSld>
  <p:clrMapOvr>
    <a:masterClrMapping/>
  </p:clrMapOvr>
  <p:transition advTm="38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94586" y="1447800"/>
            <a:ext cx="18104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getInput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18793" y="1143000"/>
            <a:ext cx="2057400" cy="2286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(</a:t>
            </a:r>
            <a:r>
              <a:rPr lang="en-US" dirty="0" err="1" smtClean="0"/>
              <a:t>DuplexFrosty</a:t>
            </a:r>
            <a:r>
              <a:rPr lang="en-US" dirty="0" smtClean="0"/>
              <a:t> Model)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51793" y="1676400"/>
            <a:ext cx="264597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addPropertyChange</a:t>
            </a:r>
            <a:r>
              <a:rPr lang="en-US" dirty="0" smtClean="0"/>
              <a:t> Listener()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23489" y="2095500"/>
            <a:ext cx="18104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setInput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94586" y="2819400"/>
            <a:ext cx="18104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getOutput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14600" y="3932183"/>
            <a:ext cx="2133600" cy="1714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r>
              <a:rPr lang="en-US" dirty="0" smtClean="0"/>
              <a:t> </a:t>
            </a:r>
            <a:r>
              <a:rPr lang="en-US" dirty="0" err="1" smtClean="0"/>
              <a:t>SimplexUser</a:t>
            </a:r>
            <a:r>
              <a:rPr lang="en-US" dirty="0" smtClean="0"/>
              <a:t> </a:t>
            </a:r>
            <a:r>
              <a:rPr lang="en-US" dirty="0" err="1" smtClean="0"/>
              <a:t>InterfaceManager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648200" y="4284608"/>
            <a:ext cx="1752600" cy="628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interact()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2399" y="4179833"/>
            <a:ext cx="2362201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propertyChanged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15" name="~PP667.WAV">
            <a:hlinkClick r:id="" action="ppaction://media"/>
          </p:cNvPr>
          <p:cNvPicPr>
            <a:picLocks noRot="1" noChangeAspect="1"/>
          </p:cNvPicPr>
          <p:nvPr>
            <a:wavAudioFile r:embed="rId1" name="~PP66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19073"/>
      </p:ext>
    </p:extLst>
  </p:cSld>
  <p:clrMapOvr>
    <a:masterClrMapping/>
  </p:clrMapOvr>
  <p:transition advTm="5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Duplex Counter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1447800"/>
            <a:ext cx="8693424" cy="441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ADuplexFrostyConsoleUI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ASimplexFrostyConsoleUI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DuplexUserInterfaceManager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interact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SimplexFrostyModel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((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PropertyListenerRegisterer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aModel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).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addPropertyChangeListener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.interact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aModel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);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propertyChange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PropertyChangeEvent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aPropertyChange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aPropertyChange.getPropertyName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().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equalsIgnoreCase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"output"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))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aPropertyChange.getNewValue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0" y="4300044"/>
            <a:ext cx="2123090" cy="3284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3815.WAV">
            <a:hlinkClick r:id="" action="ppaction://media"/>
          </p:cNvPr>
          <p:cNvPicPr>
            <a:picLocks noRot="1" noChangeAspect="1"/>
          </p:cNvPicPr>
          <p:nvPr>
            <a:wavAudioFile r:embed="rId1" name="~PP381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52469"/>
      </p:ext>
    </p:extLst>
  </p:cSld>
  <p:clrMapOvr>
    <a:masterClrMapping/>
  </p:clrMapOvr>
  <p:transition advTm="47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Duplex GUI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1447800"/>
            <a:ext cx="8693424" cy="441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abstract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ADuplexFrostyGUI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ASimplexFrostyGUI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DuplexUserInterfaceManager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outputField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interact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SimplexFrostyModel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.interact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((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PropertyListenerRegisterer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   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clientModel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).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addPropertyChangeListener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}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 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createAndAddFrameComponents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.createAndAddFrameComponents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outputField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createTextField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outputField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.setEnabled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false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frame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.add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((Component)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outputField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pic>
        <p:nvPicPr>
          <p:cNvPr id="4" name="~PP2808.WAV">
            <a:hlinkClick r:id="" action="ppaction://media"/>
          </p:cNvPr>
          <p:cNvPicPr>
            <a:picLocks noRot="1" noChangeAspect="1"/>
          </p:cNvPicPr>
          <p:nvPr>
            <a:wavAudioFile r:embed="rId1" name="~PP280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7759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Duplex GUI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8752" y="1600200"/>
            <a:ext cx="8693424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propertyChange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PropertyChangeEvent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aPropertyChange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aPropertyChange.getPropertyName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().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equalsIgnoreCase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"output"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))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outputField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.setText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((String)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aPropertyChange.getNewValue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else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aPropertyChange.getPropertyName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().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equalsIgnoreCase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"input"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))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inputField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.setText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((String)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aPropertyChange.getNewValue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4" name="~PP141.WAV">
            <a:hlinkClick r:id="" action="ppaction://media"/>
          </p:cNvPr>
          <p:cNvPicPr>
            <a:picLocks noRot="1" noChangeAspect="1"/>
          </p:cNvPicPr>
          <p:nvPr>
            <a:wavAudioFile r:embed="rId1" name="~PP14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42074"/>
      </p:ext>
    </p:extLst>
  </p:cSld>
  <p:clrMapOvr>
    <a:masterClrMapping/>
  </p:clrMapOvr>
  <p:transition advTm="25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 Layers and Models?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279079" y="20193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12679" y="2133600"/>
            <a:ext cx="213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Method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88879" y="44577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297879" y="44577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431479" y="42291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431479" y="50673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Registration Method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52400" y="3426705"/>
            <a:ext cx="3048000" cy="8404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System</a:t>
            </a:r>
            <a:endParaRPr lang="en-US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175541" y="2133599"/>
            <a:ext cx="3029552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Widget Clients</a:t>
            </a:r>
            <a:endParaRPr lang="en-US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152400" y="2819399"/>
            <a:ext cx="3048000" cy="60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</a:t>
            </a:r>
            <a:endParaRPr lang="en-US" baseline="30000" dirty="0"/>
          </a:p>
        </p:txBody>
      </p:sp>
      <p:pic>
        <p:nvPicPr>
          <p:cNvPr id="13" name="~PP945.WAV">
            <a:hlinkClick r:id="" action="ppaction://media"/>
          </p:cNvPr>
          <p:cNvPicPr>
            <a:picLocks noRot="1" noChangeAspect="1"/>
          </p:cNvPicPr>
          <p:nvPr>
            <a:wavAudioFile r:embed="rId1" name="~PP94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83378"/>
      </p:ext>
    </p:extLst>
  </p:cSld>
  <p:clrMapOvr>
    <a:masterClrMapping/>
  </p:clrMapOvr>
  <p:transition advTm="230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Widget I/O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193228" y="3645256"/>
            <a:ext cx="2405928" cy="7401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Toolkit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1161697" y="1736834"/>
            <a:ext cx="2405928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Toolkit Client</a:t>
            </a:r>
            <a:endParaRPr lang="en-US" sz="2400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309722" y="2775552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‘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’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38097" y="2694356"/>
            <a:ext cx="1981837" cy="5433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setText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“ABC”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4800" y="4648200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Enter ‘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’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38097" y="4648200"/>
            <a:ext cx="857748" cy="381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abc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19934" y="1413312"/>
            <a:ext cx="3810000" cy="1133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Input: Higher level event</a:t>
            </a:r>
            <a:endParaRPr lang="en-US" sz="2400" baseline="30000" dirty="0"/>
          </a:p>
        </p:txBody>
      </p:sp>
      <p:sp>
        <p:nvSpPr>
          <p:cNvPr id="33" name="Rectangle 32"/>
          <p:cNvSpPr/>
          <p:nvPr/>
        </p:nvSpPr>
        <p:spPr>
          <a:xfrm>
            <a:off x="4819934" y="3818567"/>
            <a:ext cx="3810000" cy="1133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Output: Higher level output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32978" y="2530885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981200" y="2442341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838097" y="4648200"/>
            <a:ext cx="857748" cy="381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ABC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81200" y="4419600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61941" y="4419600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6" name="~PP3263.WAV">
            <a:hlinkClick r:id="" action="ppaction://media"/>
          </p:cNvPr>
          <p:cNvPicPr>
            <a:picLocks noRot="1" noChangeAspect="1"/>
          </p:cNvPicPr>
          <p:nvPr>
            <a:wavAudioFile r:embed="rId2" name="~PP32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519758"/>
      </p:ext>
    </p:extLst>
  </p:cSld>
  <p:clrMapOvr>
    <a:masterClrMapping/>
  </p:clrMapOvr>
  <p:transition advTm="195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8" grpId="0" animBg="1"/>
      <p:bldP spid="31" grpId="0" animBg="1"/>
      <p:bldP spid="32" grpId="0" animBg="1"/>
      <p:bldP spid="33" grpId="0" animBg="1"/>
      <p:bldP spid="13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 Layers and Models?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279079" y="20193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12679" y="2133600"/>
            <a:ext cx="213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Method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88879" y="44577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297879" y="44577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431479" y="42291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431479" y="50673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Registration Method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52400" y="3426705"/>
            <a:ext cx="3048000" cy="8404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System</a:t>
            </a:r>
            <a:endParaRPr lang="en-US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175541" y="2133599"/>
            <a:ext cx="3029552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152400" y="2819399"/>
            <a:ext cx="3048000" cy="60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152400" y="1447801"/>
            <a:ext cx="3029552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baseline="30000" dirty="0"/>
          </a:p>
        </p:txBody>
      </p:sp>
      <p:pic>
        <p:nvPicPr>
          <p:cNvPr id="19" name="~PP267.WAV">
            <a:hlinkClick r:id="" action="ppaction://media"/>
          </p:cNvPr>
          <p:cNvPicPr>
            <a:picLocks noRot="1" noChangeAspect="1"/>
          </p:cNvPicPr>
          <p:nvPr>
            <a:wavAudioFile r:embed="rId1" name="~PP26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53364"/>
      </p:ext>
    </p:extLst>
  </p:cSld>
  <p:clrMapOvr>
    <a:masterClrMapping/>
  </p:clrMapOvr>
  <p:transition advTm="60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 interactive application with I/O is divided into one or more models, views, and controllers, and launching code that composes them together</a:t>
            </a:r>
          </a:p>
          <a:p>
            <a:r>
              <a:rPr lang="en-US" dirty="0" smtClean="0"/>
              <a:t>A model stores the highest level data abstraction in the UI layer stack</a:t>
            </a:r>
          </a:p>
          <a:p>
            <a:r>
              <a:rPr lang="en-US" dirty="0" smtClean="0"/>
              <a:t>It is an observable object supporting registration and notification of observers</a:t>
            </a:r>
          </a:p>
          <a:p>
            <a:r>
              <a:rPr lang="en-US" dirty="0" smtClean="0"/>
              <a:t>A controller processes input, by calling write methods in the model in response user actions</a:t>
            </a:r>
          </a:p>
          <a:p>
            <a:r>
              <a:rPr lang="en-US" dirty="0" smtClean="0"/>
              <a:t>A view performs output, by displaying the model state. It uses read methods and notifications to get the state to be displayed</a:t>
            </a:r>
          </a:p>
          <a:p>
            <a:r>
              <a:rPr lang="en-US" dirty="0" smtClean="0"/>
              <a:t>A view and controller that are tightly coupled with each other (through for example a widget) can be combined into an </a:t>
            </a:r>
            <a:r>
              <a:rPr lang="en-US" dirty="0" err="1" smtClean="0"/>
              <a:t>interactor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7411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vs. Application Layers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514600" y="3579104"/>
            <a:ext cx="3048000" cy="8404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System</a:t>
            </a:r>
            <a:endParaRPr lang="en-US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2537741" y="2285998"/>
            <a:ext cx="3029552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2514600" y="2971798"/>
            <a:ext cx="3048000" cy="60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533048" y="1600200"/>
            <a:ext cx="3029552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6450724" y="3275451"/>
            <a:ext cx="2133600" cy="7774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 provided</a:t>
            </a:r>
            <a:endParaRPr lang="en-US" baseline="30000" dirty="0"/>
          </a:p>
        </p:txBody>
      </p:sp>
      <p:sp>
        <p:nvSpPr>
          <p:cNvPr id="22" name="Rectangle 21"/>
          <p:cNvSpPr/>
          <p:nvPr/>
        </p:nvSpPr>
        <p:spPr>
          <a:xfrm>
            <a:off x="6477000" y="1851463"/>
            <a:ext cx="2133600" cy="7774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defined</a:t>
            </a:r>
            <a:endParaRPr lang="en-US" baseline="30000" dirty="0"/>
          </a:p>
        </p:txBody>
      </p:sp>
      <p:cxnSp>
        <p:nvCxnSpPr>
          <p:cNvPr id="23" name="Straight Arrow Connector 22"/>
          <p:cNvCxnSpPr>
            <a:stCxn id="21" idx="1"/>
            <a:endCxn id="27" idx="3"/>
          </p:cNvCxnSpPr>
          <p:nvPr/>
        </p:nvCxnSpPr>
        <p:spPr>
          <a:xfrm flipH="1" flipV="1">
            <a:off x="5562600" y="3275451"/>
            <a:ext cx="888124" cy="38871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1"/>
            <a:endCxn id="25" idx="3"/>
          </p:cNvCxnSpPr>
          <p:nvPr/>
        </p:nvCxnSpPr>
        <p:spPr>
          <a:xfrm flipH="1">
            <a:off x="5562600" y="3664168"/>
            <a:ext cx="888124" cy="335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0" idx="3"/>
          </p:cNvCxnSpPr>
          <p:nvPr/>
        </p:nvCxnSpPr>
        <p:spPr>
          <a:xfrm flipH="1" flipV="1">
            <a:off x="5562600" y="1943100"/>
            <a:ext cx="885606" cy="3887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541633" y="2331816"/>
            <a:ext cx="888124" cy="335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52400" y="3999351"/>
            <a:ext cx="2133600" cy="77743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 provided?</a:t>
            </a:r>
            <a:endParaRPr lang="en-US" baseline="30000" dirty="0"/>
          </a:p>
        </p:txBody>
      </p:sp>
      <p:cxnSp>
        <p:nvCxnSpPr>
          <p:cNvPr id="14" name="Straight Arrow Connector 13"/>
          <p:cNvCxnSpPr>
            <a:endCxn id="26" idx="1"/>
          </p:cNvCxnSpPr>
          <p:nvPr/>
        </p:nvCxnSpPr>
        <p:spPr>
          <a:xfrm flipV="1">
            <a:off x="1421524" y="2628898"/>
            <a:ext cx="1116217" cy="14031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2400" y="4953000"/>
            <a:ext cx="2133600" cy="77743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Motivation?</a:t>
            </a:r>
            <a:endParaRPr lang="en-US" baseline="30000" dirty="0"/>
          </a:p>
        </p:txBody>
      </p:sp>
      <p:pic>
        <p:nvPicPr>
          <p:cNvPr id="17" name="~PP3979.WAV">
            <a:hlinkClick r:id="" action="ppaction://media"/>
          </p:cNvPr>
          <p:cNvPicPr>
            <a:picLocks noRot="1" noChangeAspect="1"/>
          </p:cNvPicPr>
          <p:nvPr>
            <a:wavAudioFile r:embed="rId2" name="~PP397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219199"/>
      </p:ext>
    </p:extLst>
  </p:cSld>
  <p:clrMapOvr>
    <a:masterClrMapping/>
  </p:clrMapOvr>
  <p:transition advTm="40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13" grpId="0" animBg="1"/>
      <p:bldP spid="1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 Implementation</a:t>
            </a:r>
            <a:endParaRPr lang="en-US" dirty="0"/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1524000" y="2819400"/>
            <a:ext cx="2971800" cy="13716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1981200" y="2971800"/>
            <a:ext cx="4114800" cy="838200"/>
            <a:chOff x="1248" y="1872"/>
            <a:chExt cx="2592" cy="528"/>
          </a:xfrm>
        </p:grpSpPr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1248" y="1872"/>
              <a:ext cx="1536" cy="528"/>
            </a:xfrm>
            <a:prstGeom prst="rect">
              <a:avLst/>
            </a:prstGeom>
            <a:solidFill>
              <a:srgbClr val="6BCA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2976" y="1920"/>
              <a:ext cx="864" cy="40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dirty="0" smtClean="0"/>
                <a:t>User </a:t>
              </a:r>
            </a:p>
            <a:p>
              <a:r>
                <a:rPr lang="en-US" dirty="0" smtClean="0"/>
                <a:t>Interface</a:t>
              </a:r>
              <a:endParaRPr lang="en-US" dirty="0"/>
            </a:p>
          </p:txBody>
        </p:sp>
      </p:grp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1828800" y="1600200"/>
            <a:ext cx="2895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Interactive Application</a:t>
            </a:r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1981200" y="3810000"/>
            <a:ext cx="4114800" cy="457200"/>
            <a:chOff x="1248" y="2400"/>
            <a:chExt cx="2592" cy="288"/>
          </a:xfrm>
        </p:grpSpPr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1248" y="2400"/>
              <a:ext cx="1536" cy="288"/>
            </a:xfrm>
            <a:prstGeom prst="rect">
              <a:avLst/>
            </a:prstGeom>
            <a:solidFill>
              <a:srgbClr val="00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2976" y="2400"/>
              <a:ext cx="864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en-US" dirty="0"/>
                <a:t> Library</a:t>
              </a:r>
            </a:p>
          </p:txBody>
        </p:sp>
      </p:grp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1981200" y="2133600"/>
            <a:ext cx="4114800" cy="838200"/>
            <a:chOff x="1248" y="1344"/>
            <a:chExt cx="2592" cy="528"/>
          </a:xfrm>
        </p:grpSpPr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2976" y="1495"/>
              <a:ext cx="864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en-US" dirty="0" smtClean="0"/>
                <a:t>Semantics</a:t>
              </a:r>
              <a:endParaRPr lang="en-US" dirty="0"/>
            </a:p>
          </p:txBody>
        </p:sp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1248" y="1344"/>
              <a:ext cx="1536" cy="528"/>
            </a:xfrm>
            <a:prstGeom prst="rect">
              <a:avLst/>
            </a:prstGeom>
            <a:solidFill>
              <a:srgbClr val="CCCC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7162800" y="3810000"/>
            <a:ext cx="1600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 smtClean="0"/>
              <a:t> Console I/O</a:t>
            </a:r>
            <a:endParaRPr lang="en-US" dirty="0"/>
          </a:p>
        </p:txBody>
      </p:sp>
      <p:sp>
        <p:nvSpPr>
          <p:cNvPr id="32" name="Rectangle 38"/>
          <p:cNvSpPr>
            <a:spLocks noChangeArrowheads="1"/>
          </p:cNvSpPr>
          <p:nvPr/>
        </p:nvSpPr>
        <p:spPr bwMode="auto">
          <a:xfrm>
            <a:off x="1981200" y="2133600"/>
            <a:ext cx="2438400" cy="2133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7162800" y="1981200"/>
            <a:ext cx="1447800" cy="3998913"/>
            <a:chOff x="4512" y="1248"/>
            <a:chExt cx="912" cy="2519"/>
          </a:xfrm>
        </p:grpSpPr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>
              <a:off x="4512" y="1248"/>
              <a:ext cx="43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en-US" dirty="0"/>
                <a:t>50%</a:t>
              </a:r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4512" y="1920"/>
              <a:ext cx="43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en-US" dirty="0"/>
                <a:t>50%</a:t>
              </a:r>
            </a:p>
          </p:txBody>
        </p:sp>
        <p:sp>
          <p:nvSpPr>
            <p:cNvPr id="36" name="Text Box 42"/>
            <p:cNvSpPr txBox="1">
              <a:spLocks noChangeArrowheads="1"/>
            </p:cNvSpPr>
            <p:nvPr/>
          </p:nvSpPr>
          <p:spPr bwMode="auto">
            <a:xfrm>
              <a:off x="4512" y="3360"/>
              <a:ext cx="912" cy="40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en-US" dirty="0"/>
                <a:t>Sutton &amp; Sprague ‘78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562600" y="5410200"/>
            <a:ext cx="121860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Myers ‘95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146919" y="3810000"/>
            <a:ext cx="93968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Toolkit</a:t>
            </a:r>
            <a:endParaRPr lang="en-US" dirty="0"/>
          </a:p>
        </p:txBody>
      </p:sp>
      <p:pic>
        <p:nvPicPr>
          <p:cNvPr id="33" name="~PP1851.WAV">
            <a:hlinkClick r:id="" action="ppaction://media"/>
          </p:cNvPr>
          <p:cNvPicPr>
            <a:picLocks noRot="1" noChangeAspect="1"/>
          </p:cNvPicPr>
          <p:nvPr>
            <a:wavAudioFile r:embed="rId1" name="~PP185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25" name="~PP4009.WAV">
            <a:hlinkClick r:id="" action="ppaction://media"/>
          </p:cNvPr>
          <p:cNvPicPr>
            <a:picLocks noRot="1" noChangeAspect="1"/>
          </p:cNvPicPr>
          <p:nvPr>
            <a:wavAudioFile r:embed="rId2" name="~PP400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91625"/>
      </p:ext>
    </p:extLst>
  </p:cSld>
  <p:clrMapOvr>
    <a:masterClrMapping/>
  </p:clrMapOvr>
  <p:transition advTm="44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vs. Application Layers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514600" y="3579104"/>
            <a:ext cx="3048000" cy="8404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System</a:t>
            </a:r>
            <a:endParaRPr lang="en-US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2537741" y="2285998"/>
            <a:ext cx="3029552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2514600" y="2971798"/>
            <a:ext cx="3048000" cy="60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514600" y="1600200"/>
            <a:ext cx="3029552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6450724" y="3275450"/>
            <a:ext cx="2133600" cy="11126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 provided and application-independent</a:t>
            </a:r>
            <a:endParaRPr lang="en-US" baseline="30000" dirty="0"/>
          </a:p>
        </p:txBody>
      </p:sp>
      <p:sp>
        <p:nvSpPr>
          <p:cNvPr id="22" name="Rectangle 21"/>
          <p:cNvSpPr/>
          <p:nvPr/>
        </p:nvSpPr>
        <p:spPr>
          <a:xfrm>
            <a:off x="6477000" y="1851463"/>
            <a:ext cx="2133600" cy="7774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defined</a:t>
            </a:r>
            <a:endParaRPr lang="en-US" baseline="30000" dirty="0"/>
          </a:p>
        </p:txBody>
      </p:sp>
      <p:cxnSp>
        <p:nvCxnSpPr>
          <p:cNvPr id="23" name="Straight Arrow Connector 22"/>
          <p:cNvCxnSpPr>
            <a:stCxn id="21" idx="1"/>
            <a:endCxn id="27" idx="3"/>
          </p:cNvCxnSpPr>
          <p:nvPr/>
        </p:nvCxnSpPr>
        <p:spPr>
          <a:xfrm flipH="1" flipV="1">
            <a:off x="5562600" y="3275451"/>
            <a:ext cx="888124" cy="5563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1"/>
            <a:endCxn id="25" idx="3"/>
          </p:cNvCxnSpPr>
          <p:nvPr/>
        </p:nvCxnSpPr>
        <p:spPr>
          <a:xfrm flipH="1">
            <a:off x="5562600" y="3831759"/>
            <a:ext cx="888124" cy="16759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0" idx="3"/>
          </p:cNvCxnSpPr>
          <p:nvPr/>
        </p:nvCxnSpPr>
        <p:spPr>
          <a:xfrm flipH="1" flipV="1">
            <a:off x="5544152" y="1943100"/>
            <a:ext cx="885606" cy="3887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52400" y="3999350"/>
            <a:ext cx="2133600" cy="9536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 provided but application-based.</a:t>
            </a:r>
            <a:endParaRPr lang="en-US" baseline="30000" dirty="0"/>
          </a:p>
        </p:txBody>
      </p:sp>
      <p:cxnSp>
        <p:nvCxnSpPr>
          <p:cNvPr id="14" name="Straight Arrow Connector 13"/>
          <p:cNvCxnSpPr>
            <a:endCxn id="26" idx="1"/>
          </p:cNvCxnSpPr>
          <p:nvPr/>
        </p:nvCxnSpPr>
        <p:spPr>
          <a:xfrm flipV="1">
            <a:off x="1421524" y="2628898"/>
            <a:ext cx="1116217" cy="14031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~PP1615.WAV">
            <a:hlinkClick r:id="" action="ppaction://media"/>
          </p:cNvPr>
          <p:cNvPicPr>
            <a:picLocks noRot="1" noChangeAspect="1"/>
          </p:cNvPicPr>
          <p:nvPr>
            <a:wavAudioFile r:embed="rId2" name="~PP161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00078"/>
      </p:ext>
    </p:extLst>
  </p:cSld>
  <p:clrMapOvr>
    <a:masterClrMapping/>
  </p:clrMapOvr>
  <p:transition advTm="124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1" grpId="0" animBg="1"/>
      <p:bldP spid="13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vs. Application Layers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514600" y="3579104"/>
            <a:ext cx="3048000" cy="8404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System</a:t>
            </a:r>
            <a:endParaRPr lang="en-US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2537741" y="2285998"/>
            <a:ext cx="3029552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2514600" y="2971798"/>
            <a:ext cx="3048000" cy="60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514600" y="1600200"/>
            <a:ext cx="3029552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6450724" y="3275450"/>
            <a:ext cx="2133600" cy="11126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 provided and application-independent</a:t>
            </a:r>
            <a:endParaRPr lang="en-US" baseline="30000" dirty="0"/>
          </a:p>
        </p:txBody>
      </p:sp>
      <p:sp>
        <p:nvSpPr>
          <p:cNvPr id="22" name="Rectangle 21"/>
          <p:cNvSpPr/>
          <p:nvPr/>
        </p:nvSpPr>
        <p:spPr>
          <a:xfrm>
            <a:off x="6477000" y="1851463"/>
            <a:ext cx="2133600" cy="7774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defined</a:t>
            </a:r>
            <a:endParaRPr lang="en-US" baseline="30000" dirty="0"/>
          </a:p>
        </p:txBody>
      </p:sp>
      <p:cxnSp>
        <p:nvCxnSpPr>
          <p:cNvPr id="23" name="Straight Arrow Connector 22"/>
          <p:cNvCxnSpPr>
            <a:stCxn id="21" idx="1"/>
            <a:endCxn id="27" idx="3"/>
          </p:cNvCxnSpPr>
          <p:nvPr/>
        </p:nvCxnSpPr>
        <p:spPr>
          <a:xfrm flipH="1" flipV="1">
            <a:off x="5562600" y="3275451"/>
            <a:ext cx="888124" cy="5563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1"/>
            <a:endCxn id="25" idx="3"/>
          </p:cNvCxnSpPr>
          <p:nvPr/>
        </p:nvCxnSpPr>
        <p:spPr>
          <a:xfrm flipH="1">
            <a:off x="5562600" y="3831759"/>
            <a:ext cx="888124" cy="16759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0" idx="3"/>
          </p:cNvCxnSpPr>
          <p:nvPr/>
        </p:nvCxnSpPr>
        <p:spPr>
          <a:xfrm flipH="1" flipV="1">
            <a:off x="5544152" y="1943100"/>
            <a:ext cx="885606" cy="3887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52400" y="3999350"/>
            <a:ext cx="2133600" cy="9536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 provided but application-based.</a:t>
            </a:r>
            <a:endParaRPr lang="en-US" baseline="30000" dirty="0"/>
          </a:p>
        </p:txBody>
      </p:sp>
      <p:cxnSp>
        <p:nvCxnSpPr>
          <p:cNvPr id="14" name="Straight Arrow Connector 13"/>
          <p:cNvCxnSpPr>
            <a:endCxn id="26" idx="1"/>
          </p:cNvCxnSpPr>
          <p:nvPr/>
        </p:nvCxnSpPr>
        <p:spPr>
          <a:xfrm flipV="1">
            <a:off x="1421524" y="2628898"/>
            <a:ext cx="1116217" cy="14031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76048" y="1676399"/>
            <a:ext cx="1840932" cy="1219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Interface generator</a:t>
            </a:r>
            <a:endParaRPr lang="en-US" dirty="0"/>
          </a:p>
        </p:txBody>
      </p:sp>
      <p:pic>
        <p:nvPicPr>
          <p:cNvPr id="16" name="~PP2414.WAV">
            <a:hlinkClick r:id="" action="ppaction://media"/>
          </p:cNvPr>
          <p:cNvPicPr>
            <a:picLocks noRot="1" noChangeAspect="1"/>
          </p:cNvPicPr>
          <p:nvPr>
            <a:wavAudioFile r:embed="rId1" name="~PP241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55342"/>
      </p:ext>
    </p:extLst>
  </p:cSld>
  <p:clrMapOvr>
    <a:masterClrMapping/>
  </p:clrMapOvr>
  <p:transition advTm="86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 Generator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181952" y="3264201"/>
            <a:ext cx="2971800" cy="1219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Generator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9" idx="2"/>
          </p:cNvCxnSpPr>
          <p:nvPr/>
        </p:nvCxnSpPr>
        <p:spPr>
          <a:xfrm>
            <a:off x="4638976" y="2301765"/>
            <a:ext cx="9224" cy="974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30" idx="0"/>
          </p:cNvCxnSpPr>
          <p:nvPr/>
        </p:nvCxnSpPr>
        <p:spPr>
          <a:xfrm>
            <a:off x="4648994" y="4526697"/>
            <a:ext cx="8430" cy="953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24200" y="1143001"/>
            <a:ext cx="3029552" cy="11587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baseline="30000" dirty="0"/>
          </a:p>
        </p:txBody>
      </p:sp>
      <p:sp>
        <p:nvSpPr>
          <p:cNvPr id="30" name="Rectangle 29"/>
          <p:cNvSpPr/>
          <p:nvPr/>
        </p:nvSpPr>
        <p:spPr>
          <a:xfrm>
            <a:off x="3142648" y="5480566"/>
            <a:ext cx="3029552" cy="10726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Interface </a:t>
            </a:r>
            <a:r>
              <a:rPr lang="en-US" dirty="0" err="1" smtClean="0"/>
              <a:t>Impl</a:t>
            </a:r>
            <a:r>
              <a:rPr lang="en-US" dirty="0" smtClean="0"/>
              <a:t> (</a:t>
            </a:r>
            <a:r>
              <a:rPr lang="en-US" dirty="0" err="1" smtClean="0"/>
              <a:t>Interactor</a:t>
            </a:r>
            <a:r>
              <a:rPr lang="en-US" dirty="0" smtClean="0"/>
              <a:t>, Model/View)</a:t>
            </a:r>
            <a:endParaRPr lang="en-US" baseline="30000" dirty="0"/>
          </a:p>
        </p:txBody>
      </p:sp>
      <p:sp>
        <p:nvSpPr>
          <p:cNvPr id="33" name="Rectangle 32"/>
          <p:cNvSpPr/>
          <p:nvPr/>
        </p:nvSpPr>
        <p:spPr>
          <a:xfrm>
            <a:off x="6172200" y="2590800"/>
            <a:ext cx="2293828" cy="9530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la scanner and parser generator</a:t>
            </a:r>
            <a:endParaRPr lang="en-US" baseline="30000" dirty="0"/>
          </a:p>
        </p:txBody>
      </p:sp>
      <p:pic>
        <p:nvPicPr>
          <p:cNvPr id="9" name="~PP2348.WAV">
            <a:hlinkClick r:id="" action="ppaction://media"/>
          </p:cNvPr>
          <p:cNvPicPr>
            <a:picLocks noRot="1" noChangeAspect="1"/>
          </p:cNvPicPr>
          <p:nvPr>
            <a:wavAudioFile r:embed="rId2" name="~PP234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488596"/>
      </p:ext>
    </p:extLst>
  </p:cSld>
  <p:clrMapOvr>
    <a:masterClrMapping/>
  </p:clrMapOvr>
  <p:transition advTm="16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Procedures/Types to Widget (Compositions)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286000" y="1599480"/>
            <a:ext cx="3309871" cy="592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Conventional  Languages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002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rray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Sequence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958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Enum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8498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9436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Boolean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4800" y="4495800"/>
            <a:ext cx="8351838" cy="60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Widget(Composition)</a:t>
            </a:r>
            <a:endParaRPr lang="en-US" baseline="300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16198" y="3124200"/>
            <a:ext cx="0" cy="1371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47900" y="3113690"/>
            <a:ext cx="0" cy="1371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36135" y="3113690"/>
            <a:ext cx="0" cy="1371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153566" y="3113690"/>
            <a:ext cx="0" cy="1371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91300" y="3124200"/>
            <a:ext cx="0" cy="1371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3914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Procedure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039100" y="3124200"/>
            <a:ext cx="0" cy="1371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6" name="~PP61.WAV">
            <a:hlinkClick r:id="" action="ppaction://media"/>
          </p:cNvPr>
          <p:cNvPicPr>
            <a:picLocks noRot="1" noChangeAspect="1"/>
          </p:cNvPicPr>
          <p:nvPr>
            <a:wavAudioFile r:embed="rId1" name="~PP6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62159"/>
      </p:ext>
    </p:extLst>
  </p:cSld>
  <p:clrMapOvr>
    <a:masterClrMapping/>
  </p:clrMapOvr>
  <p:transition advTm="132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Procedures/Types to Widget (Compositions)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286000" y="1599480"/>
            <a:ext cx="3309871" cy="592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Conventional  Languages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002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rray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Sequence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958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Enum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8498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9436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Boolean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4800" y="4495800"/>
            <a:ext cx="1159098" cy="60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form</a:t>
            </a:r>
            <a:endParaRPr lang="en-US" baseline="300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16198" y="3124200"/>
            <a:ext cx="0" cy="1371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47900" y="3113690"/>
            <a:ext cx="0" cy="1371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36135" y="3113690"/>
            <a:ext cx="0" cy="1371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153566" y="3113690"/>
            <a:ext cx="0" cy="1371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91300" y="3124200"/>
            <a:ext cx="0" cy="1371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3914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Procedure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039100" y="3124200"/>
            <a:ext cx="0" cy="1371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736501" y="4495800"/>
            <a:ext cx="2378299" cy="60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List/table</a:t>
            </a:r>
            <a:endParaRPr lang="en-US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4495800" y="4495800"/>
            <a:ext cx="1447801" cy="60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Menu/</a:t>
            </a:r>
          </a:p>
          <a:p>
            <a:pPr algn="ctr"/>
            <a:r>
              <a:rPr lang="en-US" dirty="0" err="1" smtClean="0"/>
              <a:t>radiobox</a:t>
            </a:r>
            <a:endParaRPr lang="en-US" baseline="30000" dirty="0"/>
          </a:p>
        </p:txBody>
      </p:sp>
      <p:sp>
        <p:nvSpPr>
          <p:cNvPr id="28" name="Rectangle 27"/>
          <p:cNvSpPr/>
          <p:nvPr/>
        </p:nvSpPr>
        <p:spPr>
          <a:xfrm>
            <a:off x="6096001" y="4495800"/>
            <a:ext cx="1295399" cy="60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checkbox</a:t>
            </a:r>
            <a:endParaRPr lang="en-US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7543800" y="4475113"/>
            <a:ext cx="952500" cy="60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Menu/ form</a:t>
            </a:r>
            <a:endParaRPr lang="en-US" baseline="30000" dirty="0"/>
          </a:p>
        </p:txBody>
      </p:sp>
      <p:pic>
        <p:nvPicPr>
          <p:cNvPr id="34" name="~PP696.WAV">
            <a:hlinkClick r:id="" action="ppaction://media"/>
          </p:cNvPr>
          <p:cNvPicPr>
            <a:picLocks noRot="1" noChangeAspect="1"/>
          </p:cNvPicPr>
          <p:nvPr>
            <a:wavAudioFile r:embed="rId2" name="~PP69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24627"/>
      </p:ext>
    </p:extLst>
  </p:cSld>
  <p:clrMapOvr>
    <a:masterClrMapping/>
  </p:clrMapOvr>
  <p:transition advTm="53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1326931"/>
            <a:ext cx="7186448" cy="28640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SampleRecord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string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"edit me"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flag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false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Color {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red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green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blue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};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Color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color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b="1" i="1" dirty="0" err="1">
                <a:solidFill>
                  <a:srgbClr val="0000C0"/>
                </a:solidFill>
                <a:latin typeface="Consolas"/>
              </a:rPr>
              <a:t>red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inc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value)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number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+= value;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4908331"/>
            <a:ext cx="7186448" cy="11876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SampleRecord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/>
              <a:t>}</a:t>
            </a:r>
            <a:endParaRPr lang="en-US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5" name="~PP3216.WAV">
            <a:hlinkClick r:id="" action="ppaction://media"/>
          </p:cNvPr>
          <p:cNvPicPr>
            <a:picLocks noRot="1" noChangeAspect="1"/>
          </p:cNvPicPr>
          <p:nvPr>
            <a:wavAudioFile r:embed="rId1" name="~PP321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47657"/>
      </p:ext>
    </p:extLst>
  </p:cSld>
  <p:clrMapOvr>
    <a:masterClrMapping/>
  </p:clrMapOvr>
  <p:transition advTm="35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Layers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I/O is processed by a series of  layers</a:t>
            </a:r>
          </a:p>
          <a:p>
            <a:r>
              <a:rPr lang="en-US" dirty="0" smtClean="0"/>
              <a:t>Each layer acts provided </a:t>
            </a:r>
            <a:r>
              <a:rPr lang="en-US" dirty="0" err="1" smtClean="0"/>
              <a:t>interactors</a:t>
            </a:r>
            <a:r>
              <a:rPr lang="en-US" dirty="0" smtClean="0"/>
              <a:t> for the abstractions in the layer above it (and hence abstractions for the layers below it)</a:t>
            </a:r>
          </a:p>
          <a:p>
            <a:r>
              <a:rPr lang="en-US" dirty="0" smtClean="0"/>
              <a:t>The topmost layer is the semantics, data or model layer and provides abstractions that are not </a:t>
            </a:r>
            <a:r>
              <a:rPr lang="en-US" dirty="0" err="1" smtClean="0"/>
              <a:t>interactors</a:t>
            </a:r>
            <a:endParaRPr lang="en-US" dirty="0" smtClean="0"/>
          </a:p>
          <a:p>
            <a:r>
              <a:rPr lang="en-US" dirty="0" smtClean="0"/>
              <a:t>The bottom most layer is the </a:t>
            </a:r>
            <a:r>
              <a:rPr lang="en-US" dirty="0" err="1" smtClean="0"/>
              <a:t>Framebuffer</a:t>
            </a:r>
            <a:r>
              <a:rPr lang="en-US" dirty="0" smtClean="0"/>
              <a:t> layer and provides </a:t>
            </a:r>
            <a:r>
              <a:rPr lang="en-US" dirty="0" err="1" smtClean="0"/>
              <a:t>interactors</a:t>
            </a:r>
            <a:r>
              <a:rPr lang="en-US" dirty="0" smtClean="0"/>
              <a:t> that are not abstractions.</a:t>
            </a:r>
          </a:p>
          <a:p>
            <a:r>
              <a:rPr lang="en-US" dirty="0" smtClean="0"/>
              <a:t>Two typical layers between the data and </a:t>
            </a:r>
            <a:r>
              <a:rPr lang="en-US" dirty="0" err="1" smtClean="0"/>
              <a:t>Framebuffer</a:t>
            </a:r>
            <a:r>
              <a:rPr lang="en-US" dirty="0" smtClean="0"/>
              <a:t> layers are the toolkit and window systems, which provide (</a:t>
            </a:r>
            <a:r>
              <a:rPr lang="en-US" dirty="0" err="1" smtClean="0"/>
              <a:t>hiearchical</a:t>
            </a:r>
            <a:r>
              <a:rPr lang="en-US" dirty="0" smtClean="0"/>
              <a:t>) widget and window abstractions/</a:t>
            </a:r>
            <a:r>
              <a:rPr lang="en-US" dirty="0" err="1" smtClean="0"/>
              <a:t>interactors</a:t>
            </a:r>
            <a:r>
              <a:rPr lang="en-US" dirty="0" smtClean="0"/>
              <a:t> respectively.</a:t>
            </a:r>
          </a:p>
          <a:p>
            <a:r>
              <a:rPr lang="en-US" dirty="0" smtClean="0"/>
              <a:t>A window is a rectangular area on the screen that can be associated with I/O behavior</a:t>
            </a:r>
          </a:p>
          <a:p>
            <a:r>
              <a:rPr lang="en-US" dirty="0" smtClean="0"/>
              <a:t>A widget is a window that has been associated with I/O behavior such as that of a text field or a slider.</a:t>
            </a:r>
          </a:p>
          <a:p>
            <a:r>
              <a:rPr lang="en-US" dirty="0" smtClean="0"/>
              <a:t>A window manager is separate from the window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2461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+ Procedure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7158"/>
            <a:ext cx="24288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77159"/>
            <a:ext cx="24288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77157"/>
            <a:ext cx="24288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2" y="3276600"/>
            <a:ext cx="43719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648200"/>
            <a:ext cx="24288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02447" y="4661911"/>
            <a:ext cx="2293828" cy="9530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 of </a:t>
            </a:r>
            <a:r>
              <a:rPr lang="en-US" dirty="0" err="1" smtClean="0"/>
              <a:t>SampleRecord</a:t>
            </a:r>
            <a:r>
              <a:rPr lang="en-US" dirty="0" smtClean="0"/>
              <a:t>?</a:t>
            </a:r>
            <a:endParaRPr lang="en-US" baseline="30000" dirty="0"/>
          </a:p>
        </p:txBody>
      </p:sp>
      <p:pic>
        <p:nvPicPr>
          <p:cNvPr id="9" name="~PP3034.WAV">
            <a:hlinkClick r:id="" action="ppaction://media"/>
          </p:cNvPr>
          <p:cNvPicPr>
            <a:picLocks noRot="1" noChangeAspect="1"/>
          </p:cNvPicPr>
          <p:nvPr>
            <a:wavAudioFile r:embed="rId2" name="~PP3034.WAV"/>
          </p:nvPr>
        </p:nvPicPr>
        <p:blipFill>
          <a:blip r:embed="rId9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540141"/>
      </p:ext>
    </p:extLst>
  </p:cSld>
  <p:clrMapOvr>
    <a:masterClrMapping/>
  </p:clrMapOvr>
  <p:transition advTm="40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219201"/>
            <a:ext cx="7186448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SampleRecord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[] array =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{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SampleRecord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SampleRecord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()};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(array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/>
          </a:p>
          <a:p>
            <a:endParaRPr lang="en-US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6" y="3429000"/>
            <a:ext cx="732440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284.WAV">
            <a:hlinkClick r:id="" action="ppaction://media"/>
          </p:cNvPr>
          <p:cNvPicPr>
            <a:picLocks noRot="1" noChangeAspect="1"/>
          </p:cNvPicPr>
          <p:nvPr>
            <a:wavAudioFile r:embed="rId2" name="~PP28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286389"/>
      </p:ext>
    </p:extLst>
  </p:cSld>
  <p:clrMapOvr>
    <a:masterClrMapping/>
  </p:clrMapOvr>
  <p:transition advTm="50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Type to Widget (Composition)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246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770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5438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Enum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6962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Menu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5106194" y="3809206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6400800" y="3810000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00800" y="2514600"/>
            <a:ext cx="2362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creation of widget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400800" y="33528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 widget update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400800" y="41910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data update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781800" y="1143000"/>
            <a:ext cx="1447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Data Type</a:t>
            </a:r>
            <a:endParaRPr lang="en-US" dirty="0"/>
          </a:p>
        </p:txBody>
      </p:sp>
      <p:pic>
        <p:nvPicPr>
          <p:cNvPr id="13" name="~PP1951.WAV">
            <a:hlinkClick r:id="" action="ppaction://media"/>
          </p:cNvPr>
          <p:cNvPicPr>
            <a:picLocks noRot="1" noChangeAspect="1"/>
          </p:cNvPicPr>
          <p:nvPr>
            <a:wavAudioFile r:embed="rId2" name="~PP195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297949"/>
      </p:ext>
    </p:extLst>
  </p:cSld>
  <p:clrMapOvr>
    <a:masterClrMapping/>
  </p:clrMapOvr>
  <p:transition advTm="75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Conventional Types vs. Encapsulated Types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286000" y="1599480"/>
            <a:ext cx="3309871" cy="592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Conventional  Languages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309611" y="3962400"/>
            <a:ext cx="3309871" cy="592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OO Languages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rray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528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Sequence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292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8498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86963" y="4876800"/>
            <a:ext cx="295516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Objects with private instance variables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36502" y="58674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rray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336702" y="58674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Sequence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013102" y="58674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" y="58674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Record</a:t>
            </a:r>
            <a:endParaRPr lang="en-US" dirty="0"/>
          </a:p>
        </p:txBody>
      </p:sp>
      <p:pic>
        <p:nvPicPr>
          <p:cNvPr id="16" name="~PP2413.WAV">
            <a:hlinkClick r:id="" action="ppaction://media"/>
          </p:cNvPr>
          <p:cNvPicPr>
            <a:picLocks noRot="1" noChangeAspect="1"/>
          </p:cNvPicPr>
          <p:nvPr>
            <a:wavAudioFile r:embed="rId2" name="~PP241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80933"/>
      </p:ext>
    </p:extLst>
  </p:cSld>
  <p:clrMapOvr>
    <a:masterClrMapping/>
  </p:clrMapOvr>
  <p:transition advTm="90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Oriented Languages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181952" y="3264201"/>
            <a:ext cx="2971800" cy="1219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 Interface generator</a:t>
            </a:r>
          </a:p>
        </p:txBody>
      </p:sp>
      <p:cxnSp>
        <p:nvCxnSpPr>
          <p:cNvPr id="30" name="Straight Arrow Connector 29"/>
          <p:cNvCxnSpPr>
            <a:stCxn id="23" idx="2"/>
          </p:cNvCxnSpPr>
          <p:nvPr/>
        </p:nvCxnSpPr>
        <p:spPr>
          <a:xfrm>
            <a:off x="4638976" y="2301765"/>
            <a:ext cx="9224" cy="974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4" idx="0"/>
          </p:cNvCxnSpPr>
          <p:nvPr/>
        </p:nvCxnSpPr>
        <p:spPr>
          <a:xfrm>
            <a:off x="4648994" y="4526697"/>
            <a:ext cx="8430" cy="953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246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4770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5438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Enum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6962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Menu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5106194" y="3809206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400800" y="3810000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00800" y="2514600"/>
            <a:ext cx="2362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creation of widget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400800" y="33528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 widget update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400800" y="41910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data update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124200" y="1143001"/>
            <a:ext cx="3029552" cy="11587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Encapsulated Model</a:t>
            </a:r>
            <a:endParaRPr lang="en-US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3142648" y="5480566"/>
            <a:ext cx="3029552" cy="10726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Interface</a:t>
            </a:r>
            <a:endParaRPr lang="en-US" baseline="30000" dirty="0"/>
          </a:p>
        </p:txBody>
      </p:sp>
      <p:sp>
        <p:nvSpPr>
          <p:cNvPr id="18" name="Multiply 17"/>
          <p:cNvSpPr/>
          <p:nvPr/>
        </p:nvSpPr>
        <p:spPr>
          <a:xfrm>
            <a:off x="2362200" y="1629103"/>
            <a:ext cx="762000" cy="6096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0793" y="2596055"/>
            <a:ext cx="3029552" cy="15134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Abstraction Flexibility: Range of object types for which the UI code can be generated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6781800" y="1143000"/>
            <a:ext cx="1447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Data Type</a:t>
            </a:r>
            <a:endParaRPr lang="en-US" dirty="0"/>
          </a:p>
        </p:txBody>
      </p:sp>
      <p:pic>
        <p:nvPicPr>
          <p:cNvPr id="20" name="~PP1466.WAV">
            <a:hlinkClick r:id="" action="ppaction://media"/>
          </p:cNvPr>
          <p:cNvPicPr>
            <a:picLocks noRot="1" noChangeAspect="1"/>
          </p:cNvPicPr>
          <p:nvPr>
            <a:wavAudioFile r:embed="rId2" name="~PP146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1348424"/>
      </p:ext>
    </p:extLst>
  </p:cSld>
  <p:clrMapOvr>
    <a:masterClrMapping/>
  </p:clrMapOvr>
  <p:transition advTm="76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21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1: Predefined Interfaces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181952" y="3264201"/>
            <a:ext cx="2971800" cy="1219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 Interface generator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638976" y="2301764"/>
            <a:ext cx="9224" cy="974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48994" y="4526697"/>
            <a:ext cx="8430" cy="953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246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4770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5438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Enum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6962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Menu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5106194" y="3809206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400800" y="3810000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00800" y="2514600"/>
            <a:ext cx="2362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creation of widget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400800" y="33528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 widget update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400800" y="41910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data update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1143001"/>
            <a:ext cx="3029552" cy="11587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Tool-defined interfaces (</a:t>
            </a:r>
            <a:r>
              <a:rPr lang="en-US" dirty="0" err="1" smtClean="0"/>
              <a:t>JTable</a:t>
            </a:r>
            <a:r>
              <a:rPr lang="en-US" dirty="0" smtClean="0"/>
              <a:t>, </a:t>
            </a:r>
            <a:r>
              <a:rPr lang="en-US" dirty="0" err="1" smtClean="0"/>
              <a:t>JTree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3142648" y="5480566"/>
            <a:ext cx="3029552" cy="10726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Interface</a:t>
            </a:r>
            <a:endParaRPr lang="en-US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170793" y="2596056"/>
            <a:ext cx="2801007" cy="6681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Abstraction Flexibility?</a:t>
            </a:r>
            <a:endParaRPr lang="en-US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202324" y="3539727"/>
            <a:ext cx="2769476" cy="9436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Encapsulation with no programmer-defined types</a:t>
            </a:r>
            <a:endParaRPr lang="en-US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239110" y="4689873"/>
            <a:ext cx="2732690" cy="7906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 abstraction flexibility</a:t>
            </a:r>
            <a:endParaRPr lang="en-US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81800" y="1143000"/>
            <a:ext cx="1447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Data Type</a:t>
            </a:r>
            <a:endParaRPr lang="en-US" dirty="0"/>
          </a:p>
        </p:txBody>
      </p:sp>
      <p:pic>
        <p:nvPicPr>
          <p:cNvPr id="21" name="~PP141.WAV">
            <a:hlinkClick r:id="" action="ppaction://media"/>
          </p:cNvPr>
          <p:cNvPicPr>
            <a:picLocks noRot="1" noChangeAspect="1"/>
          </p:cNvPicPr>
          <p:nvPr>
            <a:wavAudioFile r:embed="rId2" name="~PP14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9427011"/>
      </p:ext>
    </p:extLst>
  </p:cSld>
  <p:clrMapOvr>
    <a:masterClrMapping/>
  </p:clrMapOvr>
  <p:transition advTm="92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2: Public Variables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181952" y="3264201"/>
            <a:ext cx="2971800" cy="1219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 Interface generator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638976" y="2301764"/>
            <a:ext cx="9224" cy="974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48994" y="4526697"/>
            <a:ext cx="8430" cy="953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246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4770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5438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Enum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6962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Menu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5106194" y="3809206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400800" y="3810000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00800" y="2514600"/>
            <a:ext cx="2362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creation of widget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400800" y="33528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 widget update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400800" y="41910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data update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1143001"/>
            <a:ext cx="3029552" cy="11587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Objects with Public Variables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3142648" y="5480566"/>
            <a:ext cx="3029552" cy="10726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Interface</a:t>
            </a:r>
            <a:endParaRPr lang="en-US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170793" y="2596056"/>
            <a:ext cx="2801007" cy="6681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Abstraction Flexibility?</a:t>
            </a:r>
            <a:endParaRPr lang="en-US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202324" y="3539727"/>
            <a:ext cx="2769476" cy="9436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Programmer-defined types with no encapsulation</a:t>
            </a:r>
            <a:endParaRPr lang="en-US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239110" y="4689873"/>
            <a:ext cx="2732690" cy="7906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 abstraction flexibility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6781800" y="1143000"/>
            <a:ext cx="1447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Data Type</a:t>
            </a:r>
            <a:endParaRPr lang="en-US" dirty="0"/>
          </a:p>
        </p:txBody>
      </p:sp>
      <p:pic>
        <p:nvPicPr>
          <p:cNvPr id="22" name="~PP2077.WAV">
            <a:hlinkClick r:id="" action="ppaction://media"/>
          </p:cNvPr>
          <p:cNvPicPr>
            <a:picLocks noRot="1" noChangeAspect="1"/>
          </p:cNvPicPr>
          <p:nvPr>
            <a:wavAudioFile r:embed="rId2" name="~PP207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739768"/>
      </p:ext>
    </p:extLst>
  </p:cSld>
  <p:clrMapOvr>
    <a:masterClrMapping/>
  </p:clrMapOvr>
  <p:transition advTm="30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 3: Logical Structure and Manual Mapping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181952" y="3264201"/>
            <a:ext cx="2971800" cy="1219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 Interface generator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638976" y="2301764"/>
            <a:ext cx="9224" cy="974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48994" y="4526697"/>
            <a:ext cx="8430" cy="953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246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4770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5438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Enum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6962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Menu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781800" y="1143000"/>
            <a:ext cx="1447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Data Type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5106194" y="3809206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400800" y="3810000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00800" y="2514600"/>
            <a:ext cx="2362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creation of widget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400800" y="33528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 widget update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400800" y="41910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data update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1143001"/>
            <a:ext cx="3029552" cy="11587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Encapsulated Objects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3142648" y="5480566"/>
            <a:ext cx="3029552" cy="10726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Interface</a:t>
            </a:r>
            <a:endParaRPr lang="en-US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220717" y="2596056"/>
            <a:ext cx="2751083" cy="6681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Abstraction Flexibility?</a:t>
            </a:r>
            <a:endParaRPr lang="en-US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220717" y="3401964"/>
            <a:ext cx="2769476" cy="5971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Arbitrary</a:t>
            </a:r>
            <a:endParaRPr lang="en-US" baseline="30000" dirty="0"/>
          </a:p>
        </p:txBody>
      </p:sp>
      <p:cxnSp>
        <p:nvCxnSpPr>
          <p:cNvPr id="28" name="Straight Arrow Connector 27"/>
          <p:cNvCxnSpPr>
            <a:endCxn id="36" idx="1"/>
          </p:cNvCxnSpPr>
          <p:nvPr/>
        </p:nvCxnSpPr>
        <p:spPr>
          <a:xfrm flipV="1">
            <a:off x="6152493" y="1327666"/>
            <a:ext cx="629307" cy="32319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04951" y="4248720"/>
            <a:ext cx="2801007" cy="6681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Effort?</a:t>
            </a:r>
            <a:endParaRPr lang="en-US" baseline="30000" dirty="0"/>
          </a:p>
        </p:txBody>
      </p:sp>
      <p:sp>
        <p:nvSpPr>
          <p:cNvPr id="43" name="Rectangle 42"/>
          <p:cNvSpPr/>
          <p:nvPr/>
        </p:nvSpPr>
        <p:spPr>
          <a:xfrm>
            <a:off x="228600" y="5029200"/>
            <a:ext cx="2769476" cy="8261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Tedious/error prone, special language</a:t>
            </a:r>
            <a:endParaRPr lang="en-US" baseline="30000" dirty="0"/>
          </a:p>
        </p:txBody>
      </p:sp>
      <p:sp>
        <p:nvSpPr>
          <p:cNvPr id="44" name="Rectangle 43"/>
          <p:cNvSpPr/>
          <p:nvPr/>
        </p:nvSpPr>
        <p:spPr>
          <a:xfrm>
            <a:off x="228600" y="5943600"/>
            <a:ext cx="2743200" cy="8498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Only one level structure in implementations</a:t>
            </a:r>
            <a:endParaRPr lang="en-US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457200" y="1127234"/>
            <a:ext cx="1828800" cy="11587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Mapping</a:t>
            </a:r>
            <a:endParaRPr lang="en-US" baseline="30000" dirty="0"/>
          </a:p>
        </p:txBody>
      </p:sp>
      <p:cxnSp>
        <p:nvCxnSpPr>
          <p:cNvPr id="27" name="Straight Arrow Connector 26"/>
          <p:cNvCxnSpPr>
            <a:endCxn id="3" idx="0"/>
          </p:cNvCxnSpPr>
          <p:nvPr/>
        </p:nvCxnSpPr>
        <p:spPr>
          <a:xfrm>
            <a:off x="2275435" y="1784866"/>
            <a:ext cx="2392417" cy="1479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9" name="~PP1909.WAV">
            <a:hlinkClick r:id="" action="ppaction://media"/>
          </p:cNvPr>
          <p:cNvPicPr>
            <a:picLocks noRot="1" noChangeAspect="1"/>
          </p:cNvPicPr>
          <p:nvPr>
            <a:wavAudioFile r:embed="rId2" name="~PP190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5518097"/>
      </p:ext>
    </p:extLst>
  </p:cSld>
  <p:clrMapOvr>
    <a:masterClrMapping/>
  </p:clrMapOvr>
  <p:transition advTm="11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42" grpId="0" animBg="1"/>
      <p:bldP spid="43" grpId="0" animBg="1"/>
      <p:bldP spid="44" grpId="0" animBg="1"/>
      <p:bldP spid="24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Solution 4: Programming Patterns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181952" y="3264201"/>
            <a:ext cx="2971800" cy="1219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 Interface generator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638976" y="2301764"/>
            <a:ext cx="9224" cy="974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48994" y="4526697"/>
            <a:ext cx="8430" cy="953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246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4770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5438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Enum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6962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Menu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781800" y="1143000"/>
            <a:ext cx="1447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Data Type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5106194" y="3809206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400800" y="3810000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00800" y="2514600"/>
            <a:ext cx="2362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creation of widget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400800" y="33528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 widget update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400800" y="41910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data update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1143001"/>
            <a:ext cx="3029552" cy="11587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Encapsulated Objects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3142648" y="5480566"/>
            <a:ext cx="3029552" cy="10726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Interface</a:t>
            </a:r>
            <a:endParaRPr lang="en-US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220717" y="2596056"/>
            <a:ext cx="2751083" cy="6681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Abstraction Flexibility?</a:t>
            </a:r>
            <a:endParaRPr lang="en-US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220717" y="3401964"/>
            <a:ext cx="2769476" cy="5971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Those following patterns</a:t>
            </a:r>
            <a:endParaRPr lang="en-US" baseline="30000" dirty="0"/>
          </a:p>
        </p:txBody>
      </p:sp>
      <p:cxnSp>
        <p:nvCxnSpPr>
          <p:cNvPr id="28" name="Straight Arrow Connector 27"/>
          <p:cNvCxnSpPr>
            <a:endCxn id="36" idx="1"/>
          </p:cNvCxnSpPr>
          <p:nvPr/>
        </p:nvCxnSpPr>
        <p:spPr>
          <a:xfrm flipV="1">
            <a:off x="6152493" y="1327666"/>
            <a:ext cx="629307" cy="32319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04951" y="4248720"/>
            <a:ext cx="2801007" cy="6681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Effort?</a:t>
            </a:r>
            <a:endParaRPr lang="en-US" baseline="30000" dirty="0"/>
          </a:p>
        </p:txBody>
      </p:sp>
      <p:sp>
        <p:nvSpPr>
          <p:cNvPr id="43" name="Rectangle 42"/>
          <p:cNvSpPr/>
          <p:nvPr/>
        </p:nvSpPr>
        <p:spPr>
          <a:xfrm>
            <a:off x="228600" y="5029200"/>
            <a:ext cx="2769476" cy="5341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None</a:t>
            </a:r>
            <a:endParaRPr lang="en-US" baseline="30000" dirty="0"/>
          </a:p>
        </p:txBody>
      </p:sp>
      <p:sp>
        <p:nvSpPr>
          <p:cNvPr id="23" name="Rectangle 22"/>
          <p:cNvSpPr/>
          <p:nvPr/>
        </p:nvSpPr>
        <p:spPr>
          <a:xfrm>
            <a:off x="457200" y="1127234"/>
            <a:ext cx="1828800" cy="11587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Programming Patterns</a:t>
            </a:r>
            <a:endParaRPr lang="en-US" baseline="300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75435" y="1784866"/>
            <a:ext cx="2392417" cy="1479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7" name="~PP1475.WAV">
            <a:hlinkClick r:id="" action="ppaction://media"/>
          </p:cNvPr>
          <p:cNvPicPr>
            <a:picLocks noRot="1" noChangeAspect="1"/>
          </p:cNvPicPr>
          <p:nvPr>
            <a:wavAudioFile r:embed="rId2" name="~PP14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554516"/>
      </p:ext>
    </p:extLst>
  </p:cSld>
  <p:clrMapOvr>
    <a:masterClrMapping/>
  </p:clrMapOvr>
  <p:transition advTm="19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42" grpId="0" animBg="1"/>
      <p:bldP spid="43" grpId="0" animBg="1"/>
      <p:bldP spid="23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Encapsulated Object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990600"/>
            <a:ext cx="7924800" cy="5380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ASimplexFrostyModel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Counter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                   Counter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 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setInput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.increment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(1);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.setInput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smtClean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.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firePropertyChange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smtClean="0">
                <a:solidFill>
                  <a:srgbClr val="2A00FF"/>
                </a:solidFill>
                <a:latin typeface="Consolas"/>
              </a:rPr>
              <a:t>"input"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processUpperCase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toCountedUpperCase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0"/>
            <a:ext cx="4038600" cy="219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42" y="4572000"/>
            <a:ext cx="4038601" cy="219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~PP1441.WAV">
            <a:hlinkClick r:id="" action="ppaction://media"/>
          </p:cNvPr>
          <p:cNvPicPr>
            <a:picLocks noRot="1" noChangeAspect="1"/>
          </p:cNvPicPr>
          <p:nvPr>
            <a:wavAudioFile r:embed="rId1" name="~PP144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58763"/>
      </p:ext>
    </p:extLst>
  </p:cSld>
  <p:clrMapOvr>
    <a:masterClrMapping/>
  </p:clrMapOvr>
  <p:transition advTm="44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Study: Java AWT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52600" y="1524000"/>
            <a:ext cx="5410200" cy="13668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Hides the underlying window system from programmer</a:t>
            </a:r>
            <a:endParaRPr lang="en-US" sz="2400" baseline="30000" dirty="0"/>
          </a:p>
        </p:txBody>
      </p:sp>
      <p:sp>
        <p:nvSpPr>
          <p:cNvPr id="15" name="Rectangle 14"/>
          <p:cNvSpPr/>
          <p:nvPr/>
        </p:nvSpPr>
        <p:spPr>
          <a:xfrm>
            <a:off x="1752600" y="32766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Portability</a:t>
            </a:r>
            <a:endParaRPr lang="en-US" sz="2400" baseline="30000" dirty="0"/>
          </a:p>
        </p:txBody>
      </p:sp>
      <p:pic>
        <p:nvPicPr>
          <p:cNvPr id="5" name="~PP864.WAV">
            <a:hlinkClick r:id="" action="ppaction://media"/>
          </p:cNvPr>
          <p:cNvPicPr>
            <a:picLocks noRot="1" noChangeAspect="1"/>
          </p:cNvPicPr>
          <p:nvPr>
            <a:wavAudioFile r:embed="rId2" name="~PP86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7201731"/>
      </p:ext>
    </p:extLst>
  </p:cSld>
  <p:clrMapOvr>
    <a:masterClrMapping/>
  </p:clrMapOvr>
  <p:transition advTm="17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Bean Programming Pattern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00200"/>
            <a:ext cx="4495800" cy="434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1676400"/>
            <a:ext cx="4038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C</a:t>
            </a:r>
          </a:p>
          <a:p>
            <a:r>
              <a:rPr lang="en-US" dirty="0" smtClean="0"/>
              <a:t>{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5562600"/>
            <a:ext cx="40386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2667000"/>
            <a:ext cx="3733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&lt;T&gt; get&lt;P&gt;()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3962400"/>
            <a:ext cx="40386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set&lt;P&gt;(&lt;T&gt; </a:t>
            </a:r>
            <a:r>
              <a:rPr lang="en-US" dirty="0" err="1" smtClean="0">
                <a:solidFill>
                  <a:schemeClr val="tx1"/>
                </a:solidFill>
              </a:rPr>
              <a:t>newValue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990600"/>
            <a:ext cx="6705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Property: Typed, Named Unit of Exported </a:t>
            </a:r>
            <a:r>
              <a:rPr lang="en-US" dirty="0"/>
              <a:t>Object</a:t>
            </a:r>
            <a:r>
              <a:rPr lang="en-US" dirty="0">
                <a:solidFill>
                  <a:schemeClr val="dk1"/>
                </a:solidFill>
              </a:rPr>
              <a:t> State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9800" y="1600200"/>
            <a:ext cx="1752600" cy="1066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Name &lt;P&gt;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Type &lt;T&gt;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19800" y="2819400"/>
            <a:ext cx="17526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Read-only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19800" y="3352800"/>
            <a:ext cx="17526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Editable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71800" y="2667000"/>
            <a:ext cx="3810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71800" y="3886200"/>
            <a:ext cx="457200" cy="3048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2800350" y="3486150"/>
            <a:ext cx="762000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57400" y="2667000"/>
            <a:ext cx="4572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505200" y="3886200"/>
            <a:ext cx="4572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8" idx="2"/>
            <a:endCxn id="29" idx="0"/>
          </p:cNvCxnSpPr>
          <p:nvPr/>
        </p:nvCxnSpPr>
        <p:spPr>
          <a:xfrm rot="16200000" flipH="1">
            <a:off x="2590800" y="2743200"/>
            <a:ext cx="838200" cy="1447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62000" y="6096000"/>
            <a:ext cx="1905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obtainP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6" idx="0"/>
          </p:cNvCxnSpPr>
          <p:nvPr/>
        </p:nvCxnSpPr>
        <p:spPr>
          <a:xfrm rot="5400000" flipH="1" flipV="1">
            <a:off x="666750" y="4019550"/>
            <a:ext cx="3124200" cy="102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&quot;No&quot; Symbol 38"/>
          <p:cNvSpPr/>
          <p:nvPr/>
        </p:nvSpPr>
        <p:spPr>
          <a:xfrm>
            <a:off x="1447800" y="5943600"/>
            <a:ext cx="838200" cy="838200"/>
          </a:xfrm>
          <a:prstGeom prst="noSmoking">
            <a:avLst>
              <a:gd name="adj" fmla="val 1162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86400" y="4267200"/>
            <a:ext cx="32004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Relationship </a:t>
            </a:r>
            <a:r>
              <a:rPr lang="en-US" dirty="0"/>
              <a:t>among</a:t>
            </a:r>
            <a:r>
              <a:rPr lang="en-US" dirty="0">
                <a:solidFill>
                  <a:schemeClr val="dk1"/>
                </a:solidFill>
              </a:rPr>
              <a:t> method signatures allowing extraction of object semantics.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86400" y="5715000"/>
            <a:ext cx="3200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Prolog-like Unification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86400" y="6324600"/>
            <a:ext cx="1905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Design pattern</a:t>
            </a:r>
          </a:p>
        </p:txBody>
      </p:sp>
      <p:sp>
        <p:nvSpPr>
          <p:cNvPr id="27" name="&quot;No&quot; Symbol 26"/>
          <p:cNvSpPr/>
          <p:nvPr/>
        </p:nvSpPr>
        <p:spPr>
          <a:xfrm>
            <a:off x="6019800" y="6096000"/>
            <a:ext cx="838200" cy="838200"/>
          </a:xfrm>
          <a:prstGeom prst="noSmoking">
            <a:avLst>
              <a:gd name="adj" fmla="val 1162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~PP1953.WAV">
            <a:hlinkClick r:id="" action="ppaction://media"/>
          </p:cNvPr>
          <p:cNvPicPr>
            <a:picLocks noRot="1" noChangeAspect="1"/>
          </p:cNvPicPr>
          <p:nvPr>
            <a:wavAudioFile r:embed="rId2" name="~PP195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7690361"/>
      </p:ext>
    </p:extLst>
  </p:cSld>
  <p:clrMapOvr>
    <a:masterClrMapping/>
  </p:clrMapOvr>
  <p:transition advTm="111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2" grpId="1" animBg="1"/>
      <p:bldP spid="13" grpId="0" animBg="1"/>
      <p:bldP spid="20" grpId="0" animBg="1"/>
      <p:bldP spid="21" grpId="0" animBg="1"/>
      <p:bldP spid="28" grpId="0" animBg="1"/>
      <p:bldP spid="29" grpId="0" animBg="1"/>
      <p:bldP spid="36" grpId="0" animBg="1"/>
      <p:bldP spid="39" grpId="0" animBg="1"/>
      <p:bldP spid="22" grpId="0" animBg="1"/>
      <p:bldP spid="24" grpId="0" animBg="1"/>
      <p:bldP spid="25" grpId="0" animBg="1"/>
      <p:bldP spid="27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 Generator (Review)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181952" y="3264201"/>
            <a:ext cx="2971800" cy="1219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Generator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9" idx="2"/>
          </p:cNvCxnSpPr>
          <p:nvPr/>
        </p:nvCxnSpPr>
        <p:spPr>
          <a:xfrm>
            <a:off x="4638976" y="2301765"/>
            <a:ext cx="9224" cy="974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30" idx="0"/>
          </p:cNvCxnSpPr>
          <p:nvPr/>
        </p:nvCxnSpPr>
        <p:spPr>
          <a:xfrm>
            <a:off x="4648994" y="4526697"/>
            <a:ext cx="8430" cy="953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24200" y="1143001"/>
            <a:ext cx="3029552" cy="11587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baseline="30000" dirty="0"/>
          </a:p>
        </p:txBody>
      </p:sp>
      <p:sp>
        <p:nvSpPr>
          <p:cNvPr id="30" name="Rectangle 29"/>
          <p:cNvSpPr/>
          <p:nvPr/>
        </p:nvSpPr>
        <p:spPr>
          <a:xfrm>
            <a:off x="3142648" y="5480566"/>
            <a:ext cx="3029552" cy="10726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Interface </a:t>
            </a:r>
            <a:r>
              <a:rPr lang="en-US" dirty="0" err="1" smtClean="0"/>
              <a:t>Impl</a:t>
            </a:r>
            <a:r>
              <a:rPr lang="en-US" dirty="0" smtClean="0"/>
              <a:t> (</a:t>
            </a:r>
            <a:r>
              <a:rPr lang="en-US" dirty="0" err="1" smtClean="0"/>
              <a:t>Interactor</a:t>
            </a:r>
            <a:r>
              <a:rPr lang="en-US" dirty="0" smtClean="0"/>
              <a:t>, Model/View)</a:t>
            </a:r>
            <a:endParaRPr lang="en-US" baseline="30000" dirty="0"/>
          </a:p>
        </p:txBody>
      </p:sp>
      <p:sp>
        <p:nvSpPr>
          <p:cNvPr id="33" name="Rectangle 32"/>
          <p:cNvSpPr/>
          <p:nvPr/>
        </p:nvSpPr>
        <p:spPr>
          <a:xfrm>
            <a:off x="6172200" y="2590800"/>
            <a:ext cx="2293828" cy="9530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la scanner and parser generator</a:t>
            </a:r>
            <a:endParaRPr lang="en-US" baseline="30000" dirty="0"/>
          </a:p>
        </p:txBody>
      </p:sp>
      <p:pic>
        <p:nvPicPr>
          <p:cNvPr id="10" name="~PP3293.WAV">
            <a:hlinkClick r:id="" action="ppaction://media"/>
          </p:cNvPr>
          <p:cNvPicPr>
            <a:picLocks noRot="1" noChangeAspect="1"/>
          </p:cNvPicPr>
          <p:nvPr>
            <a:wavAudioFile r:embed="rId2" name="~PP32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7918521"/>
      </p:ext>
    </p:extLst>
  </p:cSld>
  <p:clrMapOvr>
    <a:masterClrMapping/>
  </p:clrMapOvr>
  <p:transition advTm="218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(review)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1326931"/>
            <a:ext cx="7186448" cy="28640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SampleRecord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string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"edit me"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flag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false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Color {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red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green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blue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};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Color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color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b="1" i="1" dirty="0" err="1">
                <a:solidFill>
                  <a:srgbClr val="0000C0"/>
                </a:solidFill>
                <a:latin typeface="Consolas"/>
              </a:rPr>
              <a:t>red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inc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value)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number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+= value;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4908331"/>
            <a:ext cx="7186448" cy="11876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SampleRecord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/>
              <a:t>}</a:t>
            </a:r>
            <a:endParaRPr lang="en-US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6" name="~PP1019.WAV">
            <a:hlinkClick r:id="" action="ppaction://media"/>
          </p:cNvPr>
          <p:cNvPicPr>
            <a:picLocks noRot="1" noChangeAspect="1"/>
          </p:cNvPicPr>
          <p:nvPr>
            <a:wavAudioFile r:embed="rId1" name="~PP101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77380"/>
      </p:ext>
    </p:extLst>
  </p:cSld>
  <p:clrMapOvr>
    <a:masterClrMapping/>
  </p:clrMapOvr>
  <p:transition advTm="46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+ Procedure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7158"/>
            <a:ext cx="24288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77159"/>
            <a:ext cx="24288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77157"/>
            <a:ext cx="24288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2" y="3276600"/>
            <a:ext cx="43719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648200"/>
            <a:ext cx="24288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02447" y="4661911"/>
            <a:ext cx="2293828" cy="9530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 of </a:t>
            </a:r>
            <a:r>
              <a:rPr lang="en-US" dirty="0" err="1" smtClean="0"/>
              <a:t>SampleRecord</a:t>
            </a:r>
            <a:r>
              <a:rPr lang="en-US" dirty="0" smtClean="0"/>
              <a:t>?</a:t>
            </a:r>
            <a:endParaRPr lang="en-US" baseline="30000" dirty="0"/>
          </a:p>
        </p:txBody>
      </p:sp>
      <p:pic>
        <p:nvPicPr>
          <p:cNvPr id="10" name="~PP4.WAV">
            <a:hlinkClick r:id="" action="ppaction://media"/>
          </p:cNvPr>
          <p:cNvPicPr>
            <a:picLocks noRot="1" noChangeAspect="1"/>
          </p:cNvPicPr>
          <p:nvPr>
            <a:wavAudioFile r:embed="rId2" name="~PP4.WAV"/>
          </p:nvPr>
        </p:nvPicPr>
        <p:blipFill>
          <a:blip r:embed="rId9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949686"/>
      </p:ext>
    </p:extLst>
  </p:cSld>
  <p:clrMapOvr>
    <a:masterClrMapping/>
  </p:clrMapOvr>
  <p:transition advTm="35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 4: Programming Patterns (Review)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181952" y="3264201"/>
            <a:ext cx="2971800" cy="1219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 Interface generator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638976" y="2301764"/>
            <a:ext cx="9224" cy="974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48994" y="4526697"/>
            <a:ext cx="8430" cy="953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246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4770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543800" y="16002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Enum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696200" y="5638800"/>
            <a:ext cx="10668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Menu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781800" y="1143000"/>
            <a:ext cx="1447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Data Type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5106194" y="3809206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400800" y="3810000"/>
            <a:ext cx="3505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00800" y="2514600"/>
            <a:ext cx="2362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creation of widget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400800" y="33528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 widget update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400800" y="41910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Automatic data update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1143001"/>
            <a:ext cx="3029552" cy="11587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Encapsulated Objects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3142648" y="5480566"/>
            <a:ext cx="3029552" cy="10726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Interface</a:t>
            </a:r>
            <a:endParaRPr lang="en-US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220717" y="2596056"/>
            <a:ext cx="2751083" cy="6681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Abstraction Flexibility?</a:t>
            </a:r>
            <a:endParaRPr lang="en-US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220717" y="3401964"/>
            <a:ext cx="2769476" cy="5971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Those following patterns</a:t>
            </a:r>
            <a:endParaRPr lang="en-US" baseline="30000" dirty="0"/>
          </a:p>
        </p:txBody>
      </p:sp>
      <p:cxnSp>
        <p:nvCxnSpPr>
          <p:cNvPr id="28" name="Straight Arrow Connector 27"/>
          <p:cNvCxnSpPr>
            <a:endCxn id="36" idx="1"/>
          </p:cNvCxnSpPr>
          <p:nvPr/>
        </p:nvCxnSpPr>
        <p:spPr>
          <a:xfrm flipV="1">
            <a:off x="6152493" y="1327666"/>
            <a:ext cx="629307" cy="32319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04951" y="4248720"/>
            <a:ext cx="2801007" cy="6681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Effort?</a:t>
            </a:r>
            <a:endParaRPr lang="en-US" baseline="30000" dirty="0"/>
          </a:p>
        </p:txBody>
      </p:sp>
      <p:sp>
        <p:nvSpPr>
          <p:cNvPr id="43" name="Rectangle 42"/>
          <p:cNvSpPr/>
          <p:nvPr/>
        </p:nvSpPr>
        <p:spPr>
          <a:xfrm>
            <a:off x="228600" y="5029200"/>
            <a:ext cx="2769476" cy="5341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None</a:t>
            </a:r>
            <a:endParaRPr lang="en-US" baseline="30000" dirty="0"/>
          </a:p>
        </p:txBody>
      </p:sp>
      <p:sp>
        <p:nvSpPr>
          <p:cNvPr id="23" name="Rectangle 22"/>
          <p:cNvSpPr/>
          <p:nvPr/>
        </p:nvSpPr>
        <p:spPr>
          <a:xfrm>
            <a:off x="457200" y="1127234"/>
            <a:ext cx="1828800" cy="11587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Programming Patterns</a:t>
            </a:r>
            <a:endParaRPr lang="en-US" baseline="300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75435" y="1784866"/>
            <a:ext cx="2392417" cy="1479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9" name="~PP175.WAV">
            <a:hlinkClick r:id="" action="ppaction://media"/>
          </p:cNvPr>
          <p:cNvPicPr>
            <a:picLocks noRot="1" noChangeAspect="1"/>
          </p:cNvPicPr>
          <p:nvPr>
            <a:wavAudioFile r:embed="rId2" name="~PP1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737973"/>
      </p:ext>
    </p:extLst>
  </p:cSld>
  <p:clrMapOvr>
    <a:masterClrMapping/>
  </p:clrMapOvr>
  <p:transition advTm="168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42" grpId="0" animBg="1"/>
      <p:bldP spid="43" grpId="0" animBg="1"/>
      <p:bldP spid="23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Encapsulated Object (Review)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990600"/>
            <a:ext cx="7924800" cy="5380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ASimplexFrostyModel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Counter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                   Counter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 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setInput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.increment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(1);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.setInput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smtClean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.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firePropertyChange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smtClean="0">
                <a:solidFill>
                  <a:srgbClr val="2A00FF"/>
                </a:solidFill>
                <a:latin typeface="Consolas"/>
              </a:rPr>
              <a:t>"input"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processUpperCase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toCountedUpperCase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0"/>
            <a:ext cx="4038600" cy="219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42" y="4572000"/>
            <a:ext cx="4038601" cy="219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~PP3116.WAV">
            <a:hlinkClick r:id="" action="ppaction://media"/>
          </p:cNvPr>
          <p:cNvPicPr>
            <a:picLocks noRot="1" noChangeAspect="1"/>
          </p:cNvPicPr>
          <p:nvPr>
            <a:wavAudioFile r:embed="rId1" name="~PP311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27080"/>
      </p:ext>
    </p:extLst>
  </p:cSld>
  <p:clrMapOvr>
    <a:masterClrMapping/>
  </p:clrMapOvr>
  <p:transition advTm="297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the User Interface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44062" y="1219200"/>
            <a:ext cx="7924800" cy="26900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launch()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DuplexFrostyModel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getFrostyModel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ADuplexFrostyAWTGUI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()).interact(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ADuplexFrostyVerticalGUI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()).interact(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ADuplexFrostyConsoleUI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()).interact(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  <a:endParaRPr lang="en-US" sz="1600" dirty="0" smtClean="0"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62000" y="2193719"/>
            <a:ext cx="34290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2372.WAV">
            <a:hlinkClick r:id="" action="ppaction://media"/>
          </p:cNvPr>
          <p:cNvPicPr>
            <a:picLocks noRot="1" noChangeAspect="1"/>
          </p:cNvPicPr>
          <p:nvPr>
            <a:wavAudioFile r:embed="rId1" name="~PP237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06307"/>
      </p:ext>
    </p:extLst>
  </p:cSld>
  <p:clrMapOvr>
    <a:masterClrMapping/>
  </p:clrMapOvr>
  <p:transition advTm="11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vs. Logical Structure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990600"/>
            <a:ext cx="7924800" cy="5380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ASimplexFrostyModel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Counter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                   Counter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 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setInput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.increment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(1);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.setInput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smtClean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.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firePropertyChange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smtClean="0">
                <a:solidFill>
                  <a:srgbClr val="2A00FF"/>
                </a:solidFill>
                <a:latin typeface="Consolas"/>
              </a:rPr>
              <a:t>"input"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processUpperCase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toCountedUpperCase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0"/>
            <a:ext cx="4038600" cy="219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81600" y="2819400"/>
            <a:ext cx="3200400" cy="634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Structure: instant </a:t>
            </a:r>
            <a:r>
              <a:rPr lang="en-US" dirty="0" err="1" smtClean="0"/>
              <a:t>vars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0" y="3606569"/>
            <a:ext cx="3200400" cy="634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Logical Structure: properties</a:t>
            </a:r>
            <a:endParaRPr lang="en-US" dirty="0">
              <a:solidFill>
                <a:schemeClr val="dk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743200" y="1752601"/>
            <a:ext cx="2438400" cy="15365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743200" y="2057400"/>
            <a:ext cx="2438400" cy="12317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971800" y="3923953"/>
            <a:ext cx="2209800" cy="446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857500" y="3968622"/>
            <a:ext cx="2209800" cy="1739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~PP771.WAV">
            <a:hlinkClick r:id="" action="ppaction://media"/>
          </p:cNvPr>
          <p:cNvPicPr>
            <a:picLocks noRot="1" noChangeAspect="1"/>
          </p:cNvPicPr>
          <p:nvPr>
            <a:wavAudioFile r:embed="rId2" name="~PP77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79260"/>
      </p:ext>
    </p:extLst>
  </p:cSld>
  <p:clrMapOvr>
    <a:masterClrMapping/>
  </p:clrMapOvr>
  <p:transition advTm="170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and Collections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l="8007" t="29611" r="64380" b="48613"/>
          <a:stretch/>
        </p:blipFill>
        <p:spPr bwMode="auto">
          <a:xfrm>
            <a:off x="1676400" y="1902247"/>
            <a:ext cx="1493949" cy="110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l="3789" t="53696" r="71831" b="24782"/>
          <a:stretch/>
        </p:blipFill>
        <p:spPr bwMode="auto">
          <a:xfrm>
            <a:off x="3410754" y="1895808"/>
            <a:ext cx="1319012" cy="109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5"/>
          <a:stretch/>
        </p:blipFill>
        <p:spPr bwMode="auto">
          <a:xfrm>
            <a:off x="5181600" y="1895808"/>
            <a:ext cx="1302028" cy="115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4"/>
          <a:stretch/>
        </p:blipFill>
        <p:spPr bwMode="auto">
          <a:xfrm>
            <a:off x="1249143" y="4290812"/>
            <a:ext cx="2924175" cy="69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1025" y="4362585"/>
            <a:ext cx="27717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143" y="5363313"/>
            <a:ext cx="84772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68" y="5278326"/>
            <a:ext cx="3578257" cy="104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250842" y="1203101"/>
            <a:ext cx="1676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250842" y="3581400"/>
            <a:ext cx="1676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56768" y="3009830"/>
            <a:ext cx="1905000" cy="12287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existing conventions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or graphics and collections</a:t>
            </a:r>
            <a:endParaRPr lang="en-US" dirty="0"/>
          </a:p>
        </p:txBody>
      </p:sp>
      <p:pic>
        <p:nvPicPr>
          <p:cNvPr id="14" name="~PP4052.WAV">
            <a:hlinkClick r:id="" action="ppaction://media"/>
          </p:cNvPr>
          <p:cNvPicPr>
            <a:picLocks noRot="1" noChangeAspect="1"/>
          </p:cNvPicPr>
          <p:nvPr>
            <a:wavAudioFile r:embed="rId2" name="~PP4052.WAV"/>
          </p:nvPr>
        </p:nvPicPr>
        <p:blipFill>
          <a:blip r:embed="rId10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231429"/>
      </p:ext>
    </p:extLst>
  </p:cSld>
  <p:clrMapOvr>
    <a:masterClrMapping/>
  </p:clrMapOvr>
  <p:transition advTm="343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/>
          <a:lstStyle/>
          <a:p>
            <a:r>
              <a:rPr lang="en-US" dirty="0" smtClean="0"/>
              <a:t>Patterns for Graphics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1354" y="1295400"/>
            <a:ext cx="7714445" cy="396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 smtClean="0"/>
              <a:t>@</a:t>
            </a:r>
            <a:r>
              <a:rPr lang="en-US" i="1" dirty="0" err="1" smtClean="0"/>
              <a:t>StructurePattern</a:t>
            </a:r>
            <a:r>
              <a:rPr lang="en-US" i="1" dirty="0" smtClean="0"/>
              <a:t>(</a:t>
            </a:r>
            <a:r>
              <a:rPr lang="en-US" i="1" dirty="0" err="1" smtClean="0"/>
              <a:t>StructurePatternNames.OVAL_PATTERN</a:t>
            </a:r>
            <a:r>
              <a:rPr lang="en-US" i="1" dirty="0" smtClean="0"/>
              <a:t>)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Oval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getWidth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setWidth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setFilled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Color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getColor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setColor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(Color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1353" y="1639605"/>
            <a:ext cx="6876245" cy="34420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1617.WAV">
            <a:hlinkClick r:id="" action="ppaction://media"/>
          </p:cNvPr>
          <p:cNvPicPr>
            <a:picLocks noRot="1" noChangeAspect="1"/>
          </p:cNvPicPr>
          <p:nvPr>
            <a:wavAudioFile r:embed="rId2" name="~PP161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7181343"/>
      </p:ext>
    </p:extLst>
  </p:cSld>
  <p:clrMapOvr>
    <a:masterClrMapping/>
  </p:clrMapOvr>
  <p:transition advTm="99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System Classes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2970506" y="259080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</a:t>
            </a:r>
            <a:endParaRPr lang="en-US" sz="2400" baseline="30000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4173470" y="3057525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7" name="Rectangle 66"/>
          <p:cNvSpPr/>
          <p:nvPr/>
        </p:nvSpPr>
        <p:spPr>
          <a:xfrm>
            <a:off x="5747472" y="258168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69" name="Rectangle 68"/>
          <p:cNvSpPr/>
          <p:nvPr/>
        </p:nvSpPr>
        <p:spPr>
          <a:xfrm>
            <a:off x="3048000" y="3971514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cxnSp>
        <p:nvCxnSpPr>
          <p:cNvPr id="70" name="Straight Arrow Connector 69"/>
          <p:cNvCxnSpPr>
            <a:stCxn id="61" idx="2"/>
            <a:endCxn id="71" idx="0"/>
          </p:cNvCxnSpPr>
          <p:nvPr/>
        </p:nvCxnSpPr>
        <p:spPr>
          <a:xfrm>
            <a:off x="4173470" y="3057525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>
          <a:xfrm>
            <a:off x="5867400" y="396059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sp>
        <p:nvSpPr>
          <p:cNvPr id="72" name="Rectangle 71"/>
          <p:cNvSpPr/>
          <p:nvPr/>
        </p:nvSpPr>
        <p:spPr>
          <a:xfrm>
            <a:off x="3048000" y="5352228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121</a:t>
            </a:r>
            <a:endParaRPr lang="en-US" sz="2400" baseline="30000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4181286" y="4438239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75" name="Straight Arrow Connector 74"/>
          <p:cNvCxnSpPr>
            <a:endCxn id="76" idx="0"/>
          </p:cNvCxnSpPr>
          <p:nvPr/>
        </p:nvCxnSpPr>
        <p:spPr>
          <a:xfrm>
            <a:off x="4191000" y="4421410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6" name="Rectangle 75"/>
          <p:cNvSpPr/>
          <p:nvPr/>
        </p:nvSpPr>
        <p:spPr>
          <a:xfrm>
            <a:off x="5884930" y="532447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122</a:t>
            </a:r>
            <a:endParaRPr lang="en-US" sz="2400" baseline="30000" dirty="0"/>
          </a:p>
        </p:txBody>
      </p:sp>
      <p:sp>
        <p:nvSpPr>
          <p:cNvPr id="77" name="Rectangle 76"/>
          <p:cNvSpPr/>
          <p:nvPr/>
        </p:nvSpPr>
        <p:spPr>
          <a:xfrm>
            <a:off x="304800" y="261412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Top Level</a:t>
            </a:r>
            <a:endParaRPr lang="en-US" sz="2400" baseline="30000" dirty="0"/>
          </a:p>
        </p:txBody>
      </p:sp>
      <p:sp>
        <p:nvSpPr>
          <p:cNvPr id="78" name="Rectangle 77"/>
          <p:cNvSpPr/>
          <p:nvPr/>
        </p:nvSpPr>
        <p:spPr>
          <a:xfrm>
            <a:off x="304800" y="398753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Sub Windows</a:t>
            </a:r>
            <a:endParaRPr lang="en-US" sz="2400" baseline="30000" dirty="0"/>
          </a:p>
        </p:txBody>
      </p:sp>
      <p:sp>
        <p:nvSpPr>
          <p:cNvPr id="79" name="Rectangle 78"/>
          <p:cNvSpPr/>
          <p:nvPr/>
        </p:nvSpPr>
        <p:spPr>
          <a:xfrm>
            <a:off x="381000" y="5402649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Sub Windows</a:t>
            </a:r>
            <a:endParaRPr lang="en-US" sz="2400" baseline="30000" dirty="0"/>
          </a:p>
        </p:txBody>
      </p:sp>
      <p:pic>
        <p:nvPicPr>
          <p:cNvPr id="16" name="~PP1744.WAV">
            <a:hlinkClick r:id="" action="ppaction://media"/>
          </p:cNvPr>
          <p:cNvPicPr>
            <a:picLocks noRot="1" noChangeAspect="1"/>
          </p:cNvPicPr>
          <p:nvPr>
            <a:wavAudioFile r:embed="rId1" name="~PP174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38832"/>
      </p:ext>
    </p:extLst>
  </p:cSld>
  <p:clrMapOvr>
    <a:masterClrMapping/>
  </p:clrMapOvr>
  <p:transition advTm="4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Can automatically display and change objects representing points, rectangles, ovals, and lines as corresponding graphics</a:t>
            </a:r>
          </a:p>
          <a:p>
            <a:pPr lvl="1"/>
            <a:r>
              <a:rPr lang="en-US" dirty="0" smtClean="0"/>
              <a:t>Java provides libraries to manually display graphics</a:t>
            </a:r>
          </a:p>
          <a:p>
            <a:r>
              <a:rPr lang="en-US" dirty="0" smtClean="0"/>
              <a:t>Has rules for recognizing these objects</a:t>
            </a:r>
          </a:p>
          <a:p>
            <a:r>
              <a:rPr lang="en-US" dirty="0" smtClean="0"/>
              <a:t>Rules based on Java graphics standards</a:t>
            </a:r>
          </a:p>
          <a:p>
            <a:pPr lvl="1"/>
            <a:r>
              <a:rPr lang="en-US" dirty="0" smtClean="0"/>
              <a:t>Inverted coordinate system</a:t>
            </a:r>
          </a:p>
          <a:p>
            <a:pPr lvl="1"/>
            <a:r>
              <a:rPr lang="en-US" dirty="0" smtClean="0"/>
              <a:t>Cartesian coordinates for points</a:t>
            </a:r>
          </a:p>
          <a:p>
            <a:pPr lvl="1"/>
            <a:r>
              <a:rPr lang="en-US" dirty="0" smtClean="0"/>
              <a:t>Bounding rectangles for lines, rectangles, ovals</a:t>
            </a:r>
          </a:p>
          <a:p>
            <a:r>
              <a:rPr lang="en-US" dirty="0" smtClean="0"/>
              <a:t>Plus naming conventions and annotations</a:t>
            </a:r>
            <a:endParaRPr lang="en-US" dirty="0"/>
          </a:p>
        </p:txBody>
      </p:sp>
      <p:pic>
        <p:nvPicPr>
          <p:cNvPr id="5" name="~PP532.WAV">
            <a:hlinkClick r:id="" action="ppaction://media"/>
          </p:cNvPr>
          <p:cNvPicPr>
            <a:picLocks noRot="1" noChangeAspect="1"/>
          </p:cNvPicPr>
          <p:nvPr>
            <a:wavAudioFile r:embed="rId1" name="~PP53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60523"/>
      </p:ext>
    </p:extLst>
  </p:cSld>
  <p:clrMapOvr>
    <a:masterClrMapping/>
  </p:clrMapOvr>
  <p:transition advTm="2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Bounding Box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shape </a:t>
            </a:r>
            <a:r>
              <a:rPr lang="en-US" dirty="0"/>
              <a:t>object describes </a:t>
            </a:r>
            <a:r>
              <a:rPr lang="en-US" dirty="0" smtClean="0"/>
              <a:t>its bounding </a:t>
            </a:r>
            <a:r>
              <a:rPr lang="en-US" dirty="0"/>
              <a:t>box </a:t>
            </a:r>
            <a:r>
              <a:rPr lang="en-US" dirty="0" smtClean="0"/>
              <a:t>if it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represents the size of the bounding box using </a:t>
            </a:r>
            <a:r>
              <a:rPr lang="en-US" sz="2400" dirty="0" err="1"/>
              <a:t>int</a:t>
            </a:r>
            <a:r>
              <a:rPr lang="en-US" sz="2400" dirty="0"/>
              <a:t> (read-only or editable) properties, </a:t>
            </a:r>
            <a:r>
              <a:rPr lang="en-US" sz="2400" dirty="0" smtClean="0"/>
              <a:t>“Height”, </a:t>
            </a:r>
            <a:r>
              <a:rPr lang="en-US" sz="2400" dirty="0"/>
              <a:t>and </a:t>
            </a:r>
            <a:r>
              <a:rPr lang="en-US" sz="2400" dirty="0" smtClean="0"/>
              <a:t>“Width” </a:t>
            </a:r>
            <a:endParaRPr lang="en-US" sz="2400" dirty="0"/>
          </a:p>
          <a:p>
            <a:pPr lvl="1"/>
            <a:r>
              <a:rPr lang="en-US" sz="2400" dirty="0"/>
              <a:t>describes the location of the upper left corner of the bounding box using </a:t>
            </a:r>
            <a:r>
              <a:rPr lang="en-US" sz="2400" dirty="0" smtClean="0"/>
              <a:t>“</a:t>
            </a:r>
            <a:r>
              <a:rPr lang="en-US" sz="2000" dirty="0" smtClean="0"/>
              <a:t>X”, “Y” </a:t>
            </a:r>
            <a:r>
              <a:rPr lang="en-US" sz="2000" dirty="0"/>
              <a:t>properties of type </a:t>
            </a:r>
            <a:r>
              <a:rPr lang="en-US" sz="2000" dirty="0" err="1"/>
              <a:t>int</a:t>
            </a:r>
            <a:endParaRPr lang="en-US" sz="2000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017712" y="4719935"/>
            <a:ext cx="1219200" cy="9144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017712" y="4719935"/>
            <a:ext cx="1219200" cy="914400"/>
          </a:xfrm>
          <a:prstGeom prst="line">
            <a:avLst/>
          </a:prstGeom>
          <a:noFill/>
          <a:ln w="38100">
            <a:solidFill>
              <a:srgbClr val="00C66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570037" y="4262735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X, Y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062162" y="5634335"/>
            <a:ext cx="11480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/>
              <a:t>Width</a:t>
            </a:r>
            <a:endParaRPr lang="en-US" sz="2400" b="1" dirty="0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355975" y="5024735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Height</a:t>
            </a:r>
          </a:p>
        </p:txBody>
      </p:sp>
      <p:pic>
        <p:nvPicPr>
          <p:cNvPr id="12" name="~PP3605.WAV">
            <a:hlinkClick r:id="" action="ppaction://media"/>
          </p:cNvPr>
          <p:cNvPicPr>
            <a:picLocks noRot="1" noChangeAspect="1"/>
          </p:cNvPicPr>
          <p:nvPr>
            <a:wavAudioFile r:embed="rId1" name="~PP360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96361"/>
      </p:ext>
    </p:extLst>
  </p:cSld>
  <p:clrMapOvr>
    <a:masterClrMapping/>
  </p:clrMapOvr>
  <p:transition advTm="2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Line/Shape/Oval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8001000" cy="2667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 object is recognized as a rectangle/line/oval if:</a:t>
            </a:r>
          </a:p>
          <a:p>
            <a:pPr lvl="1"/>
            <a:r>
              <a:rPr lang="en-US" dirty="0" smtClean="0"/>
              <a:t>Its interface or class has the string “Rectangle”/”Oval”/”Line” in its name or has a Point/Oval/Line annotation</a:t>
            </a:r>
          </a:p>
          <a:p>
            <a:pPr lvl="1"/>
            <a:r>
              <a:rPr lang="en-US" dirty="0" smtClean="0"/>
              <a:t>It has (</a:t>
            </a:r>
            <a:r>
              <a:rPr lang="en-US" dirty="0" err="1" smtClean="0"/>
              <a:t>readonly</a:t>
            </a:r>
            <a:r>
              <a:rPr lang="en-US" dirty="0" smtClean="0"/>
              <a:t> or editable)  properties describing the bounding box of the shape</a:t>
            </a:r>
          </a:p>
          <a:p>
            <a:pPr lvl="1"/>
            <a:r>
              <a:rPr lang="en-US" dirty="0" smtClean="0"/>
              <a:t>Can have additional properties </a:t>
            </a:r>
          </a:p>
          <a:p>
            <a:pPr lvl="2"/>
            <a:r>
              <a:rPr lang="en-US" dirty="0" smtClean="0"/>
              <a:t>These attributes can specify font, color, fill</a:t>
            </a:r>
          </a:p>
          <a:p>
            <a:pPr lvl="1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2925" y="3810000"/>
            <a:ext cx="8153400" cy="18214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util.annotations.StructurePattern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util.annotations.StructurePatternNames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StructurePatternNames.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LINE_PATTERN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Line{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6" name="~PP3093.WAV">
            <a:hlinkClick r:id="" action="ppaction://media"/>
          </p:cNvPr>
          <p:cNvPicPr>
            <a:picLocks noRot="1" noChangeAspect="1"/>
          </p:cNvPicPr>
          <p:nvPr>
            <a:wavAudioFile r:embed="rId2" name="~PP30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977361"/>
      </p:ext>
    </p:extLst>
  </p:cSld>
  <p:clrMapOvr>
    <a:masterClrMapping/>
  </p:clrMapOvr>
  <p:transition advTm="19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An Oval Implementation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81000" y="1066800"/>
            <a:ext cx="8275638" cy="5456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Oval,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PropertyListenerRegisterer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width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filled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Color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color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initWidth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     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initHeight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x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 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width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initWidth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height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initHeight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x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.firePropertyChange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"x"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null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…</a:t>
            </a:r>
            <a:endParaRPr lang="en-US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5" name="~PP549.WAV">
            <a:hlinkClick r:id="" action="ppaction://media"/>
          </p:cNvPr>
          <p:cNvPicPr>
            <a:picLocks noRot="1" noChangeAspect="1"/>
          </p:cNvPicPr>
          <p:nvPr>
            <a:wavAudioFile r:embed="rId1" name="~PP54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18498"/>
      </p:ext>
    </p:extLst>
  </p:cSld>
  <p:clrMapOvr>
    <a:masterClrMapping/>
  </p:clrMapOvr>
  <p:transition advTm="34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/>
          <a:lstStyle/>
          <a:p>
            <a:r>
              <a:rPr lang="en-US" dirty="0" smtClean="0"/>
              <a:t>An Oval Launcher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49166" y="1828800"/>
            <a:ext cx="7223234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[])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Oval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oval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(10, 10, 20, 20);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oval.setColor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BLUE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oval.setFilled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bus.uigen.ObjectEditor.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(oval);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37063"/>
            <a:ext cx="223837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431" y="4437062"/>
            <a:ext cx="223837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~PP3197.WAV">
            <a:hlinkClick r:id="" action="ppaction://media"/>
          </p:cNvPr>
          <p:cNvPicPr>
            <a:picLocks noRot="1" noChangeAspect="1"/>
          </p:cNvPicPr>
          <p:nvPr>
            <a:wavAudioFile r:embed="rId2" name="~PP3197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022181"/>
      </p:ext>
    </p:extLst>
  </p:cSld>
  <p:clrMapOvr>
    <a:masterClrMapping/>
  </p:clrMapOvr>
  <p:transition advTm="55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XY-based String and Image Rules</a:t>
            </a:r>
          </a:p>
        </p:txBody>
      </p:sp>
      <p:sp>
        <p:nvSpPr>
          <p:cNvPr id="281603" name="Line 3"/>
          <p:cNvSpPr>
            <a:spLocks noChangeShapeType="1"/>
          </p:cNvSpPr>
          <p:nvPr/>
        </p:nvSpPr>
        <p:spPr bwMode="auto">
          <a:xfrm>
            <a:off x="381000" y="1219200"/>
            <a:ext cx="0" cy="5029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1604" name="Line 4"/>
          <p:cNvSpPr>
            <a:spLocks noChangeShapeType="1"/>
          </p:cNvSpPr>
          <p:nvPr/>
        </p:nvSpPr>
        <p:spPr bwMode="auto">
          <a:xfrm>
            <a:off x="381000" y="12192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07468" y="4038600"/>
            <a:ext cx="3133876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is the lower right corner in the case of a String (based on Java draw primitives)!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723082" y="4038600"/>
            <a:ext cx="3121444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String and Image shapes can keep additional properties – in particular height and width.</a:t>
            </a:r>
          </a:p>
        </p:txBody>
      </p:sp>
      <p:sp>
        <p:nvSpPr>
          <p:cNvPr id="18" name="Line 4"/>
          <p:cNvSpPr>
            <a:spLocks noChangeShapeType="1"/>
          </p:cNvSpPr>
          <p:nvPr/>
        </p:nvSpPr>
        <p:spPr bwMode="auto">
          <a:xfrm>
            <a:off x="381000" y="12192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489538" y="2349500"/>
            <a:ext cx="7921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hello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704456" y="281940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/>
              <a:t>X, Y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2487519" y="2347268"/>
            <a:ext cx="9028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/>
              <a:t>Text</a:t>
            </a:r>
            <a:endParaRPr lang="en-US" sz="2400" b="1" dirty="0"/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1489538" y="2349500"/>
            <a:ext cx="838200" cy="4572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4359875" y="2133600"/>
            <a:ext cx="77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/>
              <a:t>X, Y</a:t>
            </a:r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5864137" y="2699984"/>
            <a:ext cx="27077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err="1" smtClean="0"/>
              <a:t>ImageFileName</a:t>
            </a:r>
            <a:endParaRPr lang="en-US" sz="2400" b="1" dirty="0"/>
          </a:p>
        </p:txBody>
      </p:sp>
      <p:sp>
        <p:nvSpPr>
          <p:cNvPr id="25" name="Rectangle 39"/>
          <p:cNvSpPr>
            <a:spLocks noChangeArrowheads="1"/>
          </p:cNvSpPr>
          <p:nvPr/>
        </p:nvSpPr>
        <p:spPr bwMode="auto">
          <a:xfrm>
            <a:off x="4863114" y="2603500"/>
            <a:ext cx="944562" cy="74771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pic>
        <p:nvPicPr>
          <p:cNvPr id="26" name="Picture 42" descr="j01577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7087" y="2590800"/>
            <a:ext cx="738188" cy="744538"/>
          </a:xfrm>
          <a:prstGeom prst="rect">
            <a:avLst/>
          </a:prstGeom>
          <a:noFill/>
        </p:spPr>
      </p:pic>
      <p:pic>
        <p:nvPicPr>
          <p:cNvPr id="17" name="~PP3672.WAV">
            <a:hlinkClick r:id="" action="ppaction://media"/>
          </p:cNvPr>
          <p:cNvPicPr>
            <a:picLocks noRot="1" noChangeAspect="1"/>
          </p:cNvPicPr>
          <p:nvPr>
            <a:wavAudioFile r:embed="rId2" name="~PP3672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423029"/>
      </p:ext>
    </p:extLst>
  </p:cSld>
  <p:clrMapOvr>
    <a:masterClrMapping/>
  </p:clrMapOvr>
  <p:transition advTm="33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19" grpId="0"/>
      <p:bldP spid="20" grpId="0"/>
      <p:bldP spid="21" grpId="0"/>
      <p:bldP spid="22" grpId="0" animBg="1"/>
      <p:bldP spid="23" grpId="0"/>
      <p:bldP spid="24" grpId="0"/>
      <p:bldP spid="25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String Shape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924800" cy="2819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 object is recognized as a string shape if:</a:t>
            </a:r>
          </a:p>
          <a:p>
            <a:pPr lvl="1"/>
            <a:r>
              <a:rPr lang="en-US" dirty="0" smtClean="0"/>
              <a:t>Its interface or class has the string “String” in its name or a String annotation</a:t>
            </a:r>
          </a:p>
          <a:p>
            <a:pPr lvl="1"/>
            <a:r>
              <a:rPr lang="en-US" dirty="0" smtClean="0"/>
              <a:t>It has a (</a:t>
            </a:r>
            <a:r>
              <a:rPr lang="en-US" dirty="0" err="1" smtClean="0"/>
              <a:t>readonly</a:t>
            </a:r>
            <a:r>
              <a:rPr lang="en-US" dirty="0" smtClean="0"/>
              <a:t>/editable) “Text” of type String </a:t>
            </a:r>
            <a:r>
              <a:rPr lang="en-US" dirty="0"/>
              <a:t>describing</a:t>
            </a:r>
            <a:r>
              <a:rPr lang="en-US" dirty="0" smtClean="0"/>
              <a:t> the string to be displayed</a:t>
            </a:r>
          </a:p>
          <a:p>
            <a:pPr lvl="1"/>
            <a:r>
              <a:rPr lang="en-US" dirty="0" smtClean="0"/>
              <a:t>It has (</a:t>
            </a:r>
            <a:r>
              <a:rPr lang="en-US" dirty="0" err="1" smtClean="0"/>
              <a:t>readonly</a:t>
            </a:r>
            <a:r>
              <a:rPr lang="en-US" dirty="0" smtClean="0"/>
              <a:t> or editable)  </a:t>
            </a:r>
            <a:r>
              <a:rPr lang="en-US" dirty="0" err="1" smtClean="0"/>
              <a:t>int</a:t>
            </a:r>
            <a:r>
              <a:rPr lang="en-US" dirty="0" smtClean="0"/>
              <a:t> “X”, “Y” properties describing the location of the lower left corner of the bounding box of the shape</a:t>
            </a:r>
          </a:p>
          <a:p>
            <a:pPr lvl="1"/>
            <a:r>
              <a:rPr lang="en-US" dirty="0" smtClean="0"/>
              <a:t>Can have additional properties</a:t>
            </a:r>
          </a:p>
          <a:p>
            <a:pPr lvl="1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45693" y="4038600"/>
            <a:ext cx="52578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getText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;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setText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6" name="~PP235.WAV">
            <a:hlinkClick r:id="" action="ppaction://media"/>
          </p:cNvPr>
          <p:cNvPicPr>
            <a:picLocks noRot="1" noChangeAspect="1"/>
          </p:cNvPicPr>
          <p:nvPr>
            <a:wavAudioFile r:embed="rId2" name="~PP23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812322"/>
      </p:ext>
    </p:extLst>
  </p:cSld>
  <p:clrMapOvr>
    <a:masterClrMapping/>
  </p:clrMapOvr>
  <p:transition advTm="21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AString</a:t>
            </a:r>
            <a:r>
              <a:rPr lang="en-US" dirty="0" smtClean="0"/>
              <a:t> Shape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1776" y="914400"/>
            <a:ext cx="8467725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text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initText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text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initText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getText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text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setText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text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221776" y="4886325"/>
            <a:ext cx="6712424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[])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hello=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"hello"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0,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10);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(hello);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5775720" y="5227304"/>
            <a:ext cx="569120" cy="3810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43138"/>
            <a:ext cx="2375855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~PP2934.WAV">
            <a:hlinkClick r:id="" action="ppaction://media"/>
          </p:cNvPr>
          <p:cNvPicPr>
            <a:picLocks noRot="1" noChangeAspect="1"/>
          </p:cNvPicPr>
          <p:nvPr>
            <a:wavAudioFile r:embed="rId1" name="~PP293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6042"/>
      </p:ext>
    </p:extLst>
  </p:cSld>
  <p:clrMapOvr>
    <a:masterClrMapping/>
  </p:clrMapOvr>
  <p:transition advTm="31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Image Shape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924800" cy="2819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An object is recognized as an image shape if:</a:t>
            </a:r>
          </a:p>
          <a:p>
            <a:pPr lvl="1"/>
            <a:r>
              <a:rPr lang="en-US" dirty="0" smtClean="0"/>
              <a:t>Its interface or class has the string “Image” in its name</a:t>
            </a:r>
          </a:p>
          <a:p>
            <a:pPr lvl="1"/>
            <a:r>
              <a:rPr lang="en-US" dirty="0" smtClean="0"/>
              <a:t>It has a (</a:t>
            </a:r>
            <a:r>
              <a:rPr lang="en-US" dirty="0" err="1" smtClean="0"/>
              <a:t>readonly</a:t>
            </a:r>
            <a:r>
              <a:rPr lang="en-US" dirty="0" smtClean="0"/>
              <a:t>/editable) String “</a:t>
            </a:r>
            <a:r>
              <a:rPr lang="en-US" dirty="0" err="1" smtClean="0"/>
              <a:t>ImageFileName</a:t>
            </a:r>
            <a:r>
              <a:rPr lang="en-US" dirty="0" smtClean="0"/>
              <a:t>” property describing the name of the image file to be displayed</a:t>
            </a:r>
          </a:p>
          <a:p>
            <a:pPr lvl="1"/>
            <a:r>
              <a:rPr lang="en-US" dirty="0" smtClean="0"/>
              <a:t>It has (</a:t>
            </a:r>
            <a:r>
              <a:rPr lang="en-US" dirty="0" err="1" smtClean="0"/>
              <a:t>readonly</a:t>
            </a:r>
            <a:r>
              <a:rPr lang="en-US" dirty="0" smtClean="0"/>
              <a:t> or editable)  </a:t>
            </a:r>
            <a:r>
              <a:rPr lang="en-US" dirty="0" err="1" smtClean="0"/>
              <a:t>int</a:t>
            </a:r>
            <a:r>
              <a:rPr lang="en-US" dirty="0" smtClean="0"/>
              <a:t> X, Y properties describing the location of the upper left corner of the bounding box of the shape</a:t>
            </a:r>
          </a:p>
          <a:p>
            <a:pPr lvl="1"/>
            <a:r>
              <a:rPr lang="en-US" dirty="0" smtClean="0"/>
              <a:t>Can have additional properties</a:t>
            </a:r>
          </a:p>
          <a:p>
            <a:pPr lvl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45693" y="4038600"/>
            <a:ext cx="52578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ImageShape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;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8" name="~PP1700.WAV">
            <a:hlinkClick r:id="" action="ppaction://media"/>
          </p:cNvPr>
          <p:cNvPicPr>
            <a:picLocks noRot="1" noChangeAspect="1"/>
          </p:cNvPicPr>
          <p:nvPr>
            <a:wavAudioFile r:embed="rId2" name="~PP170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040353"/>
      </p:ext>
    </p:extLst>
  </p:cSld>
  <p:clrMapOvr>
    <a:masterClrMapping/>
  </p:clrMapOvr>
  <p:transition advTm="6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Implementation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1776" y="5105399"/>
            <a:ext cx="8312624" cy="13049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[])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ImageShape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shuttle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AShapeImage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"shuttle2.jpg"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0, 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0"/>
            <a:ext cx="4043361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676493" y="5472752"/>
            <a:ext cx="569120" cy="3810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990600"/>
            <a:ext cx="8610600" cy="3743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AShapeImage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ImageShape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String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imageFileName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AShapeImage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imageFileName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initImageFileName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    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  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;}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60" y="2327725"/>
            <a:ext cx="1981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~PP1995.WAV">
            <a:hlinkClick r:id="" action="ppaction://media"/>
          </p:cNvPr>
          <p:cNvPicPr>
            <a:picLocks noRot="1" noChangeAspect="1"/>
          </p:cNvPicPr>
          <p:nvPr>
            <a:wavAudioFile r:embed="rId1" name="~PP199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7698"/>
      </p:ext>
    </p:extLst>
  </p:cSld>
  <p:clrMapOvr>
    <a:masterClrMapping/>
  </p:clrMapOvr>
  <p:transition advTm="37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AWT Window System Classes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2970506" y="259080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</a:t>
            </a:r>
            <a:endParaRPr lang="en-US" sz="2400" baseline="30000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4173470" y="3057525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7" name="Rectangle 66"/>
          <p:cNvSpPr/>
          <p:nvPr/>
        </p:nvSpPr>
        <p:spPr>
          <a:xfrm>
            <a:off x="5747472" y="258168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(J)Frame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69" name="Rectangle 68"/>
          <p:cNvSpPr/>
          <p:nvPr/>
        </p:nvSpPr>
        <p:spPr>
          <a:xfrm>
            <a:off x="3048000" y="3971514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Container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cxnSp>
        <p:nvCxnSpPr>
          <p:cNvPr id="70" name="Straight Arrow Connector 69"/>
          <p:cNvCxnSpPr>
            <a:stCxn id="61" idx="2"/>
            <a:endCxn id="71" idx="0"/>
          </p:cNvCxnSpPr>
          <p:nvPr/>
        </p:nvCxnSpPr>
        <p:spPr>
          <a:xfrm>
            <a:off x="4173470" y="3057525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>
          <a:xfrm>
            <a:off x="5867400" y="396059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(J)Panel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sp>
        <p:nvSpPr>
          <p:cNvPr id="72" name="Rectangle 71"/>
          <p:cNvSpPr/>
          <p:nvPr/>
        </p:nvSpPr>
        <p:spPr>
          <a:xfrm>
            <a:off x="2970505" y="5352228"/>
            <a:ext cx="2651411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(J)Component</a:t>
            </a:r>
            <a:r>
              <a:rPr lang="en-US" sz="2400" baseline="30000" dirty="0" smtClean="0"/>
              <a:t>121</a:t>
            </a:r>
            <a:endParaRPr lang="en-US" sz="2400" baseline="30000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4181286" y="4438239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75" name="Straight Arrow Connector 74"/>
          <p:cNvCxnSpPr>
            <a:endCxn id="76" idx="0"/>
          </p:cNvCxnSpPr>
          <p:nvPr/>
        </p:nvCxnSpPr>
        <p:spPr>
          <a:xfrm>
            <a:off x="4191000" y="4421410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6" name="Rectangle 75"/>
          <p:cNvSpPr/>
          <p:nvPr/>
        </p:nvSpPr>
        <p:spPr>
          <a:xfrm>
            <a:off x="5884930" y="532447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Canvas</a:t>
            </a:r>
            <a:r>
              <a:rPr lang="en-US" sz="2400" baseline="30000" dirty="0" smtClean="0"/>
              <a:t>122</a:t>
            </a:r>
            <a:endParaRPr lang="en-US" sz="2400" baseline="30000" dirty="0"/>
          </a:p>
        </p:txBody>
      </p:sp>
      <p:sp>
        <p:nvSpPr>
          <p:cNvPr id="77" name="Rectangle 76"/>
          <p:cNvSpPr/>
          <p:nvPr/>
        </p:nvSpPr>
        <p:spPr>
          <a:xfrm>
            <a:off x="304800" y="261412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Top Level</a:t>
            </a:r>
            <a:endParaRPr lang="en-US" sz="2400" baseline="30000" dirty="0"/>
          </a:p>
        </p:txBody>
      </p:sp>
      <p:sp>
        <p:nvSpPr>
          <p:cNvPr id="78" name="Rectangle 77"/>
          <p:cNvSpPr/>
          <p:nvPr/>
        </p:nvSpPr>
        <p:spPr>
          <a:xfrm>
            <a:off x="304800" y="398753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Sub Windows</a:t>
            </a:r>
            <a:endParaRPr lang="en-US" sz="2400" baseline="30000" dirty="0"/>
          </a:p>
        </p:txBody>
      </p:sp>
      <p:sp>
        <p:nvSpPr>
          <p:cNvPr id="79" name="Rectangle 78"/>
          <p:cNvSpPr/>
          <p:nvPr/>
        </p:nvSpPr>
        <p:spPr>
          <a:xfrm>
            <a:off x="381000" y="5402649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Sub Windows</a:t>
            </a:r>
            <a:endParaRPr lang="en-US" sz="2400" baseline="30000" dirty="0"/>
          </a:p>
        </p:txBody>
      </p:sp>
      <p:pic>
        <p:nvPicPr>
          <p:cNvPr id="16" name="~PP3921.WAV">
            <a:hlinkClick r:id="" action="ppaction://media"/>
          </p:cNvPr>
          <p:cNvPicPr>
            <a:picLocks noRot="1" noChangeAspect="1"/>
          </p:cNvPicPr>
          <p:nvPr>
            <a:wavAudioFile r:embed="rId1" name="~PP392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1993"/>
      </p:ext>
    </p:extLst>
  </p:cSld>
  <p:clrMapOvr>
    <a:masterClrMapping/>
  </p:clrMapOvr>
  <p:transition advTm="100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and Collections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l="8007" t="29611" r="64380" b="48613"/>
          <a:stretch/>
        </p:blipFill>
        <p:spPr bwMode="auto">
          <a:xfrm>
            <a:off x="1676400" y="1902247"/>
            <a:ext cx="1493949" cy="110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l="3789" t="53696" r="71831" b="24782"/>
          <a:stretch/>
        </p:blipFill>
        <p:spPr bwMode="auto">
          <a:xfrm>
            <a:off x="3410754" y="1895808"/>
            <a:ext cx="1319012" cy="109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5"/>
          <a:stretch/>
        </p:blipFill>
        <p:spPr bwMode="auto">
          <a:xfrm>
            <a:off x="5181600" y="1895808"/>
            <a:ext cx="1302028" cy="115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4"/>
          <a:stretch/>
        </p:blipFill>
        <p:spPr bwMode="auto">
          <a:xfrm>
            <a:off x="1249143" y="4290812"/>
            <a:ext cx="2924175" cy="69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1025" y="4362585"/>
            <a:ext cx="27717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143" y="5363313"/>
            <a:ext cx="84772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68" y="5278326"/>
            <a:ext cx="3578257" cy="104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250842" y="1203101"/>
            <a:ext cx="1676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250842" y="3581400"/>
            <a:ext cx="1676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91703" y="1895808"/>
            <a:ext cx="609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pic>
        <p:nvPicPr>
          <p:cNvPr id="17" name="~PP44.WAV">
            <a:hlinkClick r:id="" action="ppaction://media"/>
          </p:cNvPr>
          <p:cNvPicPr>
            <a:picLocks noRot="1" noChangeAspect="1"/>
          </p:cNvPicPr>
          <p:nvPr>
            <a:wavAudioFile r:embed="rId2" name="~PP44.WAV"/>
          </p:nvPr>
        </p:nvPicPr>
        <p:blipFill>
          <a:blip r:embed="rId10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1842983"/>
      </p:ext>
    </p:extLst>
  </p:cSld>
  <p:clrMapOvr>
    <a:masterClrMapping/>
  </p:clrMapOvr>
  <p:transition advTm="6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  <p:bldP spid="14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/>
          <a:lstStyle/>
          <a:p>
            <a:r>
              <a:rPr lang="en-US" dirty="0"/>
              <a:t>Conventions for Variable-Sized Collection</a:t>
            </a:r>
          </a:p>
        </p:txBody>
      </p:sp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152400" y="2528501"/>
            <a:ext cx="7315200" cy="227754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2" algn="l"/>
            <a:endParaRPr lang="en-US" sz="1600" dirty="0"/>
          </a:p>
          <a:p>
            <a:r>
              <a:rPr lang="en-US" i="1" dirty="0" smtClean="0"/>
              <a:t>@</a:t>
            </a:r>
            <a:r>
              <a:rPr lang="en-US" i="1" dirty="0" err="1" smtClean="0"/>
              <a:t>StructurePattern</a:t>
            </a:r>
            <a:r>
              <a:rPr lang="en-US" i="1" dirty="0" smtClean="0"/>
              <a:t>(</a:t>
            </a:r>
            <a:r>
              <a:rPr lang="en-US" i="1" dirty="0" err="1" smtClean="0"/>
              <a:t>StructurePatternNames.VECTOR_PATTERN</a:t>
            </a:r>
            <a:r>
              <a:rPr lang="en-US" i="1" dirty="0"/>
              <a:t>) </a:t>
            </a:r>
          </a:p>
          <a:p>
            <a:pPr algn="l"/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interface </a:t>
            </a:r>
            <a:r>
              <a:rPr lang="en-US" dirty="0" smtClean="0">
                <a:solidFill>
                  <a:sysClr val="windowText" lastClr="000000"/>
                </a:solidFill>
              </a:rPr>
              <a:t>C{</a:t>
            </a:r>
            <a:endParaRPr lang="en-US" dirty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>
                <a:solidFill>
                  <a:sysClr val="windowText" lastClr="000000"/>
                </a:solidFill>
              </a:rPr>
              <a:t>T </a:t>
            </a:r>
            <a:r>
              <a:rPr lang="en-US" dirty="0" err="1">
                <a:solidFill>
                  <a:sysClr val="windowText" lastClr="000000"/>
                </a:solidFill>
              </a:rPr>
              <a:t>elementAt</a:t>
            </a:r>
            <a:r>
              <a:rPr lang="en-US" dirty="0">
                <a:solidFill>
                  <a:sysClr val="windowText" lastClr="000000"/>
                </a:solidFill>
              </a:rPr>
              <a:t> (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index); </a:t>
            </a: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    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size</a:t>
            </a:r>
            <a:r>
              <a:rPr lang="en-US" dirty="0" smtClean="0">
                <a:solidFill>
                  <a:sysClr val="windowText" lastClr="000000"/>
                </a:solidFill>
              </a:rPr>
              <a:t>();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err="1" smtClean="0">
                <a:solidFill>
                  <a:sysClr val="windowText" lastClr="000000"/>
                </a:solidFill>
              </a:rPr>
              <a:t>setElementAt</a:t>
            </a:r>
            <a:r>
              <a:rPr lang="en-US" dirty="0" smtClean="0">
                <a:solidFill>
                  <a:sysClr val="windowText" lastClr="000000"/>
                </a:solidFill>
              </a:rPr>
              <a:t>(T t, </a:t>
            </a:r>
            <a:r>
              <a:rPr lang="en-US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</a:t>
            </a:r>
          </a:p>
          <a:p>
            <a:pPr lvl="1"/>
            <a:r>
              <a:rPr lang="en-US" b="1" dirty="0" smtClean="0">
                <a:solidFill>
                  <a:sysClr val="windowText" lastClr="000000"/>
                </a:solidFill>
              </a:rPr>
              <a:t>	</a:t>
            </a:r>
            <a:r>
              <a:rPr lang="en-US" dirty="0" smtClean="0">
                <a:solidFill>
                  <a:sysClr val="windowText" lastClr="000000"/>
                </a:solidFill>
              </a:rPr>
              <a:t>	…</a:t>
            </a:r>
            <a:endParaRPr lang="en-US" dirty="0">
              <a:solidFill>
                <a:sysClr val="windowText" lastClr="000000"/>
              </a:solidFill>
            </a:endParaRPr>
          </a:p>
          <a:p>
            <a:pPr algn="l"/>
            <a:r>
              <a:rPr lang="en-US" dirty="0">
                <a:solidFill>
                  <a:schemeClr val="accent2"/>
                </a:solidFill>
              </a:rPr>
              <a:t>}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76400" y="3429000"/>
            <a:ext cx="1855788" cy="2198688"/>
            <a:chOff x="1680" y="2304"/>
            <a:chExt cx="1169" cy="1385"/>
          </a:xfrm>
        </p:grpSpPr>
        <p:sp>
          <p:nvSpPr>
            <p:cNvPr id="437255" name="Line 7"/>
            <p:cNvSpPr>
              <a:spLocks noChangeShapeType="1"/>
            </p:cNvSpPr>
            <p:nvPr/>
          </p:nvSpPr>
          <p:spPr bwMode="auto">
            <a:xfrm flipH="1" flipV="1">
              <a:off x="1920" y="2304"/>
              <a:ext cx="336" cy="100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6" name="Text Box 8"/>
            <p:cNvSpPr txBox="1">
              <a:spLocks noChangeArrowheads="1"/>
            </p:cNvSpPr>
            <p:nvPr/>
          </p:nvSpPr>
          <p:spPr bwMode="auto">
            <a:xfrm>
              <a:off x="1680" y="3456"/>
              <a:ext cx="1169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Arbitrary Type.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90575" y="3504135"/>
            <a:ext cx="3353025" cy="2133600"/>
            <a:chOff x="2301" y="2400"/>
            <a:chExt cx="1986" cy="1001"/>
          </a:xfrm>
        </p:grpSpPr>
        <p:sp>
          <p:nvSpPr>
            <p:cNvPr id="437258" name="Line 10"/>
            <p:cNvSpPr>
              <a:spLocks noChangeShapeType="1"/>
            </p:cNvSpPr>
            <p:nvPr/>
          </p:nvSpPr>
          <p:spPr bwMode="auto">
            <a:xfrm flipH="1" flipV="1">
              <a:off x="2617" y="2400"/>
              <a:ext cx="839" cy="76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9" name="Line 11"/>
            <p:cNvSpPr>
              <a:spLocks noChangeShapeType="1"/>
            </p:cNvSpPr>
            <p:nvPr/>
          </p:nvSpPr>
          <p:spPr bwMode="auto">
            <a:xfrm flipH="1" flipV="1">
              <a:off x="2301" y="2508"/>
              <a:ext cx="1155" cy="66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60" name="Text Box 12"/>
            <p:cNvSpPr txBox="1">
              <a:spLocks noChangeArrowheads="1"/>
            </p:cNvSpPr>
            <p:nvPr/>
          </p:nvSpPr>
          <p:spPr bwMode="auto">
            <a:xfrm>
              <a:off x="3216" y="3168"/>
              <a:ext cx="1071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Read methods</a:t>
              </a:r>
            </a:p>
          </p:txBody>
        </p:sp>
      </p:grpSp>
      <p:sp>
        <p:nvSpPr>
          <p:cNvPr id="437263" name="Text Box 15"/>
          <p:cNvSpPr txBox="1">
            <a:spLocks noChangeArrowheads="1"/>
          </p:cNvSpPr>
          <p:nvPr/>
        </p:nvSpPr>
        <p:spPr bwMode="auto">
          <a:xfrm>
            <a:off x="5621341" y="1295402"/>
            <a:ext cx="2847978" cy="369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Write </a:t>
            </a:r>
            <a:r>
              <a:rPr lang="en-US" dirty="0" smtClean="0">
                <a:solidFill>
                  <a:sysClr val="windowText" lastClr="000000"/>
                </a:solidFill>
              </a:rPr>
              <a:t>method (optional)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4291" y="1697297"/>
            <a:ext cx="19812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Convention based on Vector</a:t>
            </a:r>
            <a:endParaRPr lang="en-US" dirty="0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3810000" y="1676400"/>
            <a:ext cx="2133600" cy="2362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533400" y="4038600"/>
            <a:ext cx="4702184" cy="2046288"/>
            <a:chOff x="1680" y="2400"/>
            <a:chExt cx="2962" cy="1289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2256" y="2400"/>
              <a:ext cx="384" cy="91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1680" y="3456"/>
              <a:ext cx="2962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ysClr val="windowText" lastClr="000000"/>
                  </a:solidFill>
                </a:rPr>
                <a:t>Unconstrained Type (void or T in practice)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3" name="Line 14"/>
          <p:cNvSpPr>
            <a:spLocks noChangeShapeType="1"/>
          </p:cNvSpPr>
          <p:nvPr/>
        </p:nvSpPr>
        <p:spPr bwMode="auto">
          <a:xfrm>
            <a:off x="2604294" y="2209800"/>
            <a:ext cx="2043906" cy="6477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" name="~PP986.WAV">
            <a:hlinkClick r:id="" action="ppaction://media"/>
          </p:cNvPr>
          <p:cNvPicPr>
            <a:picLocks noRot="1" noChangeAspect="1"/>
          </p:cNvPicPr>
          <p:nvPr>
            <a:wavAudioFile r:embed="rId2" name="~PP98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76242"/>
      </p:ext>
    </p:extLst>
  </p:cSld>
  <p:clrMapOvr>
    <a:masterClrMapping/>
  </p:clrMapOvr>
  <p:transition advTm="70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7263" grpId="0" animBg="1"/>
      <p:bldP spid="14" grpId="0" animBg="1"/>
      <p:bldP spid="15" grpId="0" animBg="1"/>
      <p:bldP spid="23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2769275"/>
            <a:ext cx="67056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i="1" dirty="0" smtClean="0"/>
              <a:t>@</a:t>
            </a:r>
            <a:r>
              <a:rPr lang="en-US" i="1" dirty="0" err="1" smtClean="0"/>
              <a:t>StructurePattern</a:t>
            </a:r>
            <a:r>
              <a:rPr lang="en-US" i="1" dirty="0" smtClean="0"/>
              <a:t>(</a:t>
            </a:r>
            <a:r>
              <a:rPr lang="en-US" i="1" dirty="0" err="1" smtClean="0"/>
              <a:t>StructurePatternNames.LIST_PATTERN</a:t>
            </a:r>
            <a:r>
              <a:rPr lang="en-US" i="1" dirty="0" smtClean="0"/>
              <a:t>) </a:t>
            </a:r>
          </a:p>
          <a:p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C </a:t>
            </a:r>
            <a:r>
              <a:rPr lang="en-US" dirty="0">
                <a:solidFill>
                  <a:sysClr val="windowText" lastClr="000000"/>
                </a:solidFill>
              </a:rPr>
              <a:t>{</a:t>
            </a: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T get (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index); </a:t>
            </a: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    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size</a:t>
            </a:r>
            <a:r>
              <a:rPr lang="en-US" dirty="0" smtClean="0">
                <a:solidFill>
                  <a:sysClr val="windowText" lastClr="000000"/>
                </a:solidFill>
              </a:rPr>
              <a:t>();</a:t>
            </a:r>
          </a:p>
          <a:p>
            <a:pPr lvl="1"/>
            <a:r>
              <a:rPr lang="en-US" b="1" dirty="0" smtClean="0">
                <a:solidFill>
                  <a:sysClr val="windowText" lastClr="000000"/>
                </a:solidFill>
              </a:rPr>
              <a:t>	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smtClean="0">
                <a:solidFill>
                  <a:sysClr val="windowText" lastClr="000000"/>
                </a:solidFill>
              </a:rPr>
              <a:t>set (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 T 2); 	</a:t>
            </a:r>
          </a:p>
          <a:p>
            <a:pPr lvl="1"/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      …</a:t>
            </a:r>
            <a:endParaRPr lang="en-US" dirty="0">
              <a:solidFill>
                <a:sysClr val="windowText" lastClr="000000"/>
              </a:solidFill>
            </a:endParaRPr>
          </a:p>
          <a:p>
            <a:pPr algn="l"/>
            <a:r>
              <a:rPr lang="en-US" dirty="0">
                <a:solidFill>
                  <a:sysClr val="windowText" lastClr="000000"/>
                </a:solidFill>
              </a:rPr>
              <a:t>}</a:t>
            </a:r>
          </a:p>
        </p:txBody>
      </p:sp>
      <p:sp>
        <p:nvSpPr>
          <p:cNvPr id="73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Conventions </a:t>
            </a:r>
            <a:r>
              <a:rPr lang="en-US" dirty="0"/>
              <a:t>for Variable-Sized Collection</a:t>
            </a: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1676400" y="3429000"/>
            <a:ext cx="1855788" cy="2198688"/>
            <a:chOff x="1680" y="2304"/>
            <a:chExt cx="1169" cy="1385"/>
          </a:xfrm>
        </p:grpSpPr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H="1" flipV="1">
              <a:off x="1920" y="2304"/>
              <a:ext cx="336" cy="100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680" y="3456"/>
              <a:ext cx="1169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Arbitrary Type.</a:t>
              </a:r>
            </a:p>
          </p:txBody>
        </p:sp>
      </p:grp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2590575" y="3504135"/>
            <a:ext cx="3353025" cy="2133600"/>
            <a:chOff x="2301" y="2400"/>
            <a:chExt cx="1986" cy="1001"/>
          </a:xfrm>
        </p:grpSpPr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H="1" flipV="1">
              <a:off x="2617" y="2400"/>
              <a:ext cx="839" cy="76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H="1" flipV="1">
              <a:off x="2301" y="2508"/>
              <a:ext cx="1155" cy="66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3216" y="3168"/>
              <a:ext cx="1071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Read methods</a:t>
              </a:r>
            </a:p>
          </p:txBody>
        </p:sp>
      </p:grp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5621341" y="1295402"/>
            <a:ext cx="2847978" cy="369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Write </a:t>
            </a:r>
            <a:r>
              <a:rPr lang="en-US" dirty="0" smtClean="0">
                <a:solidFill>
                  <a:sysClr val="windowText" lastClr="000000"/>
                </a:solidFill>
              </a:rPr>
              <a:t>method (optional)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>
            <a:off x="3810000" y="1676400"/>
            <a:ext cx="2133600" cy="2362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6"/>
          <p:cNvGrpSpPr>
            <a:grpSpLocks/>
          </p:cNvGrpSpPr>
          <p:nvPr/>
        </p:nvGrpSpPr>
        <p:grpSpPr bwMode="auto">
          <a:xfrm>
            <a:off x="533400" y="4038600"/>
            <a:ext cx="4702184" cy="2046288"/>
            <a:chOff x="1680" y="2400"/>
            <a:chExt cx="2962" cy="1289"/>
          </a:xfrm>
        </p:grpSpPr>
        <p:sp>
          <p:nvSpPr>
            <p:cNvPr id="24" name="Line 7"/>
            <p:cNvSpPr>
              <a:spLocks noChangeShapeType="1"/>
            </p:cNvSpPr>
            <p:nvPr/>
          </p:nvSpPr>
          <p:spPr bwMode="auto">
            <a:xfrm flipV="1">
              <a:off x="2256" y="2400"/>
              <a:ext cx="384" cy="91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1680" y="3456"/>
              <a:ext cx="2962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ysClr val="windowText" lastClr="000000"/>
                  </a:solidFill>
                </a:rPr>
                <a:t>Unconstrained Type (void or T in practice)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04291" y="1697297"/>
            <a:ext cx="19812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Convention based on List</a:t>
            </a:r>
            <a:endParaRPr lang="en-US" dirty="0"/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2604294" y="2209800"/>
            <a:ext cx="2043906" cy="6477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" name="~PP1961.WAV">
            <a:hlinkClick r:id="" action="ppaction://media"/>
          </p:cNvPr>
          <p:cNvPicPr>
            <a:picLocks noRot="1" noChangeAspect="1"/>
          </p:cNvPicPr>
          <p:nvPr>
            <a:wavAudioFile r:embed="rId2" name="~PP196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892053"/>
      </p:ext>
    </p:extLst>
  </p:cSld>
  <p:clrMapOvr>
    <a:masterClrMapping/>
  </p:clrMapOvr>
  <p:transition advTm="33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7" grpId="0" animBg="1"/>
      <p:bldP spid="28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Without Notifications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066800"/>
            <a:ext cx="82296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/>
              <a:t>@</a:t>
            </a:r>
            <a:r>
              <a:rPr lang="en-US" i="1" dirty="0" err="1" smtClean="0"/>
              <a:t>StructurePattern</a:t>
            </a:r>
            <a:r>
              <a:rPr lang="en-US" i="1" dirty="0" smtClean="0"/>
              <a:t>(</a:t>
            </a:r>
            <a:r>
              <a:rPr lang="en-US" i="1" dirty="0" err="1" smtClean="0"/>
              <a:t>StructurePatternNames.VECTOR_PATTERN</a:t>
            </a:r>
            <a:r>
              <a:rPr lang="en-US" i="1" dirty="0"/>
              <a:t>)</a:t>
            </a:r>
          </a:p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1"/>
            <a:r>
              <a:rPr lang="en-US" dirty="0" smtClean="0"/>
              <a:t>    String[] contents = </a:t>
            </a:r>
            <a:r>
              <a:rPr lang="en-US" b="1" dirty="0" smtClean="0"/>
              <a:t>new</a:t>
            </a:r>
            <a:r>
              <a:rPr lang="en-US" dirty="0" smtClean="0"/>
              <a:t> String[MAX_SIZE];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size = 0;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 { </a:t>
            </a:r>
            <a:r>
              <a:rPr lang="en-US" b="1" dirty="0" smtClean="0"/>
              <a:t>return</a:t>
            </a:r>
            <a:r>
              <a:rPr lang="en-US" dirty="0" smtClean="0"/>
              <a:t> size;}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 </a:t>
            </a:r>
            <a:r>
              <a:rPr lang="en-US" b="1" dirty="0" smtClean="0"/>
              <a:t>return</a:t>
            </a:r>
            <a:r>
              <a:rPr lang="en-US" dirty="0" smtClean="0"/>
              <a:t> contents[index];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isFull</a:t>
            </a:r>
            <a:r>
              <a:rPr lang="en-US" dirty="0" smtClean="0"/>
              <a:t>() { </a:t>
            </a:r>
            <a:r>
              <a:rPr lang="en-US" b="1" dirty="0" smtClean="0"/>
              <a:t>return</a:t>
            </a:r>
            <a:r>
              <a:rPr lang="en-US" dirty="0" smtClean="0"/>
              <a:t> size == MAX_SIZE;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 {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isFull</a:t>
            </a:r>
            <a:r>
              <a:rPr lang="en-US" dirty="0" smtClean="0"/>
              <a:t>())</a:t>
            </a:r>
          </a:p>
          <a:p>
            <a:pPr lvl="2"/>
            <a:r>
              <a:rPr lang="en-US" dirty="0" smtClean="0"/>
              <a:t>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("Adding item to a full history");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else</a:t>
            </a:r>
            <a:r>
              <a:rPr lang="en-US" dirty="0" smtClean="0"/>
              <a:t> {</a:t>
            </a:r>
          </a:p>
          <a:p>
            <a:pPr lvl="2"/>
            <a:r>
              <a:rPr lang="en-US" dirty="0" smtClean="0"/>
              <a:t>            contents[size] = element;</a:t>
            </a:r>
          </a:p>
          <a:p>
            <a:pPr lvl="2"/>
            <a:r>
              <a:rPr lang="en-US" dirty="0" smtClean="0"/>
              <a:t>            size++;</a:t>
            </a:r>
          </a:p>
          <a:p>
            <a:pPr lvl="2"/>
            <a:r>
              <a:rPr lang="en-US" dirty="0" smtClean="0"/>
              <a:t>}</a:t>
            </a:r>
          </a:p>
          <a:p>
            <a:r>
              <a:rPr lang="en-US" dirty="0" smtClean="0"/>
              <a:t>        }   </a:t>
            </a:r>
          </a:p>
          <a:p>
            <a:r>
              <a:rPr lang="en-US" dirty="0" smtClean="0"/>
              <a:t>}</a:t>
            </a:r>
          </a:p>
          <a:p>
            <a:endParaRPr lang="en-US" sz="1600" dirty="0" smtClean="0"/>
          </a:p>
        </p:txBody>
      </p:sp>
      <p:pic>
        <p:nvPicPr>
          <p:cNvPr id="6" name="~PP784.WAV">
            <a:hlinkClick r:id="" action="ppaction://media"/>
          </p:cNvPr>
          <p:cNvPicPr>
            <a:picLocks noRot="1" noChangeAspect="1"/>
          </p:cNvPicPr>
          <p:nvPr>
            <a:wavAudioFile r:embed="rId1" name="~PP78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45119"/>
      </p:ext>
    </p:extLst>
  </p:cSld>
  <p:clrMapOvr>
    <a:masterClrMapping/>
  </p:clrMapOvr>
  <p:transition advTm="97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 Notifications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43000" y="6019800"/>
            <a:ext cx="64008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Works for any variable sized collection defined using </a:t>
            </a:r>
            <a:r>
              <a:rPr lang="en-US" dirty="0" err="1" smtClean="0"/>
              <a:t>ObjectEditor</a:t>
            </a:r>
            <a:r>
              <a:rPr lang="en-US" dirty="0" smtClean="0"/>
              <a:t> convention (originally derived for Vectors)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39" idx="2"/>
            <a:endCxn id="38" idx="3"/>
          </p:cNvCxnSpPr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cxnSp>
        <p:nvCxnSpPr>
          <p:cNvPr id="43" name="Straight Arrow Connector 42"/>
          <p:cNvCxnSpPr>
            <a:stCxn id="42" idx="2"/>
            <a:endCxn id="38" idx="1"/>
          </p:cNvCxnSpPr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 flipH="1" flipV="1">
            <a:off x="5448300" y="3086100"/>
            <a:ext cx="1295400" cy="1066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124200" y="2133600"/>
            <a:ext cx="2819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updateVector</a:t>
            </a:r>
            <a:r>
              <a:rPr lang="en-US" dirty="0" smtClean="0"/>
              <a:t> (</a:t>
            </a:r>
            <a:r>
              <a:rPr lang="en-US" dirty="0" err="1" smtClean="0"/>
              <a:t>VectorChangeEvent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2438400" y="5011387"/>
            <a:ext cx="4419600" cy="5512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addVectorListener</a:t>
            </a:r>
            <a:r>
              <a:rPr lang="en-US" dirty="0" smtClean="0"/>
              <a:t>(</a:t>
            </a:r>
            <a:r>
              <a:rPr lang="en-US" dirty="0" err="1" smtClean="0"/>
              <a:t>VectorListener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5" name="~PP1545.WAV">
            <a:hlinkClick r:id="" action="ppaction://media"/>
          </p:cNvPr>
          <p:cNvPicPr>
            <a:picLocks noRot="1" noChangeAspect="1"/>
          </p:cNvPicPr>
          <p:nvPr>
            <a:wavAudioFile r:embed="rId2" name="~PP154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255935"/>
      </p:ext>
    </p:extLst>
  </p:cSld>
  <p:clrMapOvr>
    <a:masterClrMapping/>
  </p:clrMapOvr>
  <p:transition advTm="45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 animBg="1"/>
      <p:bldP spid="37" grpId="0" animBg="1"/>
      <p:bldP spid="41" grpId="0" animBg="1"/>
      <p:bldP spid="47" grpId="0" animBg="1"/>
      <p:bldP spid="48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VectorListener</a:t>
            </a:r>
            <a:r>
              <a:rPr lang="en-US" dirty="0" smtClean="0"/>
              <a:t> and </a:t>
            </a:r>
            <a:r>
              <a:rPr lang="en-US" dirty="0" err="1" smtClean="0"/>
              <a:t>VectorListenerRegisterer</a:t>
            </a:r>
            <a:r>
              <a:rPr lang="en-US" dirty="0" smtClean="0"/>
              <a:t> Interfaces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447800"/>
            <a:ext cx="76962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util.models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VectorListener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updateVector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VectorChangeEvent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evt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8531" y="3124200"/>
            <a:ext cx="76962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util.models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VectorListenerRegisterer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addVectorListener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VectorListener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aListener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dirty="0">
              <a:latin typeface="Courier New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pic>
        <p:nvPicPr>
          <p:cNvPr id="7" name="~PP2985.WAV">
            <a:hlinkClick r:id="" action="ppaction://media"/>
          </p:cNvPr>
          <p:cNvPicPr>
            <a:picLocks noRot="1" noChangeAspect="1"/>
          </p:cNvPicPr>
          <p:nvPr>
            <a:wavAudioFile r:embed="rId1" name="~PP298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16237"/>
      </p:ext>
    </p:extLst>
  </p:cSld>
  <p:clrMapOvr>
    <a:masterClrMapping/>
  </p:clrMapOvr>
  <p:transition advTm="13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VectorChangeEvent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371600"/>
            <a:ext cx="8610600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util.models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VectorChangeEvent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{</a:t>
            </a:r>
          </a:p>
          <a:p>
            <a:r>
              <a:rPr lang="en-US" sz="1600" dirty="0" smtClean="0"/>
              <a:t>  Object </a:t>
            </a:r>
            <a:r>
              <a:rPr lang="en-US" sz="1600" dirty="0"/>
              <a:t>source;</a:t>
            </a:r>
          </a:p>
          <a:p>
            <a:r>
              <a:rPr lang="en-US" sz="1600" dirty="0" smtClean="0"/>
              <a:t>  Object </a:t>
            </a:r>
            <a:r>
              <a:rPr lang="en-US" sz="1600" dirty="0" err="1"/>
              <a:t>otherSource</a:t>
            </a:r>
            <a:r>
              <a:rPr lang="en-US" sz="1600" dirty="0"/>
              <a:t>;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 // </a:t>
            </a:r>
            <a:r>
              <a:rPr lang="en-US" sz="1600" dirty="0">
                <a:solidFill>
                  <a:srgbClr val="3F7F5F"/>
                </a:solidFill>
                <a:latin typeface="Courier New"/>
              </a:rPr>
              <a:t>constants for event types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AddComponentEvent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1,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DeleteComponentEvent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2,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ChangeComponentEvent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3,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	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InsertComponentEvent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4,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	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CompletedComponentsEvent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5,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		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ClearEvent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6,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UndefEvent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1000;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// constructor,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oldObject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can be null when no value  is replaced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VectorChangeEvent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theSource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type,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posn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oldObject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{..}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 </a:t>
            </a:r>
            <a:endParaRPr lang="en-US" sz="1600" i="1" dirty="0" smtClean="0">
              <a:solidFill>
                <a:srgbClr val="000000"/>
              </a:solidFill>
              <a:latin typeface="Courier New"/>
            </a:endParaRPr>
          </a:p>
          <a:p>
            <a:endParaRPr lang="en-US" sz="1600" b="1" dirty="0" smtClean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	</a:t>
            </a:r>
            <a:endParaRPr lang="en-US" sz="1600" dirty="0"/>
          </a:p>
        </p:txBody>
      </p:sp>
      <p:pic>
        <p:nvPicPr>
          <p:cNvPr id="7" name="~PP3644.WAV">
            <a:hlinkClick r:id="" action="ppaction://media"/>
          </p:cNvPr>
          <p:cNvPicPr>
            <a:picLocks noRot="1" noChangeAspect="1"/>
          </p:cNvPicPr>
          <p:nvPr>
            <a:wavAudioFile r:embed="rId1" name="~PP364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68292"/>
      </p:ext>
    </p:extLst>
  </p:cSld>
  <p:clrMapOvr>
    <a:masterClrMapping/>
  </p:clrMapOvr>
  <p:transition advTm="49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 Notifications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066800"/>
            <a:ext cx="82296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AnObservableStringHistory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VectorListenerRegisterer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VectorListenerSupport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vectorListenerSupport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AVectorListenerSupport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…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(String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else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size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vectorListenerSupport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.notifyAllListeners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VectorChangeEvent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VectorChangeEvent.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AddComponentEvent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     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-1,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element,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addVectorListener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VectorListener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vectorListenerSupport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.addElement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aListener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…</a:t>
            </a:r>
            <a:endParaRPr lang="en-US" sz="1600" dirty="0" smtClean="0"/>
          </a:p>
        </p:txBody>
      </p:sp>
      <p:pic>
        <p:nvPicPr>
          <p:cNvPr id="5" name="~PP3451.WAV">
            <a:hlinkClick r:id="" action="ppaction://media"/>
          </p:cNvPr>
          <p:cNvPicPr>
            <a:picLocks noRot="1" noChangeAspect="1"/>
          </p:cNvPicPr>
          <p:nvPr>
            <a:wavAudioFile r:embed="rId1" name="~PP345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7244"/>
      </p:ext>
    </p:extLst>
  </p:cSld>
  <p:clrMapOvr>
    <a:masterClrMapping/>
  </p:clrMapOvr>
  <p:transition advTm="24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Programmer-Defined  </a:t>
            </a:r>
            <a:r>
              <a:rPr lang="en-US" dirty="0" err="1" smtClean="0"/>
              <a:t>Composable</a:t>
            </a:r>
            <a:r>
              <a:rPr lang="en-US" dirty="0" smtClean="0"/>
              <a:t>  Structure Types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286000" y="1599480"/>
            <a:ext cx="3309871" cy="592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Conventional  Languages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309611" y="3962400"/>
            <a:ext cx="3309871" cy="592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O-O Languages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rray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528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Sequence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292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8498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86963" y="4876800"/>
            <a:ext cx="295516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Objects with private instance variables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653011" y="4953000"/>
            <a:ext cx="1881389" cy="592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36502" y="58674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Shapes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336702" y="58674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Sequence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013102" y="58674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" y="58674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6705600" y="5846653"/>
            <a:ext cx="1881389" cy="592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647756" y="3370327"/>
            <a:ext cx="1881389" cy="59207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Composable</a:t>
            </a:r>
            <a:endParaRPr lang="en-US" dirty="0"/>
          </a:p>
        </p:txBody>
      </p:sp>
      <p:pic>
        <p:nvPicPr>
          <p:cNvPr id="19" name="~PP3707.WAV">
            <a:hlinkClick r:id="" action="ppaction://media"/>
          </p:cNvPr>
          <p:cNvPicPr>
            <a:picLocks noRot="1" noChangeAspect="1"/>
          </p:cNvPicPr>
          <p:nvPr>
            <a:wavAudioFile r:embed="rId2" name="~PP37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850763"/>
      </p:ext>
    </p:extLst>
  </p:cSld>
  <p:clrMapOvr>
    <a:masterClrMapping/>
  </p:clrMapOvr>
  <p:transition advTm="41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18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Automatically Generated </a:t>
            </a:r>
            <a:r>
              <a:rPr lang="en-US" dirty="0" err="1" smtClean="0"/>
              <a:t>Telepointer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6870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~PP1164.WAV">
            <a:hlinkClick r:id="" action="ppaction://media"/>
          </p:cNvPr>
          <p:cNvPicPr>
            <a:picLocks noRot="1" noChangeAspect="1"/>
          </p:cNvPicPr>
          <p:nvPr>
            <a:wavAudioFile r:embed="rId1" name="~PP116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65628"/>
      </p:ext>
    </p:extLst>
  </p:cSld>
  <p:clrMapOvr>
    <a:masterClrMapping/>
  </p:clrMapOvr>
  <p:transition advTm="128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Toolkit Hierarchy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2970506" y="259080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</a:t>
            </a:r>
            <a:endParaRPr lang="en-US" sz="2400" baseline="30000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4173470" y="3057525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7" name="Rectangle 66"/>
          <p:cNvSpPr/>
          <p:nvPr/>
        </p:nvSpPr>
        <p:spPr>
          <a:xfrm>
            <a:off x="5747472" y="258168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69" name="Rectangle 68"/>
          <p:cNvSpPr/>
          <p:nvPr/>
        </p:nvSpPr>
        <p:spPr>
          <a:xfrm>
            <a:off x="3048000" y="3971514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Widget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cxnSp>
        <p:nvCxnSpPr>
          <p:cNvPr id="70" name="Straight Arrow Connector 69"/>
          <p:cNvCxnSpPr>
            <a:stCxn id="61" idx="2"/>
            <a:endCxn id="71" idx="0"/>
          </p:cNvCxnSpPr>
          <p:nvPr/>
        </p:nvCxnSpPr>
        <p:spPr>
          <a:xfrm>
            <a:off x="4173470" y="3057525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>
          <a:xfrm>
            <a:off x="5867400" y="396059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sp>
        <p:nvSpPr>
          <p:cNvPr id="72" name="Rectangle 71"/>
          <p:cNvSpPr/>
          <p:nvPr/>
        </p:nvSpPr>
        <p:spPr>
          <a:xfrm>
            <a:off x="3048000" y="5352228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Widget</a:t>
            </a:r>
            <a:r>
              <a:rPr lang="en-US" sz="2400" baseline="30000" dirty="0" smtClean="0"/>
              <a:t>121</a:t>
            </a:r>
            <a:endParaRPr lang="en-US" sz="2400" baseline="30000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4181286" y="4438239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75" name="Straight Arrow Connector 74"/>
          <p:cNvCxnSpPr>
            <a:endCxn id="76" idx="0"/>
          </p:cNvCxnSpPr>
          <p:nvPr/>
        </p:nvCxnSpPr>
        <p:spPr>
          <a:xfrm>
            <a:off x="4191000" y="4421410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6" name="Rectangle 75"/>
          <p:cNvSpPr/>
          <p:nvPr/>
        </p:nvSpPr>
        <p:spPr>
          <a:xfrm>
            <a:off x="5884930" y="532447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Widget</a:t>
            </a:r>
            <a:r>
              <a:rPr lang="en-US" sz="2400" baseline="30000" dirty="0" smtClean="0"/>
              <a:t>122</a:t>
            </a:r>
            <a:endParaRPr lang="en-US" sz="2400" baseline="30000" dirty="0"/>
          </a:p>
        </p:txBody>
      </p:sp>
      <p:sp>
        <p:nvSpPr>
          <p:cNvPr id="77" name="Rectangle 76"/>
          <p:cNvSpPr/>
          <p:nvPr/>
        </p:nvSpPr>
        <p:spPr>
          <a:xfrm>
            <a:off x="304800" y="261412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Top Level</a:t>
            </a:r>
            <a:endParaRPr lang="en-US" sz="2400" baseline="30000" dirty="0"/>
          </a:p>
        </p:txBody>
      </p:sp>
      <p:sp>
        <p:nvSpPr>
          <p:cNvPr id="78" name="Rectangle 77"/>
          <p:cNvSpPr/>
          <p:nvPr/>
        </p:nvSpPr>
        <p:spPr>
          <a:xfrm>
            <a:off x="304800" y="398753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Container</a:t>
            </a:r>
            <a:endParaRPr lang="en-US" sz="2400" baseline="30000" dirty="0"/>
          </a:p>
        </p:txBody>
      </p:sp>
      <p:sp>
        <p:nvSpPr>
          <p:cNvPr id="79" name="Rectangle 78"/>
          <p:cNvSpPr/>
          <p:nvPr/>
        </p:nvSpPr>
        <p:spPr>
          <a:xfrm>
            <a:off x="381000" y="5402649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Component</a:t>
            </a:r>
            <a:endParaRPr lang="en-US" sz="2400" baseline="30000" dirty="0"/>
          </a:p>
        </p:txBody>
      </p:sp>
      <p:pic>
        <p:nvPicPr>
          <p:cNvPr id="16" name="~PP4052.WAV">
            <a:hlinkClick r:id="" action="ppaction://media"/>
          </p:cNvPr>
          <p:cNvPicPr>
            <a:picLocks noRot="1" noChangeAspect="1"/>
          </p:cNvPicPr>
          <p:nvPr>
            <a:wavAudioFile r:embed="rId1" name="~PP405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64864"/>
      </p:ext>
    </p:extLst>
  </p:cSld>
  <p:clrMapOvr>
    <a:masterClrMapping/>
  </p:clrMapOvr>
  <p:transition advTm="4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Encapsulated Object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371600"/>
            <a:ext cx="78486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Consolas"/>
              </a:rPr>
              <a:t>DuplexFrostyModel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getFrostyModel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Oval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oval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(30, 30, 10, 10);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/>
              </a:rPr>
              <a:t>oval.setFilled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/>
              </a:rPr>
              <a:t>oval.setColor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RED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oeFrame.setTelePointerModel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(oval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  <a:endParaRPr lang="en-US" dirty="0"/>
          </a:p>
        </p:txBody>
      </p:sp>
      <p:pic>
        <p:nvPicPr>
          <p:cNvPr id="5" name="~PP324.WAV">
            <a:hlinkClick r:id="" action="ppaction://media"/>
          </p:cNvPr>
          <p:cNvPicPr>
            <a:picLocks noRot="1" noChangeAspect="1"/>
          </p:cNvPicPr>
          <p:nvPr>
            <a:wavAudioFile r:embed="rId1" name="~PP32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38802"/>
      </p:ext>
    </p:extLst>
  </p:cSld>
  <p:clrMapOvr>
    <a:masterClrMapping/>
  </p:clrMapOvr>
  <p:transition advTm="19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Pointers?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2447925"/>
            <a:ext cx="25622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~PP1640.WAV">
            <a:hlinkClick r:id="" action="ppaction://media"/>
          </p:cNvPr>
          <p:cNvPicPr>
            <a:picLocks noRot="1" noChangeAspect="1"/>
          </p:cNvPicPr>
          <p:nvPr>
            <a:wavAudioFile r:embed="rId1" name="~PP164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35188"/>
      </p:ext>
    </p:extLst>
  </p:cSld>
  <p:clrMapOvr>
    <a:masterClrMapping/>
  </p:clrMapOvr>
  <p:transition advTm="13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Oval List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371600"/>
            <a:ext cx="7848600" cy="4999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launch()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DuplexFrostyModel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getFrostyModel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clientModel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Oval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oval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(20, 20, 15, 15);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oval.setFilled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oval.setColor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RED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Oval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anotherOval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(40, 40, 15, 15);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anotherOval.setFilled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anotherOval.setColor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BLUE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List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telepointers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AListenableVector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telepointers.add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(oval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telepointers.add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anotherOval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oeFrame.setTelePointerModel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telepointers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00400" y="4434052"/>
            <a:ext cx="3505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00800" y="3124200"/>
            <a:ext cx="2103438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Vector + Notifications</a:t>
            </a:r>
            <a:endParaRPr lang="en-US" dirty="0"/>
          </a:p>
        </p:txBody>
      </p:sp>
      <p:pic>
        <p:nvPicPr>
          <p:cNvPr id="9" name="~PP3587.WAV">
            <a:hlinkClick r:id="" action="ppaction://media"/>
          </p:cNvPr>
          <p:cNvPicPr>
            <a:picLocks noRot="1" noChangeAspect="1"/>
          </p:cNvPicPr>
          <p:nvPr>
            <a:wavAudioFile r:embed="rId2" name="~PP358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64161"/>
      </p:ext>
    </p:extLst>
  </p:cSld>
  <p:clrMapOvr>
    <a:masterClrMapping/>
  </p:clrMapOvr>
  <p:transition advTm="46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Time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990600"/>
            <a:ext cx="7924800" cy="5380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ASimplexFrostyModel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Counter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ADuplexFrostyModel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DuplexUpperCaser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                   Counter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anUpperCaser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 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setInput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.increment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(1);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.setInput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smtClean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.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firePropertyChange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smtClean="0">
                <a:solidFill>
                  <a:srgbClr val="2A00FF"/>
                </a:solidFill>
                <a:latin typeface="Consolas"/>
              </a:rPr>
              <a:t>"input"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processUpperCase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toCountedUpperCase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0"/>
            <a:ext cx="4038600" cy="219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42" y="4572000"/>
            <a:ext cx="4038601" cy="219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00800" y="3124200"/>
            <a:ext cx="2103438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on each character entry?</a:t>
            </a:r>
            <a:endParaRPr lang="en-US" dirty="0"/>
          </a:p>
        </p:txBody>
      </p:sp>
      <p:pic>
        <p:nvPicPr>
          <p:cNvPr id="9" name="~PP364.WAV">
            <a:hlinkClick r:id="" action="ppaction://media"/>
          </p:cNvPr>
          <p:cNvPicPr>
            <a:picLocks noRot="1" noChangeAspect="1"/>
          </p:cNvPicPr>
          <p:nvPr>
            <a:wavAudioFile r:embed="rId2" name="~PP364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620746"/>
      </p:ext>
    </p:extLst>
  </p:cSld>
  <p:clrMapOvr>
    <a:masterClrMapping/>
  </p:clrMapOvr>
  <p:transition advTm="299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VectorChangeEvent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371600"/>
            <a:ext cx="8610600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util.models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VectorChangeEvent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{</a:t>
            </a:r>
          </a:p>
          <a:p>
            <a:r>
              <a:rPr lang="en-US" sz="1600" dirty="0" smtClean="0"/>
              <a:t>  Object </a:t>
            </a:r>
            <a:r>
              <a:rPr lang="en-US" sz="1600" dirty="0"/>
              <a:t>source;</a:t>
            </a:r>
          </a:p>
          <a:p>
            <a:r>
              <a:rPr lang="en-US" sz="1600" dirty="0" smtClean="0"/>
              <a:t>  Object </a:t>
            </a:r>
            <a:r>
              <a:rPr lang="en-US" sz="1600" dirty="0" err="1"/>
              <a:t>otherSource</a:t>
            </a:r>
            <a:r>
              <a:rPr lang="en-US" sz="1600" dirty="0"/>
              <a:t>;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 // </a:t>
            </a:r>
            <a:r>
              <a:rPr lang="en-US" sz="1600" dirty="0">
                <a:solidFill>
                  <a:srgbClr val="3F7F5F"/>
                </a:solidFill>
                <a:latin typeface="Courier New"/>
              </a:rPr>
              <a:t>constants for event types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AddComponentEvent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1,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DeleteComponentEvent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2,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ChangeComponentEvent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3,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	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InsertComponentEvent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4,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	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CompletedComponentsEvent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5,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		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ClearEvent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6,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UndefEvent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 1000;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// constructor,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oldObject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can be null when no value  is replaced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VectorChangeEvent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theSource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type,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posn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oldObject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{..}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 </a:t>
            </a:r>
            <a:endParaRPr lang="en-US" sz="1600" i="1" dirty="0" smtClean="0">
              <a:solidFill>
                <a:srgbClr val="000000"/>
              </a:solidFill>
              <a:latin typeface="Courier New"/>
            </a:endParaRPr>
          </a:p>
          <a:p>
            <a:endParaRPr lang="en-US" sz="1600" b="1" dirty="0" smtClean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	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352800" y="5303838"/>
            <a:ext cx="2103438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Works for </a:t>
            </a:r>
            <a:r>
              <a:rPr lang="en-US" dirty="0" err="1" smtClean="0"/>
              <a:t>stringbuffer</a:t>
            </a:r>
            <a:r>
              <a:rPr lang="en-US" dirty="0" smtClean="0"/>
              <a:t> also</a:t>
            </a:r>
            <a:endParaRPr lang="en-US" dirty="0"/>
          </a:p>
        </p:txBody>
      </p:sp>
      <p:pic>
        <p:nvPicPr>
          <p:cNvPr id="8" name="~PP2670.WAV">
            <a:hlinkClick r:id="" action="ppaction://media"/>
          </p:cNvPr>
          <p:cNvPicPr>
            <a:picLocks noRot="1" noChangeAspect="1"/>
          </p:cNvPicPr>
          <p:nvPr>
            <a:wavAudioFile r:embed="rId2" name="~PP267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3129301"/>
      </p:ext>
    </p:extLst>
  </p:cSld>
  <p:clrMapOvr>
    <a:masterClrMapping/>
  </p:clrMapOvr>
  <p:transition advTm="10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AMutableString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8534400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AMutableString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VectorInterface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&lt;Character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StringBuffer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dirty="0"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AMutableString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s)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StringBuffer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size()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r>
              <a:rPr lang="en-US" dirty="0" smtClean="0">
                <a:latin typeface="Consolas"/>
              </a:rPr>
              <a:t>  </a:t>
            </a:r>
            <a:endParaRPr lang="en-US" dirty="0"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addElement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char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c)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 </a:t>
            </a:r>
          </a:p>
          <a:p>
            <a:r>
              <a:rPr lang="en-US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…      </a:t>
            </a:r>
            <a:endParaRPr lang="en-US" i="1" dirty="0" smtClean="0">
              <a:solidFill>
                <a:srgbClr val="000000"/>
              </a:solidFill>
              <a:latin typeface="Courier New"/>
            </a:endParaRPr>
          </a:p>
          <a:p>
            <a:endParaRPr lang="en-US" b="1" dirty="0" smtClean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15000" y="3657600"/>
            <a:ext cx="2438400" cy="14477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Converting </a:t>
            </a:r>
            <a:r>
              <a:rPr lang="en-US" dirty="0" err="1" smtClean="0"/>
              <a:t>stringbuffer</a:t>
            </a:r>
            <a:r>
              <a:rPr lang="en-US" dirty="0" smtClean="0"/>
              <a:t> interface to Vector interface</a:t>
            </a:r>
            <a:endParaRPr lang="en-US" dirty="0"/>
          </a:p>
        </p:txBody>
      </p:sp>
      <p:pic>
        <p:nvPicPr>
          <p:cNvPr id="5" name="~PP2448.WAV">
            <a:hlinkClick r:id="" action="ppaction://media"/>
          </p:cNvPr>
          <p:cNvPicPr>
            <a:picLocks noRot="1" noChangeAspect="1"/>
          </p:cNvPicPr>
          <p:nvPr>
            <a:wavAudioFile r:embed="rId2" name="~PP244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7602529"/>
      </p:ext>
    </p:extLst>
  </p:cSld>
  <p:clrMapOvr>
    <a:masterClrMapping/>
  </p:clrMapOvr>
  <p:transition advTm="16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AListenableString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371600"/>
            <a:ext cx="86106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AListenableString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AMutableString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</a:p>
          <a:p>
            <a:r>
              <a:rPr lang="en-US" dirty="0" err="1">
                <a:solidFill>
                  <a:srgbClr val="000000"/>
                </a:solidFill>
                <a:latin typeface="Consolas"/>
              </a:rPr>
              <a:t>ListenableString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AListenableString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s)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addElement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char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c)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.addElement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stringChangeSupport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.elementAdded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Character(c));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b="1" dirty="0">
                <a:solidFill>
                  <a:srgbClr val="000000"/>
                </a:solidFill>
                <a:highlight>
                  <a:srgbClr val="D4D4D4"/>
                </a:highlight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nsolas"/>
              </a:rPr>
              <a:t>…</a:t>
            </a:r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15000" y="5105400"/>
            <a:ext cx="2438400" cy="9115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Firing notifications</a:t>
            </a:r>
            <a:endParaRPr lang="en-US" dirty="0"/>
          </a:p>
        </p:txBody>
      </p:sp>
      <p:pic>
        <p:nvPicPr>
          <p:cNvPr id="5" name="~PP545.WAV">
            <a:hlinkClick r:id="" action="ppaction://media"/>
          </p:cNvPr>
          <p:cNvPicPr>
            <a:picLocks noRot="1" noChangeAspect="1"/>
          </p:cNvPicPr>
          <p:nvPr>
            <a:wavAudioFile r:embed="rId2" name="~PP54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319211"/>
      </p:ext>
    </p:extLst>
  </p:cSld>
  <p:clrMapOvr>
    <a:masterClrMapping/>
  </p:clrMapOvr>
  <p:transition advTm="63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Predefined </a:t>
            </a:r>
            <a:r>
              <a:rPr lang="en-US" dirty="0" err="1" smtClean="0"/>
              <a:t>ObjectEditor</a:t>
            </a:r>
            <a:r>
              <a:rPr lang="en-US" dirty="0" smtClean="0"/>
              <a:t> Classes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54572" y="1900813"/>
            <a:ext cx="2590800" cy="6681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AnOvalModel</a:t>
            </a:r>
            <a:endParaRPr lang="en-US" sz="2000" baseline="30000" dirty="0"/>
          </a:p>
        </p:txBody>
      </p:sp>
      <p:sp>
        <p:nvSpPr>
          <p:cNvPr id="22" name="Rectangle 21"/>
          <p:cNvSpPr/>
          <p:nvPr/>
        </p:nvSpPr>
        <p:spPr>
          <a:xfrm>
            <a:off x="1321674" y="4876800"/>
            <a:ext cx="2801007" cy="6681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AListenableVector</a:t>
            </a:r>
            <a:endParaRPr lang="en-US" sz="2000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3287110" y="1930704"/>
            <a:ext cx="2464676" cy="6681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ARectangleModel</a:t>
            </a:r>
            <a:endParaRPr lang="en-US" sz="2000" baseline="30000" dirty="0"/>
          </a:p>
        </p:txBody>
      </p:sp>
      <p:sp>
        <p:nvSpPr>
          <p:cNvPr id="28" name="Rectangle 27"/>
          <p:cNvSpPr/>
          <p:nvPr/>
        </p:nvSpPr>
        <p:spPr>
          <a:xfrm>
            <a:off x="6019800" y="1899993"/>
            <a:ext cx="2464676" cy="6681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ALineModel</a:t>
            </a:r>
            <a:endParaRPr lang="en-US" sz="2000" baseline="30000" dirty="0"/>
          </a:p>
        </p:txBody>
      </p:sp>
      <p:sp>
        <p:nvSpPr>
          <p:cNvPr id="36" name="Rectangle 35"/>
          <p:cNvSpPr/>
          <p:nvPr/>
        </p:nvSpPr>
        <p:spPr>
          <a:xfrm>
            <a:off x="2790496" y="1149941"/>
            <a:ext cx="2590800" cy="6026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</a:t>
            </a:r>
            <a:r>
              <a:rPr lang="en-US" sz="2000" dirty="0" err="1" smtClean="0"/>
              <a:t>us.uigen.shapes</a:t>
            </a:r>
            <a:endParaRPr lang="en-US" sz="2000" baseline="30000" dirty="0"/>
          </a:p>
        </p:txBody>
      </p:sp>
      <p:sp>
        <p:nvSpPr>
          <p:cNvPr id="42" name="Rectangle 41"/>
          <p:cNvSpPr/>
          <p:nvPr/>
        </p:nvSpPr>
        <p:spPr>
          <a:xfrm>
            <a:off x="478220" y="2720539"/>
            <a:ext cx="2567152" cy="6681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AStringModel</a:t>
            </a:r>
            <a:endParaRPr lang="en-US" sz="2000" baseline="30000" dirty="0"/>
          </a:p>
        </p:txBody>
      </p:sp>
      <p:sp>
        <p:nvSpPr>
          <p:cNvPr id="43" name="Rectangle 42"/>
          <p:cNvSpPr/>
          <p:nvPr/>
        </p:nvSpPr>
        <p:spPr>
          <a:xfrm>
            <a:off x="3287110" y="2720539"/>
            <a:ext cx="2464676" cy="6681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AnImageModel</a:t>
            </a:r>
            <a:endParaRPr lang="en-US" sz="2000" baseline="30000" dirty="0"/>
          </a:p>
        </p:txBody>
      </p:sp>
      <p:sp>
        <p:nvSpPr>
          <p:cNvPr id="44" name="Rectangle 43"/>
          <p:cNvSpPr/>
          <p:nvPr/>
        </p:nvSpPr>
        <p:spPr>
          <a:xfrm>
            <a:off x="2803632" y="3886200"/>
            <a:ext cx="2590800" cy="6026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util.models</a:t>
            </a:r>
            <a:endParaRPr lang="en-US" sz="2000" baseline="30000" dirty="0"/>
          </a:p>
        </p:txBody>
      </p:sp>
      <p:sp>
        <p:nvSpPr>
          <p:cNvPr id="45" name="Rectangle 44"/>
          <p:cNvSpPr/>
          <p:nvPr/>
        </p:nvSpPr>
        <p:spPr>
          <a:xfrm>
            <a:off x="4619296" y="4876800"/>
            <a:ext cx="2801007" cy="6681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AListenableString</a:t>
            </a:r>
            <a:endParaRPr lang="en-US" sz="2000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2046888" y="5750637"/>
            <a:ext cx="2982312" cy="6681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AListenableHashtable</a:t>
            </a:r>
            <a:endParaRPr lang="en-US" sz="2000" baseline="30000" dirty="0"/>
          </a:p>
        </p:txBody>
      </p:sp>
      <p:pic>
        <p:nvPicPr>
          <p:cNvPr id="13" name="~PP2152.WAV">
            <a:hlinkClick r:id="" action="ppaction://media"/>
          </p:cNvPr>
          <p:cNvPicPr>
            <a:picLocks noRot="1" noChangeAspect="1"/>
          </p:cNvPicPr>
          <p:nvPr>
            <a:wavAudioFile r:embed="rId1" name="~PP215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25600"/>
      </p:ext>
    </p:extLst>
  </p:cSld>
  <p:clrMapOvr>
    <a:masterClrMapping/>
  </p:clrMapOvr>
  <p:transition advTm="67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Duplex Counter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1447800"/>
            <a:ext cx="8693424" cy="441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ADuplexFrostyConsoleUI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ASimplexFrostyConsoleUI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DuplexUserInterfaceManager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interact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SimplexFrostyModel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.interact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aModel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((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PropertyListenerRegisterer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clientModel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).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addPropertyChangeListener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propertyChange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PropertyChangeEvent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aPropertyChange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aPropertyChange.getPropertyName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().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equalsIgnoreCase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"output"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))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aPropertyChange.getNewValue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92110" y="4527331"/>
            <a:ext cx="2123090" cy="3284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3815.WAV">
            <a:hlinkClick r:id="" action="ppaction://media"/>
          </p:cNvPr>
          <p:cNvPicPr>
            <a:picLocks noRot="1" noChangeAspect="1"/>
          </p:cNvPicPr>
          <p:nvPr>
            <a:wavAudioFile r:embed="rId1" name="~PP381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55498"/>
      </p:ext>
    </p:extLst>
  </p:cSld>
  <p:clrMapOvr>
    <a:masterClrMapping/>
  </p:clrMapOvr>
  <p:transition advTm="47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Language-Based User Interface Generator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Provides a user interface to automatically display and manipulate the logical structure of a model, that is, automatically provide the controller and view of a model.</a:t>
            </a:r>
          </a:p>
          <a:p>
            <a:r>
              <a:rPr lang="en-US" dirty="0" smtClean="0"/>
              <a:t>In an encapsulated object, this structure can be derived using programming patterns</a:t>
            </a:r>
          </a:p>
          <a:p>
            <a:r>
              <a:rPr lang="en-US" dirty="0" smtClean="0"/>
              <a:t>Programming patterns can be map encapsulated objects to  records, variable-length lists, and tables.</a:t>
            </a:r>
          </a:p>
          <a:p>
            <a:r>
              <a:rPr lang="en-US" dirty="0" smtClean="0"/>
              <a:t>Additional graphics programming patterns can be used to map records to various graphic shapes such as point, line, rectangle and oval</a:t>
            </a:r>
          </a:p>
          <a:p>
            <a:r>
              <a:rPr lang="en-US" dirty="0" smtClean="0"/>
              <a:t>These patterns are associated with notification and listener types that allow the generator to receive events from the model.</a:t>
            </a:r>
          </a:p>
        </p:txBody>
      </p:sp>
    </p:spTree>
    <p:extLst>
      <p:ext uri="{BB962C8B-B14F-4D97-AF65-F5344CB8AC3E}">
        <p14:creationId xmlns:p14="http://schemas.microsoft.com/office/powerpoint/2010/main" val="4105377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Implementation Issues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1059" y="3490912"/>
            <a:ext cx="6172200" cy="461963"/>
          </a:xfrm>
          <a:prstGeom prst="rect">
            <a:avLst/>
          </a:prstGeom>
          <a:solidFill>
            <a:schemeClr val="lt1">
              <a:alpha val="43000"/>
            </a:schemeClr>
          </a:solidFill>
          <a:ln>
            <a:gradFill>
              <a:gsLst>
                <a:gs pos="0">
                  <a:schemeClr val="accent1">
                    <a:tint val="66000"/>
                    <a:satMod val="160000"/>
                    <a:alpha val="33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Algorithms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1773535"/>
            <a:ext cx="61722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Software engineering architectures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2590800"/>
            <a:ext cx="6172200" cy="461962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Distributed/concurrency architectures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95703" y="4439889"/>
            <a:ext cx="6172200" cy="4619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Abstractions (interactive)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3400" y="1219200"/>
            <a:ext cx="609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4162870"/>
            <a:ext cx="609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pic>
        <p:nvPicPr>
          <p:cNvPr id="11" name="~PP2749.WAV">
            <a:hlinkClick r:id="" action="ppaction://media"/>
          </p:cNvPr>
          <p:cNvPicPr>
            <a:picLocks noRot="1" noChangeAspect="1"/>
          </p:cNvPicPr>
          <p:nvPr>
            <a:wavAudioFile r:embed="rId2" name="~PP274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956720"/>
      </p:ext>
    </p:extLst>
  </p:cSld>
  <p:clrMapOvr>
    <a:masterClrMapping/>
  </p:clrMapOvr>
  <p:transition advTm="48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2" grpId="0" animBg="1"/>
      <p:bldP spid="22" grpId="1" animBg="1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AWT Toolkit Hierarchy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2970506" y="259080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</a:t>
            </a:r>
            <a:endParaRPr lang="en-US" sz="2400" baseline="30000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4173470" y="3057525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7" name="Rectangle 66"/>
          <p:cNvSpPr/>
          <p:nvPr/>
        </p:nvSpPr>
        <p:spPr>
          <a:xfrm>
            <a:off x="5747472" y="258168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(J)Frame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69" name="Rectangle 68"/>
          <p:cNvSpPr/>
          <p:nvPr/>
        </p:nvSpPr>
        <p:spPr>
          <a:xfrm>
            <a:off x="3048000" y="3971514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Container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cxnSp>
        <p:nvCxnSpPr>
          <p:cNvPr id="70" name="Straight Arrow Connector 69"/>
          <p:cNvCxnSpPr>
            <a:stCxn id="61" idx="2"/>
            <a:endCxn id="71" idx="0"/>
          </p:cNvCxnSpPr>
          <p:nvPr/>
        </p:nvCxnSpPr>
        <p:spPr>
          <a:xfrm>
            <a:off x="4173470" y="3057525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>
          <a:xfrm>
            <a:off x="5867400" y="396059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Panel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sp>
        <p:nvSpPr>
          <p:cNvPr id="72" name="Rectangle 71"/>
          <p:cNvSpPr/>
          <p:nvPr/>
        </p:nvSpPr>
        <p:spPr>
          <a:xfrm>
            <a:off x="3048000" y="5352228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(J)TextField</a:t>
            </a:r>
            <a:r>
              <a:rPr lang="en-US" sz="2400" baseline="30000" dirty="0" smtClean="0"/>
              <a:t>121</a:t>
            </a:r>
            <a:endParaRPr lang="en-US" sz="2400" baseline="30000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4181286" y="4438239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75" name="Straight Arrow Connector 74"/>
          <p:cNvCxnSpPr>
            <a:endCxn id="76" idx="0"/>
          </p:cNvCxnSpPr>
          <p:nvPr/>
        </p:nvCxnSpPr>
        <p:spPr>
          <a:xfrm>
            <a:off x="4191000" y="4421410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6" name="Rectangle 75"/>
          <p:cNvSpPr/>
          <p:nvPr/>
        </p:nvSpPr>
        <p:spPr>
          <a:xfrm>
            <a:off x="5884930" y="532447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(J)Slider</a:t>
            </a:r>
            <a:r>
              <a:rPr lang="en-US" sz="2400" baseline="30000" dirty="0" smtClean="0"/>
              <a:t>122</a:t>
            </a:r>
            <a:endParaRPr lang="en-US" sz="2400" baseline="30000" dirty="0"/>
          </a:p>
        </p:txBody>
      </p:sp>
      <p:sp>
        <p:nvSpPr>
          <p:cNvPr id="77" name="Rectangle 76"/>
          <p:cNvSpPr/>
          <p:nvPr/>
        </p:nvSpPr>
        <p:spPr>
          <a:xfrm>
            <a:off x="304800" y="261412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Top Level</a:t>
            </a:r>
            <a:endParaRPr lang="en-US" sz="2400" baseline="30000" dirty="0"/>
          </a:p>
        </p:txBody>
      </p:sp>
      <p:sp>
        <p:nvSpPr>
          <p:cNvPr id="78" name="Rectangle 77"/>
          <p:cNvSpPr/>
          <p:nvPr/>
        </p:nvSpPr>
        <p:spPr>
          <a:xfrm>
            <a:off x="304800" y="398753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Sub Windows</a:t>
            </a:r>
            <a:endParaRPr lang="en-US" sz="2400" baseline="30000" dirty="0"/>
          </a:p>
        </p:txBody>
      </p:sp>
      <p:sp>
        <p:nvSpPr>
          <p:cNvPr id="79" name="Rectangle 78"/>
          <p:cNvSpPr/>
          <p:nvPr/>
        </p:nvSpPr>
        <p:spPr>
          <a:xfrm>
            <a:off x="381000" y="5402649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Sub Widgets</a:t>
            </a:r>
            <a:endParaRPr lang="en-US" sz="2400" baseline="30000" dirty="0"/>
          </a:p>
        </p:txBody>
      </p:sp>
      <p:pic>
        <p:nvPicPr>
          <p:cNvPr id="16" name="~PP1622.WAV">
            <a:hlinkClick r:id="" action="ppaction://media"/>
          </p:cNvPr>
          <p:cNvPicPr>
            <a:picLocks noRot="1" noChangeAspect="1"/>
          </p:cNvPicPr>
          <p:nvPr>
            <a:wavAudioFile r:embed="rId1" name="~PP162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0055"/>
      </p:ext>
    </p:extLst>
  </p:cSld>
  <p:clrMapOvr>
    <a:masterClrMapping/>
  </p:clrMapOvr>
  <p:transition advTm="17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3723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Flow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2"/>
            <a:endCxn id="4" idx="1"/>
          </p:cNvCxnSpPr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448300" y="3086100"/>
            <a:ext cx="1295400" cy="1066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10000" y="2209800"/>
            <a:ext cx="213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Method</a:t>
            </a:r>
            <a:endParaRPr lang="en-US" dirty="0"/>
          </a:p>
        </p:txBody>
      </p:sp>
      <p:pic>
        <p:nvPicPr>
          <p:cNvPr id="17" name="~PP2825.WAV">
            <a:hlinkClick r:id="" action="ppaction://media"/>
          </p:cNvPr>
          <p:cNvPicPr>
            <a:picLocks noRot="1" noChangeAspect="1"/>
          </p:cNvPicPr>
          <p:nvPr>
            <a:wavAudioFile r:embed="rId2" name="~PP282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319214"/>
      </p:ext>
    </p:extLst>
  </p:cSld>
  <p:clrMapOvr>
    <a:masterClrMapping/>
  </p:clrMapOvr>
  <p:transition advTm="101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 in Model/</a:t>
            </a:r>
            <a:r>
              <a:rPr lang="en-US" dirty="0" err="1" smtClean="0"/>
              <a:t>Interactor</a:t>
            </a:r>
            <a:r>
              <a:rPr lang="en-US" dirty="0" smtClean="0"/>
              <a:t> Pattern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28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6" name="Straight Arrow Connector 5"/>
          <p:cNvCxnSpPr>
            <a:endCxn id="20" idx="0"/>
          </p:cNvCxnSpPr>
          <p:nvPr/>
        </p:nvCxnSpPr>
        <p:spPr>
          <a:xfrm flipH="1">
            <a:off x="2438400" y="3031660"/>
            <a:ext cx="2033506" cy="15403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724400" y="2857501"/>
            <a:ext cx="1676400" cy="145699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486400" y="2247900"/>
            <a:ext cx="213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Method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276600" y="1638300"/>
            <a:ext cx="2133600" cy="609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+ </a:t>
            </a:r>
            <a:r>
              <a:rPr lang="en-US" dirty="0"/>
              <a:t>C</a:t>
            </a:r>
            <a:r>
              <a:rPr lang="en-US" dirty="0" smtClean="0"/>
              <a:t>ontroller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562600" y="4572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371600" y="4572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505200" y="43434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07153" y="1142999"/>
            <a:ext cx="3048000" cy="6568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Change is echoed back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657600" y="1111677"/>
            <a:ext cx="3048000" cy="6568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cycle as no user event listener called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65071" y="5715001"/>
            <a:ext cx="3925929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efficiency and non idempotent events, view should check its current state with event and/or model state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400800" y="2889031"/>
            <a:ext cx="609600" cy="16829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562600" y="5715001"/>
            <a:ext cx="2895600" cy="10957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Ideally local event should contain information to ease diffing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9752" y="2200604"/>
            <a:ext cx="2614448" cy="9235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property value can be compared with existing one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09752" y="3325211"/>
            <a:ext cx="2614448" cy="9235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size can be compared with new one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43840" y="4919419"/>
            <a:ext cx="3048000" cy="6568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But </a:t>
            </a:r>
            <a:r>
              <a:rPr lang="en-US" dirty="0"/>
              <a:t>v</a:t>
            </a:r>
            <a:r>
              <a:rPr lang="en-US" dirty="0" smtClean="0"/>
              <a:t>ector events  are not idempotent</a:t>
            </a:r>
            <a:endParaRPr lang="en-US" dirty="0"/>
          </a:p>
        </p:txBody>
      </p:sp>
      <p:pic>
        <p:nvPicPr>
          <p:cNvPr id="22" name="~PP968.WAV">
            <a:hlinkClick r:id="" action="ppaction://media"/>
          </p:cNvPr>
          <p:cNvPicPr>
            <a:picLocks noRot="1" noChangeAspect="1"/>
          </p:cNvPicPr>
          <p:nvPr>
            <a:wavAudioFile r:embed="rId2" name="~PP96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389374"/>
      </p:ext>
    </p:extLst>
  </p:cSld>
  <p:clrMapOvr>
    <a:masterClrMapping/>
  </p:clrMapOvr>
  <p:transition advTm="231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Cycle in Replicated Models and Diffing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154621" y="3093982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133600" y="4876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 Coupler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183321" y="3932182"/>
            <a:ext cx="0" cy="95250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078421" y="2712982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579179" y="2948147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91000" y="1517435"/>
            <a:ext cx="1527942" cy="38008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112579" y="1098335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Coupler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162300" y="2027177"/>
            <a:ext cx="0" cy="6858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5791200" y="3138647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5770179" y="4921465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 Coupler</a:t>
            </a:r>
            <a:endParaRPr lang="en-US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819900" y="3976847"/>
            <a:ext cx="0" cy="95250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715000" y="2757647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5749158" y="1143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Coupler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6798879" y="2071842"/>
            <a:ext cx="0" cy="68580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2" idx="1"/>
          </p:cNvCxnSpPr>
          <p:nvPr/>
        </p:nvCxnSpPr>
        <p:spPr>
          <a:xfrm flipH="1" flipV="1">
            <a:off x="4169979" y="1495100"/>
            <a:ext cx="1600200" cy="384546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141279" y="5527127"/>
            <a:ext cx="2971800" cy="13663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coupler could use event state and model state to perform diff and not propagate event it has received</a:t>
            </a:r>
            <a:endParaRPr lang="en-US" dirty="0"/>
          </a:p>
        </p:txBody>
      </p:sp>
      <p:pic>
        <p:nvPicPr>
          <p:cNvPr id="19" name="~PP2906.WAV">
            <a:hlinkClick r:id="" action="ppaction://media"/>
          </p:cNvPr>
          <p:cNvPicPr>
            <a:picLocks noRot="1" noChangeAspect="1"/>
          </p:cNvPicPr>
          <p:nvPr>
            <a:wavAudioFile r:embed="rId2" name="~PP290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310940"/>
      </p:ext>
    </p:extLst>
  </p:cSld>
  <p:clrMapOvr>
    <a:masterClrMapping/>
  </p:clrMapOvr>
  <p:transition advTm="116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Write Methods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154621" y="3093982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133600" y="4876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 Coupler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183321" y="3932182"/>
            <a:ext cx="0" cy="95250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078421" y="2712982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155192" y="2635465"/>
            <a:ext cx="0" cy="5031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91000" y="1517435"/>
            <a:ext cx="1527942" cy="38008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112579" y="1098335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Coupler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162300" y="2027177"/>
            <a:ext cx="0" cy="6858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5791200" y="3138647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5770179" y="4921465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 Coupler</a:t>
            </a:r>
            <a:endParaRPr lang="en-US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819900" y="3976847"/>
            <a:ext cx="0" cy="95250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715000" y="2757647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5749158" y="1143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Coupler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6798879" y="2071842"/>
            <a:ext cx="0" cy="68580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2" idx="1"/>
          </p:cNvCxnSpPr>
          <p:nvPr/>
        </p:nvCxnSpPr>
        <p:spPr>
          <a:xfrm flipH="1" flipV="1">
            <a:off x="4169979" y="1495100"/>
            <a:ext cx="1600200" cy="384546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276094" y="5296369"/>
            <a:ext cx="2569779" cy="14574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could have different write methods  and events for local objects and couplers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5410200" y="5295900"/>
            <a:ext cx="2396358" cy="1457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write methods invoked by in coupler propagate local but not remote events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73421" y="3138647"/>
            <a:ext cx="1939158" cy="5649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Write Methods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73421" y="4876800"/>
            <a:ext cx="1617279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Observers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18" idx="2"/>
            <a:endCxn id="22" idx="0"/>
          </p:cNvCxnSpPr>
          <p:nvPr/>
        </p:nvCxnSpPr>
        <p:spPr>
          <a:xfrm flipH="1">
            <a:off x="982061" y="3932182"/>
            <a:ext cx="2201260" cy="94461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4" name="~PP1261.WAV">
            <a:hlinkClick r:id="" action="ppaction://media"/>
          </p:cNvPr>
          <p:cNvPicPr>
            <a:picLocks noRot="1" noChangeAspect="1"/>
          </p:cNvPicPr>
          <p:nvPr>
            <a:wavAudioFile r:embed="rId2" name="~PP126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122540"/>
      </p:ext>
    </p:extLst>
  </p:cSld>
  <p:clrMapOvr>
    <a:masterClrMapping/>
  </p:clrMapOvr>
  <p:transition advTm="190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0" grpId="0" animBg="1"/>
      <p:bldP spid="62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Cycles in Single-User UIs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Cycles can result when a view and controller are combined into an </a:t>
            </a:r>
            <a:r>
              <a:rPr lang="en-US" dirty="0" err="1" smtClean="0"/>
              <a:t>interactor</a:t>
            </a:r>
            <a:r>
              <a:rPr lang="en-US" dirty="0" smtClean="0"/>
              <a:t> as an </a:t>
            </a:r>
            <a:r>
              <a:rPr lang="en-US" dirty="0" err="1" smtClean="0"/>
              <a:t>interactor</a:t>
            </a:r>
            <a:r>
              <a:rPr lang="en-US" dirty="0" smtClean="0"/>
              <a:t> can receive a change it sent to the model.</a:t>
            </a:r>
          </a:p>
          <a:p>
            <a:r>
              <a:rPr lang="en-US" dirty="0" smtClean="0"/>
              <a:t>This cycle is not self perpetuating as </a:t>
            </a:r>
            <a:r>
              <a:rPr lang="en-US" dirty="0" err="1" smtClean="0"/>
              <a:t>interactors</a:t>
            </a:r>
            <a:r>
              <a:rPr lang="en-US" dirty="0" smtClean="0"/>
              <a:t> fire changes in response to user input and not model methods.</a:t>
            </a:r>
          </a:p>
          <a:p>
            <a:r>
              <a:rPr lang="en-US" dirty="0" smtClean="0"/>
              <a:t>For efficiency reasons, an </a:t>
            </a:r>
            <a:r>
              <a:rPr lang="en-US" dirty="0" err="1" smtClean="0"/>
              <a:t>interactor</a:t>
            </a:r>
            <a:r>
              <a:rPr lang="en-US" dirty="0" smtClean="0"/>
              <a:t> or view should process a model </a:t>
            </a:r>
            <a:r>
              <a:rPr lang="en-US" dirty="0" err="1" smtClean="0"/>
              <a:t>notificaton</a:t>
            </a:r>
            <a:r>
              <a:rPr lang="en-US" dirty="0" smtClean="0"/>
              <a:t> only if it will change the display and has not been bounced back. To do so it must do a diff between the model state and the displayed state</a:t>
            </a:r>
          </a:p>
          <a:p>
            <a:pPr lvl="1"/>
            <a:r>
              <a:rPr lang="en-US" dirty="0" smtClean="0"/>
              <a:t>In particular, a view or </a:t>
            </a:r>
            <a:r>
              <a:rPr lang="en-US" dirty="0" err="1" smtClean="0"/>
              <a:t>interactor</a:t>
            </a:r>
            <a:r>
              <a:rPr lang="en-US" dirty="0" smtClean="0"/>
              <a:t> displaying a property as text can use a property change event to  compare the  textual representation of the new property value with content of the text field.</a:t>
            </a:r>
          </a:p>
          <a:p>
            <a:pPr lvl="1"/>
            <a:r>
              <a:rPr lang="en-US" dirty="0" smtClean="0"/>
              <a:t>A view or </a:t>
            </a:r>
            <a:r>
              <a:rPr lang="en-US" dirty="0" err="1" smtClean="0"/>
              <a:t>interactor</a:t>
            </a:r>
            <a:r>
              <a:rPr lang="en-US" dirty="0" smtClean="0"/>
              <a:t> displaying a list can use a list insert or delete event to compare the new size with the number of items it is displaying. If the size is the same, this is a bounced back change.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777300"/>
      </p:ext>
    </p:extLst>
  </p:cSld>
  <p:clrMapOvr>
    <a:masterClrMapping/>
  </p:clrMapOvr>
  <p:transition advTm="1221"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Cycles in Multi-User UIs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 a multi-user UI </a:t>
            </a:r>
            <a:r>
              <a:rPr lang="en-US" smtClean="0"/>
              <a:t>with replicated models, </a:t>
            </a:r>
            <a:r>
              <a:rPr lang="en-US" dirty="0" smtClean="0"/>
              <a:t>a change is sent by a model to a remote model through a local out coupler and a remote in  coupler.</a:t>
            </a:r>
          </a:p>
          <a:p>
            <a:r>
              <a:rPr lang="en-US" dirty="0" smtClean="0"/>
              <a:t>Write methods in a model can be called by local controllers or in couplers receiving changes from remote models.</a:t>
            </a:r>
          </a:p>
          <a:p>
            <a:r>
              <a:rPr lang="en-US" dirty="0" smtClean="0"/>
              <a:t>Like an </a:t>
            </a:r>
            <a:r>
              <a:rPr lang="en-US" dirty="0" err="1" smtClean="0"/>
              <a:t>interactor</a:t>
            </a:r>
            <a:r>
              <a:rPr lang="en-US" dirty="0" smtClean="0"/>
              <a:t>, an in coupler should use received changes and model state to make sure it does not send to the model bounced changes. Otherwise a self perpetuating cycle can result.</a:t>
            </a:r>
          </a:p>
          <a:p>
            <a:r>
              <a:rPr lang="en-US" dirty="0" smtClean="0"/>
              <a:t>Alternatively a model could provide different versions of write methods for  local controllers and in couplers. </a:t>
            </a:r>
            <a:endParaRPr lang="en-US" dirty="0"/>
          </a:p>
          <a:p>
            <a:r>
              <a:rPr lang="en-US" dirty="0" smtClean="0"/>
              <a:t>Local write methods send notifications to both views/</a:t>
            </a:r>
            <a:r>
              <a:rPr lang="en-US" dirty="0" err="1" smtClean="0"/>
              <a:t>interactors</a:t>
            </a:r>
            <a:r>
              <a:rPr lang="en-US" dirty="0" smtClean="0"/>
              <a:t> and out couplers but  in coupler write methods send  notifications only to local views and </a:t>
            </a:r>
            <a:r>
              <a:rPr lang="en-US" dirty="0" err="1" smtClean="0"/>
              <a:t>interactors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96444"/>
      </p:ext>
    </p:extLst>
  </p:cSld>
  <p:clrMapOvr>
    <a:masterClrMapping/>
  </p:clrMapOvr>
  <p:transition advTm="122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I/O: Output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3334651" y="3769574"/>
            <a:ext cx="2405928" cy="7401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System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3303120" y="1861152"/>
            <a:ext cx="2405928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</a:t>
            </a:r>
            <a:endParaRPr lang="en-US" sz="2400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2451145" y="2899870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^,  win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x, 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79520" y="2818674"/>
            <a:ext cx="1981837" cy="5433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draw a,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win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x,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46223" y="4772518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press 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15669" y="4772518"/>
            <a:ext cx="857748" cy="381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74401" y="2655203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122623" y="2566659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84623" y="2747470"/>
            <a:ext cx="22098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93660" y="4509704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74401" y="4509704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6" name="~PP1146.WAV">
            <a:hlinkClick r:id="" action="ppaction://media"/>
          </p:cNvPr>
          <p:cNvPicPr>
            <a:picLocks noRot="1" noChangeAspect="1"/>
          </p:cNvPicPr>
          <p:nvPr>
            <a:wavAudioFile r:embed="rId1" name="~PP114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30498"/>
      </p:ext>
    </p:extLst>
  </p:cSld>
  <p:clrMapOvr>
    <a:masterClrMapping/>
  </p:clrMapOvr>
  <p:transition advTm="32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Java Helper Class: Graphics(2D) Context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971800" y="1981200"/>
            <a:ext cx="2405928" cy="4038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Graphics(2D)</a:t>
            </a:r>
            <a:endParaRPr lang="en-US" sz="2400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5410946" y="1981200"/>
            <a:ext cx="2405928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setColor</a:t>
            </a:r>
            <a:r>
              <a:rPr lang="en-US" sz="2400" dirty="0" smtClean="0"/>
              <a:t>()</a:t>
            </a:r>
            <a:endParaRPr lang="en-US" sz="2400" baseline="30000" dirty="0"/>
          </a:p>
        </p:txBody>
      </p:sp>
      <p:sp>
        <p:nvSpPr>
          <p:cNvPr id="18" name="Rectangle 17"/>
          <p:cNvSpPr/>
          <p:nvPr/>
        </p:nvSpPr>
        <p:spPr>
          <a:xfrm>
            <a:off x="5377728" y="2895600"/>
            <a:ext cx="2405928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fillOval</a:t>
            </a:r>
            <a:r>
              <a:rPr lang="en-US" sz="2400" dirty="0" smtClean="0"/>
              <a:t>()</a:t>
            </a:r>
            <a:endParaRPr lang="en-US" sz="2400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5366472" y="3886200"/>
            <a:ext cx="2405928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fillLine</a:t>
            </a:r>
            <a:r>
              <a:rPr lang="en-US" sz="2400" dirty="0" smtClean="0"/>
              <a:t> ()</a:t>
            </a:r>
            <a:endParaRPr lang="en-US" sz="2400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565872" y="1981200"/>
            <a:ext cx="2405928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drawString</a:t>
            </a:r>
            <a:r>
              <a:rPr lang="en-US" sz="2400" dirty="0" smtClean="0"/>
              <a:t>()</a:t>
            </a:r>
            <a:endParaRPr lang="en-US" sz="2400" baseline="30000" dirty="0"/>
          </a:p>
        </p:txBody>
      </p:sp>
      <p:sp>
        <p:nvSpPr>
          <p:cNvPr id="22" name="Rectangle 21"/>
          <p:cNvSpPr/>
          <p:nvPr/>
        </p:nvSpPr>
        <p:spPr>
          <a:xfrm>
            <a:off x="532654" y="2895600"/>
            <a:ext cx="2405928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drawOval</a:t>
            </a:r>
            <a:r>
              <a:rPr lang="en-US" sz="2400" dirty="0" smtClean="0"/>
              <a:t>()</a:t>
            </a:r>
            <a:endParaRPr lang="en-US" sz="2400" baseline="30000" dirty="0"/>
          </a:p>
        </p:txBody>
      </p:sp>
      <p:sp>
        <p:nvSpPr>
          <p:cNvPr id="23" name="Rectangle 22"/>
          <p:cNvSpPr/>
          <p:nvPr/>
        </p:nvSpPr>
        <p:spPr>
          <a:xfrm>
            <a:off x="521398" y="3886200"/>
            <a:ext cx="2405928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drawLine</a:t>
            </a:r>
            <a:r>
              <a:rPr lang="en-US" sz="2400" dirty="0" smtClean="0"/>
              <a:t>()</a:t>
            </a:r>
            <a:endParaRPr lang="en-US" sz="2400" baseline="30000" dirty="0"/>
          </a:p>
        </p:txBody>
      </p:sp>
      <p:sp>
        <p:nvSpPr>
          <p:cNvPr id="30" name="Rectangle 29"/>
          <p:cNvSpPr/>
          <p:nvPr/>
        </p:nvSpPr>
        <p:spPr>
          <a:xfrm>
            <a:off x="533400" y="4953000"/>
            <a:ext cx="2405928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drawRect</a:t>
            </a:r>
            <a:r>
              <a:rPr lang="en-US" sz="2400" dirty="0" smtClean="0"/>
              <a:t>()</a:t>
            </a:r>
            <a:endParaRPr lang="en-US" sz="2400" baseline="30000" dirty="0"/>
          </a:p>
        </p:txBody>
      </p:sp>
      <p:sp>
        <p:nvSpPr>
          <p:cNvPr id="32" name="Rectangle 31"/>
          <p:cNvSpPr/>
          <p:nvPr/>
        </p:nvSpPr>
        <p:spPr>
          <a:xfrm>
            <a:off x="5410200" y="4876800"/>
            <a:ext cx="2405928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fillRect</a:t>
            </a:r>
            <a:r>
              <a:rPr lang="en-US" sz="2400" dirty="0" smtClean="0"/>
              <a:t>()</a:t>
            </a:r>
            <a:endParaRPr lang="en-US" sz="2400" baseline="30000" dirty="0"/>
          </a:p>
        </p:txBody>
      </p:sp>
      <p:pic>
        <p:nvPicPr>
          <p:cNvPr id="12" name="~PP2294.WAV">
            <a:hlinkClick r:id="" action="ppaction://media"/>
          </p:cNvPr>
          <p:cNvPicPr>
            <a:picLocks noRot="1" noChangeAspect="1"/>
          </p:cNvPicPr>
          <p:nvPr>
            <a:wavAudioFile r:embed="rId1" name="~PP229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44346"/>
      </p:ext>
    </p:extLst>
  </p:cSld>
  <p:clrMapOvr>
    <a:masterClrMapping/>
  </p:clrMapOvr>
  <p:transition advTm="25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Graphics Calls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6"/>
          <a:stretch>
            <a:fillRect/>
          </a:stretch>
        </p:blipFill>
        <p:spPr bwMode="auto">
          <a:xfrm>
            <a:off x="21020" y="1371600"/>
            <a:ext cx="1579179" cy="5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38200" y="1371600"/>
            <a:ext cx="8018080" cy="495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Font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font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g.getFont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/>
              </a:rPr>
              <a:t>FontMetrics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metrics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g.getFontMetrics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(font);</a:t>
            </a:r>
          </a:p>
          <a:p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height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metrics.getHeight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g.drawRoundRect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(0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0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getWidth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          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ROUND_RECTANGLE_ARC_WIDTH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    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ROUND_RECTANGLE_ARC_WIDTH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for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i = 0; i &lt;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(); i++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char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drawnChar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.charAt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(i)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g.drawString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drawnChar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height*(i + 1));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dirty="0" err="1">
                <a:solidFill>
                  <a:srgbClr val="000000"/>
                </a:solidFill>
                <a:latin typeface="Consolas"/>
              </a:rPr>
              <a:t>g.drawLine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         height* (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 + 1), 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	  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CARAT_WIDTH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         height* (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 + 1));</a:t>
            </a:r>
          </a:p>
          <a:p>
            <a:endParaRPr lang="en-US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48400" y="1981200"/>
            <a:ext cx="2405928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Called when?</a:t>
            </a:r>
            <a:endParaRPr lang="en-US" sz="2400" baseline="30000" dirty="0"/>
          </a:p>
        </p:txBody>
      </p:sp>
      <p:pic>
        <p:nvPicPr>
          <p:cNvPr id="6" name="~PP3933.WAV">
            <a:hlinkClick r:id="" action="ppaction://media"/>
          </p:cNvPr>
          <p:cNvPicPr>
            <a:picLocks noRot="1" noChangeAspect="1"/>
          </p:cNvPicPr>
          <p:nvPr>
            <a:wavAudioFile r:embed="rId2" name="~PP393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727237"/>
      </p:ext>
    </p:extLst>
  </p:cSld>
  <p:clrMapOvr>
    <a:masterClrMapping/>
  </p:clrMapOvr>
  <p:transition advTm="423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Expose Events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193228" y="3085636"/>
            <a:ext cx="2405928" cy="7401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Manager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1161696" y="1143000"/>
            <a:ext cx="6839304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</a:t>
            </a:r>
            <a:endParaRPr lang="en-US" sz="2400" baseline="30000" dirty="0"/>
          </a:p>
        </p:txBody>
      </p:sp>
      <p:sp>
        <p:nvSpPr>
          <p:cNvPr id="28" name="Rectangle 27"/>
          <p:cNvSpPr/>
          <p:nvPr/>
        </p:nvSpPr>
        <p:spPr>
          <a:xfrm>
            <a:off x="533400" y="4054366"/>
            <a:ext cx="1295400" cy="685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Window moved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438400" y="2001003"/>
            <a:ext cx="0" cy="1057277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957659" y="3825766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08028" y="3058280"/>
            <a:ext cx="2405928" cy="7401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System</a:t>
            </a:r>
            <a:endParaRPr lang="en-US" sz="2400" baseline="300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572534" y="1916825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12713" y="2263213"/>
            <a:ext cx="1946693" cy="4037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expose win,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(s)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31728" y="2286000"/>
            <a:ext cx="1752600" cy="5334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draw complete win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705600" y="2286000"/>
            <a:ext cx="1752600" cy="5334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draw exposed win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014133" y="2339004"/>
            <a:ext cx="766108" cy="27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194034" y="4054363"/>
            <a:ext cx="1143000" cy="685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Window resized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31728" y="3943875"/>
            <a:ext cx="1524000" cy="906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can requests expose event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8600" y="5105400"/>
            <a:ext cx="3124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a window is resized, or (un) obscured expose event is sent to it with exposed region(s)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8600" y="6096000"/>
            <a:ext cx="3124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is expected to draw only exposed regions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523897" y="5181600"/>
            <a:ext cx="3124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May draw complete window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81400" y="5791200"/>
            <a:ext cx="3124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Window system clips in case it app. drawn outside window bounds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510992" y="3795808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798776" y="5190277"/>
            <a:ext cx="1830359" cy="13169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is the API for receiving expose events?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" name="~PP3984.WAV">
            <a:hlinkClick r:id="" action="ppaction://media"/>
          </p:cNvPr>
          <p:cNvPicPr>
            <a:picLocks noRot="1" noChangeAspect="1"/>
          </p:cNvPicPr>
          <p:nvPr>
            <a:wavAudioFile r:embed="rId2" name="~PP398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309738"/>
      </p:ext>
    </p:extLst>
  </p:cSld>
  <p:clrMapOvr>
    <a:masterClrMapping/>
  </p:clrMapOvr>
  <p:transition advTm="49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3" grpId="0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6"/>
          <a:stretch>
            <a:fillRect/>
          </a:stretch>
        </p:blipFill>
        <p:spPr bwMode="auto">
          <a:xfrm>
            <a:off x="21020" y="1371600"/>
            <a:ext cx="1579179" cy="5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38200" y="1371600"/>
            <a:ext cx="8018080" cy="495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Font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font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g.getFont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/>
              </a:rPr>
              <a:t>FontMetrics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metrics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g.getFontMetrics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(font);</a:t>
            </a:r>
          </a:p>
          <a:p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height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metrics.getHeight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g.drawRoundRect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(0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0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getWidth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          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ROUND_RECTANGLE_ARC_WIDTH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    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ROUND_RECTANGLE_ARC_WIDTH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for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i = 0; i &lt;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(); i++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char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drawnChar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.charAt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(i)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g.drawString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drawnChar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height*(i + 1));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dirty="0" err="1">
                <a:solidFill>
                  <a:srgbClr val="000000"/>
                </a:solidFill>
                <a:latin typeface="Consolas"/>
              </a:rPr>
              <a:t>g.drawLine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         height* (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 + 1), 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	  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CARAT_WIDTH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         height* (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 + 1));</a:t>
            </a:r>
          </a:p>
          <a:p>
            <a:endParaRPr lang="en-US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48400" y="2043121"/>
            <a:ext cx="2405928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Called when?</a:t>
            </a:r>
            <a:endParaRPr lang="en-US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6211614" y="3452821"/>
            <a:ext cx="2442714" cy="1181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When what is to be drawn changes</a:t>
            </a:r>
            <a:endParaRPr lang="en-US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6248400" y="4633921"/>
            <a:ext cx="2442714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stringBuffer</a:t>
            </a:r>
            <a:endParaRPr lang="en-US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6248400" y="5303471"/>
            <a:ext cx="2442714" cy="1181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When exposed area changes?</a:t>
            </a:r>
            <a:endParaRPr lang="en-US" baseline="30000" dirty="0"/>
          </a:p>
        </p:txBody>
      </p:sp>
      <p:pic>
        <p:nvPicPr>
          <p:cNvPr id="10" name="~PP3403.WAV">
            <a:hlinkClick r:id="" action="ppaction://media"/>
          </p:cNvPr>
          <p:cNvPicPr>
            <a:picLocks noRot="1" noChangeAspect="1"/>
          </p:cNvPicPr>
          <p:nvPr>
            <a:wavAudioFile r:embed="rId2" name="~PP340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8379350"/>
      </p:ext>
    </p:extLst>
  </p:cSld>
  <p:clrMapOvr>
    <a:masterClrMapping/>
  </p:clrMapOvr>
  <p:transition advTm="193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Overlapping Windows (Vertical Window on Top)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2" t="18848" r="2026"/>
          <a:stretch/>
        </p:blipFill>
        <p:spPr bwMode="auto">
          <a:xfrm>
            <a:off x="2313589" y="2590800"/>
            <a:ext cx="2819402" cy="409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6"/>
          <a:stretch>
            <a:fillRect/>
          </a:stretch>
        </p:blipFill>
        <p:spPr bwMode="auto">
          <a:xfrm>
            <a:off x="1524000" y="1371600"/>
            <a:ext cx="1579179" cy="5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524000" y="2138854"/>
            <a:ext cx="1579179" cy="428379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62600" y="1295400"/>
            <a:ext cx="2442714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Exposed rectangle</a:t>
            </a:r>
            <a:endParaRPr lang="en-US" baseline="30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9" t="2289" r="2982" b="80960"/>
          <a:stretch/>
        </p:blipFill>
        <p:spPr bwMode="auto">
          <a:xfrm>
            <a:off x="1371600" y="1292772"/>
            <a:ext cx="2774732" cy="84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~PP2058.WAV">
            <a:hlinkClick r:id="" action="ppaction://media"/>
          </p:cNvPr>
          <p:cNvPicPr>
            <a:picLocks noRot="1" noChangeAspect="1"/>
          </p:cNvPicPr>
          <p:nvPr>
            <a:wavAudioFile r:embed="rId2" name="~PP205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540672"/>
      </p:ext>
    </p:extLst>
  </p:cSld>
  <p:clrMapOvr>
    <a:masterClrMapping/>
  </p:clrMapOvr>
  <p:transition advTm="174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9" t="2289" r="2982" b="80960"/>
          <a:stretch/>
        </p:blipFill>
        <p:spPr bwMode="auto">
          <a:xfrm>
            <a:off x="1371600" y="1292772"/>
            <a:ext cx="2774732" cy="84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6"/>
          <a:stretch>
            <a:fillRect/>
          </a:stretch>
        </p:blipFill>
        <p:spPr bwMode="auto">
          <a:xfrm>
            <a:off x="1524000" y="1371600"/>
            <a:ext cx="1579179" cy="5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Overlapping Windows (Vertical Window on Top)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89033" y="1701360"/>
            <a:ext cx="1449111" cy="87498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62600" y="1295400"/>
            <a:ext cx="2667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Multiple exposed rectangles</a:t>
            </a:r>
            <a:endParaRPr lang="en-US" baseline="30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2" t="18848" r="2026"/>
          <a:stretch/>
        </p:blipFill>
        <p:spPr bwMode="auto">
          <a:xfrm>
            <a:off x="2313589" y="2590800"/>
            <a:ext cx="2819402" cy="409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50276" y="2590800"/>
            <a:ext cx="768568" cy="3733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1918.WAV">
            <a:hlinkClick r:id="" action="ppaction://media"/>
          </p:cNvPr>
          <p:cNvPicPr>
            <a:picLocks noRot="1" noChangeAspect="1"/>
          </p:cNvPicPr>
          <p:nvPr>
            <a:wavAudioFile r:embed="rId2" name="~PP191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566673"/>
      </p:ext>
    </p:extLst>
  </p:cSld>
  <p:clrMapOvr>
    <a:masterClrMapping/>
  </p:clrMapOvr>
  <p:transition advTm="65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6"/>
          <a:stretch>
            <a:fillRect/>
          </a:stretch>
        </p:blipFill>
        <p:spPr bwMode="auto">
          <a:xfrm>
            <a:off x="1524000" y="1371600"/>
            <a:ext cx="1579179" cy="5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Overlapping Windows (Vertical Window on Top)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562600" y="1295400"/>
            <a:ext cx="3048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Single exposed rectangle</a:t>
            </a:r>
            <a:endParaRPr lang="en-US" baseline="30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9" t="2289" r="2982" b="80960"/>
          <a:stretch/>
        </p:blipFill>
        <p:spPr bwMode="auto">
          <a:xfrm>
            <a:off x="1371600" y="1292772"/>
            <a:ext cx="2774732" cy="84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2" t="18848" r="2026"/>
          <a:stretch/>
        </p:blipFill>
        <p:spPr bwMode="auto">
          <a:xfrm>
            <a:off x="2313589" y="2590800"/>
            <a:ext cx="2819402" cy="409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529255" y="2138855"/>
            <a:ext cx="1579179" cy="418574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86248" y="2258083"/>
            <a:ext cx="3024352" cy="942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Drawing outside exposed region will be clipped</a:t>
            </a:r>
            <a:endParaRPr lang="en-US" baseline="30000" dirty="0"/>
          </a:p>
        </p:txBody>
      </p:sp>
      <p:cxnSp>
        <p:nvCxnSpPr>
          <p:cNvPr id="4" name="Straight Arrow Connector 3"/>
          <p:cNvCxnSpPr>
            <a:stCxn id="9" idx="1"/>
          </p:cNvCxnSpPr>
          <p:nvPr/>
        </p:nvCxnSpPr>
        <p:spPr>
          <a:xfrm flipH="1">
            <a:off x="2948152" y="2729242"/>
            <a:ext cx="2638096" cy="13497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574423" y="3280543"/>
            <a:ext cx="3024352" cy="12152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system could also keep last drawn pixels of each window as backing store</a:t>
            </a:r>
            <a:endParaRPr lang="en-US" baseline="30000" dirty="0"/>
          </a:p>
        </p:txBody>
      </p:sp>
      <p:sp>
        <p:nvSpPr>
          <p:cNvPr id="18" name="Rectangle 17"/>
          <p:cNvSpPr/>
          <p:nvPr/>
        </p:nvSpPr>
        <p:spPr>
          <a:xfrm>
            <a:off x="5586248" y="4640317"/>
            <a:ext cx="3047999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Repainting trades off time efficiency for space </a:t>
            </a:r>
            <a:endParaRPr lang="en-US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5562601" y="5775434"/>
            <a:ext cx="3047999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Important if windows are lightweight and nested</a:t>
            </a:r>
            <a:endParaRPr lang="en-US" baseline="30000" dirty="0"/>
          </a:p>
        </p:txBody>
      </p:sp>
      <p:pic>
        <p:nvPicPr>
          <p:cNvPr id="20" name="~PP938.WAV">
            <a:hlinkClick r:id="" action="ppaction://media"/>
          </p:cNvPr>
          <p:cNvPicPr>
            <a:picLocks noRot="1" noChangeAspect="1"/>
          </p:cNvPicPr>
          <p:nvPr>
            <a:wavAudioFile r:embed="rId2" name="~PP93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856194"/>
      </p:ext>
    </p:extLst>
  </p:cSld>
  <p:clrMapOvr>
    <a:masterClrMapping/>
  </p:clrMapOvr>
  <p:transition advTm="281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 animBg="1"/>
      <p:bldP spid="16" grpId="0" animBg="1"/>
      <p:bldP spid="9" grpId="0" animBg="1"/>
      <p:bldP spid="14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Calling Painting Code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6"/>
          <a:stretch>
            <a:fillRect/>
          </a:stretch>
        </p:blipFill>
        <p:spPr bwMode="auto">
          <a:xfrm>
            <a:off x="21020" y="1371600"/>
            <a:ext cx="1579179" cy="5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38200" y="1371600"/>
            <a:ext cx="8018080" cy="495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Font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font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g.getFont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/>
              </a:rPr>
              <a:t>FontMetrics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metrics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g.getFontMetrics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(font);</a:t>
            </a:r>
          </a:p>
          <a:p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height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metrics.getHeight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g.drawRoundRect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(0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0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getWidth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          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ROUND_RECTANGLE_ARC_WIDTH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    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ROUND_RECTANGLE_ARC_WIDTH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for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i = 0; i &lt;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(); i++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char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drawnChar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.charAt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(i)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g.drawString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drawnChar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height*(i + 1));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dirty="0" err="1">
                <a:solidFill>
                  <a:srgbClr val="000000"/>
                </a:solidFill>
                <a:latin typeface="Consolas"/>
              </a:rPr>
              <a:t>g.drawLine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         height* (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 + 1), 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	  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CARAT_WIDTH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         height* (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 + 1));</a:t>
            </a:r>
          </a:p>
          <a:p>
            <a:endParaRPr lang="en-US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48400" y="2043121"/>
            <a:ext cx="2405928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Called when?</a:t>
            </a:r>
            <a:endParaRPr lang="en-US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6248400" y="3048000"/>
            <a:ext cx="2442714" cy="1181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When what is to be drawn changes</a:t>
            </a:r>
            <a:endParaRPr lang="en-US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6248400" y="4343400"/>
            <a:ext cx="2442714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When exposed area changes</a:t>
            </a:r>
            <a:endParaRPr lang="en-US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6248400" y="5562600"/>
            <a:ext cx="2405928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to accommodate both?</a:t>
            </a:r>
            <a:endParaRPr lang="en-US" baseline="30000" dirty="0"/>
          </a:p>
        </p:txBody>
      </p:sp>
      <p:pic>
        <p:nvPicPr>
          <p:cNvPr id="11" name="~PP264.WAV">
            <a:hlinkClick r:id="" action="ppaction://media"/>
          </p:cNvPr>
          <p:cNvPicPr>
            <a:picLocks noRot="1" noChangeAspect="1"/>
          </p:cNvPicPr>
          <p:nvPr>
            <a:wavAudioFile r:embed="rId2" name="~PP26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8379350"/>
      </p:ext>
    </p:extLst>
  </p:cSld>
  <p:clrMapOvr>
    <a:masterClrMapping/>
  </p:clrMapOvr>
  <p:transition advTm="212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Layering/Awareness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00200" y="4648200"/>
            <a:ext cx="4495800" cy="6831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Single-View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1401" y="3962400"/>
            <a:ext cx="2514600" cy="68317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0200" y="3276600"/>
            <a:ext cx="4495800" cy="68317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Multiuser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0200" y="2590800"/>
            <a:ext cx="4495800" cy="68317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Collaborative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3505200" y="1905000"/>
            <a:ext cx="2590800" cy="68317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Real-time Collaboration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00200" y="3962400"/>
            <a:ext cx="1981200" cy="683172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Multi-view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00200" y="1905000"/>
            <a:ext cx="1981200" cy="683172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User Awareness</a:t>
            </a:r>
          </a:p>
        </p:txBody>
      </p:sp>
      <p:pic>
        <p:nvPicPr>
          <p:cNvPr id="12" name="~PP2250.WAV">
            <a:hlinkClick r:id="" action="ppaction://media"/>
          </p:cNvPr>
          <p:cNvPicPr>
            <a:picLocks noRot="1" noChangeAspect="1"/>
          </p:cNvPicPr>
          <p:nvPr>
            <a:wavAudioFile r:embed="rId1" name="~PP225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89984"/>
      </p:ext>
    </p:extLst>
  </p:cSld>
  <p:clrMapOvr>
    <a:masterClrMapping/>
  </p:clrMapOvr>
  <p:transition advTm="64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AWT based Expose Event Processing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082979" y="3481800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051448" y="1388627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67928" y="2367430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92098" y="2719139"/>
            <a:ext cx="83820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IS-A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8600" y="1465679"/>
            <a:ext cx="1796328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</a:t>
            </a:r>
            <a:r>
              <a:rPr lang="en-US" sz="2400" dirty="0" smtClean="0"/>
              <a:t>aint (Graphics)</a:t>
            </a:r>
            <a:endParaRPr lang="en-US" sz="2400" baseline="30000" dirty="0"/>
          </a:p>
        </p:txBody>
      </p:sp>
      <p:sp>
        <p:nvSpPr>
          <p:cNvPr id="23" name="Rectangle 22"/>
          <p:cNvSpPr/>
          <p:nvPr/>
        </p:nvSpPr>
        <p:spPr>
          <a:xfrm>
            <a:off x="4457376" y="3769571"/>
            <a:ext cx="1638624" cy="575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repaint()</a:t>
            </a:r>
            <a:endParaRPr lang="en-US" sz="2400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257748" y="3676769"/>
            <a:ext cx="1796328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</a:t>
            </a:r>
            <a:r>
              <a:rPr lang="en-US" sz="2400" dirty="0" smtClean="0"/>
              <a:t>aint (Graphics)</a:t>
            </a:r>
            <a:endParaRPr lang="en-US" sz="2400" baseline="300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879778" y="2367430"/>
            <a:ext cx="1752600" cy="1402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22742" y="2968887"/>
            <a:ext cx="635179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all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901933" y="2315543"/>
            <a:ext cx="3733800" cy="11296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Processing queue results in (paint event) in paint method of window  to be called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4901933" y="4437917"/>
            <a:ext cx="3727059" cy="10517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Repaint method can be called by application to queue an expose event for window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901933" y="1403969"/>
            <a:ext cx="3733800" cy="778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manager queues paint/expose event for window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901933" y="5681682"/>
            <a:ext cx="3727059" cy="7718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can override paint to draw</a:t>
            </a:r>
            <a:endParaRPr lang="en-US" dirty="0"/>
          </a:p>
        </p:txBody>
      </p:sp>
      <p:pic>
        <p:nvPicPr>
          <p:cNvPr id="17" name="~PP3242.WAV">
            <a:hlinkClick r:id="" action="ppaction://media"/>
          </p:cNvPr>
          <p:cNvPicPr>
            <a:picLocks noRot="1" noChangeAspect="1"/>
          </p:cNvPicPr>
          <p:nvPr>
            <a:wavAudioFile r:embed="rId2" name="~PP324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990211"/>
      </p:ext>
    </p:extLst>
  </p:cSld>
  <p:clrMapOvr>
    <a:masterClrMapping/>
  </p:clrMapOvr>
  <p:transition advTm="236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  <p:bldP spid="22" grpId="0" animBg="1"/>
      <p:bldP spid="23" grpId="0" animBg="1"/>
      <p:bldP spid="24" grpId="0" animBg="1"/>
      <p:bldP spid="26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Overriding Paint Method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6"/>
          <a:stretch>
            <a:fillRect/>
          </a:stretch>
        </p:blipFill>
        <p:spPr bwMode="auto">
          <a:xfrm>
            <a:off x="21020" y="1371600"/>
            <a:ext cx="1579179" cy="5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981200" y="1371600"/>
            <a:ext cx="6400800" cy="2476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AVerticalTextDrawer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…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paint(Graphics g)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(g); 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Font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font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g.getFont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FontMetrics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metrics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g.getFontMetrics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(font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…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pic>
        <p:nvPicPr>
          <p:cNvPr id="5" name="~PP404.WAV">
            <a:hlinkClick r:id="" action="ppaction://media"/>
          </p:cNvPr>
          <p:cNvPicPr>
            <a:picLocks noRot="1" noChangeAspect="1"/>
          </p:cNvPicPr>
          <p:nvPr>
            <a:wavAudioFile r:embed="rId1" name="~PP40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06942"/>
      </p:ext>
    </p:extLst>
  </p:cSld>
  <p:clrMapOvr>
    <a:masterClrMapping/>
  </p:clrMapOvr>
  <p:transition advTm="25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I/O: Input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3334651" y="3769574"/>
            <a:ext cx="2405928" cy="7401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System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3303120" y="1861152"/>
            <a:ext cx="2405928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</a:t>
            </a:r>
            <a:endParaRPr lang="en-US" sz="2400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2451145" y="2899870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^,  win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x, 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79520" y="2818674"/>
            <a:ext cx="1981837" cy="5433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draw a,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win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x,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46223" y="4772518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press 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15669" y="4772518"/>
            <a:ext cx="857748" cy="381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74401" y="2655203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122623" y="2566659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133599" y="2775388"/>
            <a:ext cx="1760971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93660" y="4509704"/>
            <a:ext cx="0" cy="12029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74401" y="4509704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39000" y="2590800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pic>
        <p:nvPicPr>
          <p:cNvPr id="17" name="~PP980.WAV">
            <a:hlinkClick r:id="" action="ppaction://media"/>
          </p:cNvPr>
          <p:cNvPicPr>
            <a:picLocks noRot="1" noChangeAspect="1"/>
          </p:cNvPicPr>
          <p:nvPr>
            <a:wavAudioFile r:embed="rId1" name="~PP98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06082"/>
      </p:ext>
    </p:extLst>
  </p:cSld>
  <p:clrMapOvr>
    <a:masterClrMapping/>
  </p:clrMapOvr>
  <p:transition advTm="37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Java Inheritance based Input Event Processing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463979" y="3481800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432448" y="1388627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48928" y="2367430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73098" y="2719139"/>
            <a:ext cx="83820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04800" y="3676769"/>
            <a:ext cx="21302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processEvent</a:t>
            </a:r>
            <a:r>
              <a:rPr lang="en-US" sz="2400" dirty="0" smtClean="0"/>
              <a:t>(</a:t>
            </a:r>
            <a:r>
              <a:rPr lang="en-US" sz="2400" dirty="0" err="1" smtClean="0"/>
              <a:t>AWTEvent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4838376" y="3663555"/>
            <a:ext cx="2400624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dispatchEventAWTEvent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228600" y="1481429"/>
            <a:ext cx="21302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processEvent</a:t>
            </a:r>
            <a:r>
              <a:rPr lang="en-US" sz="2400" dirty="0" smtClean="0"/>
              <a:t>(</a:t>
            </a:r>
            <a:r>
              <a:rPr lang="en-US" sz="2400" dirty="0" err="1" smtClean="0"/>
              <a:t>AWTEvent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30" name="Rectangle 29"/>
          <p:cNvSpPr/>
          <p:nvPr/>
        </p:nvSpPr>
        <p:spPr>
          <a:xfrm>
            <a:off x="5029200" y="2332030"/>
            <a:ext cx="3733800" cy="11435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dispatchEvent</a:t>
            </a:r>
            <a:r>
              <a:rPr lang="en-US" dirty="0" smtClean="0"/>
              <a:t>() calls protected </a:t>
            </a:r>
            <a:r>
              <a:rPr lang="en-US" dirty="0" err="1" smtClean="0"/>
              <a:t>processEvent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050221" y="4632887"/>
            <a:ext cx="3733800" cy="9494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processEvent</a:t>
            </a:r>
            <a:r>
              <a:rPr lang="en-US" dirty="0" smtClean="0"/>
              <a:t> can  be overridden by application subclasses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31828" y="5710795"/>
            <a:ext cx="3733800" cy="7648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was the approach used in Java 1.0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023945" y="1129177"/>
            <a:ext cx="3733800" cy="8782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public final </a:t>
            </a:r>
            <a:r>
              <a:rPr lang="en-US" dirty="0" err="1"/>
              <a:t>dispatchEvent</a:t>
            </a:r>
            <a:r>
              <a:rPr lang="en-US" dirty="0"/>
              <a:t>() </a:t>
            </a:r>
            <a:r>
              <a:rPr lang="en-US" dirty="0" smtClean="0"/>
              <a:t>in window called in response to input event in that window</a:t>
            </a:r>
            <a:endParaRPr lang="en-US" dirty="0"/>
          </a:p>
        </p:txBody>
      </p:sp>
      <p:pic>
        <p:nvPicPr>
          <p:cNvPr id="14" name="~PP1956.WAV">
            <a:hlinkClick r:id="" action="ppaction://media"/>
          </p:cNvPr>
          <p:cNvPicPr>
            <a:picLocks noRot="1" noChangeAspect="1"/>
          </p:cNvPicPr>
          <p:nvPr>
            <a:wavAudioFile r:embed="rId2" name="~PP195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693516"/>
      </p:ext>
    </p:extLst>
  </p:cSld>
  <p:clrMapOvr>
    <a:masterClrMapping/>
  </p:clrMapOvr>
  <p:transition advTm="324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4" grpId="0" animBg="1"/>
      <p:bldP spid="21" grpId="0" animBg="1"/>
      <p:bldP spid="29" grpId="0" animBg="1"/>
      <p:bldP spid="30" grpId="0" animBg="1"/>
      <p:bldP spid="32" grpId="0" animBg="1"/>
      <p:bldP spid="33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Single-Inheritance Problem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276780" y="3514593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1245249" y="1421420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361729" y="2400223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85899" y="2751932"/>
            <a:ext cx="83820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00600" y="1287313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Client Class</a:t>
            </a:r>
            <a:endParaRPr lang="en-US" sz="2400" baseline="30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74354" y="1820376"/>
            <a:ext cx="11262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62400" y="1920221"/>
            <a:ext cx="83820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18" name="Multiply 17"/>
          <p:cNvSpPr/>
          <p:nvPr/>
        </p:nvSpPr>
        <p:spPr>
          <a:xfrm>
            <a:off x="3888130" y="1547207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~PP3180.WAV">
            <a:hlinkClick r:id="" action="ppaction://media"/>
          </p:cNvPr>
          <p:cNvPicPr>
            <a:picLocks noRot="1" noChangeAspect="1"/>
          </p:cNvPicPr>
          <p:nvPr>
            <a:wavAudioFile r:embed="rId1" name="~PP318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01331"/>
      </p:ext>
    </p:extLst>
  </p:cSld>
  <p:clrMapOvr>
    <a:masterClrMapping/>
  </p:clrMapOvr>
  <p:transition advTm="70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Conceptual Problem with Inheritance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276780" y="3514593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1245249" y="1421420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361729" y="2400223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85899" y="2751932"/>
            <a:ext cx="83820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00600" y="1287313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Client Class</a:t>
            </a:r>
            <a:endParaRPr lang="en-US" sz="2400" baseline="30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74354" y="1820376"/>
            <a:ext cx="11262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62400" y="1920221"/>
            <a:ext cx="83820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18" name="Multiply 17"/>
          <p:cNvSpPr/>
          <p:nvPr/>
        </p:nvSpPr>
        <p:spPr>
          <a:xfrm>
            <a:off x="1980729" y="2589009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63107" y="3022701"/>
            <a:ext cx="3733800" cy="931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input processor (or drawer) is not a window</a:t>
            </a:r>
            <a:endParaRPr lang="en-US" dirty="0"/>
          </a:p>
        </p:txBody>
      </p:sp>
      <p:pic>
        <p:nvPicPr>
          <p:cNvPr id="12" name="~PP2914.WAV">
            <a:hlinkClick r:id="" action="ppaction://media"/>
          </p:cNvPr>
          <p:cNvPicPr>
            <a:picLocks noRot="1" noChangeAspect="1"/>
          </p:cNvPicPr>
          <p:nvPr>
            <a:wavAudioFile r:embed="rId1" name="~PP291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2077"/>
      </p:ext>
    </p:extLst>
  </p:cSld>
  <p:clrMapOvr>
    <a:masterClrMapping/>
  </p:clrMapOvr>
  <p:transition advTm="102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Delegating to window system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276780" y="3514593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1245249" y="1421420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361729" y="2400223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76780" y="2751932"/>
            <a:ext cx="1047319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00600" y="1287313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Client Class</a:t>
            </a:r>
            <a:endParaRPr lang="en-US" sz="2400" baseline="30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74354" y="1820376"/>
            <a:ext cx="11262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62400" y="1920221"/>
            <a:ext cx="83820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pic>
        <p:nvPicPr>
          <p:cNvPr id="10" name="~PP3781.WAV">
            <a:hlinkClick r:id="" action="ppaction://media"/>
          </p:cNvPr>
          <p:cNvPicPr>
            <a:picLocks noRot="1" noChangeAspect="1"/>
          </p:cNvPicPr>
          <p:nvPr>
            <a:wavAudioFile r:embed="rId1" name="~PP378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85853"/>
      </p:ext>
    </p:extLst>
  </p:cSld>
  <p:clrMapOvr>
    <a:masterClrMapping/>
  </p:clrMapOvr>
  <p:transition advTm="62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Java Inheritance based Input Event Processing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463979" y="3481800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432448" y="1388627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48928" y="2367430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73098" y="2719139"/>
            <a:ext cx="83820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IS-A</a:t>
            </a: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4800" y="3676769"/>
            <a:ext cx="21302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processEvent</a:t>
            </a:r>
            <a:r>
              <a:rPr lang="en-US" sz="2000" dirty="0" smtClean="0"/>
              <a:t> (</a:t>
            </a:r>
            <a:r>
              <a:rPr lang="en-US" sz="2000" dirty="0" err="1" smtClean="0"/>
              <a:t>AWTEvent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228600" y="1481429"/>
            <a:ext cx="21302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processEvent</a:t>
            </a:r>
            <a:r>
              <a:rPr lang="en-US" sz="2000" dirty="0" smtClean="0"/>
              <a:t> (</a:t>
            </a:r>
            <a:r>
              <a:rPr lang="en-US" sz="2000" dirty="0" err="1" smtClean="0"/>
              <a:t>AWTEvent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15" name="Rectangle 14"/>
          <p:cNvSpPr/>
          <p:nvPr/>
        </p:nvSpPr>
        <p:spPr>
          <a:xfrm>
            <a:off x="4838376" y="3663555"/>
            <a:ext cx="2400624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dispatchEvent</a:t>
            </a:r>
            <a:r>
              <a:rPr lang="en-US" sz="2000" dirty="0" smtClean="0"/>
              <a:t> (</a:t>
            </a:r>
            <a:r>
              <a:rPr lang="en-US" sz="2000" dirty="0" err="1" smtClean="0"/>
              <a:t>AWTEvent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pic>
        <p:nvPicPr>
          <p:cNvPr id="10" name="~PP3289.WAV">
            <a:hlinkClick r:id="" action="ppaction://media"/>
          </p:cNvPr>
          <p:cNvPicPr>
            <a:picLocks noRot="1" noChangeAspect="1"/>
          </p:cNvPicPr>
          <p:nvPr>
            <a:wavAudioFile r:embed="rId1" name="~PP328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36956"/>
      </p:ext>
    </p:extLst>
  </p:cSld>
  <p:clrMapOvr>
    <a:masterClrMapping/>
  </p:clrMapOvr>
  <p:transition advTm="12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Java Delegation-based Input Event Processing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463979" y="3481800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432448" y="1388627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48928" y="2367430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63979" y="2719137"/>
            <a:ext cx="990600" cy="36933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04800" y="3676769"/>
            <a:ext cx="21302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processEvent</a:t>
            </a:r>
            <a:r>
              <a:rPr lang="en-US" sz="2000" dirty="0" smtClean="0"/>
              <a:t> (</a:t>
            </a:r>
            <a:r>
              <a:rPr lang="en-US" sz="2000" dirty="0" err="1" smtClean="0"/>
              <a:t>AWTEvent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4884707" y="1388627"/>
            <a:ext cx="23588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eventDispatched</a:t>
            </a:r>
            <a:r>
              <a:rPr lang="en-US" sz="2000" dirty="0" smtClean="0"/>
              <a:t> (</a:t>
            </a:r>
            <a:r>
              <a:rPr lang="en-US" sz="2000" dirty="0" err="1" smtClean="0"/>
              <a:t>AWTEvent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11" name="Rectangle 10"/>
          <p:cNvSpPr/>
          <p:nvPr/>
        </p:nvSpPr>
        <p:spPr>
          <a:xfrm>
            <a:off x="4838376" y="3663555"/>
            <a:ext cx="2400624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dispatchEvent</a:t>
            </a:r>
            <a:r>
              <a:rPr lang="en-US" sz="2000" dirty="0" smtClean="0"/>
              <a:t> (</a:t>
            </a:r>
            <a:r>
              <a:rPr lang="en-US" sz="2000" dirty="0" err="1" smtClean="0"/>
              <a:t>AWTEvent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6098206" y="2429305"/>
            <a:ext cx="2374397" cy="7530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Toolkit</a:t>
            </a:r>
            <a:endParaRPr lang="en-US" sz="2400" baseline="30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38376" y="2258634"/>
            <a:ext cx="648024" cy="187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726485" y="2523231"/>
            <a:ext cx="2400624" cy="565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addAWTListener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064145" y="3149155"/>
            <a:ext cx="811044" cy="4955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217095" y="2149775"/>
            <a:ext cx="811044" cy="305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90800" y="5181600"/>
            <a:ext cx="38862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distinguish between mouse and  event and key pressed, key typed, </a:t>
            </a:r>
            <a:r>
              <a:rPr lang="en-US" dirty="0" err="1" smtClean="0"/>
              <a:t>mousepressed</a:t>
            </a:r>
            <a:r>
              <a:rPr lang="en-US" dirty="0" smtClean="0"/>
              <a:t>, </a:t>
            </a:r>
            <a:r>
              <a:rPr lang="en-US" dirty="0" err="1" smtClean="0"/>
              <a:t>mousedragged</a:t>
            </a:r>
            <a:r>
              <a:rPr lang="en-US" dirty="0" smtClean="0"/>
              <a:t>, and other actions</a:t>
            </a:r>
            <a:endParaRPr lang="en-US" dirty="0"/>
          </a:p>
        </p:txBody>
      </p:sp>
      <p:pic>
        <p:nvPicPr>
          <p:cNvPr id="19" name="~PP1941.WAV">
            <a:hlinkClick r:id="" action="ppaction://media"/>
          </p:cNvPr>
          <p:cNvPicPr>
            <a:picLocks noRot="1" noChangeAspect="1"/>
          </p:cNvPicPr>
          <p:nvPr>
            <a:wavAudioFile r:embed="rId2" name="~PP194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130210"/>
      </p:ext>
    </p:extLst>
  </p:cSld>
  <p:clrMapOvr>
    <a:masterClrMapping/>
  </p:clrMapOvr>
  <p:transition advTm="191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29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Higher-Level Processing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463979" y="3481800"/>
            <a:ext cx="2374397" cy="2225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432448" y="1388627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48928" y="2352560"/>
            <a:ext cx="0" cy="12177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63979" y="2805368"/>
            <a:ext cx="990600" cy="36933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04800" y="3676769"/>
            <a:ext cx="21302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processEvent</a:t>
            </a:r>
            <a:r>
              <a:rPr lang="en-US" sz="2000" dirty="0" smtClean="0"/>
              <a:t> (</a:t>
            </a:r>
            <a:r>
              <a:rPr lang="en-US" sz="2000" dirty="0" err="1" smtClean="0"/>
              <a:t>AWTEvent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4884707" y="1448652"/>
            <a:ext cx="23588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mousePressed</a:t>
            </a:r>
            <a:r>
              <a:rPr lang="en-US" sz="2000" dirty="0" smtClean="0"/>
              <a:t> (</a:t>
            </a:r>
            <a:r>
              <a:rPr lang="en-US" sz="2000" dirty="0" err="1" smtClean="0"/>
              <a:t>MouseEvent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15" name="Rectangle 14"/>
          <p:cNvSpPr/>
          <p:nvPr/>
        </p:nvSpPr>
        <p:spPr>
          <a:xfrm>
            <a:off x="4864652" y="3570345"/>
            <a:ext cx="2629224" cy="565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addMouseListener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cxnSp>
        <p:nvCxnSpPr>
          <p:cNvPr id="22" name="Straight Arrow Connector 21"/>
          <p:cNvCxnSpPr>
            <a:endCxn id="15" idx="0"/>
          </p:cNvCxnSpPr>
          <p:nvPr/>
        </p:nvCxnSpPr>
        <p:spPr>
          <a:xfrm>
            <a:off x="3655613" y="2391818"/>
            <a:ext cx="2523651" cy="1178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838376" y="4343400"/>
            <a:ext cx="2629224" cy="565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addKeyListener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4838376" y="5142010"/>
            <a:ext cx="2629224" cy="565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addMouseMotion</a:t>
            </a:r>
            <a:r>
              <a:rPr lang="en-US" sz="2000" dirty="0" smtClean="0"/>
              <a:t> Listener()</a:t>
            </a:r>
            <a:endParaRPr lang="en-US" sz="2000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273268" y="1477965"/>
            <a:ext cx="2159179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KeyPressed</a:t>
            </a:r>
            <a:r>
              <a:rPr lang="en-US" sz="2000" dirty="0" smtClean="0"/>
              <a:t> (</a:t>
            </a:r>
            <a:r>
              <a:rPr lang="en-US" sz="2000" dirty="0" err="1" smtClean="0"/>
              <a:t>MouseEvent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576550" y="2352560"/>
            <a:ext cx="2523651" cy="1942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9" idx="2"/>
          </p:cNvCxnSpPr>
          <p:nvPr/>
        </p:nvCxnSpPr>
        <p:spPr>
          <a:xfrm flipV="1">
            <a:off x="1205299" y="2209800"/>
            <a:ext cx="4858846" cy="14449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179023" y="2239113"/>
            <a:ext cx="26276" cy="14155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~PP1204.WAV">
            <a:hlinkClick r:id="" action="ppaction://media"/>
          </p:cNvPr>
          <p:cNvPicPr>
            <a:picLocks noRot="1" noChangeAspect="1"/>
          </p:cNvPicPr>
          <p:nvPr>
            <a:wavAudioFile r:embed="rId2" name="~PP120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175854"/>
      </p:ext>
    </p:extLst>
  </p:cSld>
  <p:clrMapOvr>
    <a:masterClrMapping/>
  </p:clrMapOvr>
  <p:transition advTm="81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  <p:bldP spid="2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Single-View Implementation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00200" y="4648200"/>
            <a:ext cx="4495800" cy="6831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Single-View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00800" y="4648200"/>
            <a:ext cx="22860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Distribution, view, unaware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6"/>
          <a:stretch>
            <a:fillRect/>
          </a:stretch>
        </p:blipFill>
        <p:spPr bwMode="auto">
          <a:xfrm>
            <a:off x="228600" y="1066800"/>
            <a:ext cx="12954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~PP2226.WAV">
            <a:hlinkClick r:id="" action="ppaction://media"/>
          </p:cNvPr>
          <p:cNvPicPr>
            <a:picLocks noRot="1" noChangeAspect="1"/>
          </p:cNvPicPr>
          <p:nvPr>
            <a:wavAudioFile r:embed="rId1" name="~PP222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89984"/>
      </p:ext>
    </p:extLst>
  </p:cSld>
  <p:clrMapOvr>
    <a:masterClrMapping/>
  </p:clrMapOvr>
  <p:transition advTm="3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Input Processing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6"/>
          <a:stretch>
            <a:fillRect/>
          </a:stretch>
        </p:blipFill>
        <p:spPr bwMode="auto">
          <a:xfrm>
            <a:off x="21020" y="1371600"/>
            <a:ext cx="1579179" cy="5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981200" y="1371600"/>
            <a:ext cx="64008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keyTyped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repaint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5" name="~PP1158.WAV">
            <a:hlinkClick r:id="" action="ppaction://media"/>
          </p:cNvPr>
          <p:cNvPicPr>
            <a:picLocks noRot="1" noChangeAspect="1"/>
          </p:cNvPicPr>
          <p:nvPr>
            <a:wavAudioFile r:embed="rId1" name="~PP115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11639"/>
      </p:ext>
    </p:extLst>
  </p:cSld>
  <p:clrMapOvr>
    <a:masterClrMapping/>
  </p:clrMapOvr>
  <p:transition advTm="28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Input Processing: Delegation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463979" y="3481800"/>
            <a:ext cx="2374397" cy="2225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432448" y="1388627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48928" y="2352560"/>
            <a:ext cx="0" cy="12177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63979" y="2805368"/>
            <a:ext cx="990600" cy="36933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04800" y="3676769"/>
            <a:ext cx="21302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processEvent</a:t>
            </a:r>
            <a:r>
              <a:rPr lang="en-US" sz="2000" dirty="0" smtClean="0"/>
              <a:t> (</a:t>
            </a:r>
            <a:r>
              <a:rPr lang="en-US" sz="2000" dirty="0" err="1" smtClean="0"/>
              <a:t>AWTEvent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4884707" y="1448652"/>
            <a:ext cx="23588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mousePressed</a:t>
            </a:r>
            <a:r>
              <a:rPr lang="en-US" sz="2000" dirty="0" smtClean="0"/>
              <a:t> (</a:t>
            </a:r>
            <a:r>
              <a:rPr lang="en-US" sz="2000" dirty="0" err="1" smtClean="0"/>
              <a:t>MouseEvent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15" name="Rectangle 14"/>
          <p:cNvSpPr/>
          <p:nvPr/>
        </p:nvSpPr>
        <p:spPr>
          <a:xfrm>
            <a:off x="4864652" y="3570345"/>
            <a:ext cx="2629224" cy="565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addMouseListener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cxnSp>
        <p:nvCxnSpPr>
          <p:cNvPr id="22" name="Straight Arrow Connector 21"/>
          <p:cNvCxnSpPr>
            <a:endCxn id="15" idx="0"/>
          </p:cNvCxnSpPr>
          <p:nvPr/>
        </p:nvCxnSpPr>
        <p:spPr>
          <a:xfrm>
            <a:off x="3655613" y="2391818"/>
            <a:ext cx="2523651" cy="1178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838376" y="4343400"/>
            <a:ext cx="2629224" cy="565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addKeyListener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4838376" y="5142010"/>
            <a:ext cx="2629224" cy="565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addKeyListener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273268" y="1477965"/>
            <a:ext cx="2159179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KeyPressed</a:t>
            </a:r>
            <a:r>
              <a:rPr lang="en-US" sz="2000" dirty="0" smtClean="0"/>
              <a:t> (</a:t>
            </a:r>
            <a:r>
              <a:rPr lang="en-US" sz="2000" dirty="0" err="1" smtClean="0"/>
              <a:t>MouseEvent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576550" y="2352560"/>
            <a:ext cx="2523651" cy="1942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9" idx="2"/>
          </p:cNvCxnSpPr>
          <p:nvPr/>
        </p:nvCxnSpPr>
        <p:spPr>
          <a:xfrm flipV="1">
            <a:off x="1205299" y="2209800"/>
            <a:ext cx="4858846" cy="14449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179023" y="2239113"/>
            <a:ext cx="26276" cy="14155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~PP1664.WAV">
            <a:hlinkClick r:id="" action="ppaction://media"/>
          </p:cNvPr>
          <p:cNvPicPr>
            <a:picLocks noRot="1" noChangeAspect="1"/>
          </p:cNvPicPr>
          <p:nvPr>
            <a:wavAudioFile r:embed="rId1" name="~PP166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95311"/>
      </p:ext>
    </p:extLst>
  </p:cSld>
  <p:clrMapOvr>
    <a:masterClrMapping/>
  </p:clrMapOvr>
  <p:transition advTm="4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Output Processing: Inheritance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082979" y="3481800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051448" y="1388627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67928" y="2367430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92098" y="2719139"/>
            <a:ext cx="83820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IS-A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8600" y="1465679"/>
            <a:ext cx="1796328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</a:t>
            </a:r>
            <a:r>
              <a:rPr lang="en-US" sz="2400" dirty="0" smtClean="0"/>
              <a:t>aint (Graphics)</a:t>
            </a:r>
            <a:endParaRPr lang="en-US" sz="2400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257748" y="3676769"/>
            <a:ext cx="1796328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</a:t>
            </a:r>
            <a:r>
              <a:rPr lang="en-US" sz="2400" dirty="0" smtClean="0"/>
              <a:t>aint (Graphics)</a:t>
            </a:r>
            <a:endParaRPr lang="en-US" sz="2400" baseline="30000" dirty="0"/>
          </a:p>
        </p:txBody>
      </p:sp>
      <p:pic>
        <p:nvPicPr>
          <p:cNvPr id="10" name="~PP3266.WAV">
            <a:hlinkClick r:id="" action="ppaction://media"/>
          </p:cNvPr>
          <p:cNvPicPr>
            <a:picLocks noRot="1" noChangeAspect="1"/>
          </p:cNvPicPr>
          <p:nvPr>
            <a:wavAudioFile r:embed="rId1" name="~PP326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44472"/>
      </p:ext>
    </p:extLst>
  </p:cSld>
  <p:clrMapOvr>
    <a:masterClrMapping/>
  </p:clrMapOvr>
  <p:transition advTm="54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Output Processing: Delegation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463979" y="3481800"/>
            <a:ext cx="2374397" cy="2225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(Delegate 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432448" y="1388627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48928" y="2352560"/>
            <a:ext cx="0" cy="12177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63979" y="2805368"/>
            <a:ext cx="990600" cy="36933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04800" y="3676769"/>
            <a:ext cx="21302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paint(Graphics)</a:t>
            </a:r>
            <a:endParaRPr lang="en-US" sz="2000" baseline="30000" dirty="0"/>
          </a:p>
        </p:txBody>
      </p:sp>
      <p:sp>
        <p:nvSpPr>
          <p:cNvPr id="15" name="Rectangle 14"/>
          <p:cNvSpPr/>
          <p:nvPr/>
        </p:nvSpPr>
        <p:spPr>
          <a:xfrm>
            <a:off x="4864652" y="3570345"/>
            <a:ext cx="2629224" cy="565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addPaintListener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cxnSp>
        <p:nvCxnSpPr>
          <p:cNvPr id="22" name="Straight Arrow Connector 21"/>
          <p:cNvCxnSpPr>
            <a:endCxn id="15" idx="0"/>
          </p:cNvCxnSpPr>
          <p:nvPr/>
        </p:nvCxnSpPr>
        <p:spPr>
          <a:xfrm>
            <a:off x="3655613" y="2391818"/>
            <a:ext cx="2523651" cy="1178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73268" y="1477965"/>
            <a:ext cx="2159179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paint(Graphics)</a:t>
            </a:r>
            <a:endParaRPr lang="en-US" sz="2000" baseline="300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179023" y="2239113"/>
            <a:ext cx="26276" cy="14155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410200" y="1012446"/>
            <a:ext cx="3241038" cy="931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create a delegate class for each window class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541579" y="4494803"/>
            <a:ext cx="3241038" cy="931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SWT supports delegation model in toolkit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441731" y="2209970"/>
            <a:ext cx="3241038" cy="11907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Delegate classes not related by subtype relationship !(</a:t>
            </a:r>
            <a:r>
              <a:rPr lang="en-US" dirty="0" err="1" smtClean="0"/>
              <a:t>DelegateContainer</a:t>
            </a:r>
            <a:r>
              <a:rPr lang="en-US" dirty="0" smtClean="0"/>
              <a:t> IS-A </a:t>
            </a:r>
            <a:r>
              <a:rPr lang="en-US" dirty="0" err="1" smtClean="0"/>
              <a:t>DelegateComponent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7" name="~PP831.WAV">
            <a:hlinkClick r:id="" action="ppaction://media"/>
          </p:cNvPr>
          <p:cNvPicPr>
            <a:picLocks noRot="1" noChangeAspect="1"/>
          </p:cNvPicPr>
          <p:nvPr>
            <a:wavAudioFile r:embed="rId2" name="~PP8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7416805"/>
      </p:ext>
    </p:extLst>
  </p:cSld>
  <p:clrMapOvr>
    <a:masterClrMapping/>
  </p:clrMapOvr>
  <p:transition advTm="165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  <p:bldP spid="21" grpId="0" animBg="1"/>
      <p:bldP spid="18" grpId="0" animBg="1"/>
      <p:bldP spid="27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Usage Pattern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6"/>
          <a:stretch>
            <a:fillRect/>
          </a:stretch>
        </p:blipFill>
        <p:spPr bwMode="auto">
          <a:xfrm>
            <a:off x="21020" y="1371600"/>
            <a:ext cx="1579179" cy="5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981200" y="1371600"/>
            <a:ext cx="64008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keyTyped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repaint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3828" y="3449052"/>
            <a:ext cx="6437586" cy="31803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AVerticalTextDrawer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…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paint(Graphics g)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(g); 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Font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font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g.getFont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FontMetrics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metrics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g.getFontMetrics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(font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…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g.drawString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drawnChar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height*(i + 1));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…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3972910" y="2668658"/>
            <a:ext cx="28194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Abstraction?</a:t>
            </a:r>
            <a:endParaRPr lang="en-US" dirty="0"/>
          </a:p>
        </p:txBody>
      </p:sp>
      <p:pic>
        <p:nvPicPr>
          <p:cNvPr id="8" name="~PP804.WAV">
            <a:hlinkClick r:id="" action="ppaction://media"/>
          </p:cNvPr>
          <p:cNvPicPr>
            <a:picLocks noRot="1" noChangeAspect="1"/>
          </p:cNvPicPr>
          <p:nvPr>
            <a:wavAudioFile r:embed="rId1" name="~PP80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05431"/>
      </p:ext>
    </p:extLst>
  </p:cSld>
  <p:clrMapOvr>
    <a:masterClrMapping/>
  </p:clrMapOvr>
  <p:transition advTm="49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 Pattern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981200" y="3655305"/>
            <a:ext cx="3657598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1981199" y="2708553"/>
            <a:ext cx="3657599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 (</a:t>
            </a:r>
            <a:r>
              <a:rPr lang="en-US" sz="2400" dirty="0" err="1" smtClean="0"/>
              <a:t>AVerticalTextDrawer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1981198" y="1840296"/>
            <a:ext cx="3657599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Client of Window Client</a:t>
            </a:r>
            <a:endParaRPr lang="en-US" sz="2400" baseline="30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6"/>
          <a:stretch>
            <a:fillRect/>
          </a:stretch>
        </p:blipFill>
        <p:spPr bwMode="auto">
          <a:xfrm>
            <a:off x="164223" y="1287435"/>
            <a:ext cx="1579179" cy="5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9"/>
          <a:stretch/>
        </p:blipFill>
        <p:spPr bwMode="auto">
          <a:xfrm>
            <a:off x="6172200" y="1371600"/>
            <a:ext cx="2209800" cy="495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~PP3069.WAV">
            <a:hlinkClick r:id="" action="ppaction://media"/>
          </p:cNvPr>
          <p:cNvPicPr>
            <a:picLocks noRot="1" noChangeAspect="1"/>
          </p:cNvPicPr>
          <p:nvPr>
            <a:wavAudioFile r:embed="rId1" name="~PP306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12180"/>
      </p:ext>
    </p:extLst>
  </p:cSld>
  <p:clrMapOvr>
    <a:masterClrMapping/>
  </p:clrMapOvr>
  <p:transition advTm="350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Abstraction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981200" y="3655305"/>
            <a:ext cx="3657598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System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1981199" y="2708553"/>
            <a:ext cx="3657599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Widget Class (</a:t>
            </a:r>
            <a:r>
              <a:rPr lang="en-US" sz="2400" dirty="0" err="1" smtClean="0"/>
              <a:t>AVerticalTextField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1981198" y="1840296"/>
            <a:ext cx="3657599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Widget Client</a:t>
            </a:r>
            <a:endParaRPr lang="en-US" sz="2400" baseline="30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6"/>
          <a:stretch>
            <a:fillRect/>
          </a:stretch>
        </p:blipFill>
        <p:spPr bwMode="auto">
          <a:xfrm>
            <a:off x="164223" y="1287435"/>
            <a:ext cx="1579179" cy="5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9"/>
          <a:stretch/>
        </p:blipFill>
        <p:spPr bwMode="auto">
          <a:xfrm>
            <a:off x="6172200" y="1371600"/>
            <a:ext cx="2209800" cy="495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33598" y="5398795"/>
            <a:ext cx="3657599" cy="9467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Methods of </a:t>
            </a:r>
            <a:r>
              <a:rPr lang="en-US" sz="2400" dirty="0" err="1" smtClean="0"/>
              <a:t>AVerticalTextField</a:t>
            </a:r>
            <a:r>
              <a:rPr lang="en-US" sz="2400" dirty="0" smtClean="0"/>
              <a:t>?</a:t>
            </a:r>
            <a:endParaRPr lang="en-US" sz="2400" baseline="30000" dirty="0"/>
          </a:p>
        </p:txBody>
      </p:sp>
      <p:pic>
        <p:nvPicPr>
          <p:cNvPr id="9" name="~PP3360.WAV">
            <a:hlinkClick r:id="" action="ppaction://media"/>
          </p:cNvPr>
          <p:cNvPicPr>
            <a:picLocks noRot="1" noChangeAspect="1"/>
          </p:cNvPicPr>
          <p:nvPr>
            <a:wavAudioFile r:embed="rId1" name="~PP336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03006"/>
      </p:ext>
    </p:extLst>
  </p:cSld>
  <p:clrMapOvr>
    <a:masterClrMapping/>
  </p:clrMapOvr>
  <p:transition advTm="24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</a:t>
            </a:r>
            <a:r>
              <a:rPr lang="en-US" dirty="0" err="1" smtClean="0"/>
              <a:t>AVerticalTextField</a:t>
            </a:r>
            <a:r>
              <a:rPr lang="en-US" dirty="0" smtClean="0"/>
              <a:t> Abstraction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1752600"/>
            <a:ext cx="6629400" cy="419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Frame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Frame();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frame.setLayout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GridLayout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(1, 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AVerticalTextField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field1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AVerticalTextField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"hello"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AVerticalTextField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field2 =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AVerticalTextField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"goodbye"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field1.setText(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"hello </a:t>
            </a:r>
            <a:r>
              <a:rPr lang="en-US" dirty="0" err="1" smtClean="0">
                <a:solidFill>
                  <a:srgbClr val="2A00FF"/>
                </a:solidFill>
                <a:latin typeface="Courier New"/>
              </a:rPr>
              <a:t>hello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frame.add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(field1);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frame.add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(field2);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(100, 400);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frame.setVisible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dirty="0" smtClean="0"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06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AVerticalTextField</a:t>
            </a:r>
            <a:r>
              <a:rPr lang="en-US" dirty="0" smtClean="0"/>
              <a:t>: State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5821" y="1219200"/>
            <a:ext cx="8153400" cy="495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AVerticalTextField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eventId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StringBuffer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List&lt;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ActionListener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&gt;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actionListeners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ArrayList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= 10;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CARAT_WIDTH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= 10;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ROUND_RECTANGLE_ARC_WIDTH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= 20;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ROUND_RECTANGLE_ARC_HEIGHT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= 20;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Color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windowBackground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AVerticalTextField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StringBuffer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.addKeyListener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.setFocusable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windowBackground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7F0055"/>
                </a:solidFill>
                <a:latin typeface="Consolas"/>
              </a:rPr>
              <a:t>this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.getBackground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}</a:t>
            </a:r>
          </a:p>
        </p:txBody>
      </p:sp>
      <p:pic>
        <p:nvPicPr>
          <p:cNvPr id="4" name="~PP2735.WAV">
            <a:hlinkClick r:id="" action="ppaction://media"/>
          </p:cNvPr>
          <p:cNvPicPr>
            <a:picLocks noRot="1" noChangeAspect="1"/>
          </p:cNvPicPr>
          <p:nvPr>
            <a:wavAudioFile r:embed="rId1" name="~PP273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31751"/>
      </p:ext>
    </p:extLst>
  </p:cSld>
  <p:clrMapOvr>
    <a:masterClrMapping/>
  </p:clrMapOvr>
  <p:transition advTm="167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Higher Level Listeners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49469" y="1295400"/>
            <a:ext cx="81534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addActionListener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ActionListener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actionListener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if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actionListeners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.contains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actionListener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))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actionListeners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actionListener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notifyActionListeners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for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ActionListener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actionListener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: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actionListeners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actionListener.actionPerformed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ActionEvent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eventId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.toString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eventId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4" name="~PP3618.WAV">
            <a:hlinkClick r:id="" action="ppaction://media"/>
          </p:cNvPr>
          <p:cNvPicPr>
            <a:picLocks noRot="1" noChangeAspect="1"/>
          </p:cNvPicPr>
          <p:nvPr>
            <a:wavAudioFile r:embed="rId1" name="~PP361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92197"/>
      </p:ext>
    </p:extLst>
  </p:cSld>
  <p:clrMapOvr>
    <a:masterClrMapping/>
  </p:clrMapOvr>
  <p:transition advTm="25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/>
              <a:t>1-User Layer Stack</a:t>
            </a:r>
            <a:endParaRPr lang="en-US" b="1"/>
          </a:p>
        </p:txBody>
      </p:sp>
      <p:sp>
        <p:nvSpPr>
          <p:cNvPr id="1098755" name="Text Box 3"/>
          <p:cNvSpPr txBox="1">
            <a:spLocks noChangeArrowheads="1"/>
          </p:cNvSpPr>
          <p:nvPr/>
        </p:nvSpPr>
        <p:spPr bwMode="auto">
          <a:xfrm>
            <a:off x="533400" y="5592763"/>
            <a:ext cx="496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sp>
        <p:nvSpPr>
          <p:cNvPr id="1098756" name="Line 4"/>
          <p:cNvSpPr>
            <a:spLocks noChangeShapeType="1"/>
          </p:cNvSpPr>
          <p:nvPr/>
        </p:nvSpPr>
        <p:spPr bwMode="auto">
          <a:xfrm flipV="1">
            <a:off x="7239000" y="10668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98757" name="Text Box 5"/>
          <p:cNvSpPr txBox="1">
            <a:spLocks noChangeArrowheads="1"/>
          </p:cNvSpPr>
          <p:nvPr/>
        </p:nvSpPr>
        <p:spPr bwMode="auto">
          <a:xfrm>
            <a:off x="7239000" y="2514600"/>
            <a:ext cx="1600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Increasing Abstraction</a:t>
            </a:r>
          </a:p>
        </p:txBody>
      </p:sp>
      <p:pic>
        <p:nvPicPr>
          <p:cNvPr id="1098758" name="Picture 6" descr="l220lg2z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5608638"/>
            <a:ext cx="7162800" cy="1020762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71600" y="4708525"/>
            <a:ext cx="1447800" cy="457200"/>
            <a:chOff x="2352" y="2496"/>
            <a:chExt cx="912" cy="288"/>
          </a:xfrm>
        </p:grpSpPr>
        <p:sp>
          <p:nvSpPr>
            <p:cNvPr id="1098760" name="Rectangle 8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rgbClr val="00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61" name="Text Box 9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71600" y="3641725"/>
            <a:ext cx="1447800" cy="457200"/>
            <a:chOff x="528" y="2016"/>
            <a:chExt cx="912" cy="288"/>
          </a:xfrm>
        </p:grpSpPr>
        <p:sp>
          <p:nvSpPr>
            <p:cNvPr id="1098763" name="Rectangle 1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00CC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64" name="Text Box 12"/>
            <p:cNvSpPr txBox="1">
              <a:spLocks noChangeArrowheads="1"/>
            </p:cNvSpPr>
            <p:nvPr/>
          </p:nvSpPr>
          <p:spPr bwMode="auto">
            <a:xfrm>
              <a:off x="576" y="2016"/>
              <a:ext cx="778" cy="250"/>
            </a:xfrm>
            <a:prstGeom prst="rect">
              <a:avLst/>
            </a:prstGeom>
            <a:solidFill>
              <a:srgbClr val="00CC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N-1</a:t>
              </a:r>
              <a:endParaRPr lang="en-US" sz="2000"/>
            </a:p>
          </p:txBody>
        </p:sp>
      </p:grpSp>
      <p:sp>
        <p:nvSpPr>
          <p:cNvPr id="1098765" name="Line 13"/>
          <p:cNvSpPr>
            <a:spLocks noChangeShapeType="1"/>
          </p:cNvSpPr>
          <p:nvPr/>
        </p:nvSpPr>
        <p:spPr bwMode="auto">
          <a:xfrm>
            <a:off x="2057400" y="2422525"/>
            <a:ext cx="0" cy="12192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8766" name="Rectangle 14"/>
          <p:cNvSpPr>
            <a:spLocks noChangeArrowheads="1"/>
          </p:cNvSpPr>
          <p:nvPr/>
        </p:nvSpPr>
        <p:spPr bwMode="auto">
          <a:xfrm>
            <a:off x="1295400" y="974725"/>
            <a:ext cx="1447800" cy="45720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8767" name="Text Box 15"/>
          <p:cNvSpPr txBox="1">
            <a:spLocks noChangeArrowheads="1"/>
          </p:cNvSpPr>
          <p:nvPr/>
        </p:nvSpPr>
        <p:spPr bwMode="auto">
          <a:xfrm>
            <a:off x="1476375" y="1050925"/>
            <a:ext cx="10919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smtClean="0"/>
              <a:t>Layer </a:t>
            </a:r>
            <a:r>
              <a:rPr lang="en-US" sz="2000" dirty="0"/>
              <a:t>0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371600" y="1965325"/>
            <a:ext cx="1447800" cy="457200"/>
            <a:chOff x="2304" y="1440"/>
            <a:chExt cx="912" cy="288"/>
          </a:xfrm>
        </p:grpSpPr>
        <p:sp>
          <p:nvSpPr>
            <p:cNvPr id="1098769" name="Rectangle 17"/>
            <p:cNvSpPr>
              <a:spLocks noChangeArrowheads="1"/>
            </p:cNvSpPr>
            <p:nvPr/>
          </p:nvSpPr>
          <p:spPr bwMode="auto">
            <a:xfrm>
              <a:off x="2304" y="1440"/>
              <a:ext cx="912" cy="288"/>
            </a:xfrm>
            <a:prstGeom prst="rect">
              <a:avLst/>
            </a:prstGeom>
            <a:solidFill>
              <a:srgbClr val="CC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70" name="Text Box 18"/>
            <p:cNvSpPr txBox="1">
              <a:spLocks noChangeArrowheads="1"/>
            </p:cNvSpPr>
            <p:nvPr/>
          </p:nvSpPr>
          <p:spPr bwMode="auto">
            <a:xfrm>
              <a:off x="2400" y="1440"/>
              <a:ext cx="60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Layer 1</a:t>
              </a:r>
            </a:p>
          </p:txBody>
        </p:sp>
      </p:grpSp>
      <p:sp>
        <p:nvSpPr>
          <p:cNvPr id="1098771" name="Line 19"/>
          <p:cNvSpPr>
            <a:spLocks noChangeShapeType="1"/>
          </p:cNvSpPr>
          <p:nvPr/>
        </p:nvSpPr>
        <p:spPr bwMode="auto">
          <a:xfrm>
            <a:off x="2057400" y="4175125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8772" name="Line 20"/>
          <p:cNvSpPr>
            <a:spLocks noChangeShapeType="1"/>
          </p:cNvSpPr>
          <p:nvPr/>
        </p:nvSpPr>
        <p:spPr bwMode="auto">
          <a:xfrm>
            <a:off x="2057400" y="5165725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8773" name="Line 21"/>
          <p:cNvSpPr>
            <a:spLocks noChangeShapeType="1"/>
          </p:cNvSpPr>
          <p:nvPr/>
        </p:nvSpPr>
        <p:spPr bwMode="auto">
          <a:xfrm>
            <a:off x="2057400" y="1431925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8774" name="Text Box 22"/>
          <p:cNvSpPr txBox="1">
            <a:spLocks noChangeArrowheads="1"/>
          </p:cNvSpPr>
          <p:nvPr/>
        </p:nvSpPr>
        <p:spPr bwMode="auto">
          <a:xfrm>
            <a:off x="0" y="2819400"/>
            <a:ext cx="2209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Communication Layers</a:t>
            </a: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971800" y="990600"/>
            <a:ext cx="2590800" cy="4724400"/>
            <a:chOff x="1872" y="624"/>
            <a:chExt cx="1632" cy="2976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1920" y="2976"/>
              <a:ext cx="912" cy="288"/>
              <a:chOff x="2352" y="2496"/>
              <a:chExt cx="912" cy="288"/>
            </a:xfrm>
          </p:grpSpPr>
          <p:sp>
            <p:nvSpPr>
              <p:cNvPr id="1098777" name="Rectangle 25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8778" name="Text Box 26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920" y="2304"/>
              <a:ext cx="912" cy="288"/>
              <a:chOff x="528" y="2016"/>
              <a:chExt cx="912" cy="288"/>
            </a:xfrm>
          </p:grpSpPr>
          <p:sp>
            <p:nvSpPr>
              <p:cNvPr id="1098780" name="Rectangle 28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8781" name="Text Box 29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7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N-1</a:t>
                </a:r>
                <a:endParaRPr lang="en-US" sz="2000"/>
              </a:p>
            </p:txBody>
          </p:sp>
        </p:grpSp>
        <p:sp>
          <p:nvSpPr>
            <p:cNvPr id="1098782" name="Line 30"/>
            <p:cNvSpPr>
              <a:spLocks noChangeShapeType="1"/>
            </p:cNvSpPr>
            <p:nvPr/>
          </p:nvSpPr>
          <p:spPr bwMode="auto">
            <a:xfrm>
              <a:off x="2352" y="1536"/>
              <a:ext cx="0" cy="76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83" name="Rectangle 31"/>
            <p:cNvSpPr>
              <a:spLocks noChangeArrowheads="1"/>
            </p:cNvSpPr>
            <p:nvPr/>
          </p:nvSpPr>
          <p:spPr bwMode="auto">
            <a:xfrm>
              <a:off x="1872" y="624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84" name="Text Box 32"/>
            <p:cNvSpPr txBox="1">
              <a:spLocks noChangeArrowheads="1"/>
            </p:cNvSpPr>
            <p:nvPr/>
          </p:nvSpPr>
          <p:spPr bwMode="auto">
            <a:xfrm>
              <a:off x="1920" y="672"/>
              <a:ext cx="73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/>
                <a:t> </a:t>
              </a:r>
              <a:r>
                <a:rPr lang="en-US" sz="2000" dirty="0" smtClean="0"/>
                <a:t>Layer </a:t>
              </a:r>
              <a:r>
                <a:rPr lang="en-US" sz="2000" dirty="0"/>
                <a:t>0</a:t>
              </a:r>
            </a:p>
          </p:txBody>
        </p:sp>
        <p:grpSp>
          <p:nvGrpSpPr>
            <p:cNvPr id="8" name="Group 33"/>
            <p:cNvGrpSpPr>
              <a:grpSpLocks/>
            </p:cNvGrpSpPr>
            <p:nvPr/>
          </p:nvGrpSpPr>
          <p:grpSpPr bwMode="auto">
            <a:xfrm>
              <a:off x="1920" y="1248"/>
              <a:ext cx="912" cy="288"/>
              <a:chOff x="2304" y="1440"/>
              <a:chExt cx="912" cy="288"/>
            </a:xfrm>
          </p:grpSpPr>
          <p:sp>
            <p:nvSpPr>
              <p:cNvPr id="1098786" name="Rectangle 34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8787" name="Text Box 35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0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1</a:t>
                </a:r>
              </a:p>
            </p:txBody>
          </p:sp>
        </p:grpSp>
        <p:sp>
          <p:nvSpPr>
            <p:cNvPr id="1098788" name="Line 36"/>
            <p:cNvSpPr>
              <a:spLocks noChangeShapeType="1"/>
            </p:cNvSpPr>
            <p:nvPr/>
          </p:nvSpPr>
          <p:spPr bwMode="auto">
            <a:xfrm>
              <a:off x="2352" y="264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89" name="Line 37"/>
            <p:cNvSpPr>
              <a:spLocks noChangeShapeType="1"/>
            </p:cNvSpPr>
            <p:nvPr/>
          </p:nvSpPr>
          <p:spPr bwMode="auto">
            <a:xfrm>
              <a:off x="2352" y="3264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90" name="Line 38"/>
            <p:cNvSpPr>
              <a:spLocks noChangeShapeType="1"/>
            </p:cNvSpPr>
            <p:nvPr/>
          </p:nvSpPr>
          <p:spPr bwMode="auto">
            <a:xfrm>
              <a:off x="2352" y="91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91" name="Text Box 39"/>
            <p:cNvSpPr txBox="1">
              <a:spLocks noChangeArrowheads="1"/>
            </p:cNvSpPr>
            <p:nvPr/>
          </p:nvSpPr>
          <p:spPr bwMode="auto">
            <a:xfrm>
              <a:off x="2592" y="1776"/>
              <a:ext cx="9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2000"/>
                <a:t>I/O Layers</a:t>
              </a:r>
            </a:p>
          </p:txBody>
        </p:sp>
      </p:grpSp>
      <p:sp>
        <p:nvSpPr>
          <p:cNvPr id="1098792" name="Text Box 40"/>
          <p:cNvSpPr txBox="1">
            <a:spLocks noChangeArrowheads="1"/>
          </p:cNvSpPr>
          <p:nvPr/>
        </p:nvSpPr>
        <p:spPr bwMode="auto">
          <a:xfrm>
            <a:off x="7696200" y="5715000"/>
            <a:ext cx="144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/>
              <a:t>Physical Devices</a:t>
            </a:r>
          </a:p>
        </p:txBody>
      </p:sp>
      <p:pic>
        <p:nvPicPr>
          <p:cNvPr id="42" name="~PP3590.WAV">
            <a:hlinkClick r:id="" action="ppaction://media"/>
          </p:cNvPr>
          <p:cNvPicPr>
            <a:picLocks noRot="1" noChangeAspect="1"/>
          </p:cNvPicPr>
          <p:nvPr>
            <a:wavAudioFile r:embed="rId2" name="~PP3590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716939"/>
      </p:ext>
    </p:extLst>
  </p:cSld>
  <p:clrMapOvr>
    <a:masterClrMapping/>
  </p:clrMapOvr>
  <p:transition advTm="333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 Change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5820" y="1143000"/>
            <a:ext cx="8437179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keyTyped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(!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isEnabled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==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'\n'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notifyActionListeners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repaint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b="1" dirty="0" smtClean="0">
                <a:solidFill>
                  <a:srgbClr val="646464"/>
                </a:solidFill>
                <a:latin typeface="Consolas"/>
              </a:rPr>
              <a:t> @</a:t>
            </a:r>
            <a:r>
              <a:rPr lang="en-US" b="1" dirty="0">
                <a:solidFill>
                  <a:srgbClr val="646464"/>
                </a:solidFill>
                <a:latin typeface="Consolas"/>
              </a:rPr>
              <a:t>Override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getText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.toString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}</a:t>
            </a:r>
            <a:endParaRPr lang="en-US" b="1" dirty="0">
              <a:latin typeface="Consolas"/>
            </a:endParaRPr>
          </a:p>
          <a:p>
            <a:r>
              <a:rPr lang="en-US" b="1" dirty="0" smtClean="0">
                <a:solidFill>
                  <a:srgbClr val="646464"/>
                </a:solidFill>
                <a:latin typeface="Consolas"/>
              </a:rPr>
              <a:t> @</a:t>
            </a:r>
            <a:r>
              <a:rPr lang="en-US" b="1" dirty="0">
                <a:solidFill>
                  <a:srgbClr val="646464"/>
                </a:solidFill>
                <a:latin typeface="Consolas"/>
              </a:rPr>
              <a:t>Override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setText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.delete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(0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repaint();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}</a:t>
            </a:r>
          </a:p>
        </p:txBody>
      </p:sp>
      <p:pic>
        <p:nvPicPr>
          <p:cNvPr id="4" name="~PP808.WAV">
            <a:hlinkClick r:id="" action="ppaction://media"/>
          </p:cNvPr>
          <p:cNvPicPr>
            <a:picLocks noRot="1" noChangeAspect="1"/>
          </p:cNvPicPr>
          <p:nvPr>
            <a:wavAudioFile r:embed="rId1" name="~PP80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01913"/>
      </p:ext>
    </p:extLst>
  </p:cSld>
  <p:clrMapOvr>
    <a:masterClrMapping/>
  </p:clrMapOvr>
  <p:transition advTm="70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Paint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5820" y="1143000"/>
            <a:ext cx="8284779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paint(Graphics g)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Font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font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g.getFont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FontMetrics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metrics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g.getFontMetrics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(font);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height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metrics.getHeight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isEnabled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WHITE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g.fillRoundRect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(0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0,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getWidth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(),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ROUND_RECTANGLE_ARC_WIDTH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ROUND_RECTANGLE_ARC_WIDTH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BLACK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g.drawLine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height* (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 + 1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),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CARAT_WIDTH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  height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* (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 + 1));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}</a:t>
            </a:r>
          </a:p>
        </p:txBody>
      </p:sp>
      <p:pic>
        <p:nvPicPr>
          <p:cNvPr id="4" name="~PP1516.WAV">
            <a:hlinkClick r:id="" action="ppaction://media"/>
          </p:cNvPr>
          <p:cNvPicPr>
            <a:picLocks noRot="1" noChangeAspect="1"/>
          </p:cNvPicPr>
          <p:nvPr>
            <a:wavAudioFile r:embed="rId1" name="~PP151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81416"/>
      </p:ext>
    </p:extLst>
  </p:cSld>
  <p:clrMapOvr>
    <a:masterClrMapping/>
  </p:clrMapOvr>
  <p:transition advTm="41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Paint (Contd.))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5820" y="1143000"/>
            <a:ext cx="8284779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else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{</a:t>
            </a:r>
            <a:endParaRPr lang="en-US" dirty="0"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windowBackground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g.fillRoundRect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(0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0,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getWidth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ROUND_RECTANGLE_ARC_WIDTH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ROUND_RECTANGLE_ARC_WIDTH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BLACK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for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0;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.length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++)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  char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drawnChar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.charAt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dirty="0"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g.drawString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drawnChar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X_OFFSET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height*(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i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+ 1));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</p:txBody>
      </p:sp>
      <p:sp>
        <p:nvSpPr>
          <p:cNvPr id="4" name="Rectangle 3"/>
          <p:cNvSpPr/>
          <p:nvPr/>
        </p:nvSpPr>
        <p:spPr>
          <a:xfrm>
            <a:off x="2317530" y="4982396"/>
            <a:ext cx="4343400" cy="4667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if buffer size reduces?</a:t>
            </a:r>
            <a:endParaRPr lang="en-US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2320158" y="5791200"/>
            <a:ext cx="4343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cleared before paint method  is called</a:t>
            </a:r>
            <a:endParaRPr lang="en-US" baseline="30000" dirty="0"/>
          </a:p>
        </p:txBody>
      </p:sp>
      <p:pic>
        <p:nvPicPr>
          <p:cNvPr id="6" name="~PP3268.WAV">
            <a:hlinkClick r:id="" action="ppaction://media"/>
          </p:cNvPr>
          <p:cNvPicPr>
            <a:picLocks noRot="1" noChangeAspect="1"/>
          </p:cNvPicPr>
          <p:nvPr>
            <a:wavAudioFile r:embed="rId2" name="~PP326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005559"/>
      </p:ext>
    </p:extLst>
  </p:cSld>
  <p:clrMapOvr>
    <a:masterClrMapping/>
  </p:clrMapOvr>
  <p:transition advTm="210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Paint vs. Update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082979" y="4240507"/>
            <a:ext cx="2374397" cy="20078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051448" y="1524000"/>
            <a:ext cx="2405928" cy="15700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67928" y="3094086"/>
            <a:ext cx="0" cy="12349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92098" y="3477846"/>
            <a:ext cx="83820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IS-A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8600" y="1647155"/>
            <a:ext cx="1796328" cy="5155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aint ()</a:t>
            </a:r>
            <a:endParaRPr lang="en-US" baseline="30000" dirty="0"/>
          </a:p>
        </p:txBody>
      </p:sp>
      <p:sp>
        <p:nvSpPr>
          <p:cNvPr id="23" name="Rectangle 22"/>
          <p:cNvSpPr/>
          <p:nvPr/>
        </p:nvSpPr>
        <p:spPr>
          <a:xfrm>
            <a:off x="4457376" y="4528278"/>
            <a:ext cx="1638624" cy="575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repaint</a:t>
            </a:r>
            <a:r>
              <a:rPr lang="en-US" sz="2400" dirty="0" smtClean="0"/>
              <a:t>()</a:t>
            </a:r>
            <a:endParaRPr lang="en-US" sz="2400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255120" y="4362569"/>
            <a:ext cx="1796328" cy="5142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aint ()</a:t>
            </a:r>
            <a:endParaRPr lang="en-US" baseline="30000" dirty="0"/>
          </a:p>
        </p:txBody>
      </p:sp>
      <p:sp>
        <p:nvSpPr>
          <p:cNvPr id="36" name="Rectangle 35"/>
          <p:cNvSpPr/>
          <p:nvPr/>
        </p:nvSpPr>
        <p:spPr>
          <a:xfrm>
            <a:off x="4855779" y="5414812"/>
            <a:ext cx="3733800" cy="11296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you do not want clearing, do painting in  overridden update method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800600" y="1515833"/>
            <a:ext cx="3733800" cy="778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Paint event is dispatched to the  update() method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94534" y="5581769"/>
            <a:ext cx="1796328" cy="5142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 ()</a:t>
            </a:r>
            <a:endParaRPr lang="en-US" baseline="30000" dirty="0"/>
          </a:p>
        </p:txBody>
      </p:sp>
      <p:cxnSp>
        <p:nvCxnSpPr>
          <p:cNvPr id="21" name="Straight Arrow Connector 20"/>
          <p:cNvCxnSpPr>
            <a:stCxn id="17" idx="0"/>
          </p:cNvCxnSpPr>
          <p:nvPr/>
        </p:nvCxnSpPr>
        <p:spPr>
          <a:xfrm flipV="1">
            <a:off x="1192698" y="4898111"/>
            <a:ext cx="0" cy="6836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34099" y="2560019"/>
            <a:ext cx="1796328" cy="5142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 ()</a:t>
            </a:r>
            <a:endParaRPr lang="en-US" baseline="30000" dirty="0"/>
          </a:p>
        </p:txBody>
      </p:sp>
      <p:sp>
        <p:nvSpPr>
          <p:cNvPr id="28" name="Rectangle 27"/>
          <p:cNvSpPr/>
          <p:nvPr/>
        </p:nvSpPr>
        <p:spPr>
          <a:xfrm>
            <a:off x="4829503" y="2560019"/>
            <a:ext cx="3733800" cy="778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  <a:r>
              <a:rPr lang="en-US" dirty="0" smtClean="0"/>
              <a:t>pdate() method clears area and calls paint()</a:t>
            </a:r>
            <a:endParaRPr lang="en-US" dirty="0"/>
          </a:p>
        </p:txBody>
      </p:sp>
      <p:pic>
        <p:nvPicPr>
          <p:cNvPr id="18" name="~PP2975.WAV">
            <a:hlinkClick r:id="" action="ppaction://media"/>
          </p:cNvPr>
          <p:cNvPicPr>
            <a:picLocks noRot="1" noChangeAspect="1"/>
          </p:cNvPicPr>
          <p:nvPr>
            <a:wavAudioFile r:embed="rId2" name="~PP29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129372"/>
      </p:ext>
    </p:extLst>
  </p:cSld>
  <p:clrMapOvr>
    <a:masterClrMapping/>
  </p:clrMapOvr>
  <p:transition advTm="85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6" grpId="0" animBg="1"/>
      <p:bldP spid="27" grpId="0" animBg="1"/>
      <p:bldP spid="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Enhanced Toolkit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304800" y="3479258"/>
            <a:ext cx="6705600" cy="8404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System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304800" y="2871952"/>
            <a:ext cx="2683566" cy="6073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AVerticalTextField</a:t>
            </a:r>
            <a:endParaRPr lang="en-US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327940" y="2186152"/>
            <a:ext cx="6682460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Widget Clients</a:t>
            </a:r>
            <a:endParaRPr lang="en-US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2960275" y="2871952"/>
            <a:ext cx="1840326" cy="60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JTextField</a:t>
            </a:r>
            <a:endParaRPr lang="en-US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4724400" y="2871951"/>
            <a:ext cx="2286000" cy="60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TextField</a:t>
            </a:r>
            <a:endParaRPr lang="en-US" baseline="300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9"/>
          <a:stretch/>
        </p:blipFill>
        <p:spPr bwMode="auto">
          <a:xfrm>
            <a:off x="6627423" y="4902735"/>
            <a:ext cx="765953" cy="171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6" r="-750" b="76529"/>
          <a:stretch/>
        </p:blipFill>
        <p:spPr bwMode="auto">
          <a:xfrm>
            <a:off x="1371600" y="5675165"/>
            <a:ext cx="2035536" cy="8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558822" y="5761798"/>
            <a:ext cx="2880078" cy="6857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Code sharing among two implementations?</a:t>
            </a:r>
            <a:endParaRPr lang="en-US" baseline="30000" dirty="0"/>
          </a:p>
        </p:txBody>
      </p:sp>
      <p:pic>
        <p:nvPicPr>
          <p:cNvPr id="11" name="~PP2473.WAV">
            <a:hlinkClick r:id="" action="ppaction://media"/>
          </p:cNvPr>
          <p:cNvPicPr>
            <a:picLocks noRot="1" noChangeAspect="1"/>
          </p:cNvPicPr>
          <p:nvPr>
            <a:wavAudioFile r:embed="rId2" name="~PP247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511399"/>
      </p:ext>
    </p:extLst>
  </p:cSld>
  <p:clrMapOvr>
    <a:masterClrMapping/>
  </p:clrMapOvr>
  <p:transition advTm="241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Reusing Code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24200" y="2010101"/>
            <a:ext cx="2590800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ADuplexFrostyGUI</a:t>
            </a:r>
            <a:endParaRPr lang="en-US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990600" y="3657600"/>
            <a:ext cx="3429000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ADuplexFrostyAWTGUI</a:t>
            </a:r>
            <a:endParaRPr lang="en-US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4866167" y="3657600"/>
            <a:ext cx="3176917" cy="685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ADuplexFrostyVerticalGUI</a:t>
            </a:r>
            <a:endParaRPr lang="en-US" baseline="30000" dirty="0"/>
          </a:p>
        </p:txBody>
      </p:sp>
      <p:cxnSp>
        <p:nvCxnSpPr>
          <p:cNvPr id="10" name="Straight Arrow Connector 9"/>
          <p:cNvCxnSpPr>
            <a:endCxn id="3" idx="2"/>
          </p:cNvCxnSpPr>
          <p:nvPr/>
        </p:nvCxnSpPr>
        <p:spPr>
          <a:xfrm flipV="1">
            <a:off x="3071171" y="2695900"/>
            <a:ext cx="1348429" cy="961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361550" y="2695902"/>
            <a:ext cx="1353450" cy="9616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973032" y="3160083"/>
            <a:ext cx="893136" cy="3433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IS-A</a:t>
            </a:r>
            <a:endParaRPr lang="en-US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5715000" y="2146728"/>
            <a:ext cx="2227950" cy="444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createTextField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18" name="Rectangle 17"/>
          <p:cNvSpPr/>
          <p:nvPr/>
        </p:nvSpPr>
        <p:spPr>
          <a:xfrm>
            <a:off x="533400" y="2112573"/>
            <a:ext cx="2588943" cy="4782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layoutAndSizeFrame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990600" y="1714009"/>
            <a:ext cx="1283839" cy="3433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bstract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6077606" y="1790209"/>
            <a:ext cx="1283839" cy="3433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bstract</a:t>
            </a:r>
            <a:endParaRPr lang="en-US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6077605" y="1370618"/>
            <a:ext cx="1283839" cy="3433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factory</a:t>
            </a:r>
            <a:endParaRPr lang="en-US" baseline="30000" dirty="0"/>
          </a:p>
        </p:txBody>
      </p:sp>
      <p:sp>
        <p:nvSpPr>
          <p:cNvPr id="22" name="Rectangle 21"/>
          <p:cNvSpPr/>
          <p:nvPr/>
        </p:nvSpPr>
        <p:spPr>
          <a:xfrm>
            <a:off x="2095500" y="4724400"/>
            <a:ext cx="48387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Factory method: An abstract method that can be overridden by different classed to create different alternative implementations</a:t>
            </a:r>
            <a:endParaRPr lang="en-US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5956858" y="2695206"/>
            <a:ext cx="1888764" cy="4383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Return Type?</a:t>
            </a:r>
            <a:endParaRPr lang="en-US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2095500" y="5893676"/>
            <a:ext cx="48387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common type to unify alternative widgets in Swing!  </a:t>
            </a:r>
            <a:endParaRPr lang="en-US" baseline="30000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9"/>
          <a:stretch/>
        </p:blipFill>
        <p:spPr bwMode="auto">
          <a:xfrm>
            <a:off x="8043085" y="3654277"/>
            <a:ext cx="765953" cy="171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6" r="-750" b="76529"/>
          <a:stretch/>
        </p:blipFill>
        <p:spPr bwMode="auto">
          <a:xfrm>
            <a:off x="990600" y="2758268"/>
            <a:ext cx="2035536" cy="8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~PP1274.WAV">
            <a:hlinkClick r:id="" action="ppaction://media"/>
          </p:cNvPr>
          <p:cNvPicPr>
            <a:picLocks noRot="1" noChangeAspect="1"/>
          </p:cNvPicPr>
          <p:nvPr>
            <a:wavAudioFile r:embed="rId2" name="~PP127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1462020"/>
      </p:ext>
    </p:extLst>
  </p:cSld>
  <p:clrMapOvr>
    <a:masterClrMapping/>
  </p:clrMapOvr>
  <p:transition advTm="449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Factory Methods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8090" y="1143000"/>
            <a:ext cx="775138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abstract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layoutAndSizeFrame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(Frame frame);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abstract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		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createTextField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text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</p:txBody>
      </p:sp>
      <p:sp>
        <p:nvSpPr>
          <p:cNvPr id="4" name="Rectangle 3"/>
          <p:cNvSpPr/>
          <p:nvPr/>
        </p:nvSpPr>
        <p:spPr>
          <a:xfrm>
            <a:off x="246993" y="4648200"/>
            <a:ext cx="84582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layoutAndSizeFrame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(Frame frame)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frame.setLayout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GridLayout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(2, 1));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Dimension(250, 100));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createTextField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(String text)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return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AJTextField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(text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993" y="2438400"/>
            <a:ext cx="84582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layoutAndSizeFrame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(Frame frame)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frame.setLayout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GridLayout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(1, 2));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Dimension(200, 400));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createTextField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(String text)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return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AVerticalTextField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(text);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6" name="~PP2303.WAV">
            <a:hlinkClick r:id="" action="ppaction://media"/>
          </p:cNvPr>
          <p:cNvPicPr>
            <a:picLocks noRot="1" noChangeAspect="1"/>
          </p:cNvPicPr>
          <p:nvPr>
            <a:wavAudioFile r:embed="rId2" name="~PP230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017515"/>
      </p:ext>
    </p:extLst>
  </p:cSld>
  <p:clrMapOvr>
    <a:masterClrMapping/>
  </p:clrMapOvr>
  <p:transition advTm="66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Retrofitting Interfaces to AWT/Swing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3399" y="1600200"/>
            <a:ext cx="8001001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util.awt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java.awt.TextField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       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(String text)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(text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399" y="4191000"/>
            <a:ext cx="8001001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util.awt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javax.swing.JTextField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AJTextField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         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AJTextField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(String text)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(text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5" name="~PP2333.WAV">
            <a:hlinkClick r:id="" action="ppaction://media"/>
          </p:cNvPr>
          <p:cNvPicPr>
            <a:picLocks noRot="1" noChangeAspect="1"/>
          </p:cNvPicPr>
          <p:nvPr>
            <a:wavAudioFile r:embed="rId1" name="~PP233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0085"/>
      </p:ext>
    </p:extLst>
  </p:cSld>
  <p:clrMapOvr>
    <a:masterClrMapping/>
  </p:clrMapOvr>
  <p:transition advTm="8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AVerticalTextField</a:t>
            </a:r>
            <a:r>
              <a:rPr lang="en-US" dirty="0" smtClean="0"/>
              <a:t>: Interfaces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5821" y="1676400"/>
            <a:ext cx="81534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AVerticalTextField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{      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..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4" name="~PP3104.WAV">
            <a:hlinkClick r:id="" action="ppaction://media"/>
          </p:cNvPr>
          <p:cNvPicPr>
            <a:picLocks noRot="1" noChangeAspect="1"/>
          </p:cNvPicPr>
          <p:nvPr>
            <a:wavAudioFile r:embed="rId1" name="~PP310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65621"/>
      </p:ext>
    </p:extLst>
  </p:cSld>
  <p:clrMapOvr>
    <a:masterClrMapping/>
  </p:clrMapOvr>
  <p:transition advTm="4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 Methods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04800" y="1752600"/>
            <a:ext cx="81534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util.awt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ActionListenable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{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getText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setText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4" name="~PP1720.WAV">
            <a:hlinkClick r:id="" action="ppaction://media"/>
          </p:cNvPr>
          <p:cNvPicPr>
            <a:picLocks noRot="1" noChangeAspect="1"/>
          </p:cNvPicPr>
          <p:nvPr>
            <a:wavAudioFile r:embed="rId1" name="~PP172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77344"/>
      </p:ext>
    </p:extLst>
  </p:cSld>
  <p:clrMapOvr>
    <a:masterClrMapping/>
  </p:clrMapOvr>
  <p:transition advTm="10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/>
              <a:t>Example Stack</a:t>
            </a:r>
            <a:endParaRPr lang="en-US" b="1"/>
          </a:p>
        </p:txBody>
      </p:sp>
      <p:grpSp>
        <p:nvGrpSpPr>
          <p:cNvPr id="2" name="Group 1027"/>
          <p:cNvGrpSpPr>
            <a:grpSpLocks/>
          </p:cNvGrpSpPr>
          <p:nvPr/>
        </p:nvGrpSpPr>
        <p:grpSpPr bwMode="auto">
          <a:xfrm>
            <a:off x="3352800" y="4267200"/>
            <a:ext cx="1676400" cy="533400"/>
            <a:chOff x="2208" y="2448"/>
            <a:chExt cx="1056" cy="336"/>
          </a:xfrm>
        </p:grpSpPr>
        <p:sp>
          <p:nvSpPr>
            <p:cNvPr id="1359876" name="Rectangle 1028"/>
            <p:cNvSpPr>
              <a:spLocks noChangeArrowheads="1"/>
            </p:cNvSpPr>
            <p:nvPr/>
          </p:nvSpPr>
          <p:spPr bwMode="auto">
            <a:xfrm>
              <a:off x="2256" y="2496"/>
              <a:ext cx="1008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77" name="Text Box 1029"/>
            <p:cNvSpPr txBox="1">
              <a:spLocks noChangeArrowheads="1"/>
            </p:cNvSpPr>
            <p:nvPr/>
          </p:nvSpPr>
          <p:spPr bwMode="auto">
            <a:xfrm>
              <a:off x="2208" y="2448"/>
              <a:ext cx="105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 err="1">
                  <a:solidFill>
                    <a:schemeClr val="bg1"/>
                  </a:solidFill>
                </a:rPr>
                <a:t>Framebuffer</a:t>
              </a:r>
              <a:endParaRPr lang="en-US" sz="2000" dirty="0"/>
            </a:p>
          </p:txBody>
        </p:sp>
      </p:grpSp>
      <p:grpSp>
        <p:nvGrpSpPr>
          <p:cNvPr id="3" name="Group 1030"/>
          <p:cNvGrpSpPr>
            <a:grpSpLocks/>
          </p:cNvGrpSpPr>
          <p:nvPr/>
        </p:nvGrpSpPr>
        <p:grpSpPr bwMode="auto">
          <a:xfrm>
            <a:off x="3581400" y="3276600"/>
            <a:ext cx="1447800" cy="457200"/>
            <a:chOff x="528" y="2016"/>
            <a:chExt cx="912" cy="288"/>
          </a:xfrm>
        </p:grpSpPr>
        <p:sp>
          <p:nvSpPr>
            <p:cNvPr id="1359879" name="Rectangle 103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0" name="Text Box 1032"/>
            <p:cNvSpPr txBox="1">
              <a:spLocks noChangeArrowheads="1"/>
            </p:cNvSpPr>
            <p:nvPr/>
          </p:nvSpPr>
          <p:spPr bwMode="auto">
            <a:xfrm>
              <a:off x="576" y="2016"/>
              <a:ext cx="6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Window</a:t>
              </a:r>
              <a:endParaRPr lang="en-US" sz="2000"/>
            </a:p>
          </p:txBody>
        </p:sp>
      </p:grpSp>
      <p:sp>
        <p:nvSpPr>
          <p:cNvPr id="1359881" name="Line 1033"/>
          <p:cNvSpPr>
            <a:spLocks noChangeShapeType="1"/>
          </p:cNvSpPr>
          <p:nvPr/>
        </p:nvSpPr>
        <p:spPr bwMode="auto">
          <a:xfrm>
            <a:off x="4267200" y="2057400"/>
            <a:ext cx="0" cy="12192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82" name="Rectangle 1034"/>
          <p:cNvSpPr>
            <a:spLocks noChangeArrowheads="1"/>
          </p:cNvSpPr>
          <p:nvPr/>
        </p:nvSpPr>
        <p:spPr bwMode="auto">
          <a:xfrm>
            <a:off x="3505200" y="609600"/>
            <a:ext cx="1447800" cy="4572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83" name="Text Box 1035"/>
          <p:cNvSpPr txBox="1">
            <a:spLocks noChangeArrowheads="1"/>
          </p:cNvSpPr>
          <p:nvPr/>
        </p:nvSpPr>
        <p:spPr bwMode="auto">
          <a:xfrm>
            <a:off x="3581400" y="685800"/>
            <a:ext cx="91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/>
              <a:t>    Data</a:t>
            </a:r>
          </a:p>
        </p:txBody>
      </p:sp>
      <p:grpSp>
        <p:nvGrpSpPr>
          <p:cNvPr id="4" name="Group 1036"/>
          <p:cNvGrpSpPr>
            <a:grpSpLocks/>
          </p:cNvGrpSpPr>
          <p:nvPr/>
        </p:nvGrpSpPr>
        <p:grpSpPr bwMode="auto">
          <a:xfrm>
            <a:off x="3581400" y="1600200"/>
            <a:ext cx="1447800" cy="457200"/>
            <a:chOff x="2304" y="1440"/>
            <a:chExt cx="912" cy="288"/>
          </a:xfrm>
        </p:grpSpPr>
        <p:sp>
          <p:nvSpPr>
            <p:cNvPr id="1359885" name="Rectangle 1037"/>
            <p:cNvSpPr>
              <a:spLocks noChangeArrowheads="1"/>
            </p:cNvSpPr>
            <p:nvPr/>
          </p:nvSpPr>
          <p:spPr bwMode="auto">
            <a:xfrm>
              <a:off x="2304" y="1440"/>
              <a:ext cx="912" cy="288"/>
            </a:xfrm>
            <a:prstGeom prst="rect">
              <a:avLst/>
            </a:prstGeom>
            <a:solidFill>
              <a:srgbClr val="81DE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6" name="Text Box 1038"/>
            <p:cNvSpPr txBox="1">
              <a:spLocks noChangeArrowheads="1"/>
            </p:cNvSpPr>
            <p:nvPr/>
          </p:nvSpPr>
          <p:spPr bwMode="auto">
            <a:xfrm>
              <a:off x="2400" y="1440"/>
              <a:ext cx="58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Widget</a:t>
              </a:r>
            </a:p>
          </p:txBody>
        </p:sp>
      </p:grpSp>
      <p:sp>
        <p:nvSpPr>
          <p:cNvPr id="1359888" name="Line 1040"/>
          <p:cNvSpPr>
            <a:spLocks noChangeShapeType="1"/>
          </p:cNvSpPr>
          <p:nvPr/>
        </p:nvSpPr>
        <p:spPr bwMode="auto">
          <a:xfrm flipV="1">
            <a:off x="5105400" y="9906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59890" name="Line 1042"/>
          <p:cNvSpPr>
            <a:spLocks noChangeShapeType="1"/>
          </p:cNvSpPr>
          <p:nvPr/>
        </p:nvSpPr>
        <p:spPr bwMode="auto">
          <a:xfrm>
            <a:off x="4267200" y="38100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043"/>
          <p:cNvGrpSpPr>
            <a:grpSpLocks/>
          </p:cNvGrpSpPr>
          <p:nvPr/>
        </p:nvGrpSpPr>
        <p:grpSpPr bwMode="auto">
          <a:xfrm>
            <a:off x="3505200" y="5367338"/>
            <a:ext cx="1590675" cy="1414462"/>
            <a:chOff x="3264" y="3312"/>
            <a:chExt cx="1002" cy="891"/>
          </a:xfrm>
        </p:grpSpPr>
        <p:graphicFrame>
          <p:nvGraphicFramePr>
            <p:cNvPr id="1570816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3" name="Clip" r:id="rId6" imgW="3657600" imgH="3248863" progId="">
                    <p:embed/>
                  </p:oleObj>
                </mc:Choice>
                <mc:Fallback>
                  <p:oleObj name="Clip" r:id="rId6" imgW="3657600" imgH="3248863" progId="">
                    <p:embed/>
                    <p:pic>
                      <p:nvPicPr>
                        <p:cNvPr id="0" name="Picture 1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4" y="3312"/>
                          <a:ext cx="1002" cy="89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9893" name="Rectangle 1045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59894" name="Line 1046"/>
          <p:cNvSpPr>
            <a:spLocks noChangeShapeType="1"/>
          </p:cNvSpPr>
          <p:nvPr/>
        </p:nvSpPr>
        <p:spPr bwMode="auto">
          <a:xfrm>
            <a:off x="4267200" y="48006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95" name="Line 1047"/>
          <p:cNvSpPr>
            <a:spLocks noChangeShapeType="1"/>
          </p:cNvSpPr>
          <p:nvPr/>
        </p:nvSpPr>
        <p:spPr bwMode="auto">
          <a:xfrm>
            <a:off x="4267200" y="10668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048"/>
          <p:cNvGrpSpPr>
            <a:grpSpLocks/>
          </p:cNvGrpSpPr>
          <p:nvPr/>
        </p:nvGrpSpPr>
        <p:grpSpPr bwMode="auto">
          <a:xfrm>
            <a:off x="1066800" y="4267200"/>
            <a:ext cx="1447800" cy="762000"/>
            <a:chOff x="672" y="2736"/>
            <a:chExt cx="912" cy="480"/>
          </a:xfrm>
        </p:grpSpPr>
        <p:sp>
          <p:nvSpPr>
            <p:cNvPr id="1359897" name="Text Box 1049"/>
            <p:cNvSpPr txBox="1">
              <a:spLocks noChangeArrowheads="1"/>
            </p:cNvSpPr>
            <p:nvPr/>
          </p:nvSpPr>
          <p:spPr bwMode="auto">
            <a:xfrm>
              <a:off x="979" y="2736"/>
              <a:ext cx="3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sp>
          <p:nvSpPr>
            <p:cNvPr id="1359898" name="Rectangle 1050"/>
            <p:cNvSpPr>
              <a:spLocks noChangeArrowheads="1"/>
            </p:cNvSpPr>
            <p:nvPr/>
          </p:nvSpPr>
          <p:spPr bwMode="auto">
            <a:xfrm>
              <a:off x="672" y="2784"/>
              <a:ext cx="912" cy="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59899" name="Oval 1051"/>
            <p:cNvSpPr>
              <a:spLocks noChangeArrowheads="1"/>
            </p:cNvSpPr>
            <p:nvPr/>
          </p:nvSpPr>
          <p:spPr bwMode="auto">
            <a:xfrm>
              <a:off x="816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0" name="Oval 1052"/>
            <p:cNvSpPr>
              <a:spLocks noChangeArrowheads="1"/>
            </p:cNvSpPr>
            <p:nvPr/>
          </p:nvSpPr>
          <p:spPr bwMode="auto">
            <a:xfrm>
              <a:off x="912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1" name="Oval 1053"/>
            <p:cNvSpPr>
              <a:spLocks noChangeArrowheads="1"/>
            </p:cNvSpPr>
            <p:nvPr/>
          </p:nvSpPr>
          <p:spPr bwMode="auto">
            <a:xfrm>
              <a:off x="1008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2" name="Oval 1054"/>
            <p:cNvSpPr>
              <a:spLocks noChangeArrowheads="1"/>
            </p:cNvSpPr>
            <p:nvPr/>
          </p:nvSpPr>
          <p:spPr bwMode="auto">
            <a:xfrm>
              <a:off x="1104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3" name="Oval 1055"/>
            <p:cNvSpPr>
              <a:spLocks noChangeArrowheads="1"/>
            </p:cNvSpPr>
            <p:nvPr/>
          </p:nvSpPr>
          <p:spPr bwMode="auto">
            <a:xfrm>
              <a:off x="1200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4" name="Oval 1056"/>
            <p:cNvSpPr>
              <a:spLocks noChangeArrowheads="1"/>
            </p:cNvSpPr>
            <p:nvPr/>
          </p:nvSpPr>
          <p:spPr bwMode="auto">
            <a:xfrm>
              <a:off x="1296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5" name="Oval 1057"/>
            <p:cNvSpPr>
              <a:spLocks noChangeArrowheads="1"/>
            </p:cNvSpPr>
            <p:nvPr/>
          </p:nvSpPr>
          <p:spPr bwMode="auto">
            <a:xfrm>
              <a:off x="1392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6" name="Oval 1058"/>
            <p:cNvSpPr>
              <a:spLocks noChangeArrowheads="1"/>
            </p:cNvSpPr>
            <p:nvPr/>
          </p:nvSpPr>
          <p:spPr bwMode="auto">
            <a:xfrm>
              <a:off x="1488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7" name="Oval 1059"/>
            <p:cNvSpPr>
              <a:spLocks noChangeArrowheads="1"/>
            </p:cNvSpPr>
            <p:nvPr/>
          </p:nvSpPr>
          <p:spPr bwMode="auto">
            <a:xfrm>
              <a:off x="720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8" name="Oval 1060"/>
            <p:cNvSpPr>
              <a:spLocks noChangeArrowheads="1"/>
            </p:cNvSpPr>
            <p:nvPr/>
          </p:nvSpPr>
          <p:spPr bwMode="auto">
            <a:xfrm>
              <a:off x="816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9" name="Oval 1061"/>
            <p:cNvSpPr>
              <a:spLocks noChangeArrowheads="1"/>
            </p:cNvSpPr>
            <p:nvPr/>
          </p:nvSpPr>
          <p:spPr bwMode="auto">
            <a:xfrm>
              <a:off x="912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0" name="Oval 1062"/>
            <p:cNvSpPr>
              <a:spLocks noChangeArrowheads="1"/>
            </p:cNvSpPr>
            <p:nvPr/>
          </p:nvSpPr>
          <p:spPr bwMode="auto">
            <a:xfrm>
              <a:off x="1008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1" name="Oval 1063"/>
            <p:cNvSpPr>
              <a:spLocks noChangeArrowheads="1"/>
            </p:cNvSpPr>
            <p:nvPr/>
          </p:nvSpPr>
          <p:spPr bwMode="auto">
            <a:xfrm>
              <a:off x="1104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2" name="Oval 1064"/>
            <p:cNvSpPr>
              <a:spLocks noChangeArrowheads="1"/>
            </p:cNvSpPr>
            <p:nvPr/>
          </p:nvSpPr>
          <p:spPr bwMode="auto">
            <a:xfrm>
              <a:off x="1200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3" name="Oval 1065"/>
            <p:cNvSpPr>
              <a:spLocks noChangeArrowheads="1"/>
            </p:cNvSpPr>
            <p:nvPr/>
          </p:nvSpPr>
          <p:spPr bwMode="auto">
            <a:xfrm>
              <a:off x="1296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4" name="Oval 1066"/>
            <p:cNvSpPr>
              <a:spLocks noChangeArrowheads="1"/>
            </p:cNvSpPr>
            <p:nvPr/>
          </p:nvSpPr>
          <p:spPr bwMode="auto">
            <a:xfrm>
              <a:off x="1392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5" name="Oval 1067"/>
            <p:cNvSpPr>
              <a:spLocks noChangeArrowheads="1"/>
            </p:cNvSpPr>
            <p:nvPr/>
          </p:nvSpPr>
          <p:spPr bwMode="auto">
            <a:xfrm>
              <a:off x="1488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6" name="Oval 1068"/>
            <p:cNvSpPr>
              <a:spLocks noChangeArrowheads="1"/>
            </p:cNvSpPr>
            <p:nvPr/>
          </p:nvSpPr>
          <p:spPr bwMode="auto">
            <a:xfrm>
              <a:off x="720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7" name="Oval 1069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8" name="Oval 1070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9" name="Oval 1071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0" name="Oval 1072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1" name="Oval 1073"/>
            <p:cNvSpPr>
              <a:spLocks noChangeArrowheads="1"/>
            </p:cNvSpPr>
            <p:nvPr/>
          </p:nvSpPr>
          <p:spPr bwMode="auto">
            <a:xfrm>
              <a:off x="120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2" name="Oval 1074"/>
            <p:cNvSpPr>
              <a:spLocks noChangeArrowheads="1"/>
            </p:cNvSpPr>
            <p:nvPr/>
          </p:nvSpPr>
          <p:spPr bwMode="auto">
            <a:xfrm>
              <a:off x="129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3" name="Oval 1075"/>
            <p:cNvSpPr>
              <a:spLocks noChangeArrowheads="1"/>
            </p:cNvSpPr>
            <p:nvPr/>
          </p:nvSpPr>
          <p:spPr bwMode="auto">
            <a:xfrm>
              <a:off x="139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4" name="Oval 1076"/>
            <p:cNvSpPr>
              <a:spLocks noChangeArrowheads="1"/>
            </p:cNvSpPr>
            <p:nvPr/>
          </p:nvSpPr>
          <p:spPr bwMode="auto">
            <a:xfrm>
              <a:off x="148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5" name="Oval 1077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6" name="Oval 1078"/>
            <p:cNvSpPr>
              <a:spLocks noChangeArrowheads="1"/>
            </p:cNvSpPr>
            <p:nvPr/>
          </p:nvSpPr>
          <p:spPr bwMode="auto">
            <a:xfrm>
              <a:off x="81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7" name="Oval 1079"/>
            <p:cNvSpPr>
              <a:spLocks noChangeArrowheads="1"/>
            </p:cNvSpPr>
            <p:nvPr/>
          </p:nvSpPr>
          <p:spPr bwMode="auto">
            <a:xfrm>
              <a:off x="912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8" name="Oval 1080"/>
            <p:cNvSpPr>
              <a:spLocks noChangeArrowheads="1"/>
            </p:cNvSpPr>
            <p:nvPr/>
          </p:nvSpPr>
          <p:spPr bwMode="auto">
            <a:xfrm>
              <a:off x="1008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9" name="Oval 1081"/>
            <p:cNvSpPr>
              <a:spLocks noChangeArrowheads="1"/>
            </p:cNvSpPr>
            <p:nvPr/>
          </p:nvSpPr>
          <p:spPr bwMode="auto">
            <a:xfrm>
              <a:off x="1104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0" name="Oval 1082"/>
            <p:cNvSpPr>
              <a:spLocks noChangeArrowheads="1"/>
            </p:cNvSpPr>
            <p:nvPr/>
          </p:nvSpPr>
          <p:spPr bwMode="auto">
            <a:xfrm>
              <a:off x="1200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1" name="Oval 1083"/>
            <p:cNvSpPr>
              <a:spLocks noChangeArrowheads="1"/>
            </p:cNvSpPr>
            <p:nvPr/>
          </p:nvSpPr>
          <p:spPr bwMode="auto">
            <a:xfrm>
              <a:off x="129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2" name="Oval 1084"/>
            <p:cNvSpPr>
              <a:spLocks noChangeArrowheads="1"/>
            </p:cNvSpPr>
            <p:nvPr/>
          </p:nvSpPr>
          <p:spPr bwMode="auto">
            <a:xfrm>
              <a:off x="1392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3" name="Oval 1085"/>
            <p:cNvSpPr>
              <a:spLocks noChangeArrowheads="1"/>
            </p:cNvSpPr>
            <p:nvPr/>
          </p:nvSpPr>
          <p:spPr bwMode="auto">
            <a:xfrm>
              <a:off x="1488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4" name="Oval 1086"/>
            <p:cNvSpPr>
              <a:spLocks noChangeArrowheads="1"/>
            </p:cNvSpPr>
            <p:nvPr/>
          </p:nvSpPr>
          <p:spPr bwMode="auto">
            <a:xfrm>
              <a:off x="720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59946" name="Rectangle 1098"/>
          <p:cNvSpPr>
            <a:spLocks noChangeArrowheads="1"/>
          </p:cNvSpPr>
          <p:nvPr/>
        </p:nvSpPr>
        <p:spPr bwMode="auto">
          <a:xfrm>
            <a:off x="1066800" y="609600"/>
            <a:ext cx="1447800" cy="685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59947" name="Text Box 1099"/>
          <p:cNvSpPr txBox="1">
            <a:spLocks noChangeArrowheads="1"/>
          </p:cNvSpPr>
          <p:nvPr/>
        </p:nvSpPr>
        <p:spPr bwMode="auto">
          <a:xfrm>
            <a:off x="1143000" y="685800"/>
            <a:ext cx="5334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10</a:t>
            </a:r>
          </a:p>
        </p:txBody>
      </p:sp>
      <p:sp>
        <p:nvSpPr>
          <p:cNvPr id="1359948" name="Text Box 1100"/>
          <p:cNvSpPr txBox="1">
            <a:spLocks noChangeArrowheads="1"/>
          </p:cNvSpPr>
          <p:nvPr/>
        </p:nvSpPr>
        <p:spPr bwMode="auto">
          <a:xfrm>
            <a:off x="1752600" y="685800"/>
            <a:ext cx="6096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6.2</a:t>
            </a:r>
          </a:p>
        </p:txBody>
      </p:sp>
      <p:sp>
        <p:nvSpPr>
          <p:cNvPr id="83" name="Text Box 5"/>
          <p:cNvSpPr txBox="1">
            <a:spLocks noChangeArrowheads="1"/>
          </p:cNvSpPr>
          <p:nvPr/>
        </p:nvSpPr>
        <p:spPr bwMode="auto">
          <a:xfrm>
            <a:off x="7010400" y="1066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Increasing Abstraction</a:t>
            </a:r>
          </a:p>
        </p:txBody>
      </p:sp>
      <p:sp>
        <p:nvSpPr>
          <p:cNvPr id="82" name="Text Box 1056"/>
          <p:cNvSpPr txBox="1">
            <a:spLocks noChangeArrowheads="1"/>
          </p:cNvSpPr>
          <p:nvPr/>
        </p:nvSpPr>
        <p:spPr bwMode="auto">
          <a:xfrm>
            <a:off x="5105400" y="609600"/>
            <a:ext cx="1689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Abstraction</a:t>
            </a:r>
          </a:p>
        </p:txBody>
      </p:sp>
      <p:sp>
        <p:nvSpPr>
          <p:cNvPr id="84" name="Text Box 1058"/>
          <p:cNvSpPr txBox="1">
            <a:spLocks noChangeArrowheads="1"/>
          </p:cNvSpPr>
          <p:nvPr/>
        </p:nvSpPr>
        <p:spPr bwMode="auto">
          <a:xfrm>
            <a:off x="5105400" y="131451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err="1" smtClean="0"/>
              <a:t>Interactor</a:t>
            </a:r>
            <a:endParaRPr lang="en-US" sz="2000" dirty="0"/>
          </a:p>
        </p:txBody>
      </p:sp>
      <p:sp>
        <p:nvSpPr>
          <p:cNvPr id="86" name="Text Box 1060"/>
          <p:cNvSpPr txBox="1">
            <a:spLocks noChangeArrowheads="1"/>
          </p:cNvSpPr>
          <p:nvPr/>
        </p:nvSpPr>
        <p:spPr bwMode="auto">
          <a:xfrm>
            <a:off x="5105400" y="43434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err="1"/>
              <a:t>Interactor</a:t>
            </a:r>
            <a:endParaRPr lang="en-US" sz="2000" dirty="0"/>
          </a:p>
        </p:txBody>
      </p:sp>
      <p:grpSp>
        <p:nvGrpSpPr>
          <p:cNvPr id="7" name="Group 102"/>
          <p:cNvGrpSpPr/>
          <p:nvPr/>
        </p:nvGrpSpPr>
        <p:grpSpPr>
          <a:xfrm>
            <a:off x="1066800" y="3276600"/>
            <a:ext cx="1447800" cy="685800"/>
            <a:chOff x="1066800" y="3352800"/>
            <a:chExt cx="1447800" cy="685800"/>
          </a:xfrm>
        </p:grpSpPr>
        <p:grpSp>
          <p:nvGrpSpPr>
            <p:cNvPr id="8" name="Group 1101"/>
            <p:cNvGrpSpPr>
              <a:grpSpLocks/>
            </p:cNvGrpSpPr>
            <p:nvPr/>
          </p:nvGrpSpPr>
          <p:grpSpPr bwMode="auto">
            <a:xfrm>
              <a:off x="1066800" y="3352800"/>
              <a:ext cx="1447800" cy="685800"/>
              <a:chOff x="672" y="2112"/>
              <a:chExt cx="912" cy="432"/>
            </a:xfrm>
          </p:grpSpPr>
          <p:sp>
            <p:nvSpPr>
              <p:cNvPr id="1359951" name="Rectangle 1103"/>
              <p:cNvSpPr>
                <a:spLocks noChangeArrowheads="1"/>
              </p:cNvSpPr>
              <p:nvPr/>
            </p:nvSpPr>
            <p:spPr bwMode="auto">
              <a:xfrm>
                <a:off x="720" y="2160"/>
                <a:ext cx="384" cy="33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59950" name="Rectangle 1102"/>
              <p:cNvSpPr>
                <a:spLocks noChangeArrowheads="1"/>
              </p:cNvSpPr>
              <p:nvPr/>
            </p:nvSpPr>
            <p:spPr bwMode="auto">
              <a:xfrm>
                <a:off x="672" y="2112"/>
                <a:ext cx="912" cy="4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5" name="Rectangle 94"/>
            <p:cNvSpPr/>
            <p:nvPr/>
          </p:nvSpPr>
          <p:spPr>
            <a:xfrm>
              <a:off x="1828800" y="3505200"/>
              <a:ext cx="609600" cy="4572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1103"/>
            <p:cNvSpPr>
              <a:spLocks noChangeArrowheads="1"/>
            </p:cNvSpPr>
            <p:nvPr/>
          </p:nvSpPr>
          <p:spPr bwMode="auto">
            <a:xfrm>
              <a:off x="1143000" y="3505200"/>
              <a:ext cx="609600" cy="381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828800" y="35814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 Box 1058"/>
          <p:cNvSpPr txBox="1">
            <a:spLocks noChangeArrowheads="1"/>
          </p:cNvSpPr>
          <p:nvPr/>
        </p:nvSpPr>
        <p:spPr bwMode="auto">
          <a:xfrm>
            <a:off x="5105400" y="169551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/>
              <a:t>Abstraction</a:t>
            </a:r>
            <a:endParaRPr lang="en-US" sz="2000" dirty="0"/>
          </a:p>
        </p:txBody>
      </p:sp>
      <p:sp>
        <p:nvSpPr>
          <p:cNvPr id="106" name="Text Box 1058"/>
          <p:cNvSpPr txBox="1">
            <a:spLocks noChangeArrowheads="1"/>
          </p:cNvSpPr>
          <p:nvPr/>
        </p:nvSpPr>
        <p:spPr bwMode="auto">
          <a:xfrm>
            <a:off x="5105400" y="32004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err="1" smtClean="0"/>
              <a:t>Interactor</a:t>
            </a:r>
            <a:endParaRPr lang="en-US" sz="2000" dirty="0"/>
          </a:p>
        </p:txBody>
      </p:sp>
      <p:sp>
        <p:nvSpPr>
          <p:cNvPr id="107" name="Text Box 1058"/>
          <p:cNvSpPr txBox="1">
            <a:spLocks noChangeArrowheads="1"/>
          </p:cNvSpPr>
          <p:nvPr/>
        </p:nvSpPr>
        <p:spPr bwMode="auto">
          <a:xfrm>
            <a:off x="5105400" y="35814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/>
              <a:t>Abstraction</a:t>
            </a:r>
            <a:endParaRPr lang="en-US" sz="2000" dirty="0"/>
          </a:p>
        </p:txBody>
      </p:sp>
      <p:cxnSp>
        <p:nvCxnSpPr>
          <p:cNvPr id="112" name="Straight Arrow Connector 111"/>
          <p:cNvCxnSpPr>
            <a:stCxn id="126" idx="1"/>
          </p:cNvCxnSpPr>
          <p:nvPr/>
        </p:nvCxnSpPr>
        <p:spPr>
          <a:xfrm rot="10800000">
            <a:off x="1638300" y="2057400"/>
            <a:ext cx="1028700" cy="337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25" idx="1"/>
          </p:cNvCxnSpPr>
          <p:nvPr/>
        </p:nvCxnSpPr>
        <p:spPr>
          <a:xfrm rot="10800000">
            <a:off x="1295400" y="2057400"/>
            <a:ext cx="2057400" cy="102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5" idx="1"/>
          </p:cNvCxnSpPr>
          <p:nvPr/>
        </p:nvCxnSpPr>
        <p:spPr>
          <a:xfrm rot="10800000" flipV="1">
            <a:off x="1447800" y="3086100"/>
            <a:ext cx="19050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3352800" y="2895600"/>
            <a:ext cx="1981200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Syntactic Sugar 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2667000" y="2209800"/>
            <a:ext cx="31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Abstraction Representation</a:t>
            </a:r>
            <a:endParaRPr lang="en-US" dirty="0"/>
          </a:p>
        </p:txBody>
      </p:sp>
      <p:sp>
        <p:nvSpPr>
          <p:cNvPr id="127" name="Plus 126"/>
          <p:cNvSpPr/>
          <p:nvPr/>
        </p:nvSpPr>
        <p:spPr>
          <a:xfrm>
            <a:off x="4038600" y="2590800"/>
            <a:ext cx="381000" cy="304800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5638800" y="55626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Syntactic sugar ~ IF keyword, packet header</a:t>
            </a:r>
            <a:endParaRPr lang="en-US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990600" y="1600200"/>
            <a:ext cx="1524000" cy="685800"/>
            <a:chOff x="5410200" y="1600200"/>
            <a:chExt cx="1524000" cy="685800"/>
          </a:xfrm>
        </p:grpSpPr>
        <p:grpSp>
          <p:nvGrpSpPr>
            <p:cNvPr id="123" name="Group 84"/>
            <p:cNvGrpSpPr/>
            <p:nvPr/>
          </p:nvGrpSpPr>
          <p:grpSpPr>
            <a:xfrm>
              <a:off x="5410200" y="1600200"/>
              <a:ext cx="1524000" cy="685800"/>
              <a:chOff x="1143000" y="1676400"/>
              <a:chExt cx="1524000" cy="685800"/>
            </a:xfrm>
          </p:grpSpPr>
          <p:sp>
            <p:nvSpPr>
              <p:cNvPr id="129" name="Rectangle 1103"/>
              <p:cNvSpPr>
                <a:spLocks noChangeArrowheads="1"/>
              </p:cNvSpPr>
              <p:nvPr/>
            </p:nvSpPr>
            <p:spPr bwMode="auto">
              <a:xfrm>
                <a:off x="1143000" y="1828800"/>
                <a:ext cx="609600" cy="381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0" name="Rectangle 1090"/>
              <p:cNvSpPr>
                <a:spLocks noChangeArrowheads="1"/>
              </p:cNvSpPr>
              <p:nvPr/>
            </p:nvSpPr>
            <p:spPr bwMode="auto">
              <a:xfrm>
                <a:off x="1219200" y="1676400"/>
                <a:ext cx="1447800" cy="6858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31" name="Group 1091"/>
              <p:cNvGrpSpPr>
                <a:grpSpLocks/>
              </p:cNvGrpSpPr>
              <p:nvPr/>
            </p:nvGrpSpPr>
            <p:grpSpPr bwMode="auto">
              <a:xfrm>
                <a:off x="1219200" y="1828657"/>
                <a:ext cx="152400" cy="380856"/>
                <a:chOff x="1968" y="1145"/>
                <a:chExt cx="192" cy="377"/>
              </a:xfrm>
            </p:grpSpPr>
            <p:sp>
              <p:nvSpPr>
                <p:cNvPr id="135" name="Rectangle 1092"/>
                <p:cNvSpPr>
                  <a:spLocks noChangeArrowheads="1"/>
                </p:cNvSpPr>
                <p:nvPr/>
              </p:nvSpPr>
              <p:spPr bwMode="auto">
                <a:xfrm>
                  <a:off x="1968" y="1145"/>
                  <a:ext cx="192" cy="37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6" name="Rectangle 1093"/>
                <p:cNvSpPr>
                  <a:spLocks noChangeArrowheads="1"/>
                </p:cNvSpPr>
                <p:nvPr/>
              </p:nvSpPr>
              <p:spPr bwMode="auto">
                <a:xfrm>
                  <a:off x="1968" y="1296"/>
                  <a:ext cx="192" cy="144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33" name="Rectangle 132"/>
              <p:cNvSpPr/>
              <p:nvPr/>
            </p:nvSpPr>
            <p:spPr>
              <a:xfrm>
                <a:off x="1828800" y="1828800"/>
                <a:ext cx="6096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ext Box 1097"/>
              <p:cNvSpPr txBox="1">
                <a:spLocks noChangeArrowheads="1"/>
              </p:cNvSpPr>
              <p:nvPr/>
            </p:nvSpPr>
            <p:spPr bwMode="auto">
              <a:xfrm>
                <a:off x="1905000" y="1828800"/>
                <a:ext cx="457200" cy="24622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dirty="0"/>
                  <a:t>6.2</a:t>
                </a:r>
              </a:p>
            </p:txBody>
          </p:sp>
        </p:grpSp>
        <p:sp>
          <p:nvSpPr>
            <p:cNvPr id="124" name="Line 1095"/>
            <p:cNvSpPr>
              <a:spLocks noChangeShapeType="1"/>
            </p:cNvSpPr>
            <p:nvPr/>
          </p:nvSpPr>
          <p:spPr bwMode="auto">
            <a:xfrm>
              <a:off x="5638800" y="19050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AutoShape 1096"/>
            <p:cNvSpPr>
              <a:spLocks noChangeArrowheads="1"/>
            </p:cNvSpPr>
            <p:nvPr/>
          </p:nvSpPr>
          <p:spPr bwMode="auto">
            <a:xfrm>
              <a:off x="5867400" y="1905000"/>
              <a:ext cx="38100" cy="152400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7" name="~PP3244.WAV">
            <a:hlinkClick r:id="" action="ppaction://media"/>
          </p:cNvPr>
          <p:cNvPicPr>
            <a:picLocks noRot="1" noChangeAspect="1"/>
          </p:cNvPicPr>
          <p:nvPr>
            <a:wavAudioFile r:embed="rId3" name="~PP3244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0533979"/>
      </p:ext>
    </p:extLst>
  </p:cSld>
  <p:clrMapOvr>
    <a:masterClrMapping/>
  </p:clrMapOvr>
  <p:transition advTm="437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1359946" grpId="0" animBg="1"/>
      <p:bldP spid="1359947" grpId="0" autoUpdateAnimBg="0"/>
      <p:bldP spid="1359948" grpId="0" autoUpdateAnimBg="0"/>
      <p:bldP spid="82" grpId="0"/>
      <p:bldP spid="84" grpId="0"/>
      <p:bldP spid="86" grpId="0"/>
      <p:bldP spid="104" grpId="0"/>
      <p:bldP spid="106" grpId="0"/>
      <p:bldP spid="107" grpId="0"/>
      <p:bldP spid="12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Component Methods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48103" y="1752600"/>
            <a:ext cx="56388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util.awt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isEnabled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setEnabled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4" name="~PP1446.WAV">
            <a:hlinkClick r:id="" action="ppaction://media"/>
          </p:cNvPr>
          <p:cNvPicPr>
            <a:picLocks noRot="1" noChangeAspect="1"/>
          </p:cNvPicPr>
          <p:nvPr>
            <a:wavAudioFile r:embed="rId1" name="~PP144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70261"/>
      </p:ext>
    </p:extLst>
  </p:cSld>
  <p:clrMapOvr>
    <a:masterClrMapping/>
  </p:clrMapOvr>
  <p:transition advTm="3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AddActionListener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3400" y="1752600"/>
            <a:ext cx="79248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util.awt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java.awt.event.ActionListener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ActionListenable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addActionListener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ActionListener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anActionListener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4" name="~PP734.WAV">
            <a:hlinkClick r:id="" action="ppaction://media"/>
          </p:cNvPr>
          <p:cNvPicPr>
            <a:picLocks noRot="1" noChangeAspect="1"/>
          </p:cNvPicPr>
          <p:nvPr>
            <a:wavAudioFile r:embed="rId1" name="~PP73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02352"/>
      </p:ext>
    </p:extLst>
  </p:cSld>
  <p:clrMapOvr>
    <a:masterClrMapping/>
  </p:clrMapOvr>
  <p:transition advTm="11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 Methods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04800" y="1752600"/>
            <a:ext cx="81534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util.awt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ActionListenable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{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getText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setText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6858" y="4876800"/>
            <a:ext cx="2120342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Case conventions?</a:t>
            </a:r>
            <a:endParaRPr lang="en-US" baseline="30000" dirty="0"/>
          </a:p>
        </p:txBody>
      </p:sp>
      <p:pic>
        <p:nvPicPr>
          <p:cNvPr id="5" name="~PP917.WAV">
            <a:hlinkClick r:id="" action="ppaction://media"/>
          </p:cNvPr>
          <p:cNvPicPr>
            <a:picLocks noRot="1" noChangeAspect="1"/>
          </p:cNvPicPr>
          <p:nvPr>
            <a:wavAudioFile r:embed="rId2" name="~PP91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683105"/>
      </p:ext>
    </p:extLst>
  </p:cSld>
  <p:clrMapOvr>
    <a:masterClrMapping/>
  </p:clrMapOvr>
  <p:transition advTm="16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Window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 Java several classes such as Component, Container, </a:t>
            </a:r>
            <a:r>
              <a:rPr lang="en-US" dirty="0" err="1" smtClean="0"/>
              <a:t>JPanel</a:t>
            </a:r>
            <a:r>
              <a:rPr lang="en-US" dirty="0" smtClean="0"/>
              <a:t>, and Panel define windows  that are not widgets, that is, not associated with I/O behavior.</a:t>
            </a:r>
          </a:p>
          <a:p>
            <a:r>
              <a:rPr lang="en-US" dirty="0" smtClean="0"/>
              <a:t>Input from instances of these classes is trapped through delegation by defining mouse and key listeners</a:t>
            </a:r>
          </a:p>
          <a:p>
            <a:r>
              <a:rPr lang="en-US" dirty="0" smtClean="0"/>
              <a:t>Output is sent to instances of these classes through inheritance by sub-classing them and redefining the paint or update method</a:t>
            </a:r>
          </a:p>
          <a:p>
            <a:r>
              <a:rPr lang="en-US" dirty="0" smtClean="0"/>
              <a:t>If the current widget set does not serve your purposes, ideally, do not build directly on top of the window system to serve your application needs; instead build a new general purpose widget that can be used by other apps</a:t>
            </a:r>
          </a:p>
          <a:p>
            <a:r>
              <a:rPr lang="en-US" dirty="0" smtClean="0"/>
              <a:t>A factory method returns an object of some class that is an implementation of its return type.</a:t>
            </a:r>
          </a:p>
          <a:p>
            <a:r>
              <a:rPr lang="en-US" dirty="0" smtClean="0"/>
              <a:t>Different subclasses of the class defining a factory method can provide different </a:t>
            </a:r>
            <a:r>
              <a:rPr lang="en-US" dirty="0" err="1" smtClean="0"/>
              <a:t>overridings</a:t>
            </a:r>
            <a:r>
              <a:rPr lang="en-US" dirty="0" smtClean="0"/>
              <a:t> of the factory method to choose different implementations of the return type of the method.</a:t>
            </a:r>
          </a:p>
          <a:p>
            <a:r>
              <a:rPr lang="en-US" dirty="0" smtClean="0"/>
              <a:t>Factory methods provide a convenient way to share code among applications that type variables using interfaces and differ only in the implementation of the interface used in the applications.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9470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Case Conventions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1219200"/>
            <a:ext cx="7467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Start Class Names With Upper Case Letters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19050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19050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7" name="Multiply 6"/>
          <p:cNvSpPr/>
          <p:nvPr/>
        </p:nvSpPr>
        <p:spPr>
          <a:xfrm>
            <a:off x="2819400" y="16002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2590800"/>
            <a:ext cx="7467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Start Variable and Method Names With Lower Case Letters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3276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3276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1" name="Multiply 10"/>
          <p:cNvSpPr/>
          <p:nvPr/>
        </p:nvSpPr>
        <p:spPr>
          <a:xfrm>
            <a:off x="4953000" y="29718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38400" y="4038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Square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72000" y="4038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square</a:t>
            </a:r>
            <a:endParaRPr lang="en-US" dirty="0"/>
          </a:p>
        </p:txBody>
      </p:sp>
      <p:sp>
        <p:nvSpPr>
          <p:cNvPr id="15" name="Multiply 14"/>
          <p:cNvSpPr/>
          <p:nvPr/>
        </p:nvSpPr>
        <p:spPr>
          <a:xfrm>
            <a:off x="2819400" y="37338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2000" y="4724400"/>
            <a:ext cx="7467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Start Variable and Method Names With Lower Case Letters</a:t>
            </a:r>
          </a:p>
          <a:p>
            <a:pPr algn="ctr"/>
            <a:r>
              <a:rPr lang="en-US" dirty="0" smtClean="0"/>
              <a:t>Each New Word in the Name Starts with a Capital Letter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438400" y="54864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converttoinches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72000" y="54864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convertToInches</a:t>
            </a:r>
            <a:endParaRPr lang="en-US" dirty="0"/>
          </a:p>
        </p:txBody>
      </p:sp>
      <p:sp>
        <p:nvSpPr>
          <p:cNvPr id="19" name="Multiply 18"/>
          <p:cNvSpPr/>
          <p:nvPr/>
        </p:nvSpPr>
        <p:spPr>
          <a:xfrm>
            <a:off x="2819400" y="51816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72000" y="62484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438400" y="62484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22" name="Multiply 21"/>
          <p:cNvSpPr/>
          <p:nvPr/>
        </p:nvSpPr>
        <p:spPr>
          <a:xfrm>
            <a:off x="4953000" y="59436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~PP985.WAV">
            <a:hlinkClick r:id="" action="ppaction://media"/>
          </p:cNvPr>
          <p:cNvPicPr>
            <a:picLocks noRot="1" noChangeAspect="1"/>
          </p:cNvPicPr>
          <p:nvPr>
            <a:wavAudioFile r:embed="rId2" name="~PP98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750013"/>
      </p:ext>
    </p:extLst>
  </p:cSld>
  <p:clrMapOvr>
    <a:masterClrMapping/>
  </p:clrMapOvr>
  <p:transition advTm="40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  <p:bldP spid="11" grpId="1" animBg="1"/>
      <p:bldP spid="13" grpId="0" animBg="1"/>
      <p:bldP spid="14" grpId="0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1" grpId="0" animBg="1"/>
      <p:bldP spid="22" grpId="0" animBg="1"/>
      <p:bldP spid="22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Retrofitting Interfaces to AWT/Swing (Review)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3399" y="1600200"/>
            <a:ext cx="8001001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util.awt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java.awt.TextField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       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(String text)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(text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399" y="4191000"/>
            <a:ext cx="8001001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util.awt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javax.swing.JTextField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AJTextField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         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TextComponentInterface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AJTextField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(String text)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(text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6" name="~PP1551.WAV">
            <a:hlinkClick r:id="" action="ppaction://media"/>
          </p:cNvPr>
          <p:cNvPicPr>
            <a:picLocks noRot="1" noChangeAspect="1"/>
          </p:cNvPicPr>
          <p:nvPr>
            <a:wavAudioFile r:embed="rId1" name="~PP155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43248"/>
      </p:ext>
    </p:extLst>
  </p:cSld>
  <p:clrMapOvr>
    <a:masterClrMapping/>
  </p:clrMapOvr>
  <p:transition advTm="42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Hierarchy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2970506" y="259080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</a:t>
            </a:r>
            <a:endParaRPr lang="en-US" sz="2400" baseline="30000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4173470" y="3057525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4" name="Rectangle 63"/>
          <p:cNvSpPr/>
          <p:nvPr/>
        </p:nvSpPr>
        <p:spPr>
          <a:xfrm>
            <a:off x="2953837" y="129540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Display</a:t>
            </a:r>
            <a:endParaRPr lang="en-US" sz="2400" baseline="30000" dirty="0"/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4129247" y="1779204"/>
            <a:ext cx="20384" cy="834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7" name="Rectangle 66"/>
          <p:cNvSpPr/>
          <p:nvPr/>
        </p:nvSpPr>
        <p:spPr>
          <a:xfrm>
            <a:off x="5747472" y="258168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cxnSp>
        <p:nvCxnSpPr>
          <p:cNvPr id="68" name="Straight Arrow Connector 67"/>
          <p:cNvCxnSpPr>
            <a:endCxn id="67" idx="0"/>
          </p:cNvCxnSpPr>
          <p:nvPr/>
        </p:nvCxnSpPr>
        <p:spPr>
          <a:xfrm>
            <a:off x="4173470" y="1811639"/>
            <a:ext cx="2776966" cy="770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9" name="Rectangle 68"/>
          <p:cNvSpPr/>
          <p:nvPr/>
        </p:nvSpPr>
        <p:spPr>
          <a:xfrm>
            <a:off x="3048000" y="3971514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cxnSp>
        <p:nvCxnSpPr>
          <p:cNvPr id="70" name="Straight Arrow Connector 69"/>
          <p:cNvCxnSpPr>
            <a:stCxn id="61" idx="2"/>
            <a:endCxn id="71" idx="0"/>
          </p:cNvCxnSpPr>
          <p:nvPr/>
        </p:nvCxnSpPr>
        <p:spPr>
          <a:xfrm>
            <a:off x="4173470" y="3057525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>
          <a:xfrm>
            <a:off x="5867400" y="396059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sp>
        <p:nvSpPr>
          <p:cNvPr id="72" name="Rectangle 71"/>
          <p:cNvSpPr/>
          <p:nvPr/>
        </p:nvSpPr>
        <p:spPr>
          <a:xfrm>
            <a:off x="3048000" y="5352228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121</a:t>
            </a:r>
            <a:endParaRPr lang="en-US" sz="2400" baseline="30000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4181286" y="4438239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75" name="Straight Arrow Connector 74"/>
          <p:cNvCxnSpPr>
            <a:endCxn id="76" idx="0"/>
          </p:cNvCxnSpPr>
          <p:nvPr/>
        </p:nvCxnSpPr>
        <p:spPr>
          <a:xfrm>
            <a:off x="4191000" y="4421410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6" name="Rectangle 75"/>
          <p:cNvSpPr/>
          <p:nvPr/>
        </p:nvSpPr>
        <p:spPr>
          <a:xfrm>
            <a:off x="5884930" y="532447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122</a:t>
            </a:r>
            <a:endParaRPr lang="en-US" sz="2400" baseline="30000" dirty="0"/>
          </a:p>
        </p:txBody>
      </p:sp>
      <p:sp>
        <p:nvSpPr>
          <p:cNvPr id="77" name="Rectangle 76"/>
          <p:cNvSpPr/>
          <p:nvPr/>
        </p:nvSpPr>
        <p:spPr>
          <a:xfrm>
            <a:off x="304800" y="261412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Top Level</a:t>
            </a:r>
            <a:endParaRPr lang="en-US" sz="2400" baseline="30000" dirty="0"/>
          </a:p>
        </p:txBody>
      </p:sp>
      <p:sp>
        <p:nvSpPr>
          <p:cNvPr id="78" name="Rectangle 77"/>
          <p:cNvSpPr/>
          <p:nvPr/>
        </p:nvSpPr>
        <p:spPr>
          <a:xfrm>
            <a:off x="304800" y="398753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Sub Windows</a:t>
            </a:r>
            <a:endParaRPr lang="en-US" sz="2400" baseline="30000" dirty="0"/>
          </a:p>
        </p:txBody>
      </p:sp>
      <p:sp>
        <p:nvSpPr>
          <p:cNvPr id="79" name="Rectangle 78"/>
          <p:cNvSpPr/>
          <p:nvPr/>
        </p:nvSpPr>
        <p:spPr>
          <a:xfrm>
            <a:off x="381000" y="5402649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Sub Windows</a:t>
            </a:r>
            <a:endParaRPr lang="en-US" sz="2400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2668294" y="6172200"/>
            <a:ext cx="5027906" cy="5032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Can we create a DAG or graph?</a:t>
            </a:r>
            <a:endParaRPr lang="en-US" sz="2400" baseline="30000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9"/>
          <a:stretch/>
        </p:blipFill>
        <p:spPr bwMode="auto">
          <a:xfrm>
            <a:off x="6446838" y="1036095"/>
            <a:ext cx="2209800" cy="495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~PP3569.WAV">
            <a:hlinkClick r:id="" action="ppaction://media"/>
          </p:cNvPr>
          <p:cNvPicPr>
            <a:picLocks noRot="1" noChangeAspect="1"/>
          </p:cNvPicPr>
          <p:nvPr>
            <a:wavAudioFile r:embed="rId2" name="~PP356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123738"/>
      </p:ext>
    </p:extLst>
  </p:cSld>
  <p:clrMapOvr>
    <a:masterClrMapping/>
  </p:clrMapOvr>
  <p:transition advTm="108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</a:t>
            </a:r>
            <a:r>
              <a:rPr lang="en-US" dirty="0" err="1" smtClean="0"/>
              <a:t>DAGCreator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112838"/>
            <a:ext cx="8275638" cy="3763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createTree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splitPane.setLeftComponent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splitPane.setRightComponent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"Edit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(200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frame.setVisible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return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838200" y="3352800"/>
            <a:ext cx="31242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635903" y="5286762"/>
            <a:ext cx="377802" cy="8068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>
            <a:endCxn id="8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86762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824805" y="6056522"/>
            <a:ext cx="1652195" cy="7252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DAG Converted to a Tree</a:t>
            </a:r>
          </a:p>
        </p:txBody>
      </p:sp>
      <p:pic>
        <p:nvPicPr>
          <p:cNvPr id="18" name="~PP883.WAV">
            <a:hlinkClick r:id="" action="ppaction://media"/>
          </p:cNvPr>
          <p:cNvPicPr>
            <a:picLocks noRot="1" noChangeAspect="1"/>
          </p:cNvPicPr>
          <p:nvPr>
            <a:wavAudioFile r:embed="rId2" name="~PP88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674956"/>
      </p:ext>
    </p:extLst>
  </p:cSld>
  <p:clrMapOvr>
    <a:masterClrMapping/>
  </p:clrMapOvr>
  <p:transition advTm="42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 (Cyclic) Graph Creator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112838"/>
            <a:ext cx="8275638" cy="3763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createTree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splitPane.setLeftComponent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splitPane.setRightComponent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"Edit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(200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frame.setVisible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return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732643" y="3640825"/>
            <a:ext cx="3124200" cy="2667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>
            <a:endCxn id="8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909921" y="5918636"/>
            <a:ext cx="348484" cy="40596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7" r="9500"/>
          <a:stretch/>
        </p:blipFill>
        <p:spPr bwMode="auto">
          <a:xfrm>
            <a:off x="375745" y="1371600"/>
            <a:ext cx="9141725" cy="119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8" name="Rectangle 17"/>
          <p:cNvSpPr/>
          <p:nvPr/>
        </p:nvSpPr>
        <p:spPr>
          <a:xfrm>
            <a:off x="827396" y="2861469"/>
            <a:ext cx="4506604" cy="2667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~PP2331.WAV">
            <a:hlinkClick r:id="" action="ppaction://media"/>
          </p:cNvPr>
          <p:cNvPicPr>
            <a:picLocks noRot="1" noChangeAspect="1"/>
          </p:cNvPicPr>
          <p:nvPr>
            <a:wavAudioFile r:embed="rId2" name="~PP233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887827"/>
      </p:ext>
    </p:extLst>
  </p:cSld>
  <p:clrMapOvr>
    <a:masterClrMapping/>
  </p:clrMapOvr>
  <p:transition advTm="46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Hierarchy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2970506" y="259080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</a:t>
            </a:r>
            <a:endParaRPr lang="en-US" sz="2400" baseline="30000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4173470" y="3057525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4" name="Rectangle 63"/>
          <p:cNvSpPr/>
          <p:nvPr/>
        </p:nvSpPr>
        <p:spPr>
          <a:xfrm>
            <a:off x="2953837" y="129540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Display</a:t>
            </a:r>
            <a:endParaRPr lang="en-US" sz="2400" baseline="30000" dirty="0"/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4129247" y="1779204"/>
            <a:ext cx="20384" cy="834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7" name="Rectangle 66"/>
          <p:cNvSpPr/>
          <p:nvPr/>
        </p:nvSpPr>
        <p:spPr>
          <a:xfrm>
            <a:off x="5747472" y="258168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cxnSp>
        <p:nvCxnSpPr>
          <p:cNvPr id="68" name="Straight Arrow Connector 67"/>
          <p:cNvCxnSpPr>
            <a:endCxn id="67" idx="0"/>
          </p:cNvCxnSpPr>
          <p:nvPr/>
        </p:nvCxnSpPr>
        <p:spPr>
          <a:xfrm>
            <a:off x="4173470" y="1811639"/>
            <a:ext cx="2776966" cy="770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9" name="Rectangle 68"/>
          <p:cNvSpPr/>
          <p:nvPr/>
        </p:nvSpPr>
        <p:spPr>
          <a:xfrm>
            <a:off x="3048000" y="3971514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cxnSp>
        <p:nvCxnSpPr>
          <p:cNvPr id="70" name="Straight Arrow Connector 69"/>
          <p:cNvCxnSpPr>
            <a:stCxn id="61" idx="2"/>
            <a:endCxn id="71" idx="0"/>
          </p:cNvCxnSpPr>
          <p:nvPr/>
        </p:nvCxnSpPr>
        <p:spPr>
          <a:xfrm>
            <a:off x="4173470" y="3057525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>
          <a:xfrm>
            <a:off x="5867400" y="396059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sp>
        <p:nvSpPr>
          <p:cNvPr id="72" name="Rectangle 71"/>
          <p:cNvSpPr/>
          <p:nvPr/>
        </p:nvSpPr>
        <p:spPr>
          <a:xfrm>
            <a:off x="3048000" y="5352228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121</a:t>
            </a:r>
            <a:endParaRPr lang="en-US" sz="2400" baseline="30000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4181286" y="4438239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75" name="Straight Arrow Connector 74"/>
          <p:cNvCxnSpPr>
            <a:endCxn id="76" idx="0"/>
          </p:cNvCxnSpPr>
          <p:nvPr/>
        </p:nvCxnSpPr>
        <p:spPr>
          <a:xfrm>
            <a:off x="4191000" y="4421410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6" name="Rectangle 75"/>
          <p:cNvSpPr/>
          <p:nvPr/>
        </p:nvSpPr>
        <p:spPr>
          <a:xfrm>
            <a:off x="5884930" y="532447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122</a:t>
            </a:r>
            <a:endParaRPr lang="en-US" sz="2400" baseline="30000" dirty="0"/>
          </a:p>
        </p:txBody>
      </p:sp>
      <p:sp>
        <p:nvSpPr>
          <p:cNvPr id="77" name="Rectangle 76"/>
          <p:cNvSpPr/>
          <p:nvPr/>
        </p:nvSpPr>
        <p:spPr>
          <a:xfrm>
            <a:off x="304800" y="261412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Top Level</a:t>
            </a:r>
            <a:endParaRPr lang="en-US" sz="2400" baseline="30000" dirty="0"/>
          </a:p>
        </p:txBody>
      </p:sp>
      <p:sp>
        <p:nvSpPr>
          <p:cNvPr id="78" name="Rectangle 77"/>
          <p:cNvSpPr/>
          <p:nvPr/>
        </p:nvSpPr>
        <p:spPr>
          <a:xfrm>
            <a:off x="304800" y="398753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Sub Windows</a:t>
            </a:r>
            <a:endParaRPr lang="en-US" sz="2400" baseline="30000" dirty="0"/>
          </a:p>
        </p:txBody>
      </p:sp>
      <p:sp>
        <p:nvSpPr>
          <p:cNvPr id="79" name="Rectangle 78"/>
          <p:cNvSpPr/>
          <p:nvPr/>
        </p:nvSpPr>
        <p:spPr>
          <a:xfrm>
            <a:off x="381000" y="5402649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Sub Windows</a:t>
            </a:r>
            <a:endParaRPr lang="en-US" sz="2400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2668294" y="6172200"/>
            <a:ext cx="4343400" cy="4667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Semantic issues with Tree?</a:t>
            </a:r>
            <a:endParaRPr lang="en-US" sz="2400" baseline="30000" dirty="0"/>
          </a:p>
        </p:txBody>
      </p:sp>
      <p:pic>
        <p:nvPicPr>
          <p:cNvPr id="23" name="~PP495.WAV">
            <a:hlinkClick r:id="" action="ppaction://media"/>
          </p:cNvPr>
          <p:cNvPicPr>
            <a:picLocks noRot="1" noChangeAspect="1"/>
          </p:cNvPicPr>
          <p:nvPr>
            <a:wavAudioFile r:embed="rId2" name="~PP49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305396"/>
      </p:ext>
    </p:extLst>
  </p:cSld>
  <p:clrMapOvr>
    <a:masterClrMapping/>
  </p:clrMapOvr>
  <p:transition advTm="10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Framebuffer</a:t>
            </a:r>
            <a:r>
              <a:rPr lang="en-US" dirty="0"/>
              <a:t> </a:t>
            </a:r>
            <a:r>
              <a:rPr lang="en-US" dirty="0" smtClean="0"/>
              <a:t>Hierarchy</a:t>
            </a:r>
            <a:endParaRPr lang="en-US" dirty="0"/>
          </a:p>
        </p:txBody>
      </p:sp>
      <p:grpSp>
        <p:nvGrpSpPr>
          <p:cNvPr id="22" name="Group 1048"/>
          <p:cNvGrpSpPr>
            <a:grpSpLocks/>
          </p:cNvGrpSpPr>
          <p:nvPr/>
        </p:nvGrpSpPr>
        <p:grpSpPr bwMode="auto">
          <a:xfrm>
            <a:off x="1846156" y="3810000"/>
            <a:ext cx="1447800" cy="762000"/>
            <a:chOff x="672" y="2736"/>
            <a:chExt cx="912" cy="480"/>
          </a:xfrm>
        </p:grpSpPr>
        <p:sp>
          <p:nvSpPr>
            <p:cNvPr id="23" name="Text Box 1049"/>
            <p:cNvSpPr txBox="1">
              <a:spLocks noChangeArrowheads="1"/>
            </p:cNvSpPr>
            <p:nvPr/>
          </p:nvSpPr>
          <p:spPr bwMode="auto">
            <a:xfrm>
              <a:off x="979" y="2736"/>
              <a:ext cx="3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sp>
          <p:nvSpPr>
            <p:cNvPr id="24" name="Rectangle 1050"/>
            <p:cNvSpPr>
              <a:spLocks noChangeArrowheads="1"/>
            </p:cNvSpPr>
            <p:nvPr/>
          </p:nvSpPr>
          <p:spPr bwMode="auto">
            <a:xfrm>
              <a:off x="672" y="2784"/>
              <a:ext cx="912" cy="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Oval 1051"/>
            <p:cNvSpPr>
              <a:spLocks noChangeArrowheads="1"/>
            </p:cNvSpPr>
            <p:nvPr/>
          </p:nvSpPr>
          <p:spPr bwMode="auto">
            <a:xfrm>
              <a:off x="816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Oval 1052"/>
            <p:cNvSpPr>
              <a:spLocks noChangeArrowheads="1"/>
            </p:cNvSpPr>
            <p:nvPr/>
          </p:nvSpPr>
          <p:spPr bwMode="auto">
            <a:xfrm>
              <a:off x="912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Oval 1053"/>
            <p:cNvSpPr>
              <a:spLocks noChangeArrowheads="1"/>
            </p:cNvSpPr>
            <p:nvPr/>
          </p:nvSpPr>
          <p:spPr bwMode="auto">
            <a:xfrm>
              <a:off x="1008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Oval 1054"/>
            <p:cNvSpPr>
              <a:spLocks noChangeArrowheads="1"/>
            </p:cNvSpPr>
            <p:nvPr/>
          </p:nvSpPr>
          <p:spPr bwMode="auto">
            <a:xfrm>
              <a:off x="1104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Oval 1055"/>
            <p:cNvSpPr>
              <a:spLocks noChangeArrowheads="1"/>
            </p:cNvSpPr>
            <p:nvPr/>
          </p:nvSpPr>
          <p:spPr bwMode="auto">
            <a:xfrm>
              <a:off x="1200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Oval 1056"/>
            <p:cNvSpPr>
              <a:spLocks noChangeArrowheads="1"/>
            </p:cNvSpPr>
            <p:nvPr/>
          </p:nvSpPr>
          <p:spPr bwMode="auto">
            <a:xfrm>
              <a:off x="1296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Oval 1057"/>
            <p:cNvSpPr>
              <a:spLocks noChangeArrowheads="1"/>
            </p:cNvSpPr>
            <p:nvPr/>
          </p:nvSpPr>
          <p:spPr bwMode="auto">
            <a:xfrm>
              <a:off x="1392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Oval 1058"/>
            <p:cNvSpPr>
              <a:spLocks noChangeArrowheads="1"/>
            </p:cNvSpPr>
            <p:nvPr/>
          </p:nvSpPr>
          <p:spPr bwMode="auto">
            <a:xfrm>
              <a:off x="1488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Oval 1059"/>
            <p:cNvSpPr>
              <a:spLocks noChangeArrowheads="1"/>
            </p:cNvSpPr>
            <p:nvPr/>
          </p:nvSpPr>
          <p:spPr bwMode="auto">
            <a:xfrm>
              <a:off x="720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Oval 1060"/>
            <p:cNvSpPr>
              <a:spLocks noChangeArrowheads="1"/>
            </p:cNvSpPr>
            <p:nvPr/>
          </p:nvSpPr>
          <p:spPr bwMode="auto">
            <a:xfrm>
              <a:off x="816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Oval 1061"/>
            <p:cNvSpPr>
              <a:spLocks noChangeArrowheads="1"/>
            </p:cNvSpPr>
            <p:nvPr/>
          </p:nvSpPr>
          <p:spPr bwMode="auto">
            <a:xfrm>
              <a:off x="912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Oval 1062"/>
            <p:cNvSpPr>
              <a:spLocks noChangeArrowheads="1"/>
            </p:cNvSpPr>
            <p:nvPr/>
          </p:nvSpPr>
          <p:spPr bwMode="auto">
            <a:xfrm>
              <a:off x="1008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Oval 1063"/>
            <p:cNvSpPr>
              <a:spLocks noChangeArrowheads="1"/>
            </p:cNvSpPr>
            <p:nvPr/>
          </p:nvSpPr>
          <p:spPr bwMode="auto">
            <a:xfrm>
              <a:off x="1104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Oval 1064"/>
            <p:cNvSpPr>
              <a:spLocks noChangeArrowheads="1"/>
            </p:cNvSpPr>
            <p:nvPr/>
          </p:nvSpPr>
          <p:spPr bwMode="auto">
            <a:xfrm>
              <a:off x="1200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Oval 1065"/>
            <p:cNvSpPr>
              <a:spLocks noChangeArrowheads="1"/>
            </p:cNvSpPr>
            <p:nvPr/>
          </p:nvSpPr>
          <p:spPr bwMode="auto">
            <a:xfrm>
              <a:off x="1296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Oval 1066"/>
            <p:cNvSpPr>
              <a:spLocks noChangeArrowheads="1"/>
            </p:cNvSpPr>
            <p:nvPr/>
          </p:nvSpPr>
          <p:spPr bwMode="auto">
            <a:xfrm>
              <a:off x="1392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Oval 1067"/>
            <p:cNvSpPr>
              <a:spLocks noChangeArrowheads="1"/>
            </p:cNvSpPr>
            <p:nvPr/>
          </p:nvSpPr>
          <p:spPr bwMode="auto">
            <a:xfrm>
              <a:off x="1488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Oval 1068"/>
            <p:cNvSpPr>
              <a:spLocks noChangeArrowheads="1"/>
            </p:cNvSpPr>
            <p:nvPr/>
          </p:nvSpPr>
          <p:spPr bwMode="auto">
            <a:xfrm>
              <a:off x="720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3" name="Oval 1069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Oval 1070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Oval 1071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Oval 1072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Oval 1073"/>
            <p:cNvSpPr>
              <a:spLocks noChangeArrowheads="1"/>
            </p:cNvSpPr>
            <p:nvPr/>
          </p:nvSpPr>
          <p:spPr bwMode="auto">
            <a:xfrm>
              <a:off x="120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Oval 1074"/>
            <p:cNvSpPr>
              <a:spLocks noChangeArrowheads="1"/>
            </p:cNvSpPr>
            <p:nvPr/>
          </p:nvSpPr>
          <p:spPr bwMode="auto">
            <a:xfrm>
              <a:off x="129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Oval 1075"/>
            <p:cNvSpPr>
              <a:spLocks noChangeArrowheads="1"/>
            </p:cNvSpPr>
            <p:nvPr/>
          </p:nvSpPr>
          <p:spPr bwMode="auto">
            <a:xfrm>
              <a:off x="139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0" name="Oval 1076"/>
            <p:cNvSpPr>
              <a:spLocks noChangeArrowheads="1"/>
            </p:cNvSpPr>
            <p:nvPr/>
          </p:nvSpPr>
          <p:spPr bwMode="auto">
            <a:xfrm>
              <a:off x="148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Oval 1077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Oval 1078"/>
            <p:cNvSpPr>
              <a:spLocks noChangeArrowheads="1"/>
            </p:cNvSpPr>
            <p:nvPr/>
          </p:nvSpPr>
          <p:spPr bwMode="auto">
            <a:xfrm>
              <a:off x="81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Oval 1079"/>
            <p:cNvSpPr>
              <a:spLocks noChangeArrowheads="1"/>
            </p:cNvSpPr>
            <p:nvPr/>
          </p:nvSpPr>
          <p:spPr bwMode="auto">
            <a:xfrm>
              <a:off x="912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Oval 1080"/>
            <p:cNvSpPr>
              <a:spLocks noChangeArrowheads="1"/>
            </p:cNvSpPr>
            <p:nvPr/>
          </p:nvSpPr>
          <p:spPr bwMode="auto">
            <a:xfrm>
              <a:off x="1008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Oval 1081"/>
            <p:cNvSpPr>
              <a:spLocks noChangeArrowheads="1"/>
            </p:cNvSpPr>
            <p:nvPr/>
          </p:nvSpPr>
          <p:spPr bwMode="auto">
            <a:xfrm>
              <a:off x="1104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6" name="Oval 1082"/>
            <p:cNvSpPr>
              <a:spLocks noChangeArrowheads="1"/>
            </p:cNvSpPr>
            <p:nvPr/>
          </p:nvSpPr>
          <p:spPr bwMode="auto">
            <a:xfrm>
              <a:off x="1200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Oval 1083"/>
            <p:cNvSpPr>
              <a:spLocks noChangeArrowheads="1"/>
            </p:cNvSpPr>
            <p:nvPr/>
          </p:nvSpPr>
          <p:spPr bwMode="auto">
            <a:xfrm>
              <a:off x="129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8" name="Oval 1084"/>
            <p:cNvSpPr>
              <a:spLocks noChangeArrowheads="1"/>
            </p:cNvSpPr>
            <p:nvPr/>
          </p:nvSpPr>
          <p:spPr bwMode="auto">
            <a:xfrm>
              <a:off x="1392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Oval 1085"/>
            <p:cNvSpPr>
              <a:spLocks noChangeArrowheads="1"/>
            </p:cNvSpPr>
            <p:nvPr/>
          </p:nvSpPr>
          <p:spPr bwMode="auto">
            <a:xfrm>
              <a:off x="1488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Oval 1086"/>
            <p:cNvSpPr>
              <a:spLocks noChangeArrowheads="1"/>
            </p:cNvSpPr>
            <p:nvPr/>
          </p:nvSpPr>
          <p:spPr bwMode="auto">
            <a:xfrm>
              <a:off x="720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1" name="Rectangle 60"/>
          <p:cNvSpPr/>
          <p:nvPr/>
        </p:nvSpPr>
        <p:spPr>
          <a:xfrm>
            <a:off x="1232634" y="259080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Framebuffer</a:t>
            </a:r>
            <a:r>
              <a:rPr lang="en-US" sz="2400" baseline="30000" dirty="0" smtClean="0"/>
              <a:t>1</a:t>
            </a:r>
            <a:endParaRPr lang="en-US" sz="2400" baseline="30000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2014458" y="2989618"/>
            <a:ext cx="462422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2474806" y="3035272"/>
            <a:ext cx="571500" cy="837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4" name="Rectangle 63"/>
          <p:cNvSpPr/>
          <p:nvPr/>
        </p:nvSpPr>
        <p:spPr>
          <a:xfrm>
            <a:off x="1215965" y="1344914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Display</a:t>
            </a:r>
            <a:r>
              <a:rPr lang="en-US" sz="2400" baseline="30000" dirty="0" smtClean="0"/>
              <a:t>1</a:t>
            </a:r>
            <a:endParaRPr lang="en-US" sz="2400" baseline="30000" dirty="0"/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2341951" y="1755884"/>
            <a:ext cx="20384" cy="834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6" name="Rectangle 65"/>
          <p:cNvSpPr/>
          <p:nvPr/>
        </p:nvSpPr>
        <p:spPr>
          <a:xfrm>
            <a:off x="4806833" y="1289159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Display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67" name="Rectangle 66"/>
          <p:cNvSpPr/>
          <p:nvPr/>
        </p:nvSpPr>
        <p:spPr>
          <a:xfrm>
            <a:off x="3200400" y="6172200"/>
            <a:ext cx="3302798" cy="4667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hierarchy?</a:t>
            </a:r>
            <a:endParaRPr lang="en-US" sz="2400" baseline="30000" dirty="0"/>
          </a:p>
        </p:txBody>
      </p:sp>
      <p:pic>
        <p:nvPicPr>
          <p:cNvPr id="68" name="~PP3707.WAV">
            <a:hlinkClick r:id="" action="ppaction://media"/>
          </p:cNvPr>
          <p:cNvPicPr>
            <a:picLocks noRot="1" noChangeAspect="1"/>
          </p:cNvPicPr>
          <p:nvPr>
            <a:wavAudioFile r:embed="rId2" name="~PP37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072276"/>
      </p:ext>
    </p:extLst>
  </p:cSld>
  <p:clrMapOvr>
    <a:masterClrMapping/>
  </p:clrMapOvr>
  <p:transition advTm="53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6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Destination (Mouse Event)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9590" y="1600200"/>
            <a:ext cx="3048000" cy="2133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1090" y="1905000"/>
            <a:ext cx="19050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25516" y="2057400"/>
            <a:ext cx="976148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61090" y="2819400"/>
            <a:ext cx="19050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24400" y="1600200"/>
            <a:ext cx="3048000" cy="2133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95900" y="1923392"/>
            <a:ext cx="1905000" cy="12008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52952" y="4022834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leftMouse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^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331326" y="2094186"/>
            <a:ext cx="20101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10207" y="4509809"/>
            <a:ext cx="4747062" cy="931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system gives mouse event to top level  window containing the pointer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28600" y="5562600"/>
            <a:ext cx="4728669" cy="931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can process it and/or dispatch it to deepest or all sub-windows containing the pointer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119194" y="3938315"/>
            <a:ext cx="3425716" cy="931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AWT/Swing, event goes to deepest window with a mouse listener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119194" y="5012548"/>
            <a:ext cx="3425716" cy="1100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Adding a mouse event listener in a window can disable listeners on parent components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119194" y="6248400"/>
            <a:ext cx="3425716" cy="5667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so for AWT event listener</a:t>
            </a:r>
            <a:endParaRPr lang="en-US" dirty="0"/>
          </a:p>
        </p:txBody>
      </p:sp>
      <p:pic>
        <p:nvPicPr>
          <p:cNvPr id="16" name="~PP1096.WAV">
            <a:hlinkClick r:id="" action="ppaction://media"/>
          </p:cNvPr>
          <p:cNvPicPr>
            <a:picLocks noRot="1" noChangeAspect="1"/>
          </p:cNvPicPr>
          <p:nvPr>
            <a:wavAudioFile r:embed="rId2" name="~PP109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7903824"/>
      </p:ext>
    </p:extLst>
  </p:cSld>
  <p:clrMapOvr>
    <a:masterClrMapping/>
  </p:clrMapOvr>
  <p:transition advTm="360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13" grpId="0" animBg="1"/>
      <p:bldP spid="14" grpId="0" animBg="1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Java Delegation-based Input Event Processing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463979" y="3481800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432448" y="1388627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48928" y="2367430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63979" y="2719137"/>
            <a:ext cx="990600" cy="36933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04800" y="3676769"/>
            <a:ext cx="21302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processEvent</a:t>
            </a:r>
            <a:r>
              <a:rPr lang="en-US" sz="2000" dirty="0" smtClean="0"/>
              <a:t> (</a:t>
            </a:r>
            <a:r>
              <a:rPr lang="en-US" sz="2000" dirty="0" err="1" smtClean="0"/>
              <a:t>AWTEvent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4884707" y="1388627"/>
            <a:ext cx="23588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eventDispatched</a:t>
            </a:r>
            <a:r>
              <a:rPr lang="en-US" sz="2000" dirty="0" smtClean="0"/>
              <a:t> (</a:t>
            </a:r>
            <a:r>
              <a:rPr lang="en-US" sz="2000" dirty="0" err="1" smtClean="0"/>
              <a:t>AWTEvent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11" name="Rectangle 10"/>
          <p:cNvSpPr/>
          <p:nvPr/>
        </p:nvSpPr>
        <p:spPr>
          <a:xfrm>
            <a:off x="4838376" y="3663555"/>
            <a:ext cx="2400624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dispatchEvent</a:t>
            </a:r>
            <a:r>
              <a:rPr lang="en-US" sz="2000" dirty="0" smtClean="0"/>
              <a:t> (</a:t>
            </a:r>
            <a:r>
              <a:rPr lang="en-US" sz="2000" dirty="0" err="1" smtClean="0"/>
              <a:t>AWTEvent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6098206" y="2429305"/>
            <a:ext cx="2374397" cy="7530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Toolkit</a:t>
            </a:r>
            <a:endParaRPr lang="en-US" sz="2400" baseline="30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38376" y="2258634"/>
            <a:ext cx="648024" cy="187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726485" y="2523231"/>
            <a:ext cx="2400624" cy="565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addAWTListener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064145" y="3149155"/>
            <a:ext cx="811044" cy="4955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217095" y="2149775"/>
            <a:ext cx="811044" cy="305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~PP112.WAV">
            <a:hlinkClick r:id="" action="ppaction://media"/>
          </p:cNvPr>
          <p:cNvPicPr>
            <a:picLocks noRot="1" noChangeAspect="1"/>
          </p:cNvPicPr>
          <p:nvPr>
            <a:wavAudioFile r:embed="rId1" name="~PP11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10978"/>
      </p:ext>
    </p:extLst>
  </p:cSld>
  <p:clrMapOvr>
    <a:masterClrMapping/>
  </p:clrMapOvr>
  <p:transition advTm="35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Higher-Level Processing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463979" y="3481800"/>
            <a:ext cx="2374397" cy="2225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432448" y="1388627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48928" y="2352560"/>
            <a:ext cx="0" cy="12177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63979" y="2805368"/>
            <a:ext cx="990600" cy="36933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04800" y="3676769"/>
            <a:ext cx="21302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processEvent</a:t>
            </a:r>
            <a:r>
              <a:rPr lang="en-US" sz="2000" dirty="0" smtClean="0"/>
              <a:t> (</a:t>
            </a:r>
            <a:r>
              <a:rPr lang="en-US" sz="2000" dirty="0" err="1" smtClean="0"/>
              <a:t>AWTEvent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4884707" y="1448652"/>
            <a:ext cx="23588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mousePressed</a:t>
            </a:r>
            <a:r>
              <a:rPr lang="en-US" sz="2000" dirty="0" smtClean="0"/>
              <a:t> (</a:t>
            </a:r>
            <a:r>
              <a:rPr lang="en-US" sz="2000" dirty="0" err="1" smtClean="0"/>
              <a:t>MouseEvent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sp>
        <p:nvSpPr>
          <p:cNvPr id="15" name="Rectangle 14"/>
          <p:cNvSpPr/>
          <p:nvPr/>
        </p:nvSpPr>
        <p:spPr>
          <a:xfrm>
            <a:off x="4864652" y="3570345"/>
            <a:ext cx="2629224" cy="565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addMouseListener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cxnSp>
        <p:nvCxnSpPr>
          <p:cNvPr id="22" name="Straight Arrow Connector 21"/>
          <p:cNvCxnSpPr>
            <a:endCxn id="15" idx="0"/>
          </p:cNvCxnSpPr>
          <p:nvPr/>
        </p:nvCxnSpPr>
        <p:spPr>
          <a:xfrm>
            <a:off x="3655613" y="2391818"/>
            <a:ext cx="2523651" cy="1178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838376" y="4343400"/>
            <a:ext cx="2629224" cy="565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addKeyListener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4838376" y="5142010"/>
            <a:ext cx="2629224" cy="565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addMouseMotion</a:t>
            </a:r>
            <a:r>
              <a:rPr lang="en-US" sz="2000" dirty="0" smtClean="0"/>
              <a:t> Listener()</a:t>
            </a:r>
            <a:endParaRPr lang="en-US" sz="2000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273268" y="1477965"/>
            <a:ext cx="2159179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KeyPressed</a:t>
            </a:r>
            <a:r>
              <a:rPr lang="en-US" sz="2000" dirty="0" smtClean="0"/>
              <a:t> (</a:t>
            </a:r>
            <a:r>
              <a:rPr lang="en-US" sz="2000" dirty="0" err="1" smtClean="0"/>
              <a:t>MouseEvent</a:t>
            </a:r>
            <a:r>
              <a:rPr lang="en-US" sz="2000" dirty="0" smtClean="0"/>
              <a:t>)</a:t>
            </a:r>
            <a:endParaRPr lang="en-US" sz="2000" baseline="300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576550" y="2352560"/>
            <a:ext cx="2523651" cy="1942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9" idx="2"/>
          </p:cNvCxnSpPr>
          <p:nvPr/>
        </p:nvCxnSpPr>
        <p:spPr>
          <a:xfrm flipV="1">
            <a:off x="1205299" y="2209800"/>
            <a:ext cx="4858846" cy="14449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179023" y="2239113"/>
            <a:ext cx="26276" cy="14155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~PP2272.WAV">
            <a:hlinkClick r:id="" action="ppaction://media"/>
          </p:cNvPr>
          <p:cNvPicPr>
            <a:picLocks noRot="1" noChangeAspect="1"/>
          </p:cNvPicPr>
          <p:nvPr>
            <a:wavAudioFile r:embed="rId1" name="~PP227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6678"/>
      </p:ext>
    </p:extLst>
  </p:cSld>
  <p:clrMapOvr>
    <a:masterClrMapping/>
  </p:clrMapOvr>
  <p:transition advTm="6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AWT Event Destination (Key Event)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9590" y="1600200"/>
            <a:ext cx="3048000" cy="2133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1090" y="1905000"/>
            <a:ext cx="19050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25516" y="2057400"/>
            <a:ext cx="976148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61090" y="2819400"/>
            <a:ext cx="19050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24400" y="1600200"/>
            <a:ext cx="3048000" cy="2133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95900" y="1923392"/>
            <a:ext cx="1905000" cy="12008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52952" y="4022834"/>
            <a:ext cx="13716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a^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331326" y="2094186"/>
            <a:ext cx="20101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78851" y="3843279"/>
            <a:ext cx="2669299" cy="6402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Unique focus (sub) window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85750" y="4567533"/>
            <a:ext cx="2662401" cy="12331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Key event dispatched to top-level window containing focus window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24400" y="3853790"/>
            <a:ext cx="3898681" cy="1100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Usually mouse clicking makes the deepest component in which the pointer was last clicked the focus window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92540" y="5948175"/>
            <a:ext cx="3962399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define (un)focus listener for a window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667576" y="5064624"/>
            <a:ext cx="3998529" cy="719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Another approach is look simply at the mouse position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91005" y="5891309"/>
            <a:ext cx="2662401" cy="9656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Top-level window (always?) dispatches to focus window</a:t>
            </a:r>
            <a:endParaRPr lang="en-US" dirty="0"/>
          </a:p>
        </p:txBody>
      </p:sp>
      <p:pic>
        <p:nvPicPr>
          <p:cNvPr id="21" name="~PP2969.WAV">
            <a:hlinkClick r:id="" action="ppaction://media"/>
          </p:cNvPr>
          <p:cNvPicPr>
            <a:picLocks noRot="1" noChangeAspect="1"/>
          </p:cNvPicPr>
          <p:nvPr>
            <a:wavAudioFile r:embed="rId2" name="~PP296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196119"/>
      </p:ext>
    </p:extLst>
  </p:cSld>
  <p:clrMapOvr>
    <a:masterClrMapping/>
  </p:clrMapOvr>
  <p:transition advTm="250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Dispatch vs. Process Event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463979" y="3481800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432448" y="1388627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48928" y="2367430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73098" y="2719139"/>
            <a:ext cx="83820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04800" y="3676769"/>
            <a:ext cx="21302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processEvent</a:t>
            </a:r>
            <a:r>
              <a:rPr lang="en-US" dirty="0" smtClean="0"/>
              <a:t> (</a:t>
            </a:r>
            <a:r>
              <a:rPr lang="en-US" dirty="0" err="1" smtClean="0"/>
              <a:t>AWTEvent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4838376" y="3663555"/>
            <a:ext cx="2400624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dispatchEvent</a:t>
            </a:r>
            <a:r>
              <a:rPr lang="en-US" dirty="0" smtClean="0"/>
              <a:t> (</a:t>
            </a:r>
            <a:r>
              <a:rPr lang="en-US" dirty="0" err="1" smtClean="0"/>
              <a:t>AWTEvent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228600" y="1481429"/>
            <a:ext cx="2130276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processEvent</a:t>
            </a:r>
            <a:r>
              <a:rPr lang="en-US" dirty="0" smtClean="0"/>
              <a:t> (</a:t>
            </a:r>
            <a:r>
              <a:rPr lang="en-US" dirty="0" err="1" smtClean="0"/>
              <a:t>AWTEvent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30" name="Rectangle 29"/>
          <p:cNvSpPr/>
          <p:nvPr/>
        </p:nvSpPr>
        <p:spPr>
          <a:xfrm>
            <a:off x="5029200" y="2332030"/>
            <a:ext cx="3733800" cy="11435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dispatchEvent</a:t>
            </a:r>
            <a:r>
              <a:rPr lang="en-US" dirty="0" smtClean="0"/>
              <a:t>() calls protected </a:t>
            </a:r>
            <a:r>
              <a:rPr lang="en-US" dirty="0" err="1" smtClean="0"/>
              <a:t>processEvent</a:t>
            </a:r>
            <a:r>
              <a:rPr lang="en-US" dirty="0" smtClean="0"/>
              <a:t> in window or </a:t>
            </a:r>
            <a:r>
              <a:rPr lang="en-US" dirty="0" err="1" smtClean="0"/>
              <a:t>subwindows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023945" y="1129177"/>
            <a:ext cx="3733800" cy="8782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public final </a:t>
            </a:r>
            <a:r>
              <a:rPr lang="en-US" dirty="0" err="1"/>
              <a:t>dispatchEvent</a:t>
            </a:r>
            <a:r>
              <a:rPr lang="en-US" dirty="0"/>
              <a:t>() </a:t>
            </a:r>
            <a:r>
              <a:rPr lang="en-US" dirty="0" smtClean="0"/>
              <a:t>in top window called in response to input event in that window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31827" y="4790090"/>
            <a:ext cx="37338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Dispatch/processing separation makes shared window systems easier to write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010807" y="5933090"/>
            <a:ext cx="3733800" cy="8276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simply dispatch to remote frame</a:t>
            </a:r>
            <a:endParaRPr lang="en-US" dirty="0"/>
          </a:p>
        </p:txBody>
      </p:sp>
      <p:pic>
        <p:nvPicPr>
          <p:cNvPr id="15" name="~PP2375.WAV">
            <a:hlinkClick r:id="" action="ppaction://media"/>
          </p:cNvPr>
          <p:cNvPicPr>
            <a:picLocks noRot="1" noChangeAspect="1"/>
          </p:cNvPicPr>
          <p:nvPr>
            <a:wavAudioFile r:embed="rId2" name="~PP23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630025"/>
      </p:ext>
    </p:extLst>
  </p:cSld>
  <p:clrMapOvr>
    <a:masterClrMapping/>
  </p:clrMapOvr>
  <p:transition advTm="232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" grpId="0" animBg="1"/>
      <p:bldP spid="13" grpId="0" animBg="1"/>
      <p:bldP spid="12" grpId="0" animBg="1"/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Drawing in multiple windows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9590" y="1600200"/>
            <a:ext cx="3048000" cy="2133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1090" y="1905000"/>
            <a:ext cx="19050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25516" y="2057400"/>
            <a:ext cx="976148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61090" y="2819400"/>
            <a:ext cx="19050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10611" y="2371395"/>
            <a:ext cx="239110" cy="304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074480" y="2081048"/>
            <a:ext cx="239110" cy="20495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241535" y="1873467"/>
            <a:ext cx="239110" cy="304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~PP2214.WAV">
            <a:hlinkClick r:id="" action="ppaction://media"/>
          </p:cNvPr>
          <p:cNvPicPr>
            <a:picLocks noRot="1" noChangeAspect="1"/>
          </p:cNvPicPr>
          <p:nvPr>
            <a:wavAudioFile r:embed="rId2" name="~PP221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776740"/>
      </p:ext>
    </p:extLst>
  </p:cSld>
  <p:clrMapOvr>
    <a:masterClrMapping/>
  </p:clrMapOvr>
  <p:transition advTm="118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2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Java Hierarchical Painting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082979" y="3481800"/>
            <a:ext cx="2374397" cy="1151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Class (</a:t>
            </a:r>
            <a:r>
              <a:rPr lang="en-US" sz="2400" dirty="0" err="1" smtClean="0"/>
              <a:t>JPanel</a:t>
            </a:r>
            <a:r>
              <a:rPr lang="en-US" sz="2400" dirty="0" smtClean="0"/>
              <a:t>)</a:t>
            </a:r>
            <a:endParaRPr lang="en-US" sz="2400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2051448" y="1388627"/>
            <a:ext cx="2405928" cy="9467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 Client Class</a:t>
            </a:r>
            <a:endParaRPr lang="en-US" sz="24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67928" y="2367430"/>
            <a:ext cx="0" cy="1202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92098" y="2719139"/>
            <a:ext cx="83820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IS-A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8600" y="1465679"/>
            <a:ext cx="1796328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</a:t>
            </a:r>
            <a:r>
              <a:rPr lang="en-US" sz="2400" dirty="0" smtClean="0"/>
              <a:t>aint (Graphics)</a:t>
            </a:r>
            <a:endParaRPr lang="en-US" sz="2400" baseline="30000" dirty="0"/>
          </a:p>
        </p:txBody>
      </p:sp>
      <p:sp>
        <p:nvSpPr>
          <p:cNvPr id="23" name="Rectangle 22"/>
          <p:cNvSpPr/>
          <p:nvPr/>
        </p:nvSpPr>
        <p:spPr>
          <a:xfrm>
            <a:off x="4457376" y="3769571"/>
            <a:ext cx="1638624" cy="575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repaint()</a:t>
            </a:r>
            <a:endParaRPr lang="en-US" sz="2400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257748" y="3676769"/>
            <a:ext cx="1796328" cy="761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</a:t>
            </a:r>
            <a:r>
              <a:rPr lang="en-US" sz="2400" dirty="0" smtClean="0"/>
              <a:t>aint (Graphics)</a:t>
            </a:r>
            <a:endParaRPr lang="en-US" sz="2400" baseline="300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879778" y="2367430"/>
            <a:ext cx="1752600" cy="1402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22742" y="2968887"/>
            <a:ext cx="635179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all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889859" y="990601"/>
            <a:ext cx="3733800" cy="12117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Paint event associated with a specific window and results in paint method of that window to be called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952921" y="4800600"/>
            <a:ext cx="3733800" cy="9720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Repaint method on window queues paint method for that window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93367" y="4953000"/>
            <a:ext cx="3733800" cy="13654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manager associates paint event with top level windows in response to new area being exposed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18761" y="2430592"/>
            <a:ext cx="3767959" cy="9076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That window can call paint methods of sub windows (pre/post/in order)</a:t>
            </a:r>
            <a:endParaRPr lang="en-US" dirty="0"/>
          </a:p>
        </p:txBody>
      </p:sp>
      <p:pic>
        <p:nvPicPr>
          <p:cNvPr id="18" name="~PP3353.WAV">
            <a:hlinkClick r:id="" action="ppaction://media"/>
          </p:cNvPr>
          <p:cNvPicPr>
            <a:picLocks noRot="1" noChangeAspect="1"/>
          </p:cNvPicPr>
          <p:nvPr>
            <a:wavAudioFile r:embed="rId2" name="~PP335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057915"/>
      </p:ext>
    </p:extLst>
  </p:cSld>
  <p:clrMapOvr>
    <a:masterClrMapping/>
  </p:clrMapOvr>
  <p:transition advTm="197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6" grpId="0" animBg="1"/>
      <p:bldP spid="38" grpId="0" animBg="1"/>
      <p:bldP spid="40" grpId="0" animBg="1"/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Repainting Child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1111468"/>
            <a:ext cx="5922579" cy="2774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dirty="0">
                <a:solidFill>
                  <a:srgbClr val="646464"/>
                </a:solidFill>
                <a:latin typeface="Consolas"/>
              </a:rPr>
              <a:t>Override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keyTyped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if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 == 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'\n'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notifyActionListeners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repaint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585952" y="3086100"/>
            <a:ext cx="13716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8448" y="4445876"/>
            <a:ext cx="5922579" cy="2335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DrawingPanel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…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paint(Graphics g)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RED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g.fillOval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3952875"/>
            <a:ext cx="1676400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Paint</a:t>
            </a:r>
            <a:endParaRPr lang="en-US" baseline="30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93075"/>
            <a:ext cx="12573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79733"/>
            <a:ext cx="12573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86100"/>
            <a:ext cx="16383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95762"/>
            <a:ext cx="16383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191000" y="4953000"/>
            <a:ext cx="4534557" cy="9720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Paint method of parent called after children?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984578" y="2217728"/>
            <a:ext cx="740979" cy="5622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Fix?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191000" y="6019800"/>
            <a:ext cx="4534557" cy="801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Swing components can be made opaque to not show parent</a:t>
            </a:r>
            <a:endParaRPr lang="en-US" dirty="0"/>
          </a:p>
        </p:txBody>
      </p:sp>
      <p:pic>
        <p:nvPicPr>
          <p:cNvPr id="16" name="~PP3269.WAV">
            <a:hlinkClick r:id="" action="ppaction://media"/>
          </p:cNvPr>
          <p:cNvPicPr>
            <a:picLocks noRot="1" noChangeAspect="1"/>
          </p:cNvPicPr>
          <p:nvPr>
            <a:wavAudioFile r:embed="rId2" name="~PP3269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658153"/>
      </p:ext>
    </p:extLst>
  </p:cSld>
  <p:clrMapOvr>
    <a:masterClrMapping/>
  </p:clrMapOvr>
  <p:transition advTm="286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 animBg="1"/>
      <p:bldP spid="12" grpId="0" animBg="1"/>
      <p:bldP spid="1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Repainting Parent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1111468"/>
            <a:ext cx="5922579" cy="2774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dirty="0">
                <a:solidFill>
                  <a:srgbClr val="646464"/>
                </a:solidFill>
                <a:latin typeface="Consolas"/>
              </a:rPr>
              <a:t>Override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keyTyped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if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 == 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'\n'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notifyActionListeners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getParent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().repaint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509750" y="3086100"/>
            <a:ext cx="2779987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8448" y="4445876"/>
            <a:ext cx="5922579" cy="2335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DrawingPanel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…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paint(Graphics g)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RED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g.fillOval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91761"/>
            <a:ext cx="12573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393074"/>
            <a:ext cx="12573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79" y="3480237"/>
            <a:ext cx="27051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79" y="5257800"/>
            <a:ext cx="27051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20368" y="5956738"/>
            <a:ext cx="5138738" cy="8014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existing toolkit components call ancestor paint methods?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3952875"/>
            <a:ext cx="1676400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Paint</a:t>
            </a:r>
            <a:endParaRPr lang="en-US" baseline="30000" dirty="0"/>
          </a:p>
        </p:txBody>
      </p:sp>
      <p:sp>
        <p:nvSpPr>
          <p:cNvPr id="14" name="Rectangle 13"/>
          <p:cNvSpPr/>
          <p:nvPr/>
        </p:nvSpPr>
        <p:spPr>
          <a:xfrm>
            <a:off x="720368" y="5270938"/>
            <a:ext cx="2779987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~PP1835.WAV">
            <a:hlinkClick r:id="" action="ppaction://media"/>
          </p:cNvPr>
          <p:cNvPicPr>
            <a:picLocks noRot="1" noChangeAspect="1"/>
          </p:cNvPicPr>
          <p:nvPr>
            <a:wavAudioFile r:embed="rId2" name="~PP1835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320966"/>
      </p:ext>
    </p:extLst>
  </p:cSld>
  <p:clrMapOvr>
    <a:masterClrMapping/>
  </p:clrMapOvr>
  <p:transition advTm="158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  <p:bldP spid="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Super Call in Parent Paint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1111468"/>
            <a:ext cx="5922579" cy="2774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dirty="0">
                <a:solidFill>
                  <a:srgbClr val="646464"/>
                </a:solidFill>
                <a:latin typeface="Consolas"/>
              </a:rPr>
              <a:t>Override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keyTyped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if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 == 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'\n'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notifyActionListeners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getParent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().repaint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328448" y="4445876"/>
            <a:ext cx="5922579" cy="2335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DrawingPanel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…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paint(Graphics g)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RED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g.fillOval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90600" y="5486400"/>
            <a:ext cx="1600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112" y="1111468"/>
            <a:ext cx="12573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3952875"/>
            <a:ext cx="1676400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Paint</a:t>
            </a:r>
            <a:endParaRPr lang="en-US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4419600" y="4953000"/>
            <a:ext cx="4534557" cy="759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Paint method of children not being called</a:t>
            </a:r>
            <a:endParaRPr lang="en-US" dirty="0"/>
          </a:p>
        </p:txBody>
      </p:sp>
      <p:pic>
        <p:nvPicPr>
          <p:cNvPr id="10" name="~PP240.WAV">
            <a:hlinkClick r:id="" action="ppaction://media"/>
          </p:cNvPr>
          <p:cNvPicPr>
            <a:picLocks noRot="1" noChangeAspect="1"/>
          </p:cNvPicPr>
          <p:nvPr>
            <a:wavAudioFile r:embed="rId2" name="~PP24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089170"/>
      </p:ext>
    </p:extLst>
  </p:cSld>
  <p:clrMapOvr>
    <a:masterClrMapping/>
  </p:clrMapOvr>
  <p:transition advTm="14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Hierarchy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2970506" y="259080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</a:t>
            </a:r>
            <a:endParaRPr lang="en-US" sz="2400" baseline="30000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4173470" y="3057525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4" name="Rectangle 63"/>
          <p:cNvSpPr/>
          <p:nvPr/>
        </p:nvSpPr>
        <p:spPr>
          <a:xfrm>
            <a:off x="2953837" y="129540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Display</a:t>
            </a:r>
            <a:endParaRPr lang="en-US" sz="2400" baseline="30000" dirty="0"/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4129247" y="1779204"/>
            <a:ext cx="20384" cy="834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7" name="Rectangle 66"/>
          <p:cNvSpPr/>
          <p:nvPr/>
        </p:nvSpPr>
        <p:spPr>
          <a:xfrm>
            <a:off x="5747472" y="258168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cxnSp>
        <p:nvCxnSpPr>
          <p:cNvPr id="68" name="Straight Arrow Connector 67"/>
          <p:cNvCxnSpPr>
            <a:endCxn id="67" idx="0"/>
          </p:cNvCxnSpPr>
          <p:nvPr/>
        </p:nvCxnSpPr>
        <p:spPr>
          <a:xfrm>
            <a:off x="4173470" y="1811639"/>
            <a:ext cx="2776966" cy="770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9" name="Rectangle 68"/>
          <p:cNvSpPr/>
          <p:nvPr/>
        </p:nvSpPr>
        <p:spPr>
          <a:xfrm>
            <a:off x="3048000" y="3971514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cxnSp>
        <p:nvCxnSpPr>
          <p:cNvPr id="70" name="Straight Arrow Connector 69"/>
          <p:cNvCxnSpPr>
            <a:stCxn id="61" idx="2"/>
            <a:endCxn id="71" idx="0"/>
          </p:cNvCxnSpPr>
          <p:nvPr/>
        </p:nvCxnSpPr>
        <p:spPr>
          <a:xfrm>
            <a:off x="4173470" y="3057525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>
          <a:xfrm>
            <a:off x="5867400" y="396059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sp>
        <p:nvSpPr>
          <p:cNvPr id="72" name="Rectangle 71"/>
          <p:cNvSpPr/>
          <p:nvPr/>
        </p:nvSpPr>
        <p:spPr>
          <a:xfrm>
            <a:off x="3048000" y="5352228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121</a:t>
            </a:r>
            <a:endParaRPr lang="en-US" sz="2400" baseline="30000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4181286" y="4438239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75" name="Straight Arrow Connector 74"/>
          <p:cNvCxnSpPr>
            <a:endCxn id="76" idx="0"/>
          </p:cNvCxnSpPr>
          <p:nvPr/>
        </p:nvCxnSpPr>
        <p:spPr>
          <a:xfrm>
            <a:off x="4191000" y="4421410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6" name="Rectangle 75"/>
          <p:cNvSpPr/>
          <p:nvPr/>
        </p:nvSpPr>
        <p:spPr>
          <a:xfrm>
            <a:off x="5884930" y="532447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122</a:t>
            </a:r>
            <a:endParaRPr lang="en-US" sz="2400" baseline="30000" dirty="0"/>
          </a:p>
        </p:txBody>
      </p:sp>
      <p:sp>
        <p:nvSpPr>
          <p:cNvPr id="77" name="Rectangle 76"/>
          <p:cNvSpPr/>
          <p:nvPr/>
        </p:nvSpPr>
        <p:spPr>
          <a:xfrm>
            <a:off x="304800" y="261412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Top Level</a:t>
            </a:r>
            <a:endParaRPr lang="en-US" sz="2400" baseline="30000" dirty="0"/>
          </a:p>
        </p:txBody>
      </p:sp>
      <p:sp>
        <p:nvSpPr>
          <p:cNvPr id="78" name="Rectangle 77"/>
          <p:cNvSpPr/>
          <p:nvPr/>
        </p:nvSpPr>
        <p:spPr>
          <a:xfrm>
            <a:off x="304800" y="398753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Sub Windows</a:t>
            </a:r>
            <a:endParaRPr lang="en-US" sz="2400" baseline="30000" dirty="0"/>
          </a:p>
        </p:txBody>
      </p:sp>
      <p:sp>
        <p:nvSpPr>
          <p:cNvPr id="79" name="Rectangle 78"/>
          <p:cNvSpPr/>
          <p:nvPr/>
        </p:nvSpPr>
        <p:spPr>
          <a:xfrm>
            <a:off x="381000" y="5402649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Sub Windows</a:t>
            </a:r>
            <a:endParaRPr lang="en-US" sz="2400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3200400" y="6172200"/>
            <a:ext cx="3302798" cy="4667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Toolkit hierarchy?</a:t>
            </a:r>
            <a:endParaRPr lang="en-US" sz="2400" baseline="30000" dirty="0"/>
          </a:p>
        </p:txBody>
      </p:sp>
      <p:pic>
        <p:nvPicPr>
          <p:cNvPr id="20" name="~PP1475.WAV">
            <a:hlinkClick r:id="" action="ppaction://media"/>
          </p:cNvPr>
          <p:cNvPicPr>
            <a:picLocks noRot="1" noChangeAspect="1"/>
          </p:cNvPicPr>
          <p:nvPr>
            <a:wavAudioFile r:embed="rId2" name="~PP14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8707895"/>
      </p:ext>
    </p:extLst>
  </p:cSld>
  <p:clrMapOvr>
    <a:masterClrMapping/>
  </p:clrMapOvr>
  <p:transition advTm="34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9" grpId="0" animBg="1"/>
      <p:bldP spid="71" grpId="0" animBg="1"/>
      <p:bldP spid="72" grpId="0" animBg="1"/>
      <p:bldP spid="76" grpId="0" animBg="1"/>
      <p:bldP spid="77" grpId="0" animBg="1"/>
      <p:bldP spid="78" grpId="0" animBg="1"/>
      <p:bldP spid="79" grpId="0" animBg="1"/>
      <p:bldP spid="1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Tele-pointer Implementation?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1111468"/>
            <a:ext cx="5922579" cy="2774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dirty="0">
                <a:solidFill>
                  <a:srgbClr val="646464"/>
                </a:solidFill>
                <a:latin typeface="Consolas"/>
              </a:rPr>
              <a:t>Override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keyTyped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if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 == 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'\n'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notifyActionListeners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getParent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().repaint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328448" y="4445876"/>
            <a:ext cx="5922579" cy="2335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DrawingPanel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…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paint(Graphics g)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RED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g.fillOval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91761"/>
            <a:ext cx="12573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454782" y="2232600"/>
            <a:ext cx="5592489" cy="97201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the top-level frame’s window with one that draws movable </a:t>
            </a:r>
            <a:r>
              <a:rPr lang="en-US" dirty="0" err="1" smtClean="0"/>
              <a:t>telepointer</a:t>
            </a:r>
            <a:r>
              <a:rPr lang="en-US" dirty="0" smtClean="0"/>
              <a:t> shape?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3952875"/>
            <a:ext cx="1676400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Paint</a:t>
            </a:r>
            <a:endParaRPr lang="en-US" baseline="30000" dirty="0"/>
          </a:p>
        </p:txBody>
      </p:sp>
      <p:pic>
        <p:nvPicPr>
          <p:cNvPr id="8" name="~PP1281.WAV">
            <a:hlinkClick r:id="" action="ppaction://media"/>
          </p:cNvPr>
          <p:cNvPicPr>
            <a:picLocks noRot="1" noChangeAspect="1"/>
          </p:cNvPicPr>
          <p:nvPr>
            <a:wavAudioFile r:embed="rId2" name="~PP128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9218633"/>
      </p:ext>
    </p:extLst>
  </p:cSld>
  <p:clrMapOvr>
    <a:masterClrMapping/>
  </p:clrMapOvr>
  <p:transition advTm="185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Opacity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1111468"/>
            <a:ext cx="5922579" cy="2774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dirty="0">
                <a:solidFill>
                  <a:srgbClr val="646464"/>
                </a:solidFill>
                <a:latin typeface="Consolas"/>
              </a:rPr>
              <a:t>Override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keyTyped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if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 == 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'\n'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notifyActionListeners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getParent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().repaint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328448" y="4445876"/>
            <a:ext cx="5922579" cy="2335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DrawingPanel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…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paint(Graphics g)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RED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g.fillOval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91761"/>
            <a:ext cx="12573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431134" y="3426663"/>
            <a:ext cx="5592489" cy="723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child components are opaque, frame containers will not show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3952875"/>
            <a:ext cx="1676400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Paint</a:t>
            </a:r>
            <a:endParaRPr lang="en-US" baseline="30000" dirty="0"/>
          </a:p>
        </p:txBody>
      </p:sp>
      <p:sp>
        <p:nvSpPr>
          <p:cNvPr id="16" name="Rectangle 15"/>
          <p:cNvSpPr/>
          <p:nvPr/>
        </p:nvSpPr>
        <p:spPr>
          <a:xfrm>
            <a:off x="3431134" y="4153556"/>
            <a:ext cx="5592489" cy="7237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JPanel</a:t>
            </a:r>
            <a:r>
              <a:rPr lang="en-US" dirty="0" smtClean="0"/>
              <a:t> is opaque (by default)</a:t>
            </a:r>
            <a:endParaRPr lang="en-US" dirty="0"/>
          </a:p>
        </p:txBody>
      </p:sp>
      <p:pic>
        <p:nvPicPr>
          <p:cNvPr id="9" name="~PP1217.WAV">
            <a:hlinkClick r:id="" action="ppaction://media"/>
          </p:cNvPr>
          <p:cNvPicPr>
            <a:picLocks noRot="1" noChangeAspect="1"/>
          </p:cNvPicPr>
          <p:nvPr>
            <a:wavAudioFile r:embed="rId2" name="~PP121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655662"/>
      </p:ext>
    </p:extLst>
  </p:cSld>
  <p:clrMapOvr>
    <a:masterClrMapping/>
  </p:clrMapOvr>
  <p:transition advTm="36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 animBg="1"/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Binding time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1111468"/>
            <a:ext cx="5922579" cy="2774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dirty="0">
                <a:solidFill>
                  <a:srgbClr val="646464"/>
                </a:solidFill>
                <a:latin typeface="Consolas"/>
              </a:rPr>
              <a:t>Override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keyTyped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if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 == 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'\n'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notifyActionListeners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getParent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().repaint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328448" y="4445876"/>
            <a:ext cx="5922579" cy="2335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DrawingPanel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…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paint(Graphics g)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RED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g.fillOval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91761"/>
            <a:ext cx="12573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31133" y="4151751"/>
            <a:ext cx="5592489" cy="8012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Replacement must be done before child components are added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431134" y="3426663"/>
            <a:ext cx="5592489" cy="723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Early binding of </a:t>
            </a:r>
            <a:r>
              <a:rPr lang="en-US" dirty="0" err="1" smtClean="0"/>
              <a:t>telepointer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54782" y="5613839"/>
            <a:ext cx="5592489" cy="7107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annot add and remove </a:t>
            </a:r>
            <a:r>
              <a:rPr lang="en-US" dirty="0" err="1" smtClean="0"/>
              <a:t>tele</a:t>
            </a:r>
            <a:r>
              <a:rPr lang="en-US" dirty="0" smtClean="0"/>
              <a:t>-pointer dynamically without recreating the frame tree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3952875"/>
            <a:ext cx="1676400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Paint</a:t>
            </a:r>
            <a:endParaRPr lang="en-US" baseline="30000" dirty="0"/>
          </a:p>
        </p:txBody>
      </p:sp>
      <p:sp>
        <p:nvSpPr>
          <p:cNvPr id="15" name="Rectangle 14"/>
          <p:cNvSpPr/>
          <p:nvPr/>
        </p:nvSpPr>
        <p:spPr>
          <a:xfrm>
            <a:off x="3454782" y="4968419"/>
            <a:ext cx="5592489" cy="6454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Need access to source code of application</a:t>
            </a:r>
            <a:endParaRPr lang="en-US" dirty="0"/>
          </a:p>
        </p:txBody>
      </p:sp>
      <p:pic>
        <p:nvPicPr>
          <p:cNvPr id="12" name="~PP1694.WAV">
            <a:hlinkClick r:id="" action="ppaction://media"/>
          </p:cNvPr>
          <p:cNvPicPr>
            <a:picLocks noRot="1" noChangeAspect="1"/>
          </p:cNvPicPr>
          <p:nvPr>
            <a:wavAudioFile r:embed="rId2" name="~PP169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589474"/>
      </p:ext>
    </p:extLst>
  </p:cSld>
  <p:clrMapOvr>
    <a:masterClrMapping/>
  </p:clrMapOvr>
  <p:transition advTm="258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7" grpId="0" animBg="1"/>
      <p:bldP spid="10" grpId="0" animBg="1"/>
      <p:bldP spid="1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Tele-pointer Implementation? Widget Reuse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1111468"/>
            <a:ext cx="5922579" cy="2774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dirty="0">
                <a:solidFill>
                  <a:srgbClr val="646464"/>
                </a:solidFill>
                <a:latin typeface="Consolas"/>
              </a:rPr>
              <a:t>Override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keyTyped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if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 == 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'\n'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notifyActionListeners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getParent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().repaint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328448" y="4445876"/>
            <a:ext cx="5922579" cy="2335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DrawingPanel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…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paint(Graphics g)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RED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g.fillOval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91761"/>
            <a:ext cx="12573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52798" y="3214218"/>
            <a:ext cx="5592489" cy="9720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 drawing components must be changed to call  the </a:t>
            </a:r>
            <a:r>
              <a:rPr lang="en-US" dirty="0" err="1" smtClean="0"/>
              <a:t>telepointer</a:t>
            </a:r>
            <a:r>
              <a:rPr lang="en-US" dirty="0" smtClean="0"/>
              <a:t> panel paint method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76447" y="4186237"/>
            <a:ext cx="5568841" cy="749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Popular existing Swing widgets such as </a:t>
            </a:r>
            <a:r>
              <a:rPr lang="en-US" dirty="0" err="1" smtClean="0"/>
              <a:t>JTextField</a:t>
            </a:r>
            <a:r>
              <a:rPr lang="en-US" dirty="0" smtClean="0"/>
              <a:t> do not seem to  do 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3952875"/>
            <a:ext cx="1676400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Paint</a:t>
            </a:r>
            <a:endParaRPr lang="en-US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509750" y="3086100"/>
            <a:ext cx="2779987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~PP1230.WAV">
            <a:hlinkClick r:id="" action="ppaction://media"/>
          </p:cNvPr>
          <p:cNvPicPr>
            <a:picLocks noRot="1" noChangeAspect="1"/>
          </p:cNvPicPr>
          <p:nvPr>
            <a:wavAudioFile r:embed="rId2" name="~PP123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113099"/>
      </p:ext>
    </p:extLst>
  </p:cSld>
  <p:clrMapOvr>
    <a:masterClrMapping/>
  </p:clrMapOvr>
  <p:transition advTm="48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Handling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1111468"/>
            <a:ext cx="5922579" cy="2774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dirty="0">
                <a:solidFill>
                  <a:srgbClr val="646464"/>
                </a:solidFill>
                <a:latin typeface="Consolas"/>
              </a:rPr>
              <a:t>Override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keyTyped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if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 == 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'\n'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notifyActionListeners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stringBuffer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keyEvent.getKeyChar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getParent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().repaint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328448" y="4445876"/>
            <a:ext cx="5922579" cy="2335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DrawingPanel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…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paint(Graphics g) {</a:t>
            </a:r>
          </a:p>
          <a:p>
            <a:r>
              <a:rPr lang="en-US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.paint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g.setColor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RED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g.fillOval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>
                <a:solidFill>
                  <a:srgbClr val="0000C0"/>
                </a:solidFill>
                <a:latin typeface="Consolas"/>
              </a:rPr>
              <a:t>DIAMETER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91761"/>
            <a:ext cx="12573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89889" y="2447830"/>
            <a:ext cx="5592489" cy="828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a child component listens to mouse events, </a:t>
            </a:r>
            <a:r>
              <a:rPr lang="en-US" dirty="0" err="1" smtClean="0"/>
              <a:t>telepointer</a:t>
            </a:r>
            <a:r>
              <a:rPr lang="en-US" dirty="0" smtClean="0"/>
              <a:t> cannot be moved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189888" y="3276599"/>
            <a:ext cx="5592489" cy="828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Popular existing Swing widgets such as </a:t>
            </a:r>
            <a:r>
              <a:rPr lang="en-US" dirty="0" err="1"/>
              <a:t>JTextField</a:t>
            </a:r>
            <a:r>
              <a:rPr lang="en-US" dirty="0"/>
              <a:t> </a:t>
            </a:r>
            <a:r>
              <a:rPr lang="en-US" dirty="0" smtClean="0"/>
              <a:t>do so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208283" y="4648200"/>
            <a:ext cx="5592489" cy="828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Telepointer</a:t>
            </a:r>
            <a:r>
              <a:rPr lang="en-US" dirty="0" smtClean="0"/>
              <a:t> window  not given key events in case it needs them (Will it really need them?)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3952875"/>
            <a:ext cx="1676400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Paint</a:t>
            </a:r>
            <a:endParaRPr lang="en-US" baseline="30000" dirty="0"/>
          </a:p>
        </p:txBody>
      </p:sp>
      <p:pic>
        <p:nvPicPr>
          <p:cNvPr id="12" name="~PP2662.WAV">
            <a:hlinkClick r:id="" action="ppaction://media"/>
          </p:cNvPr>
          <p:cNvPicPr>
            <a:picLocks noRot="1" noChangeAspect="1"/>
          </p:cNvPicPr>
          <p:nvPr>
            <a:wavAudioFile r:embed="rId2" name="~PP266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251040"/>
      </p:ext>
    </p:extLst>
  </p:cSld>
  <p:clrMapOvr>
    <a:masterClrMapping/>
  </p:clrMapOvr>
  <p:transition advTm="46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Layered Glass Pan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29000" y="1676400"/>
            <a:ext cx="10287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83976" y="1676400"/>
            <a:ext cx="1028700" cy="1066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29000" y="2209800"/>
            <a:ext cx="10287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29000" y="3352800"/>
            <a:ext cx="2083676" cy="1066800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72201" y="1943100"/>
            <a:ext cx="1752599" cy="7053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 and components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72201" y="3566995"/>
            <a:ext cx="1752599" cy="6384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Glass Pane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425" y="1790700"/>
            <a:ext cx="1904999" cy="952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308" y="2743200"/>
            <a:ext cx="1904999" cy="476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setGlassPane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35923" y="4572000"/>
            <a:ext cx="6330841" cy="8657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Nesting: smaller component overrides drawing and input processing of enclosing  static components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35922" y="5562600"/>
            <a:ext cx="6330841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Layering: Higher  dynamic layer overrides drawing and input processing of lower, possibly smaller components. Can simulate  dynamic multiple parents of a child </a:t>
            </a:r>
            <a:endParaRPr lang="en-US" dirty="0"/>
          </a:p>
        </p:txBody>
      </p:sp>
      <p:pic>
        <p:nvPicPr>
          <p:cNvPr id="14" name="~PP1054.WAV">
            <a:hlinkClick r:id="" action="ppaction://media"/>
          </p:cNvPr>
          <p:cNvPicPr>
            <a:picLocks noRot="1" noChangeAspect="1"/>
          </p:cNvPicPr>
          <p:nvPr>
            <a:wavAudioFile r:embed="rId2" name="~PP105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570663"/>
      </p:ext>
    </p:extLst>
  </p:cSld>
  <p:clrMapOvr>
    <a:masterClrMapping/>
  </p:clrMapOvr>
  <p:transition advTm="203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00417 -0.24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13" grpId="0" animBg="1"/>
      <p:bldP spid="19" grpId="0" animBg="1"/>
      <p:bldP spid="2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(Swing) Parent vs. </a:t>
            </a:r>
            <a:r>
              <a:rPr lang="en-US" dirty="0" err="1" smtClean="0"/>
              <a:t>GlassPane</a:t>
            </a:r>
            <a:r>
              <a:rPr lang="en-US" dirty="0" smtClean="0"/>
              <a:t>: Opacity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1" y="1323693"/>
            <a:ext cx="3581400" cy="6575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Covers the area of children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0" y="1323692"/>
            <a:ext cx="3599792" cy="8099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Covers the area of frame children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90392" y="3263441"/>
            <a:ext cx="35814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glass pane is opaque, frame components will not show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4432" y="4319736"/>
            <a:ext cx="3581400" cy="914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Making it invisible makes its children invisible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590392" y="4293467"/>
            <a:ext cx="35814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Making it invisible has no effect on frame component visibility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81001" y="2362200"/>
            <a:ext cx="3581400" cy="6575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be made opaque or not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72000" y="2362200"/>
            <a:ext cx="3581400" cy="6575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be made opaque or not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81001" y="3247679"/>
            <a:ext cx="3581400" cy="9143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components are opaque, parent drawing will not show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81001" y="5320864"/>
            <a:ext cx="3574832" cy="9143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recreate tree to dynamically hide/show parent drawing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619297" y="5334001"/>
            <a:ext cx="3581400" cy="9143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Can dynamically </a:t>
            </a:r>
            <a:r>
              <a:rPr lang="en-US" dirty="0" smtClean="0"/>
              <a:t>make glass pane visible/invisible </a:t>
            </a:r>
            <a:endParaRPr lang="en-US" dirty="0"/>
          </a:p>
        </p:txBody>
      </p:sp>
      <p:pic>
        <p:nvPicPr>
          <p:cNvPr id="13" name="~PP653.WAV">
            <a:hlinkClick r:id="" action="ppaction://media"/>
          </p:cNvPr>
          <p:cNvPicPr>
            <a:picLocks noRot="1" noChangeAspect="1"/>
          </p:cNvPicPr>
          <p:nvPr>
            <a:wavAudioFile r:embed="rId2" name="~PP65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572326"/>
      </p:ext>
    </p:extLst>
  </p:cSld>
  <p:clrMapOvr>
    <a:masterClrMapping/>
  </p:clrMapOvr>
  <p:transition advTm="77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4" grpId="0" animBg="1"/>
      <p:bldP spid="8" grpId="0" animBg="1"/>
      <p:bldP spid="15" grpId="0" animBg="1"/>
      <p:bldP spid="16" grpId="0" animBg="1"/>
      <p:bldP spid="18" grpId="0" animBg="1"/>
      <p:bldP spid="19" grpId="0" animBg="1"/>
      <p:bldP spid="17" grpId="0" animBg="1"/>
      <p:bldP spid="2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(Swing) Parent vs. </a:t>
            </a:r>
            <a:r>
              <a:rPr lang="en-US" dirty="0" err="1" smtClean="0"/>
              <a:t>GlassPane</a:t>
            </a:r>
            <a:r>
              <a:rPr lang="en-US" dirty="0" smtClean="0"/>
              <a:t>: Awareness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09902" y="1295400"/>
            <a:ext cx="3933497" cy="9143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Need  to change source code to support parent drawing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00600" y="1292768"/>
            <a:ext cx="3581400" cy="9143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Just need reference to frame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524000" y="5415456"/>
            <a:ext cx="4495800" cy="6831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Single-View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05201" y="4729656"/>
            <a:ext cx="2514600" cy="68317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24000" y="4043856"/>
            <a:ext cx="4495800" cy="68317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Multiuser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24000" y="3358056"/>
            <a:ext cx="4495800" cy="68317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Collaborative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29000" y="2672256"/>
            <a:ext cx="2590800" cy="68317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Real-time Collaboration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24000" y="4729656"/>
            <a:ext cx="1981200" cy="683172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Multi-view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24000" y="2672256"/>
            <a:ext cx="1981200" cy="683172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User Awareness</a:t>
            </a:r>
          </a:p>
        </p:txBody>
      </p:sp>
      <p:pic>
        <p:nvPicPr>
          <p:cNvPr id="12" name="~PP3012.WAV">
            <a:hlinkClick r:id="" action="ppaction://media"/>
          </p:cNvPr>
          <p:cNvPicPr>
            <a:picLocks noRot="1" noChangeAspect="1"/>
          </p:cNvPicPr>
          <p:nvPr>
            <a:wavAudioFile r:embed="rId2" name="~PP30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3798818"/>
      </p:ext>
    </p:extLst>
  </p:cSld>
  <p:clrMapOvr>
    <a:masterClrMapping/>
  </p:clrMapOvr>
  <p:transition advTm="51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2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Processing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8883" y="1293990"/>
            <a:ext cx="3581400" cy="1220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a child has mouse listeners for some event type, parent listeners do not get event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43096" y="1280035"/>
            <a:ext cx="3581400" cy="12345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a glass pane has mouse listeners for some event type, frame components do not get event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4648" y="2743200"/>
            <a:ext cx="7767144" cy="7126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to get events such a </a:t>
            </a:r>
            <a:r>
              <a:rPr lang="en-US" dirty="0" err="1" smtClean="0"/>
              <a:t>telepointer</a:t>
            </a:r>
            <a:r>
              <a:rPr lang="en-US" dirty="0" smtClean="0"/>
              <a:t> move to go to both?</a:t>
            </a:r>
            <a:endParaRPr lang="en-US" dirty="0"/>
          </a:p>
        </p:txBody>
      </p:sp>
      <p:pic>
        <p:nvPicPr>
          <p:cNvPr id="6" name="~PP1580.WAV">
            <a:hlinkClick r:id="" action="ppaction://media"/>
          </p:cNvPr>
          <p:cNvPicPr>
            <a:picLocks noRot="1" noChangeAspect="1"/>
          </p:cNvPicPr>
          <p:nvPr>
            <a:wavAudioFile r:embed="rId2" name="~PP158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546333"/>
      </p:ext>
    </p:extLst>
  </p:cSld>
  <p:clrMapOvr>
    <a:masterClrMapping/>
  </p:clrMapOvr>
  <p:transition advTm="18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Re-dispatch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7504" y="1281652"/>
            <a:ext cx="3581400" cy="7328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and children  have high-level listeners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448504" y="1281652"/>
            <a:ext cx="3581400" cy="7328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Glasspane</a:t>
            </a:r>
            <a:r>
              <a:rPr lang="en-US" dirty="0" smtClean="0"/>
              <a:t> and children  have high-level listeners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79839" y="2208677"/>
            <a:ext cx="3581400" cy="520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Children do re-dispatching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472152" y="2209800"/>
            <a:ext cx="3581400" cy="520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Glasspane</a:t>
            </a:r>
            <a:r>
              <a:rPr lang="en-US" dirty="0" smtClean="0"/>
              <a:t> does re-dispatching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04800" y="3072352"/>
            <a:ext cx="35814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multiple widgets must be changed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48504" y="3048000"/>
            <a:ext cx="35814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Glass pane must be changed</a:t>
            </a:r>
            <a:endParaRPr lang="en-US" dirty="0"/>
          </a:p>
        </p:txBody>
      </p:sp>
      <p:pic>
        <p:nvPicPr>
          <p:cNvPr id="9" name="~PP1319.WAV">
            <a:hlinkClick r:id="" action="ppaction://media"/>
          </p:cNvPr>
          <p:cNvPicPr>
            <a:picLocks noRot="1" noChangeAspect="1"/>
          </p:cNvPicPr>
          <p:nvPr>
            <a:wavAudioFile r:embed="rId2" name="~PP13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132406"/>
      </p:ext>
    </p:extLst>
  </p:cSld>
  <p:clrMapOvr>
    <a:masterClrMapping/>
  </p:clrMapOvr>
  <p:transition advTm="48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Widget/Window Hierarchy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2970506" y="259080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</a:t>
            </a:r>
            <a:endParaRPr lang="en-US" sz="2400" baseline="30000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4173470" y="3057525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4" name="Rectangle 63"/>
          <p:cNvSpPr/>
          <p:nvPr/>
        </p:nvSpPr>
        <p:spPr>
          <a:xfrm>
            <a:off x="2953837" y="129540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Display</a:t>
            </a:r>
            <a:endParaRPr lang="en-US" sz="2400" baseline="30000" dirty="0"/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4129247" y="1779204"/>
            <a:ext cx="20384" cy="834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7" name="Rectangle 66"/>
          <p:cNvSpPr/>
          <p:nvPr/>
        </p:nvSpPr>
        <p:spPr>
          <a:xfrm>
            <a:off x="5747472" y="258168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cxnSp>
        <p:nvCxnSpPr>
          <p:cNvPr id="68" name="Straight Arrow Connector 67"/>
          <p:cNvCxnSpPr>
            <a:endCxn id="67" idx="0"/>
          </p:cNvCxnSpPr>
          <p:nvPr/>
        </p:nvCxnSpPr>
        <p:spPr>
          <a:xfrm>
            <a:off x="4173470" y="1811639"/>
            <a:ext cx="2776966" cy="770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9" name="Rectangle 68"/>
          <p:cNvSpPr/>
          <p:nvPr/>
        </p:nvSpPr>
        <p:spPr>
          <a:xfrm>
            <a:off x="3048000" y="3971514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Widget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cxnSp>
        <p:nvCxnSpPr>
          <p:cNvPr id="70" name="Straight Arrow Connector 69"/>
          <p:cNvCxnSpPr>
            <a:stCxn id="61" idx="2"/>
            <a:endCxn id="71" idx="0"/>
          </p:cNvCxnSpPr>
          <p:nvPr/>
        </p:nvCxnSpPr>
        <p:spPr>
          <a:xfrm>
            <a:off x="4173470" y="3057525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>
          <a:xfrm>
            <a:off x="5867400" y="3960590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Window</a:t>
            </a:r>
            <a:r>
              <a:rPr lang="en-US" sz="2400" baseline="30000" dirty="0" smtClean="0"/>
              <a:t>12</a:t>
            </a:r>
            <a:endParaRPr lang="en-US" sz="2400" baseline="30000" dirty="0"/>
          </a:p>
        </p:txBody>
      </p:sp>
      <p:sp>
        <p:nvSpPr>
          <p:cNvPr id="72" name="Rectangle 71"/>
          <p:cNvSpPr/>
          <p:nvPr/>
        </p:nvSpPr>
        <p:spPr>
          <a:xfrm>
            <a:off x="3048000" y="5352228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Widget</a:t>
            </a:r>
            <a:r>
              <a:rPr lang="en-US" sz="2400" baseline="30000" dirty="0" smtClean="0"/>
              <a:t>121</a:t>
            </a:r>
            <a:endParaRPr lang="en-US" sz="2400" baseline="30000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4181286" y="4438239"/>
            <a:ext cx="1" cy="913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75" name="Straight Arrow Connector 74"/>
          <p:cNvCxnSpPr>
            <a:endCxn id="76" idx="0"/>
          </p:cNvCxnSpPr>
          <p:nvPr/>
        </p:nvCxnSpPr>
        <p:spPr>
          <a:xfrm>
            <a:off x="4191000" y="4421410"/>
            <a:ext cx="2896894" cy="903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6" name="Rectangle 75"/>
          <p:cNvSpPr/>
          <p:nvPr/>
        </p:nvSpPr>
        <p:spPr>
          <a:xfrm>
            <a:off x="5884930" y="5324475"/>
            <a:ext cx="2405928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Widget</a:t>
            </a:r>
            <a:r>
              <a:rPr lang="en-US" sz="2400" baseline="30000" dirty="0" smtClean="0"/>
              <a:t>122</a:t>
            </a:r>
            <a:endParaRPr lang="en-US" sz="2400" baseline="30000" dirty="0"/>
          </a:p>
        </p:txBody>
      </p:sp>
      <p:sp>
        <p:nvSpPr>
          <p:cNvPr id="77" name="Rectangle 76"/>
          <p:cNvSpPr/>
          <p:nvPr/>
        </p:nvSpPr>
        <p:spPr>
          <a:xfrm>
            <a:off x="304800" y="261412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Top Level</a:t>
            </a:r>
            <a:endParaRPr lang="en-US" sz="2400" baseline="30000" dirty="0"/>
          </a:p>
        </p:txBody>
      </p:sp>
      <p:sp>
        <p:nvSpPr>
          <p:cNvPr id="78" name="Rectangle 77"/>
          <p:cNvSpPr/>
          <p:nvPr/>
        </p:nvSpPr>
        <p:spPr>
          <a:xfrm>
            <a:off x="304800" y="3987530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Container</a:t>
            </a:r>
            <a:endParaRPr lang="en-US" sz="2400" baseline="30000" dirty="0"/>
          </a:p>
        </p:txBody>
      </p:sp>
      <p:sp>
        <p:nvSpPr>
          <p:cNvPr id="79" name="Rectangle 78"/>
          <p:cNvSpPr/>
          <p:nvPr/>
        </p:nvSpPr>
        <p:spPr>
          <a:xfrm>
            <a:off x="381000" y="5402649"/>
            <a:ext cx="2405928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Component</a:t>
            </a:r>
            <a:endParaRPr lang="en-US" sz="2400" baseline="30000" dirty="0"/>
          </a:p>
        </p:txBody>
      </p:sp>
      <p:pic>
        <p:nvPicPr>
          <p:cNvPr id="19" name="~PP3464.WAV">
            <a:hlinkClick r:id="" action="ppaction://media"/>
          </p:cNvPr>
          <p:cNvPicPr>
            <a:picLocks noRot="1" noChangeAspect="1"/>
          </p:cNvPicPr>
          <p:nvPr>
            <a:wavAudioFile r:embed="rId2" name="~PP346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302052"/>
      </p:ext>
    </p:extLst>
  </p:cSld>
  <p:clrMapOvr>
    <a:masterClrMapping/>
  </p:clrMapOvr>
  <p:transition advTm="34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7" grpId="0" animBg="1"/>
      <p:bldP spid="78" grpId="0" animBg="1"/>
      <p:bldP spid="7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Coarse-Grained </a:t>
            </a:r>
            <a:r>
              <a:rPr lang="en-US" dirty="0" err="1" smtClean="0"/>
              <a:t>AWTEvent</a:t>
            </a:r>
            <a:r>
              <a:rPr lang="en-US" dirty="0" smtClean="0"/>
              <a:t> Listener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7504" y="1281652"/>
            <a:ext cx="3581400" cy="9281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components register low-level event listeners  with Toolkit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448504" y="1281652"/>
            <a:ext cx="3594538" cy="9281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Glasspane</a:t>
            </a:r>
            <a:r>
              <a:rPr lang="en-US" dirty="0" smtClean="0"/>
              <a:t> registers low level  coarse grained event listeners with Toolkit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57504" y="2396451"/>
            <a:ext cx="35814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applications likely to use high level listeners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48504" y="2396451"/>
            <a:ext cx="35814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Glass pane code can do so</a:t>
            </a:r>
            <a:endParaRPr lang="en-US" dirty="0"/>
          </a:p>
        </p:txBody>
      </p:sp>
      <p:pic>
        <p:nvPicPr>
          <p:cNvPr id="7" name="~PP1365.WAV">
            <a:hlinkClick r:id="" action="ppaction://media"/>
          </p:cNvPr>
          <p:cNvPicPr>
            <a:picLocks noRot="1" noChangeAspect="1"/>
          </p:cNvPicPr>
          <p:nvPr>
            <a:wavAudioFile r:embed="rId2" name="~PP136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651445"/>
      </p:ext>
    </p:extLst>
  </p:cSld>
  <p:clrMapOvr>
    <a:masterClrMapping/>
  </p:clrMapOvr>
  <p:transition advTm="36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2" grpId="0" animBg="1"/>
      <p:bldP spid="1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Re-dispatch vs. Coarse-Grained Listener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3193" y="1281652"/>
            <a:ext cx="3581400" cy="520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Glasspane</a:t>
            </a:r>
            <a:r>
              <a:rPr lang="en-US" dirty="0" smtClean="0"/>
              <a:t> does re-dispatching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48504" y="1281652"/>
            <a:ext cx="3594538" cy="9281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Glasspane</a:t>
            </a:r>
            <a:r>
              <a:rPr lang="en-US" dirty="0" smtClean="0"/>
              <a:t> registers low level  coarse grained event listeners with Toolkit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1000" y="2743201"/>
            <a:ext cx="35814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determine destination component and coordinates relative to that component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95800" y="2743200"/>
            <a:ext cx="3850727" cy="1600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determine if event coordinates are within glass component and  high-level attributes of the event such as if it is mouse click or drag</a:t>
            </a:r>
            <a:endParaRPr lang="en-US" dirty="0"/>
          </a:p>
        </p:txBody>
      </p:sp>
      <p:pic>
        <p:nvPicPr>
          <p:cNvPr id="7" name="~PP616.WAV">
            <a:hlinkClick r:id="" action="ppaction://media"/>
          </p:cNvPr>
          <p:cNvPicPr>
            <a:picLocks noRot="1" noChangeAspect="1"/>
          </p:cNvPicPr>
          <p:nvPr>
            <a:wavAudioFile r:embed="rId2" name="~PP61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2983220"/>
      </p:ext>
    </p:extLst>
  </p:cSld>
  <p:clrMapOvr>
    <a:masterClrMapping/>
  </p:clrMapOvr>
  <p:transition advTm="64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Coarse-Grained Event Example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295400"/>
            <a:ext cx="84582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dirty="0" err="1"/>
              <a:t>eventDispatched</a:t>
            </a:r>
            <a:r>
              <a:rPr lang="en-US" dirty="0"/>
              <a:t>(</a:t>
            </a:r>
            <a:r>
              <a:rPr lang="en-US" dirty="0" err="1"/>
              <a:t>AWTEvent</a:t>
            </a:r>
            <a:r>
              <a:rPr lang="en-US" dirty="0"/>
              <a:t> event) { </a:t>
            </a:r>
            <a:endParaRPr lang="en-US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if</a:t>
            </a:r>
            <a:r>
              <a:rPr lang="en-US" dirty="0" smtClean="0"/>
              <a:t> </a:t>
            </a:r>
            <a:r>
              <a:rPr lang="en-US" dirty="0"/>
              <a:t>(event </a:t>
            </a:r>
            <a:r>
              <a:rPr lang="en-US" b="1" dirty="0" err="1"/>
              <a:t>instanceof</a:t>
            </a:r>
            <a:r>
              <a:rPr lang="en-US" dirty="0"/>
              <a:t> </a:t>
            </a:r>
            <a:r>
              <a:rPr lang="en-US" dirty="0" err="1"/>
              <a:t>MouseEvent</a:t>
            </a:r>
            <a:r>
              <a:rPr lang="en-US" dirty="0"/>
              <a:t>) {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err="1" smtClean="0"/>
              <a:t>MouseEvent</a:t>
            </a:r>
            <a:r>
              <a:rPr lang="en-US" dirty="0" smtClean="0"/>
              <a:t> </a:t>
            </a:r>
            <a:r>
              <a:rPr lang="en-US" dirty="0"/>
              <a:t>me = (</a:t>
            </a:r>
            <a:r>
              <a:rPr lang="en-US" dirty="0" err="1"/>
              <a:t>MouseEvent</a:t>
            </a:r>
            <a:r>
              <a:rPr lang="en-US" dirty="0"/>
              <a:t>) event; </a:t>
            </a:r>
            <a:endParaRPr lang="en-US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   if</a:t>
            </a:r>
            <a:r>
              <a:rPr lang="en-US" dirty="0" smtClean="0"/>
              <a:t> </a:t>
            </a:r>
            <a:r>
              <a:rPr lang="en-US" dirty="0"/>
              <a:t>(!</a:t>
            </a:r>
            <a:r>
              <a:rPr lang="en-US" dirty="0" err="1"/>
              <a:t>SwingUtilities.isDescendingFrom</a:t>
            </a:r>
            <a:r>
              <a:rPr lang="en-US" dirty="0"/>
              <a:t>(</a:t>
            </a:r>
            <a:r>
              <a:rPr lang="en-US" dirty="0" err="1"/>
              <a:t>me.getComponent</a:t>
            </a:r>
            <a:r>
              <a:rPr lang="en-US" dirty="0"/>
              <a:t>(), frame)) { </a:t>
            </a:r>
            <a:endParaRPr lang="en-US" dirty="0" smtClean="0"/>
          </a:p>
          <a:p>
            <a:r>
              <a:rPr lang="en-US" b="1" dirty="0" smtClean="0"/>
              <a:t>            return</a:t>
            </a:r>
            <a:r>
              <a:rPr lang="en-US" dirty="0"/>
              <a:t>;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}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if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me.getID</a:t>
            </a:r>
            <a:r>
              <a:rPr lang="en-US" dirty="0"/>
              <a:t>() == </a:t>
            </a:r>
            <a:r>
              <a:rPr lang="en-US" dirty="0" err="1"/>
              <a:t>MouseEvent.MOUSE_EXITED</a:t>
            </a:r>
            <a:r>
              <a:rPr lang="en-US" dirty="0"/>
              <a:t> &amp;&amp;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</a:t>
            </a:r>
            <a:r>
              <a:rPr lang="en-US" dirty="0" err="1" smtClean="0"/>
              <a:t>me.getComponent</a:t>
            </a:r>
            <a:r>
              <a:rPr lang="en-US" dirty="0"/>
              <a:t>() == frame) {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point </a:t>
            </a:r>
            <a:r>
              <a:rPr lang="en-US" dirty="0"/>
              <a:t>= </a:t>
            </a:r>
            <a:r>
              <a:rPr lang="en-US" b="1" dirty="0"/>
              <a:t>null</a:t>
            </a:r>
            <a:r>
              <a:rPr lang="en-US" dirty="0"/>
              <a:t>; } </a:t>
            </a:r>
            <a:endParaRPr lang="en-US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   else</a:t>
            </a:r>
            <a:r>
              <a:rPr lang="en-US" dirty="0" smtClean="0"/>
              <a:t> </a:t>
            </a:r>
            <a:r>
              <a:rPr lang="en-US" dirty="0"/>
              <a:t>{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</a:t>
            </a:r>
            <a:r>
              <a:rPr lang="en-US" dirty="0" err="1" smtClean="0"/>
              <a:t>MouseEvent</a:t>
            </a:r>
            <a:r>
              <a:rPr lang="en-US" dirty="0" smtClean="0"/>
              <a:t> </a:t>
            </a:r>
            <a:r>
              <a:rPr lang="en-US" dirty="0"/>
              <a:t>converted =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dirty="0" err="1" smtClean="0"/>
              <a:t>SwingUtilities.convertMouseEvent</a:t>
            </a:r>
            <a:r>
              <a:rPr lang="en-US" dirty="0" smtClean="0"/>
              <a:t>(</a:t>
            </a:r>
            <a:r>
              <a:rPr lang="en-US" dirty="0" err="1" smtClean="0"/>
              <a:t>me.getComponent</a:t>
            </a:r>
            <a:r>
              <a:rPr lang="en-US" dirty="0"/>
              <a:t>(),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me</a:t>
            </a:r>
            <a:r>
              <a:rPr lang="en-US" dirty="0"/>
              <a:t>, </a:t>
            </a:r>
            <a:r>
              <a:rPr lang="en-US" dirty="0" err="1"/>
              <a:t>frame.getGlassPane</a:t>
            </a:r>
            <a:r>
              <a:rPr lang="en-US" dirty="0"/>
              <a:t>());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point </a:t>
            </a:r>
            <a:r>
              <a:rPr lang="en-US" dirty="0"/>
              <a:t>= </a:t>
            </a:r>
            <a:r>
              <a:rPr lang="en-US" dirty="0" err="1"/>
              <a:t>converted.getPoint</a:t>
            </a:r>
            <a:r>
              <a:rPr lang="en-US" dirty="0"/>
              <a:t>();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} </a:t>
            </a:r>
          </a:p>
          <a:p>
            <a:r>
              <a:rPr lang="en-US" dirty="0"/>
              <a:t> </a:t>
            </a:r>
            <a:r>
              <a:rPr lang="en-US" dirty="0" smtClean="0"/>
              <a:t>       repaint</a:t>
            </a:r>
            <a:r>
              <a:rPr lang="en-US" dirty="0"/>
              <a:t>();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} </a:t>
            </a:r>
          </a:p>
          <a:p>
            <a:r>
              <a:rPr lang="en-US" dirty="0" smtClean="0"/>
              <a:t>} </a:t>
            </a:r>
            <a:endParaRPr lang="en-US" dirty="0">
              <a:solidFill>
                <a:srgbClr val="646464"/>
              </a:solidFill>
              <a:latin typeface="Consola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00800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http://weblogs.java.net/blog/alexfromsun/archive/2006/09/a_wellbehaved_g.html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2895600"/>
            <a:ext cx="5105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2621.WAV">
            <a:hlinkClick r:id="" action="ppaction://media"/>
          </p:cNvPr>
          <p:cNvPicPr>
            <a:picLocks noRot="1" noChangeAspect="1"/>
          </p:cNvPicPr>
          <p:nvPr>
            <a:wavAudioFile r:embed="rId1" name="~PP262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40788"/>
      </p:ext>
    </p:extLst>
  </p:cSld>
  <p:clrMapOvr>
    <a:masterClrMapping/>
  </p:clrMapOvr>
  <p:transition advTm="34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Calling </a:t>
            </a:r>
            <a:r>
              <a:rPr lang="en-US" dirty="0" err="1" smtClean="0"/>
              <a:t>Redispatch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066800"/>
            <a:ext cx="73914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smtClean="0">
                <a:solidFill>
                  <a:srgbClr val="646464"/>
                </a:solidFill>
                <a:latin typeface="Consolas"/>
              </a:rPr>
              <a:t> </a:t>
            </a:r>
            <a:r>
              <a:rPr lang="en-US" i="1" dirty="0" smtClean="0"/>
              <a:t>//In the implementation of the glass pane's mouse listener: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mouseMoved</a:t>
            </a:r>
            <a:r>
              <a:rPr lang="en-US" dirty="0" smtClean="0"/>
              <a:t>(</a:t>
            </a:r>
            <a:r>
              <a:rPr lang="en-US" dirty="0" err="1" smtClean="0"/>
              <a:t>MouseEvent</a:t>
            </a:r>
            <a:r>
              <a:rPr lang="en-US" dirty="0" smtClean="0"/>
              <a:t> e) { </a:t>
            </a:r>
          </a:p>
          <a:p>
            <a:r>
              <a:rPr lang="en-US" dirty="0" smtClean="0"/>
              <a:t>      </a:t>
            </a:r>
            <a:r>
              <a:rPr lang="en-US" dirty="0" err="1" smtClean="0"/>
              <a:t>redispatchMouseEvent</a:t>
            </a:r>
            <a:r>
              <a:rPr lang="en-US" dirty="0" smtClean="0"/>
              <a:t>(e, false); </a:t>
            </a:r>
          </a:p>
          <a:p>
            <a:r>
              <a:rPr lang="en-US" dirty="0" smtClean="0"/>
              <a:t>}</a:t>
            </a:r>
          </a:p>
          <a:p>
            <a:r>
              <a:rPr lang="en-US" b="1" dirty="0" smtClean="0"/>
              <a:t>public void </a:t>
            </a:r>
            <a:r>
              <a:rPr lang="en-US" dirty="0" err="1" smtClean="0"/>
              <a:t>mouseReleased</a:t>
            </a:r>
            <a:r>
              <a:rPr lang="en-US" dirty="0" smtClean="0"/>
              <a:t>(</a:t>
            </a:r>
            <a:r>
              <a:rPr lang="en-US" dirty="0" err="1" smtClean="0"/>
              <a:t>MouseEvent</a:t>
            </a:r>
            <a:r>
              <a:rPr lang="en-US" dirty="0" smtClean="0"/>
              <a:t> e) {    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redispatchMouseEvent</a:t>
            </a:r>
            <a:r>
              <a:rPr lang="en-US" dirty="0" smtClean="0"/>
              <a:t>(e, true); 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  <a:p>
            <a:r>
              <a:rPr lang="en-US" i="1" dirty="0" smtClean="0"/>
              <a:t>.../* The </a:t>
            </a:r>
            <a:r>
              <a:rPr lang="en-US" i="1" dirty="0" err="1" smtClean="0"/>
              <a:t>mouseDragged</a:t>
            </a:r>
            <a:r>
              <a:rPr lang="en-US" i="1" dirty="0" smtClean="0"/>
              <a:t>, </a:t>
            </a:r>
            <a:r>
              <a:rPr lang="en-US" i="1" dirty="0" err="1" smtClean="0"/>
              <a:t>mouseClicked</a:t>
            </a:r>
            <a:r>
              <a:rPr lang="en-US" i="1" dirty="0" smtClean="0"/>
              <a:t>, </a:t>
            </a:r>
            <a:r>
              <a:rPr lang="en-US" i="1" dirty="0" err="1" smtClean="0"/>
              <a:t>mouseEntered</a:t>
            </a:r>
            <a:r>
              <a:rPr lang="en-US" i="1" dirty="0" smtClean="0"/>
              <a:t>, * </a:t>
            </a:r>
            <a:r>
              <a:rPr lang="en-US" i="1" dirty="0" err="1" smtClean="0"/>
              <a:t>mouseExited</a:t>
            </a:r>
            <a:r>
              <a:rPr lang="en-US" i="1" dirty="0" smtClean="0"/>
              <a:t>, and </a:t>
            </a:r>
            <a:r>
              <a:rPr lang="en-US" i="1" dirty="0" err="1" smtClean="0"/>
              <a:t>mousePressed</a:t>
            </a:r>
            <a:r>
              <a:rPr lang="en-US" i="1" dirty="0" smtClean="0"/>
              <a:t> methods have the same * implementation as </a:t>
            </a:r>
            <a:r>
              <a:rPr lang="en-US" i="1" dirty="0" err="1" smtClean="0"/>
              <a:t>mouseMoved</a:t>
            </a:r>
            <a:r>
              <a:rPr lang="en-US" i="1" dirty="0" smtClean="0"/>
              <a:t>. */...</a:t>
            </a: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pic>
        <p:nvPicPr>
          <p:cNvPr id="4" name="~PP965.WAV">
            <a:hlinkClick r:id="" action="ppaction://media"/>
          </p:cNvPr>
          <p:cNvPicPr>
            <a:picLocks noRot="1" noChangeAspect="1"/>
          </p:cNvPicPr>
          <p:nvPr>
            <a:wavAudioFile r:embed="rId1" name="~PP96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67174"/>
      </p:ext>
    </p:extLst>
  </p:cSld>
  <p:clrMapOvr>
    <a:masterClrMapping/>
  </p:clrMapOvr>
  <p:transition advTm="6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066800"/>
            <a:ext cx="83058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 smtClean="0"/>
              <a:t>private void </a:t>
            </a:r>
            <a:r>
              <a:rPr lang="en-US" dirty="0" err="1" smtClean="0"/>
              <a:t>redispatchMouseEvent</a:t>
            </a:r>
            <a:r>
              <a:rPr lang="en-US" dirty="0" smtClean="0"/>
              <a:t>(</a:t>
            </a:r>
            <a:r>
              <a:rPr lang="en-US" dirty="0" err="1" smtClean="0"/>
              <a:t>MouseEvent</a:t>
            </a:r>
            <a:r>
              <a:rPr lang="en-US" dirty="0" smtClean="0"/>
              <a:t> e, </a:t>
            </a:r>
            <a:r>
              <a:rPr lang="en-US" b="1" dirty="0" err="1" smtClean="0"/>
              <a:t>boolean</a:t>
            </a:r>
            <a:r>
              <a:rPr lang="en-US" dirty="0" smtClean="0"/>
              <a:t> repaint) {   </a:t>
            </a:r>
          </a:p>
          <a:p>
            <a:r>
              <a:rPr lang="en-US" dirty="0" smtClean="0"/>
              <a:t>   Point </a:t>
            </a:r>
            <a:r>
              <a:rPr lang="en-US" dirty="0" err="1" smtClean="0"/>
              <a:t>glassPanePoint</a:t>
            </a:r>
            <a:r>
              <a:rPr lang="en-US" dirty="0" smtClean="0"/>
              <a:t> = </a:t>
            </a:r>
            <a:r>
              <a:rPr lang="en-US" dirty="0" err="1" smtClean="0"/>
              <a:t>e.getPoint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Container </a:t>
            </a:r>
            <a:r>
              <a:rPr lang="en-US" dirty="0" err="1" smtClean="0"/>
              <a:t>container</a:t>
            </a:r>
            <a:r>
              <a:rPr lang="en-US" dirty="0" smtClean="0"/>
              <a:t> = </a:t>
            </a:r>
            <a:r>
              <a:rPr lang="en-US" dirty="0" err="1" smtClean="0"/>
              <a:t>contentPane</a:t>
            </a:r>
            <a:r>
              <a:rPr lang="en-US" dirty="0" smtClean="0"/>
              <a:t>; </a:t>
            </a:r>
          </a:p>
          <a:p>
            <a:r>
              <a:rPr lang="en-US" dirty="0" smtClean="0"/>
              <a:t>   Point </a:t>
            </a:r>
            <a:r>
              <a:rPr lang="en-US" dirty="0" err="1" smtClean="0"/>
              <a:t>containerPoint</a:t>
            </a:r>
            <a:r>
              <a:rPr lang="en-US" dirty="0" smtClean="0"/>
              <a:t> = </a:t>
            </a:r>
            <a:r>
              <a:rPr lang="en-US" dirty="0" err="1" smtClean="0"/>
              <a:t>SwingUtilities.convertPoint</a:t>
            </a:r>
            <a:r>
              <a:rPr lang="en-US" dirty="0" smtClean="0"/>
              <a:t>( 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glassPane</a:t>
            </a:r>
            <a:r>
              <a:rPr lang="en-US" dirty="0" smtClean="0"/>
              <a:t>, </a:t>
            </a:r>
            <a:r>
              <a:rPr lang="en-US" dirty="0" err="1" smtClean="0"/>
              <a:t>glassPanePoint</a:t>
            </a:r>
            <a:r>
              <a:rPr lang="en-US" dirty="0" smtClean="0"/>
              <a:t>, </a:t>
            </a:r>
            <a:r>
              <a:rPr lang="en-US" dirty="0" err="1" smtClean="0"/>
              <a:t>contentPane</a:t>
            </a:r>
            <a:r>
              <a:rPr lang="en-US" dirty="0" smtClean="0"/>
              <a:t>);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 if </a:t>
            </a:r>
            <a:r>
              <a:rPr lang="en-US" dirty="0" smtClean="0"/>
              <a:t>(</a:t>
            </a:r>
            <a:r>
              <a:rPr lang="en-US" dirty="0" err="1" smtClean="0"/>
              <a:t>containerPoint.y</a:t>
            </a:r>
            <a:r>
              <a:rPr lang="en-US" dirty="0" smtClean="0"/>
              <a:t> &lt; 0) { //we're not in the content pane </a:t>
            </a:r>
          </a:p>
          <a:p>
            <a:r>
              <a:rPr lang="en-US" i="1" dirty="0" smtClean="0"/>
              <a:t>      //Could have special code to handle mouse events over </a:t>
            </a:r>
          </a:p>
          <a:p>
            <a:r>
              <a:rPr lang="en-US" i="1" dirty="0" smtClean="0"/>
              <a:t>      //the menu bar or non-system window decorations, such as </a:t>
            </a:r>
          </a:p>
          <a:p>
            <a:r>
              <a:rPr lang="en-US" i="1" dirty="0" smtClean="0"/>
              <a:t>      //the ones provided by the Java look and feel.</a:t>
            </a:r>
            <a:r>
              <a:rPr lang="en-US" dirty="0" smtClean="0"/>
              <a:t> } 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else</a:t>
            </a:r>
            <a:r>
              <a:rPr lang="en-US" dirty="0" smtClean="0"/>
              <a:t> { //The mouse event is probably over the content pane. </a:t>
            </a:r>
          </a:p>
          <a:p>
            <a:r>
              <a:rPr lang="en-US" dirty="0" smtClean="0"/>
              <a:t>       </a:t>
            </a:r>
            <a:r>
              <a:rPr lang="en-US" i="1" dirty="0" smtClean="0"/>
              <a:t>//Find out exactly which component it's over. </a:t>
            </a:r>
          </a:p>
          <a:p>
            <a:r>
              <a:rPr lang="en-US" dirty="0" smtClean="0"/>
              <a:t>       Component </a:t>
            </a:r>
            <a:r>
              <a:rPr lang="en-US" dirty="0" err="1" smtClean="0"/>
              <a:t>component</a:t>
            </a:r>
            <a:r>
              <a:rPr lang="en-US" dirty="0" smtClean="0"/>
              <a:t> =  </a:t>
            </a:r>
            <a:r>
              <a:rPr lang="en-US" dirty="0" err="1" smtClean="0"/>
              <a:t>SwingUtilities.getDeepestComponentAt</a:t>
            </a:r>
            <a:r>
              <a:rPr lang="en-US" dirty="0" smtClean="0"/>
              <a:t>( </a:t>
            </a:r>
          </a:p>
          <a:p>
            <a:r>
              <a:rPr lang="en-US" dirty="0" smtClean="0"/>
              <a:t>                      container,  </a:t>
            </a:r>
            <a:r>
              <a:rPr lang="en-US" dirty="0" err="1" smtClean="0"/>
              <a:t>containerPoint.x</a:t>
            </a:r>
            <a:r>
              <a:rPr lang="en-US" dirty="0" smtClean="0"/>
              <a:t>, </a:t>
            </a:r>
            <a:r>
              <a:rPr lang="en-US" dirty="0" err="1" smtClean="0"/>
              <a:t>containerPoint.y</a:t>
            </a:r>
            <a:r>
              <a:rPr lang="en-US" dirty="0" smtClean="0"/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…</a:t>
            </a:r>
          </a:p>
          <a:p>
            <a:r>
              <a:rPr lang="en-US" dirty="0" smtClean="0"/>
              <a:t>    //Update the glass pane if requested. 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 if </a:t>
            </a:r>
            <a:r>
              <a:rPr lang="en-US" dirty="0" smtClean="0"/>
              <a:t>(repaint) {    </a:t>
            </a:r>
          </a:p>
          <a:p>
            <a:r>
              <a:rPr lang="en-US" dirty="0" smtClean="0"/>
              <a:t>         </a:t>
            </a:r>
            <a:r>
              <a:rPr lang="en-US" dirty="0" err="1" smtClean="0"/>
              <a:t>glassPane.setPoint</a:t>
            </a:r>
            <a:r>
              <a:rPr lang="en-US" dirty="0" smtClean="0"/>
              <a:t>(</a:t>
            </a:r>
            <a:r>
              <a:rPr lang="en-US" dirty="0" err="1" smtClean="0"/>
              <a:t>glassPanePoint</a:t>
            </a:r>
            <a:r>
              <a:rPr lang="en-US" dirty="0" smtClean="0"/>
              <a:t>); </a:t>
            </a:r>
            <a:r>
              <a:rPr lang="en-US" dirty="0" err="1" smtClean="0"/>
              <a:t>glassPane.repaint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   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6385219"/>
            <a:ext cx="7924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http://docs.oracle.com/javase/tutorial/uiswing/components/rootpane.html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Re-dispatch Example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553200" y="1524000"/>
            <a:ext cx="1524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Messy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791200" y="2209800"/>
            <a:ext cx="12192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~PP567.WAV">
            <a:hlinkClick r:id="" action="ppaction://media"/>
          </p:cNvPr>
          <p:cNvPicPr>
            <a:picLocks noRot="1" noChangeAspect="1"/>
          </p:cNvPicPr>
          <p:nvPr>
            <a:wavAudioFile r:embed="rId2" name="~PP56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9267174"/>
      </p:ext>
    </p:extLst>
  </p:cSld>
  <p:clrMapOvr>
    <a:masterClrMapping/>
  </p:clrMapOvr>
  <p:transition advTm="163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066800"/>
            <a:ext cx="83058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 smtClean="0"/>
              <a:t>private void </a:t>
            </a:r>
            <a:r>
              <a:rPr lang="en-US" dirty="0" err="1" smtClean="0"/>
              <a:t>redispatchMouseEvent</a:t>
            </a:r>
            <a:r>
              <a:rPr lang="en-US" dirty="0" smtClean="0"/>
              <a:t>(</a:t>
            </a:r>
            <a:r>
              <a:rPr lang="en-US" dirty="0" err="1" smtClean="0"/>
              <a:t>MouseEvent</a:t>
            </a:r>
            <a:r>
              <a:rPr lang="en-US" dirty="0" smtClean="0"/>
              <a:t> e, </a:t>
            </a:r>
            <a:r>
              <a:rPr lang="en-US" b="1" dirty="0" err="1" smtClean="0"/>
              <a:t>boolean</a:t>
            </a:r>
            <a:r>
              <a:rPr lang="en-US" dirty="0" smtClean="0"/>
              <a:t> repaint) {   </a:t>
            </a:r>
          </a:p>
          <a:p>
            <a:r>
              <a:rPr lang="en-US" dirty="0" smtClean="0"/>
              <a:t>   Point </a:t>
            </a:r>
            <a:r>
              <a:rPr lang="en-US" dirty="0" err="1" smtClean="0"/>
              <a:t>glassPanePoint</a:t>
            </a:r>
            <a:r>
              <a:rPr lang="en-US" dirty="0" smtClean="0"/>
              <a:t> = </a:t>
            </a:r>
            <a:r>
              <a:rPr lang="en-US" dirty="0" err="1" smtClean="0"/>
              <a:t>e.getPoint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Container </a:t>
            </a:r>
            <a:r>
              <a:rPr lang="en-US" dirty="0" err="1" smtClean="0"/>
              <a:t>container</a:t>
            </a:r>
            <a:r>
              <a:rPr lang="en-US" dirty="0" smtClean="0"/>
              <a:t> = </a:t>
            </a:r>
            <a:r>
              <a:rPr lang="en-US" dirty="0" err="1" smtClean="0"/>
              <a:t>contentPane</a:t>
            </a:r>
            <a:r>
              <a:rPr lang="en-US" dirty="0" smtClean="0"/>
              <a:t>; </a:t>
            </a:r>
          </a:p>
          <a:p>
            <a:r>
              <a:rPr lang="en-US" dirty="0" smtClean="0"/>
              <a:t>   Point </a:t>
            </a:r>
            <a:r>
              <a:rPr lang="en-US" dirty="0" err="1" smtClean="0"/>
              <a:t>containerPoint</a:t>
            </a:r>
            <a:r>
              <a:rPr lang="en-US" dirty="0" smtClean="0"/>
              <a:t> = </a:t>
            </a:r>
            <a:r>
              <a:rPr lang="en-US" dirty="0" err="1" smtClean="0"/>
              <a:t>SwingUtilities.convertPoint</a:t>
            </a:r>
            <a:r>
              <a:rPr lang="en-US" dirty="0" smtClean="0"/>
              <a:t>( 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glassPane</a:t>
            </a:r>
            <a:r>
              <a:rPr lang="en-US" dirty="0" smtClean="0"/>
              <a:t>, </a:t>
            </a:r>
            <a:r>
              <a:rPr lang="en-US" dirty="0" err="1" smtClean="0"/>
              <a:t>glassPanePoint</a:t>
            </a:r>
            <a:r>
              <a:rPr lang="en-US" dirty="0" smtClean="0"/>
              <a:t>, </a:t>
            </a:r>
            <a:r>
              <a:rPr lang="en-US" dirty="0" err="1" smtClean="0"/>
              <a:t>contentPane</a:t>
            </a:r>
            <a:r>
              <a:rPr lang="en-US" dirty="0" smtClean="0"/>
              <a:t>);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 if </a:t>
            </a:r>
            <a:r>
              <a:rPr lang="en-US" dirty="0" smtClean="0"/>
              <a:t>(</a:t>
            </a:r>
            <a:r>
              <a:rPr lang="en-US" dirty="0" err="1" smtClean="0"/>
              <a:t>containerPoint.y</a:t>
            </a:r>
            <a:r>
              <a:rPr lang="en-US" dirty="0" smtClean="0"/>
              <a:t> &lt; 0) { //we're not in the content pane </a:t>
            </a:r>
          </a:p>
          <a:p>
            <a:r>
              <a:rPr lang="en-US" i="1" dirty="0" smtClean="0"/>
              <a:t>      //Could have special code to handle mouse events over </a:t>
            </a:r>
          </a:p>
          <a:p>
            <a:r>
              <a:rPr lang="en-US" i="1" dirty="0" smtClean="0"/>
              <a:t>      //the menu bar or non-system window decorations, such as </a:t>
            </a:r>
          </a:p>
          <a:p>
            <a:r>
              <a:rPr lang="en-US" i="1" dirty="0" smtClean="0"/>
              <a:t>      //the ones provided by the Java look and feel.</a:t>
            </a:r>
            <a:r>
              <a:rPr lang="en-US" dirty="0" smtClean="0"/>
              <a:t> } 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else</a:t>
            </a:r>
            <a:r>
              <a:rPr lang="en-US" dirty="0" smtClean="0"/>
              <a:t> { //The mouse event is probably over the content pane. </a:t>
            </a:r>
          </a:p>
          <a:p>
            <a:r>
              <a:rPr lang="en-US" dirty="0" smtClean="0"/>
              <a:t>       </a:t>
            </a:r>
            <a:r>
              <a:rPr lang="en-US" i="1" dirty="0" smtClean="0"/>
              <a:t>//Find out exactly which component it's over. </a:t>
            </a:r>
          </a:p>
          <a:p>
            <a:r>
              <a:rPr lang="en-US" dirty="0" smtClean="0"/>
              <a:t>       Component </a:t>
            </a:r>
            <a:r>
              <a:rPr lang="en-US" dirty="0" err="1" smtClean="0"/>
              <a:t>component</a:t>
            </a:r>
            <a:r>
              <a:rPr lang="en-US" dirty="0" smtClean="0"/>
              <a:t> =  </a:t>
            </a:r>
            <a:r>
              <a:rPr lang="en-US" dirty="0" err="1" smtClean="0"/>
              <a:t>SwingUtilities.getDeepestComponentAt</a:t>
            </a:r>
            <a:r>
              <a:rPr lang="en-US" dirty="0" smtClean="0"/>
              <a:t>( </a:t>
            </a:r>
          </a:p>
          <a:p>
            <a:r>
              <a:rPr lang="en-US" dirty="0" smtClean="0"/>
              <a:t>                      container,  </a:t>
            </a:r>
            <a:r>
              <a:rPr lang="en-US" dirty="0" err="1" smtClean="0"/>
              <a:t>containerPoint.x</a:t>
            </a:r>
            <a:r>
              <a:rPr lang="en-US" dirty="0" smtClean="0"/>
              <a:t>, </a:t>
            </a:r>
            <a:r>
              <a:rPr lang="en-US" dirty="0" err="1" smtClean="0"/>
              <a:t>containerPoint.y</a:t>
            </a:r>
            <a:r>
              <a:rPr lang="en-US" dirty="0" smtClean="0"/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…</a:t>
            </a:r>
          </a:p>
          <a:p>
            <a:r>
              <a:rPr lang="en-US" dirty="0" smtClean="0"/>
              <a:t>    //Update the glass pane if requested. 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 if </a:t>
            </a:r>
            <a:r>
              <a:rPr lang="en-US" dirty="0" smtClean="0"/>
              <a:t>(repaint) {    </a:t>
            </a:r>
          </a:p>
          <a:p>
            <a:r>
              <a:rPr lang="en-US" dirty="0" smtClean="0"/>
              <a:t>         </a:t>
            </a:r>
            <a:r>
              <a:rPr lang="en-US" dirty="0" err="1" smtClean="0"/>
              <a:t>glassPane.setPoint</a:t>
            </a:r>
            <a:r>
              <a:rPr lang="en-US" dirty="0" smtClean="0"/>
              <a:t>(</a:t>
            </a:r>
            <a:r>
              <a:rPr lang="en-US" dirty="0" err="1" smtClean="0"/>
              <a:t>glassPanePoint</a:t>
            </a:r>
            <a:r>
              <a:rPr lang="en-US" dirty="0" smtClean="0"/>
              <a:t>); </a:t>
            </a:r>
            <a:r>
              <a:rPr lang="en-US" dirty="0" err="1" smtClean="0"/>
              <a:t>glassPane.repaint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   }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endParaRPr lang="en-US" dirty="0" smtClean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6385219"/>
            <a:ext cx="7924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http://docs.oracle.com/javase/tutorial/uiswing/components/rootpane.html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Snippet vs. </a:t>
            </a:r>
            <a:r>
              <a:rPr lang="en-US" dirty="0" err="1" smtClean="0"/>
              <a:t>Abstracion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89538" y="5985641"/>
            <a:ext cx="2590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Glasspane</a:t>
            </a:r>
            <a:r>
              <a:rPr lang="en-US" dirty="0" smtClean="0"/>
              <a:t> specific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00800" y="4614041"/>
            <a:ext cx="2590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Glasspane</a:t>
            </a:r>
            <a:r>
              <a:rPr lang="en-US" dirty="0" smtClean="0"/>
              <a:t> independent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H="1" flipV="1">
            <a:off x="2146738" y="5528441"/>
            <a:ext cx="838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1"/>
          </p:cNvCxnSpPr>
          <p:nvPr/>
        </p:nvCxnSpPr>
        <p:spPr>
          <a:xfrm flipH="1" flipV="1">
            <a:off x="5562600" y="3276600"/>
            <a:ext cx="838200" cy="16803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1"/>
          </p:cNvCxnSpPr>
          <p:nvPr/>
        </p:nvCxnSpPr>
        <p:spPr>
          <a:xfrm flipH="1" flipV="1">
            <a:off x="3962400" y="3962400"/>
            <a:ext cx="2438400" cy="9945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~PP865.WAV">
            <a:hlinkClick r:id="" action="ppaction://media"/>
          </p:cNvPr>
          <p:cNvPicPr>
            <a:picLocks noRot="1" noChangeAspect="1"/>
          </p:cNvPicPr>
          <p:nvPr>
            <a:wavAudioFile r:embed="rId2" name="~PP86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984010"/>
      </p:ext>
    </p:extLst>
  </p:cSld>
  <p:clrMapOvr>
    <a:masterClrMapping/>
  </p:clrMapOvr>
  <p:transition advTm="28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Snippets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2514600"/>
            <a:ext cx="3657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Frame-independent Glass pane  + event processing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00600" y="1219200"/>
            <a:ext cx="14478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 tree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48400" y="1447800"/>
            <a:ext cx="2057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setGlassPane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pic>
        <p:nvPicPr>
          <p:cNvPr id="7" name="~PP2741.WAV">
            <a:hlinkClick r:id="" action="ppaction://media"/>
          </p:cNvPr>
          <p:cNvPicPr>
            <a:picLocks noRot="1" noChangeAspect="1"/>
          </p:cNvPicPr>
          <p:nvPr>
            <a:wavAudioFile r:embed="rId1" name="~PP274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2514600"/>
            <a:ext cx="36576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GlassPane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00600" y="1219200"/>
            <a:ext cx="14478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 tree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48400" y="1447800"/>
            <a:ext cx="2057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setGlassPane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3505200" y="4648200"/>
            <a:ext cx="2362200" cy="2133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 and glass pane independent  event processor  </a:t>
            </a:r>
            <a:endParaRPr lang="en-US" dirty="0"/>
          </a:p>
        </p:txBody>
      </p:sp>
      <p:pic>
        <p:nvPicPr>
          <p:cNvPr id="7" name="~PP3126.WAV">
            <a:hlinkClick r:id="" action="ppaction://media"/>
          </p:cNvPr>
          <p:cNvPicPr>
            <a:picLocks noRot="1" noChangeAspect="1"/>
          </p:cNvPicPr>
          <p:nvPr>
            <a:wavAudioFile r:embed="rId1" name="~PP312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Dispatch Based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2514600"/>
            <a:ext cx="36576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GlassPane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00600" y="1219200"/>
            <a:ext cx="14478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 tree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48400" y="1447800"/>
            <a:ext cx="2057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setGlassPane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3505200" y="4648200"/>
            <a:ext cx="2362200" cy="2133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 and glass pane independent  event processor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67400" y="4953000"/>
            <a:ext cx="2057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setGlassPane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sp>
        <p:nvSpPr>
          <p:cNvPr id="11" name="Rectangle 10"/>
          <p:cNvSpPr/>
          <p:nvPr/>
        </p:nvSpPr>
        <p:spPr>
          <a:xfrm>
            <a:off x="5867400" y="5638800"/>
            <a:ext cx="2057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setFrame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876800" y="3505200"/>
            <a:ext cx="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038600" y="2971800"/>
            <a:ext cx="3733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addMouse</a:t>
            </a:r>
            <a:r>
              <a:rPr lang="en-US" sz="2000" dirty="0" smtClean="0"/>
              <a:t>(Motion)Listener()</a:t>
            </a:r>
            <a:endParaRPr lang="en-US" sz="2000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4572000" y="21336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mouseMoved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876800" y="2643352"/>
            <a:ext cx="762000" cy="20048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~PP1242.WAV">
            <a:hlinkClick r:id="" action="ppaction://media"/>
          </p:cNvPr>
          <p:cNvPicPr>
            <a:picLocks noRot="1" noChangeAspect="1"/>
          </p:cNvPicPr>
          <p:nvPr>
            <a:wavAudioFile r:embed="rId2" name="~PP124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21" grpId="0" animBg="1"/>
      <p:bldP spid="1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Coarse Grained Event Processor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2514600"/>
            <a:ext cx="36576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GlassPane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00600" y="1219200"/>
            <a:ext cx="14478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 tree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48400" y="1447800"/>
            <a:ext cx="2057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setGlassPane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3505200" y="4648200"/>
            <a:ext cx="2362200" cy="2133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 and glass pane independent  event processor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38600" y="2971800"/>
            <a:ext cx="2743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setEventProcessor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1066800" y="5486400"/>
            <a:ext cx="2438400" cy="8145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addMouse</a:t>
            </a:r>
            <a:r>
              <a:rPr lang="en-US" sz="2000" dirty="0" smtClean="0"/>
              <a:t>(Motion) Listener()</a:t>
            </a:r>
            <a:endParaRPr lang="en-US" sz="2000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4572000" y="21336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mouseMoved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sp>
        <p:nvSpPr>
          <p:cNvPr id="14" name="Rectangle 13"/>
          <p:cNvSpPr/>
          <p:nvPr/>
        </p:nvSpPr>
        <p:spPr>
          <a:xfrm>
            <a:off x="1257300" y="41910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mouseMoved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52800" y="4254062"/>
            <a:ext cx="0" cy="1232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2"/>
          </p:cNvCxnSpPr>
          <p:nvPr/>
        </p:nvCxnSpPr>
        <p:spPr>
          <a:xfrm flipH="1" flipV="1">
            <a:off x="2209800" y="4724400"/>
            <a:ext cx="1295400" cy="298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867400" y="5228897"/>
            <a:ext cx="2743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eventDispatched</a:t>
            </a:r>
            <a:r>
              <a:rPr lang="en-US" sz="2000" dirty="0" smtClean="0"/>
              <a:t>()</a:t>
            </a:r>
            <a:endParaRPr lang="en-US" sz="2000" baseline="30000" dirty="0"/>
          </a:p>
        </p:txBody>
      </p:sp>
      <p:pic>
        <p:nvPicPr>
          <p:cNvPr id="16" name="~PP219.WAV">
            <a:hlinkClick r:id="" action="ppaction://media"/>
          </p:cNvPr>
          <p:cNvPicPr>
            <a:picLocks noRot="1" noChangeAspect="1"/>
          </p:cNvPicPr>
          <p:nvPr>
            <a:wavAudioFile r:embed="rId2" name="~PP2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921123"/>
      </p:ext>
    </p:extLst>
  </p:cSld>
  <p:clrMapOvr>
    <a:masterClrMapping/>
  </p:clrMapOvr>
  <p:transition advTm="134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21" grpId="0" animBg="1"/>
      <p:bldP spid="14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5.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0.7|0.3|1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2|0.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1.2|1.2|5|19.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1.2|3.3|1.3|1.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2|1.4|8|0.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6|5.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2|1.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7.3|138.4|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4|63|12.3|12.1|9.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8|3.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5.8|38.2|3.7|40.2|80.4|5.7|28.7|12.2|5.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6.3|12|3.7|2.9|3.2|0.9|82.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1|1.1|1.7|1|0.8|0.6|0.5|0.4|12|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7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2.1|4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4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8|38.8|0.7|6.2|3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6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7.8|31|6.2|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47.9|18|34.9|58.5|19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58.2|2.4|26.8|41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|3.7|26.3|1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1|46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3.8|76|2.4|16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187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9|3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6.3|8.4|35.3|40|0.7|6.9|120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1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7|11.9|23.4|23.1|3.8|12.3|1.7|117|0.7|0.3|211.3|6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4|0.3|0.4|14.3|10.1|0.5|0.7|0.7|1.4|3.4|2.5|1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2|1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3.8|17.3|20.4|24.3|22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9|23.8|13.6|27.4|44.6|7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2.5|182|5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6|3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0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53.2|15.7|5.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51.1|59.6|22.5|18.5|74.3|30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4|6|35.7|4.7|15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4.7|1.3|42.3|11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7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4|3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0.8|120|4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23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2|11.3|1.7|3.5|4.7|8.3|19.8|2.9|4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6|4.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2|2.6|4.2|27.8|2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|4.2|16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2.5|5.6|18.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9|2.6|0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8.2|7.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|1.4|30.9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2.5|1.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0.7|1.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1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4.9|1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2.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5.6|6.6|2.9|1.8|22.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3.1|5.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3|14.2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3|76.4|52|4.7|6.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|19.1|1.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.4|4.7|104.4|14.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.6|9.1|19.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5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5|16.8|7.3|7.3|1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5|3.6|41.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3|4.6|4.1|4.7|15.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8.8|5.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|8.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8|0.9|16.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.9|9.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1.2|46.6|0.9|1.4|0.8|0.6|4.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4.8|0.5|0.7|1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6.9|2.6|20|1|0.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0.8|2.9|11|1.6|0.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8.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9|4.4|9.2|1.9|14.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7|0.9|12.6|1.1|0.4|0.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5.9|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30.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0.4|0.2|0.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13.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|3.2|1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lIns="45720" rIns="45720" rtlCol="0" anchor="ctr"/>
      <a:lstStyle>
        <a:defPPr algn="ctr">
          <a:defRPr dirty="0" smtClean="0">
            <a:latin typeface="Calibri" pitchFamily="34" charset="0"/>
            <a:cs typeface="Calibri" pitchFamily="34" charset="0"/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44499</TotalTime>
  <Words>10238</Words>
  <Application>Microsoft Office PowerPoint</Application>
  <PresentationFormat>On-screen Show (4:3)</PresentationFormat>
  <Paragraphs>2354</Paragraphs>
  <Slides>206</Slides>
  <Notes>11</Notes>
  <HiddenSlides>1</HiddenSlides>
  <MMClips>196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206</vt:i4>
      </vt:variant>
    </vt:vector>
  </HeadingPairs>
  <TitlesOfParts>
    <vt:vector size="208" baseType="lpstr">
      <vt:lpstr>Oriel</vt:lpstr>
      <vt:lpstr>Clip</vt:lpstr>
      <vt:lpstr>Implementing User Interfaces</vt:lpstr>
      <vt:lpstr>Classifying Implementation Issues</vt:lpstr>
      <vt:lpstr>Layering/Awareness</vt:lpstr>
      <vt:lpstr>Single-View Implementation</vt:lpstr>
      <vt:lpstr>1-User Layer Stack</vt:lpstr>
      <vt:lpstr>Example Stack</vt:lpstr>
      <vt:lpstr>Framebuffer Hierarchy</vt:lpstr>
      <vt:lpstr>Window Hierarchy</vt:lpstr>
      <vt:lpstr>Widget/Window Hierarchy</vt:lpstr>
      <vt:lpstr>FrameBuffer I/O</vt:lpstr>
      <vt:lpstr>Window I/O</vt:lpstr>
      <vt:lpstr>Window Manager</vt:lpstr>
      <vt:lpstr>Window Manager vs. System</vt:lpstr>
      <vt:lpstr>Widget I/O</vt:lpstr>
      <vt:lpstr>Layers Summary</vt:lpstr>
      <vt:lpstr>Case Study: Java AWT</vt:lpstr>
      <vt:lpstr>Window System Classes</vt:lpstr>
      <vt:lpstr>AWT Window System Classes</vt:lpstr>
      <vt:lpstr>Toolkit Hierarchy</vt:lpstr>
      <vt:lpstr>AWT Toolkit Hierarchy</vt:lpstr>
      <vt:lpstr>Window I/O: Output</vt:lpstr>
      <vt:lpstr>Java Helper Class: Graphics(2D) Context</vt:lpstr>
      <vt:lpstr>Example Graphics Calls</vt:lpstr>
      <vt:lpstr>Expose Events</vt:lpstr>
      <vt:lpstr>Review</vt:lpstr>
      <vt:lpstr>Overlapping Windows (Vertical Window on Top)</vt:lpstr>
      <vt:lpstr>Overlapping Windows (Vertical Window on Top)</vt:lpstr>
      <vt:lpstr>Overlapping Windows (Vertical Window on Top)</vt:lpstr>
      <vt:lpstr>Calling Painting Code</vt:lpstr>
      <vt:lpstr>AWT based Expose Event Processing</vt:lpstr>
      <vt:lpstr>Overriding Paint Method</vt:lpstr>
      <vt:lpstr>Window I/O: Input</vt:lpstr>
      <vt:lpstr>Java Inheritance based Input Event Processing</vt:lpstr>
      <vt:lpstr>Single-Inheritance Problem</vt:lpstr>
      <vt:lpstr>Conceptual Problem with Inheritance</vt:lpstr>
      <vt:lpstr>Delegating to window system</vt:lpstr>
      <vt:lpstr>Java Inheritance based Input Event Processing</vt:lpstr>
      <vt:lpstr>Java Delegation-based Input Event Processing</vt:lpstr>
      <vt:lpstr>Higher-Level Processing</vt:lpstr>
      <vt:lpstr>Input Processing</vt:lpstr>
      <vt:lpstr>Input Processing: Delegation</vt:lpstr>
      <vt:lpstr>Output Processing: Inheritance</vt:lpstr>
      <vt:lpstr>Output Processing: Delegation</vt:lpstr>
      <vt:lpstr>Usage Pattern</vt:lpstr>
      <vt:lpstr>Code Pattern</vt:lpstr>
      <vt:lpstr>Abstraction</vt:lpstr>
      <vt:lpstr>Using AVerticalTextField Abstraction</vt:lpstr>
      <vt:lpstr>AVerticalTextField: State</vt:lpstr>
      <vt:lpstr>Higher Level Listeners</vt:lpstr>
      <vt:lpstr>State Change</vt:lpstr>
      <vt:lpstr>Paint</vt:lpstr>
      <vt:lpstr>Paint (Contd.))</vt:lpstr>
      <vt:lpstr>Paint vs. Update</vt:lpstr>
      <vt:lpstr>Enhanced Toolkit</vt:lpstr>
      <vt:lpstr>Reusing Code</vt:lpstr>
      <vt:lpstr>Factory Methods</vt:lpstr>
      <vt:lpstr>Retrofitting Interfaces to AWT/Swing</vt:lpstr>
      <vt:lpstr>AVerticalTextField: Interfaces</vt:lpstr>
      <vt:lpstr>Text Methods</vt:lpstr>
      <vt:lpstr>Component Methods</vt:lpstr>
      <vt:lpstr>AddActionListener</vt:lpstr>
      <vt:lpstr>Text Methods</vt:lpstr>
      <vt:lpstr>Java Window Summary</vt:lpstr>
      <vt:lpstr>Java Case Conventions</vt:lpstr>
      <vt:lpstr>Retrofitting Interfaces to AWT/Swing (Review)</vt:lpstr>
      <vt:lpstr>Window Hierarchy</vt:lpstr>
      <vt:lpstr>Window DAGCreator</vt:lpstr>
      <vt:lpstr>Window  (Cyclic) Graph Creator</vt:lpstr>
      <vt:lpstr>Window Hierarchy</vt:lpstr>
      <vt:lpstr>Event Destination (Mouse Event)</vt:lpstr>
      <vt:lpstr>Java Delegation-based Input Event Processing</vt:lpstr>
      <vt:lpstr>Higher-Level Processing</vt:lpstr>
      <vt:lpstr>AWT Event Destination (Key Event)</vt:lpstr>
      <vt:lpstr>Dispatch vs. Process Event</vt:lpstr>
      <vt:lpstr>Drawing in multiple windows</vt:lpstr>
      <vt:lpstr>Java Hierarchical Painting</vt:lpstr>
      <vt:lpstr>Repainting Child</vt:lpstr>
      <vt:lpstr>Repainting Parent</vt:lpstr>
      <vt:lpstr>No Super Call in Parent Paint</vt:lpstr>
      <vt:lpstr>Tele-pointer Implementation? </vt:lpstr>
      <vt:lpstr>Opacity</vt:lpstr>
      <vt:lpstr>Binding time</vt:lpstr>
      <vt:lpstr>Tele-pointer Implementation? Widget Reuse</vt:lpstr>
      <vt:lpstr>Event Handling</vt:lpstr>
      <vt:lpstr>Layered Glass Pan</vt:lpstr>
      <vt:lpstr>(Swing) Parent vs. GlassPane: Opacity</vt:lpstr>
      <vt:lpstr>(Swing) Parent vs. GlassPane: Awareness</vt:lpstr>
      <vt:lpstr>Event Processing</vt:lpstr>
      <vt:lpstr>Re-dispatch</vt:lpstr>
      <vt:lpstr>Coarse-Grained AWTEvent Listener</vt:lpstr>
      <vt:lpstr>Re-dispatch vs. Coarse-Grained Listener</vt:lpstr>
      <vt:lpstr>Coarse-Grained Event Example</vt:lpstr>
      <vt:lpstr>Calling Redispatch Example</vt:lpstr>
      <vt:lpstr>Re-dispatch Example</vt:lpstr>
      <vt:lpstr>Snippet vs. Abstracion</vt:lpstr>
      <vt:lpstr>Code Snippets</vt:lpstr>
      <vt:lpstr>Abstraction</vt:lpstr>
      <vt:lpstr>Dispatch Based</vt:lpstr>
      <vt:lpstr>Coarse Grained Event Processor</vt:lpstr>
      <vt:lpstr>Tree Summary</vt:lpstr>
      <vt:lpstr>Telepointers and Glass Pane</vt:lpstr>
      <vt:lpstr>Classifying Implementation Issues</vt:lpstr>
      <vt:lpstr>Layering/Awareness</vt:lpstr>
      <vt:lpstr>Multiple User Interfaces</vt:lpstr>
      <vt:lpstr>MVC Pattern and Distributed Computing</vt:lpstr>
      <vt:lpstr>Multiple Views and Controllers</vt:lpstr>
      <vt:lpstr>Syncing Controllers &amp; View</vt:lpstr>
      <vt:lpstr>Observer Pattern</vt:lpstr>
      <vt:lpstr>Observer/Observable Pattern</vt:lpstr>
      <vt:lpstr>Notifications in MVC Pattern</vt:lpstr>
      <vt:lpstr>MVC and Toolkits</vt:lpstr>
      <vt:lpstr>Model/Interactor Pattern</vt:lpstr>
      <vt:lpstr>Simplex UI Model</vt:lpstr>
      <vt:lpstr>Model and Interactor  Methods</vt:lpstr>
      <vt:lpstr>Simplex Model</vt:lpstr>
      <vt:lpstr>Simplex Model Service</vt:lpstr>
      <vt:lpstr>Simplex  Console Interactor</vt:lpstr>
      <vt:lpstr>Simplex GUI Interactor</vt:lpstr>
      <vt:lpstr>Composing Model and Interactor</vt:lpstr>
      <vt:lpstr>Simplex Launcher</vt:lpstr>
      <vt:lpstr>Simplex Launcher</vt:lpstr>
      <vt:lpstr>With Only Console View</vt:lpstr>
      <vt:lpstr>With all Three Views</vt:lpstr>
      <vt:lpstr>With Single GUI</vt:lpstr>
      <vt:lpstr>With Both GUIs</vt:lpstr>
      <vt:lpstr>Simplex GUI Interactor</vt:lpstr>
      <vt:lpstr>Duplex Model?</vt:lpstr>
      <vt:lpstr>Model Methods</vt:lpstr>
      <vt:lpstr>Standard Listener and Event</vt:lpstr>
      <vt:lpstr>Standard Registration Signature</vt:lpstr>
      <vt:lpstr>Duplex Model</vt:lpstr>
      <vt:lpstr>Duplex Model</vt:lpstr>
      <vt:lpstr>ADuplexUpperCaser</vt:lpstr>
      <vt:lpstr>ACounter</vt:lpstr>
      <vt:lpstr>Model Methods</vt:lpstr>
      <vt:lpstr>Duplex Counter Interactor</vt:lpstr>
      <vt:lpstr>Duplex GUI Interactor</vt:lpstr>
      <vt:lpstr>Duplex GUI Interactor</vt:lpstr>
      <vt:lpstr>UI Layers and Models?</vt:lpstr>
      <vt:lpstr>UI Layers and Models?</vt:lpstr>
      <vt:lpstr>MVC</vt:lpstr>
      <vt:lpstr>System vs. Application Layers</vt:lpstr>
      <vt:lpstr>UI Implementation</vt:lpstr>
      <vt:lpstr>System vs. Application Layers</vt:lpstr>
      <vt:lpstr>System vs. Application Layers</vt:lpstr>
      <vt:lpstr>User Interface Generator</vt:lpstr>
      <vt:lpstr>Procedures/Types to Widget (Compositions)</vt:lpstr>
      <vt:lpstr>Procedures/Types to Widget (Compositions)</vt:lpstr>
      <vt:lpstr>Example</vt:lpstr>
      <vt:lpstr>Record + Procedure</vt:lpstr>
      <vt:lpstr>Array</vt:lpstr>
      <vt:lpstr>Data Type to Widget (Composition)</vt:lpstr>
      <vt:lpstr>Conventional Types vs. Encapsulated Types</vt:lpstr>
      <vt:lpstr>Object Oriented Languages</vt:lpstr>
      <vt:lpstr>Solution 1: Predefined Interfaces</vt:lpstr>
      <vt:lpstr>Solution 2: Public Variables</vt:lpstr>
      <vt:lpstr>Solution 3: Logical Structure and Manual Mapping</vt:lpstr>
      <vt:lpstr>Solution 4: Programming Patterns</vt:lpstr>
      <vt:lpstr>Encapsulated Object</vt:lpstr>
      <vt:lpstr>Bean Programming Pattern</vt:lpstr>
      <vt:lpstr>User Interface Generator (Review)</vt:lpstr>
      <vt:lpstr>Example (review)</vt:lpstr>
      <vt:lpstr>Record + Procedure</vt:lpstr>
      <vt:lpstr>Solution 4: Programming Patterns (Review)</vt:lpstr>
      <vt:lpstr>Encapsulated Object (Review)</vt:lpstr>
      <vt:lpstr>Generating the User Interface</vt:lpstr>
      <vt:lpstr>Physical vs. Logical Structure</vt:lpstr>
      <vt:lpstr>Graphics and Collections</vt:lpstr>
      <vt:lpstr>Patterns for Graphics</vt:lpstr>
      <vt:lpstr>ObjectEditor Graphics</vt:lpstr>
      <vt:lpstr>ObjectEditor Bounding Box Rules</vt:lpstr>
      <vt:lpstr>ObjectEditor Line/Shape/Oval Rules</vt:lpstr>
      <vt:lpstr>An Oval Implementation</vt:lpstr>
      <vt:lpstr>An Oval Launcher</vt:lpstr>
      <vt:lpstr>XY-based String and Image Rules</vt:lpstr>
      <vt:lpstr>ObjectEditor String Shape Rules</vt:lpstr>
      <vt:lpstr>AString Shape</vt:lpstr>
      <vt:lpstr>ObjectEditor Image Shape Rules</vt:lpstr>
      <vt:lpstr>Image Implementation</vt:lpstr>
      <vt:lpstr>Graphics and Collections</vt:lpstr>
      <vt:lpstr>Conventions for Variable-Sized Collection</vt:lpstr>
      <vt:lpstr>Conventions for Variable-Sized Collection</vt:lpstr>
      <vt:lpstr>Without Notifications</vt:lpstr>
      <vt:lpstr>Collection Notifications</vt:lpstr>
      <vt:lpstr>VectorListener and VectorListenerRegisterer Interfaces</vt:lpstr>
      <vt:lpstr>VectorChangeEvent</vt:lpstr>
      <vt:lpstr>Collection Notifications</vt:lpstr>
      <vt:lpstr>Programmer-Defined  Composable  Structure Types</vt:lpstr>
      <vt:lpstr>Automatically Generated Telepointer?</vt:lpstr>
      <vt:lpstr>Encapsulated Object</vt:lpstr>
      <vt:lpstr>Multiple Pointers?</vt:lpstr>
      <vt:lpstr>Oval List</vt:lpstr>
      <vt:lpstr>Feedback Time</vt:lpstr>
      <vt:lpstr>VectorChangeEvent</vt:lpstr>
      <vt:lpstr>AMutableString</vt:lpstr>
      <vt:lpstr>AListenableString</vt:lpstr>
      <vt:lpstr>Predefined ObjectEditor Classes</vt:lpstr>
      <vt:lpstr>Duplex Counter Interactor</vt:lpstr>
      <vt:lpstr>Language-Based User Interface Generator</vt:lpstr>
      <vt:lpstr>extra</vt:lpstr>
      <vt:lpstr>Event Flow</vt:lpstr>
      <vt:lpstr>Cycle in Model/Interactor Pattern</vt:lpstr>
      <vt:lpstr>Cycle in Replicated Models and Diffing</vt:lpstr>
      <vt:lpstr>Multiple Write Methods</vt:lpstr>
      <vt:lpstr>Cycles in Single-User UIs</vt:lpstr>
      <vt:lpstr>Cycles in Multi-User UIs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2549</cp:revision>
  <dcterms:created xsi:type="dcterms:W3CDTF">2006-08-16T00:00:00Z</dcterms:created>
  <dcterms:modified xsi:type="dcterms:W3CDTF">2012-10-28T13:53:49Z</dcterms:modified>
</cp:coreProperties>
</file>