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714" r:id="rId3"/>
    <p:sldId id="716" r:id="rId4"/>
    <p:sldId id="723" r:id="rId5"/>
    <p:sldId id="722" r:id="rId6"/>
    <p:sldId id="717" r:id="rId7"/>
    <p:sldId id="729" r:id="rId8"/>
    <p:sldId id="735" r:id="rId9"/>
    <p:sldId id="725" r:id="rId10"/>
    <p:sldId id="726" r:id="rId11"/>
    <p:sldId id="736" r:id="rId12"/>
    <p:sldId id="728" r:id="rId13"/>
    <p:sldId id="733" r:id="rId14"/>
    <p:sldId id="732" r:id="rId15"/>
    <p:sldId id="730" r:id="rId16"/>
    <p:sldId id="73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8" autoAdjust="0"/>
    <p:restoredTop sz="92402" autoAdjust="0"/>
  </p:normalViewPr>
  <p:slideViewPr>
    <p:cSldViewPr>
      <p:cViewPr varScale="1">
        <p:scale>
          <a:sx n="66" d="100"/>
          <a:sy n="66" d="100"/>
        </p:scale>
        <p:origin x="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hyperlink" Target="https://github.com/pdewan/ColabTeaching" TargetMode="External"/><Relationship Id="rId4" Type="http://schemas.openxmlformats.org/officeDocument/2006/relationships/hyperlink" Target="mailto:dewan@cs.un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2.png"/><Relationship Id="rId2" Type="http://schemas.microsoft.com/office/2007/relationships/media" Target="../media/media13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324600" cy="15498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Prasun Dewan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North Carolina at Chapel Hill</a:t>
            </a:r>
          </a:p>
          <a:p>
            <a:r>
              <a:rPr lang="en-US" dirty="0" smtClean="0">
                <a:hlinkClick r:id="rId4"/>
              </a:rPr>
              <a:t>dewan@cs.unc.edu</a:t>
            </a:r>
            <a:endParaRPr lang="en-US" dirty="0" smtClean="0"/>
          </a:p>
          <a:p>
            <a:r>
              <a:rPr lang="en-US" dirty="0" smtClean="0"/>
              <a:t>Code available </a:t>
            </a:r>
            <a:r>
              <a:rPr lang="en-US" dirty="0"/>
              <a:t>at: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github.com/pdewan/ColabTeaching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8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and Editable 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4191000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676400"/>
            <a:ext cx="4038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C</a:t>
            </a:r>
          </a:p>
          <a:p>
            <a:r>
              <a:rPr lang="en-US" dirty="0" smtClean="0"/>
              <a:t>{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562600"/>
            <a:ext cx="4038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667000"/>
            <a:ext cx="3733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T </a:t>
            </a:r>
            <a:r>
              <a:rPr lang="en-US" dirty="0" err="1" smtClean="0">
                <a:solidFill>
                  <a:schemeClr val="tx1"/>
                </a:solidFill>
              </a:rPr>
              <a:t>getP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962400"/>
            <a:ext cx="3733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setP</a:t>
            </a:r>
            <a:r>
              <a:rPr lang="en-US" dirty="0" smtClean="0">
                <a:solidFill>
                  <a:schemeClr val="tx1"/>
                </a:solidFill>
              </a:rPr>
              <a:t>(T </a:t>
            </a:r>
            <a:r>
              <a:rPr lang="en-US" dirty="0" err="1" smtClean="0">
                <a:solidFill>
                  <a:schemeClr val="tx1"/>
                </a:solidFill>
              </a:rPr>
              <a:t>newValue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990600"/>
            <a:ext cx="670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Typed, Named Unit of Exported Object State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1600200"/>
            <a:ext cx="1752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P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Type 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19800" y="28194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Read-only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9800" y="33528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Editable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19800" y="4191000"/>
            <a:ext cx="1752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Getter method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19800" y="4648200"/>
            <a:ext cx="1752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Setter method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>
            <a:off x="3124200" y="2895600"/>
            <a:ext cx="2895600" cy="148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rot="10800000">
            <a:off x="4724400" y="4191000"/>
            <a:ext cx="12954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90800" y="26670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1800" y="39624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 rot="16200000" flipH="1">
            <a:off x="2438400" y="3314700"/>
            <a:ext cx="914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057400" y="26670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00400" y="39624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2"/>
            <a:endCxn id="29" idx="0"/>
          </p:cNvCxnSpPr>
          <p:nvPr/>
        </p:nvCxnSpPr>
        <p:spPr>
          <a:xfrm rot="16200000" flipH="1">
            <a:off x="2286000" y="2933700"/>
            <a:ext cx="9144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53000" y="6019800"/>
            <a:ext cx="1371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newP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2" idx="0"/>
          </p:cNvCxnSpPr>
          <p:nvPr/>
        </p:nvCxnSpPr>
        <p:spPr>
          <a:xfrm rot="16200000" flipV="1">
            <a:off x="3962400" y="43434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14400" y="6096000"/>
            <a:ext cx="1371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obtainP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0"/>
          </p:cNvCxnSpPr>
          <p:nvPr/>
        </p:nvCxnSpPr>
        <p:spPr>
          <a:xfrm rot="5400000" flipH="1" flipV="1">
            <a:off x="495300" y="4152900"/>
            <a:ext cx="3048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&quot;No&quot; Symbol 38"/>
          <p:cNvSpPr/>
          <p:nvPr/>
        </p:nvSpPr>
        <p:spPr>
          <a:xfrm>
            <a:off x="1219200" y="5867400"/>
            <a:ext cx="838200" cy="838200"/>
          </a:xfrm>
          <a:prstGeom prst="noSmoking">
            <a:avLst>
              <a:gd name="adj" fmla="val 116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400" y="6019800"/>
            <a:ext cx="1752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Violates Bean convention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200400" y="1676400"/>
            <a:ext cx="1752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553200" y="5257800"/>
            <a:ext cx="19050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 convention:</a:t>
            </a:r>
          </a:p>
          <a:p>
            <a:pPr algn="ctr"/>
            <a:r>
              <a:rPr lang="en-US" dirty="0" smtClean="0"/>
              <a:t>For humans and tools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101693"/>
      </p:ext>
    </p:extLst>
  </p:cSld>
  <p:clrMapOvr>
    <a:masterClrMapping/>
  </p:clrMapOvr>
  <p:transition advTm="85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20" grpId="0" animBg="1"/>
      <p:bldP spid="21" grpId="0" animBg="1"/>
      <p:bldP spid="28" grpId="0" animBg="1"/>
      <p:bldP spid="29" grpId="0" animBg="1"/>
      <p:bldP spid="32" grpId="0" animBg="1"/>
      <p:bldP spid="36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Bean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905000"/>
            <a:ext cx="5867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Bean also defines fixed length indexed collections which we will ignore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0"/>
    </mc:Choice>
    <mc:Fallback xmlns="">
      <p:transition spd="slow" advTm="19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Composition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1003" y="1308448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 Model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14703" y="3054261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Model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flipH="1">
            <a:off x="3691003" y="2146648"/>
            <a:ext cx="1028700" cy="1001559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57803" y="2183699"/>
            <a:ext cx="1066800" cy="860122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57800" y="3043821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 Model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802960" y="4789115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 Model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43403" y="3892461"/>
            <a:ext cx="0" cy="99060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7135"/>
      </p:ext>
    </p:extLst>
  </p:cSld>
  <p:clrMapOvr>
    <a:masterClrMapping/>
  </p:clrMapOvr>
  <p:transition advTm="229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40" y="1739030"/>
            <a:ext cx="7980310" cy="1918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066800"/>
            <a:ext cx="36576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Composing History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453" y="4495800"/>
            <a:ext cx="4359348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We already have a model for History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2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5"/>
    </mc:Choice>
    <mc:Fallback xmlns="">
      <p:transition spd="slow" advTm="18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Model Composition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1003" y="1308448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 Bean Model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14703" y="3054261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 </a:t>
            </a:r>
            <a:r>
              <a:rPr lang="en-US" dirty="0" smtClean="0"/>
              <a:t>List&lt;String&gt;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flipH="1">
            <a:off x="3691003" y="2146648"/>
            <a:ext cx="1028700" cy="1001559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719703" y="2146648"/>
            <a:ext cx="1452497" cy="907613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57800" y="3054261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 </a:t>
            </a:r>
            <a:r>
              <a:rPr lang="en-US" dirty="0" smtClean="0"/>
              <a:t>List&lt;Character&gt;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07654" y="4019534"/>
            <a:ext cx="1071497" cy="6685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6451" y="4019534"/>
            <a:ext cx="1071497" cy="6685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8324"/>
      </p:ext>
    </p:extLst>
  </p:cSld>
  <p:clrMapOvr>
    <a:masterClrMapping/>
  </p:clrMapOvr>
  <p:transition advTm="10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Model/</a:t>
            </a:r>
            <a:r>
              <a:rPr lang="en-US" dirty="0" err="1" smtClean="0"/>
              <a:t>Interactor</a:t>
            </a:r>
            <a:r>
              <a:rPr lang="en-US" dirty="0" smtClean="0"/>
              <a:t> Hierarchies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6643" y="1308448"/>
            <a:ext cx="1828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0343" y="3054261"/>
            <a:ext cx="1828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flipH="1">
            <a:off x="1116643" y="2146648"/>
            <a:ext cx="914400" cy="1001559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9143" y="2169613"/>
            <a:ext cx="1066800" cy="860122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320317" y="3040687"/>
            <a:ext cx="1828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" y="4845468"/>
            <a:ext cx="1828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 Model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43000" y="3878887"/>
            <a:ext cx="0" cy="99060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72200" y="1295400"/>
            <a:ext cx="15240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81600" y="3065748"/>
            <a:ext cx="15240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6" idx="2"/>
            <a:endCxn id="18" idx="0"/>
          </p:cNvCxnSpPr>
          <p:nvPr/>
        </p:nvCxnSpPr>
        <p:spPr>
          <a:xfrm flipH="1">
            <a:off x="5943600" y="2133600"/>
            <a:ext cx="990600" cy="93214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96100" y="2157349"/>
            <a:ext cx="1028700" cy="908399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62800" y="3065748"/>
            <a:ext cx="15240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47062" y="4677209"/>
            <a:ext cx="5486400" cy="6567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A model </a:t>
            </a:r>
            <a:r>
              <a:rPr lang="en-US" dirty="0" err="1" smtClean="0"/>
              <a:t>subtree</a:t>
            </a:r>
            <a:r>
              <a:rPr lang="en-US" dirty="0" smtClean="0"/>
              <a:t> can be connected to a single </a:t>
            </a:r>
            <a:r>
              <a:rPr lang="en-US" dirty="0" err="1" smtClean="0"/>
              <a:t>interactor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59588" y="5683668"/>
            <a:ext cx="5486400" cy="6567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A model can be connected to an </a:t>
            </a:r>
            <a:r>
              <a:rPr lang="en-US" dirty="0" err="1" smtClean="0"/>
              <a:t>interactor</a:t>
            </a:r>
            <a:r>
              <a:rPr lang="en-US" dirty="0" smtClean="0"/>
              <a:t> </a:t>
            </a:r>
            <a:r>
              <a:rPr lang="en-US" dirty="0" err="1" smtClean="0"/>
              <a:t>subtree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993365"/>
      </p:ext>
    </p:extLst>
  </p:cSld>
  <p:clrMapOvr>
    <a:masterClrMapping/>
  </p:clrMapOvr>
  <p:transition advTm="25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Lists </a:t>
            </a:r>
          </a:p>
          <a:p>
            <a:pPr lvl="1"/>
            <a:r>
              <a:rPr lang="en-US" dirty="0" smtClean="0"/>
              <a:t>Variable length indexed lists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 based on subsets of list operations exposed</a:t>
            </a:r>
          </a:p>
          <a:p>
            <a:r>
              <a:rPr lang="en-US" dirty="0" smtClean="0"/>
              <a:t>Beans </a:t>
            </a:r>
          </a:p>
          <a:p>
            <a:pPr lvl="1"/>
            <a:r>
              <a:rPr lang="en-US" dirty="0" smtClean="0"/>
              <a:t>Property collections</a:t>
            </a:r>
          </a:p>
          <a:p>
            <a:pPr lvl="1"/>
            <a:r>
              <a:rPr lang="en-US" dirty="0" smtClean="0"/>
              <a:t>Differ in properties</a:t>
            </a:r>
          </a:p>
          <a:p>
            <a:r>
              <a:rPr lang="en-US" dirty="0" smtClean="0"/>
              <a:t>Table model is another important kind not needed in </a:t>
            </a:r>
            <a:r>
              <a:rPr lang="en-US" smtClean="0"/>
              <a:t>this course</a:t>
            </a:r>
            <a:endParaRPr lang="en-US" dirty="0" smtClean="0"/>
          </a:p>
          <a:p>
            <a:r>
              <a:rPr lang="en-US" dirty="0" smtClean="0"/>
              <a:t>Model composition</a:t>
            </a:r>
          </a:p>
          <a:p>
            <a:pPr lvl="1"/>
            <a:r>
              <a:rPr lang="en-US" dirty="0" smtClean="0"/>
              <a:t>Useful when  user interfaces are composed</a:t>
            </a:r>
          </a:p>
          <a:p>
            <a:r>
              <a:rPr lang="en-US" dirty="0" smtClean="0"/>
              <a:t>Model hierarchies can be connected to </a:t>
            </a:r>
            <a:r>
              <a:rPr lang="en-US" dirty="0" err="1" smtClean="0"/>
              <a:t>interactor</a:t>
            </a:r>
            <a:r>
              <a:rPr lang="en-US" dirty="0" smtClean="0"/>
              <a:t> hierarchies in arbitrary ways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1290"/>
      </p:ext>
    </p:extLst>
  </p:cSld>
  <p:clrMapOvr>
    <a:masterClrMapping/>
  </p:clrMapOvr>
  <p:transition advTm="25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Model-</a:t>
            </a:r>
            <a:r>
              <a:rPr lang="en-US" dirty="0" err="1" smtClean="0"/>
              <a:t>Interactor</a:t>
            </a:r>
            <a:r>
              <a:rPr lang="en-US" dirty="0" smtClean="0"/>
              <a:t> Separation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Types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33528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295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2743200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90139" y="3430043"/>
            <a:ext cx="2199168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Types of models?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9655"/>
      </p:ext>
    </p:extLst>
  </p:cSld>
  <p:clrMapOvr>
    <a:masterClrMapping/>
  </p:clrMapOvr>
  <p:transition advTm="1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Pattern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3350462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293062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2740862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31077" y="3540962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3349668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3769165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31077" y="4341062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Write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385206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Read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0161"/>
      </p:ext>
    </p:extLst>
  </p:cSld>
  <p:clrMapOvr>
    <a:masterClrMapping/>
  </p:clrMapOvr>
  <p:transition advTm="15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33528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ASimpleList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295400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2743200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10200" y="3524052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add()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81200" y="3271925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size()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81200" y="3766828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get()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31077" y="4338725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Write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4382869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Read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25810"/>
      </p:ext>
    </p:extLst>
  </p:cSld>
  <p:clrMapOvr>
    <a:masterClrMapping/>
  </p:clrMapOvr>
  <p:transition advTm="85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Models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3348125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290725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2738525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31077" y="3263052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add()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31077" y="4338725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Write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382869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Read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3271925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size()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81200" y="3766828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get()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31076" y="3734865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delete()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144" y="5117993"/>
            <a:ext cx="4561369" cy="845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Models define methods to read and write indexed elements in variable length lists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8030" y="6002659"/>
            <a:ext cx="4561369" cy="6181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They differ in the set of write  methods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163780"/>
      </p:ext>
    </p:extLst>
  </p:cSld>
  <p:clrMapOvr>
    <a:masterClrMapping/>
  </p:clrMapOvr>
  <p:transition advTm="540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vs. Physical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2296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ASimpleList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&gt;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SimpleList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&gt;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List&lt;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en-US" sz="1600" dirty="0" err="1">
                <a:solidFill>
                  <a:srgbClr val="0000C0"/>
                </a:solidFill>
                <a:latin typeface="Consolas"/>
              </a:rPr>
              <a:t>simpleList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List&lt;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ListObserver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&gt;&gt; </a:t>
            </a:r>
            <a:r>
              <a:rPr lang="en-US" sz="1600" dirty="0">
                <a:solidFill>
                  <a:srgbClr val="0000C0"/>
                </a:solidFill>
                <a:latin typeface="Consolas"/>
              </a:rPr>
              <a:t>observers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add(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C0"/>
                </a:solidFill>
                <a:latin typeface="Consolas"/>
              </a:rPr>
              <a:t>simpleList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.add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C0"/>
                </a:solidFill>
                <a:latin typeface="Consolas"/>
              </a:rPr>
              <a:t>simpleList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.size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(),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observableAdd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anIndex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add(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anIndex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notifyAdd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anIndex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anElement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}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notifyAdd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(List&lt;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ListObserver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&gt;&gt; observers, </a:t>
            </a:r>
            <a:endParaRPr lang="en-US" sz="1600" b="1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  </a:t>
            </a:r>
            <a:r>
              <a:rPr lang="en-US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index,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newValue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/>
              </a:rPr>
              <a:t>    for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ListObserver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ElementType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observer:observers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</a:rPr>
              <a:t>observer.elementAdded</a:t>
            </a:r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(index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/>
              </a:rPr>
              <a:t>newValue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   }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onsolas"/>
              </a:rPr>
              <a:t>…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600" i="1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981200"/>
            <a:ext cx="4572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Replacing array list with array does not change logical structure of model, which is determined by  public methods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279157"/>
            <a:ext cx="1981200" cy="7020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ArrayList</a:t>
            </a:r>
            <a:r>
              <a:rPr lang="en-US" dirty="0" err="1" smtClean="0">
                <a:sym typeface="Wingdings" panose="05000000000000000000" pitchFamily="2" charset="2"/>
              </a:rPr>
              <a:t>Array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4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76"/>
    </mc:Choice>
    <mc:Fallback xmlns="">
      <p:transition spd="slow" advTm="86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Models?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3348125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290725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2738525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31077" y="3263052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add()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31077" y="4338725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Write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382869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Read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3271925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size()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81200" y="3766828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get()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31076" y="3734865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delete()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144" y="5117993"/>
            <a:ext cx="4561369" cy="845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Models define methods to read and write indexed elements in variable length lists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8030" y="6002659"/>
            <a:ext cx="4561369" cy="6181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They differ in the set of write methods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04560" y="1933128"/>
            <a:ext cx="2377440" cy="7114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Other important kinds of models?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26" y="1031645"/>
            <a:ext cx="3657600" cy="48768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985705"/>
      </p:ext>
    </p:extLst>
  </p:cSld>
  <p:clrMapOvr>
    <a:masterClrMapping/>
  </p:clrMapOvr>
  <p:transition advTm="203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Bean Models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3348125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290725"/>
            <a:ext cx="2057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Interactor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 rot="5400000">
            <a:off x="3771900" y="2738525"/>
            <a:ext cx="1219200" cy="158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31077" y="3263052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etP1()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31077" y="4338725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Write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382869"/>
            <a:ext cx="13749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Read methods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3271925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etP1()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81200" y="3766828"/>
            <a:ext cx="1371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etP2()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31076" y="3734865"/>
            <a:ext cx="1198323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etP2()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00021" y="5250714"/>
            <a:ext cx="456136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Models define getter and setter methods to read fixed number of typed properties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7021"/>
      </p:ext>
    </p:extLst>
  </p:cSld>
  <p:clrMapOvr>
    <a:masterClrMapping/>
  </p:clrMapOvr>
  <p:transition advTm="23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5.1|7.3|5.1|3.8|0.7|1.1|0.7|7|1.2|4.4|4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29694</TotalTime>
  <Words>475</Words>
  <Application>Microsoft Office PowerPoint</Application>
  <PresentationFormat>On-screen Show (4:3)</PresentationFormat>
  <Paragraphs>139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Schoolbook</vt:lpstr>
      <vt:lpstr>Consolas</vt:lpstr>
      <vt:lpstr>Wingdings</vt:lpstr>
      <vt:lpstr>Wingdings 2</vt:lpstr>
      <vt:lpstr>Oriel</vt:lpstr>
      <vt:lpstr>Types of Models</vt:lpstr>
      <vt:lpstr>Pre-Requisites</vt:lpstr>
      <vt:lpstr>Model Types</vt:lpstr>
      <vt:lpstr>General Pattern</vt:lpstr>
      <vt:lpstr>Example</vt:lpstr>
      <vt:lpstr>List Models</vt:lpstr>
      <vt:lpstr>Logical vs. Physical Structure</vt:lpstr>
      <vt:lpstr>Other Models?</vt:lpstr>
      <vt:lpstr>Bean Models</vt:lpstr>
      <vt:lpstr>Read-only and Editable Properties</vt:lpstr>
      <vt:lpstr>Indexed Bean</vt:lpstr>
      <vt:lpstr>Model Composition</vt:lpstr>
      <vt:lpstr>Composing History Model</vt:lpstr>
      <vt:lpstr>Example Model Composition</vt:lpstr>
      <vt:lpstr>Connecting Model/Interactor Hierarchies</vt:lpstr>
      <vt:lpstr>Summary of Models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1768</cp:revision>
  <dcterms:created xsi:type="dcterms:W3CDTF">2006-08-16T00:00:00Z</dcterms:created>
  <dcterms:modified xsi:type="dcterms:W3CDTF">2014-08-28T15:04:34Z</dcterms:modified>
</cp:coreProperties>
</file>