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0"/>
  </p:notesMasterIdLst>
  <p:handoutMasterIdLst>
    <p:handoutMasterId r:id="rId61"/>
  </p:handoutMasterIdLst>
  <p:sldIdLst>
    <p:sldId id="256" r:id="rId2"/>
    <p:sldId id="642" r:id="rId3"/>
    <p:sldId id="643" r:id="rId4"/>
    <p:sldId id="646" r:id="rId5"/>
    <p:sldId id="644" r:id="rId6"/>
    <p:sldId id="663" r:id="rId7"/>
    <p:sldId id="662" r:id="rId8"/>
    <p:sldId id="600" r:id="rId9"/>
    <p:sldId id="546" r:id="rId10"/>
    <p:sldId id="551" r:id="rId11"/>
    <p:sldId id="556" r:id="rId12"/>
    <p:sldId id="563" r:id="rId13"/>
    <p:sldId id="653" r:id="rId14"/>
    <p:sldId id="601" r:id="rId15"/>
    <p:sldId id="651" r:id="rId16"/>
    <p:sldId id="652" r:id="rId17"/>
    <p:sldId id="603" r:id="rId18"/>
    <p:sldId id="605" r:id="rId19"/>
    <p:sldId id="555" r:id="rId20"/>
    <p:sldId id="559" r:id="rId21"/>
    <p:sldId id="569" r:id="rId22"/>
    <p:sldId id="571" r:id="rId23"/>
    <p:sldId id="622" r:id="rId24"/>
    <p:sldId id="610" r:id="rId25"/>
    <p:sldId id="616" r:id="rId26"/>
    <p:sldId id="623" r:id="rId27"/>
    <p:sldId id="624" r:id="rId28"/>
    <p:sldId id="614" r:id="rId29"/>
    <p:sldId id="619" r:id="rId30"/>
    <p:sldId id="621" r:id="rId31"/>
    <p:sldId id="673" r:id="rId32"/>
    <p:sldId id="633" r:id="rId33"/>
    <p:sldId id="596" r:id="rId34"/>
    <p:sldId id="593" r:id="rId35"/>
    <p:sldId id="664" r:id="rId36"/>
    <p:sldId id="660" r:id="rId37"/>
    <p:sldId id="661" r:id="rId38"/>
    <p:sldId id="594" r:id="rId39"/>
    <p:sldId id="595" r:id="rId40"/>
    <p:sldId id="597" r:id="rId41"/>
    <p:sldId id="598" r:id="rId42"/>
    <p:sldId id="657" r:id="rId43"/>
    <p:sldId id="649" r:id="rId44"/>
    <p:sldId id="648" r:id="rId45"/>
    <p:sldId id="656" r:id="rId46"/>
    <p:sldId id="635" r:id="rId47"/>
    <p:sldId id="636" r:id="rId48"/>
    <p:sldId id="655" r:id="rId49"/>
    <p:sldId id="658" r:id="rId50"/>
    <p:sldId id="665" r:id="rId51"/>
    <p:sldId id="666" r:id="rId52"/>
    <p:sldId id="667" r:id="rId53"/>
    <p:sldId id="668" r:id="rId54"/>
    <p:sldId id="669" r:id="rId55"/>
    <p:sldId id="670" r:id="rId56"/>
    <p:sldId id="671" r:id="rId57"/>
    <p:sldId id="672" r:id="rId58"/>
    <p:sldId id="659" r:id="rId59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11" autoAdjust="0"/>
    <p:restoredTop sz="94643" autoAdjust="0"/>
  </p:normalViewPr>
  <p:slideViewPr>
    <p:cSldViewPr>
      <p:cViewPr varScale="1">
        <p:scale>
          <a:sx n="73" d="100"/>
          <a:sy n="73" d="100"/>
        </p:scale>
        <p:origin x="42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2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8058B8E9-B5B1-48EF-A384-E4A943DA83A7}" type="datetimeFigureOut">
              <a:rPr lang="en-US" smtClean="0"/>
              <a:pPr/>
              <a:t>7/19/2015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D8DF4898-2120-4E0B-890F-0E75DC2A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146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7/19/2015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976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7/19/2015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7/19/2015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7/19/2015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2" Type="http://schemas.microsoft.com/office/2007/relationships/media" Target="../media/media10.wm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ma"/><Relationship Id="rId2" Type="http://schemas.microsoft.com/office/2007/relationships/media" Target="../media/media11.wm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ma"/><Relationship Id="rId2" Type="http://schemas.microsoft.com/office/2007/relationships/media" Target="../media/media12.wm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2" Type="http://schemas.microsoft.com/office/2007/relationships/media" Target="../media/media13.wm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ma"/><Relationship Id="rId2" Type="http://schemas.microsoft.com/office/2007/relationships/media" Target="../media/media14.wm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ma"/><Relationship Id="rId2" Type="http://schemas.microsoft.com/office/2007/relationships/media" Target="../media/media15.wma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ma"/><Relationship Id="rId2" Type="http://schemas.microsoft.com/office/2007/relationships/media" Target="../media/media16.wma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ma"/><Relationship Id="rId2" Type="http://schemas.microsoft.com/office/2007/relationships/media" Target="../media/media17.wma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ma"/><Relationship Id="rId2" Type="http://schemas.microsoft.com/office/2007/relationships/media" Target="../media/media18.wma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ma"/><Relationship Id="rId2" Type="http://schemas.microsoft.com/office/2007/relationships/media" Target="../media/media19.wma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ma"/><Relationship Id="rId2" Type="http://schemas.microsoft.com/office/2007/relationships/media" Target="../media/media20.wma"/><Relationship Id="rId1" Type="http://schemas.openxmlformats.org/officeDocument/2006/relationships/tags" Target="../tags/tag1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ma"/><Relationship Id="rId2" Type="http://schemas.microsoft.com/office/2007/relationships/media" Target="../media/media21.wma"/><Relationship Id="rId1" Type="http://schemas.openxmlformats.org/officeDocument/2006/relationships/tags" Target="../tags/tag1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ma"/><Relationship Id="rId2" Type="http://schemas.microsoft.com/office/2007/relationships/media" Target="../media/media22.wma"/><Relationship Id="rId1" Type="http://schemas.openxmlformats.org/officeDocument/2006/relationships/tags" Target="../tags/tag18.xml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ma"/><Relationship Id="rId2" Type="http://schemas.microsoft.com/office/2007/relationships/media" Target="../media/media23.wma"/><Relationship Id="rId1" Type="http://schemas.openxmlformats.org/officeDocument/2006/relationships/tags" Target="../tags/tag1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ma"/><Relationship Id="rId2" Type="http://schemas.microsoft.com/office/2007/relationships/media" Target="../media/media24.wma"/><Relationship Id="rId1" Type="http://schemas.openxmlformats.org/officeDocument/2006/relationships/tags" Target="../tags/tag2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ma"/><Relationship Id="rId2" Type="http://schemas.microsoft.com/office/2007/relationships/media" Target="../media/media25.wma"/><Relationship Id="rId1" Type="http://schemas.openxmlformats.org/officeDocument/2006/relationships/tags" Target="../tags/tag2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ma"/><Relationship Id="rId2" Type="http://schemas.microsoft.com/office/2007/relationships/media" Target="../media/media26.wma"/><Relationship Id="rId1" Type="http://schemas.openxmlformats.org/officeDocument/2006/relationships/tags" Target="../tags/tag2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wma"/><Relationship Id="rId2" Type="http://schemas.microsoft.com/office/2007/relationships/media" Target="../media/media27.wma"/><Relationship Id="rId1" Type="http://schemas.openxmlformats.org/officeDocument/2006/relationships/tags" Target="../tags/tag2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wma"/><Relationship Id="rId2" Type="http://schemas.microsoft.com/office/2007/relationships/media" Target="../media/media28.wma"/><Relationship Id="rId1" Type="http://schemas.openxmlformats.org/officeDocument/2006/relationships/tags" Target="../tags/tag2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wma"/><Relationship Id="rId2" Type="http://schemas.microsoft.com/office/2007/relationships/media" Target="../media/media29.wma"/><Relationship Id="rId1" Type="http://schemas.openxmlformats.org/officeDocument/2006/relationships/tags" Target="../tags/tag2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2" Type="http://schemas.microsoft.com/office/2007/relationships/media" Target="../media/media3.wm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wma"/><Relationship Id="rId2" Type="http://schemas.microsoft.com/office/2007/relationships/media" Target="../media/media30.wma"/><Relationship Id="rId1" Type="http://schemas.openxmlformats.org/officeDocument/2006/relationships/tags" Target="../tags/tag2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wma"/><Relationship Id="rId2" Type="http://schemas.microsoft.com/office/2007/relationships/media" Target="../media/media31.wma"/><Relationship Id="rId1" Type="http://schemas.openxmlformats.org/officeDocument/2006/relationships/tags" Target="../tags/tag2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wma"/><Relationship Id="rId2" Type="http://schemas.microsoft.com/office/2007/relationships/media" Target="../media/media32.wma"/><Relationship Id="rId1" Type="http://schemas.openxmlformats.org/officeDocument/2006/relationships/tags" Target="../tags/tag2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wma"/><Relationship Id="rId2" Type="http://schemas.microsoft.com/office/2007/relationships/media" Target="../media/media33.wma"/><Relationship Id="rId1" Type="http://schemas.openxmlformats.org/officeDocument/2006/relationships/tags" Target="../tags/tag2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wma"/><Relationship Id="rId2" Type="http://schemas.microsoft.com/office/2007/relationships/media" Target="../media/media34.wma"/><Relationship Id="rId1" Type="http://schemas.openxmlformats.org/officeDocument/2006/relationships/tags" Target="../tags/tag3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wma"/><Relationship Id="rId2" Type="http://schemas.microsoft.com/office/2007/relationships/media" Target="../media/media35.wma"/><Relationship Id="rId1" Type="http://schemas.openxmlformats.org/officeDocument/2006/relationships/tags" Target="../tags/tag31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wma"/><Relationship Id="rId2" Type="http://schemas.microsoft.com/office/2007/relationships/media" Target="../media/media36.wma"/><Relationship Id="rId1" Type="http://schemas.openxmlformats.org/officeDocument/2006/relationships/tags" Target="../tags/tag3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wma"/><Relationship Id="rId2" Type="http://schemas.microsoft.com/office/2007/relationships/media" Target="../media/media37.wma"/><Relationship Id="rId1" Type="http://schemas.openxmlformats.org/officeDocument/2006/relationships/tags" Target="../tags/tag3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wma"/><Relationship Id="rId2" Type="http://schemas.microsoft.com/office/2007/relationships/media" Target="../media/media38.wma"/><Relationship Id="rId1" Type="http://schemas.openxmlformats.org/officeDocument/2006/relationships/tags" Target="../tags/tag3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2" Type="http://schemas.microsoft.com/office/2007/relationships/media" Target="../media/media4.wm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wma"/><Relationship Id="rId2" Type="http://schemas.microsoft.com/office/2007/relationships/media" Target="../media/media39.wma"/><Relationship Id="rId1" Type="http://schemas.openxmlformats.org/officeDocument/2006/relationships/tags" Target="../tags/tag3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wma"/><Relationship Id="rId2" Type="http://schemas.microsoft.com/office/2007/relationships/media" Target="../media/media40.wma"/><Relationship Id="rId1" Type="http://schemas.openxmlformats.org/officeDocument/2006/relationships/tags" Target="../tags/tag3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wma"/><Relationship Id="rId2" Type="http://schemas.microsoft.com/office/2007/relationships/media" Target="../media/media41.wma"/><Relationship Id="rId1" Type="http://schemas.openxmlformats.org/officeDocument/2006/relationships/tags" Target="../tags/tag3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2.wma"/><Relationship Id="rId1" Type="http://schemas.microsoft.com/office/2007/relationships/media" Target="../media/media42.wm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wma"/><Relationship Id="rId2" Type="http://schemas.microsoft.com/office/2007/relationships/media" Target="../media/media43.wma"/><Relationship Id="rId1" Type="http://schemas.openxmlformats.org/officeDocument/2006/relationships/tags" Target="../tags/tag3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4.wma"/><Relationship Id="rId2" Type="http://schemas.microsoft.com/office/2007/relationships/media" Target="../media/media44.wma"/><Relationship Id="rId1" Type="http://schemas.openxmlformats.org/officeDocument/2006/relationships/tags" Target="../tags/tag4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5.wma"/><Relationship Id="rId1" Type="http://schemas.microsoft.com/office/2007/relationships/media" Target="../media/media45.wma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6.wma"/><Relationship Id="rId1" Type="http://schemas.microsoft.com/office/2007/relationships/media" Target="../media/media46.wma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7.wma"/><Relationship Id="rId2" Type="http://schemas.microsoft.com/office/2007/relationships/media" Target="../media/media47.wma"/><Relationship Id="rId1" Type="http://schemas.openxmlformats.org/officeDocument/2006/relationships/tags" Target="../tags/tag4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8.wma"/><Relationship Id="rId1" Type="http://schemas.microsoft.com/office/2007/relationships/media" Target="../media/media48.wm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file:///D:\My%20Dropbox\src\RspHandler.java" TargetMode="External"/><Relationship Id="rId3" Type="http://schemas.openxmlformats.org/officeDocument/2006/relationships/hyperlink" Target="file:///D:\My%20Dropbox\src\NioServer.java" TargetMode="External"/><Relationship Id="rId7" Type="http://schemas.openxmlformats.org/officeDocument/2006/relationships/hyperlink" Target="file:///D:\My%20Dropbox\src\NioClient.java" TargetMode="Externa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5.xml"/><Relationship Id="rId6" Type="http://schemas.openxmlformats.org/officeDocument/2006/relationships/hyperlink" Target="file:///D:\My%20Dropbox\src\ChangeRequest.java" TargetMode="External"/><Relationship Id="rId5" Type="http://schemas.openxmlformats.org/officeDocument/2006/relationships/hyperlink" Target="file:///D:\My%20Dropbox\src\ServerDataEvent.java" TargetMode="External"/><Relationship Id="rId4" Type="http://schemas.openxmlformats.org/officeDocument/2006/relationships/hyperlink" Target="file:///D:\My%20Dropbox\src\EchoWorker.java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2" Type="http://schemas.microsoft.com/office/2007/relationships/media" Target="../media/media6.wm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2" Type="http://schemas.microsoft.com/office/2007/relationships/media" Target="../media/media8.wm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7" Type="http://schemas.openxmlformats.org/officeDocument/2006/relationships/image" Target="../media/image2.png"/><Relationship Id="rId2" Type="http://schemas.microsoft.com/office/2007/relationships/media" Target="../media/media9.wma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Distributed Systems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858000" cy="1117122"/>
          </a:xfrm>
        </p:spPr>
        <p:txBody>
          <a:bodyPr/>
          <a:lstStyle/>
          <a:p>
            <a:r>
              <a:rPr lang="en-US" dirty="0" smtClean="0"/>
              <a:t>Instructor: </a:t>
            </a:r>
            <a:r>
              <a:rPr lang="en-US" dirty="0" err="1" smtClean="0"/>
              <a:t>Prasun</a:t>
            </a:r>
            <a:r>
              <a:rPr lang="en-US" dirty="0" smtClean="0"/>
              <a:t> </a:t>
            </a:r>
            <a:r>
              <a:rPr lang="en-US" dirty="0" err="1" smtClean="0"/>
              <a:t>Dewan</a:t>
            </a:r>
            <a:r>
              <a:rPr lang="en-US" dirty="0" smtClean="0"/>
              <a:t> (FB 150, dewan@unc.edu)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9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 of Processes/Threads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1371600" y="1371600"/>
            <a:ext cx="2362200" cy="1905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524000" y="15240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828800" y="16002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828800" y="25146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800600" y="1371600"/>
            <a:ext cx="2362200" cy="1905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953000" y="15240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5257800" y="16002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5257800" y="25146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1295400" y="49530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1600200" y="50292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1600200" y="58674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1143000" y="4953000"/>
            <a:ext cx="23622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1143000" y="5791200"/>
            <a:ext cx="2362200" cy="685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Multiply 18"/>
          <p:cNvSpPr/>
          <p:nvPr/>
        </p:nvSpPr>
        <p:spPr>
          <a:xfrm>
            <a:off x="3200400" y="5334000"/>
            <a:ext cx="762000" cy="762000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133600" y="3429000"/>
            <a:ext cx="39624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Different processes can execute on different (distributed) computers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14800" y="5181600"/>
            <a:ext cx="39624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single process executes on one machine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96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8" grpId="0" animBg="1"/>
      <p:bldP spid="12" grpId="0" animBg="1"/>
      <p:bldP spid="17" grpId="0" animBg="1"/>
      <p:bldP spid="19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Program</a:t>
            </a:r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1371600" y="1676400"/>
            <a:ext cx="2362200" cy="1905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1524000" y="18288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1828800" y="19050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1828800" y="28194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4876800" y="1676400"/>
            <a:ext cx="2362200" cy="1905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5029200" y="18288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5334000" y="19050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5334000" y="28194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rot="10800000">
            <a:off x="3429000" y="25908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505200" y="2133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Connection</a:t>
            </a:r>
            <a:endParaRPr lang="en-US" dirty="0"/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5" cstate="print"/>
          <a:srcRect r="50656"/>
          <a:stretch>
            <a:fillRect/>
          </a:stretch>
        </p:blipFill>
        <p:spPr bwMode="auto">
          <a:xfrm>
            <a:off x="228600" y="4676775"/>
            <a:ext cx="35814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5" name="Straight Arrow Connector 44"/>
          <p:cNvCxnSpPr/>
          <p:nvPr/>
        </p:nvCxnSpPr>
        <p:spPr>
          <a:xfrm rot="5400000" flipH="1" flipV="1">
            <a:off x="2057400" y="4114800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04800" y="39740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Execution instance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152400" y="4600575"/>
            <a:ext cx="3962400" cy="1524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5" cstate="print"/>
          <a:srcRect r="50656"/>
          <a:stretch>
            <a:fillRect/>
          </a:stretch>
        </p:blipFill>
        <p:spPr bwMode="auto">
          <a:xfrm>
            <a:off x="4800600" y="4675981"/>
            <a:ext cx="35814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9" name="Straight Arrow Connector 48"/>
          <p:cNvCxnSpPr/>
          <p:nvPr/>
        </p:nvCxnSpPr>
        <p:spPr>
          <a:xfrm rot="5400000" flipH="1" flipV="1">
            <a:off x="5715794" y="4114006"/>
            <a:ext cx="914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172200" y="39740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Execution instance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4724400" y="4599781"/>
            <a:ext cx="3962400" cy="1524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838200" y="3657600"/>
            <a:ext cx="36576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Connected process pair :  Some computation of a process can be influenced by  or influence computation of  the other process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724400" y="3657600"/>
            <a:ext cx="36576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Connected process group:   each process is  coupled to at least one other process in the group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895600" y="5181600"/>
            <a:ext cx="36576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Graph crated by creating pair-wise dependency links is not partitioned– every node reachable from every other node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475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3" grpId="0"/>
      <p:bldP spid="33" grpId="0" animBg="1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Logical vs. Physical Inter Process Connection Links</a:t>
            </a:r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228600" y="1676400"/>
            <a:ext cx="2362200" cy="1905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381000" y="18288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685800" y="19050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685800" y="28194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3733800" y="1676400"/>
            <a:ext cx="2362200" cy="1905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3886200" y="18288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4191000" y="19050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4191000" y="28194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rot="10800000">
            <a:off x="2286000" y="25908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514600" y="19050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Logical Connection</a:t>
            </a:r>
            <a:endParaRPr lang="en-US" sz="1600" dirty="0"/>
          </a:p>
        </p:txBody>
      </p:sp>
      <p:cxnSp>
        <p:nvCxnSpPr>
          <p:cNvPr id="32" name="Straight Arrow Connector 31"/>
          <p:cNvCxnSpPr/>
          <p:nvPr/>
        </p:nvCxnSpPr>
        <p:spPr>
          <a:xfrm rot="10800000" flipV="1">
            <a:off x="3276600" y="3430588"/>
            <a:ext cx="1676400" cy="13700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10800000">
            <a:off x="1828800" y="3429000"/>
            <a:ext cx="152400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2133600" y="4800600"/>
            <a:ext cx="2362200" cy="1905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2286000" y="49530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2590800" y="50292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2590800" y="59436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19293576">
            <a:off x="3928027" y="3768063"/>
            <a:ext cx="1467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Physical   &amp; Logical Connection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 rot="13491073">
            <a:off x="1386631" y="3822451"/>
            <a:ext cx="1402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Physical m &amp; Logical Connection</a:t>
            </a:r>
            <a:endParaRPr lang="en-US" sz="1600" dirty="0"/>
          </a:p>
        </p:txBody>
      </p:sp>
      <p:sp>
        <p:nvSpPr>
          <p:cNvPr id="37" name="Rectangle 36"/>
          <p:cNvSpPr/>
          <p:nvPr/>
        </p:nvSpPr>
        <p:spPr>
          <a:xfrm>
            <a:off x="5105400" y="1752600"/>
            <a:ext cx="36576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Physical coupling links are physical inter process communication links along which information flows in the network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105400" y="3048000"/>
            <a:ext cx="3657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Logical links indicate computational dependencies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648200" y="5715000"/>
            <a:ext cx="1524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fr-FR" dirty="0" smtClean="0">
                <a:latin typeface="Calibri" pitchFamily="34" charset="0"/>
                <a:cs typeface="Calibri" pitchFamily="34" charset="0"/>
              </a:rPr>
              <a:t>Relayer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105400" y="3886200"/>
            <a:ext cx="3657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have logical links without physical links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05400" y="4648200"/>
            <a:ext cx="3657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Physical links usually imply logical links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66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  <p:bldP spid="33" grpId="0" animBg="1"/>
      <p:bldP spid="36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Applications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09800" y="1828800"/>
            <a:ext cx="44196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Distributed applications?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9800" y="2667000"/>
            <a:ext cx="4419600" cy="533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Non distributed applications?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9800" y="3657600"/>
            <a:ext cx="45720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 today’s world, what  is or should not be distributed?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49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Distributed Domains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152400" y="1066800"/>
            <a:ext cx="8153400" cy="3581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514600" y="1143000"/>
            <a:ext cx="34290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Distributed Repositories (Files, Databases)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81000" y="2133600"/>
            <a:ext cx="3657600" cy="990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Remotely Accessible Services (Printers, Desktops)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495800" y="2133600"/>
            <a:ext cx="3581400" cy="990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Collaborative Applications (Games, Shared Desktops)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990600" y="3276600"/>
            <a:ext cx="3276600" cy="990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Distributed Sensing (Disaster Prediction)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343400" y="3276600"/>
            <a:ext cx="3124200" cy="990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Computation Distribution (e.g. Simulations)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66800" y="4495800"/>
            <a:ext cx="7010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Full courses on some of these areas, with concepts specific to them (Distributed Databases, Collaborative  Applications)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5334000"/>
            <a:ext cx="7010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Will look at domain-independent  concepts at the intersection of them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66800" y="5867400"/>
            <a:ext cx="7010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Will not take an application-centric view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66800" y="6400800"/>
            <a:ext cx="70104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Fundamental Issues?</a:t>
            </a: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831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 vs. </a:t>
            </a:r>
            <a:r>
              <a:rPr lang="en-US" dirty="0" smtClean="0"/>
              <a:t>Concurrency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228600" y="11430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3733800" y="11430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rot="10800000">
            <a:off x="2133600" y="19050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362200" y="1447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Connection</a:t>
            </a:r>
            <a:endParaRPr lang="en-US" dirty="0"/>
          </a:p>
        </p:txBody>
      </p:sp>
      <p:sp>
        <p:nvSpPr>
          <p:cNvPr id="65" name="Rounded Rectangle 64"/>
          <p:cNvSpPr/>
          <p:nvPr/>
        </p:nvSpPr>
        <p:spPr>
          <a:xfrm>
            <a:off x="228600" y="2971800"/>
            <a:ext cx="2133600" cy="1752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Oval 65"/>
          <p:cNvSpPr/>
          <p:nvPr/>
        </p:nvSpPr>
        <p:spPr>
          <a:xfrm>
            <a:off x="304800" y="30480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67" name="Oval 66"/>
          <p:cNvSpPr/>
          <p:nvPr/>
        </p:nvSpPr>
        <p:spPr>
          <a:xfrm>
            <a:off x="609600" y="31242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68" name="Oval 67"/>
          <p:cNvSpPr/>
          <p:nvPr/>
        </p:nvSpPr>
        <p:spPr>
          <a:xfrm>
            <a:off x="609600" y="40386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76" name="Oval 75"/>
          <p:cNvSpPr/>
          <p:nvPr/>
        </p:nvSpPr>
        <p:spPr>
          <a:xfrm>
            <a:off x="304800" y="50292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77" name="Oval 76"/>
          <p:cNvSpPr/>
          <p:nvPr/>
        </p:nvSpPr>
        <p:spPr>
          <a:xfrm>
            <a:off x="609600" y="51054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78" name="Oval 77"/>
          <p:cNvSpPr/>
          <p:nvPr/>
        </p:nvSpPr>
        <p:spPr>
          <a:xfrm>
            <a:off x="609600" y="60198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80" name="Oval 79"/>
          <p:cNvSpPr/>
          <p:nvPr/>
        </p:nvSpPr>
        <p:spPr>
          <a:xfrm>
            <a:off x="3810000" y="51054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81" name="Oval 80"/>
          <p:cNvSpPr/>
          <p:nvPr/>
        </p:nvSpPr>
        <p:spPr>
          <a:xfrm>
            <a:off x="4114800" y="51816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82" name="Oval 81"/>
          <p:cNvSpPr/>
          <p:nvPr/>
        </p:nvSpPr>
        <p:spPr>
          <a:xfrm>
            <a:off x="4114800" y="60960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83" name="Straight Arrow Connector 82"/>
          <p:cNvCxnSpPr/>
          <p:nvPr/>
        </p:nvCxnSpPr>
        <p:spPr>
          <a:xfrm rot="10800000">
            <a:off x="2209800" y="58674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2362200" y="5410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Connection</a:t>
            </a:r>
            <a:endParaRPr lang="en-US" dirty="0"/>
          </a:p>
        </p:txBody>
      </p:sp>
      <p:sp>
        <p:nvSpPr>
          <p:cNvPr id="32" name="Rounded Rectangle 31"/>
          <p:cNvSpPr/>
          <p:nvPr/>
        </p:nvSpPr>
        <p:spPr>
          <a:xfrm>
            <a:off x="152400" y="1066800"/>
            <a:ext cx="2133600" cy="1752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ounded Rectangle 32"/>
          <p:cNvSpPr/>
          <p:nvPr/>
        </p:nvSpPr>
        <p:spPr>
          <a:xfrm>
            <a:off x="228600" y="4953000"/>
            <a:ext cx="2133600" cy="1752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ounded Rectangle 33"/>
          <p:cNvSpPr/>
          <p:nvPr/>
        </p:nvSpPr>
        <p:spPr>
          <a:xfrm>
            <a:off x="3733800" y="5029200"/>
            <a:ext cx="2133600" cy="1752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096000" y="1524000"/>
            <a:ext cx="2514600" cy="685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Distribution, no fine-grained concurrency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096000" y="5486400"/>
            <a:ext cx="2514600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Distribution and fine-grained concurrency (typical)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096000" y="3657600"/>
            <a:ext cx="2514600" cy="685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Concurrency, not distribution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657600" y="1066800"/>
            <a:ext cx="2133600" cy="1752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78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animBg="1"/>
      <p:bldP spid="29" grpId="0" animBg="1"/>
      <p:bldP spid="43" grpId="0"/>
      <p:bldP spid="65" grpId="0" animBg="1"/>
      <p:bldP spid="66" grpId="0" animBg="1"/>
      <p:bldP spid="67" grpId="0" animBg="1"/>
      <p:bldP spid="68" grpId="0" animBg="1"/>
      <p:bldP spid="76" grpId="0" animBg="1"/>
      <p:bldP spid="77" grpId="0" animBg="1"/>
      <p:bldP spid="78" grpId="0" animBg="1"/>
      <p:bldP spid="80" grpId="0" animBg="1"/>
      <p:bldP spid="81" grpId="0" animBg="1"/>
      <p:bldP spid="82" grpId="0" animBg="1"/>
      <p:bldP spid="84" grpId="0"/>
      <p:bldP spid="32" grpId="0" animBg="1"/>
      <p:bldP spid="33" grpId="0" animBg="1"/>
      <p:bldP spid="34" grpId="0" animBg="1"/>
      <p:bldP spid="27" grpId="0" animBg="1"/>
      <p:bldP spid="28" grpId="0" animBg="1"/>
      <p:bldP spid="30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Non-Distributed vs. Distributed Program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2362200"/>
            <a:ext cx="36576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Creates a single process  logically and physically unconnected  to any other process</a:t>
            </a:r>
          </a:p>
        </p:txBody>
      </p:sp>
      <p:sp>
        <p:nvSpPr>
          <p:cNvPr id="5" name="Rectangle 4"/>
          <p:cNvSpPr/>
          <p:nvPr/>
        </p:nvSpPr>
        <p:spPr>
          <a:xfrm>
            <a:off x="4800600" y="2362200"/>
            <a:ext cx="36576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Creates a pair or larger group of connected processes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" y="3810000"/>
            <a:ext cx="36576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Must deal with sequential  and possibly concurrency  issues</a:t>
            </a:r>
          </a:p>
        </p:txBody>
      </p:sp>
      <p:sp>
        <p:nvSpPr>
          <p:cNvPr id="7" name="Rectangle 6"/>
          <p:cNvSpPr/>
          <p:nvPr/>
        </p:nvSpPr>
        <p:spPr>
          <a:xfrm>
            <a:off x="4800600" y="3810000"/>
            <a:ext cx="36576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Must also deal with distribution and usually concurrency issues</a:t>
            </a:r>
          </a:p>
        </p:txBody>
      </p:sp>
      <p:sp>
        <p:nvSpPr>
          <p:cNvPr id="9" name="Rectangle 8"/>
          <p:cNvSpPr/>
          <p:nvPr/>
        </p:nvSpPr>
        <p:spPr>
          <a:xfrm>
            <a:off x="1066800" y="1447800"/>
            <a:ext cx="21336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fr-FR" dirty="0" smtClean="0">
                <a:latin typeface="Calibri" pitchFamily="34" charset="0"/>
                <a:cs typeface="Calibri" pitchFamily="34" charset="0"/>
              </a:rPr>
              <a:t>Non-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Distributed</a:t>
            </a:r>
            <a:endParaRPr lang="fr-FR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38800" y="1447800"/>
            <a:ext cx="1524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fr-FR" dirty="0" err="1" smtClean="0">
                <a:latin typeface="Calibri" pitchFamily="34" charset="0"/>
                <a:cs typeface="Calibri" pitchFamily="34" charset="0"/>
              </a:rPr>
              <a:t>Distributed</a:t>
            </a:r>
            <a:endParaRPr lang="fr-FR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30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Systems </a:t>
            </a:r>
            <a:r>
              <a:rPr lang="en-US" dirty="0" err="1" smtClean="0"/>
              <a:t>ViewPoint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2057400"/>
            <a:ext cx="3581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Operating System</a:t>
            </a:r>
          </a:p>
        </p:txBody>
      </p:sp>
      <p:sp>
        <p:nvSpPr>
          <p:cNvPr id="7" name="Rectangle 6"/>
          <p:cNvSpPr/>
          <p:nvPr/>
        </p:nvSpPr>
        <p:spPr>
          <a:xfrm>
            <a:off x="4495800" y="3048000"/>
            <a:ext cx="36576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Query Language, Transactions, 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7200" y="3048000"/>
            <a:ext cx="3581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Database Management System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200" y="3962400"/>
            <a:ext cx="35814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Programming Languages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7200" y="1066800"/>
            <a:ext cx="35814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System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200" y="4876800"/>
            <a:ext cx="3581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Distributed Systems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495800" y="1066800"/>
            <a:ext cx="36576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Computer  abstractions to implement some class of programs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495800" y="2057400"/>
            <a:ext cx="3657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Processes, Files, Memory Management ,  Threads…,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495800" y="3962400"/>
            <a:ext cx="36576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Arrays, Loops, Classes, …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495800" y="4876800"/>
            <a:ext cx="36576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Data Communication, Remote Procedure Call (RPC), …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495800" y="5791200"/>
            <a:ext cx="3810000" cy="99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RPC assumes communication consists of procedure requests and return value responses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1000" y="5943600"/>
            <a:ext cx="38100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Byte/object communication consists of byte/object of exchange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662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19" grpId="0" animBg="1"/>
      <p:bldP spid="20" grpId="0" animBg="1"/>
      <p:bldP spid="21" grpId="0" animBg="1"/>
      <p:bldP spid="22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Distributed Systems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143000" y="1295400"/>
            <a:ext cx="7010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Study of design and/or implementation of  computer abstractions for developing distributed programs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3000" y="2209800"/>
            <a:ext cx="70104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Why distributed systems?</a:t>
            </a:r>
          </a:p>
        </p:txBody>
      </p:sp>
      <p:sp>
        <p:nvSpPr>
          <p:cNvPr id="9" name="Rectangle 8"/>
          <p:cNvSpPr/>
          <p:nvPr/>
        </p:nvSpPr>
        <p:spPr>
          <a:xfrm>
            <a:off x="1143000" y="3124200"/>
            <a:ext cx="70104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Why systems?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3000" y="4038600"/>
            <a:ext cx="70104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Alternatives to understand how to program some domain of applications?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43000" y="4953000"/>
            <a:ext cx="70104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Non distributed programs?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61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Alternatives to Understanding 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381000" y="1676400"/>
            <a:ext cx="38100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Programming: Use of  a  specific set of non distributed abstractions (e.g. , functional, MATLAB programming)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572000" y="1676400"/>
            <a:ext cx="38862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Distributed Programming : Use of a set of distributed abstractions (e.g. Socket/RPC Programming)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04800" y="3810000"/>
            <a:ext cx="36576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Design and implementation of  non distribution abstractions (Object-Oriented vs. Functional Languages, Compilers/Interpreters)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572000" y="3810000"/>
            <a:ext cx="40386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Design and implementation of distributed system  abstractions (e.g. Data Communication /RPC Design and/or Implementation)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4800" y="5791200"/>
            <a:ext cx="3657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Non distributed model and algorithms ( Turing Machines,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HeapSort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72000" y="5791200"/>
            <a:ext cx="4038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Distributed Models and Algorithms(e.g. 2-Phase commit, Group Comm. Model)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895600" y="990600"/>
            <a:ext cx="3048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Programming: Abstraction use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981200" y="3124200"/>
            <a:ext cx="48768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Systems: Abstraction design and/or implementation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981200" y="5181600"/>
            <a:ext cx="48768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Theory: Models and algorithms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81200" y="3124200"/>
            <a:ext cx="4876800" cy="609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248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 animBg="1"/>
      <p:bldP spid="33" grpId="0" animBg="1"/>
      <p:bldP spid="38" grpId="0" animBg="1"/>
      <p:bldP spid="52" grpId="0" animBg="1"/>
      <p:bldP spid="15" grpId="0" animBg="1"/>
      <p:bldP spid="16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Home Page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650" y="1657350"/>
            <a:ext cx="86487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143000" y="5638800"/>
            <a:ext cx="609600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http://www.cs.unc.edu/~dewan/734/current/index.html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35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Rationale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838200" y="1524000"/>
            <a:ext cx="6934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Abstraction design linked to implementation: Designs are done of only efficiently implementable abstractions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62000" y="3200400"/>
            <a:ext cx="7010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Abstractions are implemented operational models and have (the more) practical algorithms in them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2000" y="5029200"/>
            <a:ext cx="7010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Maturity with design and implementation issues allows you to better understand the semantics of a specific abstraction. </a:t>
            </a:r>
          </a:p>
        </p:txBody>
      </p:sp>
      <p:sp>
        <p:nvSpPr>
          <p:cNvPr id="9" name="Rectangle 8"/>
          <p:cNvSpPr/>
          <p:nvPr/>
        </p:nvSpPr>
        <p:spPr>
          <a:xfrm>
            <a:off x="2057400" y="990600"/>
            <a:ext cx="41910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fr-FR" dirty="0" smtClean="0">
                <a:latin typeface="Calibri" pitchFamily="34" charset="0"/>
                <a:cs typeface="Calibri" pitchFamily="34" charset="0"/>
              </a:rPr>
              <a:t>Abstraction Design vs. Implémentation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28800" y="2590800"/>
            <a:ext cx="48768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fr-FR" dirty="0" smtClean="0">
                <a:latin typeface="Calibri" pitchFamily="34" charset="0"/>
                <a:cs typeface="Calibri" pitchFamily="34" charset="0"/>
              </a:rPr>
              <a:t>Abstractions vs. 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Theory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Models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fr-FR" dirty="0" err="1" smtClean="0">
                <a:latin typeface="Calibri" pitchFamily="34" charset="0"/>
                <a:cs typeface="Calibri" pitchFamily="34" charset="0"/>
              </a:rPr>
              <a:t>Algorithms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81200" y="4267200"/>
            <a:ext cx="5410200" cy="685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Abstraction Design &amp; Implementation vs. Use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62000" y="5867400"/>
            <a:ext cx="7010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Abstract implementations  require advanced  programming/ software engineering  techniques– “you cant  really program if you have not written a compiler”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584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 animBg="1"/>
      <p:bldP spid="13" grpId="0" animBg="1"/>
      <p:bldP spid="15" grpId="0" animBg="1"/>
      <p:bldP spid="9" grpId="0" animBg="1"/>
      <p:bldP spid="10" grpId="0" animBg="1"/>
      <p:bldP spid="11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Teaching Abstraction Design &amp; Implementation?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1219200"/>
            <a:ext cx="6019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Lectures address design; assignments, implementation (e.g. Implement a PL interpreter in another PL)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" y="2819400"/>
            <a:ext cx="7239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Lectures give high-level pseudo code for complex algorithms; assignments full implementation  (e.g. compilers)  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4495800"/>
            <a:ext cx="69342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Lectures discuss code for a system of abstractions : assignments extend/modify this code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4495800"/>
            <a:ext cx="7010400" cy="762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2286000" y="1981200"/>
            <a:ext cx="53340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Implementations can be complex and need instruction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2209800" y="3733800"/>
            <a:ext cx="5486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Pain/gain ratio high, semester barely enough time for compiler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09800" y="5334000"/>
            <a:ext cx="54864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Code must be understandable and ideally also elegant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970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5" grpId="1" animBg="1"/>
      <p:bldP spid="6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516-444iRNL__SL500_AA300_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1219200"/>
            <a:ext cx="2590800" cy="259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Xinu</a:t>
            </a:r>
            <a:r>
              <a:rPr lang="en-US" dirty="0" smtClean="0"/>
              <a:t> Approach to Teaching OS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438400" y="30480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Management</a:t>
            </a:r>
            <a:endParaRPr lang="en-US" i="1" dirty="0"/>
          </a:p>
        </p:txBody>
      </p:sp>
      <p:sp>
        <p:nvSpPr>
          <p:cNvPr id="10" name="Rectangle 9"/>
          <p:cNvSpPr/>
          <p:nvPr/>
        </p:nvSpPr>
        <p:spPr>
          <a:xfrm>
            <a:off x="2438400" y="25908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Synchronization</a:t>
            </a:r>
            <a:endParaRPr lang="en-US" i="1" dirty="0"/>
          </a:p>
        </p:txBody>
      </p:sp>
      <p:sp>
        <p:nvSpPr>
          <p:cNvPr id="11" name="Rectangle 10"/>
          <p:cNvSpPr/>
          <p:nvPr/>
        </p:nvSpPr>
        <p:spPr>
          <a:xfrm>
            <a:off x="2438400" y="21336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 Communication</a:t>
            </a:r>
            <a:endParaRPr lang="en-US" i="1" dirty="0"/>
          </a:p>
        </p:txBody>
      </p:sp>
      <p:sp>
        <p:nvSpPr>
          <p:cNvPr id="12" name="Rectangle 11"/>
          <p:cNvSpPr/>
          <p:nvPr/>
        </p:nvSpPr>
        <p:spPr>
          <a:xfrm>
            <a:off x="2438400" y="16764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Interrupt Management</a:t>
            </a:r>
            <a:endParaRPr lang="en-US" i="1" dirty="0"/>
          </a:p>
        </p:txBody>
      </p:sp>
      <p:sp>
        <p:nvSpPr>
          <p:cNvPr id="14" name="Rectangle 13"/>
          <p:cNvSpPr/>
          <p:nvPr/>
        </p:nvSpPr>
        <p:spPr>
          <a:xfrm>
            <a:off x="2743200" y="1143000"/>
            <a:ext cx="24384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Layering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66800" y="3962400"/>
            <a:ext cx="60198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Reuse of previous layers keeps code short (and hence presentable in class)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66800" y="4648200"/>
            <a:ext cx="60198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 unravel a system in stages to a class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66800" y="5257800"/>
            <a:ext cx="60198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Layering good for software engineering as well as pedagogical reasons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019800" y="1905000"/>
            <a:ext cx="23622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Approach not used in distributed computing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19800" y="2667000"/>
            <a:ext cx="23622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Need distributed system layers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65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22" grpId="0" animBg="1"/>
      <p:bldP spid="22" grpId="1" animBg="1"/>
      <p:bldP spid="23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Layers Exist in Networking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438400" y="35814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Physical Communication</a:t>
            </a:r>
            <a:endParaRPr lang="en-US" i="1" dirty="0"/>
          </a:p>
        </p:txBody>
      </p:sp>
      <p:sp>
        <p:nvSpPr>
          <p:cNvPr id="10" name="Rectangle 9"/>
          <p:cNvSpPr/>
          <p:nvPr/>
        </p:nvSpPr>
        <p:spPr>
          <a:xfrm>
            <a:off x="2438400" y="31242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Link-Level Communication</a:t>
            </a:r>
            <a:endParaRPr lang="en-US" i="1" dirty="0"/>
          </a:p>
        </p:txBody>
      </p:sp>
      <p:sp>
        <p:nvSpPr>
          <p:cNvPr id="11" name="Rectangle 10"/>
          <p:cNvSpPr/>
          <p:nvPr/>
        </p:nvSpPr>
        <p:spPr>
          <a:xfrm>
            <a:off x="2438400" y="26670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IP</a:t>
            </a:r>
            <a:endParaRPr lang="en-US" i="1" dirty="0"/>
          </a:p>
        </p:txBody>
      </p:sp>
      <p:sp>
        <p:nvSpPr>
          <p:cNvPr id="12" name="Rectangle 11"/>
          <p:cNvSpPr/>
          <p:nvPr/>
        </p:nvSpPr>
        <p:spPr>
          <a:xfrm>
            <a:off x="2438400" y="2133600"/>
            <a:ext cx="13716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UDP</a:t>
            </a:r>
            <a:endParaRPr lang="en-US" i="1" dirty="0"/>
          </a:p>
        </p:txBody>
      </p:sp>
      <p:sp>
        <p:nvSpPr>
          <p:cNvPr id="17" name="Rectangle 16"/>
          <p:cNvSpPr/>
          <p:nvPr/>
        </p:nvSpPr>
        <p:spPr>
          <a:xfrm>
            <a:off x="3733800" y="2133600"/>
            <a:ext cx="19050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TCP/IP</a:t>
            </a:r>
            <a:endParaRPr lang="en-US" i="1" dirty="0"/>
          </a:p>
        </p:txBody>
      </p:sp>
      <p:sp>
        <p:nvSpPr>
          <p:cNvPr id="18" name="Rectangle 17"/>
          <p:cNvSpPr/>
          <p:nvPr/>
        </p:nvSpPr>
        <p:spPr>
          <a:xfrm>
            <a:off x="1752600" y="4343400"/>
            <a:ext cx="4724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Physical communication in networking  involves  machines and used hardware machine addresses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52600" y="5334000"/>
            <a:ext cx="4724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Physical communication in  distributed systems is between processes and indicates routing of information among processes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56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Distributed vs. Network Layers</a:t>
            </a:r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228600" y="1676400"/>
            <a:ext cx="2362200" cy="1905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381000" y="18288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685800" y="19050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685800" y="28194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31" name="Rounded Rectangle 30"/>
          <p:cNvSpPr/>
          <p:nvPr/>
        </p:nvSpPr>
        <p:spPr>
          <a:xfrm>
            <a:off x="3733800" y="1676400"/>
            <a:ext cx="2362200" cy="1905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886200" y="18288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4191000" y="19050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4191000" y="28194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rot="10800000">
            <a:off x="2286000" y="25908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514600" y="19050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Logical Connection</a:t>
            </a:r>
            <a:endParaRPr lang="en-US" sz="1600" dirty="0"/>
          </a:p>
        </p:txBody>
      </p:sp>
      <p:cxnSp>
        <p:nvCxnSpPr>
          <p:cNvPr id="41" name="Straight Arrow Connector 40"/>
          <p:cNvCxnSpPr/>
          <p:nvPr/>
        </p:nvCxnSpPr>
        <p:spPr>
          <a:xfrm rot="10800000" flipV="1">
            <a:off x="3276600" y="3430588"/>
            <a:ext cx="1676400" cy="13700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10800000">
            <a:off x="1828800" y="3429000"/>
            <a:ext cx="152400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2133600" y="4800600"/>
            <a:ext cx="2362200" cy="1905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286000" y="49530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46" name="Oval 45"/>
          <p:cNvSpPr/>
          <p:nvPr/>
        </p:nvSpPr>
        <p:spPr>
          <a:xfrm>
            <a:off x="2590800" y="50292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47" name="Oval 46"/>
          <p:cNvSpPr/>
          <p:nvPr/>
        </p:nvSpPr>
        <p:spPr>
          <a:xfrm>
            <a:off x="2590800" y="59436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 rot="19293576">
            <a:off x="3928027" y="3891174"/>
            <a:ext cx="1467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Physical Connection</a:t>
            </a:r>
            <a:endParaRPr lang="en-US" sz="1600" dirty="0"/>
          </a:p>
        </p:txBody>
      </p:sp>
      <p:sp>
        <p:nvSpPr>
          <p:cNvPr id="50" name="TextBox 49"/>
          <p:cNvSpPr txBox="1"/>
          <p:nvPr/>
        </p:nvSpPr>
        <p:spPr>
          <a:xfrm rot="13491073">
            <a:off x="1386631" y="3945562"/>
            <a:ext cx="1402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Physical Connection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>
          <a:xfrm>
            <a:off x="3733800" y="1600200"/>
            <a:ext cx="46482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Networking addresses physical connections and byte communication  among processes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733800" y="2971800"/>
            <a:ext cx="46482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No separate logical connections, object communication, synchronization, fault tolerance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733800" y="4191000"/>
            <a:ext cx="46482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Low-level (hidden from programmers) abstractions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8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34" grpId="0" animBg="1"/>
      <p:bldP spid="4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Distributed  System vs. Networking Abstractions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3733800"/>
            <a:ext cx="3657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Networked Abstractions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3048000"/>
            <a:ext cx="3657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Distributed Abstractions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4800" y="1905000"/>
            <a:ext cx="3657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Assembly Language Abstractions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800" y="1219200"/>
            <a:ext cx="3657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Programming Language Abstractions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04800" y="5791200"/>
            <a:ext cx="3657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OS Byte Communication API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4800" y="5105400"/>
            <a:ext cx="3657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Distributed Abstractions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191000" y="1295400"/>
            <a:ext cx="44196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Just as programming language abstractions are built on top of assembly language abstractions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191000" y="2819400"/>
            <a:ext cx="44196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Distributed system abstractions are built on top of networked abstractions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191000" y="5181600"/>
            <a:ext cx="4419600" cy="1295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Byte communication APIs, close to networked abstractions, is provided by operating  systems (e.g. sockets), which hide networking abstractions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91000" y="3810000"/>
            <a:ext cx="44196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/>
              <a:t>Knowledge of assembly/networked abstractions important to implement PL/distributed abstractions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386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1" grpId="0" animBg="1"/>
      <p:bldP spid="12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Domain Independent?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152400" y="1066800"/>
            <a:ext cx="8153400" cy="3581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514600" y="1143000"/>
            <a:ext cx="34290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Distributed Repositories (Files, Databases)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81000" y="2133600"/>
            <a:ext cx="3657600" cy="990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Remotely Accessible Services (Printers, Desktops)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495800" y="2133600"/>
            <a:ext cx="3581400" cy="990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Collaborative Applications (Games, Shared Desktops)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990600" y="3276600"/>
            <a:ext cx="3276600" cy="990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Distributed Sensing (Disaster Prediction)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343400" y="3276600"/>
            <a:ext cx="3124200" cy="990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Computation Distribution (e.g. Simulations)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343400" y="4724400"/>
            <a:ext cx="27432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Will look at domain-independent  concepts at the intersection of them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4800" y="5334000"/>
            <a:ext cx="3657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OS Byte Communication API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04800" y="4648200"/>
            <a:ext cx="3657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Distributed Abstractions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85800" y="6019800"/>
            <a:ext cx="7391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Even though OS abstractions developed to build distributed OS (file systems), they are by definition domain-independent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72000" y="1295400"/>
            <a:ext cx="762000" cy="685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33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Language vs. OS Abstractions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905000" y="914400"/>
            <a:ext cx="54102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Both operating systems and programming languages  provide domain-independent abstractions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05000" y="1981200"/>
            <a:ext cx="5410200" cy="1295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Operating systems support processes and language-independent abstractions for  accessing protected info and sharing information among processes (files,  IPC)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05000" y="3352800"/>
            <a:ext cx="54102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Programming languages  must provide fine-grained abstractions needed within a process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05000" y="4419600"/>
            <a:ext cx="54102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They  also provide an interface to OS abstractions through libraries or language constructs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05000" y="5486400"/>
            <a:ext cx="54102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They can also extend the OS abstractions (e.g. typed files)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468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Language vs. OS,  Distributed Abstractions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905000" y="914400"/>
            <a:ext cx="5410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Byte communication is all that operating systems provide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905000" y="1828800"/>
            <a:ext cx="5410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Non distributed programming languages such as C provide only OS abstractions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905000" y="2743200"/>
            <a:ext cx="5410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Distributed programming languages such as Java provide a richer variety of abstractions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05000" y="4724400"/>
            <a:ext cx="54102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Will use Java as implementation language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5000" y="3657600"/>
            <a:ext cx="54102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Java provides threads and reflection, making it easy to implement our own replacements and extensions of Java abstractions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05000" y="5562600"/>
            <a:ext cx="54102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To extend and replace Java abstractions/layers, knowledge of them useful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33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32" grpId="0" animBg="1"/>
      <p:bldP spid="33" grpId="0" animBg="1"/>
      <p:bldP spid="34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Java Abstractions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105400" y="1752600"/>
            <a:ext cx="25908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Blocking byte  communication (Sockets)</a:t>
            </a:r>
            <a:endParaRPr lang="en-US" i="1" dirty="0"/>
          </a:p>
        </p:txBody>
      </p:sp>
      <p:sp>
        <p:nvSpPr>
          <p:cNvPr id="8" name="Rectangle 7"/>
          <p:cNvSpPr/>
          <p:nvPr/>
        </p:nvSpPr>
        <p:spPr>
          <a:xfrm>
            <a:off x="304800" y="1600200"/>
            <a:ext cx="25908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Blocking  stream object communication (Object Stream)</a:t>
            </a:r>
            <a:endParaRPr lang="en-US" i="1" dirty="0"/>
          </a:p>
        </p:txBody>
      </p:sp>
      <p:sp>
        <p:nvSpPr>
          <p:cNvPr id="12" name="Rectangle 11"/>
          <p:cNvSpPr/>
          <p:nvPr/>
        </p:nvSpPr>
        <p:spPr>
          <a:xfrm>
            <a:off x="4419600" y="3505200"/>
            <a:ext cx="25908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Remote procedure call (RMI)</a:t>
            </a:r>
            <a:endParaRPr lang="en-US" i="1" dirty="0"/>
          </a:p>
        </p:txBody>
      </p:sp>
      <p:sp>
        <p:nvSpPr>
          <p:cNvPr id="13" name="Rectangle 12"/>
          <p:cNvSpPr/>
          <p:nvPr/>
        </p:nvSpPr>
        <p:spPr>
          <a:xfrm>
            <a:off x="1676400" y="3048000"/>
            <a:ext cx="22098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Non blocking byte communication (NIO)</a:t>
            </a:r>
            <a:endParaRPr lang="en-US" i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76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8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1295400"/>
            <a:ext cx="81248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Lectures and Assignments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66800" y="5029200"/>
            <a:ext cx="54102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Current assignment is on the web  - start working ASAP on it</a:t>
            </a:r>
            <a:endParaRPr lang="en-US" i="1" dirty="0"/>
          </a:p>
        </p:txBody>
      </p:sp>
      <p:sp>
        <p:nvSpPr>
          <p:cNvPr id="5" name="Rectangle 4"/>
          <p:cNvSpPr/>
          <p:nvPr/>
        </p:nvSpPr>
        <p:spPr>
          <a:xfrm>
            <a:off x="1066800" y="3733800"/>
            <a:ext cx="5410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book</a:t>
            </a:r>
            <a:endParaRPr lang="en-US" i="1" dirty="0"/>
          </a:p>
        </p:txBody>
      </p:sp>
      <p:sp>
        <p:nvSpPr>
          <p:cNvPr id="6" name="Rectangle 5"/>
          <p:cNvSpPr/>
          <p:nvPr/>
        </p:nvSpPr>
        <p:spPr>
          <a:xfrm>
            <a:off x="1066800" y="4419600"/>
            <a:ext cx="5410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PPT slides and sometimes word doc</a:t>
            </a:r>
            <a:endParaRPr lang="en-US" i="1" dirty="0"/>
          </a:p>
        </p:txBody>
      </p:sp>
      <p:sp>
        <p:nvSpPr>
          <p:cNvPr id="7" name="Rectangle 6"/>
          <p:cNvSpPr/>
          <p:nvPr/>
        </p:nvSpPr>
        <p:spPr>
          <a:xfrm>
            <a:off x="1066800" y="5867400"/>
            <a:ext cx="54102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Outline of other assignments given</a:t>
            </a:r>
            <a:endParaRPr lang="en-US" i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60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Java Layers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019800" y="2971800"/>
            <a:ext cx="25146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Go beyond Java layers?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3400" y="5105400"/>
            <a:ext cx="5181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OS Byte Communication</a:t>
            </a:r>
            <a:endParaRPr lang="en-US" i="1" dirty="0"/>
          </a:p>
        </p:txBody>
      </p:sp>
      <p:sp>
        <p:nvSpPr>
          <p:cNvPr id="15" name="Rectangle 14"/>
          <p:cNvSpPr/>
          <p:nvPr/>
        </p:nvSpPr>
        <p:spPr>
          <a:xfrm>
            <a:off x="533400" y="4038600"/>
            <a:ext cx="25908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Blocking byte  communication (Sockets)</a:t>
            </a:r>
            <a:endParaRPr lang="en-US" i="1" dirty="0"/>
          </a:p>
        </p:txBody>
      </p:sp>
      <p:sp>
        <p:nvSpPr>
          <p:cNvPr id="16" name="Rectangle 15"/>
          <p:cNvSpPr/>
          <p:nvPr/>
        </p:nvSpPr>
        <p:spPr>
          <a:xfrm>
            <a:off x="533400" y="2743200"/>
            <a:ext cx="25908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Blocking  stream object communication (Object Stream)</a:t>
            </a:r>
            <a:endParaRPr lang="en-US" i="1" dirty="0"/>
          </a:p>
        </p:txBody>
      </p:sp>
      <p:sp>
        <p:nvSpPr>
          <p:cNvPr id="8" name="Rectangle 7"/>
          <p:cNvSpPr/>
          <p:nvPr/>
        </p:nvSpPr>
        <p:spPr>
          <a:xfrm>
            <a:off x="3124200" y="4038600"/>
            <a:ext cx="25908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Non blocking byte communication (NIO)</a:t>
            </a:r>
            <a:endParaRPr lang="en-US" i="1" dirty="0"/>
          </a:p>
        </p:txBody>
      </p:sp>
      <p:sp>
        <p:nvSpPr>
          <p:cNvPr id="9" name="Rectangle 8"/>
          <p:cNvSpPr/>
          <p:nvPr/>
        </p:nvSpPr>
        <p:spPr>
          <a:xfrm>
            <a:off x="533400" y="1981200"/>
            <a:ext cx="2590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Remote procedure call (RMI)</a:t>
            </a:r>
            <a:endParaRPr lang="en-US" i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4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5" grpId="0" animBg="1"/>
      <p:bldP spid="16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Java Layers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019800" y="2971800"/>
            <a:ext cx="25146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Implementation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3400" y="5105400"/>
            <a:ext cx="5181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OS Byte Communication</a:t>
            </a:r>
            <a:endParaRPr lang="en-US" i="1" dirty="0"/>
          </a:p>
        </p:txBody>
      </p:sp>
      <p:sp>
        <p:nvSpPr>
          <p:cNvPr id="15" name="Rectangle 14"/>
          <p:cNvSpPr/>
          <p:nvPr/>
        </p:nvSpPr>
        <p:spPr>
          <a:xfrm>
            <a:off x="533400" y="4038600"/>
            <a:ext cx="25908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Blocking byte  communication (Sockets)</a:t>
            </a:r>
            <a:endParaRPr lang="en-US" i="1" dirty="0"/>
          </a:p>
        </p:txBody>
      </p:sp>
      <p:sp>
        <p:nvSpPr>
          <p:cNvPr id="16" name="Rectangle 15"/>
          <p:cNvSpPr/>
          <p:nvPr/>
        </p:nvSpPr>
        <p:spPr>
          <a:xfrm>
            <a:off x="533400" y="2743200"/>
            <a:ext cx="25908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Blocking  stream object communication (Object Stream)</a:t>
            </a:r>
            <a:endParaRPr lang="en-US" i="1" dirty="0"/>
          </a:p>
        </p:txBody>
      </p:sp>
      <p:sp>
        <p:nvSpPr>
          <p:cNvPr id="8" name="Rectangle 7"/>
          <p:cNvSpPr/>
          <p:nvPr/>
        </p:nvSpPr>
        <p:spPr>
          <a:xfrm>
            <a:off x="3124200" y="4038600"/>
            <a:ext cx="25908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Non blocking byte communication (NIO)</a:t>
            </a:r>
            <a:endParaRPr lang="en-US" i="1" dirty="0"/>
          </a:p>
        </p:txBody>
      </p:sp>
      <p:sp>
        <p:nvSpPr>
          <p:cNvPr id="9" name="Rectangle 8"/>
          <p:cNvSpPr/>
          <p:nvPr/>
        </p:nvSpPr>
        <p:spPr>
          <a:xfrm>
            <a:off x="533400" y="1981200"/>
            <a:ext cx="2590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Remote procedure call (RMI)</a:t>
            </a:r>
            <a:endParaRPr lang="en-US" i="1" dirty="0"/>
          </a:p>
        </p:txBody>
      </p:sp>
      <p:sp>
        <p:nvSpPr>
          <p:cNvPr id="12" name="Rectangle 11"/>
          <p:cNvSpPr/>
          <p:nvPr/>
        </p:nvSpPr>
        <p:spPr>
          <a:xfrm>
            <a:off x="533400" y="1143000"/>
            <a:ext cx="2590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Sync Replicated Objects</a:t>
            </a:r>
            <a:endParaRPr lang="en-US" i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4847287"/>
      </p:ext>
    </p:extLst>
  </p:cSld>
  <p:clrMapOvr>
    <a:masterClrMapping/>
  </p:clrMapOvr>
  <p:transition advTm="1731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5" grpId="0" animBg="1"/>
      <p:bldP spid="16" grpId="0" animBg="1"/>
      <p:bldP spid="8" grpId="0" animBg="1"/>
      <p:bldP spid="9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GIPC: Improved Abstractions and Layers with Open Source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3400" y="5105400"/>
            <a:ext cx="53340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Pair-wise Byte, and  Object Communication,</a:t>
            </a:r>
          </a:p>
          <a:p>
            <a:pPr algn="ctr"/>
            <a:r>
              <a:rPr lang="en-US" dirty="0" err="1" smtClean="0"/>
              <a:t>Pairwise</a:t>
            </a:r>
            <a:r>
              <a:rPr lang="en-US" dirty="0" smtClean="0"/>
              <a:t>  RPC</a:t>
            </a:r>
            <a:endParaRPr lang="en-US" i="1" dirty="0"/>
          </a:p>
        </p:txBody>
      </p:sp>
      <p:sp>
        <p:nvSpPr>
          <p:cNvPr id="18" name="Rectangle 17"/>
          <p:cNvSpPr/>
          <p:nvPr/>
        </p:nvSpPr>
        <p:spPr>
          <a:xfrm>
            <a:off x="533400" y="4419600"/>
            <a:ext cx="53340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Pair-wise Synchronization</a:t>
            </a:r>
            <a:endParaRPr lang="en-US" i="1" dirty="0"/>
          </a:p>
        </p:txBody>
      </p:sp>
      <p:sp>
        <p:nvSpPr>
          <p:cNvPr id="20" name="Rectangle 19"/>
          <p:cNvSpPr/>
          <p:nvPr/>
        </p:nvSpPr>
        <p:spPr>
          <a:xfrm>
            <a:off x="533400" y="3657600"/>
            <a:ext cx="53340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Group Communication and RPC</a:t>
            </a:r>
            <a:endParaRPr lang="en-US" i="1" dirty="0"/>
          </a:p>
        </p:txBody>
      </p:sp>
      <p:sp>
        <p:nvSpPr>
          <p:cNvPr id="25" name="Rectangle 24"/>
          <p:cNvSpPr/>
          <p:nvPr/>
        </p:nvSpPr>
        <p:spPr>
          <a:xfrm>
            <a:off x="533400" y="2895600"/>
            <a:ext cx="53340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Group Synchronization</a:t>
            </a:r>
            <a:endParaRPr lang="en-US" i="1" dirty="0"/>
          </a:p>
        </p:txBody>
      </p:sp>
      <p:sp>
        <p:nvSpPr>
          <p:cNvPr id="28" name="Rectangle 27"/>
          <p:cNvSpPr/>
          <p:nvPr/>
        </p:nvSpPr>
        <p:spPr>
          <a:xfrm>
            <a:off x="533400" y="2133600"/>
            <a:ext cx="26670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Scalability</a:t>
            </a:r>
            <a:endParaRPr lang="en-US" i="1" dirty="0"/>
          </a:p>
        </p:txBody>
      </p:sp>
      <p:sp>
        <p:nvSpPr>
          <p:cNvPr id="31" name="Rectangle 30"/>
          <p:cNvSpPr/>
          <p:nvPr/>
        </p:nvSpPr>
        <p:spPr>
          <a:xfrm>
            <a:off x="3200400" y="2133600"/>
            <a:ext cx="26670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Fault Tolerance</a:t>
            </a:r>
            <a:endParaRPr lang="en-US" i="1" dirty="0"/>
          </a:p>
        </p:txBody>
      </p:sp>
      <p:sp>
        <p:nvSpPr>
          <p:cNvPr id="16" name="Rectangle 15"/>
          <p:cNvSpPr/>
          <p:nvPr/>
        </p:nvSpPr>
        <p:spPr>
          <a:xfrm>
            <a:off x="5867400" y="4800600"/>
            <a:ext cx="2895600" cy="1371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GIPC layers will be replaced, augmented with assignment layers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63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Plan Principle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2362200"/>
            <a:ext cx="38862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Cover material for next assignment (and other relevant material)</a:t>
            </a:r>
            <a:endParaRPr lang="en-US" i="1" dirty="0"/>
          </a:p>
        </p:txBody>
      </p:sp>
      <p:sp>
        <p:nvSpPr>
          <p:cNvPr id="4" name="Rectangle 3"/>
          <p:cNvSpPr/>
          <p:nvPr/>
        </p:nvSpPr>
        <p:spPr>
          <a:xfrm>
            <a:off x="4876800" y="3962400"/>
            <a:ext cx="33528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  next assignment</a:t>
            </a:r>
            <a:endParaRPr lang="en-US" i="1" dirty="0"/>
          </a:p>
        </p:txBody>
      </p:sp>
      <p:sp>
        <p:nvSpPr>
          <p:cNvPr id="5" name="Rectangle 4"/>
          <p:cNvSpPr/>
          <p:nvPr/>
        </p:nvSpPr>
        <p:spPr>
          <a:xfrm>
            <a:off x="990600" y="1447800"/>
            <a:ext cx="1981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Lectures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0" y="1447800"/>
            <a:ext cx="1981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Assignments</a:t>
            </a:r>
          </a:p>
        </p:txBody>
      </p:sp>
      <p:sp>
        <p:nvSpPr>
          <p:cNvPr id="8" name="Rectangle 7"/>
          <p:cNvSpPr/>
          <p:nvPr/>
        </p:nvSpPr>
        <p:spPr>
          <a:xfrm>
            <a:off x="2209800" y="5562600"/>
            <a:ext cx="3352800" cy="6858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Boundary conditions?</a:t>
            </a:r>
            <a:endParaRPr lang="en-US" i="1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93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Non Blocking I/O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04800" y="2286000"/>
            <a:ext cx="3657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Java NIO</a:t>
            </a:r>
            <a:endParaRPr lang="en-US" i="1" dirty="0"/>
          </a:p>
        </p:txBody>
      </p:sp>
      <p:sp>
        <p:nvSpPr>
          <p:cNvPr id="13" name="Rectangle 12"/>
          <p:cNvSpPr/>
          <p:nvPr/>
        </p:nvSpPr>
        <p:spPr>
          <a:xfrm>
            <a:off x="297543" y="3198586"/>
            <a:ext cx="3581400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NIO Tutorials and class lectures to Implement a Distributed Program</a:t>
            </a:r>
            <a:endParaRPr lang="en-US" i="1" dirty="0"/>
          </a:p>
        </p:txBody>
      </p:sp>
      <p:sp>
        <p:nvSpPr>
          <p:cNvPr id="15" name="Rectangle 14"/>
          <p:cNvSpPr/>
          <p:nvPr/>
        </p:nvSpPr>
        <p:spPr>
          <a:xfrm>
            <a:off x="990600" y="1447800"/>
            <a:ext cx="1981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Lectures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34000" y="1447800"/>
            <a:ext cx="1981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Assignments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2000" y="1981201"/>
            <a:ext cx="37338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Distributed  Non Blocking Simulation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572000" y="2819400"/>
            <a:ext cx="19050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Existing non distributed simulation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477000" y="2819400"/>
            <a:ext cx="18288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Java NIO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52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3" grpId="0" animBg="1"/>
      <p:bldP spid="18" grpId="0" animBg="1"/>
      <p:bldP spid="19" grpId="0" animBg="1"/>
      <p:bldP spid="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Halloween Simulation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371600"/>
            <a:ext cx="7612224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133600" y="5181600"/>
            <a:ext cx="47244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Make Beau Anderson’s 401 Halloween implementation distributed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8438972"/>
      </p:ext>
    </p:extLst>
  </p:cSld>
  <p:clrMapOvr>
    <a:masterClrMapping/>
  </p:clrMapOvr>
  <p:transition advTm="490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RMI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04800" y="2286000"/>
            <a:ext cx="3657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Java RMI</a:t>
            </a:r>
            <a:endParaRPr lang="en-US" i="1" dirty="0"/>
          </a:p>
        </p:txBody>
      </p:sp>
      <p:sp>
        <p:nvSpPr>
          <p:cNvPr id="13" name="Rectangle 12"/>
          <p:cNvSpPr/>
          <p:nvPr/>
        </p:nvSpPr>
        <p:spPr>
          <a:xfrm>
            <a:off x="297543" y="3198586"/>
            <a:ext cx="3581400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Use </a:t>
            </a:r>
            <a:r>
              <a:rPr lang="en-US" dirty="0" smtClean="0"/>
              <a:t>Java Tutorials </a:t>
            </a:r>
            <a:r>
              <a:rPr lang="en-US" dirty="0"/>
              <a:t>and class lectures to Implement </a:t>
            </a:r>
            <a:r>
              <a:rPr lang="en-US" dirty="0" smtClean="0"/>
              <a:t>an RMI-based </a:t>
            </a:r>
            <a:r>
              <a:rPr lang="en-US" dirty="0"/>
              <a:t>Distributed Program</a:t>
            </a:r>
            <a:endParaRPr lang="en-US" i="1" dirty="0"/>
          </a:p>
        </p:txBody>
      </p:sp>
      <p:sp>
        <p:nvSpPr>
          <p:cNvPr id="15" name="Rectangle 14"/>
          <p:cNvSpPr/>
          <p:nvPr/>
        </p:nvSpPr>
        <p:spPr>
          <a:xfrm>
            <a:off x="990600" y="1447800"/>
            <a:ext cx="1981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Lectures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34000" y="1447800"/>
            <a:ext cx="1981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Assignments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2000" y="1981201"/>
            <a:ext cx="37338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Distributed  RMI-based  Simulation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572000" y="2819400"/>
            <a:ext cx="19050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Existing non distributed simulation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477000" y="2819400"/>
            <a:ext cx="18288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RMI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4599533"/>
      </p:ext>
    </p:extLst>
  </p:cSld>
  <p:clrMapOvr>
    <a:masterClrMapping/>
  </p:clrMapOvr>
  <p:transition advTm="1656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8" grpId="0" animBg="1"/>
      <p:bldP spid="19" grpId="0" animBg="1"/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Sync Replicated Objects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04800" y="2286000"/>
            <a:ext cx="36576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Java Sync</a:t>
            </a:r>
            <a:endParaRPr lang="en-US" i="1" dirty="0"/>
          </a:p>
        </p:txBody>
      </p:sp>
      <p:sp>
        <p:nvSpPr>
          <p:cNvPr id="13" name="Rectangle 12"/>
          <p:cNvSpPr/>
          <p:nvPr/>
        </p:nvSpPr>
        <p:spPr>
          <a:xfrm>
            <a:off x="297543" y="3198586"/>
            <a:ext cx="3581400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Use </a:t>
            </a:r>
            <a:r>
              <a:rPr lang="en-US" dirty="0" smtClean="0"/>
              <a:t>class </a:t>
            </a:r>
            <a:r>
              <a:rPr lang="en-US" dirty="0"/>
              <a:t>lectures </a:t>
            </a:r>
            <a:r>
              <a:rPr lang="en-US" dirty="0" smtClean="0"/>
              <a:t> and Sync to </a:t>
            </a:r>
            <a:r>
              <a:rPr lang="en-US" dirty="0"/>
              <a:t>Implement </a:t>
            </a:r>
            <a:r>
              <a:rPr lang="en-US" dirty="0" smtClean="0"/>
              <a:t>an RMI-based </a:t>
            </a:r>
            <a:r>
              <a:rPr lang="en-US" dirty="0"/>
              <a:t>Distributed Program</a:t>
            </a:r>
            <a:endParaRPr lang="en-US" i="1" dirty="0"/>
          </a:p>
        </p:txBody>
      </p:sp>
      <p:sp>
        <p:nvSpPr>
          <p:cNvPr id="15" name="Rectangle 14"/>
          <p:cNvSpPr/>
          <p:nvPr/>
        </p:nvSpPr>
        <p:spPr>
          <a:xfrm>
            <a:off x="990600" y="1447800"/>
            <a:ext cx="1981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Lectures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34000" y="1447800"/>
            <a:ext cx="1981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Assignments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2000" y="1981201"/>
            <a:ext cx="37338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Replicated Simulation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572000" y="2819400"/>
            <a:ext cx="19050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Existing non distributed simulation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477000" y="2819400"/>
            <a:ext cx="18288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Sync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973706"/>
      </p:ext>
    </p:extLst>
  </p:cSld>
  <p:clrMapOvr>
    <a:masterClrMapping/>
  </p:clrMapOvr>
  <p:transition advTm="173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3" grpId="0" animBg="1"/>
      <p:bldP spid="18" grpId="0" animBg="1"/>
      <p:bldP spid="19" grpId="0" animBg="1"/>
      <p:bldP spid="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Blocking vs. Non Blocking Sockets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28600" y="4191000"/>
            <a:ext cx="3810000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Understand the differences between blocking and non blocking communication</a:t>
            </a:r>
            <a:endParaRPr lang="en-US" i="1" dirty="0"/>
          </a:p>
        </p:txBody>
      </p:sp>
      <p:sp>
        <p:nvSpPr>
          <p:cNvPr id="15" name="Rectangle 14"/>
          <p:cNvSpPr/>
          <p:nvPr/>
        </p:nvSpPr>
        <p:spPr>
          <a:xfrm>
            <a:off x="990600" y="1447800"/>
            <a:ext cx="1981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Lectures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34000" y="1447800"/>
            <a:ext cx="1981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Assignments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600" y="2209800"/>
            <a:ext cx="37338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High-level buffer communication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28600" y="3048000"/>
            <a:ext cx="3733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Java (Non Blocking) Channels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343400" y="3810000"/>
            <a:ext cx="37338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High-level buffer communication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343400" y="4648200"/>
            <a:ext cx="3733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Java (Blocking) Sockets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8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21" grpId="0" animBg="1"/>
      <p:bldP spid="22" grpId="0" animBg="1"/>
      <p:bldP spid="12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Recursion and Serialization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28600" y="4343400"/>
            <a:ext cx="36576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Understand serialization and really understand recursion</a:t>
            </a:r>
            <a:endParaRPr lang="en-US" i="1" dirty="0"/>
          </a:p>
        </p:txBody>
      </p:sp>
      <p:sp>
        <p:nvSpPr>
          <p:cNvPr id="15" name="Rectangle 14"/>
          <p:cNvSpPr/>
          <p:nvPr/>
        </p:nvSpPr>
        <p:spPr>
          <a:xfrm>
            <a:off x="990600" y="1447800"/>
            <a:ext cx="1981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Lectures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34000" y="1447800"/>
            <a:ext cx="1981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Assignments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600" y="2209800"/>
            <a:ext cx="37338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High-level object communication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28600" y="3048000"/>
            <a:ext cx="1981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High-level Buffer comm.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209800" y="3048000"/>
            <a:ext cx="1752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Java Object Streams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572000" y="3886200"/>
            <a:ext cx="37338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High-level object communication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572000" y="4724400"/>
            <a:ext cx="1981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High-level Buffer comm.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553200" y="4724400"/>
            <a:ext cx="1752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Custom Object Serialization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03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21" grpId="0" animBg="1"/>
      <p:bldP spid="10" grpId="0" animBg="1"/>
      <p:bldP spid="11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Software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" y="2638425"/>
            <a:ext cx="828675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066800" y="4648200"/>
            <a:ext cx="46482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Software to be continuously updated</a:t>
            </a:r>
            <a:endParaRPr lang="en-US" i="1" dirty="0"/>
          </a:p>
        </p:txBody>
      </p:sp>
      <p:cxnSp>
        <p:nvCxnSpPr>
          <p:cNvPr id="11" name="Straight Arrow Connector 10"/>
          <p:cNvCxnSpPr>
            <a:stCxn id="9" idx="0"/>
          </p:cNvCxnSpPr>
          <p:nvPr/>
        </p:nvCxnSpPr>
        <p:spPr>
          <a:xfrm rot="16200000" flipV="1">
            <a:off x="1885950" y="3143250"/>
            <a:ext cx="609600" cy="2400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3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Synchronization and RPC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90600" y="1447800"/>
            <a:ext cx="1981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Lectures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34000" y="1447800"/>
            <a:ext cx="1981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Assignments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600" y="2057400"/>
            <a:ext cx="43434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Remote Procedure Call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28600" y="2895600"/>
            <a:ext cx="22860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High-level Object comm.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419600" y="4953000"/>
            <a:ext cx="42672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High-level Object Communication with Synchronization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438400" y="2895600"/>
            <a:ext cx="21336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Java Thread Synchronization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419600" y="4114800"/>
            <a:ext cx="42672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Remote Procedure Call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4419600" y="5791200"/>
            <a:ext cx="22860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High-level Object comm.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629400" y="5791200"/>
            <a:ext cx="20574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Java Thread Synchronization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57200" y="5410200"/>
            <a:ext cx="3048000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and implement </a:t>
            </a:r>
            <a:r>
              <a:rPr lang="en-US" dirty="0" err="1" smtClean="0"/>
              <a:t>pairwise</a:t>
            </a:r>
            <a:r>
              <a:rPr lang="en-US" dirty="0" smtClean="0"/>
              <a:t> synchronization</a:t>
            </a:r>
            <a:endParaRPr lang="en-US" i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89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  <p:bldP spid="10" grpId="0" animBg="1"/>
      <p:bldP spid="17" grpId="0" animBg="1"/>
      <p:bldP spid="22" grpId="0" animBg="1"/>
      <p:bldP spid="26" grpId="0" animBg="1"/>
      <p:bldP spid="27" grpId="0" animBg="1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Communication and Fault Tolerance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90600" y="1447800"/>
            <a:ext cx="1981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Lectures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34000" y="1447800"/>
            <a:ext cx="1981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Assignments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9600" y="3886200"/>
            <a:ext cx="16764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High-level Object comm.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09600" y="3048000"/>
            <a:ext cx="28956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Group Communication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09600" y="2209800"/>
            <a:ext cx="28956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Fault Tolerance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286000" y="3886200"/>
            <a:ext cx="1219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RPC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800600" y="5562600"/>
            <a:ext cx="16764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High-level Object comm.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800600" y="4724400"/>
            <a:ext cx="28956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More Functional Group Communication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800600" y="3886200"/>
            <a:ext cx="28956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More Efficient Fault Tolerance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6477000" y="5562600"/>
            <a:ext cx="1219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RPC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81000" y="5105400"/>
            <a:ext cx="3429000" cy="1447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and implement group synchronization and fault tolerance and group communication</a:t>
            </a:r>
            <a:endParaRPr lang="en-US" i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92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3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Last Phase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90600" y="1447800"/>
            <a:ext cx="1981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Lectures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34000" y="1447800"/>
            <a:ext cx="1981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Assignments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33400" y="3886200"/>
            <a:ext cx="16764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High-level Object comm.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33400" y="3048000"/>
            <a:ext cx="28956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More Functional Group Communication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33400" y="2209800"/>
            <a:ext cx="2895600" cy="8164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More Efficient Fault Tolerance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209800" y="3886200"/>
            <a:ext cx="1219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RPC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572000" y="2438400"/>
            <a:ext cx="3429000" cy="1447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Transactions?, Distributed </a:t>
            </a:r>
            <a:r>
              <a:rPr lang="en-US" dirty="0" err="1" smtClean="0"/>
              <a:t>Hashtables</a:t>
            </a:r>
            <a:r>
              <a:rPr lang="en-US" dirty="0" smtClean="0"/>
              <a:t>?,  Multiprocessor systems?, ….</a:t>
            </a:r>
            <a:endParaRPr lang="en-US" i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464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2" grpId="0" animBg="1"/>
      <p:bldP spid="23" grpId="0" animBg="1"/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905000" y="2209800"/>
            <a:ext cx="47244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At the end of the course you will …..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7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Computing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152400" y="1066800"/>
            <a:ext cx="8153400" cy="3581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514600" y="1143000"/>
            <a:ext cx="3429000" cy="9144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Distributed Repositories (Files, Databases)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81000" y="2133600"/>
            <a:ext cx="3657600" cy="990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Remotely Accessible Services (Printers, Desktops)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495800" y="2133600"/>
            <a:ext cx="3581400" cy="990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Collaborative Applications (Games, Shared Desktops)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990600" y="3276600"/>
            <a:ext cx="3276600" cy="990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Distributed Sensing (Disaster Prediction)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343400" y="3276600"/>
            <a:ext cx="3124200" cy="9906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Computation Distribution (e.g. Simulations)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85800" y="5257800"/>
            <a:ext cx="73914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Internet/Cloud computing increasing relevance of the fundamental concepts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58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Practical Relevance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524000" y="1066800"/>
            <a:ext cx="54102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  distributed applications, likely to use the code you implemented than existing abstractions</a:t>
            </a:r>
            <a:endParaRPr lang="en-US" i="1" dirty="0"/>
          </a:p>
        </p:txBody>
      </p:sp>
      <p:sp>
        <p:nvSpPr>
          <p:cNvPr id="16" name="Rectangle 15"/>
          <p:cNvSpPr/>
          <p:nvPr/>
        </p:nvSpPr>
        <p:spPr>
          <a:xfrm>
            <a:off x="1524000" y="3053443"/>
            <a:ext cx="5410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Existing Java RPC does not work on Android devices, but the one you implement will</a:t>
            </a:r>
            <a:endParaRPr lang="en-US" i="1" dirty="0"/>
          </a:p>
        </p:txBody>
      </p:sp>
      <p:sp>
        <p:nvSpPr>
          <p:cNvPr id="5" name="Rectangle 4"/>
          <p:cNvSpPr/>
          <p:nvPr/>
        </p:nvSpPr>
        <p:spPr>
          <a:xfrm>
            <a:off x="1534886" y="2095500"/>
            <a:ext cx="5410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Can send objects over NIO socket channels</a:t>
            </a:r>
            <a:endParaRPr lang="en-US" i="1" dirty="0"/>
          </a:p>
        </p:txBody>
      </p:sp>
      <p:sp>
        <p:nvSpPr>
          <p:cNvPr id="6" name="Rectangle 5"/>
          <p:cNvSpPr/>
          <p:nvPr/>
        </p:nvSpPr>
        <p:spPr>
          <a:xfrm>
            <a:off x="1524000" y="5029200"/>
            <a:ext cx="5410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Will implement many abstractions not part of standard Java</a:t>
            </a:r>
            <a:endParaRPr lang="en-US" i="1" dirty="0"/>
          </a:p>
        </p:txBody>
      </p:sp>
      <p:sp>
        <p:nvSpPr>
          <p:cNvPr id="8" name="Rectangle 7"/>
          <p:cNvSpPr/>
          <p:nvPr/>
        </p:nvSpPr>
        <p:spPr>
          <a:xfrm>
            <a:off x="1534886" y="4038600"/>
            <a:ext cx="5410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Sync, which apparently is the basis of some new Mobile platforms</a:t>
            </a:r>
            <a:endParaRPr lang="en-US" i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51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5" grpId="0" animBg="1"/>
      <p:bldP spid="6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Software Engineering Principles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" y="2667000"/>
            <a:ext cx="2590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Interfaces </a:t>
            </a:r>
            <a:endParaRPr lang="en-US" i="1" dirty="0"/>
          </a:p>
        </p:txBody>
      </p:sp>
      <p:sp>
        <p:nvSpPr>
          <p:cNvPr id="4" name="Rectangle 3"/>
          <p:cNvSpPr/>
          <p:nvPr/>
        </p:nvSpPr>
        <p:spPr>
          <a:xfrm>
            <a:off x="304800" y="3657600"/>
            <a:ext cx="2514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Factories and Abstract factories</a:t>
            </a:r>
            <a:endParaRPr lang="en-US" i="1" dirty="0"/>
          </a:p>
        </p:txBody>
      </p:sp>
      <p:sp>
        <p:nvSpPr>
          <p:cNvPr id="6" name="Rectangle 5"/>
          <p:cNvSpPr/>
          <p:nvPr/>
        </p:nvSpPr>
        <p:spPr>
          <a:xfrm>
            <a:off x="3124200" y="1600200"/>
            <a:ext cx="5410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Existing classes will be used, inherited but not modified directly</a:t>
            </a:r>
            <a:endParaRPr lang="en-US" i="1" dirty="0"/>
          </a:p>
        </p:txBody>
      </p:sp>
      <p:sp>
        <p:nvSpPr>
          <p:cNvPr id="7" name="Rectangle 6"/>
          <p:cNvSpPr/>
          <p:nvPr/>
        </p:nvSpPr>
        <p:spPr>
          <a:xfrm>
            <a:off x="228600" y="1600200"/>
            <a:ext cx="25908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Classes </a:t>
            </a:r>
            <a:endParaRPr lang="en-US" i="1" dirty="0"/>
          </a:p>
        </p:txBody>
      </p:sp>
      <p:sp>
        <p:nvSpPr>
          <p:cNvPr id="9" name="Rectangle 8"/>
          <p:cNvSpPr/>
          <p:nvPr/>
        </p:nvSpPr>
        <p:spPr>
          <a:xfrm>
            <a:off x="3124200" y="2667000"/>
            <a:ext cx="5410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Alternative implementations will create new classes implementing existing interfaces</a:t>
            </a:r>
            <a:endParaRPr lang="en-US" i="1" dirty="0"/>
          </a:p>
        </p:txBody>
      </p:sp>
      <p:sp>
        <p:nvSpPr>
          <p:cNvPr id="10" name="Rectangle 9"/>
          <p:cNvSpPr/>
          <p:nvPr/>
        </p:nvSpPr>
        <p:spPr>
          <a:xfrm>
            <a:off x="3124200" y="3733800"/>
            <a:ext cx="5410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These will allow easy switching between different implementations</a:t>
            </a:r>
            <a:endParaRPr lang="en-US" i="1" dirty="0"/>
          </a:p>
        </p:txBody>
      </p:sp>
      <p:sp>
        <p:nvSpPr>
          <p:cNvPr id="11" name="Rectangle 10"/>
          <p:cNvSpPr/>
          <p:nvPr/>
        </p:nvSpPr>
        <p:spPr>
          <a:xfrm>
            <a:off x="304800" y="4648200"/>
            <a:ext cx="2514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Generics</a:t>
            </a:r>
            <a:endParaRPr lang="en-US" i="1" dirty="0"/>
          </a:p>
        </p:txBody>
      </p:sp>
      <p:sp>
        <p:nvSpPr>
          <p:cNvPr id="13" name="Rectangle 12"/>
          <p:cNvSpPr/>
          <p:nvPr/>
        </p:nvSpPr>
        <p:spPr>
          <a:xfrm>
            <a:off x="3124200" y="4724400"/>
            <a:ext cx="54102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Implementation rather than use of generics to unite buffer and object communication</a:t>
            </a:r>
            <a:endParaRPr lang="en-US" i="1" dirty="0"/>
          </a:p>
        </p:txBody>
      </p:sp>
      <p:sp>
        <p:nvSpPr>
          <p:cNvPr id="14" name="Rectangle 13"/>
          <p:cNvSpPr/>
          <p:nvPr/>
        </p:nvSpPr>
        <p:spPr>
          <a:xfrm>
            <a:off x="2133600" y="5562600"/>
            <a:ext cx="44958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Will be both a distributed computing and software engineering course</a:t>
            </a:r>
            <a:endParaRPr lang="en-US" i="1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31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Relevance to OS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524000" y="1676400"/>
            <a:ext cx="54102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Inter-process communication key to design of new OS’s, even non distributed OS</a:t>
            </a:r>
            <a:endParaRPr lang="en-US" i="1" dirty="0"/>
          </a:p>
        </p:txBody>
      </p:sp>
      <p:sp>
        <p:nvSpPr>
          <p:cNvPr id="16" name="Rectangle 15"/>
          <p:cNvSpPr/>
          <p:nvPr/>
        </p:nvSpPr>
        <p:spPr>
          <a:xfrm>
            <a:off x="1524000" y="2743200"/>
            <a:ext cx="54102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Extensive use of bounded buffers</a:t>
            </a:r>
            <a:endParaRPr lang="en-US" i="1" dirty="0"/>
          </a:p>
        </p:txBody>
      </p:sp>
      <p:sp>
        <p:nvSpPr>
          <p:cNvPr id="18" name="Rectangle 17"/>
          <p:cNvSpPr/>
          <p:nvPr/>
        </p:nvSpPr>
        <p:spPr>
          <a:xfrm>
            <a:off x="1524000" y="3505200"/>
            <a:ext cx="5410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Will study and use thread synchronization in depth</a:t>
            </a:r>
            <a:endParaRPr lang="en-US" i="1" dirty="0"/>
          </a:p>
        </p:txBody>
      </p:sp>
      <p:sp>
        <p:nvSpPr>
          <p:cNvPr id="19" name="Rectangle 18"/>
          <p:cNvSpPr/>
          <p:nvPr/>
        </p:nvSpPr>
        <p:spPr>
          <a:xfrm>
            <a:off x="2133600" y="5562600"/>
            <a:ext cx="44958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Will gain understanding of fundamental OS concepts except memory management</a:t>
            </a:r>
            <a:endParaRPr lang="en-US" i="1" dirty="0"/>
          </a:p>
        </p:txBody>
      </p:sp>
      <p:sp>
        <p:nvSpPr>
          <p:cNvPr id="20" name="Rectangle 19"/>
          <p:cNvSpPr/>
          <p:nvPr/>
        </p:nvSpPr>
        <p:spPr>
          <a:xfrm>
            <a:off x="1524000" y="4495800"/>
            <a:ext cx="5410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Will study how distributed OS are implemented</a:t>
            </a:r>
            <a:endParaRPr lang="en-US" i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60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 to Systems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228600" y="2895600"/>
            <a:ext cx="36576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Design and implementation of  non distribution abstractions (Object-Oriented vs. Functional Languages, Compilers/Interpreters)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495800" y="2895600"/>
            <a:ext cx="40386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Design and implementation of distributed system  abstractions (e.g. Data Communication /RPC Design and/or Implementation)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905000" y="2209800"/>
            <a:ext cx="48768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Systems: Abstraction design and implementation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981200" y="4724400"/>
            <a:ext cx="40386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Distributed systems covers concepts from many fields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46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9"/>
    </mc:Choice>
    <mc:Fallback xmlns="">
      <p:transition spd="slow" advTm="1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Grade Distribution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85800" y="1447800"/>
          <a:ext cx="7239000" cy="3144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9500"/>
                <a:gridCol w="3619500"/>
              </a:tblGrid>
              <a:tr h="5621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01181">
                <a:tc>
                  <a:txBody>
                    <a:bodyPr/>
                    <a:lstStyle/>
                    <a:p>
                      <a:r>
                        <a:rPr lang="en-US" dirty="0" smtClean="0"/>
                        <a:t>Exams (Two midterms,</a:t>
                      </a:r>
                      <a:r>
                        <a:rPr lang="en-US" baseline="0" dirty="0" smtClean="0"/>
                        <a:t> no final)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40%</a:t>
                      </a:r>
                      <a:endParaRPr lang="en-US" dirty="0"/>
                    </a:p>
                  </a:txBody>
                  <a:tcPr/>
                </a:tc>
              </a:tr>
              <a:tr h="911082">
                <a:tc>
                  <a:txBody>
                    <a:bodyPr/>
                    <a:lstStyle/>
                    <a:p>
                      <a:r>
                        <a:rPr lang="en-US" dirty="0" smtClean="0"/>
                        <a:t>Assignments (Home</a:t>
                      </a:r>
                      <a:r>
                        <a:rPr lang="en-US" baseline="0" dirty="0" smtClean="0"/>
                        <a:t> work)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60%</a:t>
                      </a:r>
                      <a:endParaRPr lang="en-US" dirty="0"/>
                    </a:p>
                  </a:txBody>
                  <a:tcPr/>
                </a:tc>
              </a:tr>
              <a:tr h="970214">
                <a:tc>
                  <a:txBody>
                    <a:bodyPr/>
                    <a:lstStyle/>
                    <a:p>
                      <a:r>
                        <a:rPr lang="en-US" dirty="0" smtClean="0"/>
                        <a:t>Fudge</a:t>
                      </a:r>
                      <a:r>
                        <a:rPr lang="en-US" baseline="0" dirty="0" smtClean="0"/>
                        <a:t> Factor (Class participation,  other factors)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92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 Java Layers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3400" y="5105400"/>
            <a:ext cx="5181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OS Byte Communication</a:t>
            </a:r>
            <a:endParaRPr lang="en-US" i="1" dirty="0"/>
          </a:p>
        </p:txBody>
      </p:sp>
      <p:sp>
        <p:nvSpPr>
          <p:cNvPr id="10" name="Rectangle 9"/>
          <p:cNvSpPr/>
          <p:nvPr/>
        </p:nvSpPr>
        <p:spPr>
          <a:xfrm>
            <a:off x="533400" y="4038600"/>
            <a:ext cx="25908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Blocking byte  communication (Sockets)</a:t>
            </a:r>
            <a:endParaRPr lang="en-US" i="1" dirty="0"/>
          </a:p>
        </p:txBody>
      </p:sp>
      <p:sp>
        <p:nvSpPr>
          <p:cNvPr id="8" name="Rectangle 7"/>
          <p:cNvSpPr/>
          <p:nvPr/>
        </p:nvSpPr>
        <p:spPr>
          <a:xfrm>
            <a:off x="533400" y="2743200"/>
            <a:ext cx="2590800" cy="1295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Blocking  stream object communication (Object Stream)</a:t>
            </a:r>
            <a:endParaRPr lang="en-US" i="1" dirty="0"/>
          </a:p>
        </p:txBody>
      </p:sp>
      <p:sp>
        <p:nvSpPr>
          <p:cNvPr id="12" name="Rectangle 11"/>
          <p:cNvSpPr/>
          <p:nvPr/>
        </p:nvSpPr>
        <p:spPr>
          <a:xfrm>
            <a:off x="533400" y="1981200"/>
            <a:ext cx="2590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Remote procedure call (RMI)</a:t>
            </a:r>
            <a:endParaRPr lang="en-US" i="1" dirty="0"/>
          </a:p>
        </p:txBody>
      </p:sp>
      <p:sp>
        <p:nvSpPr>
          <p:cNvPr id="13" name="Rectangle 12"/>
          <p:cNvSpPr/>
          <p:nvPr/>
        </p:nvSpPr>
        <p:spPr>
          <a:xfrm>
            <a:off x="3124200" y="4038600"/>
            <a:ext cx="25908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Non blocking byte communication (NIO)</a:t>
            </a:r>
            <a:endParaRPr lang="en-US" i="1" dirty="0"/>
          </a:p>
        </p:txBody>
      </p:sp>
      <p:sp>
        <p:nvSpPr>
          <p:cNvPr id="15" name="Rectangle 14"/>
          <p:cNvSpPr/>
          <p:nvPr/>
        </p:nvSpPr>
        <p:spPr>
          <a:xfrm>
            <a:off x="3124200" y="1981200"/>
            <a:ext cx="2590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Remote procedure call</a:t>
            </a:r>
            <a:endParaRPr lang="en-US" i="1" dirty="0"/>
          </a:p>
        </p:txBody>
      </p:sp>
      <p:sp>
        <p:nvSpPr>
          <p:cNvPr id="17" name="Rectangle 16"/>
          <p:cNvSpPr/>
          <p:nvPr/>
        </p:nvSpPr>
        <p:spPr>
          <a:xfrm>
            <a:off x="6019800" y="1981200"/>
            <a:ext cx="25908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Could have more efficient RPC and non blocking object communication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124200" y="2819400"/>
            <a:ext cx="25908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Non blocking object communication</a:t>
            </a:r>
            <a:endParaRPr lang="en-US" i="1" dirty="0"/>
          </a:p>
        </p:txBody>
      </p:sp>
      <p:sp>
        <p:nvSpPr>
          <p:cNvPr id="11" name="Rectangle 10"/>
          <p:cNvSpPr/>
          <p:nvPr/>
        </p:nvSpPr>
        <p:spPr>
          <a:xfrm>
            <a:off x="6096000" y="3505200"/>
            <a:ext cx="25146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Two RPC’s?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7792241"/>
      </p:ext>
    </p:extLst>
  </p:cSld>
  <p:clrMapOvr>
    <a:masterClrMapping/>
  </p:clrMapOvr>
  <p:transition advTm="829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Improved Alternative Java Layers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3400" y="5105400"/>
            <a:ext cx="5181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OS Byte Communication</a:t>
            </a:r>
            <a:endParaRPr lang="en-US" i="1" dirty="0"/>
          </a:p>
        </p:txBody>
      </p:sp>
      <p:sp>
        <p:nvSpPr>
          <p:cNvPr id="10" name="Rectangle 9"/>
          <p:cNvSpPr/>
          <p:nvPr/>
        </p:nvSpPr>
        <p:spPr>
          <a:xfrm>
            <a:off x="533400" y="4038600"/>
            <a:ext cx="25908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Blocking byte  communication (Sockets)</a:t>
            </a:r>
            <a:endParaRPr lang="en-US" i="1" dirty="0"/>
          </a:p>
        </p:txBody>
      </p:sp>
      <p:sp>
        <p:nvSpPr>
          <p:cNvPr id="8" name="Rectangle 7"/>
          <p:cNvSpPr/>
          <p:nvPr/>
        </p:nvSpPr>
        <p:spPr>
          <a:xfrm>
            <a:off x="533400" y="2819400"/>
            <a:ext cx="25908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Blocking  stream object communication (Object Stream)</a:t>
            </a:r>
            <a:endParaRPr lang="en-US" i="1" dirty="0"/>
          </a:p>
        </p:txBody>
      </p:sp>
      <p:sp>
        <p:nvSpPr>
          <p:cNvPr id="13" name="Rectangle 12"/>
          <p:cNvSpPr/>
          <p:nvPr/>
        </p:nvSpPr>
        <p:spPr>
          <a:xfrm>
            <a:off x="3124200" y="4038600"/>
            <a:ext cx="25908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Non blocking byte communication (NIO)</a:t>
            </a:r>
            <a:endParaRPr lang="en-US" i="1" dirty="0"/>
          </a:p>
        </p:txBody>
      </p:sp>
      <p:sp>
        <p:nvSpPr>
          <p:cNvPr id="14" name="Rectangle 13"/>
          <p:cNvSpPr/>
          <p:nvPr/>
        </p:nvSpPr>
        <p:spPr>
          <a:xfrm>
            <a:off x="3124200" y="2819400"/>
            <a:ext cx="25908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Non blocking object communication</a:t>
            </a:r>
            <a:endParaRPr lang="en-US" i="1" dirty="0"/>
          </a:p>
        </p:txBody>
      </p:sp>
      <p:sp>
        <p:nvSpPr>
          <p:cNvPr id="17" name="Rectangle 16"/>
          <p:cNvSpPr/>
          <p:nvPr/>
        </p:nvSpPr>
        <p:spPr>
          <a:xfrm>
            <a:off x="5943600" y="1219200"/>
            <a:ext cx="26670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Could do late binding between RPC and lower-level communication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43600" y="2362200"/>
            <a:ext cx="26670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Go beyond Java abstractions?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943600" y="4267200"/>
            <a:ext cx="2667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 communication is low level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43600" y="5105400"/>
            <a:ext cx="2667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 is even lower level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943600" y="5867400"/>
            <a:ext cx="2667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Programmers rely on usage patterns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43600" y="3276600"/>
            <a:ext cx="26670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Cannot unite NIO and socket at byte or object level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33400" y="2133600"/>
            <a:ext cx="5181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Remote procedure call</a:t>
            </a:r>
            <a:endParaRPr lang="en-US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7820872"/>
      </p:ext>
    </p:extLst>
  </p:cSld>
  <p:clrMapOvr>
    <a:masterClrMapping/>
  </p:clrMapOvr>
  <p:transition advTm="4785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" grpId="0" animBg="1"/>
      <p:bldP spid="18" grpId="0" animBg="1"/>
      <p:bldP spid="19" grpId="0" animBg="1"/>
      <p:bldP spid="24" grpId="0" animBg="1"/>
      <p:bldP spid="2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Pattern vs. Abstraction (1-Computer Programming)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19200" y="1905000"/>
            <a:ext cx="56388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RED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 = 0;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BLUE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 = 1;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GREEN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 = 2;</a:t>
            </a:r>
          </a:p>
          <a:p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color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RED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219200" y="5068669"/>
            <a:ext cx="58674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enum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Color {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RED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BLUE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GREEN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};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Color 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color</a:t>
            </a:r>
            <a:r>
              <a:rPr lang="en-US" dirty="0" smtClean="0">
                <a:solidFill>
                  <a:srgbClr val="0000C0"/>
                </a:solidFill>
                <a:latin typeface="Courier New"/>
              </a:rPr>
              <a:t> =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Color.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 RED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219200" y="3200400"/>
            <a:ext cx="56388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LIKE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= 0;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DISLIKE 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= 1;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final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NEUTRAL 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= 2;</a:t>
            </a:r>
          </a:p>
          <a:p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0000C0"/>
                </a:solidFill>
                <a:latin typeface="Courier New"/>
              </a:rPr>
              <a:t>response 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NEUTRAL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143000" y="5830669"/>
            <a:ext cx="6477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enum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Response {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LIKE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DISLIKE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NEUTRAK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};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Response </a:t>
            </a:r>
            <a:r>
              <a:rPr lang="en-US" dirty="0" err="1" smtClean="0">
                <a:solidFill>
                  <a:srgbClr val="0000C0"/>
                </a:solidFill>
                <a:latin typeface="Courier New"/>
              </a:rPr>
              <a:t>response</a:t>
            </a:r>
            <a:r>
              <a:rPr lang="en-US" dirty="0" smtClean="0">
                <a:solidFill>
                  <a:srgbClr val="0000C0"/>
                </a:solidFill>
                <a:latin typeface="Courier New"/>
              </a:rPr>
              <a:t> =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Response.</a:t>
            </a:r>
            <a:r>
              <a:rPr lang="en-US" b="1" i="1" dirty="0" err="1" smtClean="0">
                <a:solidFill>
                  <a:srgbClr val="0000C0"/>
                </a:solidFill>
                <a:latin typeface="Courier New"/>
              </a:rPr>
              <a:t>NEUTRAL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;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971800" y="1371600"/>
            <a:ext cx="1447800" cy="391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Pattern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8000" y="4495800"/>
            <a:ext cx="1447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Abstraction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4101591"/>
      </p:ext>
    </p:extLst>
  </p:cSld>
  <p:clrMapOvr>
    <a:masterClrMapping/>
  </p:clrMapOvr>
  <p:transition advTm="871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Java </a:t>
            </a:r>
            <a:r>
              <a:rPr lang="en-US" dirty="0" err="1" smtClean="0"/>
              <a:t>NIOTutorial</a:t>
            </a:r>
            <a:r>
              <a:rPr lang="en-US" dirty="0" smtClean="0"/>
              <a:t> for Echo Server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219200"/>
            <a:ext cx="7696200" cy="53553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public void </a:t>
            </a:r>
            <a:r>
              <a:rPr lang="en-US" dirty="0" smtClean="0"/>
              <a:t>run() {</a:t>
            </a:r>
            <a:br>
              <a:rPr lang="en-US" dirty="0" smtClean="0"/>
            </a:br>
            <a:r>
              <a:rPr lang="en-US" dirty="0" smtClean="0"/>
              <a:t>    </a:t>
            </a:r>
            <a:r>
              <a:rPr lang="en-US" b="1" dirty="0" smtClean="0"/>
              <a:t>while </a:t>
            </a:r>
            <a:r>
              <a:rPr lang="en-US" dirty="0" smtClean="0"/>
              <a:t>(</a:t>
            </a:r>
            <a:r>
              <a:rPr lang="en-US" b="1" dirty="0" smtClean="0"/>
              <a:t>true</a:t>
            </a:r>
            <a:r>
              <a:rPr lang="en-US" dirty="0" smtClean="0"/>
              <a:t>) {</a:t>
            </a:r>
            <a:br>
              <a:rPr lang="en-US" dirty="0" smtClean="0"/>
            </a:br>
            <a:r>
              <a:rPr lang="en-US" dirty="0" smtClean="0"/>
              <a:t>      </a:t>
            </a:r>
            <a:r>
              <a:rPr lang="en-US" b="1" dirty="0" smtClean="0"/>
              <a:t>try </a:t>
            </a:r>
            <a:r>
              <a:rPr lang="en-US" dirty="0" smtClean="0"/>
              <a:t>{</a:t>
            </a:r>
            <a:br>
              <a:rPr lang="en-US" dirty="0" smtClean="0"/>
            </a:br>
            <a:r>
              <a:rPr lang="en-US" dirty="0" smtClean="0"/>
              <a:t>        // Process any pending changes</a:t>
            </a:r>
            <a:br>
              <a:rPr lang="en-US" dirty="0" smtClean="0"/>
            </a:br>
            <a:r>
              <a:rPr lang="en-US" dirty="0" smtClean="0"/>
              <a:t>        </a:t>
            </a:r>
            <a:r>
              <a:rPr lang="en-US" b="1" dirty="0" smtClean="0"/>
              <a:t>synchronized</a:t>
            </a:r>
            <a:r>
              <a:rPr lang="en-US" dirty="0" smtClean="0"/>
              <a:t>(</a:t>
            </a:r>
            <a:r>
              <a:rPr lang="en-US" b="1" dirty="0" err="1" smtClean="0"/>
              <a:t>this</a:t>
            </a:r>
            <a:r>
              <a:rPr lang="en-US" dirty="0" err="1" smtClean="0"/>
              <a:t>.changeRequests</a:t>
            </a:r>
            <a:r>
              <a:rPr lang="en-US" dirty="0" smtClean="0"/>
              <a:t>) {</a:t>
            </a:r>
            <a:br>
              <a:rPr lang="en-US" dirty="0" smtClean="0"/>
            </a:br>
            <a:r>
              <a:rPr lang="en-US" dirty="0" smtClean="0"/>
              <a:t>          </a:t>
            </a:r>
            <a:r>
              <a:rPr lang="en-US" dirty="0" err="1" smtClean="0"/>
              <a:t>Iterator</a:t>
            </a:r>
            <a:r>
              <a:rPr lang="en-US" dirty="0" smtClean="0"/>
              <a:t> changes = </a:t>
            </a:r>
            <a:r>
              <a:rPr lang="en-US" b="1" dirty="0" err="1" smtClean="0"/>
              <a:t>this</a:t>
            </a:r>
            <a:r>
              <a:rPr lang="en-US" dirty="0" err="1" smtClean="0"/>
              <a:t>.changeRequests.iterator</a:t>
            </a:r>
            <a:r>
              <a:rPr lang="en-US" dirty="0" smtClean="0"/>
              <a:t>();</a:t>
            </a:r>
            <a:br>
              <a:rPr lang="en-US" dirty="0" smtClean="0"/>
            </a:br>
            <a:r>
              <a:rPr lang="en-US" dirty="0" smtClean="0"/>
              <a:t>          </a:t>
            </a:r>
            <a:r>
              <a:rPr lang="en-US" b="1" dirty="0" smtClean="0"/>
              <a:t>while </a:t>
            </a:r>
            <a:r>
              <a:rPr lang="en-US" dirty="0" smtClean="0"/>
              <a:t>(</a:t>
            </a:r>
            <a:r>
              <a:rPr lang="en-US" dirty="0" err="1" smtClean="0"/>
              <a:t>changes.hasNext</a:t>
            </a:r>
            <a:r>
              <a:rPr lang="en-US" dirty="0" smtClean="0"/>
              <a:t>()) {</a:t>
            </a:r>
            <a:br>
              <a:rPr lang="en-US" dirty="0" smtClean="0"/>
            </a:br>
            <a:r>
              <a:rPr lang="en-US" dirty="0" smtClean="0"/>
              <a:t>            </a:t>
            </a:r>
            <a:r>
              <a:rPr lang="en-US" dirty="0" err="1" smtClean="0"/>
              <a:t>ChangeRequest</a:t>
            </a:r>
            <a:r>
              <a:rPr lang="en-US" dirty="0" smtClean="0"/>
              <a:t> change = (</a:t>
            </a:r>
            <a:r>
              <a:rPr lang="en-US" dirty="0" err="1" smtClean="0"/>
              <a:t>ChangeRequest</a:t>
            </a:r>
            <a:r>
              <a:rPr lang="en-US" dirty="0" smtClean="0"/>
              <a:t>) </a:t>
            </a:r>
            <a:r>
              <a:rPr lang="en-US" dirty="0" err="1" smtClean="0"/>
              <a:t>changes.next</a:t>
            </a:r>
            <a:r>
              <a:rPr lang="en-US" dirty="0" smtClean="0"/>
              <a:t>();</a:t>
            </a:r>
            <a:br>
              <a:rPr lang="en-US" dirty="0" smtClean="0"/>
            </a:br>
            <a:r>
              <a:rPr lang="en-US" dirty="0" smtClean="0"/>
              <a:t>            </a:t>
            </a:r>
            <a:r>
              <a:rPr lang="en-US" b="1" dirty="0" smtClean="0"/>
              <a:t>switch</a:t>
            </a:r>
            <a:r>
              <a:rPr lang="en-US" dirty="0" smtClean="0"/>
              <a:t>(</a:t>
            </a:r>
            <a:r>
              <a:rPr lang="en-US" dirty="0" err="1" smtClean="0"/>
              <a:t>change.type</a:t>
            </a:r>
            <a:r>
              <a:rPr lang="en-US" dirty="0" smtClean="0"/>
              <a:t>) {</a:t>
            </a:r>
            <a:br>
              <a:rPr lang="en-US" dirty="0" smtClean="0"/>
            </a:br>
            <a:r>
              <a:rPr lang="en-US" dirty="0" smtClean="0"/>
              <a:t>            </a:t>
            </a:r>
            <a:r>
              <a:rPr lang="en-US" b="1" dirty="0" smtClean="0"/>
              <a:t>case </a:t>
            </a:r>
            <a:r>
              <a:rPr lang="en-US" dirty="0" err="1" smtClean="0"/>
              <a:t>ChangeRequest.CHANGEOPS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              </a:t>
            </a:r>
            <a:r>
              <a:rPr lang="en-US" dirty="0" err="1" smtClean="0"/>
              <a:t>SelectionKey</a:t>
            </a:r>
            <a:r>
              <a:rPr lang="en-US" dirty="0" smtClean="0"/>
              <a:t> key = </a:t>
            </a:r>
            <a:r>
              <a:rPr lang="en-US" dirty="0" err="1" smtClean="0"/>
              <a:t>change.socket.keyFor</a:t>
            </a:r>
            <a:r>
              <a:rPr lang="en-US" dirty="0" smtClean="0"/>
              <a:t>(</a:t>
            </a:r>
            <a:r>
              <a:rPr lang="en-US" b="1" dirty="0" err="1" smtClean="0"/>
              <a:t>this</a:t>
            </a:r>
            <a:r>
              <a:rPr lang="en-US" dirty="0" err="1" smtClean="0"/>
              <a:t>.selector</a:t>
            </a:r>
            <a:r>
              <a:rPr lang="en-US" dirty="0" smtClean="0"/>
              <a:t>);</a:t>
            </a:r>
            <a:br>
              <a:rPr lang="en-US" dirty="0" smtClean="0"/>
            </a:br>
            <a:r>
              <a:rPr lang="en-US" dirty="0" smtClean="0"/>
              <a:t>              </a:t>
            </a:r>
            <a:r>
              <a:rPr lang="en-US" dirty="0" err="1" smtClean="0"/>
              <a:t>key.interestOps</a:t>
            </a:r>
            <a:r>
              <a:rPr lang="en-US" dirty="0" smtClean="0"/>
              <a:t>(change.ops);</a:t>
            </a:r>
            <a:br>
              <a:rPr lang="en-US" dirty="0" smtClean="0"/>
            </a:br>
            <a:r>
              <a:rPr lang="en-US" dirty="0" smtClean="0"/>
              <a:t>            }</a:t>
            </a:r>
            <a:br>
              <a:rPr lang="en-US" dirty="0" smtClean="0"/>
            </a:br>
            <a:r>
              <a:rPr lang="en-US" dirty="0" smtClean="0"/>
              <a:t>          }</a:t>
            </a:r>
            <a:br>
              <a:rPr lang="en-US" dirty="0" smtClean="0"/>
            </a:br>
            <a:r>
              <a:rPr lang="en-US" dirty="0" smtClean="0"/>
              <a:t>          </a:t>
            </a:r>
            <a:r>
              <a:rPr lang="en-US" b="1" dirty="0" err="1" smtClean="0"/>
              <a:t>this</a:t>
            </a:r>
            <a:r>
              <a:rPr lang="en-US" dirty="0" err="1" smtClean="0"/>
              <a:t>.changeRequests.clear</a:t>
            </a:r>
            <a:r>
              <a:rPr lang="en-US" dirty="0" smtClean="0"/>
              <a:t>(); </a:t>
            </a:r>
            <a:br>
              <a:rPr lang="en-US" dirty="0" smtClean="0"/>
            </a:br>
            <a:r>
              <a:rPr lang="en-US" dirty="0" smtClean="0"/>
              <a:t>        }</a:t>
            </a:r>
            <a:br>
              <a:rPr lang="en-US" dirty="0" smtClean="0"/>
            </a:br>
            <a:r>
              <a:rPr lang="en-US" dirty="0" smtClean="0"/>
              <a:t>        …..</a:t>
            </a:r>
            <a:br>
              <a:rPr lang="en-US" dirty="0" smtClean="0"/>
            </a:br>
            <a:r>
              <a:rPr lang="en-US" dirty="0" smtClean="0"/>
              <a:t>        </a:t>
            </a:r>
            <a:br>
              <a:rPr lang="en-US" dirty="0" smtClean="0"/>
            </a:br>
            <a:r>
              <a:rPr lang="en-US" dirty="0" smtClean="0"/>
              <a:t>  }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876800" y="4419600"/>
            <a:ext cx="3124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: </a:t>
            </a:r>
          </a:p>
          <a:p>
            <a:r>
              <a:rPr lang="en-US" dirty="0" smtClean="0">
                <a:hlinkClick r:id="rId3" action="ppaction://hlinkfile"/>
              </a:rPr>
              <a:t>NioServer.java</a:t>
            </a:r>
            <a:endParaRPr lang="en-US" dirty="0" smtClean="0"/>
          </a:p>
          <a:p>
            <a:r>
              <a:rPr lang="en-US" dirty="0" smtClean="0">
                <a:hlinkClick r:id="rId4" action="ppaction://hlinkfile"/>
              </a:rPr>
              <a:t>EchoWorker.java</a:t>
            </a:r>
            <a:endParaRPr lang="en-US" dirty="0" smtClean="0"/>
          </a:p>
          <a:p>
            <a:r>
              <a:rPr lang="en-US" dirty="0" smtClean="0">
                <a:hlinkClick r:id="rId5" action="ppaction://hlinkfile"/>
              </a:rPr>
              <a:t>ServerDataEvent.java</a:t>
            </a:r>
            <a:endParaRPr lang="en-US" dirty="0" smtClean="0"/>
          </a:p>
          <a:p>
            <a:r>
              <a:rPr lang="en-US" dirty="0" smtClean="0">
                <a:hlinkClick r:id="rId6" action="ppaction://hlinkfile"/>
              </a:rPr>
              <a:t>ChangeRequest.java</a:t>
            </a:r>
            <a:endParaRPr lang="en-US" dirty="0" smtClean="0"/>
          </a:p>
          <a:p>
            <a:r>
              <a:rPr lang="en-US" dirty="0" smtClean="0">
                <a:hlinkClick r:id="rId7" action="ppaction://hlinkfile"/>
              </a:rPr>
              <a:t>NioClient.java</a:t>
            </a:r>
            <a:endParaRPr lang="en-US" dirty="0" smtClean="0"/>
          </a:p>
          <a:p>
            <a:r>
              <a:rPr lang="en-US" dirty="0" smtClean="0">
                <a:hlinkClick r:id="rId8" action="ppaction://hlinkfile"/>
              </a:rPr>
              <a:t>RspHandler.java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410200" y="1371600"/>
            <a:ext cx="30480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Vast majority of tutorial readers will copy and edit this pattern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10200" y="2667000"/>
            <a:ext cx="3048000" cy="1371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Much better to identify a corresponding abstraction and implement it to understand channels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0445460"/>
      </p:ext>
    </p:extLst>
  </p:cSld>
  <p:clrMapOvr>
    <a:masterClrMapping/>
  </p:clrMapOvr>
  <p:transition advTm="900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with Java Abstraction Level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3400" y="5105400"/>
            <a:ext cx="5181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OS Byte Communication</a:t>
            </a:r>
            <a:endParaRPr lang="en-US" i="1" dirty="0"/>
          </a:p>
        </p:txBody>
      </p:sp>
      <p:sp>
        <p:nvSpPr>
          <p:cNvPr id="10" name="Rectangle 9"/>
          <p:cNvSpPr/>
          <p:nvPr/>
        </p:nvSpPr>
        <p:spPr>
          <a:xfrm>
            <a:off x="533400" y="4038600"/>
            <a:ext cx="25908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Blocking byte  communication (Sockets)</a:t>
            </a:r>
            <a:endParaRPr lang="en-US" i="1" dirty="0"/>
          </a:p>
        </p:txBody>
      </p:sp>
      <p:sp>
        <p:nvSpPr>
          <p:cNvPr id="12" name="Rectangle 11"/>
          <p:cNvSpPr/>
          <p:nvPr/>
        </p:nvSpPr>
        <p:spPr>
          <a:xfrm>
            <a:off x="533400" y="2133600"/>
            <a:ext cx="5181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Remote procedure call</a:t>
            </a:r>
            <a:endParaRPr lang="en-US" i="1" dirty="0"/>
          </a:p>
        </p:txBody>
      </p:sp>
      <p:sp>
        <p:nvSpPr>
          <p:cNvPr id="13" name="Rectangle 12"/>
          <p:cNvSpPr/>
          <p:nvPr/>
        </p:nvSpPr>
        <p:spPr>
          <a:xfrm>
            <a:off x="3124200" y="4038600"/>
            <a:ext cx="25908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Non blocking byte communication (NIO)</a:t>
            </a:r>
            <a:endParaRPr lang="en-US" i="1" dirty="0"/>
          </a:p>
        </p:txBody>
      </p:sp>
      <p:sp>
        <p:nvSpPr>
          <p:cNvPr id="14" name="Rectangle 13"/>
          <p:cNvSpPr/>
          <p:nvPr/>
        </p:nvSpPr>
        <p:spPr>
          <a:xfrm>
            <a:off x="3124200" y="2819400"/>
            <a:ext cx="25908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Non blocking object communication</a:t>
            </a:r>
            <a:endParaRPr lang="en-US" i="1" dirty="0"/>
          </a:p>
        </p:txBody>
      </p:sp>
      <p:sp>
        <p:nvSpPr>
          <p:cNvPr id="15" name="Rectangle 14"/>
          <p:cNvSpPr/>
          <p:nvPr/>
        </p:nvSpPr>
        <p:spPr>
          <a:xfrm>
            <a:off x="533400" y="2819400"/>
            <a:ext cx="25908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Blocking  stream object communication (Object Stream)</a:t>
            </a:r>
            <a:endParaRPr lang="en-US" i="1" dirty="0"/>
          </a:p>
        </p:txBody>
      </p:sp>
      <p:sp>
        <p:nvSpPr>
          <p:cNvPr id="17" name="Rectangle 16"/>
          <p:cNvSpPr/>
          <p:nvPr/>
        </p:nvSpPr>
        <p:spPr>
          <a:xfrm>
            <a:off x="5943600" y="3352800"/>
            <a:ext cx="2667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Socket communication is low level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943600" y="4191000"/>
            <a:ext cx="2667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NIO is even lower level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43600" y="4953000"/>
            <a:ext cx="2667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Programmers rely on usage patterns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943600" y="2362200"/>
            <a:ext cx="26670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Cannot unite NIO and socket at byte or object level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438400" y="6019800"/>
            <a:ext cx="2667000" cy="457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New picture?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6494544"/>
      </p:ext>
    </p:extLst>
  </p:cSld>
  <p:clrMapOvr>
    <a:masterClrMapping/>
  </p:clrMapOvr>
  <p:transition advTm="70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Improved Alternative Java Abstractions and Layers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3400" y="5105400"/>
            <a:ext cx="5181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OS Byte Communication</a:t>
            </a:r>
            <a:endParaRPr lang="en-US" i="1" dirty="0"/>
          </a:p>
        </p:txBody>
      </p:sp>
      <p:sp>
        <p:nvSpPr>
          <p:cNvPr id="10" name="Rectangle 9"/>
          <p:cNvSpPr/>
          <p:nvPr/>
        </p:nvSpPr>
        <p:spPr>
          <a:xfrm>
            <a:off x="533400" y="4038600"/>
            <a:ext cx="25908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Blocking byte  communication (Sockets)</a:t>
            </a:r>
            <a:endParaRPr lang="en-US" i="1" dirty="0"/>
          </a:p>
        </p:txBody>
      </p:sp>
      <p:sp>
        <p:nvSpPr>
          <p:cNvPr id="12" name="Rectangle 11"/>
          <p:cNvSpPr/>
          <p:nvPr/>
        </p:nvSpPr>
        <p:spPr>
          <a:xfrm>
            <a:off x="533400" y="2133600"/>
            <a:ext cx="5181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Remote procedure call</a:t>
            </a:r>
            <a:endParaRPr lang="en-US" i="1" dirty="0"/>
          </a:p>
        </p:txBody>
      </p:sp>
      <p:sp>
        <p:nvSpPr>
          <p:cNvPr id="13" name="Rectangle 12"/>
          <p:cNvSpPr/>
          <p:nvPr/>
        </p:nvSpPr>
        <p:spPr>
          <a:xfrm>
            <a:off x="3124200" y="4038600"/>
            <a:ext cx="25908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Non blocking byte communication (NIO)</a:t>
            </a:r>
            <a:endParaRPr lang="en-US" i="1" dirty="0"/>
          </a:p>
        </p:txBody>
      </p:sp>
      <p:sp>
        <p:nvSpPr>
          <p:cNvPr id="18" name="Rectangle 17"/>
          <p:cNvSpPr/>
          <p:nvPr/>
        </p:nvSpPr>
        <p:spPr>
          <a:xfrm>
            <a:off x="5943600" y="2514600"/>
            <a:ext cx="2667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be bound to either lower level layer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43600" y="1295400"/>
            <a:ext cx="26670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Alternative  high level layer to socket and NIO based byte  communication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3400" y="2819400"/>
            <a:ext cx="5181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Object Communication</a:t>
            </a:r>
            <a:endParaRPr lang="en-US" i="1" dirty="0"/>
          </a:p>
        </p:txBody>
      </p:sp>
      <p:sp>
        <p:nvSpPr>
          <p:cNvPr id="16" name="Rectangle 15"/>
          <p:cNvSpPr/>
          <p:nvPr/>
        </p:nvSpPr>
        <p:spPr>
          <a:xfrm>
            <a:off x="533400" y="3429000"/>
            <a:ext cx="5181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Byte Communication</a:t>
            </a:r>
            <a:endParaRPr lang="en-US" i="1" dirty="0"/>
          </a:p>
        </p:txBody>
      </p:sp>
      <p:sp>
        <p:nvSpPr>
          <p:cNvPr id="17" name="Rectangle 16"/>
          <p:cNvSpPr/>
          <p:nvPr/>
        </p:nvSpPr>
        <p:spPr>
          <a:xfrm>
            <a:off x="5943600" y="4343400"/>
            <a:ext cx="26670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Picture complete? More abstractions and layers?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943600" y="5257800"/>
            <a:ext cx="2667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Top down vs. bottom up view point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43600" y="3429000"/>
            <a:ext cx="26670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Design and implementation challenge</a:t>
            </a:r>
            <a:endParaRPr lang="en-US" i="1" dirty="0" smtClean="0"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2234528"/>
      </p:ext>
    </p:extLst>
  </p:cSld>
  <p:clrMapOvr>
    <a:masterClrMapping/>
  </p:clrMapOvr>
  <p:transition advTm="606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25" grpId="0" animBg="1"/>
      <p:bldP spid="15" grpId="0" animBg="1"/>
      <p:bldP spid="16" grpId="0" animBg="1"/>
      <p:bldP spid="17" grpId="0" animBg="1"/>
      <p:bldP spid="20" grpId="0" animBg="1"/>
      <p:bldP spid="2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Improved Alternative Java Abstractions and Layers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3400" y="5105400"/>
            <a:ext cx="51816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OS Byte Communication</a:t>
            </a:r>
            <a:endParaRPr lang="en-US" i="1" dirty="0"/>
          </a:p>
        </p:txBody>
      </p:sp>
      <p:sp>
        <p:nvSpPr>
          <p:cNvPr id="10" name="Rectangle 9"/>
          <p:cNvSpPr/>
          <p:nvPr/>
        </p:nvSpPr>
        <p:spPr>
          <a:xfrm>
            <a:off x="3124200" y="4038600"/>
            <a:ext cx="25908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Blocking byte  communication (Sockets)</a:t>
            </a:r>
            <a:endParaRPr lang="en-US" i="1" dirty="0"/>
          </a:p>
        </p:txBody>
      </p:sp>
      <p:sp>
        <p:nvSpPr>
          <p:cNvPr id="12" name="Rectangle 11"/>
          <p:cNvSpPr/>
          <p:nvPr/>
        </p:nvSpPr>
        <p:spPr>
          <a:xfrm>
            <a:off x="533400" y="2133600"/>
            <a:ext cx="51816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Remote procedure call</a:t>
            </a:r>
            <a:endParaRPr lang="en-US" i="1" dirty="0"/>
          </a:p>
        </p:txBody>
      </p:sp>
      <p:sp>
        <p:nvSpPr>
          <p:cNvPr id="13" name="Rectangle 12"/>
          <p:cNvSpPr/>
          <p:nvPr/>
        </p:nvSpPr>
        <p:spPr>
          <a:xfrm>
            <a:off x="533400" y="4038600"/>
            <a:ext cx="25908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Non blocking byte communication (NIO)</a:t>
            </a:r>
            <a:endParaRPr lang="en-US" i="1" dirty="0"/>
          </a:p>
        </p:txBody>
      </p:sp>
      <p:sp>
        <p:nvSpPr>
          <p:cNvPr id="15" name="Rectangle 14"/>
          <p:cNvSpPr/>
          <p:nvPr/>
        </p:nvSpPr>
        <p:spPr>
          <a:xfrm>
            <a:off x="533400" y="2819400"/>
            <a:ext cx="5181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Object Communication</a:t>
            </a:r>
            <a:endParaRPr lang="en-US" i="1" dirty="0"/>
          </a:p>
        </p:txBody>
      </p:sp>
      <p:sp>
        <p:nvSpPr>
          <p:cNvPr id="16" name="Rectangle 15"/>
          <p:cNvSpPr/>
          <p:nvPr/>
        </p:nvSpPr>
        <p:spPr>
          <a:xfrm>
            <a:off x="533400" y="3429000"/>
            <a:ext cx="5181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Byte Communication</a:t>
            </a:r>
            <a:endParaRPr lang="en-US" i="1" dirty="0"/>
          </a:p>
        </p:txBody>
      </p:sp>
      <p:sp>
        <p:nvSpPr>
          <p:cNvPr id="24" name="Rectangle 23"/>
          <p:cNvSpPr/>
          <p:nvPr/>
        </p:nvSpPr>
        <p:spPr>
          <a:xfrm>
            <a:off x="3886200" y="990600"/>
            <a:ext cx="47244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Link setup and communication: How to create a group of physically/logically connected processes and communicate informing along these  links?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886200" y="3276600"/>
            <a:ext cx="47244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Distributed fault tolerance: How to recover when one end of the link goes down but the other does not?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886200" y="4495800"/>
            <a:ext cx="47244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Process synchronization: How  to block a  (thread in a) process  until the information it needs to proceed is received  from a (thread in a) remote process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886200" y="2209800"/>
            <a:ext cx="47244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Scalability: How to allow group size to increase without degrading performance?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676400" y="5867400"/>
            <a:ext cx="47244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 direct support for group setup and  communication, scalability, fault tolerance, and any process synchronization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0827467"/>
      </p:ext>
    </p:extLst>
  </p:cSld>
  <p:clrMapOvr>
    <a:masterClrMapping/>
  </p:clrMapOvr>
  <p:transition advTm="438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Abstractions: Design Challenge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3400" y="4800600"/>
            <a:ext cx="53340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Pair-wise Byte, and  Object Communication,</a:t>
            </a:r>
          </a:p>
          <a:p>
            <a:pPr algn="ctr"/>
            <a:r>
              <a:rPr lang="en-US" dirty="0" smtClean="0"/>
              <a:t>Pair-wise  RPC</a:t>
            </a:r>
            <a:endParaRPr lang="en-US" i="1" dirty="0"/>
          </a:p>
        </p:txBody>
      </p:sp>
      <p:sp>
        <p:nvSpPr>
          <p:cNvPr id="18" name="Rectangle 17"/>
          <p:cNvSpPr/>
          <p:nvPr/>
        </p:nvSpPr>
        <p:spPr>
          <a:xfrm>
            <a:off x="3048000" y="1752600"/>
            <a:ext cx="53340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Pair-wise Synchronization</a:t>
            </a:r>
            <a:endParaRPr lang="en-US" i="1" dirty="0"/>
          </a:p>
        </p:txBody>
      </p:sp>
      <p:sp>
        <p:nvSpPr>
          <p:cNvPr id="20" name="Rectangle 19"/>
          <p:cNvSpPr/>
          <p:nvPr/>
        </p:nvSpPr>
        <p:spPr>
          <a:xfrm>
            <a:off x="381000" y="3733800"/>
            <a:ext cx="53340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Group Communication and RPC</a:t>
            </a:r>
            <a:endParaRPr lang="en-US" i="1" dirty="0"/>
          </a:p>
        </p:txBody>
      </p:sp>
      <p:sp>
        <p:nvSpPr>
          <p:cNvPr id="25" name="Rectangle 24"/>
          <p:cNvSpPr/>
          <p:nvPr/>
        </p:nvSpPr>
        <p:spPr>
          <a:xfrm>
            <a:off x="1905000" y="2819400"/>
            <a:ext cx="53340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Group Synchronization</a:t>
            </a:r>
            <a:endParaRPr lang="en-US" i="1" dirty="0"/>
          </a:p>
        </p:txBody>
      </p:sp>
      <p:sp>
        <p:nvSpPr>
          <p:cNvPr id="28" name="Rectangle 27"/>
          <p:cNvSpPr/>
          <p:nvPr/>
        </p:nvSpPr>
        <p:spPr>
          <a:xfrm>
            <a:off x="5943600" y="3733800"/>
            <a:ext cx="26670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Scalability</a:t>
            </a:r>
            <a:endParaRPr lang="en-US" i="1" dirty="0"/>
          </a:p>
        </p:txBody>
      </p:sp>
      <p:sp>
        <p:nvSpPr>
          <p:cNvPr id="31" name="Rectangle 30"/>
          <p:cNvSpPr/>
          <p:nvPr/>
        </p:nvSpPr>
        <p:spPr>
          <a:xfrm>
            <a:off x="228600" y="1752600"/>
            <a:ext cx="26670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Fault Tolerance</a:t>
            </a:r>
            <a:endParaRPr lang="en-US" i="1" dirty="0"/>
          </a:p>
        </p:txBody>
      </p:sp>
      <p:sp>
        <p:nvSpPr>
          <p:cNvPr id="10" name="Rectangle 9"/>
          <p:cNvSpPr/>
          <p:nvPr/>
        </p:nvSpPr>
        <p:spPr>
          <a:xfrm>
            <a:off x="6629400" y="5105400"/>
            <a:ext cx="1752600" cy="609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Layering?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1870016"/>
      </p:ext>
    </p:extLst>
  </p:cSld>
  <p:clrMapOvr>
    <a:masterClrMapping/>
  </p:clrMapOvr>
  <p:transition advTm="1697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Distribution Issues</a:t>
            </a:r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228600" y="1676400"/>
            <a:ext cx="2362200" cy="1905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381000" y="18288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685800" y="19050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685800" y="28194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3733800" y="1676400"/>
            <a:ext cx="2362200" cy="1905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3886200" y="18288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4191000" y="19050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4191000" y="28194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rot="10800000">
            <a:off x="2286000" y="2590800"/>
            <a:ext cx="1600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514600" y="19050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Logical Connection</a:t>
            </a:r>
            <a:endParaRPr lang="en-US" sz="1600" dirty="0"/>
          </a:p>
        </p:txBody>
      </p:sp>
      <p:cxnSp>
        <p:nvCxnSpPr>
          <p:cNvPr id="32" name="Straight Arrow Connector 31"/>
          <p:cNvCxnSpPr/>
          <p:nvPr/>
        </p:nvCxnSpPr>
        <p:spPr>
          <a:xfrm rot="10800000" flipV="1">
            <a:off x="3276600" y="3430588"/>
            <a:ext cx="1676400" cy="13700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10800000">
            <a:off x="1828800" y="3429000"/>
            <a:ext cx="1524000" cy="1371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2133600" y="4800600"/>
            <a:ext cx="2362200" cy="1905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2286000" y="49530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2590800" y="50292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2590800" y="59436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19293576">
            <a:off x="3928027" y="3768063"/>
            <a:ext cx="1467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Physical   &amp; Logical Connection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 rot="13491073">
            <a:off x="1386631" y="3822451"/>
            <a:ext cx="1402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Physical m &amp; Logical Connection</a:t>
            </a:r>
            <a:endParaRPr lang="en-US" sz="1600" dirty="0"/>
          </a:p>
        </p:txBody>
      </p:sp>
      <p:sp>
        <p:nvSpPr>
          <p:cNvPr id="35" name="Rectangle 34"/>
          <p:cNvSpPr/>
          <p:nvPr/>
        </p:nvSpPr>
        <p:spPr>
          <a:xfrm>
            <a:off x="4648200" y="5715000"/>
            <a:ext cx="15240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fr-FR" dirty="0" smtClean="0">
                <a:latin typeface="Calibri" pitchFamily="34" charset="0"/>
                <a:cs typeface="Calibri" pitchFamily="34" charset="0"/>
              </a:rPr>
              <a:t>Relayer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886200" y="914400"/>
            <a:ext cx="47244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Link setup and communication: How to create a group of physically/logically connected processes and communicate informing along these  links?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886200" y="3200400"/>
            <a:ext cx="47244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Distributed fault tolerance: How to recover when one end of the link goes down but the other does not?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886200" y="4419600"/>
            <a:ext cx="4724400" cy="1219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Process synchronization: How  to block a  (thread in a) process  until the information it needs to proceed is received  from a (thread in a) remote process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886200" y="5715000"/>
            <a:ext cx="47244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Thread  synchronization: How  to  block a thread until a condition for proceeding is enabled by  a local  thread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886200" y="2133600"/>
            <a:ext cx="4724400" cy="990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Scalability: How to allow group size to increase without degrading performance?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7691182"/>
      </p:ext>
    </p:extLst>
  </p:cSld>
  <p:clrMapOvr>
    <a:masterClrMapping/>
  </p:clrMapOvr>
  <p:transition advTm="695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1" grpId="0" animBg="1"/>
      <p:bldP spid="42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Help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85800" y="16002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discuss solutions with each other at a high level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5800" y="24384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at the code level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5800" y="33528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Sharing of code is honor code violation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5800" y="42672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help each other with debugging as long as it does not lead to code sharing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709246" y="51816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Assignments may contain solution in English (read only if stuck)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3614567"/>
      </p:ext>
    </p:extLst>
  </p:cSld>
  <p:clrMapOvr>
    <a:masterClrMapping/>
  </p:clrMapOvr>
  <p:transition advTm="3149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Piazza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838325"/>
            <a:ext cx="81534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90238"/>
      </p:ext>
    </p:extLst>
  </p:cSld>
  <p:clrMapOvr>
    <a:masterClrMapping/>
  </p:clrMapOvr>
  <p:transition advTm="1974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Program?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2000" y="1295400"/>
            <a:ext cx="6934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 program  “involving” multiple computers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0" y="2362200"/>
            <a:ext cx="6934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Specific computers must be  bound at run time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0" y="3429000"/>
            <a:ext cx="6934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 Program can run on a single computer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4419600"/>
            <a:ext cx="69342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Definition involves processes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533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vs. Process vs. Thread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r="31393" b="66189"/>
          <a:stretch>
            <a:fillRect/>
          </a:stretch>
        </p:blipFill>
        <p:spPr bwMode="auto">
          <a:xfrm>
            <a:off x="1676400" y="1066800"/>
            <a:ext cx="5638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 r="43307"/>
          <a:stretch>
            <a:fillRect/>
          </a:stretch>
        </p:blipFill>
        <p:spPr bwMode="auto">
          <a:xfrm>
            <a:off x="381000" y="3505200"/>
            <a:ext cx="411480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04800" y="3429000"/>
            <a:ext cx="4267200" cy="1524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3048000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Program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6324600" y="3505200"/>
            <a:ext cx="1981200" cy="16002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Process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724400" y="4267200"/>
            <a:ext cx="14478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648200" y="35814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Execution instance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6629400" y="35814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6629400" y="4419600"/>
            <a:ext cx="1371600" cy="533400"/>
          </a:xfrm>
          <a:prstGeom prst="ellipse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Thread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304800" y="4572000"/>
            <a:ext cx="35052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Process  is execution instance of  program, associated with program and memory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04800" y="5715000"/>
            <a:ext cx="35052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Same program can result in multiple processes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419600" y="5638800"/>
            <a:ext cx="40386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 Thread is also an independent activity, but  within a process, associated with a process and a  stack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419600" y="4495800"/>
            <a:ext cx="40386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Processes are independent activities that can interleave or execute concurrently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82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7" grpId="0" animBg="1"/>
      <p:bldP spid="22" grpId="0" animBg="1"/>
      <p:bldP spid="24" grpId="0" animBg="1"/>
      <p:bldP spid="25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7|9.9|1.3|14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3|106.8|7.5|2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20.1|8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1.8|5.3|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0.2|43.4|1.1|0.9|1.6|12.7|24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|1.5|3.4|14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9.6|323.7|12.7|1|12.6|3.2|102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6|6.1|1|9.8|0.9|60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1|52.5|14.9|29|81.3|18.8|5.3|5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.6|80.8|3.4|1.3|2.5|7|2.3|2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7|9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1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4.9|24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9.4|10.9|3.8|7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8|42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3.9|6.1|25.7|12|2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2.6|11.4|13.4|3|18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9|0.4|0.5|15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7|0.5|1.3|0.9|130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9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|2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219.9|1.3|1.3|5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11.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4|0.7|119.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.8|10.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8.2|8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3.4|38.2|27.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34.5|21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|25.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1.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6.2|6.9|9|3.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1|26.4|10.6|16.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7|45|32.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8|17.6|230.4|8.8|24|6.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23.9|25.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7|19.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22.2|3.6|9.6|13.5|2.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7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3.9|1.7|4.1|11.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1.6|42|7.9|108.6|6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7|1.6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46.1|35|49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8|2|3.8|44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7.6|0.7|15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15632</TotalTime>
  <Words>2777</Words>
  <Application>Microsoft Office PowerPoint</Application>
  <PresentationFormat>On-screen Show (4:3)</PresentationFormat>
  <Paragraphs>494</Paragraphs>
  <Slides>58</Slides>
  <Notes>0</Notes>
  <HiddenSlides>0</HiddenSlides>
  <MMClips>48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Calibri</vt:lpstr>
      <vt:lpstr>Century Schoolbook</vt:lpstr>
      <vt:lpstr>Courier New</vt:lpstr>
      <vt:lpstr>Wingdings</vt:lpstr>
      <vt:lpstr>Wingdings 2</vt:lpstr>
      <vt:lpstr>Oriel</vt:lpstr>
      <vt:lpstr>Distributed Systems</vt:lpstr>
      <vt:lpstr>Course Home Page</vt:lpstr>
      <vt:lpstr>Lectures and Assignments</vt:lpstr>
      <vt:lpstr>Software</vt:lpstr>
      <vt:lpstr>Grade Distribution</vt:lpstr>
      <vt:lpstr>Getting Help</vt:lpstr>
      <vt:lpstr>Piazza</vt:lpstr>
      <vt:lpstr>Distributed Program?</vt:lpstr>
      <vt:lpstr>Program vs. Process vs. Thread</vt:lpstr>
      <vt:lpstr>Distribution of Processes/Threads</vt:lpstr>
      <vt:lpstr>Distributed Program</vt:lpstr>
      <vt:lpstr>Logical vs. Physical Inter Process Connection Links</vt:lpstr>
      <vt:lpstr>Distributed Applications</vt:lpstr>
      <vt:lpstr>Some Distributed Domains</vt:lpstr>
      <vt:lpstr>Distribution vs. Concurrency</vt:lpstr>
      <vt:lpstr>Non-Distributed vs. Distributed Program</vt:lpstr>
      <vt:lpstr>Systems ViewPoint</vt:lpstr>
      <vt:lpstr>Distributed Systems</vt:lpstr>
      <vt:lpstr>Alternatives to Understanding </vt:lpstr>
      <vt:lpstr>Rationale</vt:lpstr>
      <vt:lpstr>Teaching Abstraction Design &amp; Implementation?</vt:lpstr>
      <vt:lpstr>The Xinu Approach to Teaching OS</vt:lpstr>
      <vt:lpstr>Layers Exist in Networking</vt:lpstr>
      <vt:lpstr>Distributed vs. Network Layers</vt:lpstr>
      <vt:lpstr>Distributed  System vs. Networking Abstractions</vt:lpstr>
      <vt:lpstr>Domain Independent?</vt:lpstr>
      <vt:lpstr>Language vs. OS Abstractions</vt:lpstr>
      <vt:lpstr>Language vs. OS,  Distributed Abstractions</vt:lpstr>
      <vt:lpstr>Java Abstractions</vt:lpstr>
      <vt:lpstr>Java Layers</vt:lpstr>
      <vt:lpstr>Beyond Java Layers</vt:lpstr>
      <vt:lpstr>GIPC: Improved Abstractions and Layers with Open Source</vt:lpstr>
      <vt:lpstr>Course Plan Principle</vt:lpstr>
      <vt:lpstr>Use Non Blocking I/O</vt:lpstr>
      <vt:lpstr>Halloween Simulation</vt:lpstr>
      <vt:lpstr>Use RMI</vt:lpstr>
      <vt:lpstr>Use Sync Replicated Objects</vt:lpstr>
      <vt:lpstr>Blocking vs. Non Blocking Sockets</vt:lpstr>
      <vt:lpstr>Recursion and Serialization</vt:lpstr>
      <vt:lpstr>Synchronization and RPC</vt:lpstr>
      <vt:lpstr>Group Communication and Fault Tolerance</vt:lpstr>
      <vt:lpstr>Last Phase</vt:lpstr>
      <vt:lpstr>Objectives</vt:lpstr>
      <vt:lpstr>Distributed Computing</vt:lpstr>
      <vt:lpstr>Practical Relevance</vt:lpstr>
      <vt:lpstr>Software Engineering Principles</vt:lpstr>
      <vt:lpstr>Relevance to OS</vt:lpstr>
      <vt:lpstr>Introduction to Systems</vt:lpstr>
      <vt:lpstr>Extra Slides</vt:lpstr>
      <vt:lpstr>Alternative Java Layers</vt:lpstr>
      <vt:lpstr>Improved Alternative Java Layers</vt:lpstr>
      <vt:lpstr>Pattern vs. Abstraction (1-Computer Programming)</vt:lpstr>
      <vt:lpstr>Java NIOTutorial for Echo Server</vt:lpstr>
      <vt:lpstr>Problem with Java Abstraction Level</vt:lpstr>
      <vt:lpstr>Improved Alternative Java Abstractions and Layers</vt:lpstr>
      <vt:lpstr>Improved Alternative Java Abstractions and Layers</vt:lpstr>
      <vt:lpstr>New Abstractions: Design Challenge</vt:lpstr>
      <vt:lpstr>Distribution Issues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1575</cp:revision>
  <dcterms:created xsi:type="dcterms:W3CDTF">2006-08-16T00:00:00Z</dcterms:created>
  <dcterms:modified xsi:type="dcterms:W3CDTF">2015-07-19T16:19:11Z</dcterms:modified>
</cp:coreProperties>
</file>