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handoutMasterIdLst>
    <p:handoutMasterId r:id="rId32"/>
  </p:handoutMasterIdLst>
  <p:sldIdLst>
    <p:sldId id="954" r:id="rId2"/>
    <p:sldId id="926" r:id="rId3"/>
    <p:sldId id="927" r:id="rId4"/>
    <p:sldId id="928" r:id="rId5"/>
    <p:sldId id="929" r:id="rId6"/>
    <p:sldId id="930" r:id="rId7"/>
    <p:sldId id="931" r:id="rId8"/>
    <p:sldId id="932" r:id="rId9"/>
    <p:sldId id="933" r:id="rId10"/>
    <p:sldId id="934" r:id="rId11"/>
    <p:sldId id="935" r:id="rId12"/>
    <p:sldId id="936" r:id="rId13"/>
    <p:sldId id="937" r:id="rId14"/>
    <p:sldId id="938" r:id="rId15"/>
    <p:sldId id="939" r:id="rId16"/>
    <p:sldId id="940" r:id="rId17"/>
    <p:sldId id="941" r:id="rId18"/>
    <p:sldId id="942" r:id="rId19"/>
    <p:sldId id="943" r:id="rId20"/>
    <p:sldId id="944" r:id="rId21"/>
    <p:sldId id="945" r:id="rId22"/>
    <p:sldId id="946" r:id="rId23"/>
    <p:sldId id="947" r:id="rId24"/>
    <p:sldId id="948" r:id="rId25"/>
    <p:sldId id="949" r:id="rId26"/>
    <p:sldId id="950" r:id="rId27"/>
    <p:sldId id="951" r:id="rId28"/>
    <p:sldId id="952" r:id="rId29"/>
    <p:sldId id="953" r:id="rId30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918" autoAdjust="0"/>
  </p:normalViewPr>
  <p:slideViewPr>
    <p:cSldViewPr>
      <p:cViewPr varScale="1">
        <p:scale>
          <a:sx n="39" d="100"/>
          <a:sy n="39" d="100"/>
        </p:scale>
        <p:origin x="111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4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509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5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3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6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4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70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FAE049-CA75-4E88-BD1E-0097A9CE7AED}" type="slidenum">
              <a:rPr lang="en-US"/>
              <a:pPr/>
              <a:t>20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6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4/24/2017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24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26.xm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30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jpeg"/><Relationship Id="rId4" Type="http://schemas.openxmlformats.org/officeDocument/2006/relationships/tags" Target="../tags/tag31.xml"/><Relationship Id="rId9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3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34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36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7" Type="http://schemas.openxmlformats.org/officeDocument/2006/relationships/image" Target="../media/image2.png"/><Relationship Id="rId2" Type="http://schemas.microsoft.com/office/2007/relationships/media" Target="../media/media25.m4a"/><Relationship Id="rId1" Type="http://schemas.openxmlformats.org/officeDocument/2006/relationships/tags" Target="../tags/tag39.xml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tags" Target="../tags/tag41.xml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2.png"/><Relationship Id="rId2" Type="http://schemas.microsoft.com/office/2007/relationships/media" Target="../media/media27.m4a"/><Relationship Id="rId1" Type="http://schemas.openxmlformats.org/officeDocument/2006/relationships/tags" Target="../tags/tag4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jpeg"/><Relationship Id="rId4" Type="http://schemas.openxmlformats.org/officeDocument/2006/relationships/tags" Target="../tags/tag5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7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jpeg"/><Relationship Id="rId4" Type="http://schemas.openxmlformats.org/officeDocument/2006/relationships/tags" Target="../tags/tag7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ym typeface="Wingdings" pitchFamily="2" charset="2"/>
              </a:rPr>
              <a:t>Distributed Consensus-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Part 4: (Dynamic) Centralization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Prasun Dewan (FB 150, dewan@unc.edu)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32496"/>
      </p:ext>
    </p:extLst>
  </p:cSld>
  <p:clrMapOvr>
    <a:masterClrMapping/>
  </p:clrMapOvr>
  <p:transition advTm="1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ynchronous Centralized Algorithm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378613" y="2209800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939387" y="2397691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378613" y="3429497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378613" y="4633509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378613" y="5927744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74669" y="1107255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16200000">
            <a:off x="2676965" y="1481833"/>
            <a:ext cx="1447800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propose(1.42)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8431" y="217723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040" y="1260158"/>
            <a:ext cx="175160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Meaning of Life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8848" y="2189071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492" y="1662368"/>
            <a:ext cx="96799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53272" y="1662368"/>
            <a:ext cx="96799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760021" y="2419487"/>
            <a:ext cx="872320" cy="1198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8431" y="339736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848" y="466885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431" y="592774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8848" y="592774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939387" y="6126172"/>
            <a:ext cx="5650172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155383" y="3645629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18346" y="4838485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6200000">
            <a:off x="2989401" y="1379594"/>
            <a:ext cx="1578842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rPropose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(1, 42)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371956" y="2581380"/>
            <a:ext cx="0" cy="1037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200000">
            <a:off x="2367479" y="2823612"/>
            <a:ext cx="1569717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 (2, 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760021" y="2425262"/>
            <a:ext cx="1408390" cy="250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729978" y="2386268"/>
            <a:ext cx="1192530" cy="3762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078848" y="218786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8431" y="466885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54342" y="5924179"/>
            <a:ext cx="1141712" cy="35418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39020" y="4668855"/>
            <a:ext cx="1138542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33838" y="1034412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762547" y="1091197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 rot="16200000">
            <a:off x="3946506" y="1473338"/>
            <a:ext cx="1340652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accept(1,42)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5228351" y="1106964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 rot="16200000">
            <a:off x="4386121" y="1480391"/>
            <a:ext cx="1340652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accept(1,29)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3392658" y="2448392"/>
            <a:ext cx="973540" cy="1200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 rot="16200000">
            <a:off x="3385254" y="1382697"/>
            <a:ext cx="1578842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rPropose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(1, 29)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338842" y="1056955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314583" y="2454668"/>
            <a:ext cx="872320" cy="1198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265437" y="2402365"/>
            <a:ext cx="1408390" cy="250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246844" y="2389240"/>
            <a:ext cx="1192530" cy="3762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378710" y="1298762"/>
            <a:ext cx="2774689" cy="6885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Should second pending proposal be accepted?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68411" y="2088743"/>
            <a:ext cx="1992580" cy="6885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Atomic!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165017" y="2880458"/>
            <a:ext cx="1992580" cy="688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serializable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350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8"/>
    </mc:Choice>
    <mc:Fallback>
      <p:transition spd="slow" advTm="11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Concurrency Control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373258" y="1750050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4733" y="1658491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71507" y="2092950"/>
            <a:ext cx="42522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30508" y="2092950"/>
            <a:ext cx="381000" cy="12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54308" y="246228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5" name="Oval 14"/>
          <p:cNvSpPr/>
          <p:nvPr/>
        </p:nvSpPr>
        <p:spPr>
          <a:xfrm>
            <a:off x="944633" y="2985204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17" name="Straight Arrow Connector 16"/>
          <p:cNvCxnSpPr>
            <a:endCxn id="15" idx="0"/>
          </p:cNvCxnSpPr>
          <p:nvPr/>
        </p:nvCxnSpPr>
        <p:spPr>
          <a:xfrm flipH="1">
            <a:off x="1363733" y="2500977"/>
            <a:ext cx="419100" cy="484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31" idx="0"/>
          </p:cNvCxnSpPr>
          <p:nvPr/>
        </p:nvCxnSpPr>
        <p:spPr>
          <a:xfrm>
            <a:off x="1782833" y="2531762"/>
            <a:ext cx="491898" cy="433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855631" y="2964964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853285" y="2511377"/>
            <a:ext cx="0" cy="46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324783" y="3671004"/>
            <a:ext cx="0" cy="46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924733" y="4154929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12</a:t>
            </a:r>
            <a:endParaRPr lang="en-US" baseline="300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277283" y="3719582"/>
            <a:ext cx="0" cy="46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71507" y="254151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2265206" y="1658491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2" name="TextBox 41"/>
          <p:cNvSpPr txBox="1"/>
          <p:nvPr/>
        </p:nvSpPr>
        <p:spPr>
          <a:xfrm>
            <a:off x="863330" y="375542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3" name="TextBox 42"/>
          <p:cNvSpPr txBox="1"/>
          <p:nvPr/>
        </p:nvSpPr>
        <p:spPr>
          <a:xfrm>
            <a:off x="2285957" y="370208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Oval 43"/>
          <p:cNvSpPr/>
          <p:nvPr/>
        </p:nvSpPr>
        <p:spPr>
          <a:xfrm>
            <a:off x="1855631" y="4170679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21</a:t>
            </a:r>
            <a:endParaRPr lang="en-US" baseline="30000" dirty="0"/>
          </a:p>
        </p:txBody>
      </p:sp>
      <p:sp>
        <p:nvSpPr>
          <p:cNvPr id="50" name="Oval 49"/>
          <p:cNvSpPr/>
          <p:nvPr/>
        </p:nvSpPr>
        <p:spPr>
          <a:xfrm>
            <a:off x="4443710" y="1765409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995185" y="167385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041959" y="2108309"/>
            <a:ext cx="42522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300960" y="2108309"/>
            <a:ext cx="381000" cy="12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335658" y="167385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55" name="TextBox 54"/>
          <p:cNvSpPr txBox="1"/>
          <p:nvPr/>
        </p:nvSpPr>
        <p:spPr>
          <a:xfrm>
            <a:off x="4329410" y="255842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56" name="Oval 55"/>
          <p:cNvSpPr/>
          <p:nvPr/>
        </p:nvSpPr>
        <p:spPr>
          <a:xfrm>
            <a:off x="4443710" y="3021850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837638" y="3704525"/>
            <a:ext cx="0" cy="46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4437588" y="4188450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12</a:t>
            </a:r>
            <a:endParaRPr lang="en-US" baseline="30000" dirty="0"/>
          </a:p>
        </p:txBody>
      </p:sp>
      <p:sp>
        <p:nvSpPr>
          <p:cNvPr id="61" name="TextBox 60"/>
          <p:cNvSpPr txBox="1"/>
          <p:nvPr/>
        </p:nvSpPr>
        <p:spPr>
          <a:xfrm>
            <a:off x="4376185" y="378894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7445785" y="2501852"/>
            <a:ext cx="0" cy="46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7036210" y="1755884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587685" y="166432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634459" y="2098784"/>
            <a:ext cx="42522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7893460" y="2098784"/>
            <a:ext cx="381000" cy="12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928158" y="166432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68" name="TextBox 67"/>
          <p:cNvSpPr txBox="1"/>
          <p:nvPr/>
        </p:nvSpPr>
        <p:spPr>
          <a:xfrm>
            <a:off x="6921910" y="2548899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69" name="Oval 68"/>
          <p:cNvSpPr/>
          <p:nvPr/>
        </p:nvSpPr>
        <p:spPr>
          <a:xfrm>
            <a:off x="7036210" y="3012325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73" name="TextBox 72"/>
          <p:cNvSpPr txBox="1"/>
          <p:nvPr/>
        </p:nvSpPr>
        <p:spPr>
          <a:xfrm>
            <a:off x="476250" y="1153841"/>
            <a:ext cx="143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ut (k</a:t>
            </a:r>
            <a:r>
              <a:rPr lang="en-US" baseline="30000" dirty="0" smtClean="0"/>
              <a:t>1</a:t>
            </a:r>
            <a:r>
              <a:rPr lang="en-US" dirty="0" smtClean="0"/>
              <a:t>, v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74" name="TextBox 73"/>
          <p:cNvSpPr txBox="1"/>
          <p:nvPr/>
        </p:nvSpPr>
        <p:spPr>
          <a:xfrm>
            <a:off x="1816723" y="1143436"/>
            <a:ext cx="143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ut (k</a:t>
            </a:r>
            <a:r>
              <a:rPr lang="en-US" baseline="30000" dirty="0" smtClean="0"/>
              <a:t>2</a:t>
            </a:r>
            <a:r>
              <a:rPr lang="en-US" dirty="0" smtClean="0"/>
              <a:t>, v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75" name="TextBox 74"/>
          <p:cNvSpPr txBox="1"/>
          <p:nvPr/>
        </p:nvSpPr>
        <p:spPr>
          <a:xfrm>
            <a:off x="3604745" y="1167477"/>
            <a:ext cx="143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ut (k</a:t>
            </a:r>
            <a:r>
              <a:rPr lang="en-US" baseline="30000" dirty="0" smtClean="0"/>
              <a:t>1</a:t>
            </a:r>
            <a:r>
              <a:rPr lang="en-US" dirty="0" smtClean="0"/>
              <a:t>, v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76" name="TextBox 75"/>
          <p:cNvSpPr txBox="1"/>
          <p:nvPr/>
        </p:nvSpPr>
        <p:spPr>
          <a:xfrm>
            <a:off x="4945218" y="1157072"/>
            <a:ext cx="143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ut (k</a:t>
            </a:r>
            <a:r>
              <a:rPr lang="en-US" baseline="30000" dirty="0" smtClean="0"/>
              <a:t>1</a:t>
            </a:r>
            <a:r>
              <a:rPr lang="en-US" dirty="0" smtClean="0"/>
              <a:t>, v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77" name="TextBox 76"/>
          <p:cNvSpPr txBox="1"/>
          <p:nvPr/>
        </p:nvSpPr>
        <p:spPr>
          <a:xfrm>
            <a:off x="6344499" y="1140996"/>
            <a:ext cx="143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ut (k</a:t>
            </a:r>
            <a:r>
              <a:rPr lang="en-US" baseline="30000" dirty="0" smtClean="0"/>
              <a:t>1</a:t>
            </a:r>
            <a:r>
              <a:rPr lang="en-US" dirty="0" smtClean="0"/>
              <a:t>, v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78" name="TextBox 77"/>
          <p:cNvSpPr txBox="1"/>
          <p:nvPr/>
        </p:nvSpPr>
        <p:spPr>
          <a:xfrm>
            <a:off x="7677956" y="1118780"/>
            <a:ext cx="102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el (k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45" name="Rectangle 44"/>
          <p:cNvSpPr/>
          <p:nvPr/>
        </p:nvSpPr>
        <p:spPr>
          <a:xfrm>
            <a:off x="980624" y="5178809"/>
            <a:ext cx="1747105" cy="6885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atomic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041959" y="5164072"/>
            <a:ext cx="1747105" cy="6885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Atomic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34459" y="5164071"/>
            <a:ext cx="1747105" cy="6885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Serializable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98161" y="6144928"/>
            <a:ext cx="4022924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Type-independent Concurrency Control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8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8"/>
    </mc:Choice>
    <mc:Fallback>
      <p:transition spd="slow" advTm="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0" grpId="0" animBg="1"/>
      <p:bldP spid="51" grpId="0"/>
      <p:bldP spid="54" grpId="0"/>
      <p:bldP spid="55" grpId="0"/>
      <p:bldP spid="56" grpId="0" animBg="1"/>
      <p:bldP spid="60" grpId="0" animBg="1"/>
      <p:bldP spid="61" grpId="0"/>
      <p:bldP spid="63" grpId="0" animBg="1"/>
      <p:bldP spid="64" grpId="0"/>
      <p:bldP spid="67" grpId="0"/>
      <p:bldP spid="68" grpId="0"/>
      <p:bldP spid="69" grpId="0" animBg="1"/>
      <p:bldP spid="73" grpId="0"/>
      <p:bldP spid="74" grpId="0"/>
      <p:bldP spid="75" grpId="0"/>
      <p:bldP spid="76" grpId="0"/>
      <p:bldP spid="46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</a:t>
            </a:r>
            <a:r>
              <a:rPr lang="en-US" dirty="0" smtClean="0"/>
              <a:t>ynchronous Centralized Algorithm (Review)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378613" y="2209800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939387" y="2397691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378613" y="3429497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378613" y="4633509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378613" y="5927744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74669" y="1107255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16200000">
            <a:off x="2676965" y="1481833"/>
            <a:ext cx="1447800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propose(1.42)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8431" y="217723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040" y="1260158"/>
            <a:ext cx="175160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Meaning of Life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8848" y="2189071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492" y="1662368"/>
            <a:ext cx="96799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53272" y="1662368"/>
            <a:ext cx="96799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760021" y="2419487"/>
            <a:ext cx="872320" cy="1198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8431" y="339736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848" y="466885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431" y="592774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8848" y="592774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939387" y="6126172"/>
            <a:ext cx="5650172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155383" y="3645629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18346" y="4838485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6200000">
            <a:off x="2989401" y="1379594"/>
            <a:ext cx="1578842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rPropose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(1, 42)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371956" y="2581380"/>
            <a:ext cx="0" cy="1037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200000">
            <a:off x="2367479" y="2823612"/>
            <a:ext cx="1569717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 (2, 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760021" y="2425262"/>
            <a:ext cx="1408390" cy="250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729978" y="2386268"/>
            <a:ext cx="1192530" cy="3762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078848" y="218786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8431" y="466885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54342" y="5924179"/>
            <a:ext cx="1141712" cy="35418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39020" y="4668855"/>
            <a:ext cx="1138542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33838" y="1034412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762547" y="1091197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 rot="16200000">
            <a:off x="3946506" y="1473338"/>
            <a:ext cx="1340652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accept(1,42)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5228351" y="1106964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 rot="16200000">
            <a:off x="4386121" y="1480391"/>
            <a:ext cx="1340652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accept(1,29)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3392658" y="2448392"/>
            <a:ext cx="973540" cy="1200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 rot="16200000">
            <a:off x="3385254" y="1382697"/>
            <a:ext cx="1578842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rPropose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(1, 29)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338842" y="1056955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314583" y="2454668"/>
            <a:ext cx="872320" cy="1198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265437" y="2402365"/>
            <a:ext cx="1408390" cy="250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246844" y="2389240"/>
            <a:ext cx="1192530" cy="3762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378710" y="1298762"/>
            <a:ext cx="2774689" cy="6885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Should second pending proposal be accepted?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168411" y="2088743"/>
            <a:ext cx="1992580" cy="6885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Atomic!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165017" y="2880458"/>
            <a:ext cx="1992580" cy="688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serializable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78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01"/>
    </mc:Choice>
    <mc:Fallback>
      <p:transition spd="slow" advTm="3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7" grpId="0" animBg="1"/>
      <p:bldP spid="4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Concurrency Control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373258" y="1750050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24733" y="1658491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71507" y="2092950"/>
            <a:ext cx="42522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230508" y="2092950"/>
            <a:ext cx="381000" cy="12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54308" y="246228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5" name="Oval 14"/>
          <p:cNvSpPr/>
          <p:nvPr/>
        </p:nvSpPr>
        <p:spPr>
          <a:xfrm>
            <a:off x="944633" y="2985204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17" name="Straight Arrow Connector 16"/>
          <p:cNvCxnSpPr>
            <a:endCxn id="15" idx="0"/>
          </p:cNvCxnSpPr>
          <p:nvPr/>
        </p:nvCxnSpPr>
        <p:spPr>
          <a:xfrm flipH="1">
            <a:off x="1363733" y="2500977"/>
            <a:ext cx="419100" cy="484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31" idx="0"/>
          </p:cNvCxnSpPr>
          <p:nvPr/>
        </p:nvCxnSpPr>
        <p:spPr>
          <a:xfrm>
            <a:off x="1782833" y="2531762"/>
            <a:ext cx="491898" cy="433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855631" y="2964964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853285" y="2511377"/>
            <a:ext cx="0" cy="46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324783" y="3671004"/>
            <a:ext cx="0" cy="46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924733" y="4154929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12</a:t>
            </a:r>
            <a:endParaRPr lang="en-US" baseline="300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277283" y="3719582"/>
            <a:ext cx="0" cy="46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71507" y="254151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1" name="TextBox 40"/>
          <p:cNvSpPr txBox="1"/>
          <p:nvPr/>
        </p:nvSpPr>
        <p:spPr>
          <a:xfrm>
            <a:off x="2265206" y="1658491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2" name="TextBox 41"/>
          <p:cNvSpPr txBox="1"/>
          <p:nvPr/>
        </p:nvSpPr>
        <p:spPr>
          <a:xfrm>
            <a:off x="863330" y="375542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43" name="TextBox 42"/>
          <p:cNvSpPr txBox="1"/>
          <p:nvPr/>
        </p:nvSpPr>
        <p:spPr>
          <a:xfrm>
            <a:off x="2285957" y="370208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44" name="Oval 43"/>
          <p:cNvSpPr/>
          <p:nvPr/>
        </p:nvSpPr>
        <p:spPr>
          <a:xfrm>
            <a:off x="1855631" y="4170679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21</a:t>
            </a:r>
            <a:endParaRPr lang="en-US" baseline="30000" dirty="0"/>
          </a:p>
        </p:txBody>
      </p:sp>
      <p:sp>
        <p:nvSpPr>
          <p:cNvPr id="50" name="Oval 49"/>
          <p:cNvSpPr/>
          <p:nvPr/>
        </p:nvSpPr>
        <p:spPr>
          <a:xfrm>
            <a:off x="4443710" y="1765409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995185" y="167385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041959" y="2108309"/>
            <a:ext cx="42522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5300960" y="2108309"/>
            <a:ext cx="381000" cy="12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335658" y="167385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55" name="TextBox 54"/>
          <p:cNvSpPr txBox="1"/>
          <p:nvPr/>
        </p:nvSpPr>
        <p:spPr>
          <a:xfrm>
            <a:off x="4329410" y="255842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56" name="Oval 55"/>
          <p:cNvSpPr/>
          <p:nvPr/>
        </p:nvSpPr>
        <p:spPr>
          <a:xfrm>
            <a:off x="4443710" y="3021850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837638" y="3704525"/>
            <a:ext cx="0" cy="46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4437588" y="4188450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12</a:t>
            </a:r>
            <a:endParaRPr lang="en-US" baseline="30000" dirty="0"/>
          </a:p>
        </p:txBody>
      </p:sp>
      <p:sp>
        <p:nvSpPr>
          <p:cNvPr id="61" name="TextBox 60"/>
          <p:cNvSpPr txBox="1"/>
          <p:nvPr/>
        </p:nvSpPr>
        <p:spPr>
          <a:xfrm>
            <a:off x="4376185" y="378894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7445785" y="2501852"/>
            <a:ext cx="0" cy="463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7036210" y="1755884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587685" y="166432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634459" y="2098784"/>
            <a:ext cx="42522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7893460" y="2098784"/>
            <a:ext cx="381000" cy="128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928158" y="1664325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68" name="TextBox 67"/>
          <p:cNvSpPr txBox="1"/>
          <p:nvPr/>
        </p:nvSpPr>
        <p:spPr>
          <a:xfrm>
            <a:off x="6921910" y="2548899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69" name="Oval 68"/>
          <p:cNvSpPr/>
          <p:nvPr/>
        </p:nvSpPr>
        <p:spPr>
          <a:xfrm>
            <a:off x="7036210" y="3012325"/>
            <a:ext cx="838200" cy="6858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</a:t>
            </a:r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73" name="TextBox 72"/>
          <p:cNvSpPr txBox="1"/>
          <p:nvPr/>
        </p:nvSpPr>
        <p:spPr>
          <a:xfrm>
            <a:off x="476250" y="1153841"/>
            <a:ext cx="143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ut (k</a:t>
            </a:r>
            <a:r>
              <a:rPr lang="en-US" baseline="30000" dirty="0" smtClean="0"/>
              <a:t>1</a:t>
            </a:r>
            <a:r>
              <a:rPr lang="en-US" dirty="0" smtClean="0"/>
              <a:t>, v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74" name="TextBox 73"/>
          <p:cNvSpPr txBox="1"/>
          <p:nvPr/>
        </p:nvSpPr>
        <p:spPr>
          <a:xfrm>
            <a:off x="1816723" y="1143436"/>
            <a:ext cx="143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ut (k</a:t>
            </a:r>
            <a:r>
              <a:rPr lang="en-US" baseline="30000" dirty="0" smtClean="0"/>
              <a:t>2</a:t>
            </a:r>
            <a:r>
              <a:rPr lang="en-US" dirty="0" smtClean="0"/>
              <a:t>, v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75" name="TextBox 74"/>
          <p:cNvSpPr txBox="1"/>
          <p:nvPr/>
        </p:nvSpPr>
        <p:spPr>
          <a:xfrm>
            <a:off x="3604745" y="1167477"/>
            <a:ext cx="143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ut (k</a:t>
            </a:r>
            <a:r>
              <a:rPr lang="en-US" baseline="30000" dirty="0" smtClean="0"/>
              <a:t>1</a:t>
            </a:r>
            <a:r>
              <a:rPr lang="en-US" dirty="0" smtClean="0"/>
              <a:t>, v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76" name="TextBox 75"/>
          <p:cNvSpPr txBox="1"/>
          <p:nvPr/>
        </p:nvSpPr>
        <p:spPr>
          <a:xfrm>
            <a:off x="4945218" y="1157072"/>
            <a:ext cx="143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ut (k</a:t>
            </a:r>
            <a:r>
              <a:rPr lang="en-US" baseline="30000" dirty="0" smtClean="0"/>
              <a:t>1</a:t>
            </a:r>
            <a:r>
              <a:rPr lang="en-US" dirty="0" smtClean="0"/>
              <a:t>, v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77" name="TextBox 76"/>
          <p:cNvSpPr txBox="1"/>
          <p:nvPr/>
        </p:nvSpPr>
        <p:spPr>
          <a:xfrm>
            <a:off x="6344499" y="1140996"/>
            <a:ext cx="1430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ut (k</a:t>
            </a:r>
            <a:r>
              <a:rPr lang="en-US" baseline="30000" dirty="0" smtClean="0"/>
              <a:t>1</a:t>
            </a:r>
            <a:r>
              <a:rPr lang="en-US" dirty="0" smtClean="0"/>
              <a:t>, v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78" name="TextBox 77"/>
          <p:cNvSpPr txBox="1"/>
          <p:nvPr/>
        </p:nvSpPr>
        <p:spPr>
          <a:xfrm>
            <a:off x="7660694" y="1149034"/>
            <a:ext cx="102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el (k</a:t>
            </a:r>
            <a:r>
              <a:rPr lang="en-US" baseline="30000" dirty="0" smtClean="0"/>
              <a:t>1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45" name="Rectangle 44"/>
          <p:cNvSpPr/>
          <p:nvPr/>
        </p:nvSpPr>
        <p:spPr>
          <a:xfrm>
            <a:off x="980624" y="5178809"/>
            <a:ext cx="1747105" cy="6885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atomic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041959" y="5164072"/>
            <a:ext cx="1747105" cy="6885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Atomic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634459" y="5164071"/>
            <a:ext cx="1747105" cy="68859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Serializable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98161" y="6144928"/>
            <a:ext cx="4022924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Type-independent Concurrency Control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034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368"/>
    </mc:Choice>
    <mc:Fallback>
      <p:transition spd="slow" advTm="380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0" grpId="0" animBg="1"/>
      <p:bldP spid="51" grpId="0"/>
      <p:bldP spid="54" grpId="0"/>
      <p:bldP spid="55" grpId="0"/>
      <p:bldP spid="56" grpId="0" animBg="1"/>
      <p:bldP spid="60" grpId="0" animBg="1"/>
      <p:bldP spid="61" grpId="0"/>
      <p:bldP spid="63" grpId="0" animBg="1"/>
      <p:bldP spid="64" grpId="0"/>
      <p:bldP spid="67" grpId="0"/>
      <p:bldP spid="68" grpId="0"/>
      <p:bldP spid="69" grpId="0" animBg="1"/>
      <p:bldP spid="73" grpId="0"/>
      <p:bldP spid="74" grpId="0"/>
      <p:bldP spid="75" grpId="0"/>
      <p:bldP spid="76" grpId="0"/>
      <p:bldP spid="77" grpId="0"/>
      <p:bldP spid="78" grpId="0"/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Concurrency Kind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0067" y="1371600"/>
            <a:ext cx="8436733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7F0055"/>
                </a:solidFill>
                <a:latin typeface="Courier New" panose="02070309020205020404" pitchFamily="49" charset="0"/>
              </a:rPr>
              <a:t>enum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ConcurrencyKind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sz="1400" b="1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NON_ATOMIC</a:t>
            </a:r>
            <a:r>
              <a:rPr lang="en-US" sz="1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b="1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ATOMIC</a:t>
            </a:r>
            <a:r>
              <a:rPr lang="en-US" sz="1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</a:p>
          <a:p>
            <a:r>
              <a:rPr lang="en-US" sz="1400" b="1" i="1" dirty="0" smtClean="0">
                <a:solidFill>
                  <a:srgbClr val="0000C0"/>
                </a:solidFill>
                <a:latin typeface="Courier New" panose="02070309020205020404" pitchFamily="49" charset="0"/>
              </a:rPr>
              <a:t>  SERIALIZABLE</a:t>
            </a:r>
            <a:endParaRPr lang="en-US" sz="1400" dirty="0">
              <a:latin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9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58"/>
    </mc:Choice>
    <mc:Fallback>
      <p:transition spd="slow" advTm="2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Propose Client and Server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0067" y="1371600"/>
            <a:ext cx="8436733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protected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dispatchPropose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(!</a:t>
            </a:r>
            <a:r>
              <a:rPr lang="en-US" sz="1400" b="1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isCentralized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())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localPropose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 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else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sendProposeRequest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1233" y="3657600"/>
            <a:ext cx="8436733" cy="220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void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remotePropose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float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StateType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{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recordProposalState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  <a:endParaRPr lang="en-US" sz="1400" b="1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someOtherProposalIsPending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&amp;&amp;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isSerializable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()) {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sendLearnNotification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ProposalFeedbackKind.</a:t>
            </a:r>
            <a:r>
              <a:rPr lang="en-US" sz="1400" b="1" i="1" dirty="0" err="1" smtClean="0">
                <a:solidFill>
                  <a:srgbClr val="0000C0"/>
                </a:solidFill>
                <a:latin typeface="Courier New" panose="02070309020205020404" pitchFamily="49" charset="0"/>
              </a:rPr>
              <a:t>CONCURRENCY_CONFLICT</a:t>
            </a:r>
            <a:r>
              <a:rPr lang="en-US" sz="1400" b="1" i="1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return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 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400" dirty="0" err="1" smtClean="0">
                <a:solidFill>
                  <a:srgbClr val="000000"/>
                </a:solidFill>
                <a:latin typeface="Courier New" panose="02070309020205020404" pitchFamily="49" charset="0"/>
              </a:rPr>
              <a:t>localPropose</a:t>
            </a:r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dirty="0" err="1" smtClean="0">
                <a:solidFill>
                  <a:srgbClr val="6A3E3E"/>
                </a:solidFill>
                <a:latin typeface="Courier New" panose="02070309020205020404" pitchFamily="49" charset="0"/>
              </a:rPr>
              <a:t>aProposalNumber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6A3E3E"/>
                </a:solidFill>
                <a:latin typeface="Courier New" panose="02070309020205020404" pitchFamily="49" charset="0"/>
              </a:rPr>
              <a:t>aProposal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7000" y="6019800"/>
            <a:ext cx="4022924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localPropose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 can be synchronous or asynchronous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50"/>
    </mc:Choice>
    <mc:Fallback>
      <p:transition spd="slow" advTm="123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990600"/>
            <a:ext cx="6909567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Proposer 1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76200" y="13716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200" y="1600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846" y="26670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200" y="4648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6200" y="5105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00" y="2438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6200" y="5486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6200" y="60198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953000" y="928717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47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540"/>
    </mc:Choice>
    <mc:Fallback>
      <p:transition spd="slow" advTm="299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8002" x="5759450" y="2652713"/>
          <p14:tracePt t="238233" x="5759450" y="2660650"/>
          <p14:tracePt t="238266" x="5759450" y="2670175"/>
          <p14:tracePt t="238297" x="5759450" y="2697163"/>
          <p14:tracePt t="238308" x="5751513" y="2724150"/>
          <p14:tracePt t="238326" x="5751513" y="2759075"/>
          <p14:tracePt t="238348" x="5751513" y="2795588"/>
          <p14:tracePt t="238381" x="5751513" y="2874963"/>
          <p14:tracePt t="238410" x="5751513" y="2946400"/>
          <p14:tracePt t="238441" x="5741988" y="3054350"/>
          <p14:tracePt t="238473" x="5741988" y="3108325"/>
          <p14:tracePt t="238481" x="5741988" y="3125788"/>
          <p14:tracePt t="238504" x="5732463" y="3179763"/>
          <p14:tracePt t="238536" x="5732463" y="3214688"/>
          <p14:tracePt t="238548" x="5732463" y="3251200"/>
          <p14:tracePt t="238582" x="5732463" y="3303588"/>
          <p14:tracePt t="238613" x="5732463" y="3357563"/>
          <p14:tracePt t="238645" x="5732463" y="3473450"/>
          <p14:tracePt t="238676" x="5732463" y="3544888"/>
          <p14:tracePt t="238707" x="5724525" y="3625850"/>
          <p14:tracePt t="238715" x="5724525" y="3652838"/>
          <p14:tracePt t="238739" x="5724525" y="3697288"/>
          <p14:tracePt t="238749" x="5724525" y="3714750"/>
          <p14:tracePt t="238770" x="5715000" y="3768725"/>
          <p14:tracePt t="238782" x="5715000" y="3795713"/>
          <p14:tracePt t="238801" x="5715000" y="3848100"/>
          <p14:tracePt t="238815" x="5715000" y="3875088"/>
          <p14:tracePt t="238848" x="5715000" y="3956050"/>
          <p14:tracePt t="238879" x="5715000" y="4017963"/>
          <p14:tracePt t="238910" x="5715000" y="4071938"/>
          <p14:tracePt t="238942" x="5715000" y="4152900"/>
          <p14:tracePt t="238973" x="5715000" y="4232275"/>
          <p14:tracePt t="239004" x="5715000" y="4276725"/>
          <p14:tracePt t="239016" x="5715000" y="4330700"/>
          <p14:tracePt t="239035" x="5715000" y="4357688"/>
          <p14:tracePt t="239050" x="5715000" y="4394200"/>
          <p14:tracePt t="239082" x="5715000" y="4429125"/>
          <p14:tracePt t="239114" x="5715000" y="4465638"/>
          <p14:tracePt t="239145" x="5715000" y="4473575"/>
          <p14:tracePt t="239161" x="5715000" y="4483100"/>
          <p14:tracePt t="239183" x="5715000" y="4491038"/>
          <p14:tracePt t="239208" x="5715000" y="4537075"/>
          <p14:tracePt t="239238" x="5715000" y="4589463"/>
          <p14:tracePt t="239270" x="5724525" y="4643438"/>
          <p14:tracePt t="239317" x="5724525" y="4679950"/>
          <p14:tracePt t="239319" x="5724525" y="4697413"/>
          <p14:tracePt t="239348" x="5732463" y="4705350"/>
          <p14:tracePt t="239352" x="5732463" y="4759325"/>
          <p14:tracePt t="239379" x="5732463" y="4803775"/>
          <p14:tracePt t="239410" x="5741988" y="4848225"/>
          <p14:tracePt t="239442" x="5741988" y="4884738"/>
          <p14:tracePt t="239473" x="5751513" y="4938713"/>
          <p14:tracePt t="239504" x="5751513" y="4983163"/>
          <p14:tracePt t="239535" x="5759450" y="5010150"/>
          <p14:tracePt t="239552" x="5759450" y="5018088"/>
          <p14:tracePt t="239585" x="5759450" y="5054600"/>
          <p14:tracePt t="239601" x="5759450" y="5072063"/>
          <p14:tracePt t="239618" x="5768975" y="5116513"/>
          <p14:tracePt t="239635" x="5768975" y="5133975"/>
          <p14:tracePt t="239651" x="5786438" y="5187950"/>
          <p14:tracePt t="239668" x="5795963" y="5214938"/>
          <p14:tracePt t="239685" x="5813425" y="5268913"/>
          <p14:tracePt t="239702" x="5813425" y="5286375"/>
          <p14:tracePt t="239719" x="5830888" y="5330825"/>
          <p14:tracePt t="239735" x="5840413" y="5357813"/>
          <p14:tracePt t="239752" x="5848350" y="5384800"/>
          <p14:tracePt t="239769" x="5857875" y="5429250"/>
          <p14:tracePt t="239786" x="5857875" y="5438775"/>
          <p14:tracePt t="239803" x="5884863" y="5510213"/>
          <p14:tracePt t="239836" x="5911850" y="5562600"/>
          <p14:tracePt t="239853" x="5919788" y="5572125"/>
          <p14:tracePt t="239886" x="5919788" y="5581650"/>
          <p14:tracePt t="239903" x="5919788" y="5589588"/>
          <p14:tracePt t="239977" x="5929313" y="5589588"/>
          <p14:tracePt t="240009" x="5929313" y="5599113"/>
          <p14:tracePt t="240069" x="5938838" y="5608638"/>
          <p14:tracePt t="240116" x="5938838" y="5616575"/>
          <p14:tracePt t="240195" x="5938838" y="5626100"/>
          <p14:tracePt t="240214" x="5938838" y="5634038"/>
          <p14:tracePt t="240262" x="5938838" y="5643563"/>
          <p14:tracePt t="240289" x="5946775" y="5643563"/>
          <p14:tracePt t="240334" x="5946775" y="5653088"/>
          <p14:tracePt t="240370" x="5946775" y="5661025"/>
          <p14:tracePt t="240604" x="5946775" y="5670550"/>
          <p14:tracePt t="240937" x="5946775" y="5680075"/>
          <p14:tracePt t="241125" x="5919788" y="5688013"/>
          <p14:tracePt t="241170" x="5902325" y="5688013"/>
          <p14:tracePt t="241189" x="5867400" y="5688013"/>
          <p14:tracePt t="241201" x="5840413" y="5688013"/>
          <p14:tracePt t="241221" x="5768975" y="5697538"/>
          <p14:tracePt t="241233" x="5732463" y="5705475"/>
          <p14:tracePt t="241252" x="5661025" y="5705475"/>
          <p14:tracePt t="241263" x="5634038" y="5715000"/>
          <p14:tracePt t="241282" x="5572125" y="5715000"/>
          <p14:tracePt t="241294" x="5537200" y="5715000"/>
          <p14:tracePt t="241312" x="5429250" y="5715000"/>
          <p14:tracePt t="241332" x="5357813" y="5715000"/>
          <p14:tracePt t="241343" x="5330825" y="5715000"/>
          <p14:tracePt t="241362" x="5259388" y="5715000"/>
          <p14:tracePt t="241374" x="5241925" y="5715000"/>
          <p14:tracePt t="241393" x="5116513" y="5724525"/>
          <p14:tracePt t="241408" x="5027613" y="5724525"/>
          <p14:tracePt t="241424" x="4848225" y="5715000"/>
          <p14:tracePt t="241441" x="4776788" y="5715000"/>
          <p14:tracePt t="241458" x="4687888" y="5705475"/>
          <p14:tracePt t="241474" x="4633913" y="5705475"/>
          <p14:tracePt t="241491" x="4616450" y="5705475"/>
          <p14:tracePt t="241508" x="4518025" y="5705475"/>
          <p14:tracePt t="241525" x="4483100" y="5705475"/>
          <p14:tracePt t="241541" x="4348163" y="5705475"/>
          <p14:tracePt t="241558" x="4276725" y="5705475"/>
          <p14:tracePt t="241575" x="4179888" y="5705475"/>
          <p14:tracePt t="241592" x="4152900" y="5705475"/>
          <p14:tracePt t="241610" x="4071938" y="5705475"/>
          <p14:tracePt t="241737" x="4071938" y="5715000"/>
          <p14:tracePt t="241755" x="4081463" y="5724525"/>
          <p14:tracePt t="241768" x="4089400" y="5724525"/>
          <p14:tracePt t="241788" x="4125913" y="5741988"/>
          <p14:tracePt t="241800" x="4143375" y="5751513"/>
          <p14:tracePt t="241820" x="4187825" y="5751513"/>
          <p14:tracePt t="241830" x="4214813" y="5751513"/>
          <p14:tracePt t="241850" x="4276725" y="5759450"/>
          <p14:tracePt t="241862" x="4295775" y="5759450"/>
          <p14:tracePt t="241881" x="4348163" y="5759450"/>
          <p14:tracePt t="241894" x="4375150" y="5768975"/>
          <p14:tracePt t="241913" x="4446588" y="5768975"/>
          <p14:tracePt t="241926" x="4473575" y="5768975"/>
          <p14:tracePt t="241944" x="4562475" y="5768975"/>
          <p14:tracePt t="241960" x="4608513" y="5776913"/>
          <p14:tracePt t="241976" x="4679950" y="5776913"/>
          <p14:tracePt t="241993" x="4697413" y="5776913"/>
          <p14:tracePt t="242010" x="4741863" y="5786438"/>
          <p14:tracePt t="242027" x="4768850" y="5786438"/>
          <p14:tracePt t="242043" x="4822825" y="5786438"/>
          <p14:tracePt t="242071" x="4902200" y="5786438"/>
          <p14:tracePt t="242082" x="4911725" y="5786438"/>
          <p14:tracePt t="242102" x="4946650" y="5795963"/>
          <p14:tracePt t="242114" x="4973638" y="5795963"/>
          <p14:tracePt t="242134" x="5027613" y="5795963"/>
          <p14:tracePt t="242146" x="5054600" y="5795963"/>
          <p14:tracePt t="242164" x="5081588" y="5795963"/>
          <p14:tracePt t="242177" x="5089525" y="5795963"/>
          <p14:tracePt t="242212" x="5099050" y="5795963"/>
          <p14:tracePt t="242289" x="5108575" y="5803900"/>
          <p14:tracePt t="242301" x="5108575" y="5813425"/>
          <p14:tracePt t="242320" x="5126038" y="5813425"/>
          <p14:tracePt t="242455" x="5133975" y="5822950"/>
          <p14:tracePt t="242474" x="5143500" y="5822950"/>
          <p14:tracePt t="242492" x="5160963" y="5822950"/>
          <p14:tracePt t="242553" x="5187950" y="5830888"/>
          <p14:tracePt t="242572" x="5268913" y="5830888"/>
          <p14:tracePt t="242583" x="5313363" y="5840413"/>
          <p14:tracePt t="242603" x="5375275" y="5857875"/>
          <p14:tracePt t="242616" x="5384800" y="5857875"/>
          <p14:tracePt t="242634" x="5429250" y="5867400"/>
          <p14:tracePt t="242646" x="5446713" y="5867400"/>
          <p14:tracePt t="242665" x="5456238" y="5867400"/>
          <p14:tracePt t="242684" x="5510213" y="5875338"/>
          <p14:tracePt t="242695" x="5527675" y="5875338"/>
          <p14:tracePt t="242714" x="5581650" y="5884863"/>
          <p14:tracePt t="242726" x="5599113" y="5884863"/>
          <p14:tracePt t="242746" x="5626100" y="5884863"/>
          <p14:tracePt t="242758" x="5643563" y="5884863"/>
          <p14:tracePt t="242776" x="5680075" y="5894388"/>
          <p14:tracePt t="242788" x="5688013" y="5894388"/>
          <p14:tracePt t="242807" x="5724525" y="5902325"/>
          <p14:tracePt t="242819" x="5741988" y="5911850"/>
          <p14:tracePt t="242839" x="5786438" y="5919788"/>
          <p14:tracePt t="242851" x="5795963" y="5919788"/>
          <p14:tracePt t="242870" x="5803900" y="5919788"/>
          <p14:tracePt t="242882" x="5813425" y="5919788"/>
          <p14:tracePt t="242900" x="5830888" y="5919788"/>
          <p14:tracePt t="242921" x="5857875" y="5929313"/>
          <p14:tracePt t="242933" x="5875338" y="5929313"/>
          <p14:tracePt t="242947" x="5894388" y="5929313"/>
          <p14:tracePt t="242966" x="5929313" y="5938838"/>
          <p14:tracePt t="242980" x="5946775" y="5938838"/>
          <p14:tracePt t="243014" x="5965825" y="5946775"/>
          <p14:tracePt t="243055" x="5973763" y="5946775"/>
          <p14:tracePt t="243212" x="5983288" y="5946775"/>
          <p14:tracePt t="243329" x="5983288" y="5956300"/>
          <p14:tracePt t="243470" x="5983288" y="5973763"/>
          <p14:tracePt t="243501" x="5983288" y="5983288"/>
          <p14:tracePt t="243547" x="5965825" y="6000750"/>
          <p14:tracePt t="243559" x="5965825" y="6010275"/>
          <p14:tracePt t="243579" x="5946775" y="6037263"/>
          <p14:tracePt t="243590" x="5938838" y="6054725"/>
          <p14:tracePt t="243610" x="5919788" y="6072188"/>
          <p14:tracePt t="243623" x="5902325" y="6089650"/>
          <p14:tracePt t="243641" x="5894388" y="6099175"/>
          <p14:tracePt t="243654" x="5894388" y="6108700"/>
          <p14:tracePt t="243672" x="5867400" y="6143625"/>
          <p14:tracePt t="243683" x="5867400" y="6153150"/>
          <p14:tracePt t="243703" x="5840413" y="6180138"/>
          <p14:tracePt t="243721" x="5840413" y="6188075"/>
          <p14:tracePt t="243748" x="5830888" y="6197600"/>
          <p14:tracePt t="243766" x="5822950" y="6205538"/>
          <p14:tracePt t="243779" x="5813425" y="6215063"/>
          <p14:tracePt t="243798" x="5795963" y="6242050"/>
          <p14:tracePt t="243809" x="5786438" y="6251575"/>
          <p14:tracePt t="243829" x="5776913" y="6259513"/>
          <p14:tracePt t="243847" x="5768975" y="6269038"/>
          <p14:tracePt t="244083" x="5776913" y="6269038"/>
          <p14:tracePt t="244129" x="5786438" y="6269038"/>
          <p14:tracePt t="244142" x="5803900" y="6269038"/>
          <p14:tracePt t="244161" x="5822950" y="6269038"/>
          <p14:tracePt t="244187" x="5848350" y="6259513"/>
          <p14:tracePt t="244206" x="5857875" y="6259513"/>
          <p14:tracePt t="244218" x="5867400" y="6259513"/>
          <p14:tracePt t="244237" x="5902325" y="6259513"/>
          <p14:tracePt t="244256" x="5956300" y="6251575"/>
          <p14:tracePt t="244268" x="5973763" y="6251575"/>
          <p14:tracePt t="244286" x="6027738" y="6251575"/>
          <p14:tracePt t="244298" x="6045200" y="6251575"/>
          <p14:tracePt t="244318" x="6116638" y="6251575"/>
          <p14:tracePt t="244347" x="6161088" y="6251575"/>
          <p14:tracePt t="244360" x="6180138" y="6251575"/>
          <p14:tracePt t="244378" x="6224588" y="6251575"/>
          <p14:tracePt t="244397" x="6251575" y="6251575"/>
          <p14:tracePt t="244409" x="6269038" y="6251575"/>
          <p14:tracePt t="244428" x="6286500" y="6251575"/>
          <p14:tracePt t="244440" x="6303963" y="6251575"/>
          <p14:tracePt t="244458" x="6313488" y="6251575"/>
          <p14:tracePt t="244533" x="6323013" y="6251575"/>
          <p14:tracePt t="244707" x="6330950" y="6251575"/>
          <p14:tracePt t="245084" x="6340475" y="6251575"/>
          <p14:tracePt t="247788" x="6330950" y="6259513"/>
          <p14:tracePt t="247807" x="6323013" y="6276975"/>
          <p14:tracePt t="247826" x="6313488" y="6286500"/>
          <p14:tracePt t="247838" x="6303963" y="6296025"/>
          <p14:tracePt t="247868" x="6303963" y="6303963"/>
          <p14:tracePt t="247887" x="6286500" y="6330950"/>
          <p14:tracePt t="247919" x="6269038" y="6357938"/>
          <p14:tracePt t="247951" x="6269038" y="6367463"/>
          <p14:tracePt t="247993" x="6259513" y="6367463"/>
          <p14:tracePt t="248021" x="6259513" y="6375400"/>
          <p14:tracePt t="248311" x="6259513" y="6384925"/>
          <p14:tracePt t="248329" x="6251575" y="6384925"/>
          <p14:tracePt t="248359" x="6251575" y="6394450"/>
          <p14:tracePt t="248567" x="6251575" y="6411913"/>
          <p14:tracePt t="248765" x="6242050" y="6411913"/>
          <p14:tracePt t="248830" x="6242050" y="6419850"/>
          <p14:tracePt t="249161" x="6242050" y="6429375"/>
          <p14:tracePt t="249427" x="6232525" y="6429375"/>
          <p14:tracePt t="249509" x="6232525" y="6438900"/>
          <p14:tracePt t="249678" x="6232525" y="6446838"/>
          <p14:tracePt t="249902" x="6224588" y="6446838"/>
          <p14:tracePt t="249993" x="6224588" y="6456363"/>
          <p14:tracePt t="250323" x="6224588" y="6465888"/>
          <p14:tracePt t="250685" x="6224588" y="6473825"/>
          <p14:tracePt t="250719" x="6215063" y="6473825"/>
          <p14:tracePt t="251017" x="6215063" y="6483350"/>
          <p14:tracePt t="251066" x="6205538" y="6483350"/>
          <p14:tracePt t="251171" x="6205538" y="6491288"/>
          <p14:tracePt t="251220" x="6205538" y="6500813"/>
          <p14:tracePt t="251536" x="6205538" y="6510338"/>
          <p14:tracePt t="251676" x="6197600" y="6510338"/>
          <p14:tracePt t="251784" x="6197600" y="6518275"/>
          <p14:tracePt t="251972" x="6188075" y="6518275"/>
          <p14:tracePt t="252147" x="6188075" y="6527800"/>
          <p14:tracePt t="252419" x="6188075" y="6537325"/>
          <p14:tracePt t="252460" x="6180138" y="6537325"/>
          <p14:tracePt t="252717" x="6180138" y="6545263"/>
          <p14:tracePt t="252874" x="6170613" y="6545263"/>
          <p14:tracePt t="252901" x="6170613" y="655478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350" y="1447800"/>
            <a:ext cx="8599650" cy="42672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Rejected Proposer 2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56688" y="950163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76200" y="19050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350" y="36576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63350" y="5667677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00" y="3200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95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64"/>
    </mc:Choice>
    <mc:Fallback>
      <p:transition spd="slow" advTm="2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1" y="1600200"/>
            <a:ext cx="8382000" cy="24929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Accepting Acceptor </a:t>
            </a:r>
            <a:r>
              <a:rPr lang="en-US" dirty="0"/>
              <a:t>3</a:t>
            </a:r>
            <a:r>
              <a:rPr lang="en-US" dirty="0" smtClean="0"/>
              <a:t> (</a:t>
            </a:r>
            <a:r>
              <a:rPr lang="en-US" dirty="0"/>
              <a:t>Synchronous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56688" y="950163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8068" y="1981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8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57"/>
    </mc:Choice>
    <mc:Fallback>
      <p:transition spd="slow" advTm="11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77" y="1447800"/>
            <a:ext cx="8608423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Rejecting Acceptor 4 (</a:t>
            </a:r>
            <a:r>
              <a:rPr lang="en-US" dirty="0"/>
              <a:t>Synchronous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56688" y="950163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30777" y="34290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69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08"/>
    </mc:Choice>
    <mc:Fallback>
      <p:transition spd="slow" advTm="31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(Semi) Synchronous Consistency Scenarios (Last Slide of Part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Multiple client UIs commit to single server</a:t>
            </a:r>
          </a:p>
          <a:p>
            <a:pPr lvl="1"/>
            <a:r>
              <a:rPr lang="en-US" dirty="0"/>
              <a:t>Browser-Sakai</a:t>
            </a:r>
          </a:p>
          <a:p>
            <a:r>
              <a:rPr lang="en-US" dirty="0"/>
              <a:t>Nested transaction involving </a:t>
            </a:r>
            <a:r>
              <a:rPr lang="en-US" dirty="0" smtClean="0"/>
              <a:t>multiple  </a:t>
            </a:r>
            <a:r>
              <a:rPr lang="en-US" dirty="0"/>
              <a:t>logical servers</a:t>
            </a:r>
          </a:p>
          <a:p>
            <a:pPr lvl="1"/>
            <a:r>
              <a:rPr lang="en-US" dirty="0" smtClean="0"/>
              <a:t>Travelocity (non replicated)</a:t>
            </a:r>
            <a:endParaRPr lang="en-US" dirty="0"/>
          </a:p>
          <a:p>
            <a:r>
              <a:rPr lang="en-US" dirty="0"/>
              <a:t>Physical replication with multiple changers </a:t>
            </a:r>
          </a:p>
          <a:p>
            <a:pPr lvl="1"/>
            <a:r>
              <a:rPr lang="en-US" dirty="0"/>
              <a:t>Diff-based with divergence (</a:t>
            </a:r>
            <a:r>
              <a:rPr lang="en-US" dirty="0" err="1"/>
              <a:t>Git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Snapshot-based (Google Drive, OneDrive)</a:t>
            </a:r>
          </a:p>
          <a:p>
            <a:pPr lvl="1"/>
            <a:r>
              <a:rPr lang="en-US" dirty="0"/>
              <a:t>Command-based: replicated state machines (Google Docs, LiveMeeting)</a:t>
            </a:r>
          </a:p>
          <a:p>
            <a:r>
              <a:rPr lang="en-US" dirty="0"/>
              <a:t>Lock and other meta/configuration state</a:t>
            </a:r>
          </a:p>
          <a:p>
            <a:pPr lvl="1"/>
            <a:r>
              <a:rPr lang="en-US" dirty="0"/>
              <a:t>Live Meeting</a:t>
            </a:r>
          </a:p>
          <a:p>
            <a:r>
              <a:rPr lang="en-US" dirty="0"/>
              <a:t>Physical mirroring</a:t>
            </a:r>
          </a:p>
          <a:p>
            <a:pPr lvl="1"/>
            <a:r>
              <a:rPr lang="en-US" dirty="0"/>
              <a:t>Akamai</a:t>
            </a:r>
          </a:p>
          <a:p>
            <a:r>
              <a:rPr lang="en-US" dirty="0"/>
              <a:t>Master (primary)-slave(backup) replication</a:t>
            </a:r>
          </a:p>
          <a:p>
            <a:r>
              <a:rPr lang="en-US" dirty="0"/>
              <a:t>Master-master replication</a:t>
            </a:r>
          </a:p>
          <a:p>
            <a:pPr lvl="1"/>
            <a:r>
              <a:rPr lang="en-US" dirty="0"/>
              <a:t>Disjoint writes</a:t>
            </a:r>
          </a:p>
          <a:p>
            <a:pPr lvl="1"/>
            <a:r>
              <a:rPr lang="en-US" dirty="0"/>
              <a:t>Overlapping writes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07196" y="123806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7733199" y="4195810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7" name="Multiply 6"/>
          <p:cNvSpPr/>
          <p:nvPr/>
        </p:nvSpPr>
        <p:spPr>
          <a:xfrm>
            <a:off x="7693997" y="2506526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7720716" y="3099885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Multiply 8"/>
          <p:cNvSpPr/>
          <p:nvPr/>
        </p:nvSpPr>
        <p:spPr>
          <a:xfrm>
            <a:off x="7694986" y="3676073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Multiply 10"/>
          <p:cNvSpPr/>
          <p:nvPr/>
        </p:nvSpPr>
        <p:spPr>
          <a:xfrm>
            <a:off x="7693997" y="4771998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01013" y="477199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4" name="Multiply 13"/>
          <p:cNvSpPr/>
          <p:nvPr/>
        </p:nvSpPr>
        <p:spPr>
          <a:xfrm>
            <a:off x="7693997" y="5315566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7733199" y="5817490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55002" y="1660159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7" name="Multiply 16"/>
          <p:cNvSpPr/>
          <p:nvPr/>
        </p:nvSpPr>
        <p:spPr>
          <a:xfrm>
            <a:off x="7693997" y="1811349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89798" y="477199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25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44"/>
    </mc:Choice>
    <mc:Fallback>
      <p:transition spd="slow" advTm="5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13" grpId="0"/>
      <p:bldP spid="16" grpId="0"/>
      <p:bldP spid="17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Image result for mountain valley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8" y="1620664"/>
            <a:ext cx="806823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Coordinating: Multi Proposing General</a:t>
            </a:r>
            <a:endParaRPr lang="en-US" dirty="0"/>
          </a:p>
        </p:txBody>
      </p:sp>
      <p:pic>
        <p:nvPicPr>
          <p:cNvPr id="1030" name="Picture 6" descr="Image result for army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3851">
            <a:off x="505709" y="3389355"/>
            <a:ext cx="83127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army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26" y="3657744"/>
            <a:ext cx="83127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arm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51">
            <a:off x="9886876" y="5759828"/>
            <a:ext cx="99751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army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0415">
            <a:off x="7672270" y="3467243"/>
            <a:ext cx="83127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524000" y="2219994"/>
            <a:ext cx="762000" cy="980549"/>
            <a:chOff x="1524000" y="2219994"/>
            <a:chExt cx="762000" cy="980549"/>
          </a:xfrm>
        </p:grpSpPr>
        <p:pic>
          <p:nvPicPr>
            <p:cNvPr id="16" name="Picture 8" descr="Image result for army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574" y="2802538"/>
              <a:ext cx="188772" cy="398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ular Callout 18"/>
            <p:cNvSpPr/>
            <p:nvPr/>
          </p:nvSpPr>
          <p:spPr>
            <a:xfrm>
              <a:off x="1524000" y="2219994"/>
              <a:ext cx="762000" cy="440338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Dawn</a:t>
              </a:r>
              <a:endParaRPr lang="en-US" sz="1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24272" y="2231542"/>
            <a:ext cx="762000" cy="980549"/>
            <a:chOff x="1524000" y="2219994"/>
            <a:chExt cx="762000" cy="980549"/>
          </a:xfrm>
        </p:grpSpPr>
        <p:pic>
          <p:nvPicPr>
            <p:cNvPr id="21" name="Picture 8" descr="Image result for army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574" y="2802538"/>
              <a:ext cx="188772" cy="398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ular Callout 21"/>
            <p:cNvSpPr/>
            <p:nvPr/>
          </p:nvSpPr>
          <p:spPr>
            <a:xfrm>
              <a:off x="1524000" y="2219994"/>
              <a:ext cx="762000" cy="440338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Dusk</a:t>
              </a:r>
              <a:endParaRPr lang="en-US" sz="1600" dirty="0"/>
            </a:p>
          </p:txBody>
        </p:sp>
      </p:grpSp>
      <p:pic>
        <p:nvPicPr>
          <p:cNvPr id="24" name="Picture 6" descr="Image result for soldier writing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04" y="4256602"/>
            <a:ext cx="584874" cy="6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soldier writing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8" y="4202885"/>
            <a:ext cx="584874" cy="6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524000" y="2219994"/>
            <a:ext cx="762000" cy="980549"/>
            <a:chOff x="1524000" y="2219994"/>
            <a:chExt cx="762000" cy="980549"/>
          </a:xfrm>
        </p:grpSpPr>
        <p:pic>
          <p:nvPicPr>
            <p:cNvPr id="18" name="Picture 8" descr="Image result for army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574" y="2802538"/>
              <a:ext cx="188772" cy="398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ular Callout 22"/>
            <p:cNvSpPr/>
            <p:nvPr/>
          </p:nvSpPr>
          <p:spPr>
            <a:xfrm>
              <a:off x="1524000" y="2219994"/>
              <a:ext cx="762000" cy="440338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Dusk</a:t>
              </a:r>
              <a:endParaRPr lang="en-US" sz="16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200400" y="5840643"/>
            <a:ext cx="3081545" cy="68859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Problems?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5621606"/>
      </p:ext>
    </p:extLst>
  </p:cSld>
  <p:clrMapOvr>
    <a:masterClrMapping/>
  </p:clrMapOvr>
  <p:transition advTm="2728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Failure in Centralized Algorithm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378613" y="2209800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939387" y="2397691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378613" y="3429497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378613" y="4633509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378613" y="5927744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74669" y="1107255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16200000">
            <a:off x="2676965" y="1481833"/>
            <a:ext cx="1447800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propose(1.42)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8431" y="217723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040" y="1260158"/>
            <a:ext cx="175160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Meaning of Life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8848" y="2189071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492" y="1662368"/>
            <a:ext cx="96799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53272" y="1662368"/>
            <a:ext cx="96799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760021" y="2419487"/>
            <a:ext cx="872320" cy="1198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8431" y="339736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848" y="466885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431" y="592774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8848" y="592774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939387" y="6126172"/>
            <a:ext cx="5650172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155383" y="3645629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18346" y="4838485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6200000">
            <a:off x="2989401" y="1379594"/>
            <a:ext cx="1578842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rPropose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(1, 42)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371956" y="2581380"/>
            <a:ext cx="0" cy="1037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200000">
            <a:off x="2367479" y="2823612"/>
            <a:ext cx="1569717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 (2, 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760021" y="2425262"/>
            <a:ext cx="1408390" cy="250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729978" y="2386268"/>
            <a:ext cx="1192530" cy="3762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078848" y="218786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78848" y="218799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88431" y="217723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88431" y="339736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8431" y="466885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88431" y="592680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88431" y="5927946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29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8431" y="466885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88431" y="339736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29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88431" y="217723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29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88431" y="466885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29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023746" y="1034412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762547" y="1091197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 rot="16200000">
            <a:off x="3946506" y="1473338"/>
            <a:ext cx="1340652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learn(1,42)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5228351" y="1106964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 rot="16200000">
            <a:off x="4386121" y="1480391"/>
            <a:ext cx="1340652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learn(1,29)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3392658" y="2448392"/>
            <a:ext cx="973540" cy="1200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 rot="16200000">
            <a:off x="3385254" y="1382697"/>
            <a:ext cx="1578842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rPropose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(1, 29)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419599" y="1037515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314583" y="2454668"/>
            <a:ext cx="872320" cy="1198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265437" y="2402365"/>
            <a:ext cx="1408390" cy="250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246844" y="2389240"/>
            <a:ext cx="1192530" cy="3762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6227260" y="1362635"/>
            <a:ext cx="2022721" cy="688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Inconsistency!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967975" y="3335716"/>
            <a:ext cx="2703275" cy="6885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Correct state is with at least one alive member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959492" y="2497253"/>
            <a:ext cx="2703275" cy="688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New sequencer may be arbitrarily behind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990374" y="4345650"/>
            <a:ext cx="2703275" cy="688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That member may die in middle of switchover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52681" y="5279827"/>
            <a:ext cx="2703275" cy="6885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 could use the voice of more than one member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27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37"/>
    </mc:Choice>
    <mc:Fallback>
      <p:transition spd="slow" advTm="10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42" grpId="0" animBg="1"/>
      <p:bldP spid="47" grpId="0" animBg="1"/>
      <p:bldP spid="49" grpId="0" animBg="1"/>
      <p:bldP spid="55" grpId="0" animBg="1"/>
      <p:bldP spid="57" grpId="0" animBg="1"/>
      <p:bldP spid="58" grpId="0" animBg="1"/>
      <p:bldP spid="59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Switching Central Replicas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47800" y="1600200"/>
            <a:ext cx="5410200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 Problem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2288791"/>
            <a:ext cx="5410200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A sends to B via C and B sends A via D,  then C == D as central replica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replica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unique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47800" y="3321677"/>
            <a:ext cx="5410200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non centralized algorithm during switchover as no common central replica to solve consensus problem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7800" y="4354563"/>
            <a:ext cx="5410200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use 0 phases.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7800" y="5043154"/>
            <a:ext cx="5410200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Order the replicas by id and pick the next one in the list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13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260"/>
    </mc:Choice>
    <mc:Fallback>
      <p:transition spd="slow" advTm="309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 Select Server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0067" y="1371600"/>
            <a:ext cx="8436733" cy="19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public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String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getServerName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if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400" b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serverName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 == </a:t>
            </a:r>
            <a:r>
              <a:rPr lang="en-US" sz="1400" b="1" dirty="0">
                <a:solidFill>
                  <a:srgbClr val="7F0055"/>
                </a:solidFill>
                <a:latin typeface="Courier New" panose="02070309020205020404" pitchFamily="49" charset="0"/>
              </a:rPr>
              <a:t>null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) {</a:t>
            </a: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  return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urier New" panose="02070309020205020404" pitchFamily="49" charset="0"/>
              </a:rPr>
              <a:t>getSortedMembers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().get(0); </a:t>
            </a:r>
            <a:r>
              <a:rPr lang="en-US" sz="1400" b="1" dirty="0">
                <a:solidFill>
                  <a:srgbClr val="3F7F5F"/>
                </a:solidFill>
                <a:latin typeface="Courier New" panose="02070309020205020404" pitchFamily="49" charset="0"/>
              </a:rPr>
              <a:t>// at least this one is alive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b="1" dirty="0" smtClean="0">
                <a:solidFill>
                  <a:srgbClr val="7F0055"/>
                </a:solidFill>
                <a:latin typeface="Courier New" panose="02070309020205020404" pitchFamily="49" charset="0"/>
              </a:rPr>
              <a:t>  return</a:t>
            </a:r>
            <a:r>
              <a:rPr lang="en-US" sz="1400" b="1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400" b="1" dirty="0" err="1">
                <a:solidFill>
                  <a:srgbClr val="0000C0"/>
                </a:solidFill>
                <a:latin typeface="Courier New" panose="02070309020205020404" pitchFamily="49" charset="0"/>
              </a:rPr>
              <a:t>serverName</a:t>
            </a:r>
            <a:r>
              <a:rPr lang="en-US" sz="1400" b="1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  }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}</a:t>
            </a:r>
            <a:endParaRPr lang="en-US" sz="1400" dirty="0" smtClean="0">
              <a:solidFill>
                <a:srgbClr val="000000"/>
              </a:solidFill>
              <a:latin typeface="Courier Ne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4038600"/>
            <a:ext cx="5410200" cy="6885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centralized algorithm with  replica proposing itself necessary if sorted list not sufficient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189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52"/>
    </mc:Choice>
    <mc:Fallback>
      <p:transition spd="slow" advTm="48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Killing Central Process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828800"/>
            <a:ext cx="8382000" cy="14382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20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96"/>
    </mc:Choice>
    <mc:Fallback>
      <p:transition spd="slow" advTm="10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369" y="2097109"/>
            <a:ext cx="8781940" cy="25113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Proposer 1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12714" y="4267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953000" y="928717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049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73"/>
    </mc:Choice>
    <mc:Fallback>
      <p:transition spd="slow" advTm="2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072" x="6170613" y="6545263"/>
          <p14:tracePt t="17090" x="6180138" y="6537325"/>
          <p14:tracePt t="17102" x="6180138" y="6527800"/>
          <p14:tracePt t="17121" x="6205538" y="6491288"/>
          <p14:tracePt t="17133" x="6215063" y="6465888"/>
          <p14:tracePt t="17153" x="6232525" y="6367463"/>
          <p14:tracePt t="17165" x="6242050" y="6323013"/>
          <p14:tracePt t="17184" x="6242050" y="6188075"/>
          <p14:tracePt t="17196" x="6251575" y="6126163"/>
          <p14:tracePt t="17215" x="6251575" y="6054725"/>
          <p14:tracePt t="17229" x="6259513" y="6018213"/>
          <p14:tracePt t="17247" x="6276975" y="5956300"/>
          <p14:tracePt t="17262" x="6276975" y="5938838"/>
          <p14:tracePt t="17279" x="6296025" y="5848350"/>
          <p14:tracePt t="17297" x="6303963" y="5776913"/>
          <p14:tracePt t="17313" x="6303963" y="5751513"/>
          <p14:tracePt t="17329" x="6330950" y="5616575"/>
          <p14:tracePt t="17346" x="6330950" y="5608638"/>
          <p14:tracePt t="17363" x="6340475" y="5562600"/>
          <p14:tracePt t="17380" x="6348413" y="5537200"/>
          <p14:tracePt t="17396" x="6357938" y="5473700"/>
          <p14:tracePt t="17413" x="6367463" y="5446713"/>
          <p14:tracePt t="17430" x="6367463" y="5419725"/>
          <p14:tracePt t="17446" x="6367463" y="5394325"/>
          <p14:tracePt t="17463" x="6384925" y="5348288"/>
          <p14:tracePt t="17481" x="6394450" y="5268913"/>
          <p14:tracePt t="17513" x="6411913" y="5153025"/>
          <p14:tracePt t="17547" x="6438900" y="5037138"/>
          <p14:tracePt t="17564" x="6456363" y="4973638"/>
          <p14:tracePt t="17584" x="6456363" y="4956175"/>
          <p14:tracePt t="17597" x="6465888" y="4902200"/>
          <p14:tracePt t="17614" x="6473825" y="4867275"/>
          <p14:tracePt t="17630" x="6483350" y="4813300"/>
          <p14:tracePt t="17647" x="6491288" y="4803775"/>
          <p14:tracePt t="17664" x="6491288" y="4759325"/>
          <p14:tracePt t="17681" x="6500813" y="4732338"/>
          <p14:tracePt t="17698" x="6518275" y="4633913"/>
          <p14:tracePt t="17730" x="6545263" y="4572000"/>
          <p14:tracePt t="17748" x="6554788" y="4518025"/>
          <p14:tracePt t="17771" x="6572250" y="4456113"/>
          <p14:tracePt t="17781" x="6572250" y="4429125"/>
          <p14:tracePt t="17803" x="6589713" y="4384675"/>
          <p14:tracePt t="17814" x="6599238" y="4367213"/>
          <p14:tracePt t="17834" x="6608763" y="4330700"/>
          <p14:tracePt t="17848" x="6608763" y="4322763"/>
          <p14:tracePt t="17882" x="6616700" y="4295775"/>
          <p14:tracePt t="17892" x="6626225" y="4268788"/>
          <p14:tracePt t="17912" x="6626225" y="4251325"/>
          <p14:tracePt t="17923" x="6653213" y="4205288"/>
          <p14:tracePt t="17951" x="6670675" y="4179888"/>
          <p14:tracePt t="17970" x="6680200" y="4170363"/>
          <p14:tracePt t="17982" x="6688138" y="4160838"/>
          <p14:tracePt t="18006" x="6697663" y="4143375"/>
          <p14:tracePt t="18015" x="6697663" y="4133850"/>
          <p14:tracePt t="18037" x="6715125" y="4125913"/>
          <p14:tracePt t="18051" x="6715125" y="4108450"/>
          <p14:tracePt t="18082" x="6724650" y="4108450"/>
          <p14:tracePt t="18428" x="6732588" y="4116388"/>
          <p14:tracePt t="18504" x="6732588" y="4125913"/>
          <p14:tracePt t="18585" x="6732588" y="4133850"/>
          <p14:tracePt t="18596" x="6732588" y="4143375"/>
          <p14:tracePt t="18643" x="6732588" y="4152900"/>
          <p14:tracePt t="18726" x="6732588" y="4160838"/>
          <p14:tracePt t="18738" x="6732588" y="4170363"/>
          <p14:tracePt t="18756" x="6732588" y="4179888"/>
          <p14:tracePt t="18784" x="6732588" y="4187825"/>
          <p14:tracePt t="18803" x="6732588" y="4197350"/>
          <p14:tracePt t="18836" x="6732588" y="4205288"/>
          <p14:tracePt t="18895" x="6732588" y="4214813"/>
          <p14:tracePt t="18975" x="6732588" y="4224338"/>
          <p14:tracePt t="19116" x="6732588" y="4232275"/>
          <p14:tracePt t="19340" x="6724650" y="4241800"/>
          <p14:tracePt t="19371" x="6697663" y="4241800"/>
          <p14:tracePt t="19382" x="6661150" y="4241800"/>
          <p14:tracePt t="19401" x="6589713" y="4241800"/>
          <p14:tracePt t="19420" x="6537325" y="4232275"/>
          <p14:tracePt t="19444" x="6446838" y="4224338"/>
          <p14:tracePt t="19476" x="6357938" y="4224338"/>
          <p14:tracePt t="19506" x="6286500" y="4241800"/>
          <p14:tracePt t="19520" x="6224588" y="4259263"/>
          <p14:tracePt t="19554" x="5956300" y="4295775"/>
          <p14:tracePt t="19557" x="5768975" y="4322763"/>
          <p14:tracePt t="19585" x="5705475" y="4330700"/>
          <p14:tracePt t="19589" x="5589588" y="4340225"/>
          <p14:tracePt t="19616" x="5527675" y="4348163"/>
          <p14:tracePt t="19621" x="5375275" y="4367213"/>
          <p14:tracePt t="19647" x="5313363" y="4375150"/>
          <p14:tracePt t="19654" x="5170488" y="4384675"/>
          <p14:tracePt t="19678" x="5062538" y="4411663"/>
          <p14:tracePt t="19687" x="5027613" y="4411663"/>
          <p14:tracePt t="19710" x="4902200" y="4419600"/>
          <p14:tracePt t="19721" x="4848225" y="4419600"/>
          <p14:tracePt t="19741" x="4714875" y="4419600"/>
          <p14:tracePt t="19754" x="4660900" y="4429125"/>
          <p14:tracePt t="19788" x="4572000" y="4429125"/>
          <p14:tracePt t="19791" x="4545013" y="4429125"/>
          <p14:tracePt t="19819" x="4465638" y="4429125"/>
          <p14:tracePt t="19823" x="4446588" y="4429125"/>
          <p14:tracePt t="19868" x="4438650" y="4429125"/>
          <p14:tracePt t="19933" x="4429125" y="4429125"/>
          <p14:tracePt t="19983" x="4419600" y="4429125"/>
          <p14:tracePt t="20126" x="4429125" y="4429125"/>
          <p14:tracePt t="20158" x="4438650" y="4429125"/>
          <p14:tracePt t="20199" x="4446588" y="4419600"/>
          <p14:tracePt t="20218" x="4473575" y="4419600"/>
          <p14:tracePt t="20229" x="4500563" y="4419600"/>
          <p14:tracePt t="20249" x="4554538" y="4419600"/>
          <p14:tracePt t="20273" x="4581525" y="4419600"/>
          <p14:tracePt t="20280" x="4625975" y="4419600"/>
          <p14:tracePt t="20303" x="4679950" y="4411663"/>
          <p14:tracePt t="20310" x="4705350" y="4402138"/>
          <p14:tracePt t="20335" x="4759325" y="4402138"/>
          <p14:tracePt t="20342" x="4776788" y="4402138"/>
          <p14:tracePt t="20366" x="4857750" y="4394200"/>
          <p14:tracePt t="20373" x="4902200" y="4394200"/>
          <p14:tracePt t="20397" x="4956175" y="4394200"/>
          <p14:tracePt t="20406" x="5010150" y="4394200"/>
          <p14:tracePt t="20429" x="5072063" y="4384675"/>
          <p14:tracePt t="20441" x="5126038" y="4384675"/>
          <p14:tracePt t="20460" x="5143500" y="4384675"/>
          <p14:tracePt t="20474" x="5205413" y="4384675"/>
          <p14:tracePt t="20507" x="5286375" y="4375150"/>
          <p14:tracePt t="20538" x="5384800" y="4357688"/>
          <p14:tracePt t="20569" x="5456238" y="4340225"/>
          <p14:tracePt t="20601" x="5483225" y="4340225"/>
          <p14:tracePt t="20612" x="5545138" y="4330700"/>
          <p14:tracePt t="20632" x="5562600" y="4322763"/>
          <p14:tracePt t="20644" x="5634038" y="4313238"/>
          <p14:tracePt t="20663" x="5661025" y="4303713"/>
          <p14:tracePt t="20675" x="5705475" y="4295775"/>
          <p14:tracePt t="20695" x="5732463" y="4295775"/>
          <p14:tracePt t="20708" x="5795963" y="4286250"/>
          <p14:tracePt t="20741" x="5867400" y="4276725"/>
          <p14:tracePt t="20773" x="5919788" y="4276725"/>
          <p14:tracePt t="20804" x="5983288" y="4268788"/>
          <p14:tracePt t="20835" x="6027738" y="4268788"/>
          <p14:tracePt t="20866" x="6045200" y="4268788"/>
          <p14:tracePt t="20890" x="6062663" y="4268788"/>
          <p14:tracePt t="20953" x="6072188" y="4268788"/>
          <p14:tracePt t="21020" x="6081713" y="4268788"/>
          <p14:tracePt t="21161" x="6089650" y="4268788"/>
          <p14:tracePt t="21463" x="6099175" y="426878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39" y="1600200"/>
            <a:ext cx="7924800" cy="51256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Rejected Proposer 2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56688" y="950163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82639" y="1981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200" y="4343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2639" y="54102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639" y="34290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73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43"/>
    </mc:Choice>
    <mc:Fallback>
      <p:transition spd="slow" advTm="7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64" x="6099175" y="4251325"/>
          <p14:tracePt t="2083" x="6099175" y="4241800"/>
          <p14:tracePt t="2095" x="6099175" y="4232275"/>
          <p14:tracePt t="2114" x="6099175" y="4205288"/>
          <p14:tracePt t="2126" x="6099175" y="4197350"/>
          <p14:tracePt t="2146" x="6099175" y="4143375"/>
          <p14:tracePt t="2157" x="6108700" y="4133850"/>
          <p14:tracePt t="2176" x="6126163" y="4081463"/>
          <p14:tracePt t="2187" x="6143625" y="4044950"/>
          <p14:tracePt t="2206" x="6170613" y="3983038"/>
          <p14:tracePt t="2219" x="6180138" y="3965575"/>
          <p14:tracePt t="2238" x="6205538" y="3919538"/>
          <p14:tracePt t="2257" x="6215063" y="3894138"/>
          <p14:tracePt t="2269" x="6224588" y="3884613"/>
          <p14:tracePt t="2288" x="6251575" y="3840163"/>
          <p14:tracePt t="2299" x="6259513" y="3813175"/>
          <p14:tracePt t="2319" x="6296025" y="3776663"/>
          <p14:tracePt t="2346" x="6303963" y="3768725"/>
          <p14:tracePt t="2365" x="6323013" y="3741738"/>
          <p14:tracePt t="2377" x="6330950" y="3741738"/>
          <p14:tracePt t="2397" x="6348413" y="3714750"/>
          <p14:tracePt t="2408" x="6367463" y="3705225"/>
          <p14:tracePt t="2428" x="6394450" y="3679825"/>
          <p14:tracePt t="2441" x="6411913" y="3660775"/>
          <p14:tracePt t="2459" x="6438900" y="3633788"/>
          <p14:tracePt t="2471" x="6446838" y="3616325"/>
          <p14:tracePt t="2491" x="6483350" y="3589338"/>
          <p14:tracePt t="2502" x="6491288" y="3581400"/>
          <p14:tracePt t="2521" x="6527800" y="3536950"/>
          <p14:tracePt t="2540" x="6572250" y="3490913"/>
          <p14:tracePt t="2552" x="6581775" y="3482975"/>
          <p14:tracePt t="2571" x="6626225" y="3446463"/>
          <p14:tracePt t="2583" x="6634163" y="3438525"/>
          <p14:tracePt t="2601" x="6653213" y="3419475"/>
          <p14:tracePt t="2614" x="6670675" y="3402013"/>
          <p14:tracePt t="2633" x="6697663" y="3375025"/>
          <p14:tracePt t="2648" x="6705600" y="3357563"/>
          <p14:tracePt t="2665" x="6742113" y="3330575"/>
          <p14:tracePt t="2681" x="6751638" y="3322638"/>
          <p14:tracePt t="2698" x="6786563" y="3286125"/>
          <p14:tracePt t="2715" x="6796088" y="3276600"/>
          <p14:tracePt t="2731" x="6831013" y="3224213"/>
          <p14:tracePt t="2748" x="6848475" y="3205163"/>
          <p14:tracePt t="2765" x="6875463" y="3160713"/>
          <p14:tracePt t="2781" x="6884988" y="3143250"/>
          <p14:tracePt t="2798" x="6911975" y="3108325"/>
          <p14:tracePt t="2815" x="6919913" y="3089275"/>
          <p14:tracePt t="2832" x="6938963" y="3027363"/>
          <p14:tracePt t="2849" x="6956425" y="3009900"/>
          <p14:tracePt t="2865" x="6983413" y="2955925"/>
          <p14:tracePt t="2882" x="7010400" y="2928938"/>
          <p14:tracePt t="2916" x="7037388" y="2894013"/>
          <p14:tracePt t="2962" x="7045325" y="2884488"/>
          <p14:tracePt t="2974" x="7062788" y="2884488"/>
          <p14:tracePt t="2993" x="7081838" y="2867025"/>
          <p14:tracePt t="3006" x="7089775" y="2857500"/>
          <p14:tracePt t="3024" x="7116763" y="2847975"/>
          <p14:tracePt t="3043" x="7116763" y="2840038"/>
          <p14:tracePt t="3056" x="7126288" y="2840038"/>
          <p14:tracePt t="3074" x="7143750" y="2830513"/>
          <p14:tracePt t="3120" x="7143750" y="2822575"/>
          <p14:tracePt t="3180" x="7153275" y="2822575"/>
          <p14:tracePt t="3776" x="7153275" y="2830513"/>
          <p14:tracePt t="3794" x="7161213" y="2830513"/>
          <p14:tracePt t="3827" x="7170738" y="2830513"/>
          <p14:tracePt t="3861" x="7188200" y="2830513"/>
          <p14:tracePt t="3892" x="7197725" y="2830513"/>
          <p14:tracePt t="3957" x="7205663" y="2830513"/>
          <p14:tracePt t="3998" x="7215188" y="2830513"/>
          <p14:tracePt t="4017" x="7224713" y="2830513"/>
          <p14:tracePt t="4028" x="7232650" y="2830513"/>
          <p14:tracePt t="4046" x="7242175" y="2830513"/>
          <p14:tracePt t="4058" x="7251700" y="2830513"/>
          <p14:tracePt t="4078" x="7259638" y="2830513"/>
          <p14:tracePt t="4157" x="7269163" y="2830513"/>
          <p14:tracePt t="4253" x="7277100" y="2830513"/>
          <p14:tracePt t="4394" x="7277100" y="2822575"/>
          <p14:tracePt t="4732" x="7296150" y="2822575"/>
          <p14:tracePt t="4862" x="7313613" y="2840038"/>
          <p14:tracePt t="4880" x="7313613" y="2847975"/>
          <p14:tracePt t="4893" x="7313613" y="2857500"/>
          <p14:tracePt t="4912" x="7323138" y="2867025"/>
          <p14:tracePt t="4924" x="7323138" y="2874963"/>
          <p14:tracePt t="4943" x="7323138" y="2894013"/>
          <p14:tracePt t="4974" x="7323138" y="2928938"/>
          <p14:tracePt t="4993" x="7323138" y="2965450"/>
          <p14:tracePt t="5005" x="7323138" y="2982913"/>
          <p14:tracePt t="5022" x="7323138" y="3000375"/>
          <p14:tracePt t="5056" x="7323138" y="3027363"/>
          <p14:tracePt t="5067" x="7323138" y="3036888"/>
          <p14:tracePt t="5086" x="7323138" y="3071813"/>
          <p14:tracePt t="5098" x="7323138" y="3125788"/>
          <p14:tracePt t="5117" x="7331075" y="3224213"/>
          <p14:tracePt t="5128" x="7340600" y="3259138"/>
          <p14:tracePt t="5148" x="7358063" y="3322638"/>
          <p14:tracePt t="5273" x="7358063" y="3340100"/>
          <p14:tracePt t="5285" x="7358063" y="3348038"/>
          <p14:tracePt t="5306" x="7367588" y="3375025"/>
          <p14:tracePt t="5338" x="7375525" y="3375025"/>
          <p14:tracePt t="5449" x="7375525" y="3367088"/>
          <p14:tracePt t="5518" x="7375525" y="3357563"/>
          <p14:tracePt t="5541" x="7375525" y="3348038"/>
          <p14:tracePt t="5553" x="7375525" y="3340100"/>
          <p14:tracePt t="5572" x="7375525" y="3330575"/>
          <p14:tracePt t="5635" x="7375525" y="3322638"/>
          <p14:tracePt t="5742" x="7375525" y="3313113"/>
          <p14:tracePt t="6325" x="7375525" y="3303588"/>
          <p14:tracePt t="6344" x="7375525" y="3276600"/>
          <p14:tracePt t="6355" x="7367588" y="3259138"/>
          <p14:tracePt t="6375" x="7358063" y="3251200"/>
          <p14:tracePt t="6500" x="7358063" y="3241675"/>
          <p14:tracePt t="6624" x="7348538" y="3232150"/>
          <p14:tracePt t="6642" x="7348538" y="3224213"/>
          <p14:tracePt t="6674" x="7348538" y="321468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202" y="1981200"/>
            <a:ext cx="8223666" cy="2196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Accepting Acceptor </a:t>
            </a:r>
            <a:r>
              <a:rPr lang="en-US" dirty="0"/>
              <a:t>3</a:t>
            </a:r>
            <a:r>
              <a:rPr lang="en-US" dirty="0" smtClean="0"/>
              <a:t> (</a:t>
            </a:r>
            <a:r>
              <a:rPr lang="en-US" dirty="0"/>
              <a:t>Synchronous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56688" y="950163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98068" y="2438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8068" y="32766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8068" y="3962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62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65"/>
    </mc:Choice>
    <mc:Fallback>
      <p:transition spd="slow" advTm="2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258" x="7340600" y="3214688"/>
          <p14:tracePt t="4506" x="7340600" y="320516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77" y="1600200"/>
            <a:ext cx="8456023" cy="2239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Rejecting Acceptor 4 (</a:t>
            </a:r>
            <a:r>
              <a:rPr lang="en-US" dirty="0"/>
              <a:t>Synchronous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756688" y="950163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" y="2057400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3782875"/>
            <a:ext cx="8686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7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74"/>
    </mc:Choice>
    <mc:Fallback>
      <p:transition spd="slow" advTm="16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 Select Server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1981200"/>
            <a:ext cx="5562600" cy="688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centralized algorithm with  replica proposing itself necessary if sorted list not sufficient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4267200"/>
            <a:ext cx="5410200" cy="6885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We could use the voice of more than one member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3124200"/>
            <a:ext cx="5562600" cy="6885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consensus states possible even if ids used for switchover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46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30"/>
    </mc:Choice>
    <mc:Fallback>
      <p:transition spd="slow" advTm="4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Image result for mountain valley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8" y="1620664"/>
            <a:ext cx="806823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 Proposing General</a:t>
            </a:r>
            <a:endParaRPr lang="en-US" dirty="0"/>
          </a:p>
        </p:txBody>
      </p:sp>
      <p:pic>
        <p:nvPicPr>
          <p:cNvPr id="1030" name="Picture 6" descr="Image result for army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3851">
            <a:off x="505709" y="3389355"/>
            <a:ext cx="83127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army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26" y="3657744"/>
            <a:ext cx="83127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arm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51">
            <a:off x="9886876" y="5759828"/>
            <a:ext cx="99751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army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0415">
            <a:off x="7672270" y="3467243"/>
            <a:ext cx="83127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524000" y="2219994"/>
            <a:ext cx="762000" cy="980549"/>
            <a:chOff x="1524000" y="2219994"/>
            <a:chExt cx="762000" cy="980549"/>
          </a:xfrm>
        </p:grpSpPr>
        <p:pic>
          <p:nvPicPr>
            <p:cNvPr id="16" name="Picture 8" descr="Image result for army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574" y="2802538"/>
              <a:ext cx="188772" cy="398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ular Callout 18"/>
            <p:cNvSpPr/>
            <p:nvPr/>
          </p:nvSpPr>
          <p:spPr>
            <a:xfrm>
              <a:off x="1524000" y="2219994"/>
              <a:ext cx="762000" cy="440338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Dawn</a:t>
              </a:r>
              <a:endParaRPr lang="en-US" sz="1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24272" y="2231542"/>
            <a:ext cx="762000" cy="980549"/>
            <a:chOff x="1524000" y="2219994"/>
            <a:chExt cx="762000" cy="980549"/>
          </a:xfrm>
        </p:grpSpPr>
        <p:pic>
          <p:nvPicPr>
            <p:cNvPr id="21" name="Picture 8" descr="Image result for army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574" y="2802538"/>
              <a:ext cx="188772" cy="398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ular Callout 21"/>
            <p:cNvSpPr/>
            <p:nvPr/>
          </p:nvSpPr>
          <p:spPr>
            <a:xfrm>
              <a:off x="1524000" y="2219994"/>
              <a:ext cx="762000" cy="440338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Dusk</a:t>
              </a:r>
              <a:endParaRPr lang="en-US" sz="1600" dirty="0"/>
            </a:p>
          </p:txBody>
        </p:sp>
      </p:grpSp>
      <p:pic>
        <p:nvPicPr>
          <p:cNvPr id="24" name="Picture 6" descr="Image result for soldier writing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04" y="4256602"/>
            <a:ext cx="584874" cy="6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soldier writing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8" y="4202885"/>
            <a:ext cx="584874" cy="6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738788"/>
      </p:ext>
    </p:extLst>
  </p:cSld>
  <p:clrMapOvr>
    <a:masterClrMapping/>
  </p:clrMapOvr>
  <p:transition advTm="13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4219 0.04259 C 0.17205 0.05208 0.21667 0.05741 0.2632 0.05741 C 0.31632 0.05741 0.35868 0.05208 0.38855 0.04259 L 0.53091 1.11111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5" y="28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14479 0.04676 C -0.17517 0.05741 -0.22049 0.06343 -0.26754 0.06343 C -0.3217 0.06343 -0.36458 0.05741 -0.39497 0.04676 L -0.53924 -3.33333E-6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2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Image result for mountain valley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08" y="1620664"/>
            <a:ext cx="806823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Coordinating: Multi Proposing General</a:t>
            </a:r>
            <a:endParaRPr lang="en-US" dirty="0"/>
          </a:p>
        </p:txBody>
      </p:sp>
      <p:pic>
        <p:nvPicPr>
          <p:cNvPr id="1030" name="Picture 6" descr="Image result for army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13851">
            <a:off x="505709" y="3389355"/>
            <a:ext cx="83127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army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26" y="3657744"/>
            <a:ext cx="83127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army clip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51">
            <a:off x="9886876" y="5759828"/>
            <a:ext cx="99751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army clip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0415">
            <a:off x="7672270" y="3467243"/>
            <a:ext cx="831273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524000" y="2219994"/>
            <a:ext cx="762000" cy="980549"/>
            <a:chOff x="1524000" y="2219994"/>
            <a:chExt cx="762000" cy="980549"/>
          </a:xfrm>
        </p:grpSpPr>
        <p:pic>
          <p:nvPicPr>
            <p:cNvPr id="16" name="Picture 8" descr="Image result for army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574" y="2802538"/>
              <a:ext cx="188772" cy="398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ular Callout 18"/>
            <p:cNvSpPr/>
            <p:nvPr/>
          </p:nvSpPr>
          <p:spPr>
            <a:xfrm>
              <a:off x="1524000" y="2219994"/>
              <a:ext cx="762000" cy="440338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Dawn</a:t>
              </a:r>
              <a:endParaRPr lang="en-US" sz="1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424272" y="2231542"/>
            <a:ext cx="762000" cy="980549"/>
            <a:chOff x="1524000" y="2219994"/>
            <a:chExt cx="762000" cy="980549"/>
          </a:xfrm>
        </p:grpSpPr>
        <p:pic>
          <p:nvPicPr>
            <p:cNvPr id="21" name="Picture 8" descr="Image result for army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574" y="2802538"/>
              <a:ext cx="188772" cy="398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ular Callout 21"/>
            <p:cNvSpPr/>
            <p:nvPr/>
          </p:nvSpPr>
          <p:spPr>
            <a:xfrm>
              <a:off x="1524000" y="2219994"/>
              <a:ext cx="762000" cy="440338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Dusk</a:t>
              </a:r>
              <a:endParaRPr lang="en-US" sz="1600" dirty="0"/>
            </a:p>
          </p:txBody>
        </p:sp>
      </p:grpSp>
      <p:pic>
        <p:nvPicPr>
          <p:cNvPr id="24" name="Picture 6" descr="Image result for soldier writing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04" y="4256602"/>
            <a:ext cx="584874" cy="6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Image result for soldier writing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8" y="4202885"/>
            <a:ext cx="584874" cy="62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524000" y="2219994"/>
            <a:ext cx="762000" cy="980549"/>
            <a:chOff x="1524000" y="2219994"/>
            <a:chExt cx="762000" cy="980549"/>
          </a:xfrm>
        </p:grpSpPr>
        <p:pic>
          <p:nvPicPr>
            <p:cNvPr id="18" name="Picture 8" descr="Image result for army clipar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574" y="2802538"/>
              <a:ext cx="188772" cy="398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ular Callout 22"/>
            <p:cNvSpPr/>
            <p:nvPr/>
          </p:nvSpPr>
          <p:spPr>
            <a:xfrm>
              <a:off x="1524000" y="2219994"/>
              <a:ext cx="762000" cy="440338"/>
            </a:xfrm>
            <a:prstGeom prst="wedgeRect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Dusk</a:t>
              </a:r>
              <a:endParaRPr lang="en-US" sz="1600" dirty="0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271562"/>
      </p:ext>
    </p:extLst>
  </p:cSld>
  <p:clrMapOvr>
    <a:masterClrMapping/>
  </p:clrMapOvr>
  <p:transition advTm="222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4219 0.04259 C 0.17205 0.05208 0.21667 0.05741 0.2632 0.05741 C 0.31632 0.05741 0.35868 0.05208 0.38855 0.04259 L 0.53091 1.11111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5" y="28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-0.14479 0.04676 C -0.17517 0.05741 -0.22049 0.06343 -0.26754 0.06343 C -0.3217 0.06343 -0.36458 0.05741 -0.39497 0.04676 L -0.53924 -3.33333E-6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2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4219 0.04259 C 0.17205 0.05208 0.21667 0.05741 0.2632 0.05741 C 0.31632 0.05741 0.35868 0.05208 0.38855 0.04259 L 0.53091 1.11111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45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Synchronous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33800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98571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63342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080872" y="3932299"/>
            <a:ext cx="995828" cy="1554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080872" y="3932299"/>
            <a:ext cx="2160599" cy="1515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080872" y="3932299"/>
            <a:ext cx="3325370" cy="1554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733800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98571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63342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3" idx="4"/>
          </p:cNvCxnSpPr>
          <p:nvPr/>
        </p:nvCxnSpPr>
        <p:spPr>
          <a:xfrm flipH="1">
            <a:off x="3080872" y="2438400"/>
            <a:ext cx="995828" cy="1493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4"/>
          </p:cNvCxnSpPr>
          <p:nvPr/>
        </p:nvCxnSpPr>
        <p:spPr>
          <a:xfrm flipH="1">
            <a:off x="3080872" y="2438400"/>
            <a:ext cx="2160599" cy="1493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080872" y="2378550"/>
            <a:ext cx="3500209" cy="15537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6200000">
            <a:off x="256637" y="3589357"/>
            <a:ext cx="1066800" cy="510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19600" y="6229937"/>
            <a:ext cx="1066800" cy="5107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19600" y="1090710"/>
            <a:ext cx="1066800" cy="5107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Acceptors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080872" y="2438400"/>
            <a:ext cx="995828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080872" y="2438400"/>
            <a:ext cx="2160599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080872" y="2438400"/>
            <a:ext cx="3325370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62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0"/>
    </mc:Choice>
    <mc:Fallback>
      <p:transition spd="slow" advTm="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Centralized-Synchronous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33800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98571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63342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080872" y="3932299"/>
            <a:ext cx="995828" cy="1554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080872" y="3932299"/>
            <a:ext cx="2160599" cy="1515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080872" y="3932299"/>
            <a:ext cx="3325370" cy="1554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733800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98571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63342" y="1905000"/>
            <a:ext cx="685800" cy="5334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13" idx="4"/>
          </p:cNvCxnSpPr>
          <p:nvPr/>
        </p:nvCxnSpPr>
        <p:spPr>
          <a:xfrm flipH="1">
            <a:off x="3080872" y="2438400"/>
            <a:ext cx="995828" cy="1493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4"/>
          </p:cNvCxnSpPr>
          <p:nvPr/>
        </p:nvCxnSpPr>
        <p:spPr>
          <a:xfrm flipH="1">
            <a:off x="3080872" y="2438400"/>
            <a:ext cx="2160599" cy="14938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080872" y="2378550"/>
            <a:ext cx="3500209" cy="15537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6200000">
            <a:off x="256637" y="3589357"/>
            <a:ext cx="1066800" cy="510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261878" y="288872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293296" y="4267200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27" idx="5"/>
            <a:endCxn id="26" idx="2"/>
          </p:cNvCxnSpPr>
          <p:nvPr/>
        </p:nvCxnSpPr>
        <p:spPr>
          <a:xfrm>
            <a:off x="1847245" y="3344009"/>
            <a:ext cx="648260" cy="3997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2" idx="2"/>
          </p:cNvCxnSpPr>
          <p:nvPr/>
        </p:nvCxnSpPr>
        <p:spPr>
          <a:xfrm flipV="1">
            <a:off x="1979096" y="3743714"/>
            <a:ext cx="516409" cy="7901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419600" y="6229937"/>
            <a:ext cx="1066800" cy="5107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1090710"/>
            <a:ext cx="1066800" cy="51078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Acceptors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3080872" y="2438400"/>
            <a:ext cx="995828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3080872" y="2438400"/>
            <a:ext cx="2160599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080872" y="2438400"/>
            <a:ext cx="3325370" cy="11167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8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11"/>
    </mc:Choice>
    <mc:Fallback>
      <p:transition spd="slow" advTm="13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Centralized-Asynchronous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33800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98571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063342" y="5486400"/>
            <a:ext cx="685800" cy="533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080872" y="3932299"/>
            <a:ext cx="995828" cy="1554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080872" y="3932299"/>
            <a:ext cx="2160599" cy="15150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080872" y="3932299"/>
            <a:ext cx="3325370" cy="15541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 rot="16200000">
            <a:off x="256637" y="3589357"/>
            <a:ext cx="1066800" cy="510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495505" y="3477014"/>
            <a:ext cx="685800" cy="533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261878" y="2888724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293296" y="4267200"/>
            <a:ext cx="685800" cy="5334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27" idx="5"/>
            <a:endCxn id="26" idx="2"/>
          </p:cNvCxnSpPr>
          <p:nvPr/>
        </p:nvCxnSpPr>
        <p:spPr>
          <a:xfrm>
            <a:off x="1847245" y="3344009"/>
            <a:ext cx="648260" cy="3997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22" idx="2"/>
          </p:cNvCxnSpPr>
          <p:nvPr/>
        </p:nvCxnSpPr>
        <p:spPr>
          <a:xfrm flipV="1">
            <a:off x="1979096" y="3743714"/>
            <a:ext cx="516409" cy="7901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419600" y="6229937"/>
            <a:ext cx="1066800" cy="51078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Learners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30"/>
    </mc:Choice>
    <mc:Fallback>
      <p:transition spd="slow" advTm="3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Asynchronous Centralized Algorithm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378613" y="2209800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939387" y="2397691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378613" y="3429497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378613" y="4633509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378613" y="5927744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74669" y="1107255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16200000">
            <a:off x="2676965" y="1481833"/>
            <a:ext cx="1447800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propose(1.42)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8431" y="217723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040" y="1260158"/>
            <a:ext cx="175160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Meaning of Life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8848" y="2189071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492" y="1662368"/>
            <a:ext cx="96799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53272" y="1662368"/>
            <a:ext cx="96799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760021" y="2419487"/>
            <a:ext cx="872320" cy="1198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8431" y="339736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848" y="466885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431" y="592774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8848" y="592774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939387" y="6126172"/>
            <a:ext cx="5650172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155383" y="3645629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18346" y="4838485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6200000">
            <a:off x="2989401" y="1379594"/>
            <a:ext cx="1578842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rPropose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(1, 42)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371956" y="2581380"/>
            <a:ext cx="0" cy="1037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200000">
            <a:off x="2367479" y="2823612"/>
            <a:ext cx="1569717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 (2, 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760021" y="2425262"/>
            <a:ext cx="1408390" cy="250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729978" y="2386268"/>
            <a:ext cx="1192530" cy="3762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078848" y="218786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78848" y="218799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88431" y="217723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88431" y="339736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8431" y="466885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88431" y="592680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88431" y="5927946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29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8431" y="466885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42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88431" y="339736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29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88431" y="217723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29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88431" y="466885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29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93862" y="1046480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762547" y="1091197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 rot="16200000">
            <a:off x="3946506" y="1473338"/>
            <a:ext cx="1340652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learn(1,42)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5228351" y="1106964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 rot="16200000">
            <a:off x="4386121" y="1480391"/>
            <a:ext cx="1340652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learn(1,29)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3392658" y="2448392"/>
            <a:ext cx="973540" cy="1200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 rot="16200000">
            <a:off x="3385254" y="1382697"/>
            <a:ext cx="1578842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rPropose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(1, 29)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360289" y="1036320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314583" y="2454668"/>
            <a:ext cx="872320" cy="1198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265437" y="2402365"/>
            <a:ext cx="1408390" cy="250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246844" y="2389240"/>
            <a:ext cx="1192530" cy="3762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70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88"/>
    </mc:Choice>
    <mc:Fallback>
      <p:transition spd="slow" advTm="51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44" grpId="0"/>
      <p:bldP spid="54" grpId="0"/>
      <p:bldP spid="35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5" grpId="0" animBg="1"/>
      <p:bldP spid="46" grpId="0" animBg="1"/>
      <p:bldP spid="27" grpId="0" animBg="1"/>
      <p:bldP spid="47" grpId="0" animBg="1"/>
      <p:bldP spid="48" grpId="0" animBg="1"/>
      <p:bldP spid="49" grpId="0" animBg="1"/>
      <p:bldP spid="62" grpId="0"/>
      <p:bldP spid="66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Synchronous Centralized Algorithm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378613" y="2209800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939387" y="2397691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378613" y="3429497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378613" y="4633509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378613" y="5927744"/>
            <a:ext cx="500987" cy="3968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74669" y="1107255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 rot="16200000">
            <a:off x="2676965" y="1481833"/>
            <a:ext cx="1447800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propose(1.42)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8431" y="217723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3040" y="1260158"/>
            <a:ext cx="175160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Meaning of Life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78848" y="2189071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492" y="1662368"/>
            <a:ext cx="96799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Value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53272" y="1662368"/>
            <a:ext cx="967991" cy="4865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State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760021" y="2419487"/>
            <a:ext cx="872320" cy="1198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88431" y="339736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8848" y="466885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431" y="5927744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8848" y="592774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Consensus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939387" y="6126172"/>
            <a:ext cx="5650172" cy="0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155383" y="3645629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2918346" y="4838485"/>
            <a:ext cx="5671213" cy="10537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 rot="16200000">
            <a:off x="2989401" y="1379594"/>
            <a:ext cx="1578842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rPropose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(1, 42)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371956" y="2581380"/>
            <a:ext cx="0" cy="1037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 rot="16200000">
            <a:off x="2367479" y="2823612"/>
            <a:ext cx="1569717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propose (2, 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4760021" y="2425262"/>
            <a:ext cx="1408390" cy="250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729978" y="2386268"/>
            <a:ext cx="1192530" cy="3762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078848" y="2187865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078848" y="3397364"/>
            <a:ext cx="1098714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8431" y="4668855"/>
            <a:ext cx="728735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0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54342" y="5924179"/>
            <a:ext cx="1141712" cy="35418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39020" y="4668855"/>
            <a:ext cx="1138542" cy="3610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Pending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933838" y="1034412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762547" y="1091197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 rot="16200000">
            <a:off x="3946506" y="1473338"/>
            <a:ext cx="1340652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accept(1,42)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5228351" y="1106964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 rot="16200000">
            <a:off x="4386121" y="1480391"/>
            <a:ext cx="1340652" cy="361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accept(1,29)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3392658" y="2448392"/>
            <a:ext cx="973540" cy="12003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 rot="16200000">
            <a:off x="3385254" y="1382697"/>
            <a:ext cx="1578842" cy="489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rPropose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(1, 29)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338842" y="1056955"/>
            <a:ext cx="1" cy="1296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5314583" y="2454668"/>
            <a:ext cx="872320" cy="1198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5265437" y="2402365"/>
            <a:ext cx="1408390" cy="250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5246844" y="2389240"/>
            <a:ext cx="1192530" cy="37628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415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98"/>
    </mc:Choice>
    <mc:Fallback>
      <p:transition spd="slow" advTm="1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44" grpId="0"/>
      <p:bldP spid="54" grpId="0"/>
      <p:bldP spid="35" grpId="0" animBg="1"/>
      <p:bldP spid="41" grpId="0" animBg="1"/>
      <p:bldP spid="45" grpId="0" animBg="1"/>
      <p:bldP spid="27" grpId="0" animBg="1"/>
      <p:bldP spid="62" grpId="0"/>
      <p:bldP spid="66" grpId="0"/>
      <p:bldP spid="6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978|recordLength=1978|start=0|end=1978|audioFormat={00001610-0000-0010-8000-00AA00389B71}|audioRate=44100|muted=false|volume=0.8|fadeIn=0|fadeOut=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9431|recordLength=39431|start=0|end=39431|audioFormat={00001610-0000-0010-8000-00AA00389B71}|audioRate=44100|muted=false|volume=0.8|fadeIn=0|fadeOut=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1.3|2.7|4.7|2.200001|12|3.200001|1.198997|0.6010017|1.098999|0.5|1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1588|recordLength=51588|start=0|end=51588|audioFormat={00001610-0000-0010-8000-00AA00389B71}|audioRate=44100|muted=false|volume=0.8|fadeIn=0|fadeOut=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4000001|1.2|0.5|0.3|0.3|0.3000002|0.3989997|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2798|recordLength=12798|start=0|end=12798|audioFormat={00001610-0000-0010-8000-00AA00389B71}|audioRate=44100|muted=false|volume=0.8|fadeIn=0|fadeOut=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1498|recordLength=11498|start=0|end=11498|audioFormat={00001610-0000-0010-8000-00AA00389B71}|audioRate=44100|muted=false|volume=0.8|fadeIn=0|fadeOut=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629|recordLength=1629|start=0|end=1629|audioFormat={00001610-0000-0010-8000-00AA00389B71}|audioRate=44100|muted=false|volume=0.8|fadeIn=0|fadeOut=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8201|recordLength=38201|start=0|end=38201|audioFormat={00001610-0000-0010-8000-00AA00389B71}|audioRate=44100|muted=false|volume=0.8|fadeIn=0|fadeOut=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3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.5|16.10001|10.69899|24.30101|159.3|3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80370|recordLength=380370|start=0|end=380370|audioFormat={00001610-0000-0010-8000-00AA00389B71}|audioRate=44100|muted=false|volume=0.8|fadeIn=0|fadeOut=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9958|recordLength=29958|start=0|end=29958|audioFormat={00001610-0000-0010-8000-00AA00389B71}|audioRate=44100|muted=false|volume=0.8|fadeIn=0|fadeOut=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23650|recordLength=123650|start=0|end=123650|audioFormat={00001610-0000-0010-8000-00AA00389B71}|audioRate=44100|muted=false|volume=0.8|fadeIn=0|fadeOut=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15.8|3.098999|10.2|7.400002|225.301|1.799011|3.90100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99541|recordLength=299541|start=0|end=299541|audioFormat={00001610-0000-0010-8000-00AA00389B71}|audioRate=44100|muted=false|volume=0.8|fadeIn=0|fadeOut=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.799|1.8|7.09999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8866|recordLength=28866|start=0|end=28866|audioFormat={00001610-0000-0010-8000-00AA00389B71}|audioRate=44100|muted=false|volume=0.8|fadeIn=0|fadeOut=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1057|recordLength=11057|start=0|end=11057|audioFormat={00001610-0000-0010-8000-00AA00389B71}|audioRate=44100|muted=false|volume=0.8|fadeIn=0|fadeOut=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1908|recordLength=31908|start=0|end=31908|audioFormat={00001610-0000-0010-8000-00AA00389B71}|audioRate=44100|muted=false|volume=0.8|fadeIn=0|fadeOut=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53944|recordLength=53944|start=0|end=53944|audioFormat={00001610-0000-0010-8000-00AA00389B71}|audioRate=44100|muted=false|volume=0.8|fadeIn=0|fadeOut=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72885|recordLength=272885|start=0|end=272885|audioFormat={00001610-0000-0010-8000-00AA00389B71}|audioRate=44100|muted=false|volume=0.8|fadeIn=0|fadeOut=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3|1.3|16.7|1.1|19.6|5|27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05840|recordLength=105840|start=0|end=105840|audioFormat={00001610-0000-0010-8000-00AA00389B71}|audioRate=44100|muted=false|volume=0.8|fadeIn=0|fadeOut=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0.1|1.598999|18|45.50101|10.6989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309260|recordLength=309260|start=0|end=309260|audioFormat={00001610-0000-0010-8000-00AA00389B71}|audioRate=44100|muted=false|volume=0.8|fadeIn=0|fadeOut=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8152|recordLength=48152|start=0|end=48152|audioFormat={00001610-0000-0010-8000-00AA00389B71}|audioRate=44100|muted=false|volume=0.8|fadeIn=0|fadeOut=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0197|recordLength=10197|start=0|end=10197|audioFormat={00001610-0000-0010-8000-00AA00389B71}|audioRate=44100|muted=false|volume=0.8|fadeIn=0|fadeOut=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6173|recordLength=26173|start=0|end=26173|audioFormat={00001610-0000-0010-8000-00AA00389B71}|audioRate=44100|muted=false|volume=0.8|fadeIn=0|fadeOut=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6.099|27.7|11.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77943|recordLength=77943|start=0|end=77943|audioFormat={00001610-0000-0010-8000-00AA00389B71}|audioRate=44100|muted=false|volume=0.8|fadeIn=0|fadeOut=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0.7000008|7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3665|recordLength=23665|start=0|end=23665|audioFormat={00001610-0000-0010-8000-00AA00389B71}|audioRate=44100|muted=false|volume=0.8|fadeIn=0|fadeOut=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6374|recordLength=16374|start=0|end=16374|audioFormat={00001610-0000-0010-8000-00AA00389B71}|audioRate=44100|muted=false|volume=0.8|fadeIn=0|fadeOut=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9.5|22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47930|recordLength=47930|start=0|end=47930|audioFormat={00001610-0000-0010-8000-00AA00389B71}|audioRate=44100|muted=false|volume=0.8|fadeIn=0|fadeOut=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3541|recordLength=13541|start=0|end=13541|audioFormat={00001610-0000-0010-8000-00AA00389B71}|audioRate=44100|muted=false|volume=0.8|fadeIn=0|fadeOut=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22225|recordLength=22225|start=0|end=22225|audioFormat={00001610-0000-0010-8000-00AA00389B71}|audioRate=44100|muted=false|volume=0.8|fadeIn=0|fadeOut=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8851|recordLength=8851|start=0|end=8851|audioFormat={00001610-0000-0010-8000-00AA00389B71}|audioRate=44100|muted=false|volume=0.8|fadeIn=0|fadeOut=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embedded=true|audioOnly=true|recordStart=0|recordEnd=13611|recordLength=13611|start=0|end=13611|audioFormat={00001610-0000-0010-8000-00AA00389B71}|audioRate=44100|muted=false|volume=0.8|fadeIn=0|fadeOut=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35361</TotalTime>
  <Words>848</Words>
  <Application>Microsoft Office PowerPoint</Application>
  <PresentationFormat>On-screen Show (4:3)</PresentationFormat>
  <Paragraphs>336</Paragraphs>
  <Slides>29</Slides>
  <Notes>3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Century Schoolbook</vt:lpstr>
      <vt:lpstr>Courier New</vt:lpstr>
      <vt:lpstr>Wingdings</vt:lpstr>
      <vt:lpstr>Wingdings 2</vt:lpstr>
      <vt:lpstr>Oriel</vt:lpstr>
      <vt:lpstr>Distributed Consensus- Part 4: (Dynamic) Centralization</vt:lpstr>
      <vt:lpstr>(Semi) Synchronous Consistency Scenarios (Last Slide of Part 3</vt:lpstr>
      <vt:lpstr>Multi Proposing General</vt:lpstr>
      <vt:lpstr>Coordinating: Multi Proposing General</vt:lpstr>
      <vt:lpstr>Synchronous</vt:lpstr>
      <vt:lpstr>Centralized-Synchronous</vt:lpstr>
      <vt:lpstr>Centralized-Asynchronous</vt:lpstr>
      <vt:lpstr>Asynchronous Centralized Algorithm</vt:lpstr>
      <vt:lpstr>Synchronous Centralized Algorithm</vt:lpstr>
      <vt:lpstr>Synchronous Centralized Algorithm</vt:lpstr>
      <vt:lpstr>Concurrency Control</vt:lpstr>
      <vt:lpstr>Synchronous Centralized Algorithm (Review)</vt:lpstr>
      <vt:lpstr>Concurrency Control</vt:lpstr>
      <vt:lpstr>Concurrency Kind</vt:lpstr>
      <vt:lpstr>Propose Client and Server</vt:lpstr>
      <vt:lpstr>Server Proposer 1</vt:lpstr>
      <vt:lpstr>Rejected Proposer 2</vt:lpstr>
      <vt:lpstr>Accepting Acceptor 3 (Synchronous)</vt:lpstr>
      <vt:lpstr>Rejecting Acceptor 4 (Synchronous)</vt:lpstr>
      <vt:lpstr>Coordinating: Multi Proposing General</vt:lpstr>
      <vt:lpstr>Failure in Centralized Algorithm</vt:lpstr>
      <vt:lpstr>Switching Central Replicas</vt:lpstr>
      <vt:lpstr>Auto Select Server</vt:lpstr>
      <vt:lpstr>Killing Central Process</vt:lpstr>
      <vt:lpstr>Server Proposer 1</vt:lpstr>
      <vt:lpstr>Rejected Proposer 2</vt:lpstr>
      <vt:lpstr>Accepting Acceptor 3 (Synchronous)</vt:lpstr>
      <vt:lpstr>Rejecting Acceptor 4 (Synchronous)</vt:lpstr>
      <vt:lpstr>Auto Select Server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2844</cp:revision>
  <cp:lastPrinted>2013-10-10T17:05:15Z</cp:lastPrinted>
  <dcterms:created xsi:type="dcterms:W3CDTF">2006-08-16T00:00:00Z</dcterms:created>
  <dcterms:modified xsi:type="dcterms:W3CDTF">2017-04-25T03:58:55Z</dcterms:modified>
</cp:coreProperties>
</file>