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4" r:id="rId59"/>
    <p:sldId id="315" r:id="rId6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918" autoAdjust="0"/>
  </p:normalViewPr>
  <p:slideViewPr>
    <p:cSldViewPr>
      <p:cViewPr varScale="1">
        <p:scale>
          <a:sx n="69" d="100"/>
          <a:sy n="69" d="100"/>
        </p:scale>
        <p:origin x="5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2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4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35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4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43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46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2.png"/><Relationship Id="rId2" Type="http://schemas.microsoft.com/office/2007/relationships/media" Target="../media/media35.m4a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5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2.png"/><Relationship Id="rId2" Type="http://schemas.microsoft.com/office/2007/relationships/media" Target="../media/media41.m4a"/><Relationship Id="rId1" Type="http://schemas.openxmlformats.org/officeDocument/2006/relationships/tags" Target="../tags/tag62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68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7" Type="http://schemas.openxmlformats.org/officeDocument/2006/relationships/image" Target="../media/image2.png"/><Relationship Id="rId2" Type="http://schemas.microsoft.com/office/2007/relationships/media" Target="../media/media45.m4a"/><Relationship Id="rId1" Type="http://schemas.openxmlformats.org/officeDocument/2006/relationships/tags" Target="../tags/tag70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7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7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2.png"/><Relationship Id="rId2" Type="http://schemas.microsoft.com/office/2007/relationships/media" Target="../media/media48.m4a"/><Relationship Id="rId1" Type="http://schemas.openxmlformats.org/officeDocument/2006/relationships/tags" Target="../tags/tag76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78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80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7" Type="http://schemas.openxmlformats.org/officeDocument/2006/relationships/image" Target="../media/image2.png"/><Relationship Id="rId2" Type="http://schemas.microsoft.com/office/2007/relationships/media" Target="../media/media52.m4a"/><Relationship Id="rId1" Type="http://schemas.openxmlformats.org/officeDocument/2006/relationships/tags" Target="../tags/tag83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7" Type="http://schemas.openxmlformats.org/officeDocument/2006/relationships/image" Target="../media/image2.png"/><Relationship Id="rId2" Type="http://schemas.microsoft.com/office/2007/relationships/media" Target="../media/media53.m4a"/><Relationship Id="rId1" Type="http://schemas.openxmlformats.org/officeDocument/2006/relationships/tags" Target="../tags/tag85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7" Type="http://schemas.openxmlformats.org/officeDocument/2006/relationships/image" Target="../media/image2.png"/><Relationship Id="rId2" Type="http://schemas.microsoft.com/office/2007/relationships/media" Target="../media/media54.m4a"/><Relationship Id="rId1" Type="http://schemas.openxmlformats.org/officeDocument/2006/relationships/tags" Target="../tags/tag87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2" Type="http://schemas.microsoft.com/office/2007/relationships/media" Target="../media/media56.m4a"/><Relationship Id="rId1" Type="http://schemas.openxmlformats.org/officeDocument/2006/relationships/tags" Target="../tags/tag90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2" Type="http://schemas.microsoft.com/office/2007/relationships/media" Target="../media/media58.m4a"/><Relationship Id="rId1" Type="http://schemas.openxmlformats.org/officeDocument/2006/relationships/tags" Target="../tags/tag93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2" Type="http://schemas.microsoft.com/office/2007/relationships/media" Target="../media/media59.m4a"/><Relationship Id="rId1" Type="http://schemas.openxmlformats.org/officeDocument/2006/relationships/tags" Target="../tags/tag95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ym typeface="Wingdings" pitchFamily="2" charset="2"/>
              </a:rPr>
              <a:t>Distributed Consensus-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Part 6: </a:t>
            </a:r>
            <a:r>
              <a:rPr lang="en-US" dirty="0" err="1" smtClean="0">
                <a:sym typeface="Wingdings" pitchFamily="2" charset="2"/>
              </a:rPr>
              <a:t>Paxos</a:t>
            </a:r>
            <a:r>
              <a:rPr lang="en-US" dirty="0" smtClean="0">
                <a:sym typeface="Wingdings" pitchFamily="2" charset="2"/>
              </a:rPr>
              <a:t> Implementation and Executions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dewan@unc.edu)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57853"/>
      </p:ext>
    </p:extLst>
  </p:cSld>
  <p:clrMapOvr>
    <a:masterClrMapping/>
  </p:clrMapOvr>
  <p:transition advTm="19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Prepare Query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1066801"/>
            <a:ext cx="8458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prepare(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float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maxProposalNumberSentInSuccessfulAcceptedNotification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anAcceptedState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null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!= -1) {</a:t>
            </a:r>
          </a:p>
          <a:p>
            <a:r>
              <a:rPr lang="en-US" sz="1400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anAcceptedState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= proposal(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else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if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sendPrepardNumberIfNoAccept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()) {</a:t>
            </a:r>
          </a:p>
          <a:p>
            <a:r>
              <a:rPr lang="en-US" sz="1400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PreparedOrAcceptedProposalNumber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maxProposalNumberReceivedInPrepareOrAcceptRequest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prepare(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>
                <a:solidFill>
                  <a:srgbClr val="6A3E3E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anAcceptedState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, 	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checkPrepareRequest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5708073"/>
            <a:ext cx="5519057" cy="1143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i="1" dirty="0">
                <a:latin typeface="Calibri" pitchFamily="34" charset="0"/>
                <a:cs typeface="Calibri" pitchFamily="34" charset="0"/>
              </a:rPr>
              <a:t>Each acceptor calculates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and sends  back 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last accepted value and its proposal number  (or optionally last seen proposal number if no acceptance so far)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and updates last seen proposal number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0"/>
    </mc:Choice>
    <mc:Fallback xmlns="">
      <p:transition spd="slow" advTm="1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52" x="3448050" y="4572000"/>
          <p14:tracePt t="1659" x="3459163" y="4560888"/>
          <p14:tracePt t="1668" x="3470275" y="4552950"/>
          <p14:tracePt t="1687" x="3492500" y="4522788"/>
          <p14:tracePt t="1702" x="3519488" y="4492625"/>
          <p14:tracePt t="1718" x="3533775" y="4470400"/>
          <p14:tracePt t="1735" x="3549650" y="4443413"/>
          <p14:tracePt t="1752" x="3571875" y="4418013"/>
          <p14:tracePt t="1785" x="3629025" y="4324350"/>
          <p14:tracePt t="1819" x="3673475" y="4259263"/>
          <p14:tracePt t="1836" x="3687763" y="4237038"/>
          <p14:tracePt t="1852" x="3700463" y="4222750"/>
          <p14:tracePt t="1869" x="3706813" y="4206875"/>
          <p14:tracePt t="1886" x="3706813" y="4192588"/>
          <p14:tracePt t="1902" x="3706813" y="4184650"/>
          <p14:tracePt t="1919" x="3706813" y="4173538"/>
          <p14:tracePt t="1942" x="3706813" y="4170363"/>
          <p14:tracePt t="1958" x="3706813" y="4165600"/>
          <p14:tracePt t="1973" x="3706813" y="4157663"/>
          <p14:tracePt t="1987" x="3717925" y="4143375"/>
          <p14:tracePt t="2002" x="3725863" y="4124325"/>
          <p14:tracePt t="2019" x="3748088" y="4094163"/>
          <p14:tracePt t="2036" x="3763963" y="4075113"/>
          <p14:tracePt t="2052" x="3789363" y="4049713"/>
          <p14:tracePt t="2069" x="3800475" y="4041775"/>
          <p14:tracePt t="2086" x="3819525" y="4030663"/>
          <p14:tracePt t="2103" x="3827463" y="4027488"/>
          <p14:tracePt t="2119" x="3835400" y="4027488"/>
          <p14:tracePt t="2631" x="3843338" y="4011613"/>
          <p14:tracePt t="2638" x="3846513" y="3997325"/>
          <p14:tracePt t="2652" x="3857625" y="3962400"/>
          <p14:tracePt t="2672" x="3860800" y="3937000"/>
          <p14:tracePt t="2685" x="3871913" y="3910013"/>
          <p14:tracePt t="2701" x="3879850" y="3884613"/>
          <p14:tracePt t="2719" x="3890963" y="3835400"/>
          <p14:tracePt t="2736" x="3902075" y="3786188"/>
          <p14:tracePt t="2768" x="3917950" y="3717925"/>
          <p14:tracePt t="2801" x="3932238" y="3687763"/>
          <p14:tracePt t="2820" x="3932238" y="3673475"/>
          <p14:tracePt t="2836" x="3937000" y="3662363"/>
          <p14:tracePt t="2853" x="3937000" y="3654425"/>
          <p14:tracePt t="2869" x="3940175" y="3646488"/>
          <p14:tracePt t="2886" x="3940175" y="3640138"/>
          <p14:tracePt t="2903" x="3940175" y="3629025"/>
          <p14:tracePt t="2919" x="3940175" y="3624263"/>
          <p14:tracePt t="2936" x="3943350" y="3621088"/>
          <p14:tracePt t="2952" x="3943350" y="3616325"/>
          <p14:tracePt t="5407" x="3940175" y="3616325"/>
          <p14:tracePt t="5414" x="3929063" y="3616325"/>
          <p14:tracePt t="5422" x="3914775" y="3616325"/>
          <p14:tracePt t="5435" x="3887788" y="3616325"/>
          <p14:tracePt t="5452" x="3857625" y="3616325"/>
          <p14:tracePt t="5468" x="3824288" y="3624263"/>
          <p14:tracePt t="5485" x="3789363" y="3624263"/>
          <p14:tracePt t="5502" x="3722688" y="3640138"/>
          <p14:tracePt t="5535" x="3635375" y="3670300"/>
          <p14:tracePt t="5568" x="3541713" y="3703638"/>
          <p14:tracePt t="5586" x="3511550" y="3711575"/>
          <p14:tracePt t="5605" x="3470275" y="3714750"/>
          <p14:tracePt t="5620" x="3443288" y="3714750"/>
          <p14:tracePt t="5636" x="3417888" y="3714750"/>
          <p14:tracePt t="5653" x="3398838" y="3714750"/>
          <p14:tracePt t="5669" x="3368675" y="3714750"/>
          <p14:tracePt t="5686" x="3349625" y="3714750"/>
          <p14:tracePt t="5703" x="3335338" y="3714750"/>
          <p14:tracePt t="5720" x="3313113" y="3714750"/>
          <p14:tracePt t="5736" x="3300413" y="3714750"/>
          <p14:tracePt t="5753" x="3286125" y="3714750"/>
          <p14:tracePt t="5770" x="3267075" y="3725863"/>
          <p14:tracePt t="5786" x="3236913" y="3736975"/>
          <p14:tracePt t="5803" x="3206750" y="3752850"/>
          <p14:tracePt t="5819" x="3181350" y="3767138"/>
          <p14:tracePt t="5836" x="3154363" y="3778250"/>
          <p14:tracePt t="5853" x="3116263" y="3789363"/>
          <p14:tracePt t="5870" x="3098800" y="3794125"/>
          <p14:tracePt t="5886" x="3079750" y="3800475"/>
          <p14:tracePt t="5904" x="3049588" y="3800475"/>
          <p14:tracePt t="5920" x="3041650" y="3800475"/>
          <p14:tracePt t="5936" x="3027363" y="3800475"/>
          <p14:tracePt t="5953" x="3022600" y="3800475"/>
          <p14:tracePt t="5969" x="3014663" y="3800475"/>
          <p14:tracePt t="5986" x="3003550" y="3805238"/>
          <p14:tracePt t="6003" x="3000375" y="3808413"/>
          <p14:tracePt t="6019" x="2992438" y="3816350"/>
          <p14:tracePt t="6036" x="2986088" y="3819525"/>
          <p14:tracePt t="6053" x="2981325" y="3824288"/>
          <p14:tracePt t="6070" x="2970213" y="3827463"/>
          <p14:tracePt t="6086" x="2962275" y="3835400"/>
          <p14:tracePt t="6103" x="2955925" y="3838575"/>
          <p14:tracePt t="6119" x="2951163" y="3838575"/>
          <p14:tracePt t="6136" x="2943225" y="3838575"/>
          <p14:tracePt t="6153" x="2936875" y="3838575"/>
          <p14:tracePt t="6170" x="2928938" y="3838575"/>
          <p14:tracePt t="6186" x="2925763" y="3838575"/>
          <p14:tracePt t="6203" x="2914650" y="3846513"/>
          <p14:tracePt t="6219" x="2909888" y="3849688"/>
          <p14:tracePt t="6236" x="2901950" y="3854450"/>
          <p14:tracePt t="6253" x="2895600" y="3865563"/>
          <p14:tracePt t="6270" x="2890838" y="3865563"/>
          <p14:tracePt t="6286" x="2887663" y="3865563"/>
          <p14:tracePt t="6517" x="2887663" y="3868738"/>
          <p14:tracePt t="6524" x="2887663" y="3871913"/>
          <p14:tracePt t="6535" x="2887663" y="3876675"/>
          <p14:tracePt t="6552" x="2887663" y="3895725"/>
          <p14:tracePt t="6568" x="2887663" y="3902075"/>
          <p14:tracePt t="6586" x="2887663" y="3906838"/>
          <p14:tracePt t="6619" x="2887663" y="3917950"/>
          <p14:tracePt t="6698" x="2887663" y="38655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Helper Prepare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84582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prepare(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aLastPreparedOrAcceptedProposalNumber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aLastAcceptedProposal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endParaRPr lang="en-US" sz="14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recordReceivedPrepareRequest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sz="1400" b="1" dirty="0" smtClean="0">
                <a:solidFill>
                  <a:srgbClr val="3F7F5F"/>
                </a:solidFill>
                <a:latin typeface="Courier New" panose="02070309020205020404" pitchFamily="49" charset="0"/>
              </a:rPr>
              <a:t>         // </a:t>
            </a:r>
            <a:r>
              <a:rPr lang="en-US" sz="1400" b="1" dirty="0">
                <a:solidFill>
                  <a:srgbClr val="3F7F5F"/>
                </a:solidFill>
                <a:latin typeface="Courier New" panose="02070309020205020404" pitchFamily="49" charset="0"/>
              </a:rPr>
              <a:t>we accepted this proposal before preparing for it</a:t>
            </a:r>
          </a:p>
          <a:p>
            <a:r>
              <a:rPr lang="en-US" sz="1400" b="1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         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==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aLastPreparedOrAcceptedProposalNumber</a:t>
            </a:r>
            <a:endParaRPr lang="en-US" sz="1400" b="1" dirty="0">
              <a:solidFill>
                <a:srgbClr val="6A3E3E"/>
              </a:solidFill>
              <a:latin typeface="Courier New" panose="02070309020205020404" pitchFamily="49" charset="0"/>
            </a:endParaRPr>
          </a:p>
          <a:p>
            <a:r>
              <a:rPr lang="en-US" sz="1400" b="1" dirty="0" smtClean="0">
                <a:solidFill>
                  <a:srgbClr val="3F7F5F"/>
                </a:solidFill>
                <a:latin typeface="Courier New" panose="02070309020205020404" pitchFamily="49" charset="0"/>
              </a:rPr>
              <a:t>         // </a:t>
            </a:r>
            <a:r>
              <a:rPr lang="en-US" sz="1400" b="1" dirty="0" err="1">
                <a:solidFill>
                  <a:srgbClr val="3F7F5F"/>
                </a:solidFill>
                <a:latin typeface="Courier New" panose="02070309020205020404" pitchFamily="49" charset="0"/>
              </a:rPr>
              <a:t>peparer</a:t>
            </a:r>
            <a:r>
              <a:rPr lang="en-US" sz="1400" b="1" dirty="0">
                <a:solidFill>
                  <a:srgbClr val="3F7F5F"/>
                </a:solidFill>
                <a:latin typeface="Courier New" panose="02070309020205020404" pitchFamily="49" charset="0"/>
              </a:rPr>
              <a:t> has started the accept phase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 ||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!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isPending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)) {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(!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isSuccess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)) 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processPrepareRejection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aLastPreparedOrAcceptedProposalNumber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endParaRPr lang="en-US" sz="14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aLastAcceptedProposal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else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recordAndSendPrepareResponse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aLastPreparedOrAcceptedProposalNumber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endParaRPr lang="en-US" sz="14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aLastAcceptedProposal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5638800"/>
            <a:ext cx="5519057" cy="1143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Each acceptor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calculates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sends  back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sends  back  last accepted value and its proposal number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(or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optionally last seen proposal number if no acceptance so far) 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and updates last seen proposal number</a:t>
            </a:r>
            <a:endParaRPr lang="en-US" b="1" i="1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58"/>
    </mc:Choice>
    <mc:Fallback xmlns="">
      <p:transition spd="slow" advTm="86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80" x="2887663" y="3854450"/>
          <p14:tracePt t="1886" x="2895600" y="3835400"/>
          <p14:tracePt t="1894" x="2895600" y="3827463"/>
          <p14:tracePt t="1902" x="2898775" y="3808413"/>
          <p14:tracePt t="1919" x="2917825" y="3771900"/>
          <p14:tracePt t="1936" x="2928938" y="3714750"/>
          <p14:tracePt t="1952" x="2955925" y="3624263"/>
          <p14:tracePt t="1970" x="2967038" y="3557588"/>
          <p14:tracePt t="2002" x="3027363" y="3357563"/>
          <p14:tracePt t="2036" x="3132138" y="3090863"/>
          <p14:tracePt t="2054" x="3154363" y="3022600"/>
          <p14:tracePt t="2070" x="3165475" y="2955925"/>
          <p14:tracePt t="2087" x="3165475" y="2914650"/>
          <p14:tracePt t="2103" x="3170238" y="2884488"/>
          <p14:tracePt t="2120" x="3170238" y="2854325"/>
          <p14:tracePt t="2137" x="3176588" y="2838450"/>
          <p14:tracePt t="2153" x="3181350" y="2827338"/>
          <p14:tracePt t="2170" x="3181350" y="2813050"/>
          <p14:tracePt t="2187" x="3184525" y="2789238"/>
          <p14:tracePt t="2203" x="3192463" y="2778125"/>
          <p14:tracePt t="2220" x="3214688" y="2744788"/>
          <p14:tracePt t="2237" x="3222625" y="2722563"/>
          <p14:tracePt t="2253" x="3233738" y="2703513"/>
          <p14:tracePt t="2270" x="3233738" y="2700338"/>
          <p14:tracePt t="2684" x="3233738" y="2692400"/>
          <p14:tracePt t="2690" x="3233738" y="2681288"/>
          <p14:tracePt t="2698" x="3236913" y="2673350"/>
          <p14:tracePt t="2720" x="3248025" y="2628900"/>
          <p14:tracePt t="2736" x="3252788" y="2598738"/>
          <p14:tracePt t="2752" x="3263900" y="2574925"/>
          <p14:tracePt t="2769" x="3267075" y="2557463"/>
          <p14:tracePt t="2786" x="3278188" y="2530475"/>
          <p14:tracePt t="2820" x="3313113" y="2455863"/>
          <p14:tracePt t="2852" x="3390900" y="2316163"/>
          <p14:tracePt t="2871" x="3409950" y="2297113"/>
          <p14:tracePt t="2888" x="3429000" y="2259013"/>
          <p14:tracePt t="2904" x="3440113" y="2244725"/>
          <p14:tracePt t="2920" x="3443288" y="2233613"/>
          <p14:tracePt t="2937" x="3455988" y="2222500"/>
          <p14:tracePt t="2954" x="3455988" y="2211388"/>
          <p14:tracePt t="2970" x="3459163" y="2206625"/>
          <p14:tracePt t="2987" x="3459163" y="2200275"/>
          <p14:tracePt t="3004" x="3462338" y="2195513"/>
          <p14:tracePt t="3020" x="3462338" y="2192338"/>
          <p14:tracePt t="3123" x="3462338" y="2184400"/>
          <p14:tracePt t="3129" x="3467100" y="2181225"/>
          <p14:tracePt t="3137" x="3470275" y="2181225"/>
          <p14:tracePt t="3144" x="3473450" y="2181225"/>
          <p14:tracePt t="4433" x="3473450" y="2187575"/>
          <p14:tracePt t="4518" x="3470275" y="2187575"/>
          <p14:tracePt t="4540" x="3467100" y="2187575"/>
          <p14:tracePt t="4561" x="3462338" y="2187575"/>
          <p14:tracePt t="4577" x="3459163" y="2192338"/>
          <p14:tracePt t="4584" x="3451225" y="2195513"/>
          <p14:tracePt t="4590" x="3448050" y="2200275"/>
          <p14:tracePt t="4603" x="3440113" y="2203450"/>
          <p14:tracePt t="4620" x="3414713" y="2228850"/>
          <p14:tracePt t="4653" x="3376613" y="2286000"/>
          <p14:tracePt t="4686" x="3330575" y="2349500"/>
          <p14:tracePt t="4704" x="3308350" y="2371725"/>
          <p14:tracePt t="4721" x="3289300" y="2390775"/>
          <p14:tracePt t="4723" x="3278188" y="2401888"/>
          <p14:tracePt t="4737" x="3259138" y="2436813"/>
          <p14:tracePt t="4756" x="3244850" y="2470150"/>
          <p14:tracePt t="4771" x="3233738" y="2511425"/>
          <p14:tracePt t="4787" x="3222625" y="2541588"/>
          <p14:tracePt t="4804" x="3217863" y="2590800"/>
          <p14:tracePt t="4821" x="3211513" y="2613025"/>
          <p14:tracePt t="4837" x="3211513" y="2632075"/>
          <p14:tracePt t="4854" x="3206750" y="2665413"/>
          <p14:tracePt t="4871" x="3206750" y="2692400"/>
          <p14:tracePt t="4887" x="3206750" y="2725738"/>
          <p14:tracePt t="4904" x="3206750" y="2786063"/>
          <p14:tracePt t="4920" x="3206750" y="2824163"/>
          <p14:tracePt t="4937" x="3214688" y="2846388"/>
          <p14:tracePt t="4954" x="3217863" y="2871788"/>
          <p14:tracePt t="4971" x="3225800" y="2914650"/>
          <p14:tracePt t="4987" x="3228975" y="2959100"/>
          <p14:tracePt t="5004" x="3228975" y="3011488"/>
          <p14:tracePt t="5022" x="3228975" y="3071813"/>
          <p14:tracePt t="5037" x="3228975" y="3105150"/>
          <p14:tracePt t="5054" x="3228975" y="3135313"/>
          <p14:tracePt t="5070" x="3236913" y="3170238"/>
          <p14:tracePt t="5087" x="3248025" y="3275013"/>
          <p14:tracePt t="5104" x="3255963" y="3338513"/>
          <p14:tracePt t="5121" x="3267075" y="3379788"/>
          <p14:tracePt t="5138" x="3271838" y="3414713"/>
          <p14:tracePt t="5154" x="3278188" y="3467100"/>
          <p14:tracePt t="5171" x="3278188" y="3503613"/>
          <p14:tracePt t="5187" x="3278188" y="3538538"/>
          <p14:tracePt t="5204" x="3278188" y="3571875"/>
          <p14:tracePt t="5221" x="3278188" y="3575050"/>
          <p14:tracePt t="7113" x="3278188" y="3582988"/>
          <p14:tracePt t="7121" x="3278188" y="3594100"/>
          <p14:tracePt t="7137" x="3278188" y="3613150"/>
          <p14:tracePt t="7153" x="3278188" y="3640138"/>
          <p14:tracePt t="7170" x="3278188" y="3662363"/>
          <p14:tracePt t="7186" x="3271838" y="3681413"/>
          <p14:tracePt t="7203" x="3267075" y="3700463"/>
          <p14:tracePt t="7220" x="3263900" y="3706813"/>
          <p14:tracePt t="7223" x="3263900" y="3717925"/>
          <p14:tracePt t="7253" x="3252788" y="3752850"/>
          <p14:tracePt t="7288" x="3233738" y="3794125"/>
          <p14:tracePt t="7304" x="3228975" y="3819525"/>
          <p14:tracePt t="7321" x="3222625" y="3860800"/>
          <p14:tracePt t="7338" x="3211513" y="3917950"/>
          <p14:tracePt t="7354" x="3206750" y="3940175"/>
          <p14:tracePt t="7371" x="3200400" y="3962400"/>
          <p14:tracePt t="7388" x="3192463" y="3978275"/>
          <p14:tracePt t="7404" x="3184525" y="3992563"/>
          <p14:tracePt t="7421" x="3184525" y="4008438"/>
          <p14:tracePt t="7437" x="3173413" y="4022725"/>
          <p14:tracePt t="7455" x="3170238" y="4064000"/>
          <p14:tracePt t="7471" x="3162300" y="4090988"/>
          <p14:tracePt t="7487" x="3157538" y="4110038"/>
          <p14:tracePt t="7504" x="3154363" y="4129088"/>
          <p14:tracePt t="7521" x="3143250" y="4154488"/>
          <p14:tracePt t="7537" x="3143250" y="4162425"/>
          <p14:tracePt t="7554" x="3140075" y="4165600"/>
          <p14:tracePt t="7571" x="3135313" y="4176713"/>
          <p14:tracePt t="7587" x="3128963" y="4184650"/>
          <p14:tracePt t="7604" x="3124200" y="4187825"/>
          <p14:tracePt t="7621" x="3124200" y="4192588"/>
          <p14:tracePt t="7637" x="3121025" y="4200525"/>
          <p14:tracePt t="7654" x="3121025" y="4211638"/>
          <p14:tracePt t="7671" x="3116263" y="4214813"/>
          <p14:tracePt t="7688" x="3116263" y="4217988"/>
          <p14:tracePt t="7704" x="3113088" y="4237038"/>
          <p14:tracePt t="7721" x="3105150" y="4267200"/>
          <p14:tracePt t="7738" x="3105150" y="4319588"/>
          <p14:tracePt t="7757" x="3105150" y="4384675"/>
          <p14:tracePt t="7771" x="3105150" y="4406900"/>
          <p14:tracePt t="7788" x="3105150" y="4418013"/>
          <p14:tracePt t="7804" x="3105150" y="4425950"/>
          <p14:tracePt t="7821" x="3105150" y="4432300"/>
          <p14:tracePt t="11190" x="3101975" y="4432300"/>
          <p14:tracePt t="11198" x="3098800" y="4432300"/>
          <p14:tracePt t="11234" x="3105150" y="4432300"/>
          <p14:tracePt t="11489" x="3105150" y="4437063"/>
          <p14:tracePt t="11497" x="3105150" y="4443413"/>
          <p14:tracePt t="11504" x="3101975" y="4443413"/>
          <p14:tracePt t="11520" x="3098800" y="4448175"/>
          <p14:tracePt t="11537" x="3098800" y="4451350"/>
          <p14:tracePt t="11553" x="3090863" y="4456113"/>
          <p14:tracePt t="11571" x="3086100" y="4459288"/>
          <p14:tracePt t="11587" x="3079750" y="4462463"/>
          <p14:tracePt t="11620" x="3063875" y="4478338"/>
          <p14:tracePt t="11653" x="3049588" y="4489450"/>
          <p14:tracePt t="11671" x="3033713" y="4500563"/>
          <p14:tracePt t="11688" x="3019425" y="4508500"/>
          <p14:tracePt t="11704" x="3000375" y="4511675"/>
          <p14:tracePt t="11721" x="2986088" y="4519613"/>
          <p14:tracePt t="11738" x="2970213" y="4527550"/>
          <p14:tracePt t="11757" x="2962275" y="4527550"/>
          <p14:tracePt t="11771" x="2959100" y="4527550"/>
          <p14:tracePt t="11788" x="2951163" y="4527550"/>
          <p14:tracePt t="11804" x="2947988" y="4527550"/>
          <p14:tracePt t="11821" x="2936875" y="4530725"/>
          <p14:tracePt t="11838" x="2932113" y="4530725"/>
          <p14:tracePt t="11854" x="2925763" y="4530725"/>
          <p14:tracePt t="11871" x="2921000" y="4530725"/>
          <p14:tracePt t="11888" x="2921000" y="4533900"/>
          <p14:tracePt t="11904" x="2917825" y="4538663"/>
          <p14:tracePt t="11921" x="2909888" y="4549775"/>
          <p14:tracePt t="11938" x="2901950" y="4557713"/>
          <p14:tracePt t="11954" x="2898775" y="4560888"/>
          <p14:tracePt t="11971" x="2895600" y="4568825"/>
          <p14:tracePt t="11988" x="2890838" y="4579938"/>
          <p14:tracePt t="12005" x="2890838" y="4583113"/>
          <p14:tracePt t="12021" x="2887663" y="4591050"/>
          <p14:tracePt t="12038" x="2887663" y="4594225"/>
          <p14:tracePt t="12071" x="2887663" y="4598988"/>
          <p14:tracePt t="12102" x="2887663" y="4605338"/>
          <p14:tracePt t="12117" x="2887663" y="4610100"/>
          <p14:tracePt t="12124" x="2887663" y="4613275"/>
          <p14:tracePt t="12138" x="2890838" y="4613275"/>
          <p14:tracePt t="12154" x="2898775" y="4616450"/>
          <p14:tracePt t="12171" x="2906713" y="4621213"/>
          <p14:tracePt t="12188" x="2921000" y="4621213"/>
          <p14:tracePt t="12205" x="2981325" y="4624388"/>
          <p14:tracePt t="12221" x="3068638" y="4616450"/>
          <p14:tracePt t="12238" x="3162300" y="4579938"/>
          <p14:tracePt t="12254" x="3252788" y="4533900"/>
          <p14:tracePt t="12271" x="3319463" y="4503738"/>
          <p14:tracePt t="12288" x="3343275" y="4497388"/>
          <p14:tracePt t="12305" x="3346450" y="4492625"/>
          <p14:tracePt t="12321" x="3349625" y="4492625"/>
          <p14:tracePt t="13359" x="3354388" y="4492625"/>
          <p14:tracePt t="13381" x="3354388" y="4497388"/>
          <p14:tracePt t="13388" x="3354388" y="4503738"/>
          <p14:tracePt t="13403" x="3354388" y="4508500"/>
          <p14:tracePt t="13410" x="3354388" y="4511675"/>
          <p14:tracePt t="13425" x="3354388" y="4514850"/>
          <p14:tracePt t="13460" x="3349625" y="4492625"/>
          <p14:tracePt t="16025" x="3349625" y="4481513"/>
          <p14:tracePt t="16033" x="3343275" y="4467225"/>
          <p14:tracePt t="16041" x="3343275" y="4437063"/>
          <p14:tracePt t="16054" x="3338513" y="4402138"/>
          <p14:tracePt t="16070" x="3327400" y="4343400"/>
          <p14:tracePt t="16087" x="3319463" y="4308475"/>
          <p14:tracePt t="16104" x="3308350" y="4283075"/>
          <p14:tracePt t="16137" x="3297238" y="4206875"/>
          <p14:tracePt t="16170" x="3286125" y="4135438"/>
          <p14:tracePt t="16188" x="3286125" y="4086225"/>
          <p14:tracePt t="16205" x="3278188" y="4052888"/>
          <p14:tracePt t="16221" x="3278188" y="4027488"/>
          <p14:tracePt t="16238" x="3271838" y="3992563"/>
          <p14:tracePt t="16255" x="3267075" y="3967163"/>
          <p14:tracePt t="16271" x="3267075" y="3940175"/>
          <p14:tracePt t="16288" x="3267075" y="3910013"/>
          <p14:tracePt t="16305" x="3259138" y="3890963"/>
          <p14:tracePt t="16321" x="3255963" y="3879850"/>
          <p14:tracePt t="16338" x="3252788" y="3857625"/>
          <p14:tracePt t="16354" x="3248025" y="3838575"/>
          <p14:tracePt t="16371" x="3248025" y="3819525"/>
          <p14:tracePt t="16388" x="3248025" y="3808413"/>
          <p14:tracePt t="16404" x="3248025" y="3794125"/>
          <p14:tracePt t="16421" x="3252788" y="3775075"/>
          <p14:tracePt t="16438" x="3259138" y="3759200"/>
          <p14:tracePt t="16455" x="3259138" y="3756025"/>
          <p14:tracePt t="16472" x="3259138" y="3752850"/>
          <p14:tracePt t="16488" x="3267075" y="3748088"/>
          <p14:tracePt t="16521" x="3271838" y="3748088"/>
          <p14:tracePt t="16552" x="3271838" y="3744913"/>
          <p14:tracePt t="16573" x="3271838" y="3741738"/>
          <p14:tracePt t="16603" x="3271838" y="3736975"/>
          <p14:tracePt t="16611" x="3271838" y="3733800"/>
          <p14:tracePt t="42811" x="3271838" y="3725863"/>
          <p14:tracePt t="42819" x="3271838" y="3717925"/>
          <p14:tracePt t="42826" x="3271838" y="3703638"/>
          <p14:tracePt t="42840" x="3275013" y="3684588"/>
          <p14:tracePt t="42856" x="3289300" y="3632200"/>
          <p14:tracePt t="42873" x="3289300" y="3594100"/>
          <p14:tracePt t="42890" x="3289300" y="3544888"/>
          <p14:tracePt t="42923" x="3297238" y="3451225"/>
          <p14:tracePt t="42956" x="3313113" y="3387725"/>
          <p14:tracePt t="42973" x="3324225" y="3338513"/>
          <p14:tracePt t="42990" x="3324225" y="3300413"/>
          <p14:tracePt t="43007" x="3324225" y="3259138"/>
          <p14:tracePt t="43024" x="3324225" y="3214688"/>
          <p14:tracePt t="43040" x="3324225" y="3181350"/>
          <p14:tracePt t="43057" x="3324225" y="3162300"/>
          <p14:tracePt t="43075" x="3324225" y="3121025"/>
          <p14:tracePt t="43090" x="3324225" y="3074988"/>
          <p14:tracePt t="43107" x="3324225" y="3030538"/>
          <p14:tracePt t="43124" x="3335338" y="2989263"/>
          <p14:tracePt t="43140" x="3346450" y="2932113"/>
          <p14:tracePt t="43157" x="3346450" y="2906713"/>
          <p14:tracePt t="43173" x="3346450" y="2887663"/>
          <p14:tracePt t="43190" x="3346450" y="2876550"/>
          <p14:tracePt t="43207" x="3346450" y="2865438"/>
          <p14:tracePt t="43223" x="3346450" y="2857500"/>
          <p14:tracePt t="43240" x="3346450" y="2854325"/>
          <p14:tracePt t="43257" x="3346450" y="2849563"/>
          <p14:tracePt t="56593" x="3343275" y="2849563"/>
          <p14:tracePt t="56607" x="3338513" y="2849563"/>
          <p14:tracePt t="56614" x="3335338" y="2849563"/>
          <p14:tracePt t="56623" x="3335338" y="2854325"/>
          <p14:tracePt t="56640" x="3313113" y="2857500"/>
          <p14:tracePt t="56657" x="3294063" y="2865438"/>
          <p14:tracePt t="56673" x="3252788" y="2879725"/>
          <p14:tracePt t="56707" x="3162300" y="2898775"/>
          <p14:tracePt t="56740" x="3008313" y="2928938"/>
          <p14:tracePt t="56758" x="2962275" y="2940050"/>
          <p14:tracePt t="56777" x="2865438" y="2955925"/>
          <p14:tracePt t="56791" x="2794000" y="2959100"/>
          <p14:tracePt t="56808" x="2725738" y="2981325"/>
          <p14:tracePt t="56824" x="2670175" y="2992438"/>
          <p14:tracePt t="56843" x="2590800" y="3011488"/>
          <p14:tracePt t="56858" x="2533650" y="3030538"/>
          <p14:tracePt t="56874" x="2478088" y="3041650"/>
          <p14:tracePt t="56893" x="2414588" y="3071813"/>
          <p14:tracePt t="56908" x="2371725" y="3090863"/>
          <p14:tracePt t="56924" x="2346325" y="3113088"/>
          <p14:tracePt t="56941" x="2305050" y="3128963"/>
          <p14:tracePt t="56958" x="2241550" y="3154363"/>
          <p14:tracePt t="56974" x="2181225" y="3176588"/>
          <p14:tracePt t="56991" x="2139950" y="3203575"/>
          <p14:tracePt t="57008" x="2101850" y="3217863"/>
          <p14:tracePt t="57024" x="2041525" y="3244850"/>
          <p14:tracePt t="57041" x="2003425" y="3255963"/>
          <p14:tracePt t="57058" x="1962150" y="3271838"/>
          <p14:tracePt t="57075" x="1920875" y="3294063"/>
          <p14:tracePt t="57091" x="1898650" y="3308350"/>
          <p14:tracePt t="57108" x="1884363" y="3313113"/>
          <p14:tracePt t="57125" x="1879600" y="3316288"/>
          <p14:tracePt t="57141" x="1871663" y="3324225"/>
          <p14:tracePt t="57158" x="1865313" y="3324225"/>
          <p14:tracePt t="58265" x="1868488" y="3316288"/>
          <p14:tracePt t="58273" x="1887538" y="3297238"/>
          <p14:tracePt t="58280" x="1901825" y="3282950"/>
          <p14:tracePt t="58290" x="1914525" y="3271838"/>
          <p14:tracePt t="58307" x="1943100" y="3241675"/>
          <p14:tracePt t="58323" x="2000250" y="3173413"/>
          <p14:tracePt t="58340" x="2038350" y="3121025"/>
          <p14:tracePt t="58374" x="2093913" y="3033713"/>
          <p14:tracePt t="58376" x="2105025" y="3019425"/>
          <p14:tracePt t="58407" x="2154238" y="2955925"/>
          <p14:tracePt t="58425" x="2184400" y="2928938"/>
          <p14:tracePt t="58441" x="2225675" y="2868613"/>
          <p14:tracePt t="58458" x="2247900" y="2835275"/>
          <p14:tracePt t="58475" x="2278063" y="2797175"/>
          <p14:tracePt t="58491" x="2297113" y="2774950"/>
          <p14:tracePt t="58508" x="2330450" y="2736850"/>
          <p14:tracePt t="58524" x="2346325" y="2717800"/>
          <p14:tracePt t="58541" x="2360613" y="2703513"/>
          <p14:tracePt t="58558" x="2376488" y="2673350"/>
          <p14:tracePt t="58575" x="2384425" y="2662238"/>
          <p14:tracePt t="58591" x="2390775" y="2651125"/>
          <p14:tracePt t="58609" x="2398713" y="2643188"/>
          <p14:tracePt t="58624" x="2398713" y="2635250"/>
          <p14:tracePt t="73924" x="2379663" y="2670175"/>
          <p14:tracePt t="73932" x="2371725" y="2681288"/>
          <p14:tracePt t="73941" x="2368550" y="2687638"/>
          <p14:tracePt t="73958" x="2365375" y="2692400"/>
          <p14:tracePt t="73975" x="2203450" y="2865438"/>
          <p14:tracePt t="73991" x="2139950" y="2921000"/>
          <p14:tracePt t="74008" x="2082800" y="2943225"/>
          <p14:tracePt t="74041" x="1928813" y="3027363"/>
          <p14:tracePt t="74075" x="1860550" y="3074988"/>
          <p14:tracePt t="74093" x="1800225" y="3124200"/>
          <p14:tracePt t="74109" x="1758950" y="3154363"/>
          <p14:tracePt t="74125" x="1722438" y="3187700"/>
          <p14:tracePt t="74142" x="1687513" y="3217863"/>
          <p14:tracePt t="74159" x="1639888" y="3252788"/>
          <p14:tracePt t="74176" x="1616075" y="3271838"/>
          <p14:tracePt t="74192" x="1582738" y="3294063"/>
          <p14:tracePt t="74209" x="1538288" y="3327400"/>
          <p14:tracePt t="74225" x="1503363" y="3349625"/>
          <p14:tracePt t="74242" x="1470025" y="3360738"/>
          <p14:tracePt t="74259" x="1450975" y="3360738"/>
          <p14:tracePt t="74275" x="1436688" y="3360738"/>
          <p14:tracePt t="74292" x="1431925" y="3360738"/>
          <p14:tracePt t="74309" x="1425575" y="3360738"/>
          <p14:tracePt t="74326" x="1420813" y="3360738"/>
          <p14:tracePt t="74343" x="1417638" y="3360738"/>
          <p14:tracePt t="74378" x="1417638" y="3357563"/>
          <p14:tracePt t="74407" x="1417638" y="3354388"/>
          <p14:tracePt t="74429" x="1417638" y="3349625"/>
          <p14:tracePt t="74525" x="1417638" y="3346450"/>
          <p14:tracePt t="74540" x="1417638" y="3338513"/>
          <p14:tracePt t="74584" x="1417638" y="3335338"/>
          <p14:tracePt t="74598" x="1417638" y="33305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Prepared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8534400" cy="426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prepared(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anAcceptedProposal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  <a:endParaRPr lang="en-US" sz="1400" b="1" dirty="0"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recordReceivedPreparedNotification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dirty="0">
                <a:solidFill>
                  <a:srgbClr val="6A3E3E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anAcceptedProposal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(!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isPending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||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isPreparePhaseOver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ProposalFeedbackKind.</a:t>
            </a:r>
            <a:r>
              <a:rPr lang="en-US" sz="14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CONCURRENCY_CONFLICT</a:t>
            </a:r>
            <a:r>
              <a:rPr lang="en-US" sz="1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newProposalState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 proposal(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),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toProposalState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anAcceptedProposal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}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aggregatePreparedNotification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anAcceptedProposal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sz="1400" b="1" dirty="0"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5943600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Preparer abandons proposal if it learns about a higher number proposal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19"/>
    </mc:Choice>
    <mc:Fallback xmlns="">
      <p:transition spd="slow" advTm="126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428" x="1425575" y="3313113"/>
          <p14:tracePt t="39436" x="1443038" y="3267075"/>
          <p14:tracePt t="39444" x="1466850" y="3228975"/>
          <p14:tracePt t="39459" x="1500188" y="3162300"/>
          <p14:tracePt t="39476" x="1557338" y="3052763"/>
          <p14:tracePt t="39493" x="1635125" y="2925763"/>
          <p14:tracePt t="39509" x="1763713" y="2759075"/>
          <p14:tracePt t="39542" x="1901825" y="2538413"/>
          <p14:tracePt t="39576" x="1989138" y="2436813"/>
          <p14:tracePt t="39593" x="2019300" y="2384425"/>
          <p14:tracePt t="39611" x="2052638" y="2330450"/>
          <p14:tracePt t="39612" x="2071688" y="2305050"/>
          <p14:tracePt t="39626" x="2093913" y="2278063"/>
          <p14:tracePt t="39645" x="2116138" y="2252663"/>
          <p14:tracePt t="39660" x="2132013" y="2236788"/>
          <p14:tracePt t="39677" x="2173288" y="2200275"/>
          <p14:tracePt t="39694" x="2214563" y="2176463"/>
          <p14:tracePt t="39710" x="2247900" y="2154238"/>
          <p14:tracePt t="39727" x="2274888" y="2143125"/>
          <p14:tracePt t="39743" x="2293938" y="2132013"/>
          <p14:tracePt t="39760" x="2300288" y="2132013"/>
          <p14:tracePt t="39777" x="2300288" y="2128838"/>
          <p14:tracePt t="39794" x="2312988" y="2128838"/>
          <p14:tracePt t="39826" x="2316163" y="2128838"/>
          <p14:tracePt t="40524" x="2319338" y="2124075"/>
          <p14:tracePt t="40532" x="2324100" y="2120900"/>
          <p14:tracePt t="40543" x="2327275" y="2120900"/>
          <p14:tracePt t="40559" x="2335213" y="2112963"/>
          <p14:tracePt t="40576" x="2346325" y="2109788"/>
          <p14:tracePt t="40593" x="2349500" y="2098675"/>
          <p14:tracePt t="40609" x="2357438" y="2098675"/>
          <p14:tracePt t="40626" x="2365375" y="2098675"/>
          <p14:tracePt t="40659" x="2379663" y="2090738"/>
          <p14:tracePt t="40692" x="2409825" y="2071688"/>
          <p14:tracePt t="40710" x="2414588" y="2068513"/>
          <p14:tracePt t="40727" x="2420938" y="2068513"/>
          <p14:tracePt t="40832" x="2420938" y="2063750"/>
          <p14:tracePt t="63072" x="2420938" y="2068513"/>
          <p14:tracePt t="63078" x="2420938" y="2071688"/>
          <p14:tracePt t="63086" x="2420938" y="2079625"/>
          <p14:tracePt t="63094" x="2420938" y="2085975"/>
          <p14:tracePt t="63111" x="2420938" y="2101850"/>
          <p14:tracePt t="63128" x="2420938" y="2120900"/>
          <p14:tracePt t="63144" x="2420938" y="2146300"/>
          <p14:tracePt t="63161" x="2420938" y="2165350"/>
          <p14:tracePt t="63195" x="2420938" y="2211388"/>
          <p14:tracePt t="63228" x="2420938" y="2274888"/>
          <p14:tracePt t="63246" x="2425700" y="2324100"/>
          <p14:tracePt t="63262" x="2432050" y="2354263"/>
          <p14:tracePt t="63278" x="2436813" y="2387600"/>
          <p14:tracePt t="63295" x="2439988" y="2414588"/>
          <p14:tracePt t="63312" x="2451100" y="2443163"/>
          <p14:tracePt t="63328" x="2459038" y="2459038"/>
          <p14:tracePt t="63345" x="2459038" y="2470150"/>
          <p14:tracePt t="63362" x="2459038" y="2486025"/>
          <p14:tracePt t="63379" x="2459038" y="2497138"/>
          <p14:tracePt t="63395" x="2459038" y="2508250"/>
          <p14:tracePt t="63414" x="2466975" y="2519363"/>
          <p14:tracePt t="63429" x="2470150" y="2530475"/>
          <p14:tracePt t="63445" x="2470150" y="2538413"/>
          <p14:tracePt t="63462" x="2473325" y="2549525"/>
          <p14:tracePt t="63479" x="2473325" y="2552700"/>
          <p14:tracePt t="63495" x="2473325" y="2560638"/>
          <p14:tracePt t="77993" x="2473325" y="2571750"/>
          <p14:tracePt t="78001" x="2466975" y="2586038"/>
          <p14:tracePt t="78012" x="2455863" y="2601913"/>
          <p14:tracePt t="78029" x="2420938" y="2654300"/>
          <p14:tracePt t="78045" x="2398713" y="2695575"/>
          <p14:tracePt t="78062" x="2376488" y="2744788"/>
          <p14:tracePt t="78078" x="2349500" y="2805113"/>
          <p14:tracePt t="78096" x="2324100" y="2868613"/>
          <p14:tracePt t="78128" x="2297113" y="2947988"/>
          <p14:tracePt t="78162" x="2252663" y="3086100"/>
          <p14:tracePt t="78179" x="2241550" y="3124200"/>
          <p14:tracePt t="78196" x="2225675" y="3157538"/>
          <p14:tracePt t="78213" x="2195513" y="3211513"/>
          <p14:tracePt t="78229" x="2187575" y="3236913"/>
          <p14:tracePt t="78246" x="2176463" y="3244850"/>
          <p14:tracePt t="78263" x="2165350" y="3259138"/>
          <p14:tracePt t="78279" x="2157413" y="3263900"/>
          <p14:tracePt t="78296" x="2157413" y="3275013"/>
          <p14:tracePt t="78313" x="2157413" y="3278188"/>
          <p14:tracePt t="78329" x="2157413" y="3294063"/>
          <p14:tracePt t="78346" x="2154238" y="3313113"/>
          <p14:tracePt t="78363" x="2154238" y="3324225"/>
          <p14:tracePt t="78380" x="2154238" y="3330575"/>
          <p14:tracePt t="95754" x="2157413" y="3335338"/>
          <p14:tracePt t="95762" x="2170113" y="3343275"/>
          <p14:tracePt t="95769" x="2181225" y="3349625"/>
          <p14:tracePt t="95780" x="2195513" y="3357563"/>
          <p14:tracePt t="95798" x="2225675" y="3371850"/>
          <p14:tracePt t="95813" x="2241550" y="3384550"/>
          <p14:tracePt t="95830" x="2255838" y="3390900"/>
          <p14:tracePt t="95863" x="2282825" y="3414713"/>
          <p14:tracePt t="95896" x="2316163" y="3432175"/>
          <p14:tracePt t="95914" x="2343150" y="3443288"/>
          <p14:tracePt t="95931" x="2354263" y="3451225"/>
          <p14:tracePt t="95947" x="2371725" y="3462338"/>
          <p14:tracePt t="95965" x="2384425" y="3470275"/>
          <p14:tracePt t="95981" x="2406650" y="3486150"/>
          <p14:tracePt t="95997" x="2409825" y="3489325"/>
          <p14:tracePt t="96014" x="2417763" y="3497263"/>
          <p14:tracePt t="96031" x="2425700" y="3508375"/>
          <p14:tracePt t="96047" x="2428875" y="3511550"/>
          <p14:tracePt t="96064" x="2428875" y="3514725"/>
          <p14:tracePt t="96081" x="2436813" y="3522663"/>
          <p14:tracePt t="96097" x="2436813" y="3533775"/>
          <p14:tracePt t="96131" x="2443163" y="3533775"/>
          <p14:tracePt t="96147" x="2447925" y="3538538"/>
          <p14:tracePt t="96164" x="2455863" y="3538538"/>
          <p14:tracePt t="96181" x="2455863" y="3541713"/>
          <p14:tracePt t="96197" x="2459038" y="3541713"/>
          <p14:tracePt t="96214" x="2462213" y="3541713"/>
          <p14:tracePt t="96231" x="2466975" y="3541713"/>
          <p14:tracePt t="96265" x="2470150" y="3544888"/>
          <p14:tracePt t="96281" x="2470150" y="3549650"/>
          <p14:tracePt t="103389" x="2486025" y="3549650"/>
          <p14:tracePt t="103397" x="2500313" y="3549650"/>
          <p14:tracePt t="103405" x="2522538" y="3557588"/>
          <p14:tracePt t="103414" x="2544763" y="3560763"/>
          <p14:tracePt t="103431" x="2598738" y="3579813"/>
          <p14:tracePt t="103447" x="2654300" y="3598863"/>
          <p14:tracePt t="103464" x="2700338" y="3609975"/>
          <p14:tracePt t="103481" x="2767013" y="3629025"/>
          <p14:tracePt t="103514" x="2951163" y="3676650"/>
          <p14:tracePt t="103547" x="3113088" y="3711575"/>
          <p14:tracePt t="103565" x="3248025" y="3741738"/>
          <p14:tracePt t="103581" x="3346450" y="3771900"/>
          <p14:tracePt t="103598" x="3462338" y="3808413"/>
          <p14:tracePt t="103616" x="3609975" y="3854450"/>
          <p14:tracePt t="103631" x="3706813" y="3879850"/>
          <p14:tracePt t="103648" x="3805238" y="3910013"/>
          <p14:tracePt t="103665" x="3890963" y="3948113"/>
          <p14:tracePt t="103681" x="4079875" y="3997325"/>
          <p14:tracePt t="103698" x="4181475" y="4019550"/>
          <p14:tracePt t="103715" x="4324350" y="4041775"/>
          <p14:tracePt t="103732" x="4418013" y="4052888"/>
          <p14:tracePt t="103748" x="4613275" y="4121150"/>
          <p14:tracePt t="103765" x="4789488" y="4217988"/>
          <p14:tracePt t="103781" x="4789488" y="4222750"/>
          <p14:tracePt t="104287" x="4824413" y="4222750"/>
          <p14:tracePt t="104296" x="4865688" y="4214813"/>
          <p14:tracePt t="104302" x="4906963" y="4206875"/>
          <p14:tracePt t="104314" x="4951413" y="4192588"/>
          <p14:tracePt t="104330" x="5057775" y="4162425"/>
          <p14:tracePt t="104347" x="5195888" y="4116388"/>
          <p14:tracePt t="104364" x="5300663" y="4094163"/>
          <p14:tracePt t="104397" x="5591175" y="4041775"/>
          <p14:tracePt t="104431" x="5835650" y="4019550"/>
          <p14:tracePt t="104448" x="5997575" y="4019550"/>
          <p14:tracePt t="104465" x="6080125" y="4019550"/>
          <p14:tracePt t="104481" x="6170613" y="4011613"/>
          <p14:tracePt t="104498" x="6253163" y="4003675"/>
          <p14:tracePt t="104515" x="6335713" y="3989388"/>
          <p14:tracePt t="104531" x="6369050" y="3978275"/>
          <p14:tracePt t="104548" x="6391275" y="3962400"/>
          <p14:tracePt t="104565" x="6418263" y="3951288"/>
          <p14:tracePt t="104581" x="6440488" y="3948113"/>
          <p14:tracePt t="104598" x="6459538" y="3948113"/>
          <p14:tracePt t="104615" x="6467475" y="3948113"/>
          <p14:tracePt t="105005" x="6467475" y="3937000"/>
          <p14:tracePt t="105012" x="6462713" y="3932238"/>
          <p14:tracePt t="105019" x="6462713" y="3917950"/>
          <p14:tracePt t="105026" x="6462713" y="3895725"/>
          <p14:tracePt t="105034" x="6459538" y="3887788"/>
          <p14:tracePt t="105048" x="6451600" y="3838575"/>
          <p14:tracePt t="105065" x="6451600" y="3808413"/>
          <p14:tracePt t="105082" x="6451600" y="3771900"/>
          <p14:tracePt t="105100" x="6451600" y="3722688"/>
          <p14:tracePt t="105115" x="6456363" y="3687763"/>
          <p14:tracePt t="105131" x="6459538" y="3643313"/>
          <p14:tracePt t="105148" x="6467475" y="3602038"/>
          <p14:tracePt t="105165" x="6470650" y="3527425"/>
          <p14:tracePt t="105182" x="6481763" y="3489325"/>
          <p14:tracePt t="105198" x="6492875" y="3462338"/>
          <p14:tracePt t="105215" x="6492875" y="3417888"/>
          <p14:tracePt t="105231" x="6492875" y="3406775"/>
          <p14:tracePt t="105248" x="6492875" y="3390900"/>
          <p14:tracePt t="105265" x="6492875" y="3384550"/>
          <p14:tracePt t="105281" x="6481763" y="3365500"/>
          <p14:tracePt t="105298" x="6478588" y="3360738"/>
          <p14:tracePt t="105315" x="6473825" y="3354388"/>
          <p14:tracePt t="105332" x="6462713" y="3349625"/>
          <p14:tracePt t="105348" x="6456363" y="3349625"/>
          <p14:tracePt t="105365" x="6451600" y="3349625"/>
          <p14:tracePt t="105382" x="6443663" y="3349625"/>
          <p14:tracePt t="105398" x="6437313" y="3349625"/>
          <p14:tracePt t="105486" x="6437313" y="3346450"/>
          <p14:tracePt t="107379" x="6432550" y="3346450"/>
          <p14:tracePt t="107385" x="6429375" y="3346450"/>
          <p14:tracePt t="107398" x="6418263" y="3346450"/>
          <p14:tracePt t="107414" x="6388100" y="3354388"/>
          <p14:tracePt t="107431" x="6372225" y="3360738"/>
          <p14:tracePt t="107447" x="6361113" y="3371850"/>
          <p14:tracePt t="107464" x="6346825" y="3387725"/>
          <p14:tracePt t="107481" x="6313488" y="3436938"/>
          <p14:tracePt t="107514" x="6223000" y="3571875"/>
          <p14:tracePt t="107547" x="6116638" y="3684588"/>
          <p14:tracePt t="107565" x="6057900" y="3733800"/>
          <p14:tracePt t="107583" x="5973763" y="3816350"/>
          <p14:tracePt t="107598" x="5926138" y="3868738"/>
          <p14:tracePt t="107615" x="5880100" y="3917950"/>
          <p14:tracePt t="107632" x="5835650" y="3959225"/>
          <p14:tracePt t="107648" x="5764213" y="4033838"/>
          <p14:tracePt t="107665" x="5715000" y="4105275"/>
          <p14:tracePt t="107682" x="5692775" y="4140200"/>
          <p14:tracePt t="107699" x="5681663" y="4173538"/>
          <p14:tracePt t="107715" x="5665788" y="4192588"/>
          <p14:tracePt t="107732" x="5662613" y="4200525"/>
          <p14:tracePt t="107749" x="5657850" y="4206875"/>
          <p14:tracePt t="107767" x="5640388" y="4225925"/>
          <p14:tracePt t="107782" x="5621338" y="4237038"/>
          <p14:tracePt t="107798" x="5599113" y="4256088"/>
          <p14:tracePt t="107815" x="5575300" y="4278313"/>
          <p14:tracePt t="107831" x="5534025" y="4338638"/>
          <p14:tracePt t="107849" x="5511800" y="4371975"/>
          <p14:tracePt t="107865" x="5497513" y="4398963"/>
          <p14:tracePt t="107882" x="5481638" y="4414838"/>
          <p14:tracePt t="107898" x="5478463" y="4418013"/>
          <p14:tracePt t="108328" x="5478463" y="4425950"/>
          <p14:tracePt t="108336" x="5478463" y="4437063"/>
          <p14:tracePt t="108347" x="5478463" y="4440238"/>
          <p14:tracePt t="108365" x="5478463" y="4462463"/>
          <p14:tracePt t="108381" x="5478463" y="4470400"/>
          <p14:tracePt t="108397" x="5478463" y="4481513"/>
          <p14:tracePt t="108416" x="5478463" y="4489450"/>
          <p14:tracePt t="108448" x="5478463" y="4511675"/>
          <p14:tracePt t="108481" x="5478463" y="4538663"/>
          <p14:tracePt t="108499" x="5478463" y="4549775"/>
          <p14:tracePt t="108515" x="5478463" y="4564063"/>
          <p14:tracePt t="108534" x="5478463" y="4583113"/>
          <p14:tracePt t="108549" x="5478463" y="4591050"/>
          <p14:tracePt t="108565" x="5478463" y="4594225"/>
          <p14:tracePt t="108582" x="5478463" y="4598988"/>
          <p14:tracePt t="108600" x="5478463" y="4629150"/>
          <p14:tracePt t="108615" x="5478463" y="4687888"/>
          <p14:tracePt t="108632" x="5478463" y="4725988"/>
          <p14:tracePt t="108648" x="5478463" y="4759325"/>
          <p14:tracePt t="108665" x="5478463" y="4789488"/>
          <p14:tracePt t="108682" x="5478463" y="4797425"/>
          <p14:tracePt t="108699" x="5478463" y="4800600"/>
          <p14:tracePt t="108716" x="5470525" y="48085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Prepare Aggregation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1066800"/>
            <a:ext cx="84582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aggregatePreparedNotification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anAcceptedProposal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Boolean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isSufficientPreparers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sufficientPeparers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getPrepareSynchrony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isSufficientPreparers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==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null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setPreparePhaseOver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isSufficientPreparers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startAcceptPhase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preparedProposal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else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newProposalState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 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proposal(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),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ProposalState.</a:t>
            </a:r>
            <a:r>
              <a:rPr lang="en-US" sz="1400" b="1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PROPOSAL_AGGREGATE_DENIAL</a:t>
            </a:r>
            <a:r>
              <a:rPr lang="en-US" sz="1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8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51"/>
    </mc:Choice>
    <mc:Fallback xmlns="">
      <p:transition spd="slow" advTm="5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15" x="5470525" y="4805363"/>
          <p14:tracePt t="7023" x="5470525" y="4783138"/>
          <p14:tracePt t="7030" x="5470525" y="4759325"/>
          <p14:tracePt t="7047" x="5470525" y="4714875"/>
          <p14:tracePt t="7063" x="5470525" y="4654550"/>
          <p14:tracePt t="7080" x="5470525" y="4579938"/>
          <p14:tracePt t="7097" x="5473700" y="4514850"/>
          <p14:tracePt t="7113" x="5481638" y="4421188"/>
          <p14:tracePt t="7147" x="5511800" y="4184650"/>
          <p14:tracePt t="7180" x="5527675" y="3959225"/>
          <p14:tracePt t="7198" x="5534025" y="3797300"/>
          <p14:tracePt t="7214" x="5541963" y="3695700"/>
          <p14:tracePt t="7231" x="5541963" y="3613150"/>
          <p14:tracePt t="7248" x="5553075" y="3508375"/>
          <p14:tracePt t="7264" x="5568950" y="3451225"/>
          <p14:tracePt t="7281" x="5572125" y="3421063"/>
          <p14:tracePt t="7298" x="5580063" y="3387725"/>
          <p14:tracePt t="7314" x="5586413" y="3357563"/>
          <p14:tracePt t="7738" x="5586413" y="3335338"/>
          <p14:tracePt t="7745" x="5586413" y="3313113"/>
          <p14:tracePt t="7752" x="5594350" y="3282950"/>
          <p14:tracePt t="7763" x="5602288" y="3259138"/>
          <p14:tracePt t="7780" x="5605463" y="3203575"/>
          <p14:tracePt t="7797" x="5629275" y="3098800"/>
          <p14:tracePt t="7813" x="5643563" y="2992438"/>
          <p14:tracePt t="7830" x="5643563" y="2914650"/>
          <p14:tracePt t="7863" x="5662613" y="2646363"/>
          <p14:tracePt t="7897" x="5676900" y="2462213"/>
          <p14:tracePt t="7914" x="5676900" y="2349500"/>
          <p14:tracePt t="7931" x="5676900" y="2293938"/>
          <p14:tracePt t="7948" x="5676900" y="2263775"/>
          <p14:tracePt t="7964" x="5676900" y="2222500"/>
          <p14:tracePt t="7981" x="5676900" y="2203450"/>
          <p14:tracePt t="7998" x="5684838" y="2181225"/>
          <p14:tracePt t="8015" x="5688013" y="2170113"/>
          <p14:tracePt t="8461" x="5688013" y="2165350"/>
          <p14:tracePt t="8469" x="5688013" y="2154238"/>
          <p14:tracePt t="8480" x="5688013" y="2146300"/>
          <p14:tracePt t="8497" x="5695950" y="2116138"/>
          <p14:tracePt t="8514" x="5707063" y="2085975"/>
          <p14:tracePt t="8530" x="5707063" y="2063750"/>
          <p14:tracePt t="8547" x="5711825" y="2052638"/>
          <p14:tracePt t="8564" x="5711825" y="2027238"/>
          <p14:tracePt t="8597" x="5711825" y="2003425"/>
          <p14:tracePt t="8630" x="5711825" y="1997075"/>
          <p14:tracePt t="15544" x="5707063" y="1997075"/>
          <p14:tracePt t="15548" x="5707063" y="2000250"/>
          <p14:tracePt t="15564" x="5700713" y="2003425"/>
          <p14:tracePt t="15581" x="5684838" y="2008188"/>
          <p14:tracePt t="15597" x="5676900" y="2011363"/>
          <p14:tracePt t="15614" x="5657850" y="2011363"/>
          <p14:tracePt t="15630" x="5643563" y="2019300"/>
          <p14:tracePt t="15647" x="5624513" y="2022475"/>
          <p14:tracePt t="15680" x="5557838" y="2038350"/>
          <p14:tracePt t="15714" x="5497513" y="2038350"/>
          <p14:tracePt t="15732" x="5456238" y="2049463"/>
          <p14:tracePt t="15748" x="5421313" y="2060575"/>
          <p14:tracePt t="15765" x="5395913" y="2068513"/>
          <p14:tracePt t="15782" x="5368925" y="2071688"/>
          <p14:tracePt t="15798" x="5316538" y="2082800"/>
          <p14:tracePt t="15815" x="5283200" y="2082800"/>
          <p14:tracePt t="15832" x="5248275" y="2085975"/>
          <p14:tracePt t="15851" x="5203825" y="2085975"/>
          <p14:tracePt t="15865" x="5176838" y="2093913"/>
          <p14:tracePt t="15882" x="5154613" y="2093913"/>
          <p14:tracePt t="15898" x="5135563" y="2093913"/>
          <p14:tracePt t="15915" x="5094288" y="2093913"/>
          <p14:tracePt t="15932" x="5075238" y="2098675"/>
          <p14:tracePt t="15948" x="5049838" y="2105025"/>
          <p14:tracePt t="15965" x="5008563" y="2109788"/>
          <p14:tracePt t="15982" x="4973638" y="2116138"/>
          <p14:tracePt t="15998" x="4948238" y="2124075"/>
          <p14:tracePt t="16015" x="4929188" y="2132013"/>
          <p14:tracePt t="16032" x="4891088" y="2146300"/>
          <p14:tracePt t="16048" x="4857750" y="2157413"/>
          <p14:tracePt t="16065" x="4824413" y="2173288"/>
          <p14:tracePt t="16082" x="4797425" y="2192338"/>
          <p14:tracePt t="16098" x="4752975" y="2211388"/>
          <p14:tracePt t="16115" x="4718050" y="2222500"/>
          <p14:tracePt t="16132" x="4700588" y="2244725"/>
          <p14:tracePt t="16149" x="4676775" y="2255838"/>
          <p14:tracePt t="16165" x="4654550" y="2274888"/>
          <p14:tracePt t="16182" x="4632325" y="2286000"/>
          <p14:tracePt t="16199" x="4621213" y="2289175"/>
          <p14:tracePt t="16215" x="4586288" y="2305050"/>
          <p14:tracePt t="16232" x="4568825" y="2312988"/>
          <p14:tracePt t="16248" x="4560888" y="2316163"/>
          <p14:tracePt t="16265" x="4530725" y="2324100"/>
          <p14:tracePt t="16282" x="4511675" y="2330450"/>
          <p14:tracePt t="16298" x="4478338" y="2343150"/>
          <p14:tracePt t="16315" x="4459288" y="2354263"/>
          <p14:tracePt t="16316" x="4448175" y="2357438"/>
          <p14:tracePt t="16332" x="4421188" y="2371725"/>
          <p14:tracePt t="16348" x="4395788" y="2384425"/>
          <p14:tracePt t="16365" x="4365625" y="2395538"/>
          <p14:tracePt t="16382" x="4316413" y="2409825"/>
          <p14:tracePt t="16398" x="4289425" y="2420938"/>
          <p14:tracePt t="16415" x="4256088" y="2439988"/>
          <p14:tracePt t="16431" x="4229100" y="2447925"/>
          <p14:tracePt t="16448" x="4206875" y="2455863"/>
          <p14:tracePt t="16465" x="4200525" y="2455863"/>
          <p14:tracePt t="16482" x="4187825" y="2455863"/>
          <p14:tracePt t="16498" x="4181475" y="2455863"/>
          <p14:tracePt t="16515" x="4173538" y="2455863"/>
          <p14:tracePt t="16532" x="4170363" y="2455863"/>
          <p14:tracePt t="16548" x="4162425" y="2455863"/>
          <p14:tracePt t="16960" x="4157663" y="2455863"/>
          <p14:tracePt t="16982" x="4157663" y="2451100"/>
          <p14:tracePt t="17003" x="4154488" y="2451100"/>
          <p14:tracePt t="17011" x="4151313" y="2451100"/>
          <p14:tracePt t="17026" x="4151313" y="2447925"/>
          <p14:tracePt t="17032" x="4146550" y="2447925"/>
          <p14:tracePt t="17048" x="4143375" y="2447925"/>
          <p14:tracePt t="17081" x="4132263" y="2447925"/>
          <p14:tracePt t="17136" x="4129088" y="2447925"/>
          <p14:tracePt t="17149" x="4124325" y="2447925"/>
          <p14:tracePt t="17171" x="4124325" y="2443163"/>
          <p14:tracePt t="17223" x="4124325" y="2439988"/>
          <p14:tracePt t="17252" x="4121150" y="2436813"/>
          <p14:tracePt t="17260" x="4121150" y="2432050"/>
          <p14:tracePt t="17281" x="4121150" y="2428875"/>
          <p14:tracePt t="17288" x="4116388" y="2428875"/>
          <p14:tracePt t="17310" x="4116388" y="2420938"/>
          <p14:tracePt t="17324" x="4113213" y="2420938"/>
          <p14:tracePt t="17361" x="4110038" y="2420938"/>
          <p14:tracePt t="17479" x="4110038" y="2417763"/>
          <p14:tracePt t="17486" x="4113213" y="2414588"/>
          <p14:tracePt t="17493" x="4113213" y="2409825"/>
          <p14:tracePt t="17501" x="4124325" y="2406650"/>
          <p14:tracePt t="17515" x="4132263" y="2395538"/>
          <p14:tracePt t="18150" x="4129088" y="2395538"/>
          <p14:tracePt t="18165" x="4124325" y="2395538"/>
          <p14:tracePt t="18180" x="4121150" y="2395538"/>
          <p14:tracePt t="18187" x="4116388" y="2395538"/>
          <p14:tracePt t="18252" x="4113213" y="2395538"/>
          <p14:tracePt t="18292" x="4110038" y="2398713"/>
          <p14:tracePt t="18903" x="4079875" y="2417763"/>
          <p14:tracePt t="18911" x="4022725" y="2447925"/>
          <p14:tracePt t="18918" x="3959225" y="2478088"/>
          <p14:tracePt t="18933" x="3843338" y="2560638"/>
          <p14:tracePt t="18964" x="3613150" y="2676525"/>
          <p14:tracePt t="18997" x="3338513" y="2767013"/>
          <p14:tracePt t="19015" x="3203575" y="2816225"/>
          <p14:tracePt t="19032" x="3105150" y="2846388"/>
          <p14:tracePt t="19049" x="2997200" y="2879725"/>
          <p14:tracePt t="19065" x="2909888" y="2901950"/>
          <p14:tracePt t="19082" x="2846388" y="2914650"/>
          <p14:tracePt t="19098" x="2797175" y="2921000"/>
          <p14:tracePt t="19115" x="2747963" y="2932113"/>
          <p14:tracePt t="19132" x="2728913" y="2932113"/>
          <p14:tracePt t="19149" x="2714625" y="2932113"/>
          <p14:tracePt t="19165" x="2695575" y="2932113"/>
          <p14:tracePt t="19182" x="2687638" y="2932113"/>
          <p14:tracePt t="19199" x="2673350" y="2925763"/>
          <p14:tracePt t="19215" x="2665413" y="2917825"/>
          <p14:tracePt t="19232" x="2657475" y="2914650"/>
          <p14:tracePt t="19248" x="2657475" y="2909888"/>
          <p14:tracePt t="19282" x="2651125" y="2909888"/>
          <p14:tracePt t="19312" x="2646363" y="2901950"/>
          <p14:tracePt t="19320" x="2646363" y="2898775"/>
          <p14:tracePt t="19341" x="2646363" y="2895600"/>
          <p14:tracePt t="19355" x="2646363" y="2890838"/>
          <p14:tracePt t="19384" x="2646363" y="2887663"/>
          <p14:tracePt t="19393" x="2646363" y="2884488"/>
          <p14:tracePt t="19422" x="2646363" y="2879725"/>
          <p14:tracePt t="19429" x="2646363" y="2871788"/>
          <p14:tracePt t="19437" x="2654300" y="2865438"/>
          <p14:tracePt t="19449" x="2665413" y="2854325"/>
          <p14:tracePt t="19465" x="2695575" y="2808288"/>
          <p14:tracePt t="19482" x="2706688" y="2794000"/>
          <p14:tracePt t="19499" x="2717800" y="2789238"/>
          <p14:tracePt t="19515" x="2717800" y="2782888"/>
          <p14:tracePt t="19532" x="2725738" y="2774950"/>
          <p14:tracePt t="19549" x="2725738" y="2767013"/>
          <p14:tracePt t="19565" x="2733675" y="2763838"/>
          <p14:tracePt t="19583" x="2736850" y="2752725"/>
          <p14:tracePt t="19599" x="2736850" y="2747963"/>
          <p14:tracePt t="19634" x="2736850" y="2741613"/>
          <p14:tracePt t="19677" x="2736850" y="2736850"/>
          <p14:tracePt t="25238" x="2744788" y="2717800"/>
          <p14:tracePt t="25247" x="2747963" y="2684463"/>
          <p14:tracePt t="25255" x="2763838" y="2662238"/>
          <p14:tracePt t="25265" x="2763838" y="2643188"/>
          <p14:tracePt t="25281" x="2794000" y="2563813"/>
          <p14:tracePt t="25298" x="2827338" y="2492375"/>
          <p14:tracePt t="25315" x="2860675" y="2425700"/>
          <p14:tracePt t="25348" x="2951163" y="2271713"/>
          <p14:tracePt t="25381" x="2986088" y="2187575"/>
          <p14:tracePt t="25399" x="3008313" y="2146300"/>
          <p14:tracePt t="25415" x="3019425" y="2124075"/>
          <p14:tracePt t="25435" x="3038475" y="2098675"/>
          <p14:tracePt t="25450" x="3038475" y="2090738"/>
          <p14:tracePt t="25465" x="3049588" y="2079625"/>
          <p14:tracePt t="25482" x="3052763" y="2074863"/>
          <p14:tracePt t="25499" x="3057525" y="2074863"/>
          <p14:tracePt t="25706" x="3057525" y="2082800"/>
          <p14:tracePt t="25713" x="3057525" y="2105025"/>
          <p14:tracePt t="25720" x="3057525" y="2120900"/>
          <p14:tracePt t="25728" x="3057525" y="2135188"/>
          <p14:tracePt t="25735" x="3057525" y="2157413"/>
          <p14:tracePt t="25750" x="3052763" y="2184400"/>
          <p14:tracePt t="25766" x="3044825" y="2211388"/>
          <p14:tracePt t="25782" x="3030538" y="2244725"/>
          <p14:tracePt t="25799" x="3019425" y="2286000"/>
          <p14:tracePt t="25816" x="2997200" y="2365375"/>
          <p14:tracePt t="25832" x="2986088" y="2398713"/>
          <p14:tracePt t="25849" x="2973388" y="2425700"/>
          <p14:tracePt t="25865" x="2962275" y="2462213"/>
          <p14:tracePt t="25883" x="2951163" y="2508250"/>
          <p14:tracePt t="25899" x="2940050" y="2541588"/>
          <p14:tracePt t="25917" x="2928938" y="2571750"/>
          <p14:tracePt t="25932" x="2928938" y="2574925"/>
          <p14:tracePt t="25949" x="2928938" y="2586038"/>
          <p14:tracePt t="26393" x="2928938" y="2590800"/>
          <p14:tracePt t="26404" x="2928938" y="2586038"/>
          <p14:tracePt t="33276" x="2921000" y="2586038"/>
          <p14:tracePt t="33284" x="2914650" y="2598738"/>
          <p14:tracePt t="33292" x="2906713" y="2601913"/>
          <p14:tracePt t="33299" x="2895600" y="2605088"/>
          <p14:tracePt t="33315" x="2871788" y="2635250"/>
          <p14:tracePt t="33332" x="2843213" y="2662238"/>
          <p14:tracePt t="33349" x="2808288" y="2722563"/>
          <p14:tracePt t="33382" x="2759075" y="2819400"/>
          <p14:tracePt t="33415" x="2725738" y="2928938"/>
          <p14:tracePt t="33433" x="2714625" y="2962275"/>
          <p14:tracePt t="33450" x="2703513" y="2986088"/>
          <p14:tracePt t="33451" x="2703513" y="2992438"/>
          <p14:tracePt t="33466" x="2695575" y="3003550"/>
          <p14:tracePt t="33485" x="2692400" y="3008313"/>
          <p14:tracePt t="33499" x="2687638" y="3011488"/>
          <p14:tracePt t="33516" x="2681288" y="3014663"/>
          <p14:tracePt t="33560" x="2681288" y="3019425"/>
          <p14:tracePt t="33575" x="2681288" y="3022600"/>
          <p14:tracePt t="33583" x="2681288" y="3027363"/>
          <p14:tracePt t="33600" x="2681288" y="3033713"/>
          <p14:tracePt t="33616" x="2684463" y="3038475"/>
          <p14:tracePt t="33633" x="2684463" y="3041650"/>
          <p14:tracePt t="44786" x="2684463" y="3049588"/>
          <p14:tracePt t="44794" x="2695575" y="3057525"/>
          <p14:tracePt t="44799" x="2700338" y="3063875"/>
          <p14:tracePt t="44817" x="2714625" y="3098800"/>
          <p14:tracePt t="44833" x="2725738" y="3140075"/>
          <p14:tracePt t="44849" x="2736850" y="3206750"/>
          <p14:tracePt t="44866" x="2736850" y="3252788"/>
          <p14:tracePt t="44883" x="2736850" y="3294063"/>
          <p14:tracePt t="44916" x="2744788" y="3365500"/>
          <p14:tracePt t="44950" x="2759075" y="3443288"/>
          <p14:tracePt t="44967" x="2771775" y="3492500"/>
          <p14:tracePt t="44984" x="2778125" y="3519488"/>
          <p14:tracePt t="45000" x="2782888" y="3544888"/>
          <p14:tracePt t="45017" x="2794000" y="3575050"/>
          <p14:tracePt t="45034" x="2797175" y="3590925"/>
          <p14:tracePt t="45050" x="2800350" y="3605213"/>
          <p14:tracePt t="45067" x="2808288" y="3616325"/>
          <p14:tracePt t="45084" x="2813050" y="3632200"/>
          <p14:tracePt t="45101" x="2816225" y="3643313"/>
          <p14:tracePt t="45117" x="2816225" y="3646488"/>
          <p14:tracePt t="45684" x="2830513" y="3651250"/>
          <p14:tracePt t="45693" x="2849563" y="3670300"/>
          <p14:tracePt t="45699" x="2860675" y="3684588"/>
          <p14:tracePt t="45716" x="2884488" y="3717925"/>
          <p14:tracePt t="45734" x="2921000" y="3786188"/>
          <p14:tracePt t="45750" x="2936875" y="3813175"/>
          <p14:tracePt t="45767" x="2947988" y="3838575"/>
          <p14:tracePt t="45800" x="2970213" y="3879850"/>
          <p14:tracePt t="45833" x="2992438" y="3906838"/>
          <p14:tracePt t="45851" x="3008313" y="3925888"/>
          <p14:tracePt t="45867" x="3014663" y="3937000"/>
          <p14:tracePt t="45884" x="3019425" y="3948113"/>
          <p14:tracePt t="45900" x="3027363" y="3959225"/>
          <p14:tracePt t="45917" x="3033713" y="3973513"/>
          <p14:tracePt t="45934" x="3041650" y="3981450"/>
          <p14:tracePt t="45951" x="3041650" y="39862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Prepared Proposal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3516" y="1371600"/>
            <a:ext cx="8372168" cy="1782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preparedProposal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float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aChosenProposalNumber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maxAcceptedProposalNumberReceivedInPreparedNotification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&lt;= 0 ?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	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aPreparedProposalNumber</a:t>
            </a:r>
            <a:endParaRPr lang="en-US" sz="1400" b="1" dirty="0">
              <a:solidFill>
                <a:srgbClr val="6A3E3E"/>
              </a:solidFill>
              <a:latin typeface="Courier New" panose="02070309020205020404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	: </a:t>
            </a:r>
            <a:r>
              <a:rPr lang="en-US" sz="1400" dirty="0" err="1">
                <a:solidFill>
                  <a:srgbClr val="0000C0"/>
                </a:solidFill>
                <a:latin typeface="Courier New" panose="02070309020205020404" pitchFamily="49" charset="0"/>
              </a:rPr>
              <a:t>maxAcceptedProposalNumberReceivedInPreparedNotification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return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proposal(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aChosenProposalNumber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3132" y="4539642"/>
            <a:ext cx="5768438" cy="8705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 (re) proposes with highest accept proposal number as its own value (which may also be a majority value in majority acceptors)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2350" y="3584031"/>
            <a:ext cx="578922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 sends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its proposal and value if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majority acceptors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have not yet accepted any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5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06"/>
    </mc:Choice>
    <mc:Fallback xmlns="">
      <p:transition spd="slow" advTm="64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288" x="3041650" y="3981450"/>
          <p14:tracePt t="26303" x="3041650" y="3978275"/>
          <p14:tracePt t="26310" x="3041650" y="3973513"/>
          <p14:tracePt t="26317" x="3041650" y="3962400"/>
          <p14:tracePt t="26329" x="3041650" y="3956050"/>
          <p14:tracePt t="26345" x="3041650" y="3898900"/>
          <p14:tracePt t="26362" x="3049588" y="3838575"/>
          <p14:tracePt t="26379" x="3049588" y="3767138"/>
          <p14:tracePt t="26412" x="3057525" y="3616325"/>
          <p14:tracePt t="26445" x="3060700" y="3473450"/>
          <p14:tracePt t="26463" x="3068638" y="3406775"/>
          <p14:tracePt t="26480" x="3068638" y="3368675"/>
          <p14:tracePt t="26497" x="3071813" y="3330575"/>
          <p14:tracePt t="26514" x="3086100" y="3259138"/>
          <p14:tracePt t="26529" x="3090863" y="3214688"/>
          <p14:tracePt t="26546" x="3098800" y="3170238"/>
          <p14:tracePt t="26563" x="3098800" y="3124200"/>
          <p14:tracePt t="26580" x="3098800" y="3068638"/>
          <p14:tracePt t="26596" x="3098800" y="3030538"/>
          <p14:tracePt t="26613" x="3098800" y="2986088"/>
          <p14:tracePt t="26631" x="3098800" y="2925763"/>
          <p14:tracePt t="26646" x="3098800" y="2890838"/>
          <p14:tracePt t="26663" x="3094038" y="2857500"/>
          <p14:tracePt t="26680" x="3094038" y="2846388"/>
          <p14:tracePt t="26696" x="3094038" y="2824163"/>
          <p14:tracePt t="26713" x="3094038" y="2813050"/>
          <p14:tracePt t="26730" x="3094038" y="2800350"/>
          <p14:tracePt t="27310" x="3094038" y="2797175"/>
          <p14:tracePt t="27319" x="3094038" y="2794000"/>
          <p14:tracePt t="27329" x="3094038" y="2782888"/>
          <p14:tracePt t="27347" x="3094038" y="2767013"/>
          <p14:tracePt t="27362" x="3094038" y="2747963"/>
          <p14:tracePt t="27379" x="3101975" y="2736850"/>
          <p14:tracePt t="27396" x="3101975" y="2722563"/>
          <p14:tracePt t="27429" x="3101975" y="2692400"/>
          <p14:tracePt t="27462" x="3113088" y="2632075"/>
          <p14:tracePt t="27480" x="3124200" y="2571750"/>
          <p14:tracePt t="27496" x="3128963" y="2530475"/>
          <p14:tracePt t="27513" x="3135313" y="2492375"/>
          <p14:tracePt t="27530" x="3143250" y="2443163"/>
          <p14:tracePt t="27546" x="3151188" y="2417763"/>
          <p14:tracePt t="27563" x="3154363" y="2390775"/>
          <p14:tracePt t="27580" x="3173413" y="2346325"/>
          <p14:tracePt t="27597" x="3187700" y="2319338"/>
          <p14:tracePt t="27613" x="3203575" y="2293938"/>
          <p14:tracePt t="27629" x="3211513" y="2259013"/>
          <p14:tracePt t="27646" x="3217863" y="2233613"/>
          <p14:tracePt t="27663" x="3225800" y="2222500"/>
          <p14:tracePt t="27680" x="3225800" y="2214563"/>
          <p14:tracePt t="27698" x="3222625" y="2192338"/>
          <p14:tracePt t="27713" x="3214688" y="2176463"/>
          <p14:tracePt t="27730" x="3203575" y="2151063"/>
          <p14:tracePt t="27746" x="3195638" y="2135188"/>
          <p14:tracePt t="27763" x="3192463" y="2124075"/>
          <p14:tracePt t="27779" x="3184525" y="2120900"/>
          <p14:tracePt t="27796" x="3184525" y="2112963"/>
          <p14:tracePt t="27814" x="3184525" y="2105025"/>
          <p14:tracePt t="27830" x="3184525" y="2101850"/>
          <p14:tracePt t="27846" x="3184525" y="2093913"/>
          <p14:tracePt t="27863" x="3184525" y="2090738"/>
          <p14:tracePt t="27880" x="3184525" y="2079625"/>
          <p14:tracePt t="27896" x="3184525" y="2074863"/>
          <p14:tracePt t="27913" x="3184525" y="2068513"/>
          <p14:tracePt t="27932" x="3184525" y="2060575"/>
          <p14:tracePt t="27946" x="3184525" y="2052638"/>
          <p14:tracePt t="27963" x="3184525" y="2049463"/>
          <p14:tracePt t="27980" x="3184525" y="2044700"/>
          <p14:tracePt t="27996" x="3176588" y="2041525"/>
          <p14:tracePt t="28013" x="3173413" y="2038350"/>
          <p14:tracePt t="28032" x="3170238" y="2033588"/>
          <p14:tracePt t="28046" x="3170238" y="2030413"/>
          <p14:tracePt t="28063" x="3170238" y="2019300"/>
          <p14:tracePt t="28721" x="3170238" y="2014538"/>
          <p14:tracePt t="28727" x="3170238" y="2008188"/>
          <p14:tracePt t="28736" x="3170238" y="1997075"/>
          <p14:tracePt t="28746" x="3170238" y="1992313"/>
          <p14:tracePt t="28762" x="3165475" y="1981200"/>
          <p14:tracePt t="28779" x="3165475" y="1966913"/>
          <p14:tracePt t="28795" x="3165475" y="1958975"/>
          <p14:tracePt t="28813" x="3165475" y="1943100"/>
          <p14:tracePt t="28846" x="3165475" y="1917700"/>
          <p14:tracePt t="28879" x="3173413" y="1909763"/>
          <p14:tracePt t="28896" x="3173413" y="1898650"/>
          <p14:tracePt t="28962" x="3173413" y="1895475"/>
          <p14:tracePt t="28990" x="3173413" y="1890713"/>
          <p14:tracePt t="29028" x="3173413" y="1887538"/>
          <p14:tracePt t="29034" x="3173413" y="1884363"/>
          <p14:tracePt t="29071" x="3173413" y="1879600"/>
          <p14:tracePt t="29086" x="3173413" y="1876425"/>
          <p14:tracePt t="29137" x="3173413" y="1871663"/>
          <p14:tracePt t="29145" x="3173413" y="1865313"/>
          <p14:tracePt t="29166" x="3173413" y="1860550"/>
          <p14:tracePt t="29231" x="3173413" y="1857375"/>
          <p14:tracePt t="31783" x="3173413" y="1865313"/>
          <p14:tracePt t="31790" x="3165475" y="1879600"/>
          <p14:tracePt t="31797" x="3162300" y="1890713"/>
          <p14:tracePt t="31812" x="3157538" y="1909763"/>
          <p14:tracePt t="31829" x="3146425" y="1928813"/>
          <p14:tracePt t="31847" x="3135313" y="1962150"/>
          <p14:tracePt t="31862" x="3132138" y="1973263"/>
          <p14:tracePt t="31896" x="3116263" y="2008188"/>
          <p14:tracePt t="31929" x="3113088" y="2057400"/>
          <p14:tracePt t="31947" x="3113088" y="2074863"/>
          <p14:tracePt t="31963" x="3113088" y="2109788"/>
          <p14:tracePt t="31980" x="3113088" y="2135188"/>
          <p14:tracePt t="31997" x="3113088" y="2154238"/>
          <p14:tracePt t="32014" x="3113088" y="2181225"/>
          <p14:tracePt t="32030" x="3113088" y="2222500"/>
          <p14:tracePt t="32047" x="3105150" y="2263775"/>
          <p14:tracePt t="32063" x="3105150" y="2293938"/>
          <p14:tracePt t="32081" x="3101975" y="2349500"/>
          <p14:tracePt t="32097" x="3098800" y="2365375"/>
          <p14:tracePt t="32114" x="3098800" y="2368550"/>
          <p14:tracePt t="32130" x="3098800" y="2376488"/>
          <p14:tracePt t="32493" x="3101975" y="2371725"/>
          <p14:tracePt t="32498" x="3109913" y="2360613"/>
          <p14:tracePt t="32512" x="3121025" y="2349500"/>
          <p14:tracePt t="32529" x="3140075" y="2327275"/>
          <p14:tracePt t="32546" x="3162300" y="2305050"/>
          <p14:tracePt t="32579" x="3236913" y="2233613"/>
          <p14:tracePt t="32612" x="3300413" y="2162175"/>
          <p14:tracePt t="32614" x="3316288" y="2151063"/>
          <p14:tracePt t="32630" x="3354388" y="2112963"/>
          <p14:tracePt t="32647" x="3395663" y="2090738"/>
          <p14:tracePt t="32663" x="3436938" y="2068513"/>
          <p14:tracePt t="32680" x="3489325" y="2049463"/>
          <p14:tracePt t="32696" x="3519488" y="2041525"/>
          <p14:tracePt t="32713" x="3538538" y="2033588"/>
          <p14:tracePt t="32730" x="3557588" y="2030413"/>
          <p14:tracePt t="32747" x="3602038" y="2008188"/>
          <p14:tracePt t="32763" x="3629025" y="1997075"/>
          <p14:tracePt t="32780" x="3662363" y="1985963"/>
          <p14:tracePt t="32797" x="3703638" y="1973263"/>
          <p14:tracePt t="32813" x="3725863" y="1962150"/>
          <p14:tracePt t="32830" x="3748088" y="1962150"/>
          <p14:tracePt t="32848" x="3786188" y="1955800"/>
          <p14:tracePt t="32863" x="3813175" y="1955800"/>
          <p14:tracePt t="32880" x="3816350" y="1955800"/>
          <p14:tracePt t="32897" x="3962400" y="1928813"/>
          <p14:tracePt t="33550" x="3973513" y="1928813"/>
          <p14:tracePt t="33557" x="3997325" y="1925638"/>
          <p14:tracePt t="33564" x="4019550" y="1917700"/>
          <p14:tracePt t="33579" x="4071938" y="1909763"/>
          <p14:tracePt t="33596" x="4129088" y="1906588"/>
          <p14:tracePt t="33613" x="4173538" y="1895475"/>
          <p14:tracePt t="33630" x="4244975" y="1876425"/>
          <p14:tracePt t="33663" x="4376738" y="1843088"/>
          <p14:tracePt t="33696" x="4489450" y="1812925"/>
          <p14:tracePt t="33713" x="4511675" y="1800225"/>
          <p14:tracePt t="33730" x="4522788" y="1800225"/>
          <p14:tracePt t="33747" x="4533900" y="1797050"/>
          <p14:tracePt t="33763" x="4552950" y="1793875"/>
          <p14:tracePt t="33780" x="4572000" y="1785938"/>
          <p14:tracePt t="33797" x="4605338" y="1782763"/>
          <p14:tracePt t="33814" x="4624388" y="1782763"/>
          <p14:tracePt t="34346" x="4654550" y="1782763"/>
          <p14:tracePt t="34354" x="4684713" y="1782763"/>
          <p14:tracePt t="34363" x="4745038" y="1782763"/>
          <p14:tracePt t="34379" x="4849813" y="1774825"/>
          <p14:tracePt t="34396" x="4940300" y="1766888"/>
          <p14:tracePt t="34413" x="5003800" y="1755775"/>
          <p14:tracePt t="34429" x="5038725" y="1744663"/>
          <p14:tracePt t="34463" x="5146675" y="1717675"/>
          <p14:tracePt t="34496" x="5218113" y="1703388"/>
          <p14:tracePt t="34514" x="5248275" y="1700213"/>
          <p14:tracePt t="34530" x="5267325" y="1700213"/>
          <p14:tracePt t="34547" x="5286375" y="1700213"/>
          <p14:tracePt t="34564" x="5300663" y="1700213"/>
          <p14:tracePt t="34580" x="5324475" y="1700213"/>
          <p14:tracePt t="34597" x="5327650" y="1700213"/>
          <p14:tracePt t="34704" x="5330825" y="1700213"/>
          <p14:tracePt t="34718" x="5335588" y="1700213"/>
          <p14:tracePt t="34741" x="5338763" y="1700213"/>
          <p14:tracePt t="35860" x="5330825" y="1714500"/>
          <p14:tracePt t="35867" x="5313363" y="1752600"/>
          <p14:tracePt t="35881" x="5275263" y="1797050"/>
          <p14:tracePt t="35896" x="5229225" y="1843088"/>
          <p14:tracePt t="35913" x="5165725" y="1898650"/>
          <p14:tracePt t="35929" x="5113338" y="1936750"/>
          <p14:tracePt t="35946" x="5053013" y="1985963"/>
          <p14:tracePt t="35979" x="4992688" y="2038350"/>
          <p14:tracePt t="36013" x="4899025" y="2105025"/>
          <p14:tracePt t="36030" x="4868863" y="2128838"/>
          <p14:tracePt t="36048" x="4849813" y="2143125"/>
          <p14:tracePt t="36064" x="4824413" y="2165350"/>
          <p14:tracePt t="36080" x="4816475" y="2181225"/>
          <p14:tracePt t="36097" x="4794250" y="2187575"/>
          <p14:tracePt t="36113" x="4775200" y="2200275"/>
          <p14:tracePt t="36130" x="4767263" y="2203450"/>
          <p14:tracePt t="36147" x="4752975" y="2206625"/>
          <p14:tracePt t="36165" x="4737100" y="2214563"/>
          <p14:tracePt t="36180" x="4722813" y="2222500"/>
          <p14:tracePt t="36197" x="4714875" y="2225675"/>
          <p14:tracePt t="36213" x="4703763" y="2225675"/>
          <p14:tracePt t="36230" x="4695825" y="2225675"/>
          <p14:tracePt t="36247" x="4687888" y="2225675"/>
          <p14:tracePt t="36264" x="4684713" y="2225675"/>
          <p14:tracePt t="36280" x="4681538" y="2225675"/>
          <p14:tracePt t="36363" x="4673600" y="2225675"/>
          <p14:tracePt t="36384" x="4670425" y="2225675"/>
          <p14:tracePt t="36421" x="4665663" y="2225675"/>
          <p14:tracePt t="36436" x="4662488" y="2225675"/>
          <p14:tracePt t="36458" x="4657725" y="2225675"/>
          <p14:tracePt t="36487" x="4654550" y="2225675"/>
          <p14:tracePt t="38336" x="4657725" y="2217738"/>
          <p14:tracePt t="38344" x="4665663" y="2211388"/>
          <p14:tracePt t="38352" x="4670425" y="2203450"/>
          <p14:tracePt t="38363" x="4676775" y="2195513"/>
          <p14:tracePt t="38379" x="4711700" y="2162175"/>
          <p14:tracePt t="38396" x="4718050" y="2151063"/>
          <p14:tracePt t="38413" x="4733925" y="2135188"/>
          <p14:tracePt t="38446" x="4759325" y="2101850"/>
          <p14:tracePt t="38479" x="4767263" y="2085975"/>
          <p14:tracePt t="38497" x="4775200" y="2079625"/>
          <p14:tracePt t="38514" x="4789488" y="2063750"/>
          <p14:tracePt t="38530" x="4805363" y="2044700"/>
          <p14:tracePt t="38547" x="4819650" y="2030413"/>
          <p14:tracePt t="38564" x="4824413" y="2022475"/>
          <p14:tracePt t="53724" x="4819650" y="2022475"/>
          <p14:tracePt t="53739" x="4816475" y="2022475"/>
          <p14:tracePt t="53746" x="4813300" y="2022475"/>
          <p14:tracePt t="53760" x="4800600" y="2022475"/>
          <p14:tracePt t="53768" x="4797425" y="2022475"/>
          <p14:tracePt t="53781" x="4789488" y="2022475"/>
          <p14:tracePt t="53798" x="4759325" y="2027238"/>
          <p14:tracePt t="53831" x="4692650" y="2060575"/>
          <p14:tracePt t="53864" x="4613275" y="2098675"/>
          <p14:tracePt t="53881" x="4594225" y="2105025"/>
          <p14:tracePt t="53900" x="4564063" y="2116138"/>
          <p14:tracePt t="53915" x="4549775" y="2116138"/>
          <p14:tracePt t="53932" x="4538663" y="2116138"/>
          <p14:tracePt t="53948" x="4522788" y="2116138"/>
          <p14:tracePt t="53965" x="4503738" y="2116138"/>
          <p14:tracePt t="53981" x="4500563" y="2116138"/>
          <p14:tracePt t="53999" x="4497388" y="2116138"/>
          <p14:tracePt t="54015" x="4489450" y="2116138"/>
          <p14:tracePt t="54032" x="4481513" y="2116138"/>
          <p14:tracePt t="54065" x="4473575" y="2116138"/>
          <p14:tracePt t="54081" x="4470400" y="2116138"/>
          <p14:tracePt t="54127" x="4470400" y="2120900"/>
          <p14:tracePt t="54155" x="4470400" y="2124075"/>
          <p14:tracePt t="54221" x="4470400" y="2128838"/>
          <p14:tracePt t="54250" x="4470400" y="2132013"/>
          <p14:tracePt t="54331" x="4470400" y="2135188"/>
          <p14:tracePt t="54345" x="4470400" y="2139950"/>
          <p14:tracePt t="54353" x="4467225" y="2146300"/>
          <p14:tracePt t="54374" x="4467225" y="2151063"/>
          <p14:tracePt t="54382" x="4462463" y="2151063"/>
          <p14:tracePt t="54411" x="4462463" y="2154238"/>
          <p14:tracePt t="54426" x="4462463" y="2157413"/>
          <p14:tracePt t="54432" x="4462463" y="2162175"/>
          <p14:tracePt t="54439" x="4459288" y="2162175"/>
          <p14:tracePt t="54455" x="4459288" y="2165350"/>
          <p14:tracePt t="56471" x="4462463" y="2165350"/>
          <p14:tracePt t="56479" x="4481513" y="2176463"/>
          <p14:tracePt t="56486" x="4497388" y="2184400"/>
          <p14:tracePt t="56498" x="4508500" y="2187575"/>
          <p14:tracePt t="56514" x="4549775" y="2203450"/>
          <p14:tracePt t="56531" x="4572000" y="2211388"/>
          <p14:tracePt t="56548" x="4591050" y="2225675"/>
          <p14:tracePt t="56581" x="4670425" y="2274888"/>
          <p14:tracePt t="56614" x="4737100" y="2319338"/>
          <p14:tracePt t="56632" x="4789488" y="2360613"/>
          <p14:tracePt t="56649" x="4816475" y="2384425"/>
          <p14:tracePt t="56665" x="4838700" y="2409825"/>
          <p14:tracePt t="56682" x="4860925" y="2425700"/>
          <p14:tracePt t="56698" x="4879975" y="2443163"/>
          <p14:tracePt t="56715" x="4884738" y="2447925"/>
          <p14:tracePt t="56732" x="4887913" y="2451100"/>
          <p14:tracePt t="56748" x="4895850" y="2462213"/>
          <p14:tracePt t="56782" x="4899025" y="2462213"/>
          <p14:tracePt t="56798" x="4899025" y="2466975"/>
          <p14:tracePt t="56829" x="4899025" y="2470150"/>
          <p14:tracePt t="57267" x="4899025" y="2473325"/>
          <p14:tracePt t="57282" x="4899025" y="2478088"/>
          <p14:tracePt t="57290" x="4899025" y="2481263"/>
          <p14:tracePt t="57305" x="4899025" y="2486025"/>
          <p14:tracePt t="57314" x="4899025" y="24701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Proposal Phase 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3516" y="1371600"/>
            <a:ext cx="8372168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startAcceptPhase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super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.startAcceptPhase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0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9"/>
    </mc:Choice>
    <mc:Fallback xmlns="">
      <p:transition spd="slow" advTm="1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Accept Check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295400"/>
            <a:ext cx="84582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synchronized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checkAcceptRequest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isNotPaxos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super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.checkAcceptRequest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return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isAcceptConcurrencyConflict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))?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ProposalFeedbackKind.</a:t>
            </a:r>
            <a:r>
              <a:rPr lang="en-US" sz="14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CONCURRENCY_CONFLICT</a:t>
            </a:r>
            <a:r>
              <a:rPr lang="en-US" sz="1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: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ProposalFeedbackKind.</a:t>
            </a:r>
            <a:r>
              <a:rPr lang="en-US" sz="1400" b="1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SUCCESS</a:t>
            </a:r>
            <a:r>
              <a:rPr lang="en-US" sz="1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}</a:t>
            </a:r>
            <a:endParaRPr lang="en-US" sz="1400" b="1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953000"/>
            <a:ext cx="6324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application-specific check in this phase under </a:t>
            </a:r>
            <a:r>
              <a:rPr lang="en-US" dirty="0" err="1" smtClean="0"/>
              <a:t>Paxos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28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21"/>
    </mc:Choice>
    <mc:Fallback xmlns="">
      <p:transition spd="slow" advTm="5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862" x="4902200" y="2470150"/>
          <p14:tracePt t="23869" x="4910138" y="2466975"/>
          <p14:tracePt t="23877" x="4918075" y="2459038"/>
          <p14:tracePt t="23887" x="4921250" y="2455863"/>
          <p14:tracePt t="23903" x="4937125" y="2432050"/>
          <p14:tracePt t="23920" x="4970463" y="2387600"/>
          <p14:tracePt t="23937" x="4992688" y="2354263"/>
          <p14:tracePt t="23970" x="5027613" y="2286000"/>
          <p14:tracePt t="24003" x="5060950" y="2217738"/>
          <p14:tracePt t="24021" x="5064125" y="2203450"/>
          <p14:tracePt t="24037" x="5072063" y="2192338"/>
          <p14:tracePt t="24054" x="5080000" y="2184400"/>
          <p14:tracePt t="24071" x="5086350" y="2176463"/>
          <p14:tracePt t="24087" x="5094288" y="2165350"/>
          <p14:tracePt t="24104" x="5102225" y="2162175"/>
          <p14:tracePt t="24121" x="5113338" y="2151063"/>
          <p14:tracePt t="24138" x="5113338" y="2146300"/>
          <p14:tracePt t="24154" x="5113338" y="2143125"/>
          <p14:tracePt t="24171" x="5113338" y="2139950"/>
          <p14:tracePt t="24212" x="5116513" y="2139950"/>
          <p14:tracePt t="24219" x="5121275" y="2139950"/>
          <p14:tracePt t="24227" x="5129213" y="2139950"/>
          <p14:tracePt t="24238" x="5140325" y="2139950"/>
          <p14:tracePt t="24254" x="5146675" y="2146300"/>
          <p14:tracePt t="24271" x="5162550" y="2146300"/>
          <p14:tracePt t="24287" x="5165725" y="2146300"/>
          <p14:tracePt t="24321" x="5170488" y="2146300"/>
          <p14:tracePt t="24366" x="5170488" y="2154238"/>
          <p14:tracePt t="24373" x="5170488" y="2157413"/>
          <p14:tracePt t="24388" x="5170488" y="2162175"/>
          <p14:tracePt t="24395" x="5170488" y="2165350"/>
          <p14:tracePt t="24410" x="5170488" y="2170113"/>
          <p14:tracePt t="24421" x="5170488" y="2173288"/>
          <p14:tracePt t="24438" x="5170488" y="2176463"/>
          <p14:tracePt t="44794" x="5165725" y="2176463"/>
          <p14:tracePt t="44801" x="5154613" y="2184400"/>
          <p14:tracePt t="44808" x="5140325" y="2187575"/>
          <p14:tracePt t="44822" x="5105400" y="2200275"/>
          <p14:tracePt t="44838" x="5049838" y="2211388"/>
          <p14:tracePt t="44855" x="5003800" y="2228850"/>
          <p14:tracePt t="44874" x="4921250" y="2263775"/>
          <p14:tracePt t="44905" x="4786313" y="2300288"/>
          <p14:tracePt t="44939" x="4673600" y="2338388"/>
          <p14:tracePt t="44956" x="4632325" y="2357438"/>
          <p14:tracePt t="44973" x="4594225" y="2368550"/>
          <p14:tracePt t="44990" x="4549775" y="2384425"/>
          <p14:tracePt t="45006" x="4522788" y="2390775"/>
          <p14:tracePt t="45022" x="4503738" y="2398713"/>
          <p14:tracePt t="45039" x="4489450" y="2398713"/>
          <p14:tracePt t="45055" x="4470400" y="2406650"/>
          <p14:tracePt t="45072" x="4462463" y="2409825"/>
          <p14:tracePt t="45089" x="4456113" y="2414588"/>
          <p14:tracePt t="45106" x="4448175" y="2420938"/>
          <p14:tracePt t="45122" x="4440238" y="2425700"/>
          <p14:tracePt t="45139" x="4432300" y="2428875"/>
          <p14:tracePt t="45155" x="4425950" y="2436813"/>
          <p14:tracePt t="45172" x="4398963" y="2455863"/>
          <p14:tracePt t="45189" x="4379913" y="2466975"/>
          <p14:tracePt t="45206" x="4357688" y="2481263"/>
          <p14:tracePt t="45224" x="4330700" y="2500313"/>
          <p14:tracePt t="45239" x="4324350" y="2503488"/>
          <p14:tracePt t="45256" x="4316413" y="2514600"/>
          <p14:tracePt t="45273" x="4313238" y="2519363"/>
          <p14:tracePt t="45289" x="4300538" y="2522538"/>
          <p14:tracePt t="45306" x="4294188" y="2527300"/>
          <p14:tracePt t="45322" x="4289425" y="2530475"/>
          <p14:tracePt t="45339" x="4283075" y="2530475"/>
          <p14:tracePt t="45356" x="4271963" y="2530475"/>
          <p14:tracePt t="45373" x="4267200" y="2530475"/>
          <p14:tracePt t="45392" x="4259263" y="2530475"/>
          <p14:tracePt t="45406" x="4256088" y="2538413"/>
          <p14:tracePt t="45422" x="4248150" y="2544763"/>
          <p14:tracePt t="45439" x="4237038" y="2549525"/>
          <p14:tracePt t="45456" x="4229100" y="2557463"/>
          <p14:tracePt t="45473" x="4222750" y="2568575"/>
          <p14:tracePt t="45489" x="4211638" y="2574925"/>
          <p14:tracePt t="45506" x="4206875" y="2579688"/>
          <p14:tracePt t="45524" x="4200525" y="2582863"/>
          <p14:tracePt t="45539" x="4195763" y="2582863"/>
          <p14:tracePt t="45556" x="4184650" y="2582863"/>
          <p14:tracePt t="45573" x="4181475" y="2582863"/>
          <p14:tracePt t="45589" x="4173538" y="2582863"/>
          <p14:tracePt t="45676" x="4173538" y="25860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Prepare-Accept Integration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6310" y="2743200"/>
            <a:ext cx="8436733" cy="15731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recordReceivedAcceptRequest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super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.recordReceivedAcceptRequest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maxProposalNumberReceivedInPrepareOrAcceptRequest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Math.</a:t>
            </a:r>
            <a:r>
              <a:rPr lang="en-US" sz="14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 </a:t>
            </a:r>
            <a:r>
              <a:rPr lang="en-US" sz="1400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maxProposalNumberReceivedInPrepareOrAcceptRequest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310" y="1512938"/>
            <a:ext cx="8458200" cy="10397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isAcceptConcurrencyConflict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aState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)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isPrepareConcurrencyConflict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aState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b="1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4731161"/>
            <a:ext cx="6324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Rejection reasons same for prepare and accept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626" y="5802267"/>
            <a:ext cx="6324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Last seen proposal number updated by both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1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29"/>
    </mc:Choice>
    <mc:Fallback xmlns="">
      <p:transition spd="slow" advTm="4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Synchronous Accept Phase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8571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3342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80872" y="3932299"/>
            <a:ext cx="995828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80872" y="3932299"/>
            <a:ext cx="2160599" cy="1515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080872" y="3932299"/>
            <a:ext cx="3325370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733800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98571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63342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26" idx="7"/>
            <a:endCxn id="13" idx="4"/>
          </p:cNvCxnSpPr>
          <p:nvPr/>
        </p:nvCxnSpPr>
        <p:spPr>
          <a:xfrm flipV="1">
            <a:off x="3080872" y="2438400"/>
            <a:ext cx="995828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4"/>
          </p:cNvCxnSpPr>
          <p:nvPr/>
        </p:nvCxnSpPr>
        <p:spPr>
          <a:xfrm flipH="1">
            <a:off x="3080872" y="2438400"/>
            <a:ext cx="995828" cy="149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6" idx="7"/>
            <a:endCxn id="14" idx="4"/>
          </p:cNvCxnSpPr>
          <p:nvPr/>
        </p:nvCxnSpPr>
        <p:spPr>
          <a:xfrm flipV="1">
            <a:off x="3080872" y="2438400"/>
            <a:ext cx="2160599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6" idx="7"/>
            <a:endCxn id="15" idx="4"/>
          </p:cNvCxnSpPr>
          <p:nvPr/>
        </p:nvCxnSpPr>
        <p:spPr>
          <a:xfrm flipV="1">
            <a:off x="3080872" y="2438400"/>
            <a:ext cx="3325370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4"/>
          </p:cNvCxnSpPr>
          <p:nvPr/>
        </p:nvCxnSpPr>
        <p:spPr>
          <a:xfrm flipH="1">
            <a:off x="3080872" y="2438400"/>
            <a:ext cx="2160599" cy="149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080872" y="2378550"/>
            <a:ext cx="3500209" cy="15537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19600" y="6229937"/>
            <a:ext cx="1066800" cy="5107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1090710"/>
            <a:ext cx="1066800" cy="5107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Acceptors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256637" y="3589357"/>
            <a:ext cx="1066800" cy="510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88"/>
    </mc:Choice>
    <mc:Fallback xmlns="">
      <p:transition spd="slow" advTm="3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(</a:t>
            </a:r>
            <a:r>
              <a:rPr lang="en-US" dirty="0"/>
              <a:t>N</a:t>
            </a:r>
            <a:r>
              <a:rPr lang="en-US" dirty="0" smtClean="0"/>
              <a:t>on Centralized) </a:t>
            </a:r>
            <a:r>
              <a:rPr lang="en-US" dirty="0" err="1" smtClean="0"/>
              <a:t>Paxos</a:t>
            </a:r>
            <a:r>
              <a:rPr lang="en-US" dirty="0" smtClean="0"/>
              <a:t> Accept Phase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98571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63342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8571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3342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/>
          <p:cNvCxnSpPr/>
          <p:nvPr/>
        </p:nvCxnSpPr>
        <p:spPr>
          <a:xfrm flipH="1">
            <a:off x="4076700" y="2445605"/>
            <a:ext cx="2329542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8" idx="4"/>
            <a:endCxn id="10" idx="0"/>
          </p:cNvCxnSpPr>
          <p:nvPr/>
        </p:nvCxnSpPr>
        <p:spPr>
          <a:xfrm flipH="1">
            <a:off x="4076700" y="2438400"/>
            <a:ext cx="1164771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10" idx="0"/>
          </p:cNvCxnSpPr>
          <p:nvPr/>
        </p:nvCxnSpPr>
        <p:spPr>
          <a:xfrm>
            <a:off x="4056030" y="2445605"/>
            <a:ext cx="20670" cy="304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endCxn id="11" idx="0"/>
          </p:cNvCxnSpPr>
          <p:nvPr/>
        </p:nvCxnSpPr>
        <p:spPr>
          <a:xfrm>
            <a:off x="4056030" y="2445605"/>
            <a:ext cx="1185441" cy="304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12" idx="0"/>
          </p:cNvCxnSpPr>
          <p:nvPr/>
        </p:nvCxnSpPr>
        <p:spPr>
          <a:xfrm>
            <a:off x="4024556" y="2400883"/>
            <a:ext cx="2381686" cy="3085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8" idx="4"/>
            <a:endCxn id="11" idx="0"/>
          </p:cNvCxnSpPr>
          <p:nvPr/>
        </p:nvCxnSpPr>
        <p:spPr>
          <a:xfrm>
            <a:off x="5241471" y="2438400"/>
            <a:ext cx="0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" idx="4"/>
            <a:endCxn id="12" idx="0"/>
          </p:cNvCxnSpPr>
          <p:nvPr/>
        </p:nvCxnSpPr>
        <p:spPr>
          <a:xfrm>
            <a:off x="5241471" y="2438400"/>
            <a:ext cx="1164771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endCxn id="12" idx="0"/>
          </p:cNvCxnSpPr>
          <p:nvPr/>
        </p:nvCxnSpPr>
        <p:spPr>
          <a:xfrm>
            <a:off x="6395907" y="2434798"/>
            <a:ext cx="10335" cy="3051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endCxn id="11" idx="0"/>
          </p:cNvCxnSpPr>
          <p:nvPr/>
        </p:nvCxnSpPr>
        <p:spPr>
          <a:xfrm flipH="1">
            <a:off x="5241471" y="2466348"/>
            <a:ext cx="1144100" cy="3020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4419600" y="1090710"/>
            <a:ext cx="1066800" cy="5107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Acceptors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 rot="16200000">
            <a:off x="256637" y="3589357"/>
            <a:ext cx="1066800" cy="510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4419600" y="6229937"/>
            <a:ext cx="1066800" cy="5107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080872" y="2438400"/>
            <a:ext cx="995828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080872" y="2438400"/>
            <a:ext cx="2160599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080872" y="2438400"/>
            <a:ext cx="3325370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3"/>
    </mc:Choice>
    <mc:Fallback xmlns="">
      <p:transition spd="slow" advTm="1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(Non Centralized) </a:t>
            </a:r>
            <a:r>
              <a:rPr lang="en-US" dirty="0" err="1" smtClean="0"/>
              <a:t>Paxos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98571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63342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8571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3342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/>
          <p:cNvCxnSpPr/>
          <p:nvPr/>
        </p:nvCxnSpPr>
        <p:spPr>
          <a:xfrm flipH="1">
            <a:off x="4076700" y="2445605"/>
            <a:ext cx="2329542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8" idx="4"/>
            <a:endCxn id="10" idx="0"/>
          </p:cNvCxnSpPr>
          <p:nvPr/>
        </p:nvCxnSpPr>
        <p:spPr>
          <a:xfrm flipH="1">
            <a:off x="4076700" y="2438400"/>
            <a:ext cx="1164771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10" idx="0"/>
          </p:cNvCxnSpPr>
          <p:nvPr/>
        </p:nvCxnSpPr>
        <p:spPr>
          <a:xfrm>
            <a:off x="4056030" y="2445605"/>
            <a:ext cx="20670" cy="304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endCxn id="11" idx="0"/>
          </p:cNvCxnSpPr>
          <p:nvPr/>
        </p:nvCxnSpPr>
        <p:spPr>
          <a:xfrm>
            <a:off x="4056030" y="2445605"/>
            <a:ext cx="1185441" cy="304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12" idx="0"/>
          </p:cNvCxnSpPr>
          <p:nvPr/>
        </p:nvCxnSpPr>
        <p:spPr>
          <a:xfrm>
            <a:off x="4024556" y="2400883"/>
            <a:ext cx="2381686" cy="3085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8" idx="4"/>
            <a:endCxn id="11" idx="0"/>
          </p:cNvCxnSpPr>
          <p:nvPr/>
        </p:nvCxnSpPr>
        <p:spPr>
          <a:xfrm>
            <a:off x="5241471" y="2438400"/>
            <a:ext cx="0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" idx="4"/>
            <a:endCxn id="12" idx="0"/>
          </p:cNvCxnSpPr>
          <p:nvPr/>
        </p:nvCxnSpPr>
        <p:spPr>
          <a:xfrm>
            <a:off x="5241471" y="2438400"/>
            <a:ext cx="1164771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endCxn id="12" idx="0"/>
          </p:cNvCxnSpPr>
          <p:nvPr/>
        </p:nvCxnSpPr>
        <p:spPr>
          <a:xfrm>
            <a:off x="6395907" y="2434798"/>
            <a:ext cx="10335" cy="3051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endCxn id="11" idx="0"/>
          </p:cNvCxnSpPr>
          <p:nvPr/>
        </p:nvCxnSpPr>
        <p:spPr>
          <a:xfrm flipH="1">
            <a:off x="5241471" y="2466348"/>
            <a:ext cx="1144100" cy="3020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4419600" y="1090710"/>
            <a:ext cx="1066800" cy="5107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Acceptors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4419600" y="6229937"/>
            <a:ext cx="1066800" cy="5107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Straight Arrow Connector 29"/>
          <p:cNvCxnSpPr>
            <a:endCxn id="7" idx="2"/>
          </p:cNvCxnSpPr>
          <p:nvPr/>
        </p:nvCxnSpPr>
        <p:spPr>
          <a:xfrm flipV="1">
            <a:off x="2795897" y="2171700"/>
            <a:ext cx="937903" cy="13017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7" idx="3"/>
          </p:cNvCxnSpPr>
          <p:nvPr/>
        </p:nvCxnSpPr>
        <p:spPr>
          <a:xfrm flipH="1">
            <a:off x="2964142" y="2360285"/>
            <a:ext cx="870091" cy="11485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83364" y="2365446"/>
            <a:ext cx="1993424" cy="1104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2974476" y="2295048"/>
            <a:ext cx="3109319" cy="1215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" idx="0"/>
            <a:endCxn id="8" idx="2"/>
          </p:cNvCxnSpPr>
          <p:nvPr/>
        </p:nvCxnSpPr>
        <p:spPr>
          <a:xfrm flipV="1">
            <a:off x="2838405" y="2171700"/>
            <a:ext cx="2060166" cy="1305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" idx="0"/>
          </p:cNvCxnSpPr>
          <p:nvPr/>
        </p:nvCxnSpPr>
        <p:spPr>
          <a:xfrm flipV="1">
            <a:off x="2838405" y="2171700"/>
            <a:ext cx="3245389" cy="1305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080872" y="2438400"/>
            <a:ext cx="995828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080872" y="2438400"/>
            <a:ext cx="2160599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080872" y="2438400"/>
            <a:ext cx="3325370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16200000">
            <a:off x="256637" y="3589357"/>
            <a:ext cx="1066800" cy="510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2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7"/>
    </mc:Choice>
    <mc:Fallback xmlns="">
      <p:transition spd="slow" advTm="1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not Broadcast Learned Information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500" y="1524000"/>
            <a:ext cx="8482781" cy="13777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sendLearnNotification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anAgreement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localLearn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anAgreement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sendLearnNotificationToOthers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anAgreement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sz="1400" dirty="0">
              <a:latin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b="1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5791200"/>
            <a:ext cx="52578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Learned  values are not broadcast in Basic </a:t>
            </a:r>
            <a:r>
              <a:rPr lang="en-US" dirty="0" err="1" smtClean="0"/>
              <a:t>Paxos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" y="3816624"/>
            <a:ext cx="8458200" cy="16825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sendLearnNotificationToOthers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anAgreement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isNotPaxos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super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.sendLearnNotificationToOthers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endParaRPr lang="en-US" sz="14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anAgreement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835784"/>
            <a:ext cx="2590800" cy="64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Super class code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3140511"/>
            <a:ext cx="2590800" cy="64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Paxos</a:t>
            </a:r>
            <a:r>
              <a:rPr lang="en-US" dirty="0" smtClean="0"/>
              <a:t>-specific code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2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06"/>
    </mc:Choice>
    <mc:Fallback xmlns="">
      <p:transition spd="slow" advTm="7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Broadcast Accepted Notification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9381" y="1289255"/>
            <a:ext cx="8436077" cy="22921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sendAcceptedNotification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isNotPaxos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super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.sendAcceptedNotification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sendAcceptedNotificationToLearners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aFeedbackKind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b="1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962400"/>
            <a:ext cx="52578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Accepted notifications sent to everyone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3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8"/>
    </mc:Choice>
    <mc:Fallback xmlns="">
      <p:transition spd="slow" advTm="2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Scenarios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064206" y="3692989"/>
            <a:ext cx="3211773" cy="394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proposeMeaning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MEANING_1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Oval 4"/>
          <p:cNvSpPr/>
          <p:nvPr/>
        </p:nvSpPr>
        <p:spPr>
          <a:xfrm>
            <a:off x="3358112" y="1172442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200613" y="1172442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974289" y="1172442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169106" y="2991033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196813" y="4276418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95713" y="4917327"/>
            <a:ext cx="3211773" cy="394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proposeMeaning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MEANING_2</a:t>
            </a:r>
            <a:r>
              <a:rPr lang="en-US" sz="14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1"/>
    </mc:Choice>
    <mc:Fallback xmlns="">
      <p:transition spd="slow" advTm="2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Paxos</a:t>
            </a:r>
            <a:r>
              <a:rPr lang="en-US" dirty="0" smtClean="0"/>
              <a:t> Algorithm Properties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95400" y="1301708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Proposer sends its proposal and value if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majority acceptors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have not yet accepted any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4953" y="2895600"/>
            <a:ext cx="5701147" cy="6885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acceptor accepts a proposal if its proposal number is higher than what it has seen so far.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9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7"/>
    </mc:Choice>
    <mc:Fallback xmlns="">
      <p:transition spd="slow"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1 Properties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1301708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 and 3 finds no previous acceptance and 1 finds no previous 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4953" y="2895600"/>
            <a:ext cx="5701147" cy="6885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1’s accept is rejected by majority, 3’s accept goes through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119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4"/>
    </mc:Choice>
    <mc:Fallback xmlns="">
      <p:transition spd="slow" advTm="2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1: In-Order Prepares Before Accepts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81099" y="1406909"/>
            <a:ext cx="6477000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Breaks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startPreparePhase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startAcceptPhase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1099" y="2514600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1099" y="3235708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1579" y="3235709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3.startPrepare 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1578" y="2503714"/>
            <a:ext cx="3088822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1.startPrepare 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1099" y="3919346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21579" y="3891993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1.startAcceptPhase()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1099" y="4610099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21579" y="4578699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3.startAcceptPhase()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30"/>
    </mc:Choice>
    <mc:Fallback xmlns="">
      <p:transition spd="slow" advTm="2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In-Order Prepares Before Accepts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5116"/>
            <a:ext cx="8718238" cy="65295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0600" y="0"/>
            <a:ext cx="4070038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3-Prepare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1-Accept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3-Accept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914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25908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34290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4648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" y="36576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3838" y="4267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3838" y="5867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3838" y="6553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267200" y="76200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5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41"/>
    </mc:Choice>
    <mc:Fallback xmlns="">
      <p:transition spd="slow" advTm="17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040" x="2390775" y="2601913"/>
          <p14:tracePt t="19047" x="2398713" y="2586038"/>
          <p14:tracePt t="19057" x="2401888" y="2574925"/>
          <p14:tracePt t="19068" x="2417763" y="2549525"/>
          <p14:tracePt t="19084" x="2439988" y="2508250"/>
          <p14:tracePt t="19101" x="2466975" y="2447925"/>
          <p14:tracePt t="19118" x="2486025" y="2398713"/>
          <p14:tracePt t="19151" x="2533650" y="2278063"/>
          <p14:tracePt t="19184" x="2598738" y="2143125"/>
          <p14:tracePt t="19187" x="2613025" y="2098675"/>
          <p14:tracePt t="19202" x="2657475" y="2000250"/>
          <p14:tracePt t="19218" x="2711450" y="1901825"/>
          <p14:tracePt t="19236" x="2805113" y="1717675"/>
          <p14:tracePt t="19252" x="2868613" y="1609725"/>
          <p14:tracePt t="19268" x="2901950" y="1530350"/>
          <p14:tracePt t="19287" x="2940050" y="1436688"/>
          <p14:tracePt t="19304" x="2986088" y="1285875"/>
          <p14:tracePt t="19318" x="3008313" y="1181100"/>
          <p14:tracePt t="19335" x="3038475" y="1074738"/>
          <p14:tracePt t="19352" x="3068638" y="981075"/>
          <p14:tracePt t="19368" x="3121025" y="838200"/>
          <p14:tracePt t="19385" x="3154363" y="752475"/>
          <p14:tracePt t="19402" x="3184525" y="665163"/>
          <p14:tracePt t="19419" x="3206750" y="609600"/>
          <p14:tracePt t="19435" x="3225800" y="574675"/>
          <p14:tracePt t="19452" x="3241675" y="533400"/>
          <p14:tracePt t="19470" x="3248025" y="522288"/>
          <p14:tracePt t="20121" x="3252788" y="522288"/>
          <p14:tracePt t="20128" x="3255963" y="519113"/>
          <p14:tracePt t="20140" x="3259138" y="514350"/>
          <p14:tracePt t="20158" x="3267075" y="514350"/>
          <p14:tracePt t="20173" x="3271838" y="514350"/>
          <p14:tracePt t="20190" x="3297238" y="503238"/>
          <p14:tracePt t="20207" x="3335338" y="496888"/>
          <p14:tracePt t="20223" x="3346450" y="492125"/>
          <p14:tracePt t="20256" x="3360738" y="492125"/>
          <p14:tracePt t="20290" x="3376613" y="492125"/>
          <p14:tracePt t="20308" x="3384550" y="492125"/>
          <p14:tracePt t="20326" x="3406775" y="492125"/>
          <p14:tracePt t="20341" x="3425825" y="492125"/>
          <p14:tracePt t="20357" x="3432175" y="492125"/>
          <p14:tracePt t="20374" x="3451225" y="492125"/>
          <p14:tracePt t="20390" x="3467100" y="492125"/>
          <p14:tracePt t="20407" x="3470275" y="492125"/>
          <p14:tracePt t="20424" x="3473450" y="492125"/>
          <p14:tracePt t="20441" x="3478213" y="492125"/>
          <p14:tracePt t="20465" x="3481388" y="49212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Paxos</a:t>
            </a:r>
            <a:r>
              <a:rPr lang="en-US" dirty="0" smtClean="0"/>
              <a:t> Algorithm Properties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94954" y="1905000"/>
            <a:ext cx="6449291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Preparer abandons proposal if it learns about a higher number proposal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2"/>
    </mc:Choice>
    <mc:Fallback xmlns="">
      <p:transition spd="slow" advTm="1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2 Properties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95400" y="1301708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 finds a higher proposal in prepare phase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0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5"/>
    </mc:Choice>
    <mc:Fallback xmlns="">
      <p:transition spd="slow" advTm="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2: Reverse-Order Prepares Before Accepts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81099" y="1434306"/>
            <a:ext cx="6477000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Breaks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startPreparePhase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startAcceptPhase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in 1 and 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1099" y="3232530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1098" y="2524823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6662" y="2479783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3.startPrepare 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1579" y="3184176"/>
            <a:ext cx="3088822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1.startPrepare 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1099" y="3919346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1579" y="3891993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1.startAcceptPhase()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1099" y="4610099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1579" y="4578699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3.startAcceptPhase()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9"/>
    </mc:Choice>
    <mc:Fallback xmlns="">
      <p:transition spd="slow" advTm="1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(Central) Synchronous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8571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3342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80872" y="3932299"/>
            <a:ext cx="995828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80872" y="3932299"/>
            <a:ext cx="2160599" cy="1515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080872" y="3932299"/>
            <a:ext cx="3325370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733800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98571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63342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26" idx="7"/>
            <a:endCxn id="13" idx="4"/>
          </p:cNvCxnSpPr>
          <p:nvPr/>
        </p:nvCxnSpPr>
        <p:spPr>
          <a:xfrm flipV="1">
            <a:off x="3080872" y="2438400"/>
            <a:ext cx="995828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4"/>
          </p:cNvCxnSpPr>
          <p:nvPr/>
        </p:nvCxnSpPr>
        <p:spPr>
          <a:xfrm flipH="1">
            <a:off x="3080872" y="2438400"/>
            <a:ext cx="995828" cy="149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6" idx="7"/>
            <a:endCxn id="14" idx="4"/>
          </p:cNvCxnSpPr>
          <p:nvPr/>
        </p:nvCxnSpPr>
        <p:spPr>
          <a:xfrm flipV="1">
            <a:off x="3080872" y="2438400"/>
            <a:ext cx="2160599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6" idx="7"/>
            <a:endCxn id="15" idx="4"/>
          </p:cNvCxnSpPr>
          <p:nvPr/>
        </p:nvCxnSpPr>
        <p:spPr>
          <a:xfrm flipV="1">
            <a:off x="3080872" y="2438400"/>
            <a:ext cx="3325370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4"/>
          </p:cNvCxnSpPr>
          <p:nvPr/>
        </p:nvCxnSpPr>
        <p:spPr>
          <a:xfrm flipH="1">
            <a:off x="3080872" y="2438400"/>
            <a:ext cx="2160599" cy="149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080872" y="2378550"/>
            <a:ext cx="3500209" cy="15537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19600" y="6229937"/>
            <a:ext cx="1066800" cy="5107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1090710"/>
            <a:ext cx="1066800" cy="5107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Acceptors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256637" y="3589357"/>
            <a:ext cx="1066800" cy="510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"/>
    </mc:Choice>
    <mc:Fallback xmlns="">
      <p:transition spd="slow" advTm="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" y="1713036"/>
            <a:ext cx="9047400" cy="4940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2: Abandoning Lower Proposal in Prepare Phase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29491" y="1145001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1017519"/>
            <a:ext cx="64770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3-Prepare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3-Accept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5691" y="1760400"/>
            <a:ext cx="40386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Proposer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abandons proposal if it learns about a higher number proposal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" y="45720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0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6"/>
    </mc:Choice>
    <mc:Fallback xmlns="">
      <p:transition spd="slow" advTm="21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err="1" smtClean="0"/>
              <a:t>Paxos</a:t>
            </a:r>
            <a:r>
              <a:rPr lang="en-US" dirty="0" smtClean="0"/>
              <a:t> Algorithm Property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1826" y="1845613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Proposer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(re) proposes majority value learned from the prepare phase as its own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6"/>
    </mc:Choice>
    <mc:Fallback xmlns="">
      <p:transition spd="slow" advTm="2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3 Property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1826" y="1845613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3 finds majority acceptances from 1 in prepare phase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5"/>
    </mc:Choice>
    <mc:Fallback xmlns="">
      <p:transition spd="slow" advTm="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3: 1 Before 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81099" y="1434306"/>
            <a:ext cx="6477000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Breaks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startPreparePhase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startAcceptPhase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in 1 and 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1097" y="2488822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1097" y="3883834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6662" y="3883834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3.startPrepare 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6662" y="2488821"/>
            <a:ext cx="3088822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1.startPrepare 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1097" y="3199042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6662" y="3178306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1.startAcceptPhase()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1097" y="4599435"/>
            <a:ext cx="1946271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16662" y="4589362"/>
            <a:ext cx="3088821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 3.startAcceptPhase()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7"/>
    </mc:Choice>
    <mc:Fallback xmlns="">
      <p:transition spd="slow" advTm="2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06706" y="1096972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09800" y="6019800"/>
            <a:ext cx="32766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1-Prepare-1-Accept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-39" b="31825"/>
          <a:stretch/>
        </p:blipFill>
        <p:spPr>
          <a:xfrm>
            <a:off x="339714" y="1493828"/>
            <a:ext cx="8431048" cy="46379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9"/>
    </mc:Choice>
    <mc:Fallback xmlns="">
      <p:transition spd="slow" advTm="1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Late Messages and Re-proposals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06706" y="1096972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62200" y="5791200"/>
            <a:ext cx="32766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3-Prepare-3-Accept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61217" r="8198"/>
          <a:stretch/>
        </p:blipFill>
        <p:spPr>
          <a:xfrm>
            <a:off x="471055" y="1752600"/>
            <a:ext cx="8051790" cy="2743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52400" y="26670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5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8"/>
    </mc:Choice>
    <mc:Fallback xmlns="">
      <p:transition spd="slow" advTm="2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Why Re-propose with Majority?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26111" y="2906340"/>
            <a:ext cx="6586910" cy="9395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prepare phase can prevent some nodes from accepting the previous (to be) majority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6111" y="4107981"/>
            <a:ext cx="6600863" cy="7863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some of the nodes in current majority die, some learner nodes may not get consensus value even though majority of nodes are alive and can converge to  a value 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2158" y="5309622"/>
            <a:ext cx="6600863" cy="786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Want consensus value to propagate to all acceptors for fault tolerance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1826" y="1845613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Proposer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(re) proposes majority value learned from the prepare phase as its own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5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3"/>
    </mc:Choice>
    <mc:Fallback xmlns="">
      <p:transition spd="slow" advTm="5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4: Properties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26111" y="1755933"/>
            <a:ext cx="6586910" cy="9395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prepare phase prevents node 3 from accepting the previous majority value of 1’s proposal accepted by 1 and 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6111" y="2971800"/>
            <a:ext cx="6600863" cy="7863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node 2 dies,  node 3 will  not get consensus value even though majority of nodes (1 and 3) are alive and can converge to a value 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2158" y="4159215"/>
            <a:ext cx="6600863" cy="786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Want consensus value to propagate to all acceptors for fault tolerance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7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5"/>
    </mc:Choice>
    <mc:Fallback xmlns="">
      <p:transition spd="slow" advTm="5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2: Construction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2807" y="2344732"/>
            <a:ext cx="198157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639" y="3878572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2-Accepted-1,2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807" y="2954244"/>
            <a:ext cx="1985982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1-Accept-*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25782" y="2954244"/>
            <a:ext cx="3084919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Resume 1.startAcceptPhase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1777" y="4507082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3-Prepare-1,2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807" y="3416408"/>
            <a:ext cx="1985982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1-Accepted-*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10298" y="4465315"/>
            <a:ext cx="3100403" cy="632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Resume 3.sendPrepareFrom3()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2807" y="5531063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Kill 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2807" y="6319636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3-Accept-*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38397" y="6093209"/>
            <a:ext cx="3100403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Resume Break 3. </a:t>
            </a:r>
            <a:r>
              <a:rPr lang="en-US" dirty="0" err="1" smtClean="0"/>
              <a:t>startAcceptPhase</a:t>
            </a:r>
            <a:r>
              <a:rPr lang="en-US" dirty="0" smtClean="0"/>
              <a:t>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41066" y="2250580"/>
            <a:ext cx="2793333" cy="10459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3 will not get 1’s proposal but 1 and 2 will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41066" y="5111159"/>
            <a:ext cx="2913779" cy="8398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2’s accepted notification will not reach 3 but will reach 1 and 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1066" y="6042544"/>
            <a:ext cx="2945734" cy="7392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 3 should re-propose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9695" y="226157"/>
            <a:ext cx="7778505" cy="928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Break in </a:t>
            </a:r>
            <a:r>
              <a:rPr lang="en-US" dirty="0" err="1" smtClean="0"/>
              <a:t>startAcceptPhase</a:t>
            </a:r>
            <a:r>
              <a:rPr lang="en-US" dirty="0" smtClean="0"/>
              <a:t>() at start, sendAcceptedFrom2() before sending to 3, sendPrepareFrom3() before sending to 1,2 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2807" y="1620289"/>
            <a:ext cx="198157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1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62"/>
    </mc:Choice>
    <mc:Fallback xmlns="">
      <p:transition spd="slow" advTm="15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73592" x="3478213" y="492125"/>
          <p14:tracePt t="73605" x="3478213" y="496888"/>
          <p14:tracePt t="73614" x="3478213" y="503238"/>
          <p14:tracePt t="73621" x="3473450" y="508000"/>
          <p14:tracePt t="73637" x="3470275" y="514350"/>
          <p14:tracePt t="73653" x="3462338" y="533400"/>
          <p14:tracePt t="73671" x="3455988" y="563563"/>
          <p14:tracePt t="73687" x="3448050" y="585788"/>
          <p14:tracePt t="73720" x="3429000" y="631825"/>
          <p14:tracePt t="73753" x="3406775" y="687388"/>
          <p14:tracePt t="73771" x="3406775" y="703263"/>
          <p14:tracePt t="73788" x="3398838" y="717550"/>
          <p14:tracePt t="73805" x="3398838" y="722313"/>
          <p14:tracePt t="73821" x="3398838" y="728663"/>
          <p14:tracePt t="73839" x="3398838" y="741363"/>
          <p14:tracePt t="73855" x="3395663" y="758825"/>
          <p14:tracePt t="73871" x="3387725" y="793750"/>
          <p14:tracePt t="73888" x="3376613" y="830263"/>
          <p14:tracePt t="73905" x="3368675" y="871538"/>
          <p14:tracePt t="73921" x="3349625" y="914400"/>
          <p14:tracePt t="73938" x="3338513" y="939800"/>
          <p14:tracePt t="73955" x="3324225" y="977900"/>
          <p14:tracePt t="73971" x="3316288" y="992188"/>
          <p14:tracePt t="73988" x="3308350" y="1000125"/>
          <p14:tracePt t="74005" x="3297238" y="1019175"/>
          <p14:tracePt t="74023" x="3252788" y="1120775"/>
          <p14:tracePt t="74038" x="3228975" y="1184275"/>
          <p14:tracePt t="74054" x="3170238" y="1346200"/>
          <p14:tracePt t="74073" x="3135313" y="1450975"/>
          <p14:tracePt t="74088" x="3074988" y="1681163"/>
          <p14:tracePt t="74105" x="3052763" y="1766888"/>
          <p14:tracePt t="74121" x="3033713" y="1816100"/>
          <p14:tracePt t="74139" x="3022600" y="1849438"/>
          <p14:tracePt t="74154" x="3011488" y="1868488"/>
          <p14:tracePt t="74171" x="3003550" y="1879600"/>
          <p14:tracePt t="74188" x="3003550" y="1884363"/>
          <p14:tracePt t="74205" x="3003550" y="1890713"/>
          <p14:tracePt t="74221" x="2997200" y="1898650"/>
          <p14:tracePt t="74238" x="2997200" y="1906588"/>
          <p14:tracePt t="74255" x="2986088" y="1985963"/>
          <p14:tracePt t="74271" x="2978150" y="2027238"/>
          <p14:tracePt t="74288" x="2973388" y="2041525"/>
          <p14:tracePt t="75039" x="2986088" y="2068513"/>
          <p14:tracePt t="75045" x="2992438" y="2079625"/>
          <p14:tracePt t="75053" x="2992438" y="2082800"/>
          <p14:tracePt t="75067" x="2997200" y="2098675"/>
          <p14:tracePt t="75083" x="3000375" y="2105025"/>
          <p14:tracePt t="104683" x="2997200" y="2105025"/>
          <p14:tracePt t="104699" x="2992438" y="2105025"/>
          <p14:tracePt t="104705" x="2989263" y="2105025"/>
          <p14:tracePt t="104778" x="2989263" y="2112963"/>
          <p14:tracePt t="104785" x="2978150" y="2124075"/>
          <p14:tracePt t="104797" x="2967038" y="2135188"/>
          <p14:tracePt t="104815" x="2936875" y="2176463"/>
          <p14:tracePt t="104847" x="2860675" y="2244725"/>
          <p14:tracePt t="104881" x="2695575" y="2420938"/>
          <p14:tracePt t="104898" x="2616200" y="2522538"/>
          <p14:tracePt t="104915" x="2541588" y="2616200"/>
          <p14:tracePt t="104932" x="2432050" y="2778125"/>
          <p14:tracePt t="104948" x="2368550" y="2887663"/>
          <p14:tracePt t="104965" x="2327275" y="2951163"/>
          <p14:tracePt t="104984" x="2278063" y="3011488"/>
          <p14:tracePt t="104998" x="2255838" y="3052763"/>
          <p14:tracePt t="105015" x="2244725" y="3079750"/>
          <p14:tracePt t="105031" x="2228850" y="3105150"/>
          <p14:tracePt t="105048" x="2206625" y="3170238"/>
          <p14:tracePt t="105065" x="2200275" y="3203575"/>
          <p14:tracePt t="105081" x="2187575" y="3228975"/>
          <p14:tracePt t="105100" x="2187575" y="3263900"/>
          <p14:tracePt t="105115" x="2187575" y="3282950"/>
          <p14:tracePt t="105132" x="2187575" y="3297238"/>
          <p14:tracePt t="105148" x="2187575" y="3305175"/>
          <p14:tracePt t="105165" x="2187575" y="3316288"/>
          <p14:tracePt t="105182" x="2187575" y="3319463"/>
          <p14:tracePt t="105198" x="2187575" y="3324225"/>
          <p14:tracePt t="105215" x="2187575" y="3327400"/>
          <p14:tracePt t="105428" x="2187575" y="3335338"/>
          <p14:tracePt t="105435" x="2184400" y="3343275"/>
          <p14:tracePt t="105441" x="2187575" y="3327400"/>
          <p14:tracePt t="105742" x="2187575" y="3349625"/>
          <p14:tracePt t="105749" x="2187575" y="3390900"/>
          <p14:tracePt t="105757" x="2187575" y="3432175"/>
          <p14:tracePt t="105764" x="2187575" y="3473450"/>
          <p14:tracePt t="105780" x="2187575" y="3511550"/>
          <p14:tracePt t="105797" x="2187575" y="3538538"/>
          <p14:tracePt t="105815" x="2187575" y="3557588"/>
          <p14:tracePt t="105847" x="2192338" y="3594100"/>
          <p14:tracePt t="105881" x="2222500" y="3717925"/>
          <p14:tracePt t="105898" x="2225675" y="3759200"/>
          <p14:tracePt t="105917" x="2233613" y="3794125"/>
          <p14:tracePt t="105931" x="2233613" y="3813175"/>
          <p14:tracePt t="105948" x="2233613" y="3827463"/>
          <p14:tracePt t="105965" x="2236788" y="3835400"/>
          <p14:tracePt t="105982" x="2236788" y="3849688"/>
          <p14:tracePt t="105998" x="2236788" y="3860800"/>
          <p14:tracePt t="106015" x="2236788" y="3868738"/>
          <p14:tracePt t="106032" x="2236788" y="3876675"/>
          <p14:tracePt t="106048" x="2236788" y="38798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4: 2 Learns Before Dying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06706" y="1096972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5791200"/>
            <a:ext cx="32766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3-Prepare-3-Accept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52" y="1981200"/>
            <a:ext cx="8263454" cy="30091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0"/>
    </mc:Choice>
    <mc:Fallback xmlns="">
      <p:transition spd="slow" advTm="23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Consensus Mechanism Hierarchy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23616" y="1548475"/>
            <a:ext cx="2499816" cy="11234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AnAsynchronous</a:t>
            </a:r>
            <a:endParaRPr lang="en-US" sz="1600" dirty="0" smtClean="0"/>
          </a:p>
          <a:p>
            <a:pPr algn="ctr"/>
            <a:r>
              <a:rPr lang="en-US" sz="1600" dirty="0" err="1" smtClean="0"/>
              <a:t>ConsensusMechanism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999633" y="1741204"/>
            <a:ext cx="1524000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propose();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9633" y="2244706"/>
            <a:ext cx="2590799" cy="3774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ddConsensusListener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();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1828" y="3092864"/>
            <a:ext cx="2499816" cy="10393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ASynchronous</a:t>
            </a:r>
            <a:endParaRPr lang="en-US" sz="1600" dirty="0" smtClean="0"/>
          </a:p>
          <a:p>
            <a:pPr algn="ctr"/>
            <a:r>
              <a:rPr lang="en-US" sz="1600" dirty="0" err="1" smtClean="0"/>
              <a:t>ConsensusMechanism</a:t>
            </a:r>
            <a:endParaRPr lang="en-US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1543627" y="1890504"/>
            <a:ext cx="838201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learn();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0520" y="3217013"/>
            <a:ext cx="1021308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ccept()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0520" y="3651687"/>
            <a:ext cx="1021308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accepted()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3616" y="4520275"/>
            <a:ext cx="2499816" cy="809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ACentralizable</a:t>
            </a:r>
            <a:endParaRPr lang="en-US" sz="1600" dirty="0" smtClean="0"/>
          </a:p>
          <a:p>
            <a:pPr algn="ctr"/>
            <a:r>
              <a:rPr lang="en-US" sz="1600" dirty="0" err="1" smtClean="0"/>
              <a:t>ConsensusMechanism</a:t>
            </a:r>
            <a:endParaRPr lang="en-US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838200" y="4655399"/>
            <a:ext cx="1585416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remotePropose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99816" y="5739475"/>
            <a:ext cx="2381828" cy="966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APaxos</a:t>
            </a:r>
            <a:endParaRPr lang="en-US" sz="1600" dirty="0" smtClean="0"/>
          </a:p>
          <a:p>
            <a:pPr algn="ctr"/>
            <a:r>
              <a:rPr lang="en-US" sz="1600" dirty="0" err="1" smtClean="0"/>
              <a:t>ConsensusMechanism</a:t>
            </a:r>
            <a:endParaRPr lang="en-US" sz="16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212907" y="5783694"/>
            <a:ext cx="1226684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repare()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1680" y="6222537"/>
            <a:ext cx="1226684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prepared()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631736" y="2671922"/>
            <a:ext cx="0" cy="4035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631736" y="4132224"/>
            <a:ext cx="0" cy="4035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631736" y="5329425"/>
            <a:ext cx="0" cy="4035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6200000">
            <a:off x="6604062" y="2543339"/>
            <a:ext cx="2914321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Local application operations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-1976984" y="3855270"/>
            <a:ext cx="4880034" cy="5979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Internal distributed operations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29774" y="4674904"/>
            <a:ext cx="2631448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Selected application operations shown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23433" y="3510030"/>
            <a:ext cx="2086968" cy="3356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setAcceptSynchrony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9774" y="5879637"/>
            <a:ext cx="2631448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outline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Paxos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50"/>
    </mc:Choice>
    <mc:Fallback xmlns="">
      <p:transition spd="slow" advTm="8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02" x="4629150" y="5992813"/>
          <p14:tracePt t="2347" x="4635500" y="6003925"/>
          <p14:tracePt t="2362" x="4635500" y="6015038"/>
          <p14:tracePt t="2377" x="4635500" y="6027738"/>
          <p14:tracePt t="2407" x="4643438" y="6038850"/>
          <p14:tracePt t="2423" x="4657725" y="6042025"/>
          <p14:tracePt t="2438" x="4684713" y="6015038"/>
          <p14:tracePt t="2453" x="4718050" y="5992813"/>
          <p14:tracePt t="2468" x="4756150" y="5973763"/>
          <p14:tracePt t="2484" x="4786313" y="5962650"/>
          <p14:tracePt t="2513" x="4835525" y="5948363"/>
          <p14:tracePt t="2528" x="4879975" y="5929313"/>
          <p14:tracePt t="2543" x="4926013" y="5868988"/>
          <p14:tracePt t="3415" x="4651375" y="6234113"/>
          <p14:tracePt t="3429" x="4662488" y="6218238"/>
          <p14:tracePt t="3444" x="4681538" y="6207125"/>
          <p14:tracePt t="3458" x="4711700" y="6176963"/>
          <p14:tracePt t="3474" x="4733925" y="6173788"/>
          <p14:tracePt t="3491" x="4752975" y="6165850"/>
          <p14:tracePt t="3508" x="4767263" y="6154738"/>
          <p14:tracePt t="3524" x="4783138" y="6154738"/>
          <p14:tracePt t="3541" x="4794250" y="6146800"/>
          <p14:tracePt t="3580" x="4789488" y="6157913"/>
          <p14:tracePt t="3608" x="4778375" y="6165850"/>
          <p14:tracePt t="3653" x="4752975" y="6143625"/>
          <p14:tracePt t="3836" x="4725988" y="6176963"/>
          <p14:tracePt t="4105" x="4700588" y="6200775"/>
          <p14:tracePt t="4180" x="4695825" y="6211888"/>
          <p14:tracePt t="4286" x="4692650" y="6223000"/>
          <p14:tracePt t="4316" x="4692650" y="6234113"/>
          <p14:tracePt t="4331" x="4692650" y="6245225"/>
          <p14:tracePt t="4346" x="4692650" y="6253163"/>
          <p14:tracePt t="4632" x="4700588" y="6259513"/>
          <p14:tracePt t="4677" x="4733925" y="6264275"/>
          <p14:tracePt t="5007" x="4748213" y="6267450"/>
          <p14:tracePt t="5037" x="4764088" y="6272213"/>
          <p14:tracePt t="5098" x="4775200" y="6259513"/>
          <p14:tracePt t="5112" x="4789488" y="6248400"/>
          <p14:tracePt t="5144" x="4800600" y="6248400"/>
          <p14:tracePt t="5186" x="4808538" y="6242050"/>
          <p14:tracePt t="5262" x="4813300" y="6229350"/>
          <p14:tracePt t="5307" x="4819650" y="6218238"/>
          <p14:tracePt t="5383" x="4819650" y="6234113"/>
          <p14:tracePt t="5397" x="4824413" y="6248400"/>
          <p14:tracePt t="5412" x="4824413" y="6259513"/>
          <p14:tracePt t="5427" x="4824413" y="6272213"/>
          <p14:tracePt t="5456" x="4816475" y="6278563"/>
          <p14:tracePt t="5472" x="4805363" y="6278563"/>
          <p14:tracePt t="5517" x="4794250" y="6272213"/>
          <p14:tracePt t="5756" x="4759325" y="6272213"/>
          <p14:tracePt t="6013" x="4772025" y="6237288"/>
          <p14:tracePt t="6057" x="4778375" y="6184900"/>
          <p14:tracePt t="6072" x="4789488" y="6151563"/>
          <p14:tracePt t="6118" x="4808538" y="6113463"/>
          <p14:tracePt t="6193" x="4827588" y="6083300"/>
          <p14:tracePt t="6208" x="4860925" y="6069013"/>
          <p14:tracePt t="6268" x="4884738" y="6022975"/>
          <p14:tracePt t="6299" x="4876800" y="5989638"/>
          <p14:tracePt t="6478" x="4868863" y="59563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4:1 Learns Twice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06706" y="1096972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03" y="1295400"/>
            <a:ext cx="7146593" cy="5487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38698" y="3566656"/>
            <a:ext cx="3619501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Two read failures as each process creates a connection to the other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6"/>
    </mc:Choice>
    <mc:Fallback xmlns="">
      <p:transition spd="slow" advTm="3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510" x="2236788" y="3895725"/>
          <p14:tracePt t="3518" x="2228850" y="3917950"/>
          <p14:tracePt t="3524" x="2214563" y="3951288"/>
          <p14:tracePt t="3539" x="2203450" y="4014788"/>
          <p14:tracePt t="3572" x="2165350" y="4105275"/>
          <p14:tracePt t="3605" x="2135188" y="4206875"/>
          <p14:tracePt t="3623" x="2132013" y="4233863"/>
          <p14:tracePt t="3641" x="2128838" y="4271963"/>
          <p14:tracePt t="3656" x="2128838" y="4308475"/>
          <p14:tracePt t="3673" x="2120900" y="4346575"/>
          <p14:tracePt t="3690" x="2120900" y="4395788"/>
          <p14:tracePt t="3706" x="2120900" y="4410075"/>
          <p14:tracePt t="4277" x="2120900" y="4414838"/>
          <p14:tracePt t="4285" x="2120900" y="4418013"/>
          <p14:tracePt t="4292" x="2120900" y="4429125"/>
          <p14:tracePt t="4304" x="2128838" y="4437063"/>
          <p14:tracePt t="4320" x="2132013" y="4467225"/>
          <p14:tracePt t="4337" x="2135188" y="4500563"/>
          <p14:tracePt t="4354" x="2151063" y="4545013"/>
          <p14:tracePt t="4371" x="2162175" y="4624388"/>
          <p14:tracePt t="4403" x="2162175" y="4711700"/>
          <p14:tracePt t="4437" x="2143125" y="4876800"/>
          <p14:tracePt t="4455" x="2139950" y="4932363"/>
          <p14:tracePt t="4471" x="2139950" y="4978400"/>
          <p14:tracePt t="4489" x="2132013" y="5091113"/>
          <p14:tracePt t="4504" x="2132013" y="5162550"/>
          <p14:tracePt t="4521" x="2124075" y="5195888"/>
          <p14:tracePt t="4538" x="2124075" y="5211763"/>
          <p14:tracePt t="4854" x="2120900" y="5237163"/>
          <p14:tracePt t="4861" x="2112963" y="5267325"/>
          <p14:tracePt t="4869" x="2098675" y="5313363"/>
          <p14:tracePt t="4876" x="2098675" y="5354638"/>
          <p14:tracePt t="4889" x="2090738" y="5407025"/>
          <p14:tracePt t="4905" x="2071688" y="5530850"/>
          <p14:tracePt t="4921" x="2063750" y="5586413"/>
          <p14:tracePt t="4938" x="2060575" y="5640388"/>
          <p14:tracePt t="4956" x="2038350" y="5756275"/>
          <p14:tracePt t="4971" x="2027238" y="5843588"/>
          <p14:tracePt t="4988" x="2019300" y="5880100"/>
          <p14:tracePt t="5006" x="2008188" y="5921375"/>
          <p14:tracePt t="5021" x="2003425" y="5981700"/>
          <p14:tracePt t="5038" x="1997075" y="6045200"/>
          <p14:tracePt t="5054" x="1989138" y="6110288"/>
          <p14:tracePt t="5073" x="1981200" y="6170613"/>
          <p14:tracePt t="5088" x="1981200" y="6173788"/>
          <p14:tracePt t="5105" x="1981200" y="6176963"/>
          <p14:tracePt t="5121" x="1981200" y="6184900"/>
          <p14:tracePt t="5197" x="1989138" y="6184900"/>
          <p14:tracePt t="5205" x="1989138" y="6181725"/>
          <p14:tracePt t="5212" x="1992313" y="6170613"/>
          <p14:tracePt t="5220" x="1997075" y="6162675"/>
          <p14:tracePt t="5227" x="1997075" y="6151563"/>
          <p14:tracePt t="5238" x="2000250" y="6140450"/>
          <p14:tracePt t="5256" x="2008188" y="6099175"/>
          <p14:tracePt t="5271" x="2011363" y="6072188"/>
          <p14:tracePt t="5288" x="2019300" y="6045200"/>
          <p14:tracePt t="5305" x="2030413" y="6027738"/>
          <p14:tracePt t="5321" x="2038350" y="5981700"/>
          <p14:tracePt t="5338" x="2052638" y="5926138"/>
          <p14:tracePt t="5354" x="2079625" y="5830888"/>
          <p14:tracePt t="5372" x="2105025" y="5748338"/>
          <p14:tracePt t="5388" x="2112963" y="5711825"/>
          <p14:tracePt t="5405" x="2124075" y="5665788"/>
          <p14:tracePt t="5421" x="2143125" y="5610225"/>
          <p14:tracePt t="5438" x="2154238" y="5519738"/>
          <p14:tracePt t="5455" x="2170113" y="5473700"/>
          <p14:tracePt t="5471" x="2181225" y="5432425"/>
          <p14:tracePt t="5475" x="2192338" y="5418138"/>
          <p14:tracePt t="5488" x="2203450" y="5372100"/>
          <p14:tracePt t="5505" x="2217738" y="5324475"/>
          <p14:tracePt t="5521" x="2241550" y="5256213"/>
          <p14:tracePt t="5538" x="2263775" y="5207000"/>
          <p14:tracePt t="5555" x="2263775" y="5195888"/>
          <p14:tracePt t="5920" x="2274888" y="5162550"/>
          <p14:tracePt t="5929" x="2289175" y="5110163"/>
          <p14:tracePt t="5935" x="2312988" y="5057775"/>
          <p14:tracePt t="5943" x="2335213" y="5022850"/>
          <p14:tracePt t="5955" x="2346325" y="5003800"/>
          <p14:tracePt t="5971" x="2357438" y="4962525"/>
          <p14:tracePt t="5988" x="2368550" y="4937125"/>
          <p14:tracePt t="6005" x="2371725" y="4910138"/>
          <p14:tracePt t="6022" x="2379663" y="4884738"/>
          <p14:tracePt t="6038" x="2384425" y="4854575"/>
          <p14:tracePt t="6055" x="2384425" y="4835525"/>
          <p14:tracePt t="6071" x="2384425" y="4816475"/>
          <p14:tracePt t="6088" x="2387600" y="4786313"/>
          <p14:tracePt t="6105" x="2395538" y="4772025"/>
          <p14:tracePt t="6121" x="2398713" y="4759325"/>
          <p14:tracePt t="6138" x="2398713" y="4748213"/>
          <p14:tracePt t="6155" x="2398713" y="4741863"/>
          <p14:tracePt t="6242" x="2398713" y="4737100"/>
          <p14:tracePt t="6264" x="2398713" y="4733925"/>
          <p14:tracePt t="6293" x="2398713" y="4729163"/>
          <p14:tracePt t="6316" x="2398713" y="4725988"/>
          <p14:tracePt t="6351" x="2398713" y="4718050"/>
          <p14:tracePt t="6366" x="2398713" y="4714875"/>
          <p14:tracePt t="6389" x="2398713" y="4711700"/>
          <p14:tracePt t="6402" x="2398713" y="4706938"/>
          <p14:tracePt t="6417" x="2398713" y="4703763"/>
          <p14:tracePt t="6424" x="2398713" y="4700588"/>
          <p14:tracePt t="6440" x="2401888" y="4687888"/>
          <p14:tracePt t="6446" x="2406650" y="4684713"/>
          <p14:tracePt t="6455" x="2406650" y="4676775"/>
          <p14:tracePt t="6471" x="2417763" y="4662488"/>
          <p14:tracePt t="6476" x="2417763" y="4651375"/>
          <p14:tracePt t="6488" x="2420938" y="4646613"/>
          <p14:tracePt t="6505" x="2436813" y="4616450"/>
          <p14:tracePt t="6521" x="2447925" y="4598988"/>
          <p14:tracePt t="6538" x="2447925" y="4583113"/>
          <p14:tracePt t="6555" x="2447925" y="4572000"/>
          <p14:tracePt t="6571" x="2447925" y="4568825"/>
          <p14:tracePt t="6588" x="2447925" y="4560888"/>
          <p14:tracePt t="6605" x="2447925" y="4549775"/>
          <p14:tracePt t="6621" x="2447925" y="4545013"/>
          <p14:tracePt t="6638" x="2447925" y="4541838"/>
          <p14:tracePt t="6672" x="2447925" y="4538663"/>
          <p14:tracePt t="6709" x="2447925" y="4533900"/>
          <p14:tracePt t="6731" x="2447925" y="4530725"/>
          <p14:tracePt t="6739" x="2447925" y="4522788"/>
          <p14:tracePt t="6761" x="2447925" y="4519613"/>
          <p14:tracePt t="6767" x="2443163" y="4514850"/>
          <p14:tracePt t="6783" x="2443163" y="4511675"/>
          <p14:tracePt t="6798" x="2443163" y="4508500"/>
          <p14:tracePt t="6827" x="2439988" y="4503738"/>
          <p14:tracePt t="6855" x="2439988" y="4500563"/>
          <p14:tracePt t="6862" x="2436813" y="4500563"/>
          <p14:tracePt t="7630" x="2436813" y="4514850"/>
          <p14:tracePt t="7639" x="2432050" y="4538663"/>
          <p14:tracePt t="7644" x="2425700" y="4560888"/>
          <p14:tracePt t="7659" x="2425700" y="4605338"/>
          <p14:tracePt t="7676" x="2425700" y="4665663"/>
          <p14:tracePt t="7692" x="2409825" y="4759325"/>
          <p14:tracePt t="7710" x="2390775" y="4899025"/>
          <p14:tracePt t="7726" x="2368550" y="4992688"/>
          <p14:tracePt t="7759" x="2324100" y="5222875"/>
          <p14:tracePt t="7792" x="2225675" y="5572125"/>
          <p14:tracePt t="7810" x="2195513" y="5707063"/>
          <p14:tracePt t="7827" x="2162175" y="5910263"/>
          <p14:tracePt t="7843" x="2151063" y="5986463"/>
          <p14:tracePt t="7860" x="2135188" y="6091238"/>
          <p14:tracePt t="7879" x="2128838" y="6272213"/>
          <p14:tracePt t="7893" x="2120900" y="6343650"/>
          <p14:tracePt t="7910" x="2120900" y="6443663"/>
          <p14:tracePt t="7927" x="2105025" y="6580188"/>
          <p14:tracePt t="7943" x="2090738" y="6692900"/>
          <p14:tracePt t="7960" x="2079625" y="6745288"/>
          <p14:tracePt t="7977" x="2079625" y="6748463"/>
          <p14:tracePt t="7993" x="2079625" y="6756400"/>
          <p14:tracePt t="8426" x="2079625" y="6753225"/>
          <p14:tracePt t="8434" x="2079625" y="6748463"/>
          <p14:tracePt t="8441" x="2082800" y="6748463"/>
          <p14:tracePt t="8448" x="2082800" y="6745288"/>
          <p14:tracePt t="8477" x="2101850" y="6734175"/>
          <p14:tracePt t="8493" x="2109788" y="6723063"/>
          <p14:tracePt t="8509" x="2120900" y="6711950"/>
          <p14:tracePt t="8526" x="2139950" y="6700838"/>
          <p14:tracePt t="8543" x="2170113" y="6684963"/>
          <p14:tracePt t="8576" x="2203450" y="6670675"/>
          <p14:tracePt t="8609" x="2241550" y="6646863"/>
          <p14:tracePt t="8627" x="2255838" y="6643688"/>
          <p14:tracePt t="8644" x="2259013" y="6632575"/>
          <p14:tracePt t="8660" x="2266950" y="6624638"/>
          <p14:tracePt t="8677" x="2266950" y="6621463"/>
          <p14:tracePt t="8694" x="2274888" y="6616700"/>
          <p14:tracePt t="8710" x="2282825" y="6602413"/>
          <p14:tracePt t="8727" x="2286000" y="6599238"/>
          <p14:tracePt t="8743" x="2289175" y="6591300"/>
          <p14:tracePt t="8858" x="2289175" y="6586538"/>
          <p14:tracePt t="8959" x="2289175" y="6583363"/>
          <p14:tracePt t="8988" x="2289175" y="6580188"/>
          <p14:tracePt t="9010" x="2289175" y="6572250"/>
          <p14:tracePt t="9040" x="2289175" y="6569075"/>
          <p14:tracePt t="9047" x="2289175" y="6564313"/>
          <p14:tracePt t="9079" x="2289175" y="6561138"/>
          <p14:tracePt t="9090" x="2289175" y="6557963"/>
          <p14:tracePt t="9113" x="2289175" y="6553200"/>
          <p14:tracePt t="9120" x="2293938" y="6550025"/>
          <p14:tracePt t="9127" x="2297113" y="6542088"/>
          <p14:tracePt t="9134" x="2297113" y="6538913"/>
          <p14:tracePt t="9149" x="2297113" y="6534150"/>
          <p14:tracePt t="9160" x="2297113" y="6530975"/>
          <p14:tracePt t="9179" x="2297113" y="6527800"/>
          <p14:tracePt t="9194" x="2297113" y="6523038"/>
          <p14:tracePt t="9274" x="2305050" y="6519863"/>
          <p14:tracePt t="9281" x="2305050" y="6511925"/>
          <p14:tracePt t="9333" x="2308225" y="6508750"/>
          <p14:tracePt t="9433" x="2308225" y="6503988"/>
          <p14:tracePt t="12430" x="2308225" y="6500813"/>
          <p14:tracePt t="12436" x="2312988" y="6497638"/>
          <p14:tracePt t="12443" x="2316163" y="6486525"/>
          <p14:tracePt t="12459" x="2343150" y="6437313"/>
          <p14:tracePt t="12476" x="2357438" y="6391275"/>
          <p14:tracePt t="12492" x="2379663" y="6324600"/>
          <p14:tracePt t="12509" x="2395538" y="6188075"/>
          <p14:tracePt t="12542" x="2428875" y="6000750"/>
          <p14:tracePt t="12575" x="2481263" y="5767388"/>
          <p14:tracePt t="12593" x="2492375" y="5684838"/>
          <p14:tracePt t="12611" x="2533650" y="5572125"/>
          <p14:tracePt t="12626" x="2557463" y="5503863"/>
          <p14:tracePt t="12643" x="2579688" y="5456238"/>
          <p14:tracePt t="12660" x="2613025" y="5395913"/>
          <p14:tracePt t="12677" x="2662238" y="5294313"/>
          <p14:tracePt t="12693" x="2681288" y="5245100"/>
          <p14:tracePt t="12710" x="2692400" y="5203825"/>
          <p14:tracePt t="12729" x="2703513" y="5165725"/>
          <p14:tracePt t="12743" x="2703513" y="5154613"/>
          <p14:tracePt t="12760" x="2703513" y="5143500"/>
          <p14:tracePt t="12777" x="2703513" y="5140325"/>
          <p14:tracePt t="13240" x="2714625" y="5140325"/>
          <p14:tracePt t="13248" x="2736850" y="5140325"/>
          <p14:tracePt t="13255" x="2759075" y="5140325"/>
          <p14:tracePt t="13262" x="2782888" y="5140325"/>
          <p14:tracePt t="13270" x="2797175" y="5140325"/>
          <p14:tracePt t="13298" x="2868613" y="5129213"/>
          <p14:tracePt t="13315" x="2901950" y="5124450"/>
          <p14:tracePt t="13331" x="2932113" y="5116513"/>
          <p14:tracePt t="13349" x="3000375" y="5113338"/>
          <p14:tracePt t="13365" x="3044825" y="5105400"/>
          <p14:tracePt t="13398" x="3105150" y="5102225"/>
          <p14:tracePt t="13431" x="3157538" y="5102225"/>
          <p14:tracePt t="13449" x="3181350" y="5102225"/>
          <p14:tracePt t="13467" x="3192463" y="5102225"/>
          <p14:tracePt t="13482" x="3200400" y="5102225"/>
          <p14:tracePt t="13499" x="3203575" y="5102225"/>
          <p14:tracePt t="13591" x="3203575" y="5105400"/>
          <p14:tracePt t="13606" x="3203575" y="5110163"/>
          <p14:tracePt t="13613" x="3203575" y="5113338"/>
          <p14:tracePt t="13627" x="3203575" y="5116513"/>
          <p14:tracePt t="13642" x="3203575" y="5124450"/>
          <p14:tracePt t="13649" x="3200400" y="5129213"/>
          <p14:tracePt t="13664" x="3192463" y="5129213"/>
          <p14:tracePt t="13671" x="3187700" y="5129213"/>
          <p14:tracePt t="13682" x="3181350" y="5129213"/>
          <p14:tracePt t="13701" x="3165475" y="5129213"/>
          <p14:tracePt t="13715" x="3146425" y="5132388"/>
          <p14:tracePt t="13732" x="3124200" y="5135563"/>
          <p14:tracePt t="13749" x="3105150" y="5135563"/>
          <p14:tracePt t="13765" x="3063875" y="5146675"/>
          <p14:tracePt t="13782" x="3022600" y="5157788"/>
          <p14:tracePt t="13799" x="2989263" y="5176838"/>
          <p14:tracePt t="13817" x="2955925" y="5187950"/>
          <p14:tracePt t="13832" x="2940050" y="5192713"/>
          <p14:tracePt t="13849" x="2925763" y="5200650"/>
          <p14:tracePt t="13865" x="2921000" y="5207000"/>
          <p14:tracePt t="13882" x="2917825" y="5207000"/>
          <p14:tracePt t="13899" x="2914650" y="5207000"/>
          <p14:tracePt t="13933" x="2947988" y="5207000"/>
          <p14:tracePt t="13949" x="2973388" y="5207000"/>
          <p14:tracePt t="13965" x="3019425" y="5207000"/>
          <p14:tracePt t="13982" x="3063875" y="5203825"/>
          <p14:tracePt t="14001" x="3140075" y="5203825"/>
          <p14:tracePt t="14015" x="3176588" y="5203825"/>
          <p14:tracePt t="14032" x="3203575" y="5200650"/>
          <p14:tracePt t="14049" x="3228975" y="5200650"/>
          <p14:tracePt t="14052" x="3241675" y="5200650"/>
          <p14:tracePt t="14065" x="3259138" y="5200650"/>
          <p14:tracePt t="14082" x="3278188" y="5192713"/>
          <p14:tracePt t="14099" x="3286125" y="5192713"/>
          <p14:tracePt t="14117" x="3300413" y="5192713"/>
          <p14:tracePt t="14132" x="3313113" y="5187950"/>
          <p14:tracePt t="14149" x="3365500" y="5170488"/>
          <p14:tracePt t="14165" x="3409950" y="5151438"/>
          <p14:tracePt t="14182" x="3448050" y="5135563"/>
          <p14:tracePt t="14199" x="3462338" y="5124450"/>
          <p14:tracePt t="14215" x="3470275" y="5124450"/>
          <p14:tracePt t="14563" x="3467100" y="5121275"/>
          <p14:tracePt t="14570" x="3448050" y="5116513"/>
          <p14:tracePt t="14577" x="3365500" y="5099050"/>
          <p14:tracePt t="14587" x="3294063" y="5099050"/>
          <p14:tracePt t="14604" x="3222625" y="5102225"/>
          <p14:tracePt t="14621" x="3143250" y="5102225"/>
          <p14:tracePt t="14653" x="2887663" y="5132388"/>
          <p14:tracePt t="14686" x="2571750" y="5195888"/>
          <p14:tracePt t="14704" x="2473325" y="5214938"/>
          <p14:tracePt t="14722" x="2324100" y="5241925"/>
          <p14:tracePt t="14737" x="2157413" y="5264150"/>
          <p14:tracePt t="14754" x="2074863" y="5272088"/>
          <p14:tracePt t="14771" x="1958975" y="5294313"/>
          <p14:tracePt t="14788" x="1876425" y="5308600"/>
          <p14:tracePt t="14804" x="1797050" y="5330825"/>
          <p14:tracePt t="14821" x="1747838" y="5338763"/>
          <p14:tracePt t="14838" x="1703388" y="5343525"/>
          <p14:tracePt t="14854" x="1643063" y="5354638"/>
          <p14:tracePt t="14871" x="1609725" y="5354638"/>
          <p14:tracePt t="14887" x="1590675" y="5360988"/>
          <p14:tracePt t="14906" x="1571625" y="5360988"/>
          <p14:tracePt t="14921" x="1563688" y="5360988"/>
          <p14:tracePt t="14938" x="1560513" y="5360988"/>
          <p14:tracePt t="14954" x="1557338" y="5360988"/>
          <p14:tracePt t="14972" x="1544638" y="5360988"/>
          <p14:tracePt t="15037" x="1552575" y="5360988"/>
          <p14:tracePt t="15044" x="1557338" y="5357813"/>
          <p14:tracePt t="15052" x="1560513" y="5357813"/>
          <p14:tracePt t="15059" x="1568450" y="5354638"/>
          <p14:tracePt t="15071" x="1574800" y="5349875"/>
          <p14:tracePt t="15088" x="1590675" y="5346700"/>
          <p14:tracePt t="15104" x="1609725" y="5346700"/>
          <p14:tracePt t="15121" x="1635125" y="5338763"/>
          <p14:tracePt t="15139" x="1676400" y="5338763"/>
          <p14:tracePt t="15154" x="1703388" y="5338763"/>
          <p14:tracePt t="15171" x="1728788" y="5338763"/>
          <p14:tracePt t="15190" x="1766888" y="5330825"/>
          <p14:tracePt t="15205" x="1797050" y="5330825"/>
          <p14:tracePt t="15221" x="1843088" y="5324475"/>
          <p14:tracePt t="15238" x="1876425" y="5319713"/>
          <p14:tracePt t="15257" x="1951038" y="5313363"/>
          <p14:tracePt t="15271" x="1992313" y="5308600"/>
          <p14:tracePt t="15288" x="2022475" y="5300663"/>
          <p14:tracePt t="15304" x="2057400" y="5297488"/>
          <p14:tracePt t="15322" x="2105025" y="5286375"/>
          <p14:tracePt t="15338" x="2132013" y="5286375"/>
          <p14:tracePt t="15355" x="2151063" y="5286375"/>
          <p14:tracePt t="15371" x="2165350" y="5286375"/>
          <p14:tracePt t="15387" x="2176463" y="5286375"/>
          <p14:tracePt t="15404" x="2181225" y="5286375"/>
          <p14:tracePt t="15498" x="2184400" y="5286375"/>
          <p14:tracePt t="15520" x="2192338" y="5286375"/>
          <p14:tracePt t="15529" x="2195513" y="5286375"/>
          <p14:tracePt t="15549" x="2200275" y="5283200"/>
          <p14:tracePt t="15556" x="2203450" y="5283200"/>
          <p14:tracePt t="15563" x="2203450" y="5275263"/>
          <p14:tracePt t="15571" x="2206625" y="5275263"/>
          <p14:tracePt t="15587" x="2211388" y="5275263"/>
          <p14:tracePt t="15604" x="2222500" y="5275263"/>
          <p14:tracePt t="15621" x="2225675" y="5275263"/>
          <p14:tracePt t="15659" x="2228850" y="5275263"/>
          <p14:tracePt t="15694" x="2233613" y="5275263"/>
          <p14:tracePt t="15704" x="2236788" y="5275263"/>
          <p14:tracePt t="15732" x="2241550" y="5275263"/>
          <p14:tracePt t="15768" x="2244725" y="5272088"/>
          <p14:tracePt t="15827" x="2252663" y="5272088"/>
          <p14:tracePt t="15833" x="2255838" y="5272088"/>
          <p14:tracePt t="15840" x="2263775" y="5267325"/>
          <p14:tracePt t="15848" x="2274888" y="5267325"/>
          <p14:tracePt t="15855" x="2286000" y="5256213"/>
          <p14:tracePt t="15871" x="2324100" y="5245100"/>
          <p14:tracePt t="15888" x="2357438" y="5233988"/>
          <p14:tracePt t="15904" x="2390775" y="5218113"/>
          <p14:tracePt t="15921" x="2439988" y="5207000"/>
          <p14:tracePt t="15938" x="2466975" y="5203825"/>
          <p14:tracePt t="15954" x="2486025" y="5192713"/>
          <p14:tracePt t="15972" x="2522538" y="5184775"/>
          <p14:tracePt t="15987" x="2541588" y="5176838"/>
          <p14:tracePt t="16004" x="2574925" y="5165725"/>
          <p14:tracePt t="16021" x="2598738" y="5154613"/>
          <p14:tracePt t="16038" x="2628900" y="5143500"/>
          <p14:tracePt t="16054" x="2635250" y="5140325"/>
          <p14:tracePt t="16071" x="2643188" y="5140325"/>
          <p14:tracePt t="16090" x="2651125" y="5140325"/>
          <p14:tracePt t="16104" x="2651125" y="5135563"/>
          <p14:tracePt t="16121" x="2662238" y="5135563"/>
          <p14:tracePt t="16198" x="2662238" y="5132388"/>
          <p14:tracePt t="16220" x="2665413" y="5132388"/>
          <p14:tracePt t="16236" x="2670175" y="5132388"/>
          <p14:tracePt t="16250" x="2673350" y="5129213"/>
          <p14:tracePt t="16258" x="2676525" y="5129213"/>
          <p14:tracePt t="16272" x="2681288" y="5129213"/>
          <p14:tracePt t="16294" x="2687638" y="5124450"/>
          <p14:tracePt t="16521" x="2717800" y="5124450"/>
          <p14:tracePt t="16529" x="2752725" y="5124450"/>
          <p14:tracePt t="16535" x="2767013" y="5124450"/>
          <p14:tracePt t="16543" x="2789238" y="5124450"/>
          <p14:tracePt t="16557" x="2816225" y="5124450"/>
          <p14:tracePt t="16571" x="2843213" y="5124450"/>
          <p14:tracePt t="16588" x="2860675" y="5124450"/>
          <p14:tracePt t="16604" x="2868613" y="5124450"/>
          <p14:tracePt t="16622" x="2879725" y="5129213"/>
          <p14:tracePt t="16638" x="2895600" y="5135563"/>
          <p14:tracePt t="16654" x="2909888" y="5151438"/>
          <p14:tracePt t="16671" x="2914650" y="5157788"/>
          <p14:tracePt t="17191" x="2947988" y="5154613"/>
          <p14:tracePt t="17199" x="2981325" y="5146675"/>
          <p14:tracePt t="17206" x="3033713" y="5132388"/>
          <p14:tracePt t="17221" x="3116263" y="5121275"/>
          <p14:tracePt t="17237" x="3211513" y="5105400"/>
          <p14:tracePt t="17253" x="3354388" y="5086350"/>
          <p14:tracePt t="17270" x="3497263" y="5072063"/>
          <p14:tracePt t="17287" x="3700463" y="5033963"/>
          <p14:tracePt t="17320" x="3914775" y="4973638"/>
          <p14:tracePt t="17353" x="4154488" y="4914900"/>
          <p14:tracePt t="17371" x="4211638" y="4899025"/>
          <p14:tracePt t="17391" x="4271963" y="4876800"/>
          <p14:tracePt t="17404" x="4300538" y="4872038"/>
          <p14:tracePt t="17421" x="4335463" y="4872038"/>
          <p14:tracePt t="17438" x="4365625" y="4872038"/>
          <p14:tracePt t="17454" x="4379913" y="4872038"/>
          <p14:tracePt t="17471" x="4384675" y="4872038"/>
          <p14:tracePt t="17535" x="4384675" y="4876800"/>
          <p14:tracePt t="17550" x="4384675" y="4879975"/>
          <p14:tracePt t="17580" x="4384675" y="4884738"/>
          <p14:tracePt t="17593" x="4384675" y="4887913"/>
          <p14:tracePt t="17609" x="4384675" y="4895850"/>
          <p14:tracePt t="17615" x="4391025" y="4902200"/>
          <p14:tracePt t="17622" x="4402138" y="4914900"/>
          <p14:tracePt t="17632" x="4414838" y="4926013"/>
          <p14:tracePt t="17639" x="4432300" y="4937125"/>
          <p14:tracePt t="17654" x="4467225" y="4962525"/>
          <p14:tracePt t="17671" x="4492625" y="4981575"/>
          <p14:tracePt t="17688" x="4522788" y="4992688"/>
          <p14:tracePt t="17704" x="4538663" y="4992688"/>
          <p14:tracePt t="17721" x="4549775" y="4992688"/>
          <p14:tracePt t="18084" x="4572000" y="4992688"/>
          <p14:tracePt t="18091" x="4602163" y="5003800"/>
          <p14:tracePt t="18098" x="4643438" y="5003800"/>
          <p14:tracePt t="18105" x="4695825" y="5019675"/>
          <p14:tracePt t="18121" x="4789488" y="5033963"/>
          <p14:tracePt t="18138" x="4849813" y="5033963"/>
          <p14:tracePt t="18154" x="4906963" y="5038725"/>
          <p14:tracePt t="18171" x="4992688" y="5045075"/>
          <p14:tracePt t="18188" x="5053013" y="5045075"/>
          <p14:tracePt t="18204" x="5113338" y="5045075"/>
          <p14:tracePt t="18222" x="5187950" y="5045075"/>
          <p14:tracePt t="18238" x="5241925" y="5045075"/>
          <p14:tracePt t="18255" x="5275263" y="5053013"/>
          <p14:tracePt t="18273" x="5297488" y="5057775"/>
          <p14:tracePt t="18288" x="5300663" y="5057775"/>
          <p14:tracePt t="18321" x="5300663" y="5060950"/>
          <p14:tracePt t="18338" x="5300663" y="5064125"/>
          <p14:tracePt t="18397" x="5300663" y="5068888"/>
          <p14:tracePt t="18412" x="5300663" y="5075238"/>
          <p14:tracePt t="18426" x="5300663" y="5080000"/>
          <p14:tracePt t="18434" x="5297488" y="5083175"/>
          <p14:tracePt t="18455" x="5294313" y="5083175"/>
          <p14:tracePt t="18551" x="5294313" y="5086350"/>
          <p14:tracePt t="18558" x="5289550" y="5091113"/>
          <p14:tracePt t="18594" x="5286375" y="5091113"/>
          <p14:tracePt t="18609" x="5286375" y="5094288"/>
          <p14:tracePt t="18624" x="5286375" y="5099050"/>
          <p14:tracePt t="18639" x="5278438" y="5099050"/>
          <p14:tracePt t="18653" x="5278438" y="5105400"/>
          <p14:tracePt t="18660" x="5278438" y="5110163"/>
          <p14:tracePt t="18682" x="5278438" y="5116513"/>
          <p14:tracePt t="18690" x="5267325" y="5143500"/>
          <p14:tracePt t="18697" x="5256213" y="5157788"/>
          <p14:tracePt t="18704" x="5256213" y="5173663"/>
          <p14:tracePt t="18721" x="5248275" y="5200650"/>
          <p14:tracePt t="18738" x="5237163" y="5226050"/>
          <p14:tracePt t="18754" x="5226050" y="5259388"/>
          <p14:tracePt t="18771" x="5222875" y="5283200"/>
          <p14:tracePt t="18788" x="5218113" y="5289550"/>
          <p14:tracePt t="18807" x="5218113" y="5308600"/>
          <p14:tracePt t="18821" x="5218113" y="5313363"/>
          <p14:tracePt t="18838" x="5218113" y="5316538"/>
          <p14:tracePt t="18854" x="5218113" y="5324475"/>
          <p14:tracePt t="18888" x="5218113" y="5327650"/>
          <p14:tracePt t="18904" x="5211763" y="5354638"/>
          <p14:tracePt t="18923" x="5211763" y="5380038"/>
          <p14:tracePt t="18938" x="5211763" y="5387975"/>
          <p14:tracePt t="18955" x="5207000" y="5391150"/>
          <p14:tracePt t="18971" x="5207000" y="5402263"/>
          <p14:tracePt t="18988" x="5207000" y="5410200"/>
          <p14:tracePt t="19266" x="5207000" y="5414963"/>
          <p14:tracePt t="19530" x="5214938" y="5402263"/>
          <p14:tracePt t="19537" x="5218113" y="5387975"/>
          <p14:tracePt t="19544" x="5226050" y="5376863"/>
          <p14:tracePt t="19556" x="5229225" y="5365750"/>
          <p14:tracePt t="19573" x="5241925" y="5335588"/>
          <p14:tracePt t="19590" x="5245100" y="5324475"/>
          <p14:tracePt t="19607" x="5253038" y="5308600"/>
          <p14:tracePt t="19611" x="5253038" y="5305425"/>
          <p14:tracePt t="19640" x="5256213" y="5286375"/>
          <p14:tracePt t="19673" x="5256213" y="5278438"/>
          <p14:tracePt t="19691" x="5256213" y="5275263"/>
          <p14:tracePt t="19708" x="5256213" y="5272088"/>
          <p14:tracePt t="19724" x="5256213" y="5267325"/>
          <p14:tracePt t="19741" x="5256213" y="5256213"/>
          <p14:tracePt t="19757" x="5256213" y="5248275"/>
          <p14:tracePt t="19774" x="5256213" y="5241925"/>
          <p14:tracePt t="19791" x="5256213" y="5233988"/>
          <p14:tracePt t="19807" x="5256213" y="5222875"/>
          <p14:tracePt t="19824" x="5264150" y="5207000"/>
          <p14:tracePt t="19841" x="5267325" y="5187950"/>
          <p14:tracePt t="19857" x="5275263" y="5170488"/>
          <p14:tracePt t="19874" x="5278438" y="5151438"/>
          <p14:tracePt t="19891" x="5286375" y="5143500"/>
          <p14:tracePt t="19908" x="5289550" y="5124450"/>
          <p14:tracePt t="19924" x="5289550" y="5121275"/>
          <p14:tracePt t="19941" x="5289550" y="5116513"/>
          <p14:tracePt t="19957" x="5289550" y="5105400"/>
          <p14:tracePt t="19974" x="5289550" y="5102225"/>
          <p14:tracePt t="19991" x="5289550" y="5099050"/>
          <p14:tracePt t="20007" x="5289550" y="5094288"/>
          <p14:tracePt t="20026" x="5297488" y="5091113"/>
          <p14:tracePt t="20041" x="5300663" y="5080000"/>
          <p14:tracePt t="20057" x="5305425" y="508000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4: 3 Learns Once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5371" y="609600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143000"/>
            <a:ext cx="7994904" cy="54053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200" y="38100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200" y="25146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200" y="4648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2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8"/>
    </mc:Choice>
    <mc:Fallback xmlns="">
      <p:transition spd="slow" advTm="8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240" x="931863" y="4752975"/>
          <p14:tracePt t="46243" x="931863" y="4794250"/>
          <p14:tracePt t="46260" x="931863" y="4857750"/>
          <p14:tracePt t="46277" x="931863" y="4902200"/>
          <p14:tracePt t="46294" x="931863" y="4992688"/>
          <p14:tracePt t="46311" x="936625" y="5086350"/>
          <p14:tracePt t="46344" x="939800" y="5207000"/>
          <p14:tracePt t="46377" x="939800" y="5399088"/>
          <p14:tracePt t="46397" x="931863" y="5503863"/>
          <p14:tracePt t="46411" x="931863" y="5557838"/>
          <p14:tracePt t="46428" x="931863" y="5602288"/>
          <p14:tracePt t="46444" x="931863" y="5643563"/>
          <p14:tracePt t="46463" x="931863" y="5657850"/>
          <p14:tracePt t="46478" x="931863" y="5665788"/>
          <p14:tracePt t="46494" x="931863" y="5670550"/>
          <p14:tracePt t="46528" x="931863" y="5657850"/>
          <p14:tracePt t="46536" x="947738" y="5624513"/>
          <p14:tracePt t="46544" x="996950" y="5572125"/>
          <p14:tracePt t="46561" x="1101725" y="5448300"/>
          <p14:tracePt t="46579" x="1200150" y="5335588"/>
          <p14:tracePt t="46594" x="1225550" y="5313363"/>
          <p14:tracePt t="46611" x="1247775" y="5294313"/>
          <p14:tracePt t="46628" x="1266825" y="5278438"/>
          <p14:tracePt t="46645" x="1312863" y="5248275"/>
          <p14:tracePt t="46661" x="1387475" y="5222875"/>
          <p14:tracePt t="46678" x="1455738" y="5195888"/>
          <p14:tracePt t="46695" x="1522413" y="5170488"/>
          <p14:tracePt t="46711" x="1646238" y="5110163"/>
          <p14:tracePt t="46728" x="1703388" y="5083175"/>
          <p14:tracePt t="46745" x="1744663" y="5068888"/>
          <p14:tracePt t="46763" x="1827213" y="5011738"/>
          <p14:tracePt t="46778" x="1860550" y="4997450"/>
          <p14:tracePt t="46794" x="1871663" y="4989513"/>
          <p14:tracePt t="46811" x="1879600" y="4981575"/>
          <p14:tracePt t="47455" x="1887538" y="4981575"/>
          <p14:tracePt t="47464" x="1890713" y="4981575"/>
          <p14:tracePt t="47471" x="1898650" y="4978400"/>
          <p14:tracePt t="47477" x="1898650" y="4973638"/>
          <p14:tracePt t="47494" x="1906588" y="4973638"/>
          <p14:tracePt t="47510" x="1914525" y="4973638"/>
          <p14:tracePt t="47544" x="1917700" y="4973638"/>
          <p14:tracePt t="47577" x="1925638" y="4973638"/>
          <p14:tracePt t="47610" x="1939925" y="4970463"/>
          <p14:tracePt t="47628" x="1958975" y="4962525"/>
          <p14:tracePt t="47645" x="2008188" y="4948238"/>
          <p14:tracePt t="47661" x="2063750" y="4929188"/>
          <p14:tracePt t="47678" x="2101850" y="4910138"/>
          <p14:tracePt t="47696" x="2128838" y="4902200"/>
          <p14:tracePt t="47711" x="2139950" y="4887913"/>
          <p14:tracePt t="47728" x="2143125" y="4887913"/>
          <p14:tracePt t="47745" x="2151063" y="4884738"/>
          <p14:tracePt t="48106" x="2154238" y="4884738"/>
          <p14:tracePt t="48148" x="2151063" y="4884738"/>
          <p14:tracePt t="48712" x="2154238" y="4884738"/>
          <p14:tracePt t="48720" x="2154238" y="4887913"/>
          <p14:tracePt t="48744" x="2157413" y="4887913"/>
          <p14:tracePt t="48778" x="2157413" y="4891088"/>
          <p14:tracePt t="48785" x="2157413" y="4895850"/>
          <p14:tracePt t="48829" x="2157413" y="4902200"/>
          <p14:tracePt t="48836" x="2157413" y="4906963"/>
          <p14:tracePt t="48852" x="2157413" y="4910138"/>
          <p14:tracePt t="49311" x="2162175" y="4910138"/>
          <p14:tracePt t="49317" x="2165350" y="4910138"/>
          <p14:tracePt t="49333" x="2176463" y="4910138"/>
          <p14:tracePt t="49340" x="2187575" y="4902200"/>
          <p14:tracePt t="49356" x="2214563" y="4887913"/>
          <p14:tracePt t="49372" x="2241550" y="4872038"/>
          <p14:tracePt t="49389" x="2274888" y="4860925"/>
          <p14:tracePt t="49406" x="2305050" y="4838700"/>
          <p14:tracePt t="49439" x="2335213" y="4824413"/>
          <p14:tracePt t="49472" x="2346325" y="4819650"/>
          <p14:tracePt t="49491" x="2349500" y="4819650"/>
          <p14:tracePt t="49507" x="2357438" y="4819650"/>
          <p14:tracePt t="49523" x="2360613" y="4819650"/>
          <p14:tracePt t="50817" x="2365375" y="4819650"/>
          <p14:tracePt t="50919" x="2368550" y="4819650"/>
          <p14:tracePt t="51014" x="2371725" y="4819650"/>
          <p14:tracePt t="52555" x="2384425" y="4819650"/>
          <p14:tracePt t="52561" x="2390775" y="4827588"/>
          <p14:tracePt t="52572" x="2401888" y="4830763"/>
          <p14:tracePt t="52594" x="2414588" y="4835525"/>
          <p14:tracePt t="52612" x="2428875" y="4838700"/>
          <p14:tracePt t="52628" x="2432050" y="4846638"/>
          <p14:tracePt t="52645" x="2447925" y="4849813"/>
          <p14:tracePt t="52678" x="2489200" y="4857750"/>
          <p14:tracePt t="52711" x="2522538" y="4865688"/>
          <p14:tracePt t="52730" x="2544763" y="4868863"/>
          <p14:tracePt t="52745" x="2563813" y="4868863"/>
          <p14:tracePt t="52762" x="2582863" y="4868863"/>
          <p14:tracePt t="52779" x="2605088" y="4868863"/>
          <p14:tracePt t="52795" x="2640013" y="4868863"/>
          <p14:tracePt t="52812" x="2665413" y="4868863"/>
          <p14:tracePt t="52830" x="2692400" y="4868863"/>
          <p14:tracePt t="52847" x="2714625" y="4868863"/>
          <p14:tracePt t="52862" x="2722563" y="4868863"/>
          <p14:tracePt t="52879" x="2728913" y="4868863"/>
          <p14:tracePt t="52895" x="2733675" y="4868863"/>
          <p14:tracePt t="52942" x="2736850" y="4868863"/>
          <p14:tracePt t="52956" x="2741613" y="4868863"/>
          <p14:tracePt t="52971" x="2744788" y="4868863"/>
          <p14:tracePt t="52979" x="2747963" y="4865688"/>
          <p14:tracePt t="52995" x="2752725" y="4865688"/>
          <p14:tracePt t="53012" x="2759075" y="4865688"/>
          <p14:tracePt t="53037" x="2759075" y="4857750"/>
          <p14:tracePt t="53051" x="2763838" y="4857750"/>
          <p14:tracePt t="53062" x="2763838" y="4854575"/>
          <p14:tracePt t="53095" x="2767013" y="4849813"/>
          <p14:tracePt t="53526" x="2767013" y="4846638"/>
          <p14:tracePt t="53570" x="2767013" y="4843463"/>
          <p14:tracePt t="53635" x="2767013" y="4838700"/>
          <p14:tracePt t="53643" x="2771775" y="4835525"/>
          <p14:tracePt t="53847" x="2774950" y="4827588"/>
          <p14:tracePt t="53856" x="2789238" y="4824413"/>
          <p14:tracePt t="53862" x="2830513" y="4805363"/>
          <p14:tracePt t="53877" x="2909888" y="4767263"/>
          <p14:tracePt t="53894" x="2951163" y="4752975"/>
          <p14:tracePt t="53912" x="2970213" y="4737100"/>
          <p14:tracePt t="53944" x="2981325" y="4729163"/>
          <p14:tracePt t="53978" x="2986088" y="4729163"/>
          <p14:tracePt t="54366" x="2997200" y="4729163"/>
          <p14:tracePt t="54373" x="3008313" y="4733925"/>
          <p14:tracePt t="54381" x="3014663" y="4733925"/>
          <p14:tracePt t="54398" x="3027363" y="4741863"/>
          <p14:tracePt t="54415" x="3033713" y="4741863"/>
          <p14:tracePt t="54431" x="3057525" y="4745038"/>
          <p14:tracePt t="54448" x="3060700" y="4748213"/>
          <p14:tracePt t="54465" x="3063875" y="4748213"/>
          <p14:tracePt t="54498" x="3094038" y="4764088"/>
          <p14:tracePt t="54531" x="3124200" y="4772025"/>
          <p14:tracePt t="54549" x="3140075" y="4775200"/>
          <p14:tracePt t="54565" x="3154363" y="4778375"/>
          <p14:tracePt t="54582" x="3170238" y="4786313"/>
          <p14:tracePt t="54586" x="3173413" y="4789488"/>
          <p14:tracePt t="54599" x="3176588" y="4794250"/>
          <p14:tracePt t="54615" x="3184525" y="4794250"/>
          <p14:tracePt t="54632" x="3200400" y="4800600"/>
          <p14:tracePt t="54650" x="3228975" y="4813300"/>
          <p14:tracePt t="54665" x="3244850" y="4813300"/>
          <p14:tracePt t="54682" x="3255963" y="4816475"/>
          <p14:tracePt t="54699" x="3263900" y="4816475"/>
          <p14:tracePt t="54716" x="3313113" y="4816475"/>
          <p14:tracePt t="54732" x="3384550" y="4824413"/>
          <p14:tracePt t="54748" x="3440113" y="4824413"/>
          <p14:tracePt t="54767" x="3478213" y="4824413"/>
          <p14:tracePt t="54782" x="3519488" y="4824413"/>
          <p14:tracePt t="54799" x="3544888" y="4824413"/>
          <p14:tracePt t="54815" x="3560763" y="4824413"/>
          <p14:tracePt t="54818" x="3563938" y="4824413"/>
          <p14:tracePt t="54832" x="3568700" y="4824413"/>
          <p14:tracePt t="55337" x="3616325" y="4824413"/>
          <p14:tracePt t="55345" x="3657600" y="4819650"/>
          <p14:tracePt t="55353" x="3700463" y="4813300"/>
          <p14:tracePt t="55370" x="3763963" y="4805363"/>
          <p14:tracePt t="55388" x="3868738" y="4786313"/>
          <p14:tracePt t="55403" x="3973513" y="4772025"/>
          <p14:tracePt t="55420" x="4064000" y="4772025"/>
          <p14:tracePt t="55437" x="4129088" y="4772025"/>
          <p14:tracePt t="55470" x="4354513" y="4756150"/>
          <p14:tracePt t="55503" x="4425950" y="4752975"/>
          <p14:tracePt t="55521" x="4478338" y="4745038"/>
          <p14:tracePt t="55537" x="4557713" y="4725988"/>
          <p14:tracePt t="55554" x="4657725" y="4711700"/>
          <p14:tracePt t="55571" x="4835525" y="4681538"/>
          <p14:tracePt t="55587" x="4967288" y="4662488"/>
          <p14:tracePt t="55604" x="5030788" y="4662488"/>
          <p14:tracePt t="55622" x="5151438" y="4657725"/>
          <p14:tracePt t="55637" x="5233988" y="4651375"/>
          <p14:tracePt t="55654" x="5272088" y="4643438"/>
          <p14:tracePt t="55671" x="5283200" y="4643438"/>
          <p14:tracePt t="56097" x="5330825" y="4654550"/>
          <p14:tracePt t="56105" x="5391150" y="4670425"/>
          <p14:tracePt t="56112" x="5462588" y="4684713"/>
          <p14:tracePt t="56126" x="5599113" y="4706938"/>
          <p14:tracePt t="56142" x="5711825" y="4714875"/>
          <p14:tracePt t="56159" x="5819775" y="4714875"/>
          <p14:tracePt t="56175" x="5921375" y="4714875"/>
          <p14:tracePt t="56192" x="6075363" y="4711700"/>
          <p14:tracePt t="56226" x="6248400" y="4695825"/>
          <p14:tracePt t="56259" x="6330950" y="4695825"/>
          <p14:tracePt t="56277" x="6361113" y="4703763"/>
          <p14:tracePt t="56294" x="6399213" y="4714875"/>
          <p14:tracePt t="56310" x="6407150" y="4714875"/>
          <p14:tracePt t="56326" x="6415088" y="4714875"/>
          <p14:tracePt t="56343" x="6421438" y="4718050"/>
          <p14:tracePt t="56346" x="6421438" y="4722813"/>
          <p14:tracePt t="56360" x="6426200" y="4722813"/>
          <p14:tracePt t="56433" x="6440488" y="4722813"/>
          <p14:tracePt t="56441" x="6470650" y="4729163"/>
          <p14:tracePt t="56447" x="6486525" y="4729163"/>
          <p14:tracePt t="56455" x="6503988" y="4729163"/>
          <p14:tracePt t="56462" x="6519863" y="4733925"/>
          <p14:tracePt t="56476" x="6553200" y="4733925"/>
          <p14:tracePt t="56493" x="6572250" y="4733925"/>
          <p14:tracePt t="56510" x="6580188" y="4733925"/>
          <p14:tracePt t="56526" x="6583363" y="4733925"/>
          <p14:tracePt t="56543" x="6586538" y="4733925"/>
          <p14:tracePt t="56594" x="6586538" y="4737100"/>
          <p14:tracePt t="57018" x="6586538" y="4745038"/>
          <p14:tracePt t="57058" x="6586538" y="4775200"/>
          <p14:tracePt t="57064" x="6594475" y="4794250"/>
          <p14:tracePt t="57079" x="6594475" y="4808538"/>
          <p14:tracePt t="57095" x="6591300" y="4838700"/>
          <p14:tracePt t="57099" x="6586538" y="4846638"/>
          <p14:tracePt t="57113" x="6586538" y="4854575"/>
          <p14:tracePt t="57146" x="6586538" y="4865688"/>
          <p14:tracePt t="58741" x="6586538" y="4860925"/>
          <p14:tracePt t="58748" x="6583363" y="4860925"/>
          <p14:tracePt t="58763" x="6583363" y="4857750"/>
          <p14:tracePt t="58829" x="6580188" y="4857750"/>
          <p14:tracePt t="58843" x="6580188" y="4849813"/>
          <p14:tracePt t="58873" x="6580188" y="4846638"/>
          <p14:tracePt t="58902" x="6580188" y="4843463"/>
          <p14:tracePt t="58916" x="6580188" y="4838700"/>
          <p14:tracePt t="58940" x="6580188" y="4835525"/>
          <p14:tracePt t="58946" x="6580188" y="4830763"/>
          <p14:tracePt t="58961" x="6580188" y="4819650"/>
          <p14:tracePt t="58967" x="6580188" y="4816475"/>
          <p14:tracePt t="58975" x="6580188" y="4813300"/>
          <p14:tracePt t="58986" x="6583363" y="4805363"/>
          <p14:tracePt t="59003" x="6583363" y="4775200"/>
          <p14:tracePt t="59020" x="6586538" y="4759325"/>
          <p14:tracePt t="59036" x="6586538" y="4733925"/>
          <p14:tracePt t="59054" x="6594475" y="4714875"/>
          <p14:tracePt t="59070" x="6594475" y="4692650"/>
          <p14:tracePt t="59086" x="6599238" y="4676775"/>
          <p14:tracePt t="59103" x="6599238" y="4665663"/>
          <p14:tracePt t="59120" x="6599238" y="4651375"/>
          <p14:tracePt t="59137" x="6599238" y="4646613"/>
          <p14:tracePt t="59153" x="6599238" y="4643438"/>
          <p14:tracePt t="59170" x="6599238" y="4640263"/>
          <p14:tracePt t="59186" x="6602413" y="4621213"/>
          <p14:tracePt t="59203" x="6602413" y="4605338"/>
          <p14:tracePt t="59220" x="6602413" y="4594225"/>
          <p14:tracePt t="59237" x="6602413" y="4586288"/>
          <p14:tracePt t="59253" x="6602413" y="4575175"/>
          <p14:tracePt t="59270" x="6602413" y="4568825"/>
          <p14:tracePt t="59303" x="6602413" y="4560888"/>
          <p14:tracePt t="59320" x="6602413" y="4552950"/>
          <p14:tracePt t="59337" x="6602413" y="4545013"/>
          <p14:tracePt t="59355" x="6602413" y="4538663"/>
          <p14:tracePt t="59370" x="6602413" y="4533900"/>
          <p14:tracePt t="59387" x="6602413" y="4530725"/>
          <p14:tracePt t="59403" x="6605588" y="4527550"/>
          <p14:tracePt t="59420" x="6605588" y="4514850"/>
          <p14:tracePt t="59436" x="6605588" y="4508500"/>
          <p14:tracePt t="59453" x="6605588" y="4503738"/>
          <p14:tracePt t="59470" x="6605588" y="4500563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Why Re-propose with Minority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9104" y="3074424"/>
            <a:ext cx="6739312" cy="7827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value with highest proposal number may or may not be or become majority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5935" y="4114800"/>
            <a:ext cx="6712481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it does become majority value then  prepare phase may have locked some nodes from accepting it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1826" y="1845613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 (re) proposes value of highest accept proposal number as its own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3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2"/>
    </mc:Choice>
    <mc:Fallback xmlns="">
      <p:transition spd="slow" advTm="4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5: Properties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1999" y="1841420"/>
            <a:ext cx="6739312" cy="7827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Node 1’s minority proposal will become majority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415" y="2971800"/>
            <a:ext cx="6712481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3’s prepare phase has locked itself from accepting it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6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0"/>
    </mc:Choice>
    <mc:Fallback xmlns="">
      <p:transition spd="slow" advTm="24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5: Construction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6454" y="2527801"/>
            <a:ext cx="198157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527" y="3647207"/>
            <a:ext cx="1985982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1-Accept-1,2,3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9943" y="3453360"/>
            <a:ext cx="3084919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Resume 1.startAcceptPhase() 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723" y="4407406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3-Prepare-1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2723" y="5712209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3-Accept-*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2201" y="5712209"/>
            <a:ext cx="3092662" cy="9933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Resume 3.sendAcceptFrom3()  and sendPrepareFrom3()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61344" y="3379105"/>
            <a:ext cx="2696856" cy="1206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3’s prepare sees acceptance from 1 and rejection from 3 though 2 has accepted to create majority value 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17266" y="5583986"/>
            <a:ext cx="2640934" cy="7911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 3  should re propose 1’s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04459" y="4367804"/>
            <a:ext cx="3100403" cy="6621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Step Over sendPrepareFrom3()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9695" y="1432785"/>
            <a:ext cx="7778505" cy="7251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Break in sendPrepareFrom3() before sending to </a:t>
            </a:r>
            <a:r>
              <a:rPr lang="en-US" dirty="0" smtClean="0"/>
              <a:t>1,2, start of </a:t>
            </a:r>
            <a:r>
              <a:rPr lang="en-US" dirty="0" err="1" smtClean="0"/>
              <a:t>startAcceptPhase</a:t>
            </a:r>
            <a:r>
              <a:rPr lang="en-US" dirty="0" smtClean="0"/>
              <a:t>() 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3753" y="3092122"/>
            <a:ext cx="198157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5796" y="6218291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6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6"/>
    </mc:Choice>
    <mc:Fallback xmlns="">
      <p:transition spd="slow" advTm="4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5: Execution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06706" y="60344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488" y="842098"/>
            <a:ext cx="8403894" cy="601590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2400" y="2362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6706" y="4724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2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0"/>
    </mc:Choice>
    <mc:Fallback xmlns="">
      <p:transition spd="slow" advTm="4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6: Properties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1999" y="1841420"/>
            <a:ext cx="6739312" cy="7827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Node 1’s minority proposal will not  become majority 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415" y="2971800"/>
            <a:ext cx="6712481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3 does not know that at start of accept phase, so re-proposes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3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0"/>
    </mc:Choice>
    <mc:Fallback xmlns="">
      <p:transition spd="slow" advTm="2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6454" y="2286334"/>
            <a:ext cx="198157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1-Prepare-*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527" y="3405740"/>
            <a:ext cx="1985982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1-Accept-1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9943" y="3211893"/>
            <a:ext cx="3084919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Step Over 1.sendAcceptFrom1() 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723" y="4165939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2721" y="5075154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3-Accept-*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9943" y="4961941"/>
            <a:ext cx="3100403" cy="6885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Resume 3.sendAcceptFrom3()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61344" y="3137638"/>
            <a:ext cx="2696856" cy="1206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3’s prepare sees acceptance from 1 and rejection from 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76828" y="4515063"/>
            <a:ext cx="2681372" cy="7911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3  re propose 1’s value,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04459" y="4126337"/>
            <a:ext cx="3100403" cy="6621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Resume sendPrepareFrom3()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9695" y="1224547"/>
            <a:ext cx="7778505" cy="928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Break in sendPrepareFrom3() before sending to </a:t>
            </a:r>
            <a:r>
              <a:rPr lang="en-US" dirty="0" smtClean="0"/>
              <a:t>1,2, and start of sendAcceptFrom1()  and sendAcceptFrom3() 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3753" y="2850655"/>
            <a:ext cx="198157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3-Prepare-3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745" y="5753287"/>
            <a:ext cx="1982609" cy="462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1-Accept-2, 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76828" y="5306236"/>
            <a:ext cx="2681372" cy="13231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Though 2 will reject 1’s value as 3 does not know in what order the acceptances will reach 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2200" y="5714565"/>
            <a:ext cx="3108146" cy="9947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Resume sendAcceptFrom1()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0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44"/>
    </mc:Choice>
    <mc:Fallback xmlns="">
      <p:transition spd="slow" advTm="10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27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6: Execution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914400"/>
            <a:ext cx="7952509" cy="56819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2906" y="396091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2906" y="2438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2906" y="3124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7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5"/>
    </mc:Choice>
    <mc:Fallback xmlns="">
      <p:transition spd="slow" advTm="2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err="1" smtClean="0"/>
              <a:t>Paxos</a:t>
            </a:r>
            <a:r>
              <a:rPr lang="en-US" dirty="0" smtClean="0"/>
              <a:t> Algorithm Property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61826" y="1845613"/>
            <a:ext cx="5600700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Re-proposals can prevent any  successful acceptance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8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4"/>
    </mc:Choice>
    <mc:Fallback xmlns="">
      <p:transition spd="slow" advTm="1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to Not Use </a:t>
            </a:r>
            <a:r>
              <a:rPr lang="en-US" dirty="0" err="1" smtClean="0"/>
              <a:t>Paxos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52500" y="1261382"/>
            <a:ext cx="6096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isNotPaxos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return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isNonAtomic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()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||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isCentralizedPropose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5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68"/>
    </mc:Choice>
    <mc:Fallback xmlns="">
      <p:transition spd="slow" advTm="3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219190"/>
          </a:xfrm>
        </p:spPr>
        <p:txBody>
          <a:bodyPr>
            <a:normAutofit/>
          </a:bodyPr>
          <a:lstStyle/>
          <a:p>
            <a:r>
              <a:rPr lang="en-US" dirty="0" smtClean="0"/>
              <a:t>Case 7  Properties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61826" y="1845613"/>
            <a:ext cx="6486774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 ‘s first acceptance prevented from 3’s first 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826" y="2667000"/>
            <a:ext cx="6486774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3’s first acceptance is prevented from 1’s second 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1826" y="3511960"/>
            <a:ext cx="6486774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’s second acceptance is prevented from 3’s second 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1826" y="4495800"/>
            <a:ext cx="6486774" cy="688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3’s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acceptance is prevented from 1’s third 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5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1"/>
    </mc:Choice>
    <mc:Fallback xmlns="">
      <p:transition spd="slow" advTm="2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4" grpId="0" animBg="1"/>
      <p:bldP spid="6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7: </a:t>
            </a:r>
            <a:r>
              <a:rPr lang="en-US" dirty="0" err="1" smtClean="0"/>
              <a:t>Paxos</a:t>
            </a:r>
            <a:r>
              <a:rPr lang="en-US" dirty="0" smtClean="0"/>
              <a:t> </a:t>
            </a:r>
            <a:r>
              <a:rPr lang="en-US" dirty="0" err="1" smtClean="0"/>
              <a:t>Livelock</a:t>
            </a:r>
            <a:r>
              <a:rPr lang="en-US" dirty="0" smtClean="0"/>
              <a:t> with Retries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3355744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1</a:t>
            </a:r>
            <a:r>
              <a:rPr lang="en-US" dirty="0" smtClean="0"/>
              <a:t>-Accept Blocks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09654" y="1787543"/>
            <a:ext cx="4107873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(resume 3.startAccept()) 3</a:t>
            </a:r>
            <a:r>
              <a:rPr lang="en-US" baseline="30000" dirty="0" smtClean="0"/>
              <a:t>1</a:t>
            </a:r>
            <a:r>
              <a:rPr lang="en-US" dirty="0" smtClean="0"/>
              <a:t>-Accept </a:t>
            </a:r>
            <a:r>
              <a:rPr lang="en-US" dirty="0"/>
              <a:t>Unblocks and </a:t>
            </a:r>
            <a:r>
              <a:rPr lang="en-US" dirty="0" smtClean="0"/>
              <a:t>Fails (wait for retry)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" y="1105866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(resume 1.startPrepare())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1</a:t>
            </a:r>
            <a:r>
              <a:rPr lang="en-US" dirty="0" smtClean="0"/>
              <a:t>-Prepare (Succeeds)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00" y="1859813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1</a:t>
            </a:r>
            <a:r>
              <a:rPr lang="en-US" dirty="0" smtClean="0"/>
              <a:t>-Accept Blocks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1000" y="2632609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(resume 3.startPrepare)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1</a:t>
            </a:r>
            <a:r>
              <a:rPr lang="en-US" dirty="0" smtClean="0"/>
              <a:t>-Prepare Succeeds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" y="4094171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(resume 1.startAccept()) 1</a:t>
            </a:r>
            <a:r>
              <a:rPr lang="en-US" baseline="30000" dirty="0" smtClean="0"/>
              <a:t>1</a:t>
            </a:r>
            <a:r>
              <a:rPr lang="en-US" dirty="0" smtClean="0"/>
              <a:t>-Accept-Unblocks </a:t>
            </a:r>
            <a:r>
              <a:rPr lang="en-US" dirty="0"/>
              <a:t>and </a:t>
            </a:r>
            <a:r>
              <a:rPr lang="en-US" dirty="0" smtClean="0"/>
              <a:t>Fails (wait for retry)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1000" y="5601023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2</a:t>
            </a:r>
            <a:r>
              <a:rPr lang="en-US" dirty="0" smtClean="0"/>
              <a:t>-Accept Blocks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09654" y="2543683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(resume 3.startPrepare) 3</a:t>
            </a:r>
            <a:r>
              <a:rPr lang="en-US" baseline="30000" dirty="0" smtClean="0"/>
              <a:t>2</a:t>
            </a:r>
            <a:r>
              <a:rPr lang="en-US" dirty="0" smtClean="0"/>
              <a:t>-Reprepare Succeeds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000" y="4847304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(resume 1.startPrepare) 1</a:t>
            </a:r>
            <a:r>
              <a:rPr lang="en-US" baseline="30000" dirty="0" smtClean="0"/>
              <a:t>2</a:t>
            </a:r>
            <a:r>
              <a:rPr lang="en-US" dirty="0" smtClean="0"/>
              <a:t>-Reprepare </a:t>
            </a:r>
            <a:r>
              <a:rPr lang="en-US" dirty="0"/>
              <a:t>(Succeeds)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09654" y="3284531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2</a:t>
            </a:r>
            <a:r>
              <a:rPr lang="en-US" dirty="0" smtClean="0"/>
              <a:t>-Accept Blocks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09654" y="4064707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(resume 1.startAccept()) 1</a:t>
            </a:r>
            <a:r>
              <a:rPr lang="en-US" baseline="30000" dirty="0" smtClean="0"/>
              <a:t>2</a:t>
            </a:r>
            <a:r>
              <a:rPr lang="en-US" dirty="0" smtClean="0"/>
              <a:t>-Accept-Unblocks </a:t>
            </a:r>
            <a:r>
              <a:rPr lang="en-US" dirty="0"/>
              <a:t>and </a:t>
            </a:r>
            <a:r>
              <a:rPr lang="en-US" dirty="0" smtClean="0"/>
              <a:t>Fails (wait for retry)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81946" y="4844883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2</a:t>
            </a:r>
            <a:r>
              <a:rPr lang="en-US" dirty="0" smtClean="0"/>
              <a:t>-Reprepare Succeeds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05000" y="6461704"/>
            <a:ext cx="6477000" cy="381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Breaks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startPreparePhase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startAcceptPhase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in 1 and 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23"/>
    </mc:Choice>
    <mc:Fallback xmlns="">
      <p:transition spd="slow" advTm="9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Case 7: 3-Prepare 1-Accept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9491" y="1145001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0002" b="-2"/>
          <a:stretch/>
        </p:blipFill>
        <p:spPr>
          <a:xfrm>
            <a:off x="304800" y="1911275"/>
            <a:ext cx="8480510" cy="2362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43200" y="4353252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1</a:t>
            </a:r>
            <a:r>
              <a:rPr lang="en-US" dirty="0" smtClean="0"/>
              <a:t>-Prepare Succeeds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43200" y="5145797"/>
            <a:ext cx="410094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1-Accept-Unblocks and </a:t>
            </a:r>
            <a:r>
              <a:rPr lang="en-US" dirty="0" smtClean="0"/>
              <a:t>Fails and 1 retries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2819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4800" y="3581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" y="4273475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3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4"/>
    </mc:Choice>
    <mc:Fallback xmlns="">
      <p:transition spd="slow" advTm="3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b="24552"/>
          <a:stretch/>
        </p:blipFill>
        <p:spPr>
          <a:xfrm>
            <a:off x="457199" y="1789935"/>
            <a:ext cx="8448475" cy="1639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Case 7: 1-Reprepare Succeeds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9491" y="1145001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8874" y="33528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5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78"/>
    </mc:Choice>
    <mc:Fallback xmlns="">
      <p:transition spd="slow" advTm="5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Case 7: 3-(Re) Accept </a:t>
            </a:r>
            <a:r>
              <a:rPr lang="en-US" dirty="0"/>
              <a:t>After 1-(</a:t>
            </a:r>
            <a:r>
              <a:rPr lang="en-US" dirty="0" smtClean="0"/>
              <a:t>Re-Re) </a:t>
            </a:r>
            <a:r>
              <a:rPr lang="en-US" dirty="0"/>
              <a:t>Prepare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9491" y="1145001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91" y="1752600"/>
            <a:ext cx="8270646" cy="41062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18874" y="37338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8874" y="5958926"/>
            <a:ext cx="229572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3-Accept Fails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0" y="5925743"/>
            <a:ext cx="2550578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1-Reaccept Fails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8874" y="5858842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819400" y="5925744"/>
            <a:ext cx="2295726" cy="7384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3-Reproposes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8874" y="3962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3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32"/>
    </mc:Choice>
    <mc:Fallback xmlns="">
      <p:transition spd="slow" advTm="5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8: Uncontrolled Execution-1 (Conflict in Prepare Phase)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" y="1143000"/>
            <a:ext cx="8077201" cy="36819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3"/>
    </mc:Choice>
    <mc:Fallback xmlns="">
      <p:transition spd="slow" advTm="1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Paxos</a:t>
            </a:r>
            <a:r>
              <a:rPr lang="en-US" dirty="0" smtClean="0"/>
              <a:t> vs. Centralized Synchronous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Multiple client UIs commit to single server</a:t>
            </a:r>
          </a:p>
          <a:p>
            <a:pPr lvl="1"/>
            <a:r>
              <a:rPr lang="en-US" dirty="0"/>
              <a:t>Browser-Sakai</a:t>
            </a:r>
          </a:p>
          <a:p>
            <a:r>
              <a:rPr lang="en-US" dirty="0"/>
              <a:t>Nested transaction involving </a:t>
            </a:r>
            <a:r>
              <a:rPr lang="en-US" dirty="0" smtClean="0"/>
              <a:t>multiple  </a:t>
            </a:r>
            <a:r>
              <a:rPr lang="en-US" dirty="0"/>
              <a:t>logical servers</a:t>
            </a:r>
          </a:p>
          <a:p>
            <a:pPr lvl="1"/>
            <a:r>
              <a:rPr lang="en-US" dirty="0" smtClean="0"/>
              <a:t>Travelocity (non replicated)</a:t>
            </a:r>
            <a:endParaRPr lang="en-US" dirty="0"/>
          </a:p>
          <a:p>
            <a:r>
              <a:rPr lang="en-US" dirty="0"/>
              <a:t>Physical replication with multiple changers </a:t>
            </a:r>
          </a:p>
          <a:p>
            <a:pPr lvl="1"/>
            <a:r>
              <a:rPr lang="en-US" dirty="0"/>
              <a:t>Diff-based with divergence (</a:t>
            </a:r>
            <a:r>
              <a:rPr lang="en-US" dirty="0" err="1"/>
              <a:t>Git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Snapshot-based (Google Drive, OneDrive)</a:t>
            </a:r>
          </a:p>
          <a:p>
            <a:pPr lvl="1"/>
            <a:r>
              <a:rPr lang="en-US" dirty="0"/>
              <a:t>Command-based: replicated state machines (Google Docs, LiveMeeting)</a:t>
            </a:r>
          </a:p>
          <a:p>
            <a:r>
              <a:rPr lang="en-US" dirty="0"/>
              <a:t>Lock and other meta/configuration state</a:t>
            </a:r>
          </a:p>
          <a:p>
            <a:pPr lvl="1"/>
            <a:r>
              <a:rPr lang="en-US" dirty="0"/>
              <a:t>Live Meeting</a:t>
            </a:r>
          </a:p>
          <a:p>
            <a:r>
              <a:rPr lang="en-US" dirty="0"/>
              <a:t>Physical mirroring</a:t>
            </a:r>
          </a:p>
          <a:p>
            <a:pPr lvl="1"/>
            <a:r>
              <a:rPr lang="en-US" dirty="0"/>
              <a:t>Akamai</a:t>
            </a:r>
          </a:p>
          <a:p>
            <a:r>
              <a:rPr lang="en-US" dirty="0"/>
              <a:t>Master (primary)-slave(backup) replication</a:t>
            </a:r>
          </a:p>
          <a:p>
            <a:r>
              <a:rPr lang="en-US" dirty="0"/>
              <a:t>Master-master replication</a:t>
            </a:r>
          </a:p>
          <a:p>
            <a:pPr lvl="1"/>
            <a:r>
              <a:rPr lang="en-US" dirty="0"/>
              <a:t>Disjoint writes</a:t>
            </a:r>
          </a:p>
          <a:p>
            <a:pPr lvl="1"/>
            <a:r>
              <a:rPr lang="en-US" dirty="0"/>
              <a:t>Overlapping writes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35814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0"/>
    </mc:Choice>
    <mc:Fallback xmlns="">
      <p:transition spd="slow" advTm="6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Consensus Mechanism Hierarchy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23616" y="1548475"/>
            <a:ext cx="2499816" cy="11234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AnAsynchronous</a:t>
            </a:r>
            <a:endParaRPr lang="en-US" sz="1600" dirty="0" smtClean="0"/>
          </a:p>
          <a:p>
            <a:pPr algn="ctr"/>
            <a:r>
              <a:rPr lang="en-US" sz="1600" dirty="0" err="1" smtClean="0"/>
              <a:t>ConsensusMechanism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999633" y="1741204"/>
            <a:ext cx="1524000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propose();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9633" y="2244706"/>
            <a:ext cx="2590799" cy="3774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ddConsensusListener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();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1828" y="3092864"/>
            <a:ext cx="2499816" cy="10393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ASynchronous</a:t>
            </a:r>
            <a:endParaRPr lang="en-US" sz="1600" dirty="0" smtClean="0"/>
          </a:p>
          <a:p>
            <a:pPr algn="ctr"/>
            <a:r>
              <a:rPr lang="en-US" sz="1600" dirty="0" err="1" smtClean="0"/>
              <a:t>ConsensusMechanism</a:t>
            </a:r>
            <a:endParaRPr lang="en-US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1543627" y="1890504"/>
            <a:ext cx="838201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learn();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0520" y="3217013"/>
            <a:ext cx="1021308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ccept()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0520" y="3651687"/>
            <a:ext cx="1021308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accepted()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3616" y="4520275"/>
            <a:ext cx="2499816" cy="809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ACentralizable</a:t>
            </a:r>
            <a:endParaRPr lang="en-US" sz="1600" dirty="0" smtClean="0"/>
          </a:p>
          <a:p>
            <a:pPr algn="ctr"/>
            <a:r>
              <a:rPr lang="en-US" sz="1600" dirty="0" err="1" smtClean="0"/>
              <a:t>ConsensusMechanism</a:t>
            </a:r>
            <a:endParaRPr lang="en-US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838200" y="4655399"/>
            <a:ext cx="1585416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remotePropose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99816" y="5739475"/>
            <a:ext cx="2381828" cy="966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APaxos</a:t>
            </a:r>
            <a:endParaRPr lang="en-US" sz="1600" dirty="0" smtClean="0"/>
          </a:p>
          <a:p>
            <a:pPr algn="ctr"/>
            <a:r>
              <a:rPr lang="en-US" sz="1600" dirty="0" err="1" smtClean="0"/>
              <a:t>ConsensusMechanism</a:t>
            </a:r>
            <a:endParaRPr lang="en-US" sz="16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212907" y="5783694"/>
            <a:ext cx="1226684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repare()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1680" y="6222537"/>
            <a:ext cx="1226684" cy="371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prepared()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631736" y="2671922"/>
            <a:ext cx="0" cy="4035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631736" y="4132224"/>
            <a:ext cx="0" cy="4035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631736" y="5329425"/>
            <a:ext cx="0" cy="4035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6200000">
            <a:off x="6604062" y="2543339"/>
            <a:ext cx="2914321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Local application operations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-1976984" y="3855270"/>
            <a:ext cx="4880034" cy="5979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Internal distributed operations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29774" y="4674904"/>
            <a:ext cx="2631448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Selected application operations shown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23433" y="3510030"/>
            <a:ext cx="2086968" cy="3356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setAcceptSynchrony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9774" y="5879637"/>
            <a:ext cx="2631448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most efficient scheme for needs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4"/>
    </mc:Choice>
    <mc:Fallback xmlns="">
      <p:transition spd="slow" advTm="1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Customization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9381" y="1289255"/>
            <a:ext cx="8128819" cy="5492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interface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ConsensusCustomization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ConcurrencyKind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getConcurrencyKind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setConcurrencyKind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ConcurrencyKind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consistencyStrength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getProposalVetoKind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setProposalVetoKind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proposalRejectionKind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ReplicationSynchrony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getAcceptSynchrony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setAcceptSynchrony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ReplicationSynchrony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consensusSynchrony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setSendRejectionInformation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newVal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isSendRejectionNotification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isAllSynchronous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setAllowVeto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newVal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400" dirty="0"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ConsensusMemberSetKind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getConsensusMemberSetKind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setConsensusMemberSetKind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ConsensusMemberSetKind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consensusMemberSet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isValueSynchrony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setValueSynchrony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newVal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isSendAcceptReplyForResolvedProposal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setSendAcceptReplyForResolvedProposal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newVal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isClient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isServer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isCentralizedPropose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;</a:t>
            </a:r>
            <a:endParaRPr lang="en-US" sz="1400" b="1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7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1"/>
    </mc:Choice>
    <mc:Fallback xmlns="">
      <p:transition spd="slow" advTm="2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6700" y="1053193"/>
            <a:ext cx="8305800" cy="5943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Distributed </a:t>
            </a:r>
            <a:r>
              <a:rPr lang="en-US" dirty="0" smtClean="0">
                <a:sym typeface="Wingdings" panose="05000000000000000000" pitchFamily="2" charset="2"/>
              </a:rPr>
              <a:t> Replicated Systems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RPC  Replicated Object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Pure replication synchrony  Global clock, time bounds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Replication Synchrony Propose,  Invalid State, Listeners, rather than pure get and set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Replication </a:t>
            </a:r>
            <a:r>
              <a:rPr lang="en-US" dirty="0">
                <a:sym typeface="Wingdings" panose="05000000000000000000" pitchFamily="2" charset="2"/>
              </a:rPr>
              <a:t>Synchrony </a:t>
            </a:r>
            <a:r>
              <a:rPr lang="en-US" dirty="0" smtClean="0">
                <a:sym typeface="Wingdings" panose="05000000000000000000" pitchFamily="2" charset="2"/>
              </a:rPr>
              <a:t> Two phase algorithm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Shared abstraction and algorithms for replication synchrony and distributed proposal rejection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Degree of replication synchrony and vetoing based on set synchronized with/consulted by proposer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Safety </a:t>
            </a:r>
            <a:r>
              <a:rPr lang="en-US" dirty="0">
                <a:sym typeface="Wingdings" panose="05000000000000000000" pitchFamily="2" charset="2"/>
              </a:rPr>
              <a:t>vs </a:t>
            </a:r>
            <a:r>
              <a:rPr lang="en-US" dirty="0" smtClean="0">
                <a:sym typeface="Wingdings" panose="05000000000000000000" pitchFamily="2" charset="2"/>
              </a:rPr>
              <a:t>Progress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Concurrent proposes in asynchronous and synchronous case  can be handled with centralized coordinator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Centralized Synchronous is Two Phase Commit if invalidation step involves transaction set up and checks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Coordinator switch-offs can be done using consensus protocol or zero phase id choice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Central solution can lead to inconsistency even if majority alive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3-Phase </a:t>
            </a:r>
            <a:r>
              <a:rPr lang="en-US" dirty="0" err="1" smtClean="0">
                <a:sym typeface="Wingdings" panose="05000000000000000000" pitchFamily="2" charset="2"/>
              </a:rPr>
              <a:t>Paxos</a:t>
            </a:r>
            <a:r>
              <a:rPr lang="en-US" dirty="0" smtClean="0">
                <a:sym typeface="Wingdings" panose="05000000000000000000" pitchFamily="2" charset="2"/>
              </a:rPr>
              <a:t> supports consistency if majority alive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Centralization and timeouts for practical reasons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Atomic setting of proposal number and getting of state in acceptor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Convergence towards proposals with higher proposal numbers and re-proposing  of acceptances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To update a value multiple times, multiple </a:t>
            </a:r>
            <a:r>
              <a:rPr lang="en-US" dirty="0" err="1" smtClean="0">
                <a:sym typeface="Wingdings" panose="05000000000000000000" pitchFamily="2" charset="2"/>
              </a:rPr>
              <a:t>paxos</a:t>
            </a:r>
            <a:r>
              <a:rPr lang="en-US" dirty="0" smtClean="0">
                <a:sym typeface="Wingdings" panose="05000000000000000000" pitchFamily="2" charset="2"/>
              </a:rPr>
              <a:t> mechanisms instantiated, once for each update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Centralization to achieve consensus about update sequence number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5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68"/>
    </mc:Choice>
    <mc:Fallback xmlns="">
      <p:transition spd="slow" advTm="16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Propose First Phase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52500" y="1261382"/>
            <a:ext cx="6438900" cy="20914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localPropose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isNotPaxos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super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.localPropose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else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startPreparePhase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}}</a:t>
            </a:r>
          </a:p>
        </p:txBody>
      </p:sp>
      <p:sp>
        <p:nvSpPr>
          <p:cNvPr id="5" name="Rectangle 4"/>
          <p:cNvSpPr/>
          <p:nvPr/>
        </p:nvSpPr>
        <p:spPr>
          <a:xfrm>
            <a:off x="930377" y="3810000"/>
            <a:ext cx="64389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startPreparePhase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recordAndSendPrepareRequest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02"/>
    </mc:Choice>
    <mc:Fallback xmlns="">
      <p:transition spd="slow" advTm="5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Prepare Query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1066801"/>
            <a:ext cx="84582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prepare(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float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maxProposalNumberSentInSuccessfulAcceptedNotification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anAcceptedState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null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!= -1) {</a:t>
            </a:r>
          </a:p>
          <a:p>
            <a:r>
              <a:rPr lang="en-US" sz="1400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anAcceptedState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= proposal(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else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if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sendPrepardNumberIfNoAccept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()) {</a:t>
            </a:r>
          </a:p>
          <a:p>
            <a:r>
              <a:rPr lang="en-US" sz="1400" dirty="0" smtClean="0">
                <a:solidFill>
                  <a:srgbClr val="6A3E3E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PreparedOrAcceptedProposalNumber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maxProposalNumberReceivedInPrepareOrAcceptRequest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prepare(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aPreparedOrAcceptedProposalNumber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>
                <a:solidFill>
                  <a:srgbClr val="6A3E3E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anAcceptedState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, 	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checkPrepareRequest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5708073"/>
            <a:ext cx="5519057" cy="1143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i="1" dirty="0">
                <a:latin typeface="Calibri" pitchFamily="34" charset="0"/>
                <a:cs typeface="Calibri" pitchFamily="34" charset="0"/>
              </a:rPr>
              <a:t>Each 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acceptor calculates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sends  back 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last accepted value and its proposal number  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(or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optionally last seen proposal number if no acceptance so far)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and updates last seen proposal number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5"/>
    </mc:Choice>
    <mc:Fallback xmlns="">
      <p:transition spd="slow" advTm="15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977" x="6027738" y="1098550"/>
          <p14:tracePt t="27984" x="6000750" y="1162050"/>
          <p14:tracePt t="27991" x="5992813" y="1214438"/>
          <p14:tracePt t="28005" x="5967413" y="1282700"/>
          <p14:tracePt t="28022" x="5956300" y="1346200"/>
          <p14:tracePt t="28039" x="5932488" y="1431925"/>
          <p14:tracePt t="28057" x="5910263" y="1549400"/>
          <p14:tracePt t="28089" x="5888038" y="1670050"/>
          <p14:tracePt t="28122" x="5843588" y="1871663"/>
          <p14:tracePt t="28140" x="5824538" y="1939925"/>
          <p14:tracePt t="28156" x="5794375" y="2033588"/>
          <p14:tracePt t="28173" x="5756275" y="2192338"/>
          <p14:tracePt t="28189" x="5737225" y="2266950"/>
          <p14:tracePt t="28206" x="5722938" y="2330450"/>
          <p14:tracePt t="28223" x="5703888" y="2466975"/>
          <p14:tracePt t="28240" x="5676900" y="2628900"/>
          <p14:tracePt t="28256" x="5657850" y="2789238"/>
          <p14:tracePt t="28273" x="5616575" y="3343275"/>
          <p14:tracePt t="28604" x="5616575" y="3421063"/>
          <p14:tracePt t="28613" x="5616575" y="3522663"/>
          <p14:tracePt t="28620" x="5621338" y="3602038"/>
          <p14:tracePt t="28626" x="5629275" y="3725863"/>
          <p14:tracePt t="28640" x="5643563" y="3819525"/>
          <p14:tracePt t="28656" x="5662613" y="4135438"/>
          <p14:tracePt t="28673" x="5662613" y="4324350"/>
          <p14:tracePt t="28690" x="5657850" y="4527550"/>
          <p14:tracePt t="28707" x="5657850" y="4813300"/>
          <p14:tracePt t="28723" x="5662613" y="5000625"/>
          <p14:tracePt t="28739" x="5662613" y="5113338"/>
          <p14:tracePt t="28757" x="5670550" y="5173663"/>
          <p14:tracePt t="28773" x="5673725" y="5253038"/>
          <p14:tracePt t="28790" x="5673725" y="5267325"/>
          <p14:tracePt t="28806" x="5673725" y="5272088"/>
          <p14:tracePt t="28823" x="5673725" y="5275263"/>
          <p14:tracePt t="29102" x="5673725" y="5300663"/>
          <p14:tracePt t="29109" x="5673725" y="5335588"/>
          <p14:tracePt t="29117" x="5673725" y="5357813"/>
          <p14:tracePt t="29123" x="5673725" y="5402263"/>
          <p14:tracePt t="29140" x="5673725" y="5492750"/>
          <p14:tracePt t="29156" x="5681663" y="5557838"/>
          <p14:tracePt t="29174" x="5681663" y="5605463"/>
          <p14:tracePt t="29190" x="5688013" y="5624513"/>
          <p14:tracePt t="29207" x="5688013" y="5640388"/>
          <p14:tracePt t="29223" x="5688013" y="5646738"/>
          <p14:tracePt t="29242" x="5688013" y="5657850"/>
          <p14:tracePt t="29257" x="5688013" y="5662613"/>
          <p14:tracePt t="29273" x="5688013" y="5665788"/>
          <p14:tracePt t="29292" x="5688013" y="5670550"/>
          <p14:tracePt t="29306" x="5695950" y="5673725"/>
          <p14:tracePt t="29323" x="5703888" y="5688013"/>
          <p14:tracePt t="29340" x="5711825" y="5695950"/>
          <p14:tracePt t="29359" x="5715000" y="5707063"/>
          <p14:tracePt t="29373" x="5715000" y="5715000"/>
          <p14:tracePt t="29390" x="5715000" y="5718175"/>
          <p14:tracePt t="29641" x="5715000" y="5711825"/>
          <p14:tracePt t="29671" x="5715000" y="5707063"/>
          <p14:tracePt t="29686" x="5715000" y="5703888"/>
          <p14:tracePt t="29715" x="5715000" y="5700713"/>
          <p14:tracePt t="29729" x="5715000" y="5695950"/>
          <p14:tracePt t="29737" x="5707063" y="5695950"/>
          <p14:tracePt t="29752" x="5707063" y="5692775"/>
          <p14:tracePt t="29759" x="5707063" y="5688013"/>
          <p14:tracePt t="29773" x="5707063" y="5681663"/>
          <p14:tracePt t="29780" x="5707063" y="5676900"/>
          <p14:tracePt t="29795" x="5707063" y="5673725"/>
          <p14:tracePt t="29806" x="5707063" y="5670550"/>
          <p14:tracePt t="29823" x="5707063" y="5662613"/>
          <p14:tracePt t="29840" x="5715000" y="5651500"/>
          <p14:tracePt t="29856" x="5726113" y="5632450"/>
          <p14:tracePt t="29873" x="5734050" y="5616575"/>
          <p14:tracePt t="29890" x="5745163" y="5594350"/>
          <p14:tracePt t="29906" x="5745163" y="5583238"/>
          <p14:tracePt t="29925" x="5745163" y="5575300"/>
          <p14:tracePt t="29963" x="5745163" y="5572125"/>
          <p14:tracePt t="30037" x="5748338" y="5568950"/>
          <p14:tracePt t="83703" x="5748338" y="5553075"/>
          <p14:tracePt t="83711" x="5748338" y="5522913"/>
          <p14:tracePt t="83719" x="5748338" y="5500688"/>
          <p14:tracePt t="83726" x="5748338" y="5470525"/>
          <p14:tracePt t="83743" x="5748338" y="5418138"/>
          <p14:tracePt t="83759" x="5748338" y="5346700"/>
          <p14:tracePt t="83776" x="5748338" y="5222875"/>
          <p14:tracePt t="83809" x="5764213" y="5057775"/>
          <p14:tracePt t="83843" x="5783263" y="4849813"/>
          <p14:tracePt t="83861" x="5783263" y="4797425"/>
          <p14:tracePt t="83877" x="5775325" y="4741863"/>
          <p14:tracePt t="83893" x="5772150" y="4687888"/>
          <p14:tracePt t="83910" x="5756275" y="4624388"/>
          <p14:tracePt t="83927" x="5756275" y="4541838"/>
          <p14:tracePt t="83944" x="5756275" y="4459288"/>
          <p14:tracePt t="83960" x="5756275" y="4387850"/>
          <p14:tracePt t="83977" x="5756275" y="4267200"/>
          <p14:tracePt t="83994" x="5756275" y="4146550"/>
          <p14:tracePt t="84010" x="5783263" y="3940175"/>
          <p14:tracePt t="84027" x="5805488" y="3854450"/>
          <p14:tracePt t="84044" x="5813425" y="3805238"/>
          <p14:tracePt t="84449" x="5813425" y="3741738"/>
          <p14:tracePt t="84457" x="5827713" y="3670300"/>
          <p14:tracePt t="84464" x="5827713" y="3590925"/>
          <p14:tracePt t="84476" x="5827713" y="3519488"/>
          <p14:tracePt t="84509" x="5843588" y="3214688"/>
          <p14:tracePt t="84544" x="5857875" y="2951163"/>
          <p14:tracePt t="84560" x="5865813" y="2819400"/>
          <p14:tracePt t="84577" x="5861050" y="2717800"/>
          <p14:tracePt t="84593" x="5849938" y="2632075"/>
          <p14:tracePt t="84610" x="5819775" y="2514600"/>
          <p14:tracePt t="84627" x="5805488" y="2420938"/>
          <p14:tracePt t="84643" x="5805488" y="2409825"/>
          <p14:tracePt t="84660" x="5805488" y="2406650"/>
          <p14:tracePt t="85049" x="5805488" y="2379663"/>
          <p14:tracePt t="85056" x="5808663" y="2338388"/>
          <p14:tracePt t="85063" x="5816600" y="2297113"/>
          <p14:tracePt t="85071" x="5824538" y="2244725"/>
          <p14:tracePt t="85079" x="5824538" y="2203450"/>
          <p14:tracePt t="85094" x="5830888" y="2139950"/>
          <p14:tracePt t="85111" x="5830888" y="2085975"/>
          <p14:tracePt t="85127" x="5838825" y="1992313"/>
          <p14:tracePt t="85144" x="5838825" y="1898650"/>
          <p14:tracePt t="85161" x="5835650" y="1854200"/>
          <p14:tracePt t="85177" x="5835650" y="1824038"/>
          <p14:tracePt t="85194" x="5835650" y="1793875"/>
          <p14:tracePt t="85211" x="5835650" y="1774825"/>
          <p14:tracePt t="85227" x="5835650" y="1752600"/>
          <p14:tracePt t="85244" x="5843588" y="1722438"/>
          <p14:tracePt t="85260" x="5846763" y="1695450"/>
          <p14:tracePt t="85278" x="5846763" y="1692275"/>
          <p14:tracePt t="85294" x="5846763" y="1676400"/>
          <p14:tracePt t="85327" x="5843588" y="1676400"/>
          <p14:tracePt t="85355" x="5838825" y="1676400"/>
          <p14:tracePt t="85363" x="5838825" y="1684338"/>
          <p14:tracePt t="94264" x="5835650" y="1684338"/>
          <p14:tracePt t="94272" x="5830888" y="1684338"/>
          <p14:tracePt t="94279" x="5824538" y="1687513"/>
          <p14:tracePt t="94293" x="5813425" y="1692275"/>
          <p14:tracePt t="94311" x="5797550" y="1706563"/>
          <p14:tracePt t="94327" x="5778500" y="1722438"/>
          <p14:tracePt t="94345" x="5745163" y="1747838"/>
          <p14:tracePt t="94377" x="5688013" y="1797050"/>
          <p14:tracePt t="94410" x="5610225" y="1865313"/>
          <p14:tracePt t="94428" x="5568950" y="1895475"/>
          <p14:tracePt t="94444" x="5530850" y="1914525"/>
          <p14:tracePt t="94461" x="5486400" y="1936750"/>
          <p14:tracePt t="94478" x="5451475" y="1951038"/>
          <p14:tracePt t="94495" x="5418138" y="1962150"/>
          <p14:tracePt t="94511" x="5399088" y="1970088"/>
          <p14:tracePt t="94528" x="5372100" y="1978025"/>
          <p14:tracePt t="94544" x="5360988" y="1981200"/>
          <p14:tracePt t="94561" x="5349875" y="1992313"/>
          <p14:tracePt t="94578" x="5343525" y="1992313"/>
          <p14:tracePt t="94594" x="5338763" y="1992313"/>
          <p14:tracePt t="94611" x="5335588" y="1992313"/>
          <p14:tracePt t="94644" x="5327650" y="1992313"/>
          <p14:tracePt t="94661" x="5316538" y="1992313"/>
          <p14:tracePt t="94678" x="5313363" y="1992313"/>
          <p14:tracePt t="94696" x="5305425" y="1992313"/>
          <p14:tracePt t="94711" x="5300663" y="1992313"/>
          <p14:tracePt t="94728" x="5294313" y="1992313"/>
          <p14:tracePt t="94744" x="5286375" y="1992313"/>
          <p14:tracePt t="94763" x="5278438" y="1992313"/>
          <p14:tracePt t="94778" x="5275263" y="1997075"/>
          <p14:tracePt t="94794" x="5267325" y="2000250"/>
          <p14:tracePt t="94811" x="5264150" y="2003425"/>
          <p14:tracePt t="94828" x="5256213" y="2003425"/>
          <p14:tracePt t="94844" x="5248275" y="2008188"/>
          <p14:tracePt t="94861" x="5245100" y="2011363"/>
          <p14:tracePt t="94864" x="5241925" y="2014538"/>
          <p14:tracePt t="94879" x="5237163" y="2022475"/>
          <p14:tracePt t="94897" x="5226050" y="2027238"/>
          <p14:tracePt t="94911" x="5214938" y="2033588"/>
          <p14:tracePt t="94928" x="5200650" y="2038350"/>
          <p14:tracePt t="94945" x="5181600" y="2052638"/>
          <p14:tracePt t="94961" x="5170488" y="2057400"/>
          <p14:tracePt t="94978" x="5157788" y="2063750"/>
          <p14:tracePt t="94996" x="5151438" y="2071688"/>
          <p14:tracePt t="95011" x="5143500" y="2071688"/>
          <p14:tracePt t="95028" x="5140325" y="2071688"/>
          <p14:tracePt t="95045" x="5135563" y="2071688"/>
          <p14:tracePt t="95061" x="5129213" y="2071688"/>
          <p14:tracePt t="102310" x="5124450" y="2071688"/>
          <p14:tracePt t="102318" x="5083175" y="2098675"/>
          <p14:tracePt t="102328" x="5057775" y="2109788"/>
          <p14:tracePt t="102344" x="5008563" y="2135188"/>
          <p14:tracePt t="102361" x="4959350" y="2162175"/>
          <p14:tracePt t="102377" x="4891088" y="2195513"/>
          <p14:tracePt t="102394" x="4827588" y="2203450"/>
          <p14:tracePt t="102427" x="4654550" y="2214563"/>
          <p14:tracePt t="102461" x="4478338" y="2282825"/>
          <p14:tracePt t="102478" x="4338638" y="2335213"/>
          <p14:tracePt t="102495" x="4252913" y="2368550"/>
          <p14:tracePt t="102512" x="4165600" y="2390775"/>
          <p14:tracePt t="102528" x="4102100" y="2406650"/>
          <p14:tracePt t="102545" x="3992563" y="2417763"/>
          <p14:tracePt t="102562" x="3940175" y="2425700"/>
          <p14:tracePt t="102578" x="3902075" y="2425700"/>
          <p14:tracePt t="102595" x="3846513" y="2425700"/>
          <p14:tracePt t="102612" x="3816350" y="2425700"/>
          <p14:tracePt t="102628" x="3783013" y="2420938"/>
          <p14:tracePt t="102645" x="3748088" y="2417763"/>
          <p14:tracePt t="102662" x="3725863" y="2414588"/>
          <p14:tracePt t="102678" x="3706813" y="2414588"/>
          <p14:tracePt t="102695" x="3687763" y="2414588"/>
          <p14:tracePt t="102711" x="3670300" y="2409825"/>
          <p14:tracePt t="102728" x="3657600" y="2409825"/>
          <p14:tracePt t="102745" x="3646488" y="2409825"/>
          <p14:tracePt t="102762" x="3640138" y="2409825"/>
          <p14:tracePt t="102779" x="3632200" y="2409825"/>
          <p14:tracePt t="102795" x="3629025" y="2409825"/>
          <p14:tracePt t="102829" x="3624263" y="2409825"/>
          <p14:tracePt t="102845" x="3621088" y="2414588"/>
          <p14:tracePt t="102862" x="3613150" y="2417763"/>
          <p14:tracePt t="102878" x="3609975" y="2425700"/>
          <p14:tracePt t="102968" x="3616325" y="2425700"/>
          <p14:tracePt t="102976" x="3621088" y="2425700"/>
          <p14:tracePt t="102983" x="3629025" y="2425700"/>
          <p14:tracePt t="102990" x="3640138" y="2425700"/>
          <p14:tracePt t="102997" x="3646488" y="2425700"/>
          <p14:tracePt t="103013" x="3665538" y="2425700"/>
          <p14:tracePt t="103028" x="3687763" y="2420938"/>
          <p14:tracePt t="103045" x="3717925" y="2420938"/>
          <p14:tracePt t="103062" x="3759200" y="2420938"/>
          <p14:tracePt t="103079" x="3813175" y="2420938"/>
          <p14:tracePt t="103095" x="3854450" y="2428875"/>
          <p14:tracePt t="103112" x="3879850" y="2432050"/>
          <p14:tracePt t="103129" x="3914775" y="2436813"/>
          <p14:tracePt t="103145" x="3951288" y="2436813"/>
          <p14:tracePt t="103162" x="4000500" y="2443163"/>
          <p14:tracePt t="103178" x="4052888" y="2451100"/>
          <p14:tracePt t="103195" x="4121150" y="2462213"/>
          <p14:tracePt t="103212" x="4184650" y="2466975"/>
          <p14:tracePt t="103229" x="4222750" y="2473325"/>
          <p14:tracePt t="103245" x="4283075" y="2473325"/>
          <p14:tracePt t="103262" x="4316413" y="2473325"/>
          <p14:tracePt t="103279" x="4343400" y="2473325"/>
          <p14:tracePt t="103295" x="4371975" y="2473325"/>
          <p14:tracePt t="103312" x="4437063" y="2478088"/>
          <p14:tracePt t="103328" x="4473575" y="2478088"/>
          <p14:tracePt t="103345" x="4514850" y="2478088"/>
          <p14:tracePt t="103363" x="4560888" y="2478088"/>
          <p14:tracePt t="103378" x="4594225" y="2478088"/>
          <p14:tracePt t="103395" x="4613275" y="2478088"/>
          <p14:tracePt t="103413" x="4646613" y="2470150"/>
          <p14:tracePt t="103429" x="4687888" y="2466975"/>
          <p14:tracePt t="103445" x="4722813" y="2466975"/>
          <p14:tracePt t="103462" x="4748213" y="2462213"/>
          <p14:tracePt t="103479" x="4789488" y="2462213"/>
          <p14:tracePt t="103495" x="4808538" y="2462213"/>
          <p14:tracePt t="103512" x="4827588" y="2462213"/>
          <p14:tracePt t="103529" x="4838700" y="2462213"/>
          <p14:tracePt t="103545" x="4854575" y="2462213"/>
          <p14:tracePt t="103562" x="4860925" y="2462213"/>
          <p14:tracePt t="103579" x="4865688" y="2462213"/>
          <p14:tracePt t="103596" x="4876800" y="2462213"/>
          <p14:tracePt t="103612" x="4879975" y="2455863"/>
          <p14:tracePt t="103628" x="4884738" y="2455863"/>
          <p14:tracePt t="103662" x="4884738" y="2451100"/>
          <p14:tracePt t="103720" x="4884738" y="2447925"/>
          <p14:tracePt t="103787" x="4884738" y="2443163"/>
          <p14:tracePt t="103838" x="4884738" y="2439988"/>
          <p14:tracePt t="103853" x="4887913" y="2439988"/>
          <p14:tracePt t="103860" x="4891088" y="2428875"/>
          <p14:tracePt t="103867" x="4902200" y="2425700"/>
          <p14:tracePt t="103875" x="4914900" y="2420938"/>
          <p14:tracePt t="109005" x="4914900" y="2425700"/>
          <p14:tracePt t="109014" x="4906963" y="2425700"/>
          <p14:tracePt t="109028" x="4902200" y="2432050"/>
          <p14:tracePt t="109045" x="4899025" y="2436813"/>
          <p14:tracePt t="109078" x="4884738" y="2451100"/>
          <p14:tracePt t="109111" x="4872038" y="2462213"/>
          <p14:tracePt t="109129" x="4865688" y="2470150"/>
          <p14:tracePt t="109146" x="4857750" y="2478088"/>
          <p14:tracePt t="109162" x="4854575" y="2486025"/>
          <p14:tracePt t="109179" x="4843463" y="2492375"/>
          <p14:tracePt t="109195" x="4838700" y="2497138"/>
          <p14:tracePt t="109212" x="4830763" y="2500313"/>
          <p14:tracePt t="109229" x="4827588" y="2511425"/>
          <p14:tracePt t="109245" x="4800600" y="2533650"/>
          <p14:tracePt t="109262" x="4783138" y="2557463"/>
          <p14:tracePt t="109279" x="4748213" y="2579688"/>
          <p14:tracePt t="109296" x="4725988" y="2593975"/>
          <p14:tracePt t="109312" x="4687888" y="2616200"/>
          <p14:tracePt t="109329" x="4654550" y="2632075"/>
          <p14:tracePt t="109346" x="4635500" y="2646363"/>
          <p14:tracePt t="109362" x="4583113" y="2676525"/>
          <p14:tracePt t="109379" x="4549775" y="2692400"/>
          <p14:tracePt t="109396" x="4522788" y="2711450"/>
          <p14:tracePt t="109413" x="4489450" y="2722563"/>
          <p14:tracePt t="109429" x="4448175" y="2733675"/>
          <p14:tracePt t="109446" x="4414838" y="2736850"/>
          <p14:tracePt t="109462" x="4387850" y="2741613"/>
          <p14:tracePt t="109479" x="4346575" y="2752725"/>
          <p14:tracePt t="109496" x="4319588" y="2752725"/>
          <p14:tracePt t="109512" x="4300538" y="2759075"/>
          <p14:tracePt t="109529" x="4286250" y="2763838"/>
          <p14:tracePt t="109545" x="4264025" y="2771775"/>
          <p14:tracePt t="109562" x="4259263" y="2782888"/>
          <p14:tracePt t="109579" x="4256088" y="2786063"/>
          <p14:tracePt t="109596" x="4244975" y="2789238"/>
          <p14:tracePt t="109612" x="4241800" y="2789238"/>
          <p14:tracePt t="110071" x="4252913" y="2789238"/>
          <p14:tracePt t="110086" x="4256088" y="2789238"/>
          <p14:tracePt t="110093" x="4259263" y="2789238"/>
          <p14:tracePt t="110099" x="4264025" y="2794000"/>
          <p14:tracePt t="110111" x="4267200" y="2794000"/>
          <p14:tracePt t="110128" x="4283075" y="2797175"/>
          <p14:tracePt t="110145" x="4294188" y="2808288"/>
          <p14:tracePt t="110178" x="4316413" y="2819400"/>
          <p14:tracePt t="110211" x="4343400" y="2838450"/>
          <p14:tracePt t="110229" x="4357688" y="2843213"/>
          <p14:tracePt t="110247" x="4365625" y="2849563"/>
          <p14:tracePt t="110262" x="4368800" y="2860675"/>
          <p14:tracePt t="110279" x="4371975" y="2860675"/>
          <p14:tracePt t="110296" x="4384675" y="2868613"/>
          <p14:tracePt t="110312" x="4402138" y="2876550"/>
          <p14:tracePt t="110329" x="4410075" y="2879725"/>
          <p14:tracePt t="110346" x="4418013" y="2887663"/>
          <p14:tracePt t="110362" x="4432300" y="2895600"/>
          <p14:tracePt t="110379" x="4437063" y="2898775"/>
          <p14:tracePt t="110395" x="4443413" y="2901950"/>
          <p14:tracePt t="110412" x="4448175" y="2901950"/>
          <p14:tracePt t="110429" x="4451350" y="2901950"/>
          <p14:tracePt t="110446" x="4459288" y="2906713"/>
          <p14:tracePt t="110462" x="4462463" y="2909888"/>
          <p14:tracePt t="110479" x="4470400" y="2917825"/>
          <p14:tracePt t="110495" x="4470400" y="2921000"/>
          <p14:tracePt t="110512" x="4473575" y="2921000"/>
          <p14:tracePt t="110529" x="4478338" y="2925763"/>
          <p14:tracePt t="110546" x="4486275" y="2932113"/>
          <p14:tracePt t="110562" x="4500563" y="2936875"/>
          <p14:tracePt t="110579" x="4508500" y="2947988"/>
          <p14:tracePt t="110597" x="4519613" y="2955925"/>
          <p14:tracePt t="110612" x="4522788" y="2962275"/>
          <p14:tracePt t="110678" x="4522788" y="2967038"/>
          <p14:tracePt t="110692" x="4522788" y="2970213"/>
          <p14:tracePt t="110707" x="4522788" y="2978150"/>
          <p14:tracePt t="110729" x="4522788" y="2981325"/>
          <p14:tracePt t="110787" x="4522788" y="2986088"/>
          <p14:tracePt t="110794" x="4522788" y="2989263"/>
          <p14:tracePt t="110808" x="4522788" y="2992438"/>
          <p14:tracePt t="110860" x="4522788" y="3003550"/>
          <p14:tracePt t="110867" x="4522788" y="3008313"/>
          <p14:tracePt t="110876" x="4522788" y="3011488"/>
          <p14:tracePt t="110882" x="4522788" y="3014663"/>
          <p14:tracePt t="110897" x="4522788" y="3019425"/>
          <p14:tracePt t="110912" x="4522788" y="3022600"/>
          <p14:tracePt t="116269" x="4519613" y="3022600"/>
          <p14:tracePt t="116284" x="4511675" y="3022600"/>
          <p14:tracePt t="116291" x="4508500" y="3022600"/>
          <p14:tracePt t="116305" x="4500563" y="3022600"/>
          <p14:tracePt t="116312" x="4489450" y="3022600"/>
          <p14:tracePt t="116328" x="4459288" y="3022600"/>
          <p14:tracePt t="116345" x="4425950" y="3022600"/>
          <p14:tracePt t="116362" x="4365625" y="3022600"/>
          <p14:tracePt t="116395" x="4252913" y="3022600"/>
          <p14:tracePt t="116429" x="4030663" y="3049588"/>
          <p14:tracePt t="116446" x="3917950" y="3071813"/>
          <p14:tracePt t="116463" x="3813175" y="3101975"/>
          <p14:tracePt t="116479" x="3629025" y="3132138"/>
          <p14:tracePt t="116496" x="3503613" y="3162300"/>
          <p14:tracePt t="116513" x="3357563" y="3195638"/>
          <p14:tracePt t="116529" x="3225800" y="3225800"/>
          <p14:tracePt t="116546" x="3011488" y="3267075"/>
          <p14:tracePt t="116563" x="2876550" y="3297238"/>
          <p14:tracePt t="116580" x="2733675" y="3319463"/>
          <p14:tracePt t="116597" x="2527300" y="3354388"/>
          <p14:tracePt t="116613" x="2387600" y="3360738"/>
          <p14:tracePt t="116629" x="2244725" y="3368675"/>
          <p14:tracePt t="116646" x="2124075" y="3376613"/>
          <p14:tracePt t="116662" x="1951038" y="3371850"/>
          <p14:tracePt t="116679" x="1838325" y="3365500"/>
          <p14:tracePt t="116696" x="1736725" y="3365500"/>
          <p14:tracePt t="116713" x="1635125" y="3368675"/>
          <p14:tracePt t="116729" x="1500188" y="3384550"/>
          <p14:tracePt t="116746" x="1406525" y="3398838"/>
          <p14:tracePt t="116762" x="1346200" y="3406775"/>
          <p14:tracePt t="116779" x="1241425" y="3409950"/>
          <p14:tracePt t="116796" x="1195388" y="3417888"/>
          <p14:tracePt t="116813" x="1154113" y="3421063"/>
          <p14:tracePt t="116830" x="1135063" y="3421063"/>
          <p14:tracePt t="116846" x="1123950" y="3421063"/>
          <p14:tracePt t="116863" x="1120775" y="3421063"/>
          <p14:tracePt t="116879" x="1112838" y="3421063"/>
          <p14:tracePt t="116896" x="1109663" y="3421063"/>
          <p14:tracePt t="117276" x="1120775" y="3421063"/>
          <p14:tracePt t="117285" x="1131888" y="3417888"/>
          <p14:tracePt t="117291" x="1139825" y="3417888"/>
          <p14:tracePt t="117298" x="1150938" y="3417888"/>
          <p14:tracePt t="117313" x="1169988" y="3409950"/>
          <p14:tracePt t="117329" x="1195388" y="3406775"/>
          <p14:tracePt t="117346" x="1222375" y="3406775"/>
          <p14:tracePt t="117363" x="1252538" y="3402013"/>
          <p14:tracePt t="117379" x="1296988" y="3390900"/>
          <p14:tracePt t="117396" x="1335088" y="3390900"/>
          <p14:tracePt t="117413" x="1387475" y="3384550"/>
          <p14:tracePt t="117431" x="1466850" y="3379788"/>
          <p14:tracePt t="117446" x="1527175" y="3379788"/>
          <p14:tracePt t="117463" x="1579563" y="3379788"/>
          <p14:tracePt t="117480" x="1643063" y="3379788"/>
          <p14:tracePt t="117496" x="1744663" y="3379788"/>
          <p14:tracePt t="117513" x="1789113" y="3379788"/>
          <p14:tracePt t="117529" x="1827213" y="3379788"/>
          <p14:tracePt t="117546" x="1865313" y="3379788"/>
          <p14:tracePt t="117565" x="1895475" y="3379788"/>
          <p14:tracePt t="117579" x="1920875" y="3379788"/>
          <p14:tracePt t="117596" x="1958975" y="3379788"/>
          <p14:tracePt t="117613" x="2003425" y="3387725"/>
          <p14:tracePt t="117630" x="2022475" y="3387725"/>
          <p14:tracePt t="117646" x="2030413" y="3390900"/>
          <p14:tracePt t="117663" x="2033588" y="3395663"/>
          <p14:tracePt t="117679" x="2038350" y="3395663"/>
          <p14:tracePt t="117696" x="2038350" y="3398838"/>
          <p14:tracePt t="117713" x="2041525" y="3402013"/>
          <p14:tracePt t="117729" x="2041525" y="3406775"/>
          <p14:tracePt t="117746" x="2044700" y="3409950"/>
          <p14:tracePt t="117763" x="2044700" y="3414713"/>
          <p14:tracePt t="117781" x="2057400" y="3429000"/>
          <p14:tracePt t="117796" x="2060575" y="3432175"/>
          <p14:tracePt t="117813" x="2068513" y="3436938"/>
          <p14:tracePt t="117830" x="2071688" y="3448050"/>
          <p14:tracePt t="117846" x="2079625" y="3448050"/>
          <p14:tracePt t="117880" x="2079625" y="3451225"/>
          <p14:tracePt t="117897" x="2079625" y="3455988"/>
          <p14:tracePt t="117919" x="2082800" y="3455988"/>
          <p14:tracePt t="120128" x="2116138" y="3467100"/>
          <p14:tracePt t="120135" x="2139950" y="3478213"/>
          <p14:tracePt t="120145" x="2165350" y="3492500"/>
          <p14:tracePt t="120162" x="2236788" y="3514725"/>
          <p14:tracePt t="120179" x="2271713" y="3514725"/>
          <p14:tracePt t="120195" x="2316163" y="3511550"/>
          <p14:tracePt t="120212" x="2379663" y="3500438"/>
          <p14:tracePt t="120228" x="2470150" y="3481388"/>
          <p14:tracePt t="120262" x="2609850" y="3455988"/>
          <p14:tracePt t="120295" x="2797175" y="3432175"/>
          <p14:tracePt t="120313" x="2879725" y="3432175"/>
          <p14:tracePt t="120330" x="2981325" y="3432175"/>
          <p14:tracePt t="120346" x="3038475" y="3436938"/>
          <p14:tracePt t="120363" x="3082925" y="3448050"/>
          <p14:tracePt t="120380" x="3132138" y="3448050"/>
          <p14:tracePt t="120396" x="3192463" y="3459163"/>
          <p14:tracePt t="120413" x="3217863" y="3459163"/>
          <p14:tracePt t="120430" x="3236913" y="3459163"/>
          <p14:tracePt t="120446" x="3252788" y="3459163"/>
          <p14:tracePt t="120463" x="3278188" y="3459163"/>
          <p14:tracePt t="120480" x="3297238" y="3459163"/>
          <p14:tracePt t="120496" x="3324225" y="3459163"/>
          <p14:tracePt t="120513" x="3360738" y="3459163"/>
          <p14:tracePt t="120530" x="3379788" y="3459163"/>
          <p14:tracePt t="120546" x="3398838" y="3459163"/>
          <p14:tracePt t="120563" x="3414713" y="3459163"/>
          <p14:tracePt t="120580" x="3436938" y="3459163"/>
          <p14:tracePt t="120596" x="3448050" y="3459163"/>
          <p14:tracePt t="120613" x="3462338" y="3462338"/>
          <p14:tracePt t="120631" x="3481388" y="3462338"/>
          <p14:tracePt t="120646" x="3486150" y="3462338"/>
          <p14:tracePt t="120663" x="3492500" y="3462338"/>
          <p14:tracePt t="120680" x="3500438" y="3462338"/>
          <p14:tracePt t="120696" x="3514725" y="3462338"/>
          <p14:tracePt t="120713" x="3527425" y="3462338"/>
          <p14:tracePt t="120730" x="3541713" y="3462338"/>
          <p14:tracePt t="120746" x="3549650" y="3462338"/>
          <p14:tracePt t="120763" x="3563938" y="3462338"/>
          <p14:tracePt t="120780" x="3568700" y="3462338"/>
          <p14:tracePt t="120813" x="3575050" y="3462338"/>
          <p14:tracePt t="120847" x="3582988" y="3462338"/>
          <p14:tracePt t="125783" x="3582988" y="3455988"/>
          <p14:tracePt t="125790" x="3575050" y="3429000"/>
          <p14:tracePt t="125797" x="3575050" y="3398838"/>
          <p14:tracePt t="125812" x="3568700" y="3335338"/>
          <p14:tracePt t="125829" x="3563938" y="3282950"/>
          <p14:tracePt t="125846" x="3563938" y="3241675"/>
          <p14:tracePt t="125862" x="3563938" y="3165475"/>
          <p14:tracePt t="125879" x="3557588" y="3086100"/>
          <p14:tracePt t="125912" x="3549650" y="2992438"/>
          <p14:tracePt t="125946" x="3538538" y="2884488"/>
          <p14:tracePt t="125964" x="3527425" y="2808288"/>
          <p14:tracePt t="125980" x="3519488" y="2714625"/>
          <p14:tracePt t="125997" x="3514725" y="2681288"/>
          <p14:tracePt t="126013" x="3503613" y="2646363"/>
          <p14:tracePt t="126032" x="3486150" y="2598738"/>
          <p14:tracePt t="126047" x="3470275" y="2557463"/>
          <p14:tracePt t="126063" x="3459163" y="2538413"/>
          <p14:tracePt t="126080" x="3448050" y="2511425"/>
          <p14:tracePt t="126097" x="3429000" y="2486025"/>
          <p14:tracePt t="126113" x="3417888" y="2466975"/>
          <p14:tracePt t="126130" x="3402013" y="2443163"/>
          <p14:tracePt t="126148" x="3390900" y="2436813"/>
          <p14:tracePt t="126163" x="3384550" y="2432050"/>
          <p14:tracePt t="126180" x="3365500" y="2406650"/>
          <p14:tracePt t="126197" x="3349625" y="2395538"/>
          <p14:tracePt t="126213" x="3330575" y="2387600"/>
          <p14:tracePt t="126230" x="3319463" y="2384425"/>
          <p14:tracePt t="126247" x="3316288" y="2384425"/>
          <p14:tracePt t="127047" x="3319463" y="2335213"/>
          <p14:tracePt t="127054" x="3319463" y="2330450"/>
          <p14:tracePt t="127062" x="3330575" y="2289175"/>
          <p14:tracePt t="127079" x="3335338" y="2263775"/>
          <p14:tracePt t="127096" x="3343275" y="2244725"/>
          <p14:tracePt t="127112" x="3343275" y="2225675"/>
          <p14:tracePt t="127129" x="3335338" y="2214563"/>
          <p14:tracePt t="127146" x="3330575" y="2206625"/>
          <p14:tracePt t="127179" x="3313113" y="2157413"/>
          <p14:tracePt t="127213" x="3278188" y="2098675"/>
          <p14:tracePt t="127230" x="3255963" y="2071688"/>
          <p14:tracePt t="127247" x="3248025" y="2063750"/>
          <p14:tracePt t="127263" x="3233738" y="2057400"/>
          <p14:tracePt t="127280" x="3203575" y="2049463"/>
          <p14:tracePt t="127297" x="3184525" y="2049463"/>
          <p14:tracePt t="127313" x="3165475" y="2049463"/>
          <p14:tracePt t="127332" x="3128963" y="2060575"/>
          <p14:tracePt t="127347" x="3105150" y="2085975"/>
          <p14:tracePt t="127363" x="3079750" y="2116138"/>
          <p14:tracePt t="127380" x="3063875" y="2146300"/>
          <p14:tracePt t="127397" x="3049588" y="2170113"/>
          <p14:tracePt t="127413" x="3041650" y="2181225"/>
          <p14:tracePt t="127430" x="3033713" y="2195513"/>
          <p14:tracePt t="127447" x="3033713" y="2211388"/>
          <p14:tracePt t="127463" x="3033713" y="2233613"/>
          <p14:tracePt t="127480" x="3041650" y="2252663"/>
          <p14:tracePt t="127497" x="3063875" y="2278063"/>
          <p14:tracePt t="127513" x="3094038" y="2324100"/>
          <p14:tracePt t="127530" x="3128963" y="2354263"/>
          <p14:tracePt t="127546" x="3173413" y="2368550"/>
          <p14:tracePt t="127563" x="3255963" y="2384425"/>
          <p14:tracePt t="127580" x="3387725" y="2384425"/>
          <p14:tracePt t="127597" x="3473450" y="2365375"/>
          <p14:tracePt t="127613" x="3552825" y="2324100"/>
          <p14:tracePt t="127630" x="3640138" y="2278063"/>
          <p14:tracePt t="127649" x="3673475" y="2247900"/>
          <p14:tracePt t="127663" x="3706813" y="2236788"/>
          <p14:tracePt t="127680" x="3729038" y="2222500"/>
          <p14:tracePt t="127696" x="3748088" y="2200275"/>
          <p14:tracePt t="127713" x="3756025" y="2187575"/>
          <p14:tracePt t="127730" x="3767138" y="2176463"/>
          <p14:tracePt t="127747" x="3767138" y="2165350"/>
          <p14:tracePt t="127763" x="3767138" y="2162175"/>
          <p14:tracePt t="127791" x="3733800" y="2135188"/>
          <p14:tracePt t="127798" x="3711575" y="2124075"/>
          <p14:tracePt t="127814" x="3676650" y="2124075"/>
          <p14:tracePt t="127830" x="3635375" y="2143125"/>
          <p14:tracePt t="127847" x="3609975" y="2165350"/>
          <p14:tracePt t="127864" x="3586163" y="2187575"/>
          <p14:tracePt t="127880" x="3571875" y="2217738"/>
          <p14:tracePt t="127897" x="3571875" y="2225675"/>
          <p14:tracePt t="127914" x="3582988" y="2241550"/>
          <p14:tracePt t="127931" x="3624263" y="2244725"/>
          <p14:tracePt t="127947" x="3665538" y="2244725"/>
          <p14:tracePt t="127964" x="3703638" y="2244725"/>
          <p14:tracePt t="127980" x="3786188" y="2233613"/>
          <p14:tracePt t="127997" x="3970338" y="2203450"/>
          <p14:tracePt t="128013" x="4105275" y="2162175"/>
          <p14:tracePt t="128030" x="4241800" y="2116138"/>
          <p14:tracePt t="128047" x="4365625" y="2049463"/>
          <p14:tracePt t="128063" x="4391025" y="2027238"/>
          <p14:tracePt t="128080" x="4406900" y="2019300"/>
          <p14:tracePt t="128097" x="4410075" y="2019300"/>
          <p14:tracePt t="128164" x="4402138" y="2019300"/>
          <p14:tracePt t="128172" x="4371975" y="2019300"/>
          <p14:tracePt t="128180" x="4327525" y="2030413"/>
          <p14:tracePt t="128186" x="4283075" y="2060575"/>
          <p14:tracePt t="128197" x="4259263" y="2071688"/>
          <p14:tracePt t="128213" x="4225925" y="2085975"/>
          <p14:tracePt t="128230" x="4200525" y="2109788"/>
          <p14:tracePt t="128247" x="4195763" y="2112963"/>
          <p14:tracePt t="128263" x="4192588" y="2120900"/>
          <p14:tracePt t="128282" x="4192588" y="2139950"/>
          <p14:tracePt t="128297" x="4225925" y="2151063"/>
          <p14:tracePt t="128314" x="4271963" y="2162175"/>
          <p14:tracePt t="128330" x="4327525" y="2162175"/>
          <p14:tracePt t="128347" x="4371975" y="2162175"/>
          <p14:tracePt t="128364" x="4398963" y="2162175"/>
          <p14:tracePt t="128380" x="4418013" y="2162175"/>
          <p14:tracePt t="128397" x="4432300" y="2162175"/>
          <p14:tracePt t="128414" x="4451350" y="2162175"/>
          <p14:tracePt t="128430" x="4456113" y="2162175"/>
          <p14:tracePt t="128447" x="4459288" y="2162175"/>
          <p14:tracePt t="131877" x="4456113" y="2162175"/>
          <p14:tracePt t="131884" x="4429125" y="2173288"/>
          <p14:tracePt t="131896" x="4395788" y="2187575"/>
          <p14:tracePt t="131913" x="4259263" y="2263775"/>
          <p14:tracePt t="131930" x="4173538" y="2316163"/>
          <p14:tracePt t="131946" x="4090988" y="2365375"/>
          <p14:tracePt t="131964" x="3917950" y="2459038"/>
          <p14:tracePt t="131996" x="3748088" y="2563813"/>
          <p14:tracePt t="132029" x="3508375" y="2692400"/>
          <p14:tracePt t="132047" x="3443288" y="2733675"/>
          <p14:tracePt t="132064" x="3395663" y="2771775"/>
          <p14:tracePt t="132081" x="3300413" y="2816225"/>
          <p14:tracePt t="132097" x="3248025" y="2849563"/>
          <p14:tracePt t="132114" x="3200400" y="2871788"/>
          <p14:tracePt t="132130" x="3157538" y="2898775"/>
          <p14:tracePt t="132147" x="3116263" y="2928938"/>
          <p14:tracePt t="132164" x="3094038" y="2951163"/>
          <p14:tracePt t="132181" x="3071813" y="2967038"/>
          <p14:tracePt t="132197" x="3052763" y="2986088"/>
          <p14:tracePt t="132214" x="3030538" y="3008313"/>
          <p14:tracePt t="132231" x="3027363" y="3022600"/>
          <p14:tracePt t="132247" x="3022600" y="3038475"/>
          <p14:tracePt t="132264" x="3011488" y="3057525"/>
          <p14:tracePt t="132281" x="3011488" y="3060700"/>
          <p14:tracePt t="132297" x="3011488" y="3068638"/>
          <p14:tracePt t="132314" x="3011488" y="3074988"/>
          <p14:tracePt t="132347" x="3011488" y="3086100"/>
          <p14:tracePt t="132363" x="3011488" y="3105150"/>
          <p14:tracePt t="132382" x="3011488" y="3113088"/>
          <p14:tracePt t="132397" x="3011488" y="3116263"/>
          <p14:tracePt t="132827" x="3011488" y="3124200"/>
          <p14:tracePt t="132834" x="3011488" y="3128963"/>
          <p14:tracePt t="132841" x="3019425" y="3132138"/>
          <p14:tracePt t="132849" x="3022600" y="3135313"/>
          <p14:tracePt t="132864" x="3041650" y="3154363"/>
          <p14:tracePt t="132896" x="3098800" y="3211513"/>
          <p14:tracePt t="132914" x="3151188" y="3263900"/>
          <p14:tracePt t="132930" x="3176588" y="3286125"/>
          <p14:tracePt t="132946" x="3206750" y="3300413"/>
          <p14:tracePt t="132963" x="3241675" y="3319463"/>
          <p14:tracePt t="132996" x="3357563" y="3343275"/>
          <p14:tracePt t="133029" x="3448050" y="3349625"/>
          <p14:tracePt t="133047" x="3514725" y="3354388"/>
          <p14:tracePt t="133064" x="3560763" y="3354388"/>
          <p14:tracePt t="133081" x="3602038" y="3365500"/>
          <p14:tracePt t="133097" x="3657600" y="3371850"/>
          <p14:tracePt t="133114" x="3687763" y="3376613"/>
          <p14:tracePt t="133131" x="3722688" y="3387725"/>
          <p14:tracePt t="133147" x="3786188" y="3417888"/>
          <p14:tracePt t="133164" x="3827463" y="3436938"/>
          <p14:tracePt t="133181" x="3860800" y="3459163"/>
          <p14:tracePt t="133197" x="3895725" y="3481388"/>
          <p14:tracePt t="133214" x="3932238" y="3500438"/>
          <p14:tracePt t="133231" x="3951288" y="3511550"/>
          <p14:tracePt t="133247" x="3967163" y="3514725"/>
          <p14:tracePt t="133265" x="3986213" y="3527425"/>
          <p14:tracePt t="133281" x="3992563" y="3530600"/>
          <p14:tracePt t="133297" x="4008438" y="3538538"/>
          <p14:tracePt t="133314" x="4014788" y="3544888"/>
          <p14:tracePt t="133332" x="4027488" y="3552825"/>
          <p14:tracePt t="133347" x="4030663" y="3557588"/>
          <p14:tracePt t="133364" x="4030663" y="3563938"/>
          <p14:tracePt t="133381" x="4038600" y="3575050"/>
          <p14:tracePt t="133397" x="4041775" y="3582988"/>
          <p14:tracePt t="133414" x="4041775" y="3586163"/>
          <p14:tracePt t="135516" x="4052888" y="3598863"/>
          <p14:tracePt t="135524" x="4075113" y="3613150"/>
          <p14:tracePt t="135530" x="4083050" y="3621088"/>
          <p14:tracePt t="135547" x="4086225" y="3629025"/>
          <p14:tracePt t="135563" x="4086225" y="3635375"/>
          <p14:tracePt t="135580" x="4368800" y="3797300"/>
          <p14:tracePt t="135596" x="4462463" y="3797300"/>
          <p14:tracePt t="135613" x="4508500" y="3797300"/>
          <p14:tracePt t="135647" x="4572000" y="3797300"/>
          <p14:tracePt t="135680" x="4670425" y="3794125"/>
          <p14:tracePt t="135699" x="4737100" y="3794125"/>
          <p14:tracePt t="135716" x="4778375" y="3794125"/>
          <p14:tracePt t="135731" x="4816475" y="3797300"/>
          <p14:tracePt t="135748" x="4854575" y="3800475"/>
          <p14:tracePt t="135765" x="4910138" y="3813175"/>
          <p14:tracePt t="135781" x="4937125" y="3819525"/>
          <p14:tracePt t="135798" x="4962525" y="3819525"/>
          <p14:tracePt t="135814" x="4992688" y="3819525"/>
          <p14:tracePt t="135831" x="5041900" y="3819525"/>
          <p14:tracePt t="135848" x="5083175" y="3819525"/>
          <p14:tracePt t="135864" x="5121275" y="3819525"/>
          <p14:tracePt t="135881" x="5146675" y="3819525"/>
          <p14:tracePt t="135897" x="5165725" y="3819525"/>
          <p14:tracePt t="135914" x="5173663" y="3819525"/>
          <p14:tracePt t="136379" x="5173663" y="3813175"/>
          <p14:tracePt t="136429" x="5173663" y="3808413"/>
          <p14:tracePt t="136450" x="5173663" y="3805238"/>
          <p14:tracePt t="136465" x="5173663" y="3800475"/>
          <p14:tracePt t="136481" x="5170488" y="3800475"/>
          <p14:tracePt t="136496" x="5165725" y="3797300"/>
          <p14:tracePt t="136514" x="5157788" y="3794125"/>
          <p14:tracePt t="136531" x="5151438" y="3794125"/>
          <p14:tracePt t="136548" x="5132388" y="3786188"/>
          <p14:tracePt t="136564" x="5121275" y="3775075"/>
          <p14:tracePt t="136581" x="5105400" y="3767138"/>
          <p14:tracePt t="136598" x="5075238" y="3756025"/>
          <p14:tracePt t="136614" x="5068888" y="3748088"/>
          <p14:tracePt t="136631" x="5049838" y="3741738"/>
          <p14:tracePt t="136647" x="5022850" y="3736975"/>
          <p14:tracePt t="136664" x="4986338" y="3736975"/>
          <p14:tracePt t="136681" x="4967288" y="3736975"/>
          <p14:tracePt t="136697" x="4948238" y="3736975"/>
          <p14:tracePt t="136716" x="4929188" y="3736975"/>
          <p14:tracePt t="136731" x="4910138" y="3736975"/>
          <p14:tracePt t="136748" x="4891088" y="3736975"/>
          <p14:tracePt t="136765" x="4860925" y="3736975"/>
          <p14:tracePt t="136781" x="4816475" y="3759200"/>
          <p14:tracePt t="136797" x="4775200" y="3783013"/>
          <p14:tracePt t="136814" x="4748213" y="3800475"/>
          <p14:tracePt t="136831" x="4703763" y="3824288"/>
          <p14:tracePt t="136847" x="4684713" y="3827463"/>
          <p14:tracePt t="136864" x="4662488" y="3830638"/>
          <p14:tracePt t="136881" x="4632325" y="3843338"/>
          <p14:tracePt t="136897" x="4613275" y="3846513"/>
          <p14:tracePt t="136914" x="4605338" y="3854450"/>
          <p14:tracePt t="136931" x="4591050" y="3854450"/>
          <p14:tracePt t="136948" x="4579938" y="3857625"/>
          <p14:tracePt t="136964" x="4568825" y="3857625"/>
          <p14:tracePt t="136981" x="4557713" y="3857625"/>
          <p14:tracePt t="136997" x="4545013" y="3857625"/>
          <p14:tracePt t="137014" x="4530725" y="3857625"/>
          <p14:tracePt t="137031" x="4522788" y="3857625"/>
          <p14:tracePt t="137047" x="4508500" y="3857625"/>
          <p14:tracePt t="137065" x="4489450" y="3857625"/>
          <p14:tracePt t="137081" x="4486275" y="3857625"/>
          <p14:tracePt t="137097" x="4481513" y="3857625"/>
          <p14:tracePt t="137114" x="4473575" y="3857625"/>
          <p14:tracePt t="137131" x="4462463" y="3857625"/>
          <p14:tracePt t="137147" x="4459288" y="3857625"/>
          <p14:tracePt t="137164" x="4456113" y="3857625"/>
          <p14:tracePt t="137182" x="4448175" y="3857625"/>
          <p14:tracePt t="137214" x="4443413" y="3857625"/>
          <p14:tracePt t="137239" x="4440238" y="3857625"/>
          <p14:tracePt t="137278" x="4432300" y="3857625"/>
          <p14:tracePt t="137291" x="4429125" y="3857625"/>
          <p14:tracePt t="137313" x="4425950" y="3857625"/>
          <p14:tracePt t="137328" x="4421188" y="38576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State-based Rejection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63636"/>
          <a:stretch/>
        </p:blipFill>
        <p:spPr>
          <a:xfrm>
            <a:off x="764458" y="1257300"/>
            <a:ext cx="3657600" cy="18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84290" y="1600200"/>
            <a:ext cx="3883742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State-based </a:t>
            </a:r>
            <a:r>
              <a:rPr lang="en-US" dirty="0"/>
              <a:t>r</a:t>
            </a:r>
            <a:r>
              <a:rPr lang="en-US" dirty="0" smtClean="0"/>
              <a:t>ejection should be done as early as possible, so in prepare rather than accept phase and makes the safety condition in </a:t>
            </a:r>
            <a:r>
              <a:rPr lang="en-US" dirty="0" err="1" smtClean="0"/>
              <a:t>Lamport’s</a:t>
            </a:r>
            <a:r>
              <a:rPr lang="en-US" dirty="0" smtClean="0"/>
              <a:t> algorithm stronger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032" y="3544529"/>
            <a:ext cx="8001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synchronized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ProposalFeedbackKind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checkPrepareRequest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14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) {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isPrepareConcurrencyConflict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)?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		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ProposalFeedbackKind.</a:t>
            </a:r>
            <a:r>
              <a:rPr lang="en-US" sz="1400" b="1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CONCURRENCY_CONFLICT</a:t>
            </a:r>
            <a:r>
              <a:rPr lang="en-US" sz="1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: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	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checkWithVetoer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3000" y="5220928"/>
            <a:ext cx="5715000" cy="10274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Single site cannot veto if majority used, rejection equal to not responding, which means majority wins if its response not considered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2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36"/>
    </mc:Choice>
    <mc:Fallback xmlns="">
      <p:transition spd="slow" advTm="9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950" x="4429125" y="3860800"/>
          <p14:tracePt t="9958" x="4437063" y="3865563"/>
          <p14:tracePt t="9965" x="4462463" y="3876675"/>
          <p14:tracePt t="9976" x="4486275" y="3890963"/>
          <p14:tracePt t="9994" x="4549775" y="3914775"/>
          <p14:tracePt t="10009" x="4594225" y="3940175"/>
          <p14:tracePt t="10026" x="4621213" y="3962400"/>
          <p14:tracePt t="10043" x="4635500" y="3973513"/>
          <p14:tracePt t="10076" x="4676775" y="4011613"/>
          <p14:tracePt t="10109" x="4718050" y="4044950"/>
          <p14:tracePt t="10127" x="4748213" y="4075113"/>
          <p14:tracePt t="10144" x="4772025" y="4098925"/>
          <p14:tracePt t="10160" x="4794250" y="4132263"/>
          <p14:tracePt t="10177" x="4816475" y="4187825"/>
          <p14:tracePt t="10194" x="4827588" y="4222750"/>
          <p14:tracePt t="10211" x="4838700" y="4241800"/>
          <p14:tracePt t="10227" x="4843463" y="4259263"/>
          <p14:tracePt t="10244" x="4846638" y="4264025"/>
          <p14:tracePt t="10260" x="4846638" y="4267200"/>
          <p14:tracePt t="10277" x="4846638" y="4278313"/>
          <p14:tracePt t="10316" x="4849813" y="4278313"/>
          <p14:tracePt t="10338" x="4854575" y="4283075"/>
          <p14:tracePt t="10360" x="4854575" y="4286250"/>
          <p14:tracePt t="10404" x="4854575" y="4289425"/>
          <p14:tracePt t="10411" x="4857750" y="4294188"/>
          <p14:tracePt t="10418" x="4865688" y="4294188"/>
          <p14:tracePt t="10425" x="4865688" y="4297363"/>
          <p14:tracePt t="10433" x="4865688" y="4305300"/>
          <p14:tracePt t="10444" x="4868863" y="4308475"/>
          <p14:tracePt t="10460" x="4872038" y="4313238"/>
          <p14:tracePt t="10477" x="4872038" y="4319588"/>
          <p14:tracePt t="10494" x="4872038" y="4324350"/>
          <p14:tracePt t="10710" x="4872038" y="4327525"/>
          <p14:tracePt t="10718" x="4876800" y="4327525"/>
          <p14:tracePt t="10738" x="4879975" y="4335463"/>
          <p14:tracePt t="10747" x="4879975" y="4338638"/>
          <p14:tracePt t="10761" x="4884738" y="4343400"/>
          <p14:tracePt t="10768" x="4887913" y="4346575"/>
          <p14:tracePt t="10782" x="4887913" y="4349750"/>
          <p14:tracePt t="10794" x="4887913" y="4354513"/>
          <p14:tracePt t="10810" x="4899025" y="4357688"/>
          <p14:tracePt t="10827" x="4906963" y="4368800"/>
          <p14:tracePt t="10844" x="4906963" y="4371975"/>
          <p14:tracePt t="10860" x="4906963" y="4376738"/>
          <p14:tracePt t="10877" x="4906963" y="4379913"/>
          <p14:tracePt t="10894" x="4910138" y="4379913"/>
          <p14:tracePt t="10910" x="4914900" y="4387850"/>
          <p14:tracePt t="10927" x="4914900" y="4391025"/>
          <p14:tracePt t="10944" x="4918075" y="4402138"/>
          <p14:tracePt t="10960" x="4918075" y="4406900"/>
          <p14:tracePt t="10977" x="4921250" y="4414838"/>
          <p14:tracePt t="44615" x="4918075" y="4410075"/>
          <p14:tracePt t="44623" x="4910138" y="4398963"/>
          <p14:tracePt t="44631" x="4899025" y="4387850"/>
          <p14:tracePt t="44645" x="4876800" y="4368800"/>
          <p14:tracePt t="44662" x="4857750" y="4354513"/>
          <p14:tracePt t="44678" x="4835525" y="4319588"/>
          <p14:tracePt t="44695" x="4800600" y="4286250"/>
          <p14:tracePt t="44729" x="4752975" y="4241800"/>
          <p14:tracePt t="44762" x="4673600" y="4187825"/>
          <p14:tracePt t="44780" x="4632325" y="4151313"/>
          <p14:tracePt t="44796" x="4598988" y="4116388"/>
          <p14:tracePt t="44813" x="4545013" y="4064000"/>
          <p14:tracePt t="44829" x="4508500" y="4033838"/>
          <p14:tracePt t="44846" x="4473575" y="4011613"/>
          <p14:tracePt t="44863" x="4429125" y="3978275"/>
          <p14:tracePt t="44879" x="4402138" y="3943350"/>
          <p14:tracePt t="44896" x="4360863" y="3890963"/>
          <p14:tracePt t="44913" x="4330700" y="3849688"/>
          <p14:tracePt t="44929" x="4294188" y="3783013"/>
          <p14:tracePt t="44946" x="4267200" y="3748088"/>
          <p14:tracePt t="44963" x="4244975" y="3714750"/>
          <p14:tracePt t="44980" x="4217988" y="3692525"/>
          <p14:tracePt t="44996" x="4192588" y="3670300"/>
          <p14:tracePt t="45013" x="4173538" y="3640138"/>
          <p14:tracePt t="45029" x="4170363" y="3629025"/>
          <p14:tracePt t="45047" x="4151313" y="3609975"/>
          <p14:tracePt t="45063" x="4140200" y="3602038"/>
          <p14:tracePt t="45683" x="4140200" y="3590925"/>
          <p14:tracePt t="45690" x="4135438" y="3582988"/>
          <p14:tracePt t="45697" x="4132263" y="3571875"/>
          <p14:tracePt t="45712" x="4124325" y="3552825"/>
          <p14:tracePt t="45728" x="4121150" y="3530600"/>
          <p14:tracePt t="45745" x="4113213" y="3511550"/>
          <p14:tracePt t="45762" x="4098925" y="3467100"/>
          <p14:tracePt t="45795" x="4083050" y="3409950"/>
          <p14:tracePt t="45829" x="4049713" y="3330575"/>
          <p14:tracePt t="45847" x="4030663" y="3297238"/>
          <p14:tracePt t="45862" x="4014788" y="3263900"/>
          <p14:tracePt t="45879" x="3989388" y="3217863"/>
          <p14:tracePt t="45896" x="3978275" y="3184525"/>
          <p14:tracePt t="45913" x="3962400" y="3146425"/>
          <p14:tracePt t="45931" x="3956050" y="3098800"/>
          <p14:tracePt t="45946" x="3943350" y="3071813"/>
          <p14:tracePt t="45963" x="3932238" y="3044825"/>
          <p14:tracePt t="45979" x="3921125" y="3022600"/>
          <p14:tracePt t="45997" x="3910013" y="3000375"/>
          <p14:tracePt t="46013" x="3902075" y="2986088"/>
          <p14:tracePt t="46030" x="3898900" y="2970213"/>
          <p14:tracePt t="46046" x="3895725" y="2962275"/>
          <p14:tracePt t="46063" x="3895725" y="2955925"/>
          <p14:tracePt t="46079" x="3895725" y="2936875"/>
          <p14:tracePt t="46096" x="3895725" y="2932113"/>
          <p14:tracePt t="46787" x="3895725" y="2928938"/>
          <p14:tracePt t="46794" x="3887788" y="2921000"/>
          <p14:tracePt t="46801" x="3884613" y="2914650"/>
          <p14:tracePt t="46812" x="3884613" y="2901950"/>
          <p14:tracePt t="46829" x="3871913" y="2884488"/>
          <p14:tracePt t="46845" x="3854450" y="2854325"/>
          <p14:tracePt t="46862" x="3849688" y="2830513"/>
          <p14:tracePt t="46879" x="3838575" y="2816225"/>
          <p14:tracePt t="46912" x="3827463" y="2786063"/>
          <p14:tracePt t="46945" x="3800475" y="2759075"/>
          <p14:tracePt t="46963" x="3789363" y="2741613"/>
          <p14:tracePt t="46980" x="3778250" y="2725738"/>
          <p14:tracePt t="46996" x="3763963" y="2711450"/>
          <p14:tracePt t="47013" x="3748088" y="2700338"/>
          <p14:tracePt t="47030" x="3733800" y="2687638"/>
          <p14:tracePt t="47046" x="3725863" y="2684463"/>
          <p14:tracePt t="47063" x="3711575" y="2673350"/>
          <p14:tracePt t="47080" x="3706813" y="2665413"/>
          <p14:tracePt t="47096" x="3700463" y="2662238"/>
          <p14:tracePt t="47113" x="3695700" y="2662238"/>
          <p14:tracePt t="47129" x="3687763" y="2662238"/>
          <p14:tracePt t="47231" x="3687763" y="2670175"/>
          <p14:tracePt t="47240" x="3687763" y="2673350"/>
          <p14:tracePt t="47246" x="3687763" y="2676525"/>
          <p14:tracePt t="47254" x="3687763" y="2684463"/>
          <p14:tracePt t="47268" x="3687763" y="2687638"/>
          <p14:tracePt t="47280" x="3687763" y="2692400"/>
          <p14:tracePt t="47297" x="3684588" y="2703513"/>
          <p14:tracePt t="47313" x="3681413" y="2706688"/>
          <p14:tracePt t="47330" x="3676650" y="2714625"/>
          <p14:tracePt t="47346" x="3662363" y="2725738"/>
          <p14:tracePt t="47363" x="3616325" y="2763838"/>
          <p14:tracePt t="47379" x="3582988" y="2794000"/>
          <p14:tracePt t="47396" x="3549650" y="2816225"/>
          <p14:tracePt t="47413" x="3514725" y="2827338"/>
          <p14:tracePt t="47429" x="3467100" y="2846388"/>
          <p14:tracePt t="47446" x="3432175" y="2857500"/>
          <p14:tracePt t="47463" x="3406775" y="2865438"/>
          <p14:tracePt t="47480" x="3376613" y="2871788"/>
          <p14:tracePt t="47496" x="3360738" y="2879725"/>
          <p14:tracePt t="47513" x="3349625" y="2887663"/>
          <p14:tracePt t="47530" x="3338513" y="2890838"/>
          <p14:tracePt t="47546" x="3327400" y="2898775"/>
          <p14:tracePt t="47563" x="3324225" y="2901950"/>
          <p14:tracePt t="47580" x="3316288" y="2901950"/>
          <p14:tracePt t="47596" x="3305175" y="2906713"/>
          <p14:tracePt t="47613" x="3300413" y="2906713"/>
          <p14:tracePt t="47630" x="3300413" y="2914650"/>
          <p14:tracePt t="65376" x="3289300" y="2936875"/>
          <p14:tracePt t="65382" x="3286125" y="2959100"/>
          <p14:tracePt t="65397" x="3275013" y="2989263"/>
          <p14:tracePt t="65413" x="3271838" y="3052763"/>
          <p14:tracePt t="65430" x="3255963" y="3116263"/>
          <p14:tracePt t="65447" x="3244850" y="3214688"/>
          <p14:tracePt t="65463" x="3233738" y="3255963"/>
          <p14:tracePt t="65480" x="3222625" y="3294063"/>
          <p14:tracePt t="65513" x="3173413" y="3486150"/>
          <p14:tracePt t="65547" x="3140075" y="3616325"/>
          <p14:tracePt t="65564" x="3124200" y="3752850"/>
          <p14:tracePt t="65581" x="3121025" y="3827463"/>
          <p14:tracePt t="65598" x="3121025" y="3857625"/>
          <p14:tracePt t="65614" x="3113088" y="3890963"/>
          <p14:tracePt t="65965" x="3116263" y="3929063"/>
          <p14:tracePt t="65973" x="3124200" y="3973513"/>
          <p14:tracePt t="65980" x="3135313" y="4014788"/>
          <p14:tracePt t="65987" x="3151188" y="4060825"/>
          <p14:tracePt t="65998" x="3157538" y="4090988"/>
          <p14:tracePt t="66015" x="3176588" y="4157663"/>
          <p14:tracePt t="66031" x="3217863" y="4241800"/>
          <p14:tracePt t="66048" x="3244850" y="4300538"/>
          <p14:tracePt t="66065" x="3259138" y="4343400"/>
          <p14:tracePt t="66082" x="3282950" y="4379913"/>
          <p14:tracePt t="66098" x="3297238" y="4398963"/>
          <p14:tracePt t="66114" x="3308350" y="4425950"/>
          <p14:tracePt t="66131" x="3324225" y="4456113"/>
          <p14:tracePt t="66148" x="3338513" y="4486275"/>
          <p14:tracePt t="66164" x="3349625" y="4492625"/>
          <p14:tracePt t="66181" x="3349625" y="4500563"/>
          <p14:tracePt t="66198" x="3349625" y="4503738"/>
          <p14:tracePt t="66214" x="3349625" y="4514850"/>
          <p14:tracePt t="66231" x="3349625" y="4519613"/>
          <p14:tracePt t="66248" x="3357563" y="4519613"/>
          <p14:tracePt t="66265" x="3357563" y="4527550"/>
          <p14:tracePt t="66281" x="3365500" y="4533900"/>
          <p14:tracePt t="66316" x="3365500" y="4541838"/>
          <p14:tracePt t="66608" x="3365500" y="4538663"/>
          <p14:tracePt t="66668" x="3365500" y="4533900"/>
          <p14:tracePt t="66696" x="3365500" y="4530725"/>
          <p14:tracePt t="66754" x="3368675" y="4530725"/>
          <p14:tracePt t="66762" x="3376613" y="4530725"/>
          <p14:tracePt t="66777" x="3379788" y="4530725"/>
          <p14:tracePt t="66785" x="3384550" y="4530725"/>
          <p14:tracePt t="66805" x="3387725" y="4530725"/>
          <p14:tracePt t="66849" x="3390900" y="4530725"/>
          <p14:tracePt t="66863" x="3390900" y="4533900"/>
          <p14:tracePt t="66871" x="3395663" y="4533900"/>
          <p14:tracePt t="66879" x="3398838" y="4533900"/>
          <p14:tracePt t="66894" x="3406775" y="4541838"/>
          <p14:tracePt t="66900" x="3409950" y="4545013"/>
          <p14:tracePt t="66915" x="3417888" y="4545013"/>
          <p14:tracePt t="66937" x="3421063" y="4549775"/>
          <p14:tracePt t="66948" x="3425825" y="4549775"/>
          <p14:tracePt t="66964" x="3429000" y="4552950"/>
          <p14:tracePt t="66981" x="3440113" y="4560888"/>
          <p14:tracePt t="66997" x="3443288" y="4572000"/>
          <p14:tracePt t="67015" x="3443288" y="4575175"/>
          <p14:tracePt t="67031" x="3443288" y="45799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Prepare Concurrency-based Rejection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1287326"/>
            <a:ext cx="8001000" cy="15580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isPrepareConcurrencyConflict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endParaRPr lang="en-US" sz="14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aState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) 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return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b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maxProposalNumberReceivedInPrepareOrAcceptRequest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&gt;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	</a:t>
            </a:r>
            <a:r>
              <a:rPr lang="en-US" sz="1400" b="1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3128063"/>
            <a:ext cx="5334000" cy="10631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Preparer abandons proposal if it learns about a higher number proposal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1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1"/>
    </mc:Choice>
    <mc:Fallback xmlns="">
      <p:transition spd="slow" advTm="1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9531|recordLength=19531|start=0|end=19531|audioFormat={00001610-0000-0010-8000-00AA00389B71}|audioRate=44100|muted=false|volume=0.8|fadeIn=0|fadeOut=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58456|recordLength=158456|start=0|end=158456|audioFormat={00001610-0000-0010-8000-00AA00389B71}|audioRate=44100|muted=false|volume=0.8|fadeIn=0|fadeOut=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4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97736|recordLength=97736|start=0|end=97736|audioFormat={00001610-0000-0010-8000-00AA00389B71}|audioRate=44100|muted=false|volume=0.8|fadeIn=0|fadeOut=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8.39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2751|recordLength=12751|start=0|end=12751|audioFormat={00001610-0000-0010-8000-00AA00389B71}|audioRate=44100|muted=false|volume=0.8|fadeIn=0|fadeOut=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0810|recordLength=10810|start=0|end=10810|audioFormat={00001610-0000-0010-8000-00AA00389B71}|audioRate=44100|muted=false|volume=0.8|fadeIn=0|fadeOut=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86358|recordLength=86358|start=0|end=86358|audioFormat={00001610-0000-0010-8000-00AA00389B71}|audioRate=44100|muted=false|volume=0.8|fadeIn=0|fadeOut=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26820|recordLength=126820|start=0|end=126820|audioFormat={00001610-0000-0010-8000-00AA00389B71}|audioRate=44100|muted=false|volume=0.8|fadeIn=0|fadeOut=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2351|recordLength=52351|start=0|end=52351|audioFormat={00001610-0000-0010-8000-00AA00389B71}|audioRate=44100|muted=false|volume=0.8|fadeIn=0|fadeOut=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2.7|2.1|6.4|1.200001|0.799999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64206|recordLength=64206|start=0|end=64206|audioFormat={00001610-0000-0010-8000-00AA00389B71}|audioRate=44100|muted=false|volume=0.8|fadeIn=0|fadeOut=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1659|recordLength=11659|start=0|end=11659|audioFormat={00001610-0000-0010-8000-00AA00389B71}|audioRate=44100|muted=false|volume=0.8|fadeIn=0|fadeOut=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5522|recordLength=55522|start=0|end=55522|audioFormat={00001610-0000-0010-8000-00AA00389B71}|audioRate=44100|muted=false|volume=0.8|fadeIn=0|fadeOut=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35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3030|recordLength=43030|start=0|end=43030|audioFormat={00001610-0000-0010-8000-00AA00389B71}|audioRate=44100|muted=false|volume=0.8|fadeIn=0|fadeOut=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4588|recordLength=34588|start=0|end=34588|audioFormat={00001610-0000-0010-8000-00AA00389B71}|audioRate=44100|muted=false|volume=0.8|fadeIn=0|fadeOut=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1414|recordLength=11414|start=0|end=11414|audioFormat={00001610-0000-0010-8000-00AA00389B71}|audioRate=44100|muted=false|volume=0.8|fadeIn=0|fadeOut=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1427|recordLength=11427|start=0|end=11427|audioFormat={00001610-0000-0010-8000-00AA00389B71}|audioRate=44100|muted=false|volume=0.8|fadeIn=0|fadeOut=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74307|recordLength=74307|start=0|end=74307|audioFormat={00001610-0000-0010-8000-00AA00389B71}|audioRate=44100|muted=false|volume=0.8|fadeIn=0|fadeOut=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1969|recordLength=21969|start=0|end=21969|audioFormat={00001610-0000-0010-8000-00AA00389B71}|audioRate=44100|muted=false|volume=0.8|fadeIn=0|fadeOut=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8391|recordLength=28391|start=0|end=28391|audioFormat={00001610-0000-0010-8000-00AA00389B71}|audioRate=44100|muted=false|volume=0.8|fadeIn=0|fadeOut=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7|90.40001|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1187|recordLength=31187|start=0|end=31187|audioFormat={00001610-0000-0010-8000-00AA00389B71}|audioRate=44100|muted=false|volume=0.8|fadeIn=0|fadeOut=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7|90.40001|9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7774|recordLength=27774|start=0|end=27774|audioFormat={00001610-0000-0010-8000-00AA00389B71}|audioRate=44100|muted=false|volume=0.8|fadeIn=0|fadeOut=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8331|recordLength=28331|start=0|end=28331|audioFormat={00001610-0000-0010-8000-00AA00389B71}|audioRate=44100|muted=false|volume=0.8|fadeIn=0|fadeOut=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7619|recordLength=7619|start=0|end=7619|audioFormat={00001610-0000-0010-8000-00AA00389B71}|audioRate=44100|muted=false|volume=0.8|fadeIn=0|fadeOut=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12.2|27|9.699997|16.4|2.099998|14.6|5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73841|recordLength=173841|start=0|end=173841|audioFormat={00001610-0000-0010-8000-00AA00389B71}|audioRate=44100|muted=false|volume=0.8|fadeIn=0|fadeOut=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2402|recordLength=12402|start=0|end=12402|audioFormat={00001610-0000-0010-8000-00AA00389B71}|audioRate=44100|muted=false|volume=0.8|fadeIn=0|fadeOut=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7|90.40001|9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7155|recordLength=7155|start=0|end=7155|audioFormat={00001610-0000-0010-8000-00AA00389B71}|audioRate=44100|muted=false|volume=0.8|fadeIn=0|fadeOut=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1659|recordLength=11659|start=0|end=11659|audioFormat={00001610-0000-0010-8000-00AA00389B71}|audioRate=44100|muted=false|volume=0.8|fadeIn=0|fadeOut=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1727|recordLength=21727|start=0|end=21727|audioFormat={00001610-0000-0010-8000-00AA00389B71}|audioRate=44100|muted=false|volume=0.8|fadeIn=0|fadeOut=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9887|recordLength=29887|start=0|end=29887|audioFormat={00001610-0000-0010-8000-00AA00389B71}|audioRate=44100|muted=false|volume=0.8|fadeIn=0|fadeOut=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8176|recordLength=8176|start=0|end=8176|audioFormat={00001610-0000-0010-8000-00AA00389B71}|audioRate=44100|muted=false|volume=0.8|fadeIn=0|fadeOut=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87751|recordLength=87751|start=0|end=87751|audioFormat={00001610-0000-0010-8000-00AA00389B71}|audioRate=44100|muted=false|volume=0.8|fadeIn=0|fadeOut=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1608|recordLength=21608|start=0|end=21608|audioFormat={00001610-0000-0010-8000-00AA00389B71}|audioRate=44100|muted=false|volume=0.8|fadeIn=0|fadeOut=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4479|recordLength=14479|start=0|end=14479|audioFormat={00001610-0000-0010-8000-00AA00389B71}|audioRate=44100|muted=false|volume=0.8|fadeIn=0|fadeOut=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4129|recordLength=24129|start=0|end=24129|audioFormat={00001610-0000-0010-8000-00AA00389B71}|audioRate=44100|muted=false|volume=0.8|fadeIn=0|fadeOut=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9.2|10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2573|recordLength=52573|start=0|end=52573|audioFormat={00001610-0000-0010-8000-00AA00389B71}|audioRate=44100|muted=false|volume=0.8|fadeIn=0|fadeOut=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1.5|16.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6056|recordLength=56056|start=0|end=56056|audioFormat={00001610-0000-0010-8000-00AA00389B71}|audioRate=44100|muted=false|volume=0.8|fadeIn=0|fadeOut=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7.3|5|5.30000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53162|recordLength=153162|start=0|end=153162|audioFormat={00001610-0000-0010-8000-00AA00389B71}|audioRate=44100|muted=false|volume=0.8|fadeIn=0|fadeOut=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8.39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3780|recordLength=23780|start=0|end=23780|audioFormat={00001610-0000-0010-8000-00AA00389B71}|audioRate=44100|muted=false|volume=0.8|fadeIn=0|fadeOut=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8757|recordLength=38757|start=0|end=38757|audioFormat={00001610-0000-0010-8000-00AA00389B71}|audioRate=44100|muted=false|volume=0.8|fadeIn=0|fadeOut=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7.5|41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80089|recordLength=80089|start=0|end=80089|audioFormat={00001610-0000-0010-8000-00AA00389B71}|audioRate=44100|muted=false|volume=0.8|fadeIn=0|fadeOut=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9.3|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1753|recordLength=41753|start=0|end=41753|audioFormat={00001610-0000-0010-8000-00AA00389B71}|audioRate=44100|muted=false|volume=0.8|fadeIn=0|fadeOut=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2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4440|recordLength=24440|start=0|end=24440|audioFormat={00001610-0000-0010-8000-00AA00389B71}|audioRate=44100|muted=false|volume=0.8|fadeIn=0|fadeOut=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5.80000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0057|recordLength=40057|start=0|end=40057|audioFormat={00001610-0000-0010-8000-00AA00389B71}|audioRate=44100|muted=false|volume=0.8|fadeIn=0|fadeOut=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0769|recordLength=30769|start=0|end=30769|audioFormat={00001610-0000-0010-8000-00AA00389B71}|audioRate=44100|muted=false|volume=0.8|fadeIn=0|fadeOut=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7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9020|recordLength=49020|start=0|end=49020|audioFormat={00001610-0000-0010-8000-00AA00389B71}|audioRate=44100|muted=false|volume=0.8|fadeIn=0|fadeOut=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9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9771|recordLength=29771|start=0|end=29771|audioFormat={00001610-0000-0010-8000-00AA00389B71}|audioRate=44100|muted=false|volume=0.8|fadeIn=0|fadeOut=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6.400002|1.59999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00545|recordLength=100545|start=0|end=100545|audioFormat={00001610-0000-0010-8000-00AA00389B71}|audioRate=44100|muted=false|volume=0.8|fadeIn=0|fadeOut=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9.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8146|recordLength=28146|start=0|end=28146|audioFormat={00001610-0000-0010-8000-00AA00389B71}|audioRate=44100|muted=false|volume=0.8|fadeIn=0|fadeOut=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6675|recordLength=16675|start=0|end=16675|audioFormat={00001610-0000-0010-8000-00AA00389B71}|audioRate=44100|muted=false|volume=0.8|fadeIn=0|fadeOut=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8.39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3|5.6|3.79999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7111|recordLength=27111|start=0|end=27111|audioFormat={00001610-0000-0010-8000-00AA00389B71}|audioRate=44100|muted=false|volume=0.8|fadeIn=0|fadeOut=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93523|recordLength=93523|start=0|end=93523|audioFormat={00001610-0000-0010-8000-00AA00389B71}|audioRate=44100|muted=false|volume=0.8|fadeIn=0|fadeOut=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8.5|3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9245|recordLength=39245|start=0|end=39245|audioFormat={00001610-0000-0010-8000-00AA00389B71}|audioRate=44100|muted=false|volume=0.8|fadeIn=0|fadeOut=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4779|recordLength=54779|start=0|end=54779|audioFormat={00001610-0000-0010-8000-00AA00389B71}|audioRate=44100|muted=false|volume=0.8|fadeIn=0|fadeOut=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9.699999|9.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1332|recordLength=51332|start=0|end=51332|audioFormat={00001610-0000-0010-8000-00AA00389B71}|audioRate=44100|muted=false|volume=0.8|fadeIn=0|fadeOut=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6164|recordLength=16164|start=0|end=16164|audioFormat={00001610-0000-0010-8000-00AA00389B71}|audioRate=44100|muted=false|volume=0.8|fadeIn=0|fadeOut=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1203|recordLength=51203|start=0|end=51203|audioFormat={00001610-0000-0010-8000-00AA00389B71}|audioRate=44100|muted=false|volume=0.8|fadeIn=0|fadeOut=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3.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60060|recordLength=60060|start=0|end=60060|audioFormat={00001610-0000-0010-8000-00AA00389B71}|audioRate=44100|muted=false|volume=0.8|fadeIn=0|fadeOut=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4144|recordLength=14144|start=0|end=14144|audioFormat={00001610-0000-0010-8000-00AA00389B71}|audioRate=44100|muted=false|volume=0.8|fadeIn=0|fadeOut=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8481|recordLength=28481|start=0|end=28481|audioFormat={00001610-0000-0010-8000-00AA00389B71}|audioRate=44100|muted=false|volume=0.8|fadeIn=0|fadeOut=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43.1|3.5|3.10000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60268|recordLength=160268|start=0|end=160268|audioFormat={00001610-0000-0010-8000-00AA00389B71}|audioRate=44100|muted=false|volume=0.8|fadeIn=0|fadeOut=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34914</TotalTime>
  <Words>2080</Words>
  <Application>Microsoft Office PowerPoint</Application>
  <PresentationFormat>On-screen Show (4:3)</PresentationFormat>
  <Paragraphs>486</Paragraphs>
  <Slides>59</Slides>
  <Notes>2</Notes>
  <HiddenSlides>0</HiddenSlides>
  <MMClips>59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Calibri</vt:lpstr>
      <vt:lpstr>Century Schoolbook</vt:lpstr>
      <vt:lpstr>Courier New</vt:lpstr>
      <vt:lpstr>Wingdings</vt:lpstr>
      <vt:lpstr>Wingdings 2</vt:lpstr>
      <vt:lpstr>Oriel</vt:lpstr>
      <vt:lpstr>Distributed Consensus- Part 6: Paxos Implementation and Executions</vt:lpstr>
      <vt:lpstr>Basic (Non Centralized) Paxos</vt:lpstr>
      <vt:lpstr>(Central) Synchronous</vt:lpstr>
      <vt:lpstr>Consensus Mechanism Hierarchy</vt:lpstr>
      <vt:lpstr>When to Not Use Paxos</vt:lpstr>
      <vt:lpstr>Propose First Phase</vt:lpstr>
      <vt:lpstr>Prepare Query</vt:lpstr>
      <vt:lpstr>State-based Rejection</vt:lpstr>
      <vt:lpstr>Prepare Concurrency-based Rejection</vt:lpstr>
      <vt:lpstr>Prepare Query</vt:lpstr>
      <vt:lpstr>Helper Prepare</vt:lpstr>
      <vt:lpstr>Prepared</vt:lpstr>
      <vt:lpstr>Prepare Aggregation </vt:lpstr>
      <vt:lpstr>Prepared Proposal</vt:lpstr>
      <vt:lpstr>Proposal Phase 2</vt:lpstr>
      <vt:lpstr>Accept Check</vt:lpstr>
      <vt:lpstr>Prepare-Accept Integration</vt:lpstr>
      <vt:lpstr>Synchronous Accept Phase</vt:lpstr>
      <vt:lpstr>Basic (Non Centralized) Paxos Accept Phase</vt:lpstr>
      <vt:lpstr>Do not Broadcast Learned Information</vt:lpstr>
      <vt:lpstr>Broadcast Accepted Notification</vt:lpstr>
      <vt:lpstr>Example Scenarios</vt:lpstr>
      <vt:lpstr>Paxos Algorithm Properties</vt:lpstr>
      <vt:lpstr>Case 1 Properties</vt:lpstr>
      <vt:lpstr>Case 1: In-Order Prepares Before Accepts</vt:lpstr>
      <vt:lpstr>In-Order Prepares Before Accepts</vt:lpstr>
      <vt:lpstr>Paxos Algorithm Properties</vt:lpstr>
      <vt:lpstr>Case 2 Properties</vt:lpstr>
      <vt:lpstr>Case 2: Reverse-Order Prepares Before Accepts</vt:lpstr>
      <vt:lpstr>Case 2: Abandoning Lower Proposal in Prepare Phase</vt:lpstr>
      <vt:lpstr>Paxos Algorithm Property</vt:lpstr>
      <vt:lpstr>Case 3 Property</vt:lpstr>
      <vt:lpstr>Case 3: 1 Before 3</vt:lpstr>
      <vt:lpstr>Case 3</vt:lpstr>
      <vt:lpstr>Late Messages and Re-proposals</vt:lpstr>
      <vt:lpstr>Why Re-propose with Majority?</vt:lpstr>
      <vt:lpstr>Case 4: Properties</vt:lpstr>
      <vt:lpstr>Case 2: Construction</vt:lpstr>
      <vt:lpstr>Case 4: 2 Learns Before Dying</vt:lpstr>
      <vt:lpstr>Case 4:1 Learns Twice</vt:lpstr>
      <vt:lpstr>Case 4: 3 Learns Once</vt:lpstr>
      <vt:lpstr>Why Re-propose with Minority</vt:lpstr>
      <vt:lpstr>Case 5: Properties</vt:lpstr>
      <vt:lpstr>Case 5: Construction</vt:lpstr>
      <vt:lpstr>Case 5: Execution </vt:lpstr>
      <vt:lpstr>Case 6: Properties</vt:lpstr>
      <vt:lpstr>Construction</vt:lpstr>
      <vt:lpstr>Case 6: Execution </vt:lpstr>
      <vt:lpstr>Paxos Algorithm Property</vt:lpstr>
      <vt:lpstr>Case 7  Properties</vt:lpstr>
      <vt:lpstr>Case 7: Paxos Livelock with Retries</vt:lpstr>
      <vt:lpstr>Case 7: 3-Prepare 1-Accept</vt:lpstr>
      <vt:lpstr>Case 7: 1-Reprepare Succeeds</vt:lpstr>
      <vt:lpstr>Case 7: 3-(Re) Accept After 1-(Re-Re) Prepare</vt:lpstr>
      <vt:lpstr>Case 8: Uncontrolled Execution-1 (Conflict in Prepare Phase)</vt:lpstr>
      <vt:lpstr>Paxos vs. Centralized Synchronous</vt:lpstr>
      <vt:lpstr>Consensus Mechanism Hierarchy</vt:lpstr>
      <vt:lpstr>Customization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2846</cp:revision>
  <cp:lastPrinted>2013-10-10T17:05:15Z</cp:lastPrinted>
  <dcterms:created xsi:type="dcterms:W3CDTF">2006-08-16T00:00:00Z</dcterms:created>
  <dcterms:modified xsi:type="dcterms:W3CDTF">2017-04-27T16:51:56Z</dcterms:modified>
</cp:coreProperties>
</file>