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5.xml" ContentType="application/vnd.openxmlformats-officedocument.presentationml.notesSlide+xml"/>
  <Override PartName="/ppt/tags/tag48.xml" ContentType="application/vnd.openxmlformats-officedocument.presentationml.tags+xml"/>
  <Override PartName="/ppt/notesSlides/notesSlide6.xml" ContentType="application/vnd.openxmlformats-officedocument.presentationml.notesSlide+xml"/>
  <Override PartName="/ppt/tags/tag4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4.xml" ContentType="application/vnd.openxmlformats-officedocument.presentationml.notesSlide+xml"/>
  <Override PartName="/ppt/tags/tag54.xml" ContentType="application/vnd.openxmlformats-officedocument.presentationml.tags+xml"/>
  <Override PartName="/ppt/notesSlides/notesSlide15.xml" ContentType="application/vnd.openxmlformats-officedocument.presentationml.notesSlide+xml"/>
  <Override PartName="/ppt/tags/tag55.xml" ContentType="application/vnd.openxmlformats-officedocument.presentationml.tags+xml"/>
  <Override PartName="/ppt/notesSlides/notesSlide16.xml" ContentType="application/vnd.openxmlformats-officedocument.presentationml.notesSlide+xml"/>
  <Override PartName="/ppt/tags/tag5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9.xml" ContentType="application/vnd.openxmlformats-officedocument.presentationml.notesSlide+xml"/>
  <Override PartName="/ppt/tags/tag59.xml" ContentType="application/vnd.openxmlformats-officedocument.presentationml.tags+xml"/>
  <Override PartName="/ppt/notesSlides/notesSlide20.xml" ContentType="application/vnd.openxmlformats-officedocument.presentationml.notesSlide+xml"/>
  <Override PartName="/ppt/tags/tag60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6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62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63.xml" ContentType="application/vnd.openxmlformats-officedocument.presentationml.tags+xml"/>
  <Override PartName="/ppt/notesSlides/notesSlide29.xml" ContentType="application/vnd.openxmlformats-officedocument.presentationml.notesSlide+xml"/>
  <Override PartName="/ppt/tags/tag64.xml" ContentType="application/vnd.openxmlformats-officedocument.presentationml.tags+xml"/>
  <Override PartName="/ppt/notesSlides/notesSlide30.xml" ContentType="application/vnd.openxmlformats-officedocument.presentationml.notesSlide+xml"/>
  <Override PartName="/ppt/tags/tag65.xml" ContentType="application/vnd.openxmlformats-officedocument.presentationml.tags+xml"/>
  <Override PartName="/ppt/notesSlides/notesSlide31.xml" ContentType="application/vnd.openxmlformats-officedocument.presentationml.notesSlide+xml"/>
  <Override PartName="/ppt/tags/tag66.xml" ContentType="application/vnd.openxmlformats-officedocument.presentationml.tags+xml"/>
  <Override PartName="/ppt/notesSlides/notesSlide32.xml" ContentType="application/vnd.openxmlformats-officedocument.presentationml.notesSlide+xml"/>
  <Override PartName="/ppt/tags/tag67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68.xml" ContentType="application/vnd.openxmlformats-officedocument.presentationml.tags+xml"/>
  <Override PartName="/ppt/notesSlides/notesSlide35.xml" ContentType="application/vnd.openxmlformats-officedocument.presentationml.notesSlide+xml"/>
  <Override PartName="/ppt/tags/tag69.xml" ContentType="application/vnd.openxmlformats-officedocument.presentationml.tags+xml"/>
  <Override PartName="/ppt/notesSlides/notesSlide36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37.xml" ContentType="application/vnd.openxmlformats-officedocument.presentationml.notesSlide+xml"/>
  <Override PartName="/ppt/tags/tag73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45.xml" ContentType="application/vnd.openxmlformats-officedocument.presentationml.notesSlide+xml"/>
  <Override PartName="/ppt/tags/tag76.xml" ContentType="application/vnd.openxmlformats-officedocument.presentationml.tags+xml"/>
  <Override PartName="/ppt/notesSlides/notesSlide46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47.xml" ContentType="application/vnd.openxmlformats-officedocument.presentationml.notesSlide+xml"/>
  <Override PartName="/ppt/tags/tag79.xml" ContentType="application/vnd.openxmlformats-officedocument.presentationml.tags+xml"/>
  <Override PartName="/ppt/notesSlides/notesSlide48.xml" ContentType="application/vnd.openxmlformats-officedocument.presentationml.notesSlide+xml"/>
  <Override PartName="/ppt/tags/tag80.xml" ContentType="application/vnd.openxmlformats-officedocument.presentationml.tags+xml"/>
  <Override PartName="/ppt/notesSlides/notesSlide49.xml" ContentType="application/vnd.openxmlformats-officedocument.presentationml.notesSlide+xml"/>
  <Override PartName="/ppt/tags/tag81.xml" ContentType="application/vnd.openxmlformats-officedocument.presentationml.tags+xml"/>
  <Override PartName="/ppt/notesSlides/notesSlide50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51.xml" ContentType="application/vnd.openxmlformats-officedocument.presentationml.notesSlide+xml"/>
  <Override PartName="/ppt/tags/tag90.xml" ContentType="application/vnd.openxmlformats-officedocument.presentationml.tags+xml"/>
  <Override PartName="/ppt/notesSlides/notesSlide52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53.xml" ContentType="application/vnd.openxmlformats-officedocument.presentationml.notesSlide+xml"/>
  <Override PartName="/ppt/tags/tag96.xml" ContentType="application/vnd.openxmlformats-officedocument.presentationml.tags+xml"/>
  <Override PartName="/ppt/notesSlides/notesSlide54.xml" ContentType="application/vnd.openxmlformats-officedocument.presentationml.notesSlide+xml"/>
  <Override PartName="/ppt/tags/tag97.xml" ContentType="application/vnd.openxmlformats-officedocument.presentationml.tags+xml"/>
  <Override PartName="/ppt/notesSlides/notesSlide55.xml" ContentType="application/vnd.openxmlformats-officedocument.presentationml.notesSlide+xml"/>
  <Override PartName="/ppt/tags/tag98.xml" ContentType="application/vnd.openxmlformats-officedocument.presentationml.tags+xml"/>
  <Override PartName="/ppt/notesSlides/notesSlide56.xml" ContentType="application/vnd.openxmlformats-officedocument.presentationml.notesSlide+xml"/>
  <Override PartName="/ppt/tags/tag99.xml" ContentType="application/vnd.openxmlformats-officedocument.presentationml.tags+xml"/>
  <Override PartName="/ppt/notesSlides/notesSlide57.xml" ContentType="application/vnd.openxmlformats-officedocument.presentationml.notesSlide+xml"/>
  <Override PartName="/ppt/tags/tag10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4"/>
  </p:notesMasterIdLst>
  <p:handoutMasterIdLst>
    <p:handoutMasterId r:id="rId145"/>
  </p:handoutMasterIdLst>
  <p:sldIdLst>
    <p:sldId id="256" r:id="rId2"/>
    <p:sldId id="679" r:id="rId3"/>
    <p:sldId id="680" r:id="rId4"/>
    <p:sldId id="681" r:id="rId5"/>
    <p:sldId id="682" r:id="rId6"/>
    <p:sldId id="683" r:id="rId7"/>
    <p:sldId id="684" r:id="rId8"/>
    <p:sldId id="647" r:id="rId9"/>
    <p:sldId id="644" r:id="rId10"/>
    <p:sldId id="671" r:id="rId11"/>
    <p:sldId id="668" r:id="rId12"/>
    <p:sldId id="669" r:id="rId13"/>
    <p:sldId id="672" r:id="rId14"/>
    <p:sldId id="673" r:id="rId15"/>
    <p:sldId id="652" r:id="rId16"/>
    <p:sldId id="653" r:id="rId17"/>
    <p:sldId id="654" r:id="rId18"/>
    <p:sldId id="655" r:id="rId19"/>
    <p:sldId id="656" r:id="rId20"/>
    <p:sldId id="657" r:id="rId21"/>
    <p:sldId id="659" r:id="rId22"/>
    <p:sldId id="660" r:id="rId23"/>
    <p:sldId id="742" r:id="rId24"/>
    <p:sldId id="740" r:id="rId25"/>
    <p:sldId id="663" r:id="rId26"/>
    <p:sldId id="739" r:id="rId27"/>
    <p:sldId id="738" r:id="rId28"/>
    <p:sldId id="700" r:id="rId29"/>
    <p:sldId id="704" r:id="rId30"/>
    <p:sldId id="703" r:id="rId31"/>
    <p:sldId id="744" r:id="rId32"/>
    <p:sldId id="699" r:id="rId33"/>
    <p:sldId id="674" r:id="rId34"/>
    <p:sldId id="677" r:id="rId35"/>
    <p:sldId id="643" r:id="rId36"/>
    <p:sldId id="802" r:id="rId37"/>
    <p:sldId id="675" r:id="rId38"/>
    <p:sldId id="678" r:id="rId39"/>
    <p:sldId id="685" r:id="rId40"/>
    <p:sldId id="819" r:id="rId41"/>
    <p:sldId id="686" r:id="rId42"/>
    <p:sldId id="813" r:id="rId43"/>
    <p:sldId id="714" r:id="rId44"/>
    <p:sldId id="708" r:id="rId45"/>
    <p:sldId id="709" r:id="rId46"/>
    <p:sldId id="705" r:id="rId47"/>
    <p:sldId id="696" r:id="rId48"/>
    <p:sldId id="687" r:id="rId49"/>
    <p:sldId id="692" r:id="rId50"/>
    <p:sldId id="691" r:id="rId51"/>
    <p:sldId id="706" r:id="rId52"/>
    <p:sldId id="707" r:id="rId53"/>
    <p:sldId id="710" r:id="rId54"/>
    <p:sldId id="711" r:id="rId55"/>
    <p:sldId id="712" r:id="rId56"/>
    <p:sldId id="713" r:id="rId57"/>
    <p:sldId id="715" r:id="rId58"/>
    <p:sldId id="716" r:id="rId59"/>
    <p:sldId id="717" r:id="rId60"/>
    <p:sldId id="726" r:id="rId61"/>
    <p:sldId id="718" r:id="rId62"/>
    <p:sldId id="719" r:id="rId63"/>
    <p:sldId id="812" r:id="rId64"/>
    <p:sldId id="722" r:id="rId65"/>
    <p:sldId id="721" r:id="rId66"/>
    <p:sldId id="803" r:id="rId67"/>
    <p:sldId id="804" r:id="rId68"/>
    <p:sldId id="805" r:id="rId69"/>
    <p:sldId id="806" r:id="rId70"/>
    <p:sldId id="808" r:id="rId71"/>
    <p:sldId id="807" r:id="rId72"/>
    <p:sldId id="809" r:id="rId73"/>
    <p:sldId id="821" r:id="rId74"/>
    <p:sldId id="810" r:id="rId75"/>
    <p:sldId id="724" r:id="rId76"/>
    <p:sldId id="727" r:id="rId77"/>
    <p:sldId id="728" r:id="rId78"/>
    <p:sldId id="729" r:id="rId79"/>
    <p:sldId id="730" r:id="rId80"/>
    <p:sldId id="731" r:id="rId81"/>
    <p:sldId id="732" r:id="rId82"/>
    <p:sldId id="733" r:id="rId83"/>
    <p:sldId id="811" r:id="rId84"/>
    <p:sldId id="818" r:id="rId85"/>
    <p:sldId id="817" r:id="rId86"/>
    <p:sldId id="737" r:id="rId87"/>
    <p:sldId id="734" r:id="rId88"/>
    <p:sldId id="756" r:id="rId89"/>
    <p:sldId id="746" r:id="rId90"/>
    <p:sldId id="750" r:id="rId91"/>
    <p:sldId id="752" r:id="rId92"/>
    <p:sldId id="758" r:id="rId93"/>
    <p:sldId id="753" r:id="rId94"/>
    <p:sldId id="754" r:id="rId95"/>
    <p:sldId id="822" r:id="rId96"/>
    <p:sldId id="755" r:id="rId97"/>
    <p:sldId id="760" r:id="rId98"/>
    <p:sldId id="762" r:id="rId99"/>
    <p:sldId id="764" r:id="rId100"/>
    <p:sldId id="765" r:id="rId101"/>
    <p:sldId id="766" r:id="rId102"/>
    <p:sldId id="767" r:id="rId103"/>
    <p:sldId id="768" r:id="rId104"/>
    <p:sldId id="837" r:id="rId105"/>
    <p:sldId id="838" r:id="rId106"/>
    <p:sldId id="769" r:id="rId107"/>
    <p:sldId id="776" r:id="rId108"/>
    <p:sldId id="770" r:id="rId109"/>
    <p:sldId id="771" r:id="rId110"/>
    <p:sldId id="772" r:id="rId111"/>
    <p:sldId id="773" r:id="rId112"/>
    <p:sldId id="774" r:id="rId113"/>
    <p:sldId id="839" r:id="rId114"/>
    <p:sldId id="777" r:id="rId115"/>
    <p:sldId id="775" r:id="rId116"/>
    <p:sldId id="782" r:id="rId117"/>
    <p:sldId id="840" r:id="rId118"/>
    <p:sldId id="828" r:id="rId119"/>
    <p:sldId id="824" r:id="rId120"/>
    <p:sldId id="827" r:id="rId121"/>
    <p:sldId id="829" r:id="rId122"/>
    <p:sldId id="830" r:id="rId123"/>
    <p:sldId id="831" r:id="rId124"/>
    <p:sldId id="814" r:id="rId125"/>
    <p:sldId id="832" r:id="rId126"/>
    <p:sldId id="833" r:id="rId127"/>
    <p:sldId id="834" r:id="rId128"/>
    <p:sldId id="836" r:id="rId129"/>
    <p:sldId id="835" r:id="rId130"/>
    <p:sldId id="783" r:id="rId131"/>
    <p:sldId id="841" r:id="rId132"/>
    <p:sldId id="842" r:id="rId133"/>
    <p:sldId id="784" r:id="rId134"/>
    <p:sldId id="794" r:id="rId135"/>
    <p:sldId id="844" r:id="rId136"/>
    <p:sldId id="843" r:id="rId137"/>
    <p:sldId id="796" r:id="rId138"/>
    <p:sldId id="797" r:id="rId139"/>
    <p:sldId id="798" r:id="rId140"/>
    <p:sldId id="799" r:id="rId141"/>
    <p:sldId id="801" r:id="rId142"/>
    <p:sldId id="800" r:id="rId143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894" autoAdjust="0"/>
  </p:normalViewPr>
  <p:slideViewPr>
    <p:cSldViewPr>
      <p:cViewPr>
        <p:scale>
          <a:sx n="66" d="100"/>
          <a:sy n="66" d="100"/>
        </p:scale>
        <p:origin x="-1098" y="-7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93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notesMaster" Target="notesMasters/notesMaster1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12/18/2013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71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12/18/2013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27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24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54F54-07C8-46EE-B15B-FC77E1D31DA3}" type="slidenum">
              <a:rPr lang="en-US"/>
              <a:pPr/>
              <a:t>27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121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137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138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139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141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12/18/2013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12/18/2013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12/18/2013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7.WAV"/><Relationship Id="rId7" Type="http://schemas.openxmlformats.org/officeDocument/2006/relationships/image" Target="../media/image6.png"/><Relationship Id="rId2" Type="http://schemas.microsoft.com/office/2007/relationships/media" Target="../media/media97.WAV"/><Relationship Id="rId1" Type="http://schemas.openxmlformats.org/officeDocument/2006/relationships/tags" Target="../tags/tag67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WAV"/><Relationship Id="rId1" Type="http://schemas.microsoft.com/office/2007/relationships/media" Target="../media/media98.WAV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9.WAV"/><Relationship Id="rId7" Type="http://schemas.openxmlformats.org/officeDocument/2006/relationships/image" Target="../media/image6.png"/><Relationship Id="rId2" Type="http://schemas.microsoft.com/office/2007/relationships/media" Target="../media/media99.WAV"/><Relationship Id="rId1" Type="http://schemas.openxmlformats.org/officeDocument/2006/relationships/tags" Target="../tags/tag68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0.WAV"/><Relationship Id="rId7" Type="http://schemas.openxmlformats.org/officeDocument/2006/relationships/image" Target="../media/image6.png"/><Relationship Id="rId2" Type="http://schemas.microsoft.com/office/2007/relationships/media" Target="../media/media100.WAV"/><Relationship Id="rId1" Type="http://schemas.openxmlformats.org/officeDocument/2006/relationships/tags" Target="../tags/tag69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1.WAV"/><Relationship Id="rId2" Type="http://schemas.microsoft.com/office/2007/relationships/media" Target="../media/media101.WAV"/><Relationship Id="rId1" Type="http://schemas.openxmlformats.org/officeDocument/2006/relationships/tags" Target="../tags/tag70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2.WAV"/><Relationship Id="rId2" Type="http://schemas.microsoft.com/office/2007/relationships/media" Target="../media/media102.WAV"/><Relationship Id="rId1" Type="http://schemas.openxmlformats.org/officeDocument/2006/relationships/tags" Target="../tags/tag7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3.WAV"/><Relationship Id="rId7" Type="http://schemas.openxmlformats.org/officeDocument/2006/relationships/image" Target="../media/image6.png"/><Relationship Id="rId2" Type="http://schemas.microsoft.com/office/2007/relationships/media" Target="../media/media103.WAV"/><Relationship Id="rId1" Type="http://schemas.openxmlformats.org/officeDocument/2006/relationships/tags" Target="../tags/tag72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4.WAV"/><Relationship Id="rId2" Type="http://schemas.microsoft.com/office/2007/relationships/media" Target="../media/media104.WAV"/><Relationship Id="rId1" Type="http://schemas.openxmlformats.org/officeDocument/2006/relationships/tags" Target="../tags/tag7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WAV"/><Relationship Id="rId1" Type="http://schemas.microsoft.com/office/2007/relationships/media" Target="../media/media105.WAV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WAV"/><Relationship Id="rId1" Type="http://schemas.microsoft.com/office/2007/relationships/media" Target="../media/media106.WAV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7.WAV"/><Relationship Id="rId1" Type="http://schemas.microsoft.com/office/2007/relationships/media" Target="../media/media107.WAV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WAV"/><Relationship Id="rId1" Type="http://schemas.microsoft.com/office/2007/relationships/media" Target="../media/media108.WAV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WAV"/><Relationship Id="rId1" Type="http://schemas.microsoft.com/office/2007/relationships/media" Target="../media/media109.WAV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0.WAV"/><Relationship Id="rId1" Type="http://schemas.microsoft.com/office/2007/relationships/media" Target="../media/media110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1.WAV"/><Relationship Id="rId2" Type="http://schemas.microsoft.com/office/2007/relationships/media" Target="../media/media111.WAV"/><Relationship Id="rId1" Type="http://schemas.openxmlformats.org/officeDocument/2006/relationships/tags" Target="../tags/tag7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2.WAV"/><Relationship Id="rId2" Type="http://schemas.microsoft.com/office/2007/relationships/media" Target="../media/media112.WAV"/><Relationship Id="rId1" Type="http://schemas.openxmlformats.org/officeDocument/2006/relationships/tags" Target="../tags/tag7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3.WAV"/><Relationship Id="rId2" Type="http://schemas.microsoft.com/office/2007/relationships/media" Target="../media/media113.WAV"/><Relationship Id="rId1" Type="http://schemas.openxmlformats.org/officeDocument/2006/relationships/tags" Target="../tags/tag7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4.WAV"/><Relationship Id="rId2" Type="http://schemas.microsoft.com/office/2007/relationships/media" Target="../media/media114.WAV"/><Relationship Id="rId1" Type="http://schemas.openxmlformats.org/officeDocument/2006/relationships/tags" Target="../tags/tag7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5.WAV"/><Relationship Id="rId2" Type="http://schemas.microsoft.com/office/2007/relationships/media" Target="../media/media115.WAV"/><Relationship Id="rId1" Type="http://schemas.openxmlformats.org/officeDocument/2006/relationships/tags" Target="../tags/tag7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6.WAV"/><Relationship Id="rId2" Type="http://schemas.microsoft.com/office/2007/relationships/media" Target="../media/media116.WAV"/><Relationship Id="rId1" Type="http://schemas.openxmlformats.org/officeDocument/2006/relationships/tags" Target="../tags/tag7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7.WAV"/><Relationship Id="rId2" Type="http://schemas.microsoft.com/office/2007/relationships/media" Target="../media/media117.WAV"/><Relationship Id="rId1" Type="http://schemas.openxmlformats.org/officeDocument/2006/relationships/tags" Target="../tags/tag8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8.WAV"/><Relationship Id="rId7" Type="http://schemas.openxmlformats.org/officeDocument/2006/relationships/image" Target="../media/image6.png"/><Relationship Id="rId2" Type="http://schemas.microsoft.com/office/2007/relationships/media" Target="../media/media118.WAV"/><Relationship Id="rId1" Type="http://schemas.openxmlformats.org/officeDocument/2006/relationships/tags" Target="../tags/tag8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9.WAV"/><Relationship Id="rId1" Type="http://schemas.microsoft.com/office/2007/relationships/media" Target="../media/media119.WAV"/><Relationship Id="rId4" Type="http://schemas.openxmlformats.org/officeDocument/2006/relationships/image" Target="../media/image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0.WAV"/><Relationship Id="rId2" Type="http://schemas.microsoft.com/office/2007/relationships/media" Target="../media/media120.WAV"/><Relationship Id="rId1" Type="http://schemas.openxmlformats.org/officeDocument/2006/relationships/tags" Target="../tags/tag8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1.WAV"/><Relationship Id="rId2" Type="http://schemas.microsoft.com/office/2007/relationships/media" Target="../media/media121.WAV"/><Relationship Id="rId1" Type="http://schemas.openxmlformats.org/officeDocument/2006/relationships/tags" Target="../tags/tag83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2.WAV"/><Relationship Id="rId2" Type="http://schemas.microsoft.com/office/2007/relationships/media" Target="../media/media122.WAV"/><Relationship Id="rId1" Type="http://schemas.openxmlformats.org/officeDocument/2006/relationships/tags" Target="../tags/tag84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3.WAV"/><Relationship Id="rId2" Type="http://schemas.microsoft.com/office/2007/relationships/media" Target="../media/media123.WAV"/><Relationship Id="rId1" Type="http://schemas.openxmlformats.org/officeDocument/2006/relationships/tags" Target="../tags/tag85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4.WAV"/><Relationship Id="rId2" Type="http://schemas.microsoft.com/office/2007/relationships/media" Target="../media/media124.WAV"/><Relationship Id="rId1" Type="http://schemas.openxmlformats.org/officeDocument/2006/relationships/tags" Target="../tags/tag86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5.WAV"/><Relationship Id="rId2" Type="http://schemas.microsoft.com/office/2007/relationships/media" Target="../media/media125.WAV"/><Relationship Id="rId1" Type="http://schemas.openxmlformats.org/officeDocument/2006/relationships/tags" Target="../tags/tag8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6.WAV"/><Relationship Id="rId2" Type="http://schemas.microsoft.com/office/2007/relationships/media" Target="../media/media126.WAV"/><Relationship Id="rId1" Type="http://schemas.openxmlformats.org/officeDocument/2006/relationships/tags" Target="../tags/tag88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7.WAV"/><Relationship Id="rId2" Type="http://schemas.microsoft.com/office/2007/relationships/media" Target="../media/media127.WAV"/><Relationship Id="rId1" Type="http://schemas.openxmlformats.org/officeDocument/2006/relationships/tags" Target="../tags/tag8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8.WAV"/><Relationship Id="rId2" Type="http://schemas.microsoft.com/office/2007/relationships/media" Target="../media/media128.WAV"/><Relationship Id="rId1" Type="http://schemas.openxmlformats.org/officeDocument/2006/relationships/tags" Target="../tags/tag9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9.WAV"/><Relationship Id="rId1" Type="http://schemas.microsoft.com/office/2007/relationships/media" Target="../media/media129.WAV"/><Relationship Id="rId4" Type="http://schemas.openxmlformats.org/officeDocument/2006/relationships/image" Target="../media/image6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0.WAV"/><Relationship Id="rId2" Type="http://schemas.microsoft.com/office/2007/relationships/media" Target="../media/media130.WAV"/><Relationship Id="rId1" Type="http://schemas.openxmlformats.org/officeDocument/2006/relationships/tags" Target="../tags/tag9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1.WAV"/><Relationship Id="rId2" Type="http://schemas.microsoft.com/office/2007/relationships/media" Target="../media/media131.WAV"/><Relationship Id="rId1" Type="http://schemas.openxmlformats.org/officeDocument/2006/relationships/tags" Target="../tags/tag9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2.WAV"/><Relationship Id="rId2" Type="http://schemas.microsoft.com/office/2007/relationships/media" Target="../media/media132.WAV"/><Relationship Id="rId1" Type="http://schemas.openxmlformats.org/officeDocument/2006/relationships/tags" Target="../tags/tag93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3.WAV"/><Relationship Id="rId2" Type="http://schemas.microsoft.com/office/2007/relationships/media" Target="../media/media133.WAV"/><Relationship Id="rId1" Type="http://schemas.openxmlformats.org/officeDocument/2006/relationships/tags" Target="../tags/tag94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4.WAV"/><Relationship Id="rId2" Type="http://schemas.microsoft.com/office/2007/relationships/media" Target="../media/media134.WAV"/><Relationship Id="rId1" Type="http://schemas.openxmlformats.org/officeDocument/2006/relationships/tags" Target="../tags/tag95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5.WAV"/><Relationship Id="rId2" Type="http://schemas.microsoft.com/office/2007/relationships/media" Target="../media/media135.WAV"/><Relationship Id="rId1" Type="http://schemas.openxmlformats.org/officeDocument/2006/relationships/tags" Target="../tags/tag96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6.WAV"/><Relationship Id="rId2" Type="http://schemas.microsoft.com/office/2007/relationships/media" Target="../media/media136.WAV"/><Relationship Id="rId1" Type="http://schemas.openxmlformats.org/officeDocument/2006/relationships/tags" Target="../tags/tag97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55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0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7.WAV"/><Relationship Id="rId2" Type="http://schemas.microsoft.com/office/2007/relationships/media" Target="../media/media137.WAV"/><Relationship Id="rId1" Type="http://schemas.openxmlformats.org/officeDocument/2006/relationships/tags" Target="../tags/tag98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56.xml"/><Relationship Id="rId4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8.WAV"/><Relationship Id="rId2" Type="http://schemas.microsoft.com/office/2007/relationships/media" Target="../media/media138.WAV"/><Relationship Id="rId1" Type="http://schemas.openxmlformats.org/officeDocument/2006/relationships/tags" Target="../tags/tag99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9.WAV"/><Relationship Id="rId2" Type="http://schemas.microsoft.com/office/2007/relationships/media" Target="../media/media139.WAV"/><Relationship Id="rId1" Type="http://schemas.openxmlformats.org/officeDocument/2006/relationships/tags" Target="../tags/tag100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1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16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1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19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20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AV"/><Relationship Id="rId2" Type="http://schemas.microsoft.com/office/2007/relationships/media" Target="../media/media27.WAV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AV"/><Relationship Id="rId2" Type="http://schemas.microsoft.com/office/2007/relationships/media" Target="../media/media28.WAV"/><Relationship Id="rId1" Type="http://schemas.openxmlformats.org/officeDocument/2006/relationships/tags" Target="../tags/tag2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AV"/><Relationship Id="rId2" Type="http://schemas.microsoft.com/office/2007/relationships/media" Target="../media/media29.WAV"/><Relationship Id="rId1" Type="http://schemas.openxmlformats.org/officeDocument/2006/relationships/tags" Target="../tags/tag2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AV"/><Relationship Id="rId2" Type="http://schemas.microsoft.com/office/2007/relationships/media" Target="../media/media30.WAV"/><Relationship Id="rId1" Type="http://schemas.openxmlformats.org/officeDocument/2006/relationships/tags" Target="../tags/tag2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AV"/><Relationship Id="rId2" Type="http://schemas.microsoft.com/office/2007/relationships/media" Target="../media/media31.WAV"/><Relationship Id="rId1" Type="http://schemas.openxmlformats.org/officeDocument/2006/relationships/tags" Target="../tags/tag2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AV"/><Relationship Id="rId2" Type="http://schemas.microsoft.com/office/2007/relationships/media" Target="../media/media32.WAV"/><Relationship Id="rId1" Type="http://schemas.openxmlformats.org/officeDocument/2006/relationships/tags" Target="../tags/tag26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AV"/><Relationship Id="rId2" Type="http://schemas.microsoft.com/office/2007/relationships/media" Target="../media/media33.WAV"/><Relationship Id="rId1" Type="http://schemas.openxmlformats.org/officeDocument/2006/relationships/tags" Target="../tags/tag2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AV"/><Relationship Id="rId2" Type="http://schemas.microsoft.com/office/2007/relationships/media" Target="../media/media38.WAV"/><Relationship Id="rId1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AV"/><Relationship Id="rId2" Type="http://schemas.microsoft.com/office/2007/relationships/media" Target="../media/media39.WAV"/><Relationship Id="rId1" Type="http://schemas.openxmlformats.org/officeDocument/2006/relationships/tags" Target="../tags/tag29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AV"/><Relationship Id="rId2" Type="http://schemas.microsoft.com/office/2007/relationships/media" Target="../media/media39.WAV"/><Relationship Id="rId1" Type="http://schemas.openxmlformats.org/officeDocument/2006/relationships/tags" Target="../tags/tag30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WAV"/><Relationship Id="rId2" Type="http://schemas.microsoft.com/office/2007/relationships/media" Target="../media/media41.WAV"/><Relationship Id="rId1" Type="http://schemas.openxmlformats.org/officeDocument/2006/relationships/tags" Target="../tags/tag3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AV"/><Relationship Id="rId2" Type="http://schemas.microsoft.com/office/2007/relationships/media" Target="../media/media42.WAV"/><Relationship Id="rId1" Type="http://schemas.openxmlformats.org/officeDocument/2006/relationships/tags" Target="../tags/tag3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AV"/><Relationship Id="rId2" Type="http://schemas.microsoft.com/office/2007/relationships/media" Target="../media/media43.WAV"/><Relationship Id="rId1" Type="http://schemas.openxmlformats.org/officeDocument/2006/relationships/tags" Target="../tags/tag3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WAV"/><Relationship Id="rId2" Type="http://schemas.microsoft.com/office/2007/relationships/media" Target="../media/media45.WAV"/><Relationship Id="rId1" Type="http://schemas.openxmlformats.org/officeDocument/2006/relationships/tags" Target="../tags/tag3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WAV"/><Relationship Id="rId2" Type="http://schemas.microsoft.com/office/2007/relationships/media" Target="../media/media46.WAV"/><Relationship Id="rId1" Type="http://schemas.openxmlformats.org/officeDocument/2006/relationships/tags" Target="../tags/tag3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WAV"/><Relationship Id="rId2" Type="http://schemas.microsoft.com/office/2007/relationships/media" Target="../media/media49.WAV"/><Relationship Id="rId1" Type="http://schemas.openxmlformats.org/officeDocument/2006/relationships/tags" Target="../tags/tag36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WAV"/><Relationship Id="rId2" Type="http://schemas.microsoft.com/office/2007/relationships/media" Target="../media/media51.WAV"/><Relationship Id="rId1" Type="http://schemas.openxmlformats.org/officeDocument/2006/relationships/tags" Target="../tags/tag3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WAV"/><Relationship Id="rId2" Type="http://schemas.microsoft.com/office/2007/relationships/media" Target="../media/media52.WAV"/><Relationship Id="rId1" Type="http://schemas.openxmlformats.org/officeDocument/2006/relationships/tags" Target="../tags/tag38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WAV"/><Relationship Id="rId2" Type="http://schemas.microsoft.com/office/2007/relationships/media" Target="../media/media53.WAV"/><Relationship Id="rId1" Type="http://schemas.openxmlformats.org/officeDocument/2006/relationships/tags" Target="../tags/tag39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WAV"/><Relationship Id="rId2" Type="http://schemas.microsoft.com/office/2007/relationships/media" Target="../media/media56.WAV"/><Relationship Id="rId1" Type="http://schemas.openxmlformats.org/officeDocument/2006/relationships/tags" Target="../tags/tag40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7.WAV"/><Relationship Id="rId2" Type="http://schemas.microsoft.com/office/2007/relationships/media" Target="../media/media57.WAV"/><Relationship Id="rId1" Type="http://schemas.openxmlformats.org/officeDocument/2006/relationships/tags" Target="../tags/tag4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8.WAV"/><Relationship Id="rId2" Type="http://schemas.microsoft.com/office/2007/relationships/media" Target="../media/media58.WAV"/><Relationship Id="rId1" Type="http://schemas.openxmlformats.org/officeDocument/2006/relationships/tags" Target="../tags/tag4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9.WAV"/><Relationship Id="rId2" Type="http://schemas.microsoft.com/office/2007/relationships/media" Target="../media/media59.WAV"/><Relationship Id="rId1" Type="http://schemas.openxmlformats.org/officeDocument/2006/relationships/tags" Target="../tags/tag43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0.WAV"/><Relationship Id="rId2" Type="http://schemas.microsoft.com/office/2007/relationships/media" Target="../media/media60.WAV"/><Relationship Id="rId1" Type="http://schemas.openxmlformats.org/officeDocument/2006/relationships/tags" Target="../tags/tag4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WAV"/><Relationship Id="rId2" Type="http://schemas.microsoft.com/office/2007/relationships/media" Target="../media/media61.WAV"/><Relationship Id="rId1" Type="http://schemas.openxmlformats.org/officeDocument/2006/relationships/tags" Target="../tags/tag4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2.WAV"/><Relationship Id="rId2" Type="http://schemas.microsoft.com/office/2007/relationships/media" Target="../media/media62.WAV"/><Relationship Id="rId1" Type="http://schemas.openxmlformats.org/officeDocument/2006/relationships/tags" Target="../tags/tag46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3.WAV"/><Relationship Id="rId2" Type="http://schemas.microsoft.com/office/2007/relationships/media" Target="../media/media63.WAV"/><Relationship Id="rId1" Type="http://schemas.openxmlformats.org/officeDocument/2006/relationships/tags" Target="../tags/tag4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5.WAV"/><Relationship Id="rId2" Type="http://schemas.microsoft.com/office/2007/relationships/media" Target="../media/media65.WAV"/><Relationship Id="rId1" Type="http://schemas.openxmlformats.org/officeDocument/2006/relationships/tags" Target="../tags/tag4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6.WAV"/><Relationship Id="rId7" Type="http://schemas.openxmlformats.org/officeDocument/2006/relationships/image" Target="../media/image14.png"/><Relationship Id="rId2" Type="http://schemas.microsoft.com/office/2007/relationships/media" Target="../media/media66.WAV"/><Relationship Id="rId1" Type="http://schemas.openxmlformats.org/officeDocument/2006/relationships/tags" Target="../tags/tag4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WAV"/><Relationship Id="rId1" Type="http://schemas.microsoft.com/office/2007/relationships/media" Target="../media/media67.WAV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8.WAV"/><Relationship Id="rId7" Type="http://schemas.openxmlformats.org/officeDocument/2006/relationships/image" Target="../media/image14.png"/><Relationship Id="rId2" Type="http://schemas.microsoft.com/office/2007/relationships/media" Target="../media/media68.WAV"/><Relationship Id="rId1" Type="http://schemas.openxmlformats.org/officeDocument/2006/relationships/tags" Target="../tags/tag5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WAV"/><Relationship Id="rId1" Type="http://schemas.microsoft.com/office/2007/relationships/media" Target="../media/media69.WAV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WAV"/><Relationship Id="rId1" Type="http://schemas.microsoft.com/office/2007/relationships/media" Target="../media/media70.WAV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WAV"/><Relationship Id="rId1" Type="http://schemas.microsoft.com/office/2007/relationships/media" Target="../media/media71.WAV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2.WAV"/><Relationship Id="rId2" Type="http://schemas.microsoft.com/office/2007/relationships/media" Target="../media/media72.WAV"/><Relationship Id="rId1" Type="http://schemas.openxmlformats.org/officeDocument/2006/relationships/tags" Target="../tags/tag5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3.WAV"/><Relationship Id="rId2" Type="http://schemas.microsoft.com/office/2007/relationships/media" Target="../media/media73.WAV"/><Relationship Id="rId1" Type="http://schemas.openxmlformats.org/officeDocument/2006/relationships/tags" Target="../tags/tag5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4.WAV"/><Relationship Id="rId2" Type="http://schemas.microsoft.com/office/2007/relationships/media" Target="../media/media74.WAV"/><Relationship Id="rId1" Type="http://schemas.openxmlformats.org/officeDocument/2006/relationships/tags" Target="../tags/tag5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5.WAV"/><Relationship Id="rId2" Type="http://schemas.microsoft.com/office/2007/relationships/media" Target="../media/media75.WAV"/><Relationship Id="rId1" Type="http://schemas.openxmlformats.org/officeDocument/2006/relationships/tags" Target="../tags/tag5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WAV"/><Relationship Id="rId1" Type="http://schemas.microsoft.com/office/2007/relationships/media" Target="../media/media76.WA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7.WAV"/><Relationship Id="rId2" Type="http://schemas.microsoft.com/office/2007/relationships/media" Target="../media/media77.WAV"/><Relationship Id="rId1" Type="http://schemas.openxmlformats.org/officeDocument/2006/relationships/tags" Target="../tags/tag5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audio" Target="../media/media78.WAV"/><Relationship Id="rId2" Type="http://schemas.microsoft.com/office/2007/relationships/media" Target="../media/media78.WAV"/><Relationship Id="rId1" Type="http://schemas.openxmlformats.org/officeDocument/2006/relationships/tags" Target="../tags/tag56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WAV"/><Relationship Id="rId1" Type="http://schemas.microsoft.com/office/2007/relationships/media" Target="../media/media79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WAV"/><Relationship Id="rId1" Type="http://schemas.microsoft.com/office/2007/relationships/media" Target="../media/media80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audio" Target="../media/media81.WAV"/><Relationship Id="rId2" Type="http://schemas.microsoft.com/office/2007/relationships/media" Target="../media/media81.WAV"/><Relationship Id="rId1" Type="http://schemas.openxmlformats.org/officeDocument/2006/relationships/tags" Target="../tags/tag5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audio" Target="../media/media82.WAV"/><Relationship Id="rId2" Type="http://schemas.microsoft.com/office/2007/relationships/media" Target="../media/media82.WAV"/><Relationship Id="rId1" Type="http://schemas.openxmlformats.org/officeDocument/2006/relationships/tags" Target="../tags/tag5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audio" Target="../media/media83.WAV"/><Relationship Id="rId2" Type="http://schemas.microsoft.com/office/2007/relationships/media" Target="../media/media83.WAV"/><Relationship Id="rId1" Type="http://schemas.openxmlformats.org/officeDocument/2006/relationships/tags" Target="../tags/tag5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WAV"/><Relationship Id="rId1" Type="http://schemas.microsoft.com/office/2007/relationships/media" Target="../media/media84.WAV"/><Relationship Id="rId4" Type="http://schemas.openxmlformats.org/officeDocument/2006/relationships/image" Target="../media/image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5.WAV"/><Relationship Id="rId2" Type="http://schemas.microsoft.com/office/2007/relationships/media" Target="../media/media85.WAV"/><Relationship Id="rId1" Type="http://schemas.openxmlformats.org/officeDocument/2006/relationships/tags" Target="../tags/tag6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WAV"/><Relationship Id="rId1" Type="http://schemas.microsoft.com/office/2007/relationships/media" Target="../media/media86.WA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6.png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7.WAV"/><Relationship Id="rId7" Type="http://schemas.openxmlformats.org/officeDocument/2006/relationships/image" Target="../media/image18.png"/><Relationship Id="rId2" Type="http://schemas.microsoft.com/office/2007/relationships/media" Target="../media/media87.WAV"/><Relationship Id="rId1" Type="http://schemas.openxmlformats.org/officeDocument/2006/relationships/tags" Target="../tags/tag6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WAV"/><Relationship Id="rId1" Type="http://schemas.microsoft.com/office/2007/relationships/media" Target="../media/media88.WAV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WAV"/><Relationship Id="rId1" Type="http://schemas.microsoft.com/office/2007/relationships/media" Target="../media/media89.WAV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WAV"/><Relationship Id="rId1" Type="http://schemas.microsoft.com/office/2007/relationships/media" Target="../media/media90.WAV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audio" Target="../media/media91.WAV"/><Relationship Id="rId2" Type="http://schemas.microsoft.com/office/2007/relationships/media" Target="../media/media91.WAV"/><Relationship Id="rId1" Type="http://schemas.openxmlformats.org/officeDocument/2006/relationships/tags" Target="../tags/tag6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WAV"/><Relationship Id="rId1" Type="http://schemas.microsoft.com/office/2007/relationships/media" Target="../media/media92.WAV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audio" Target="../media/media93.WAV"/><Relationship Id="rId7" Type="http://schemas.openxmlformats.org/officeDocument/2006/relationships/image" Target="../media/image6.png"/><Relationship Id="rId2" Type="http://schemas.microsoft.com/office/2007/relationships/media" Target="../media/media93.WAV"/><Relationship Id="rId1" Type="http://schemas.openxmlformats.org/officeDocument/2006/relationships/tags" Target="../tags/tag63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audio" Target="../media/media94.WAV"/><Relationship Id="rId7" Type="http://schemas.openxmlformats.org/officeDocument/2006/relationships/image" Target="../media/image6.png"/><Relationship Id="rId2" Type="http://schemas.microsoft.com/office/2007/relationships/media" Target="../media/media94.WAV"/><Relationship Id="rId1" Type="http://schemas.openxmlformats.org/officeDocument/2006/relationships/tags" Target="../tags/tag6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5.WAV"/><Relationship Id="rId7" Type="http://schemas.openxmlformats.org/officeDocument/2006/relationships/image" Target="../media/image6.png"/><Relationship Id="rId2" Type="http://schemas.microsoft.com/office/2007/relationships/media" Target="../media/media95.WAV"/><Relationship Id="rId1" Type="http://schemas.openxmlformats.org/officeDocument/2006/relationships/tags" Target="../tags/tag65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6.WAV"/><Relationship Id="rId7" Type="http://schemas.openxmlformats.org/officeDocument/2006/relationships/image" Target="../media/image6.png"/><Relationship Id="rId2" Type="http://schemas.microsoft.com/office/2007/relationships/media" Target="../media/media96.WAV"/><Relationship Id="rId1" Type="http://schemas.openxmlformats.org/officeDocument/2006/relationships/tags" Target="../tags/tag66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Threads and Thread Synchronization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r>
              <a:rPr lang="en-US" dirty="0" smtClean="0"/>
              <a:t> (FB 150, dewan@unc.edu)</a:t>
            </a:r>
            <a:endParaRPr lang="en-US" dirty="0"/>
          </a:p>
        </p:txBody>
      </p:sp>
      <p:pic>
        <p:nvPicPr>
          <p:cNvPr id="5" name="~PP28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4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1534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Thread as an Active Agent with Data Structures</a:t>
            </a:r>
            <a:endParaRPr lang="en-US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0"/>
            <a:ext cx="840664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326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Signaled Thread in Monitor and Signaling Thread in Urgent Queue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3429000" y="44196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057400" y="5638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10000" y="42672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029200" y="3048000"/>
            <a:ext cx="3581400" cy="685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Signaling thread must restore monitor invariant before signaling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~PP268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3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Signaled Thread About To Leave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3429000" y="61722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057400" y="5638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10000" y="60198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~PP213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Urgent Queue Serviced First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10000" y="32766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257800" y="4419600"/>
            <a:ext cx="3429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Signaled process enters only to leave!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257800" y="5105400"/>
            <a:ext cx="34290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Unnecessary  context switch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~PP119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8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0" grpId="0" animBg="1"/>
      <p:bldP spid="3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Make Signal a Return, Let Signaled Thread  Enter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10000" y="32766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876800" y="2895600"/>
            <a:ext cx="32766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get();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876800" y="3276600"/>
            <a:ext cx="32766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ultiply 41"/>
          <p:cNvSpPr/>
          <p:nvPr/>
        </p:nvSpPr>
        <p:spPr>
          <a:xfrm>
            <a:off x="6781800" y="3200400"/>
            <a:ext cx="6096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257800" y="4419600"/>
            <a:ext cx="34290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 single signal allowed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257800" y="5029200"/>
            <a:ext cx="34290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statement allowed after signal</a:t>
            </a:r>
          </a:p>
        </p:txBody>
      </p:sp>
      <p:cxnSp>
        <p:nvCxnSpPr>
          <p:cNvPr id="38" name="Straight Connector 37"/>
          <p:cNvCxnSpPr/>
          <p:nvPr/>
        </p:nvCxnSpPr>
        <p:spPr>
          <a:xfrm rot="5400000">
            <a:off x="1562100" y="3009900"/>
            <a:ext cx="3429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Multiply 29"/>
          <p:cNvSpPr/>
          <p:nvPr/>
        </p:nvSpPr>
        <p:spPr>
          <a:xfrm>
            <a:off x="5715000" y="5638800"/>
            <a:ext cx="6096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257800" y="6172200"/>
            <a:ext cx="3429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 signal a hint</a:t>
            </a:r>
          </a:p>
        </p:txBody>
      </p:sp>
      <p:pic>
        <p:nvPicPr>
          <p:cNvPr id="33" name="~PP299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5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9" grpId="0" animBg="1"/>
      <p:bldP spid="41" grpId="0" animBg="1"/>
      <p:bldP spid="42" grpId="0" animBg="1"/>
      <p:bldP spid="45" grpId="0" animBg="1"/>
      <p:bldP spid="46" grpId="0" animBg="1"/>
      <p:bldP spid="30" grpId="0" animBg="1"/>
      <p:bldP spid="3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Hint vs. Absolute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066800"/>
            <a:ext cx="7924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Absolute: Application is provided information with absolute guarantee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2514600"/>
            <a:ext cx="7924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server is on machine M a la the person is at address A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3200400"/>
            <a:ext cx="7924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condition for which you were waiting is true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3962400"/>
            <a:ext cx="7924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Hint: Application is provided information that is likely to be true but can be checked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1828800"/>
            <a:ext cx="7924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la non probabilistic algorithm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4724400"/>
            <a:ext cx="7924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la probabilistic algorithm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5410200"/>
            <a:ext cx="7924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server is probably  on machine M, and if the message bounces, check with some central authority at some cost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6096000"/>
            <a:ext cx="7924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condition for which you are waiting is probably true, but must check</a:t>
            </a:r>
          </a:p>
        </p:txBody>
      </p:sp>
      <p:pic>
        <p:nvPicPr>
          <p:cNvPr id="11" name="~PP87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7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Hint vs. Absolute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066800"/>
            <a:ext cx="7924800" cy="685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 must  have code to check truth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1905000"/>
            <a:ext cx="7924800" cy="685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check fails, operations are more expensive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2971800"/>
            <a:ext cx="7924800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 case is efficient, unusual case is possible but not efficient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3886200"/>
            <a:ext cx="79248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Servers do not move usually, condition does not usually  get violated</a:t>
            </a:r>
          </a:p>
        </p:txBody>
      </p:sp>
      <p:pic>
        <p:nvPicPr>
          <p:cNvPr id="7" name="~PP285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Signal is a Hint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10000" y="32766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181600" y="1447800"/>
            <a:ext cx="36576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while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2" name="Multiply 41"/>
          <p:cNvSpPr/>
          <p:nvPr/>
        </p:nvSpPr>
        <p:spPr>
          <a:xfrm>
            <a:off x="3810000" y="3733800"/>
            <a:ext cx="6096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800600" y="46482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Signaled thread in urgent Q, not guaranteed state at signal time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800600" y="54864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Signaled thread must recheck condition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81000" y="6248400"/>
            <a:ext cx="3810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 usual case efficient and other cases possible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057400" y="5638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40"/>
          <p:cNvSpPr/>
          <p:nvPr/>
        </p:nvSpPr>
        <p:spPr>
          <a:xfrm>
            <a:off x="5181600" y="3733800"/>
            <a:ext cx="3581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while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6" name="Multiply 45"/>
          <p:cNvSpPr/>
          <p:nvPr/>
        </p:nvSpPr>
        <p:spPr>
          <a:xfrm>
            <a:off x="3733800" y="1524000"/>
            <a:ext cx="6096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~PP132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2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9" grpId="0" animBg="1"/>
      <p:bldP spid="42" grpId="0" animBg="1"/>
      <p:bldP spid="45" grpId="0" animBg="1"/>
      <p:bldP spid="43" grpId="0" animBg="1"/>
      <p:bldP spid="44" grpId="0" animBg="1"/>
      <p:bldP spid="41" grpId="0" animBg="1"/>
      <p:bldP spid="4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Hint vs. Absolute Programming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1981200" y="1600200"/>
            <a:ext cx="4876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if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(!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okToProceed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condSynchronizer.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}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981200" y="2971800"/>
            <a:ext cx="4876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while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(!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okToProceed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condSynchronizer.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}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743200" y="5029200"/>
            <a:ext cx="3810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polling as each iteration has a wait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3200" y="4267200"/>
            <a:ext cx="38100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Polling?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743200" y="5791200"/>
            <a:ext cx="3810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Allows broadcast: all waiting threads are unblocked </a:t>
            </a:r>
          </a:p>
        </p:txBody>
      </p:sp>
      <p:pic>
        <p:nvPicPr>
          <p:cNvPr id="9" name="~PP90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4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7" grpId="0" animBg="1"/>
      <p:bldP spid="48" grpId="0" animBg="1"/>
      <p:bldP spid="5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Broadcast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condBroadcastSignal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3200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914400" y="42672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10000" y="31242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057400" y="42672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3429000" y="4114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~PP94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Broadcast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condBroadcastSignal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914400" y="5638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810000" y="33528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800600" y="4724400"/>
            <a:ext cx="3733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 all threads on condition Q of condition synchronizer in urgent Q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057400" y="5638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429000" y="4114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~PP59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Thread as a data Structure to Implementation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00400" y="1066800"/>
            <a:ext cx="3200400" cy="3733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0" y="5105400"/>
            <a:ext cx="6324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To  the thread implementation thread is a data structure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19200" y="12192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19200" y="1905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19200" y="2667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counter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19200" y="3429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priority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19200" y="4114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status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5943600"/>
            <a:ext cx="6324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implementation can be operating system, programming language, library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95400" y="4267200"/>
            <a:ext cx="18288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~PP144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7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Signaled Thread Enters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condBroadcastSignal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810000" y="3810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057400" y="5638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429000" y="38862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~PP285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Signaled Thread Finishes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condBroadcastSignal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3429000" y="61722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810000" y="60198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057400" y="5638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~PP145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Second Signaled Thread Enters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condBroadcastSignal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810000" y="3810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3429000" y="3962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~PP39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Second Signaled Re-Enters Condition Q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condBroadcastSignal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810000" y="40386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057400" y="42672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pic>
        <p:nvPicPr>
          <p:cNvPr id="25" name="~PP39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Hint Pros and Cons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9200" y="13716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Extra check for each signaled thread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23622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Signaled thread may in unusual cases wait  again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4191000"/>
            <a:ext cx="63246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 case avoids context switch (faster than extra check) or restricted signal (on return)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5181600"/>
            <a:ext cx="63246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Allows broadcast semantics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3276600"/>
            <a:ext cx="63246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Signaling thread does not have to restore invariant</a:t>
            </a:r>
          </a:p>
        </p:txBody>
      </p:sp>
      <p:pic>
        <p:nvPicPr>
          <p:cNvPr id="8" name="~PP155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3276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Java Hint Semantics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304800"/>
            <a:ext cx="4953000" cy="617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(Exception e) {}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try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 catch (Exception e) {}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7432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886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733800" y="3200400"/>
            <a:ext cx="4572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hint-based  condition synchronizer and Q in each monitor, named by object (this)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733800" y="6172200"/>
            <a:ext cx="4572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Both producer and consumer waiting on same condition synchronizer but different conditions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9600" y="1263134"/>
            <a:ext cx="18288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14800" y="2743200"/>
            <a:ext cx="18288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724400" y="3886200"/>
            <a:ext cx="18288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14800" y="5638800"/>
            <a:ext cx="18288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" name="~PP291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7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24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810000" y="304800"/>
            <a:ext cx="4953000" cy="617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(Exception e) {}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try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 catch (Exception e) {}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3276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Java Hint Semantics for Bounded Buffer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7432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886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67400" y="2743200"/>
            <a:ext cx="22098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57400" y="3352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914400" y="3352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28" name="Multiply 27"/>
          <p:cNvSpPr/>
          <p:nvPr/>
        </p:nvSpPr>
        <p:spPr>
          <a:xfrm>
            <a:off x="1905000" y="3352800"/>
            <a:ext cx="228600" cy="3810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657600" y="3429000"/>
            <a:ext cx="4953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 cannot be full and empty at the same time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57600" y="4114800"/>
            <a:ext cx="4953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Bounded Buffer is driving problem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657600" y="4648200"/>
            <a:ext cx="4953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conditions share a synchronizer, hence modified name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791200" y="5638800"/>
            <a:ext cx="22098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657600" y="1905000"/>
            <a:ext cx="4876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notifyAll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for Bounded Buffer?</a:t>
            </a:r>
          </a:p>
        </p:txBody>
      </p:sp>
      <p:pic>
        <p:nvPicPr>
          <p:cNvPr id="38" name="~PP323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1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vs. General Hint Semantics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9200" y="1143000"/>
            <a:ext cx="63246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Every object has an entry and condition queue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2514600"/>
            <a:ext cx="63246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need broadcast semantics even when one thread eligible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3962400"/>
            <a:ext cx="6324600" cy="685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need for special class labeling as monitor 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1905000"/>
            <a:ext cx="632460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Probably why primitive values are not objects as in Smalltalk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0" y="4800600"/>
            <a:ext cx="6324600" cy="685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need to declare condition synchronizer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19200" y="3200400"/>
            <a:ext cx="63246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Difficult to imagine cases when that happens</a:t>
            </a:r>
          </a:p>
        </p:txBody>
      </p:sp>
      <p:pic>
        <p:nvPicPr>
          <p:cNvPr id="11" name="~PP85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1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3581400" y="1219200"/>
            <a:ext cx="49530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Always </a:t>
            </a:r>
            <a:r>
              <a:rPr lang="en-US" dirty="0" err="1" smtClean="0"/>
              <a:t>NonEmpty</a:t>
            </a:r>
            <a:r>
              <a:rPr lang="en-US" dirty="0" smtClean="0"/>
              <a:t>, </a:t>
            </a:r>
            <a:r>
              <a:rPr lang="en-US" dirty="0" err="1" smtClean="0"/>
              <a:t>NonFull</a:t>
            </a:r>
            <a:r>
              <a:rPr lang="en-US" dirty="0" smtClean="0"/>
              <a:t> Buffer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810000" y="4648200"/>
            <a:ext cx="4648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Puts cannot be executed concurrently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810000" y="5334000"/>
            <a:ext cx="4648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Gets cannot  be executed concurrently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0000" y="6019800"/>
            <a:ext cx="4648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Puts and gets can be executed concurrently</a:t>
            </a:r>
          </a:p>
        </p:txBody>
      </p:sp>
      <p:pic>
        <p:nvPicPr>
          <p:cNvPr id="7" name="~PP50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2" grpId="0" animBg="1"/>
      <p:bldP spid="41" grpId="0" animBg="1"/>
      <p:bldP spid="42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3581400" y="1219200"/>
            <a:ext cx="49530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Atomic Methods?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3810000" y="6019800"/>
            <a:ext cx="4648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Puts and gets can be executed concurrently</a:t>
            </a:r>
          </a:p>
        </p:txBody>
      </p:sp>
      <p:sp>
        <p:nvSpPr>
          <p:cNvPr id="36" name="Multiply 35"/>
          <p:cNvSpPr/>
          <p:nvPr/>
        </p:nvSpPr>
        <p:spPr>
          <a:xfrm>
            <a:off x="3505200" y="5943600"/>
            <a:ext cx="685800" cy="6858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~PP272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2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Thread as an Independent Activity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400800" y="1600200"/>
            <a:ext cx="19812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Processor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876800" y="19050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5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876800" y="1143000"/>
            <a:ext cx="1371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Current Thread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09600" y="19812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1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057400" y="19812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3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38200" y="1219200"/>
            <a:ext cx="24384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Ready Threads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143000" y="5410200"/>
            <a:ext cx="6324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Whether current, ready, non ready captured by thread status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0" y="41910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819400" y="3429000"/>
            <a:ext cx="24384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Ready Threads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581400" y="41910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2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105400" y="41910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6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590800" y="6172200"/>
            <a:ext cx="38862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triggers context switching?</a:t>
            </a:r>
          </a:p>
        </p:txBody>
      </p:sp>
      <p:pic>
        <p:nvPicPr>
          <p:cNvPr id="22" name="~PP147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3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 animBg="1"/>
      <p:bldP spid="23" grpId="0" animBg="1"/>
      <p:bldP spid="24" grpId="0" animBg="1"/>
      <p:bldP spid="29" grpId="1" animBg="1"/>
      <p:bldP spid="15" grpId="0" animBg="1"/>
      <p:bldP spid="16" grpId="0" animBg="1"/>
      <p:bldP spid="18" grpId="0" animBg="1"/>
      <p:bldP spid="19" grpId="0" animBg="1"/>
      <p:bldP spid="21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3657600" y="1066800"/>
            <a:ext cx="50292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if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putLocked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wait()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putLocked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false;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notifyAll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()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b="1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if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getLocked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wait()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getLocked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true;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getLocked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false;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notifyAll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()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solidFill>
                <a:srgbClr val="000000"/>
              </a:solidFill>
              <a:cs typeface="Times New Roman" pitchFamily="18" charset="0"/>
            </a:endParaRPr>
          </a:p>
          <a:p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Conditions?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971800" y="5638800"/>
            <a:ext cx="4648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Condition synchronizer operations and associated checks should occur in atomic methods</a:t>
            </a:r>
          </a:p>
        </p:txBody>
      </p:sp>
      <p:sp>
        <p:nvSpPr>
          <p:cNvPr id="36" name="Multiply 35"/>
          <p:cNvSpPr/>
          <p:nvPr/>
        </p:nvSpPr>
        <p:spPr>
          <a:xfrm>
            <a:off x="4419600" y="1676400"/>
            <a:ext cx="685800" cy="6858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4419600" y="2667000"/>
            <a:ext cx="685800" cy="6858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391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5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2" grpId="0" animBg="1"/>
      <p:bldP spid="36" grpId="0" animBg="1"/>
      <p:bldP spid="8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3657600" y="1600200"/>
            <a:ext cx="5029200" cy="449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synchronized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putLock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  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}</a:t>
            </a:r>
            <a:endParaRPr lang="en-US" sz="1600" b="1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synchronized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getLock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getLocked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true;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Synchronized Statement Block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676400" y="4724400"/>
            <a:ext cx="5410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putLock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getLock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are  monitors with no  atomic methods associated with statement block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600200"/>
            <a:ext cx="26670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putLock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8600" y="2590800"/>
            <a:ext cx="26670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getLock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676400" y="5562600"/>
            <a:ext cx="5486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synchronize(object) { &lt;statement list&gt; }  gets monitor lock at start of statement list and releases it on end, without entering monitor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6002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5146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311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1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2" grpId="0" animBg="1"/>
      <p:bldP spid="19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Lock Declarations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1371600"/>
            <a:ext cx="84582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10;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Object[]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Object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putLock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=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Object()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Object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getLock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=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Object();</a:t>
            </a:r>
          </a:p>
          <a:p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endParaRPr lang="en-US" dirty="0" smtClean="0">
              <a:latin typeface="Courier New"/>
            </a:endParaRP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800" y="4953000"/>
            <a:ext cx="5562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putLock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getLock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are  monitors with no atomic methods: Object instances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3505200"/>
            <a:ext cx="41910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~PP245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Synchronized Calling Another Synchronized Method in Same Monitor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066800"/>
            <a:ext cx="1447800" cy="281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 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12954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00200" y="31242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method2()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4495800"/>
            <a:ext cx="6324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Once a thread has the monitor lock, it can execute any number of atomic(and non atomic) methods before returning from initial method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76400" y="14478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1943894" y="2475706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524000" y="3124200"/>
            <a:ext cx="1981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192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/>
          <p:cNvSpPr/>
          <p:nvPr/>
        </p:nvSpPr>
        <p:spPr>
          <a:xfrm>
            <a:off x="1676400" y="32766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590800" y="2286000"/>
            <a:ext cx="1066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00" y="1295400"/>
            <a:ext cx="1981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~PP372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1" grpId="0" animBg="1"/>
      <p:bldP spid="31" grpId="0" animBg="1"/>
      <p:bldP spid="33" grpId="0" animBg="1"/>
      <p:bldP spid="17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Synchronized Calling Another Synchronized Method in Same Monitor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066800"/>
            <a:ext cx="1447800" cy="281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 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12954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00200" y="31242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method2()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47800" y="38862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When synchronized method in one monitor calls synchronized method in another monitor, it does not release lock  of first monitor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76400" y="14478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62800" y="1066800"/>
            <a:ext cx="1447800" cy="281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 2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181600" y="12192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81600" y="3048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method2()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34000" y="13716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57800" y="32004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00" y="1295400"/>
            <a:ext cx="1981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17" idx="3"/>
            <a:endCxn id="26" idx="1"/>
          </p:cNvCxnSpPr>
          <p:nvPr/>
        </p:nvCxnSpPr>
        <p:spPr>
          <a:xfrm>
            <a:off x="3505200" y="1600200"/>
            <a:ext cx="1676400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181600" y="3048000"/>
            <a:ext cx="1981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192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/>
          <p:cNvSpPr/>
          <p:nvPr/>
        </p:nvSpPr>
        <p:spPr>
          <a:xfrm>
            <a:off x="1676400" y="32766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2192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1447800" y="4953000"/>
            <a:ext cx="6324600" cy="990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Does not have to re-get lock and restore monitor invariant before calling external method, can execute  both atomically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47800" y="6019800"/>
            <a:ext cx="63246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lead to deadlocks</a:t>
            </a:r>
          </a:p>
        </p:txBody>
      </p:sp>
      <p:pic>
        <p:nvPicPr>
          <p:cNvPr id="22" name="~PP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6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1" grpId="0" animBg="1"/>
      <p:bldP spid="17" grpId="0" animBg="1"/>
      <p:bldP spid="31" grpId="0" animBg="1"/>
      <p:bldP spid="42" grpId="0" animBg="1"/>
      <p:bldP spid="43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Deadlock (Deadly Embrace)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066800"/>
            <a:ext cx="1447800" cy="281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 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12954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00200" y="31242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method2()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76400" y="14478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62800" y="1066800"/>
            <a:ext cx="1447800" cy="281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 2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181600" y="12192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81600" y="3048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method2()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34000" y="13716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57800" y="32004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00" y="1295400"/>
            <a:ext cx="1981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17" idx="3"/>
            <a:endCxn id="26" idx="1"/>
          </p:cNvCxnSpPr>
          <p:nvPr/>
        </p:nvCxnSpPr>
        <p:spPr>
          <a:xfrm>
            <a:off x="3505200" y="1600200"/>
            <a:ext cx="1676400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192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/>
          <p:cNvSpPr/>
          <p:nvPr/>
        </p:nvSpPr>
        <p:spPr>
          <a:xfrm>
            <a:off x="1676400" y="32766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cxnSp>
        <p:nvCxnSpPr>
          <p:cNvPr id="38" name="Straight Arrow Connector 37"/>
          <p:cNvCxnSpPr>
            <a:endCxn id="19" idx="1"/>
          </p:cNvCxnSpPr>
          <p:nvPr/>
        </p:nvCxnSpPr>
        <p:spPr>
          <a:xfrm rot="5400000" flipH="1" flipV="1">
            <a:off x="3467100" y="1638300"/>
            <a:ext cx="18288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181600" y="1219200"/>
            <a:ext cx="1981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1371600" y="44196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designs release lock when calling external method</a:t>
            </a:r>
          </a:p>
        </p:txBody>
      </p:sp>
      <p:pic>
        <p:nvPicPr>
          <p:cNvPr id="21" name="~PP56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animBg="1"/>
      <p:bldP spid="24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Waiting in Synchronized Method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066800"/>
            <a:ext cx="1447800" cy="281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 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12954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4495800"/>
            <a:ext cx="6324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Lock released when wait called on this in a synchronized method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76400" y="14478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192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524000" y="1295400"/>
            <a:ext cx="1981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76800" y="1295400"/>
            <a:ext cx="2057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dirty="0" err="1" smtClean="0">
                <a:solidFill>
                  <a:srgbClr val="7F0055"/>
                </a:solidFill>
                <a:latin typeface="Courier New"/>
              </a:rPr>
              <a:t>wait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()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81400" y="1600200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876800" y="1295400"/>
            <a:ext cx="20574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~PP235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1" grpId="0" animBg="1"/>
      <p:bldP spid="17" grpId="0" animBg="1"/>
      <p:bldP spid="1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Waiting in External Monitor in Synchronized Method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066800"/>
            <a:ext cx="1447800" cy="281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 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12954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4495800"/>
            <a:ext cx="7467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Java: No-op  (not illegal) when wait called on another monitor in a synchronized method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76400" y="14478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192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524000" y="1295400"/>
            <a:ext cx="1981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76800" y="1295400"/>
            <a:ext cx="2057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putLock.</a:t>
            </a:r>
            <a:r>
              <a:rPr lang="en-US" sz="1600" dirty="0" err="1" smtClean="0">
                <a:solidFill>
                  <a:srgbClr val="7F0055"/>
                </a:solidFill>
                <a:latin typeface="Courier New"/>
              </a:rPr>
              <a:t>wait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()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81400" y="1600200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876800" y="1295400"/>
            <a:ext cx="20574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~PP76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6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1" grpId="0" animBg="1"/>
      <p:bldP spid="17" grpId="0" animBg="1"/>
      <p:bldP spid="19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Waiting in External Monitor in Synchronized Method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38200" y="1447800"/>
            <a:ext cx="57912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putLock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putLock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…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7200" y="4267200"/>
            <a:ext cx="7848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Java: Synchronized statement block can  wait on monitor associated with block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7200" y="5257800"/>
            <a:ext cx="7848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wait on or notify condition queue of monitor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iff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you have  that monitor lock</a:t>
            </a:r>
          </a:p>
        </p:txBody>
      </p:sp>
      <p:pic>
        <p:nvPicPr>
          <p:cNvPr id="7" name="~PP30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7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" grpId="0" animBg="1"/>
      <p:bldP spid="2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Sleeping in Synchronized Method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066800"/>
            <a:ext cx="1447800" cy="281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 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12954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00200" y="4191000"/>
            <a:ext cx="4876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Java: all waiting calls keep the lock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76400" y="14478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192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524000" y="1295400"/>
            <a:ext cx="1981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76800" y="1295400"/>
            <a:ext cx="2209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Thread.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sleep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(t);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81400" y="1600200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876800" y="1295400"/>
            <a:ext cx="22098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5800" y="5105400"/>
            <a:ext cx="7467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Even though waiting method can do nothing and Java knows it is waiting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5800" y="6019800"/>
            <a:ext cx="7467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Better semantics: require invariant to be restore when lock is gotten </a:t>
            </a:r>
          </a:p>
        </p:txBody>
      </p:sp>
      <p:pic>
        <p:nvPicPr>
          <p:cNvPr id="22" name="~PP345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1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1" grpId="0" animBg="1"/>
      <p:bldP spid="17" grpId="0" animBg="1"/>
      <p:bldP spid="19" grpId="0" animBg="1"/>
      <p:bldP spid="18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Rescheduling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400800" y="1600200"/>
            <a:ext cx="19812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Processor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876800" y="19050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3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09600" y="19812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5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057400" y="19812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1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524000" y="41910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4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819400" y="3429000"/>
            <a:ext cx="24384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Ready Threads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581400" y="41910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2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105400" y="41910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6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447800" y="6019800"/>
            <a:ext cx="6324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With multiple CPUs, multiple current threads, and maybe even multiple ready queues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76800" y="1143000"/>
            <a:ext cx="1371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Current Thread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38200" y="1219200"/>
            <a:ext cx="24384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Ready Threads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447800" y="5181600"/>
            <a:ext cx="6324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Context switching occurs as a result of time quantum expiring or some other higher priority thread becoming ready </a:t>
            </a:r>
          </a:p>
        </p:txBody>
      </p:sp>
      <p:pic>
        <p:nvPicPr>
          <p:cNvPr id="17" name="~PP179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3276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Higher-Level Solution?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3429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(Exception e) {}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7432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886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57400" y="3352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019800" y="1905000"/>
            <a:ext cx="25146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Declarative for mutual exclusion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019800" y="2895600"/>
            <a:ext cx="2590800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Procedural for (other) synchronization</a:t>
            </a:r>
          </a:p>
        </p:txBody>
      </p:sp>
      <p:cxnSp>
        <p:nvCxnSpPr>
          <p:cNvPr id="38" name="Straight Arrow Connector 37"/>
          <p:cNvCxnSpPr>
            <a:stCxn id="36" idx="1"/>
          </p:cNvCxnSpPr>
          <p:nvPr/>
        </p:nvCxnSpPr>
        <p:spPr>
          <a:xfrm rot="10800000">
            <a:off x="5334000" y="1524000"/>
            <a:ext cx="685800" cy="800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7" idx="1"/>
          </p:cNvCxnSpPr>
          <p:nvPr/>
        </p:nvCxnSpPr>
        <p:spPr>
          <a:xfrm rot="10800000">
            <a:off x="5105400" y="2438400"/>
            <a:ext cx="9144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019800" y="3810000"/>
            <a:ext cx="25908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Declarative Synchronization?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019800" y="4724400"/>
            <a:ext cx="25908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Hint: FSA vs. Regular Expressions?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019800" y="5638800"/>
            <a:ext cx="25908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Vocabulary  is methods</a:t>
            </a:r>
          </a:p>
        </p:txBody>
      </p:sp>
      <p:pic>
        <p:nvPicPr>
          <p:cNvPr id="26" name="~PP230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0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44" grpId="0" animBg="1"/>
      <p:bldP spid="45" grpId="0" animBg="1"/>
      <p:bldP spid="47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Remove All Synchronization Code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334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38800" y="1143000"/>
            <a:ext cx="2743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synchronized keyboard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Multiply 4"/>
          <p:cNvSpPr/>
          <p:nvPr/>
        </p:nvSpPr>
        <p:spPr>
          <a:xfrm>
            <a:off x="2057400" y="990600"/>
            <a:ext cx="3810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38800" y="1981200"/>
            <a:ext cx="2743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wait and notify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1905000" y="3429000"/>
            <a:ext cx="3810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5"/>
          <p:cNvSpPr/>
          <p:nvPr/>
        </p:nvSpPr>
        <p:spPr>
          <a:xfrm>
            <a:off x="1524000" y="1752600"/>
            <a:ext cx="3810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y 16"/>
          <p:cNvSpPr/>
          <p:nvPr/>
        </p:nvSpPr>
        <p:spPr>
          <a:xfrm>
            <a:off x="1524000" y="3962400"/>
            <a:ext cx="3810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ltiply 17"/>
          <p:cNvSpPr/>
          <p:nvPr/>
        </p:nvSpPr>
        <p:spPr>
          <a:xfrm>
            <a:off x="1295400" y="5410200"/>
            <a:ext cx="3810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1295400" y="3048000"/>
            <a:ext cx="3810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990600" y="1524000"/>
            <a:ext cx="3810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838200" y="3657600"/>
            <a:ext cx="3810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990600" y="5181600"/>
            <a:ext cx="370703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990600" y="2743200"/>
            <a:ext cx="370703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38800" y="2895600"/>
            <a:ext cx="2743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check for ok to proceed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38800" y="3810000"/>
            <a:ext cx="2743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increment/decrement  of size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" name="~PP124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3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6" grpId="0" animBg="1"/>
      <p:bldP spid="5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Bounded Buffer (Data Structures)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229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10;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Object[]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endParaRPr lang="en-US" dirty="0" smtClean="0">
              <a:latin typeface="Courier New"/>
            </a:endParaRP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7" name="Multiply 6"/>
          <p:cNvSpPr/>
          <p:nvPr/>
        </p:nvSpPr>
        <p:spPr>
          <a:xfrm>
            <a:off x="1828800" y="3124200"/>
            <a:ext cx="3810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15000" y="46482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size field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~PP139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vs. Path Expressions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447800"/>
            <a:ext cx="2514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Regular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600" y="1447800"/>
            <a:ext cx="2514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Path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20574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Vocabulary = {a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..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</a:p>
        </p:txBody>
      </p:sp>
      <p:sp>
        <p:nvSpPr>
          <p:cNvPr id="8" name="Rectangle 7"/>
          <p:cNvSpPr/>
          <p:nvPr/>
        </p:nvSpPr>
        <p:spPr>
          <a:xfrm>
            <a:off x="5257800" y="2057400"/>
            <a:ext cx="31242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Vocabulary = {m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..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3276600"/>
            <a:ext cx="3276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Defines legal sequences of vocabulary elements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25146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 characters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57800" y="2514600"/>
            <a:ext cx="31242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 calls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57800" y="32004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Defines legal  sequences of method calls in a module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1000" y="41910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| d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57800" y="41910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get, put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4724400"/>
            <a:ext cx="3276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either a or d is acceptable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57800" y="4800600"/>
            <a:ext cx="3276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either get or put can be called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~PP38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7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vs. Path Expressions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914400"/>
            <a:ext cx="2514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Regular</a:t>
            </a:r>
          </a:p>
        </p:txBody>
      </p:sp>
      <p:sp>
        <p:nvSpPr>
          <p:cNvPr id="6" name="Rectangle 5"/>
          <p:cNvSpPr/>
          <p:nvPr/>
        </p:nvSpPr>
        <p:spPr>
          <a:xfrm>
            <a:off x="5257800" y="914400"/>
            <a:ext cx="2514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Path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514600"/>
            <a:ext cx="3276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R1 must be followed by R2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" y="14478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=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i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53000" y="14478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 = m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53000" y="19812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 = P1;P2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3000" y="2514600"/>
            <a:ext cx="3200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P1 must be called after P2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7200" y="19812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= R1 R2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200" y="32004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= R1 | R2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53000" y="32004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 = P1,P2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7200" y="3733800"/>
            <a:ext cx="3276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R1 or R2 is legal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7200" y="43434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R*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53000" y="3733800"/>
            <a:ext cx="3200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 to P1 or P2 can be made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53000" y="43434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 = [P] 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4876800"/>
            <a:ext cx="32766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Zero or more occurrences of R can be matched 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953000" y="48768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Zero or more occurrences of  call to P can be executed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53000" y="56388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: (P)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53000" y="60960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Up to N concurrent executions of P can be executed</a:t>
            </a:r>
          </a:p>
        </p:txBody>
      </p:sp>
      <p:pic>
        <p:nvPicPr>
          <p:cNvPr id="29" name="~PP25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3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vs. Path Expressions (Review)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447800"/>
            <a:ext cx="2514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Regular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600" y="1447800"/>
            <a:ext cx="2514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Path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20574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Vocabulary = {a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..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</a:p>
        </p:txBody>
      </p:sp>
      <p:sp>
        <p:nvSpPr>
          <p:cNvPr id="8" name="Rectangle 7"/>
          <p:cNvSpPr/>
          <p:nvPr/>
        </p:nvSpPr>
        <p:spPr>
          <a:xfrm>
            <a:off x="5257800" y="2057400"/>
            <a:ext cx="31242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Vocabulary = {m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..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3276600"/>
            <a:ext cx="3276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Defines legal sequences of vocabulary elements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25146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 characters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57800" y="2514600"/>
            <a:ext cx="31242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 calls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57800" y="32004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Defines legal  sequences of method calls in a module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1000" y="41910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| d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57800" y="41910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get, put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4724400"/>
            <a:ext cx="3276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either a or d is acceptable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57800" y="4800600"/>
            <a:ext cx="3276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either get or put can be called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~PP6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9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vs. Path Expressions (Review)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914400"/>
            <a:ext cx="2514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Regular</a:t>
            </a:r>
          </a:p>
        </p:txBody>
      </p:sp>
      <p:sp>
        <p:nvSpPr>
          <p:cNvPr id="6" name="Rectangle 5"/>
          <p:cNvSpPr/>
          <p:nvPr/>
        </p:nvSpPr>
        <p:spPr>
          <a:xfrm>
            <a:off x="5257800" y="914400"/>
            <a:ext cx="2514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Path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514600"/>
            <a:ext cx="3276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R1 must be followed by R2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" y="14478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=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i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53000" y="14478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 = m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53000" y="19812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 = P1;P2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3000" y="2514600"/>
            <a:ext cx="3200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P1 must be called after P2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7200" y="19812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= R1 R2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200" y="32004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= R1 | R2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53000" y="32004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 = P1,P2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7200" y="3733800"/>
            <a:ext cx="3276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R1 or R2 is legal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7200" y="43434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R*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53000" y="3733800"/>
            <a:ext cx="3200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 to P1 or P2 can be made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53000" y="43434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 = [P] 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4876800"/>
            <a:ext cx="32766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Zero or more occurrences of R can be matched 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953000" y="48768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Zero or more occurrences of  call to P can be executed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53000" y="56388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: (P)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53000" y="60960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Up to N concurrent executions of P can be executed</a:t>
            </a:r>
          </a:p>
        </p:txBody>
      </p:sp>
      <p:pic>
        <p:nvPicPr>
          <p:cNvPr id="32" name="~PP325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9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Specifying Mutual Exclusion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1219200"/>
            <a:ext cx="4953000" cy="3733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34000" y="20574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get, put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10200" y="2590800"/>
            <a:ext cx="32004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arbitrary number of activations of get or put and get can be executed concurrently, [] implicit on outermost expression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34000" y="9906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[get, put]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334000" y="15240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[get], [put]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10200" y="39624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1: (get, put]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410200" y="4495800"/>
            <a:ext cx="32004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Only one activation of get or put can be executed concurrently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5257800"/>
            <a:ext cx="3200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 and get can be executed concurrently, as no shared size variable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0200" y="54102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1: (get) , 1: (put)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10200" y="5867400"/>
            <a:ext cx="32004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Only one execution of get or put can be active at any one time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~PP182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5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6" grpId="0" animBg="1"/>
      <p:bldP spid="35" grpId="0" animBg="1"/>
      <p:bldP spid="39" grpId="0" animBg="1"/>
      <p:bldP spid="41" grpId="0" animBg="1"/>
      <p:bldP spid="42" grpId="0" animBg="1"/>
      <p:bldP spid="43" grpId="0" animBg="1"/>
      <p:bldP spid="10" grpId="0" animBg="1"/>
      <p:bldP spid="11" grpId="0" animBg="1"/>
      <p:bldP spid="12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Specifying Synchronization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1219200"/>
            <a:ext cx="4953000" cy="3733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57800" y="1219200"/>
            <a:ext cx="3200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define an order between get and put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~PP304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Specifying Synchronization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1219200"/>
            <a:ext cx="4953000" cy="3733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57800" y="16764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put; get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57800" y="11430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[put; get]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57800" y="2209800"/>
            <a:ext cx="32004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activation of get preceded by put, an infinite number of  concurrent put; get sequences 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57800" y="33528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 :(put; get)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57800" y="38100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 put; get sequence can be active at any one time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57800" y="45720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twp methods alternate, BB of size 1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57800" y="53340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 :(put; get)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57800" y="58674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Upto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 activations of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put;get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can be active at any one time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4400" y="58674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mutual exclusion!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4400" y="51054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Puts can execute concurrently with another put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~PP407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4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Thread as a data Structure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00400" y="1066800"/>
            <a:ext cx="3200400" cy="3733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219200" y="12192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19200" y="1905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19200" y="2667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counter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19200" y="3429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priority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19200" y="4114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status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19200" y="2819400"/>
            <a:ext cx="18288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38400" y="5029200"/>
            <a:ext cx="38862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Where does a thread start executing</a:t>
            </a:r>
          </a:p>
        </p:txBody>
      </p:sp>
      <p:pic>
        <p:nvPicPr>
          <p:cNvPr id="12" name="~PP144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9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1" grpId="0" animBg="1"/>
      <p:bldP spid="17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Specifying  Mutual Exclusion and Synchronization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1219200"/>
            <a:ext cx="4953000" cy="3733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10200" y="1219200"/>
            <a:ext cx="3200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Mutual Exclusion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10200" y="17526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1: (get) , 1: (put)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10200" y="22098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Only one execution of get or put can active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10200" y="2971800"/>
            <a:ext cx="3200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Synchronization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10200" y="35052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 :(put; get)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10200" y="40386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 activations of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put;get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can be active at any one time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410200" y="53340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 :(1:(put); 1:(get))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38200" y="5181600"/>
            <a:ext cx="32004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 : (path expression) gives global restriction, not within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subexpression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10200" y="5867400"/>
            <a:ext cx="32004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 activations of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put;get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can be active but only one activation of put and one activation of get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410200" y="4800600"/>
            <a:ext cx="3200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Both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~PP113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5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4" grpId="0" animBg="1"/>
      <p:bldP spid="1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Reader Writer Problem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371600" y="1600200"/>
            <a:ext cx="5257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There can be an arbitrary number of readers or a single writer active at any one time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0" y="2590800"/>
            <a:ext cx="52578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1:  ([read], write)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71600" y="3505200"/>
            <a:ext cx="5257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Fair readers writers: writer does not wait for a reader who comes after it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71600" y="4648200"/>
            <a:ext cx="5257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Path expression cannot handle all synchronization schemes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71600" y="5715000"/>
            <a:ext cx="5257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Regular expression cannot handle all languages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~PP145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2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4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Expressions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981200" y="1143000"/>
            <a:ext cx="4876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 calls are matched according to specified path expressions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81200" y="2209800"/>
            <a:ext cx="4876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 calls that do not match are blocked 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81200" y="3276600"/>
            <a:ext cx="4876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After top-level path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expression is matched , it can be matched again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4191000"/>
            <a:ext cx="4876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1: (get, put)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0" y="4876800"/>
            <a:ext cx="4876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Implementation unspecified: when  is unblocking checking checked and which waiting method unblocked 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1200" y="5867400"/>
            <a:ext cx="4876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practical but helps understand synchronization better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~PP227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0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4" grpId="0" animBg="1"/>
      <p:bldP spid="6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 Thread Execute?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14400" y="18288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Executes some  identifiable portion of a program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38200" y="29718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Executes a method call asynchronously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41148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creator does not wait  for method to terminate </a:t>
            </a:r>
          </a:p>
        </p:txBody>
      </p:sp>
      <p:pic>
        <p:nvPicPr>
          <p:cNvPr id="7" name="~PP100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 Call vs. Thread Creation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33600" y="5410200"/>
            <a:ext cx="38862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thread object?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5400" y="1524000"/>
            <a:ext cx="55626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err="1" smtClean="0"/>
              <a:t>buffer.put</a:t>
            </a:r>
            <a:r>
              <a:rPr lang="en-US" dirty="0" smtClean="0"/>
              <a:t> (“hello”);</a:t>
            </a:r>
          </a:p>
          <a:p>
            <a:r>
              <a:rPr lang="en-US" dirty="0" err="1" smtClean="0"/>
              <a:t>System.out.println</a:t>
            </a:r>
            <a:r>
              <a:rPr lang="en-US" dirty="0" smtClean="0"/>
              <a:t>(“Put complete”);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95400" y="3048000"/>
            <a:ext cx="55626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dirty="0" smtClean="0"/>
              <a:t>Thread </a:t>
            </a:r>
            <a:r>
              <a:rPr lang="en-US" dirty="0" err="1" smtClean="0"/>
              <a:t>putThread</a:t>
            </a:r>
            <a:r>
              <a:rPr lang="en-US" dirty="0" smtClean="0"/>
              <a:t> = </a:t>
            </a:r>
            <a:r>
              <a:rPr lang="en-US" b="1" dirty="0" err="1" smtClean="0"/>
              <a:t>async</a:t>
            </a:r>
            <a:r>
              <a:rPr lang="en-US" dirty="0" smtClean="0"/>
              <a:t> </a:t>
            </a:r>
            <a:r>
              <a:rPr lang="en-US" dirty="0" err="1" smtClean="0"/>
              <a:t>buffer.put</a:t>
            </a:r>
            <a:r>
              <a:rPr lang="en-US" dirty="0" smtClean="0"/>
              <a:t> (“hello”);</a:t>
            </a:r>
          </a:p>
          <a:p>
            <a:r>
              <a:rPr lang="en-US" dirty="0" err="1" smtClean="0"/>
              <a:t>System.out.println</a:t>
            </a:r>
            <a:r>
              <a:rPr lang="en-US" dirty="0" smtClean="0"/>
              <a:t>(“Put started”);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3600" y="4495800"/>
            <a:ext cx="3886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real Java code, Java syntax used to illustrate design choices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3600" y="6172200"/>
            <a:ext cx="3886200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thread operations?</a:t>
            </a:r>
          </a:p>
        </p:txBody>
      </p:sp>
      <p:pic>
        <p:nvPicPr>
          <p:cNvPr id="8" name="~PP133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0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Thread as an Object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09800" y="1066800"/>
            <a:ext cx="3200400" cy="3733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5257800"/>
            <a:ext cx="69342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thread is an object representing an independent execution of code  and can be started., suspended, resumed, interrupted while sleeping, given lower/higher priority 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10200" y="1066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start()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10200" y="1828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suspend()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10200" y="4114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changePriority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10200" y="2514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resume()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10200" y="3276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interrupt()</a:t>
            </a:r>
          </a:p>
        </p:txBody>
      </p:sp>
      <p:pic>
        <p:nvPicPr>
          <p:cNvPr id="18" name="~PP146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 call vs. Thread Creation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362200" y="3733800"/>
            <a:ext cx="38862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Without language syntax?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7800" y="2057400"/>
            <a:ext cx="55626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dirty="0" smtClean="0"/>
              <a:t>Thread </a:t>
            </a:r>
            <a:r>
              <a:rPr lang="en-US" dirty="0" err="1" smtClean="0"/>
              <a:t>putThread</a:t>
            </a:r>
            <a:r>
              <a:rPr lang="en-US" dirty="0" smtClean="0"/>
              <a:t> = </a:t>
            </a:r>
            <a:r>
              <a:rPr lang="en-US" b="1" dirty="0" err="1" smtClean="0"/>
              <a:t>async</a:t>
            </a:r>
            <a:r>
              <a:rPr lang="en-US" dirty="0" smtClean="0"/>
              <a:t> </a:t>
            </a:r>
            <a:r>
              <a:rPr lang="en-US" dirty="0" err="1" smtClean="0"/>
              <a:t>buffer.put</a:t>
            </a:r>
            <a:r>
              <a:rPr lang="en-US" dirty="0" smtClean="0"/>
              <a:t> (“hello”);</a:t>
            </a:r>
          </a:p>
          <a:p>
            <a:r>
              <a:rPr lang="en-US" dirty="0" err="1" smtClean="0"/>
              <a:t>System.out.println</a:t>
            </a:r>
            <a:r>
              <a:rPr lang="en-US" dirty="0" smtClean="0"/>
              <a:t>(“Put started”);</a:t>
            </a:r>
          </a:p>
          <a:p>
            <a:endParaRPr lang="en-US" dirty="0"/>
          </a:p>
        </p:txBody>
      </p:sp>
      <p:pic>
        <p:nvPicPr>
          <p:cNvPr id="5" name="~PP74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9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 call vs. Thread Creation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2057400"/>
            <a:ext cx="72390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dirty="0" smtClean="0"/>
              <a:t>Thread </a:t>
            </a:r>
            <a:r>
              <a:rPr lang="en-US" dirty="0" err="1" smtClean="0"/>
              <a:t>putThread</a:t>
            </a:r>
            <a:r>
              <a:rPr lang="en-US" dirty="0" smtClean="0"/>
              <a:t> = 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b="1" dirty="0" smtClean="0"/>
              <a:t>new </a:t>
            </a:r>
            <a:r>
              <a:rPr lang="en-US" dirty="0" smtClean="0"/>
              <a:t>Thread</a:t>
            </a:r>
            <a:r>
              <a:rPr lang="en-US" b="1" dirty="0" smtClean="0"/>
              <a:t> </a:t>
            </a:r>
            <a:r>
              <a:rPr lang="en-US" dirty="0" smtClean="0"/>
              <a:t>(buffer, put, “ca </a:t>
            </a:r>
            <a:r>
              <a:rPr lang="en-US" dirty="0" err="1" smtClean="0"/>
              <a:t>va</a:t>
            </a:r>
            <a:r>
              <a:rPr lang="en-US" dirty="0" smtClean="0"/>
              <a:t>”)).start();</a:t>
            </a:r>
          </a:p>
          <a:p>
            <a:r>
              <a:rPr lang="en-US" dirty="0" err="1" smtClean="0"/>
              <a:t>System.out.println</a:t>
            </a:r>
            <a:r>
              <a:rPr lang="en-US" dirty="0" smtClean="0"/>
              <a:t>(“Put started”);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05000" y="3581400"/>
            <a:ext cx="990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address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6248400" y="3581400"/>
            <a:ext cx="14478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 parameters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5562600"/>
            <a:ext cx="33528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Varying number of parameters to constructor /method not allowed in type safe languages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6363494" y="3085306"/>
            <a:ext cx="989806" cy="7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4991100" y="2552700"/>
            <a:ext cx="10668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0"/>
          </p:cNvCxnSpPr>
          <p:nvPr/>
        </p:nvCxnSpPr>
        <p:spPr>
          <a:xfrm rot="5400000" flipH="1" flipV="1">
            <a:off x="3371850" y="1619250"/>
            <a:ext cx="990600" cy="2933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876800" y="5562600"/>
            <a:ext cx="33528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 parameters not allowed in most OO languages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43400" y="3581400"/>
            <a:ext cx="9906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 address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76400" y="4648200"/>
            <a:ext cx="6172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constructor must take varying number of arguments</a:t>
            </a:r>
          </a:p>
        </p:txBody>
      </p:sp>
      <p:pic>
        <p:nvPicPr>
          <p:cNvPr id="14" name="~PP290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8" grpId="0" animBg="1"/>
      <p:bldP spid="9" grpId="0" animBg="1"/>
      <p:bldP spid="22" grpId="0" animBg="1"/>
      <p:bldP spid="24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733800" y="5029200"/>
            <a:ext cx="2133600" cy="1752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3657600" y="1066800"/>
            <a:ext cx="2133600" cy="1752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228600" y="4953000"/>
            <a:ext cx="2133600" cy="1752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>
            <a:off x="228600" y="2971800"/>
            <a:ext cx="2133600" cy="1752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152400" y="1066800"/>
            <a:ext cx="2133600" cy="1752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vs. Concurrency Program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28600" y="1143000"/>
            <a:ext cx="19812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733800" y="1143000"/>
            <a:ext cx="19812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2133600" y="19050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362200" y="1447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Connection</a:t>
            </a:r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304800" y="3048000"/>
            <a:ext cx="19812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609600" y="3124200"/>
            <a:ext cx="1371600" cy="533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609600" y="4038600"/>
            <a:ext cx="1371600" cy="533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6" name="Oval 75"/>
          <p:cNvSpPr/>
          <p:nvPr/>
        </p:nvSpPr>
        <p:spPr>
          <a:xfrm>
            <a:off x="304800" y="5029200"/>
            <a:ext cx="19812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77" name="Oval 76"/>
          <p:cNvSpPr/>
          <p:nvPr/>
        </p:nvSpPr>
        <p:spPr>
          <a:xfrm>
            <a:off x="609600" y="5105400"/>
            <a:ext cx="1371600" cy="533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8" name="Oval 77"/>
          <p:cNvSpPr/>
          <p:nvPr/>
        </p:nvSpPr>
        <p:spPr>
          <a:xfrm>
            <a:off x="609600" y="6019800"/>
            <a:ext cx="1371600" cy="533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80" name="Oval 79"/>
          <p:cNvSpPr/>
          <p:nvPr/>
        </p:nvSpPr>
        <p:spPr>
          <a:xfrm>
            <a:off x="3810000" y="5105400"/>
            <a:ext cx="19812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81" name="Oval 80"/>
          <p:cNvSpPr/>
          <p:nvPr/>
        </p:nvSpPr>
        <p:spPr>
          <a:xfrm>
            <a:off x="4114800" y="5181600"/>
            <a:ext cx="1371600" cy="533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82" name="Oval 81"/>
          <p:cNvSpPr/>
          <p:nvPr/>
        </p:nvSpPr>
        <p:spPr>
          <a:xfrm>
            <a:off x="4114800" y="6096000"/>
            <a:ext cx="1371600" cy="533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83" name="Straight Arrow Connector 82"/>
          <p:cNvCxnSpPr/>
          <p:nvPr/>
        </p:nvCxnSpPr>
        <p:spPr>
          <a:xfrm rot="10800000">
            <a:off x="2209800" y="58674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362200" y="5410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Connection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096000" y="1524000"/>
            <a:ext cx="25146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Distribution, no fine-grained concurrency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96000" y="5486400"/>
            <a:ext cx="2514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Distribution and fine-grained concurrency (typical)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096000" y="3657600"/>
            <a:ext cx="25146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Concurrency, not distribution</a:t>
            </a:r>
          </a:p>
        </p:txBody>
      </p:sp>
      <p:pic>
        <p:nvPicPr>
          <p:cNvPr id="35" name="~PP400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4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4" grpId="0" animBg="1"/>
      <p:bldP spid="26" grpId="0" animBg="1"/>
      <p:bldP spid="33" grpId="0" animBg="1"/>
      <p:bldP spid="65" grpId="0" animBg="1"/>
      <p:bldP spid="32" grpId="0" animBg="1"/>
      <p:bldP spid="25" grpId="0" animBg="1"/>
      <p:bldP spid="29" grpId="0" animBg="1"/>
      <p:bldP spid="43" grpId="0"/>
      <p:bldP spid="66" grpId="0" animBg="1"/>
      <p:bldP spid="67" grpId="0" animBg="1"/>
      <p:bldP spid="68" grpId="0" animBg="1"/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84" grpId="0"/>
      <p:bldP spid="27" grpId="0" animBg="1"/>
      <p:bldP spid="28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Command Object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2000" y="914400"/>
            <a:ext cx="3200400" cy="3505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 Object =Embedded Operation + Parameters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962400" y="990600"/>
            <a:ext cx="3200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execute ()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2209800"/>
            <a:ext cx="3200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constructor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targetObject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param1, param2, …);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5800" y="4648200"/>
            <a:ext cx="3352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Provides an execute operation defined by a well-defined interface to  execute some procedure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5800" y="5791200"/>
            <a:ext cx="3352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execute operation takes no arguments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648200" y="4648200"/>
            <a:ext cx="3352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Constructor takes  target object and parameters of operation as arguments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48200" y="5791200"/>
            <a:ext cx="3352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command  represents a procedure call</a:t>
            </a:r>
          </a:p>
        </p:txBody>
      </p:sp>
      <p:pic>
        <p:nvPicPr>
          <p:cNvPr id="11" name="~PP318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9" grpId="1" animBg="1"/>
      <p:bldP spid="20" grpId="1" animBg="1"/>
      <p:bldP spid="23" grpId="1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Java </a:t>
            </a:r>
            <a:r>
              <a:rPr lang="en-US" sz="2800" dirty="0" err="1" smtClean="0"/>
              <a:t>Runnable</a:t>
            </a:r>
            <a:r>
              <a:rPr lang="en-US" sz="2800" dirty="0" smtClean="0"/>
              <a:t> Command Object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2000" y="914400"/>
            <a:ext cx="3200400" cy="3505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Runnable</a:t>
            </a:r>
            <a:r>
              <a:rPr lang="en-US" dirty="0" smtClean="0"/>
              <a:t>  Implementation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962400" y="990600"/>
            <a:ext cx="3200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run()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2209800"/>
            <a:ext cx="3200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constructor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targetObject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param1, param2, …);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4800600"/>
            <a:ext cx="4724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package</a:t>
            </a:r>
            <a:r>
              <a:rPr lang="en-US" dirty="0" smtClean="0"/>
              <a:t> </a:t>
            </a:r>
            <a:r>
              <a:rPr lang="en-US" dirty="0" err="1" smtClean="0"/>
              <a:t>java.lang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Runnable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void run();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295400" y="6096000"/>
            <a:ext cx="6553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Command object  defined by the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Runnable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interface</a:t>
            </a:r>
          </a:p>
        </p:txBody>
      </p:sp>
      <p:pic>
        <p:nvPicPr>
          <p:cNvPr id="14" name="~PP44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2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r>
              <a:rPr lang="en-US" dirty="0" err="1" smtClean="0"/>
              <a:t>Runnable</a:t>
            </a:r>
            <a:r>
              <a:rPr lang="en-US" dirty="0" smtClean="0"/>
              <a:t>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524000"/>
            <a:ext cx="8229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AProducer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Runnable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String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element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AProducer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String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aString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element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anElement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b="1" dirty="0" smtClean="0">
                <a:solidFill>
                  <a:srgbClr val="646464"/>
                </a:solidFill>
                <a:latin typeface="Courier New"/>
              </a:rPr>
              <a:t>  @Override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run()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boundedBuffer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element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  <a:cs typeface="Times New Roman" pitchFamily="18" charset="0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15000" y="3276600"/>
            <a:ext cx="25908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Type parameter assigned as in List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3276600" y="2057400"/>
            <a:ext cx="3886200" cy="1219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953000" y="5334000"/>
            <a:ext cx="32004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constructor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targetObject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param1, param2, …);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2133600" y="2743200"/>
            <a:ext cx="4572000" cy="2590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62000" y="5410200"/>
            <a:ext cx="3200400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run()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1981200" y="4724400"/>
            <a:ext cx="838200" cy="533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~PP381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7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Thread Creation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524000"/>
            <a:ext cx="8229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ABoundedBufferMain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 greetings =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Runnable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producer1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AProducer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&lt;String&gt;(greetings, 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"Hello"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Runnable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producer2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AProducer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&lt;String&gt;(greetings, 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"Ca </a:t>
            </a:r>
            <a:r>
              <a:rPr lang="en-US" b="1" dirty="0" err="1" smtClean="0">
                <a:solidFill>
                  <a:srgbClr val="2A00FF"/>
                </a:solidFill>
                <a:latin typeface="Courier New"/>
              </a:rPr>
              <a:t>Va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Thread(producer1)).start();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Thread(producer2)).start();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5" name="~PP320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Delegation vs. Inheritance Based Thread/Command Object</a:t>
            </a:r>
            <a:endParaRPr lang="en-US" dirty="0"/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457200" y="13716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457200" y="30480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AProducer</a:t>
            </a:r>
            <a:endParaRPr lang="en-US" dirty="0"/>
          </a:p>
        </p:txBody>
      </p:sp>
      <p:sp>
        <p:nvSpPr>
          <p:cNvPr id="156681" name="Text Box 9"/>
          <p:cNvSpPr txBox="1">
            <a:spLocks noChangeArrowheads="1"/>
          </p:cNvSpPr>
          <p:nvPr/>
        </p:nvSpPr>
        <p:spPr bwMode="auto">
          <a:xfrm>
            <a:off x="1828800" y="2133600"/>
            <a:ext cx="9906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1219994" y="2361406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876800" y="3048000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Runnable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276600" y="3276600"/>
            <a:ext cx="1447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3200400" y="2667000"/>
            <a:ext cx="16002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implements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57200" y="4355068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57200" y="6031468"/>
            <a:ext cx="2971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AProducer</a:t>
            </a:r>
            <a:endParaRPr lang="en-US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905000" y="5117068"/>
            <a:ext cx="9906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1296194" y="5421074"/>
            <a:ext cx="12192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876800" y="4355068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Runnable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276600" y="4582080"/>
            <a:ext cx="1524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276600" y="4050268"/>
            <a:ext cx="16764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implements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0" y="5486400"/>
            <a:ext cx="3810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command object is not a thread!</a:t>
            </a:r>
          </a:p>
        </p:txBody>
      </p:sp>
      <p:pic>
        <p:nvPicPr>
          <p:cNvPr id="23" name="~PP149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8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/>
      <p:bldP spid="15" grpId="0" animBg="1"/>
      <p:bldP spid="18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Elaboration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524000"/>
            <a:ext cx="8229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ABoundedBufferMain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 greetings =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Runnable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producer1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AProducer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&lt;String&gt;(greetings, 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"Hello"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Runnable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producer2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AProducer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&lt;String&gt;(greetings, 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"Ca </a:t>
            </a:r>
            <a:r>
              <a:rPr lang="en-US" b="1" dirty="0" err="1" smtClean="0">
                <a:solidFill>
                  <a:srgbClr val="2A00FF"/>
                </a:solidFill>
                <a:latin typeface="Courier New"/>
              </a:rPr>
              <a:t>Va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Thread(producer1)).start();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Thread(producer2)).start();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2438400"/>
            <a:ext cx="30480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5029200"/>
            <a:ext cx="5486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BoundedBuffer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elaborated</a:t>
            </a:r>
          </a:p>
        </p:txBody>
      </p:sp>
      <p:sp>
        <p:nvSpPr>
          <p:cNvPr id="8" name="Rectangle 7"/>
          <p:cNvSpPr/>
          <p:nvPr/>
        </p:nvSpPr>
        <p:spPr>
          <a:xfrm>
            <a:off x="2057400" y="5943600"/>
            <a:ext cx="5486400" cy="762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defined?</a:t>
            </a:r>
          </a:p>
        </p:txBody>
      </p:sp>
      <p:pic>
        <p:nvPicPr>
          <p:cNvPr id="9" name="~PP187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5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Bounded Buffer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981200"/>
            <a:ext cx="77724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4343400"/>
            <a:ext cx="5486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Generic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BoundedBuffer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Interface</a:t>
            </a:r>
          </a:p>
        </p:txBody>
      </p:sp>
      <p:sp>
        <p:nvSpPr>
          <p:cNvPr id="8" name="Rectangle 7"/>
          <p:cNvSpPr/>
          <p:nvPr/>
        </p:nvSpPr>
        <p:spPr>
          <a:xfrm>
            <a:off x="5791200" y="3505200"/>
            <a:ext cx="25908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Type parameter declared</a:t>
            </a:r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rot="16200000" flipV="1">
            <a:off x="5829300" y="2247900"/>
            <a:ext cx="914400" cy="1600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~PP20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6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762000"/>
          </a:xfrm>
        </p:spPr>
        <p:txBody>
          <a:bodyPr/>
          <a:lstStyle/>
          <a:p>
            <a:r>
              <a:rPr lang="en-US" dirty="0" smtClean="0"/>
              <a:t>Java Generic Types (Type Parameters)</a:t>
            </a:r>
            <a:endParaRPr lang="en-US" dirty="0"/>
          </a:p>
        </p:txBody>
      </p:sp>
      <p:sp>
        <p:nvSpPr>
          <p:cNvPr id="437251" name="Text Box 3"/>
          <p:cNvSpPr txBox="1">
            <a:spLocks noChangeArrowheads="1"/>
          </p:cNvSpPr>
          <p:nvPr/>
        </p:nvSpPr>
        <p:spPr bwMode="auto">
          <a:xfrm>
            <a:off x="914400" y="2438400"/>
            <a:ext cx="6477000" cy="17235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2" algn="l"/>
            <a:endParaRPr lang="en-US" sz="1600" dirty="0"/>
          </a:p>
          <a:p>
            <a:pPr algn="l"/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interface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I&lt;T&gt; {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void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solidFill>
                  <a:sysClr val="windowText" lastClr="000000"/>
                </a:solidFill>
              </a:rPr>
              <a:t>addElement</a:t>
            </a:r>
            <a:r>
              <a:rPr lang="en-US" dirty="0" smtClean="0">
                <a:solidFill>
                  <a:sysClr val="windowText" lastClr="000000"/>
                </a:solidFill>
              </a:rPr>
              <a:t> (T </a:t>
            </a:r>
            <a:r>
              <a:rPr lang="en-US" dirty="0" err="1" smtClean="0">
                <a:solidFill>
                  <a:sysClr val="windowText" lastClr="000000"/>
                </a:solidFill>
              </a:rPr>
              <a:t>t</a:t>
            </a:r>
            <a:r>
              <a:rPr lang="en-US" dirty="0" smtClean="0">
                <a:solidFill>
                  <a:sysClr val="windowText" lastClr="000000"/>
                </a:solidFill>
              </a:rPr>
              <a:t>);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T </a:t>
            </a:r>
            <a:r>
              <a:rPr lang="en-US" dirty="0" err="1" smtClean="0">
                <a:solidFill>
                  <a:sysClr val="windowText" lastClr="000000"/>
                </a:solidFill>
              </a:rPr>
              <a:t>elementAt</a:t>
            </a:r>
            <a:r>
              <a:rPr lang="en-US" dirty="0" smtClean="0">
                <a:solidFill>
                  <a:sysClr val="windowText" lastClr="000000"/>
                </a:solidFill>
              </a:rPr>
              <a:t> (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int</a:t>
            </a:r>
            <a:r>
              <a:rPr lang="en-US" dirty="0" smtClean="0">
                <a:solidFill>
                  <a:sysClr val="windowText" lastClr="000000"/>
                </a:solidFill>
              </a:rPr>
              <a:t> index); 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    </a:t>
            </a:r>
            <a:r>
              <a:rPr lang="en-US" dirty="0">
                <a:solidFill>
                  <a:sysClr val="windowText" lastClr="000000"/>
                </a:solidFill>
              </a:rPr>
              <a:t>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</a:rPr>
              <a:t>int</a:t>
            </a:r>
            <a:r>
              <a:rPr lang="en-US" dirty="0">
                <a:solidFill>
                  <a:sysClr val="windowText" lastClr="000000"/>
                </a:solidFill>
              </a:rPr>
              <a:t> size</a:t>
            </a:r>
            <a:r>
              <a:rPr lang="en-US" dirty="0" smtClean="0">
                <a:solidFill>
                  <a:sysClr val="windowText" lastClr="000000"/>
                </a:solidFill>
              </a:rPr>
              <a:t>();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}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810000" y="928301"/>
            <a:ext cx="4648200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 scope name (class, interface, method) can be succeeded by a series of type parameters within angle brackets &lt;A, B, C, …&gt; that have the same value in all places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0" y="2695575"/>
            <a:ext cx="4572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3276600" y="1828800"/>
            <a:ext cx="533400" cy="838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0" y="3048000"/>
            <a:ext cx="3810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67000" y="3276600"/>
            <a:ext cx="3810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990600" y="5410200"/>
            <a:ext cx="2514600" cy="89255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2" algn="l"/>
            <a:endParaRPr lang="en-US" sz="1600" dirty="0"/>
          </a:p>
          <a:p>
            <a:pPr algn="l"/>
            <a:r>
              <a:rPr lang="en-US" dirty="0" smtClean="0">
                <a:solidFill>
                  <a:sysClr val="windowText" lastClr="000000"/>
                </a:solidFill>
              </a:rPr>
              <a:t>I&lt;String&gt;  </a:t>
            </a:r>
            <a:r>
              <a:rPr lang="en-US" dirty="0" err="1" smtClean="0">
                <a:solidFill>
                  <a:sysClr val="windowText" lastClr="000000"/>
                </a:solidFill>
              </a:rPr>
              <a:t>stringI</a:t>
            </a:r>
            <a:r>
              <a:rPr lang="en-US" dirty="0" smtClean="0">
                <a:solidFill>
                  <a:sysClr val="windowText" lastClr="000000"/>
                </a:solidFill>
              </a:rPr>
              <a:t>;</a:t>
            </a:r>
          </a:p>
          <a:p>
            <a:pPr algn="l"/>
            <a:r>
              <a:rPr lang="en-US" dirty="0" smtClean="0">
                <a:solidFill>
                  <a:sysClr val="windowText" lastClr="000000"/>
                </a:solidFill>
              </a:rPr>
              <a:t>I&lt;Point&gt; </a:t>
            </a:r>
            <a:r>
              <a:rPr lang="en-US" dirty="0" err="1" smtClean="0">
                <a:solidFill>
                  <a:sysClr val="windowText" lastClr="000000"/>
                </a:solidFill>
              </a:rPr>
              <a:t>pointI</a:t>
            </a:r>
            <a:r>
              <a:rPr lang="en-US" dirty="0" smtClean="0">
                <a:solidFill>
                  <a:sysClr val="windowText" lastClr="000000"/>
                </a:solidFill>
              </a:rPr>
              <a:t>;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133600" y="4267200"/>
            <a:ext cx="32004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Create an </a:t>
            </a:r>
            <a:r>
              <a:rPr lang="en-US" b="1" dirty="0" smtClean="0">
                <a:solidFill>
                  <a:schemeClr val="bg1"/>
                </a:solidFill>
              </a:rPr>
              <a:t>elaboration</a:t>
            </a:r>
            <a:r>
              <a:rPr lang="en-US" dirty="0" smtClean="0">
                <a:solidFill>
                  <a:schemeClr val="bg1"/>
                </a:solidFill>
              </a:rPr>
              <a:t> of generic by giving actual value to  type parameter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H="1">
            <a:off x="1600200" y="4953000"/>
            <a:ext cx="533400" cy="838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H="1">
            <a:off x="1905000" y="4953000"/>
            <a:ext cx="228600" cy="1219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410200" y="3581400"/>
            <a:ext cx="32766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 method, class, interface with type parameter is called a </a:t>
            </a:r>
            <a:r>
              <a:rPr lang="en-US" b="1" dirty="0" smtClean="0">
                <a:solidFill>
                  <a:schemeClr val="bg1"/>
                </a:solidFill>
              </a:rPr>
              <a:t>generic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114800" y="5791200"/>
            <a:ext cx="41148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Assigning values to type parameters is a compile time activity for type checking only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5486400" y="4724400"/>
            <a:ext cx="32004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 single implementation is shared by all of its elaborations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~PP152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5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Bounded Buffer Class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371600"/>
            <a:ext cx="7848600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// data structures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…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…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1000" y="1447800"/>
            <a:ext cx="18288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4953000"/>
            <a:ext cx="5486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occurrences of a type variable assigned (unified to) the same value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77000" y="4724400"/>
            <a:ext cx="1905000" cy="1219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repeat type parameter in class and interface?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7200" y="1752600"/>
            <a:ext cx="18288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5867400"/>
            <a:ext cx="5486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a class is elaborated with String then so is the interface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600" y="4343400"/>
            <a:ext cx="5334000" cy="457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we give them different names?</a:t>
            </a:r>
          </a:p>
        </p:txBody>
      </p:sp>
      <p:pic>
        <p:nvPicPr>
          <p:cNvPr id="14" name="~PP174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6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Bounded Buffer Class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371600"/>
            <a:ext cx="7848600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// data structures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put(String element)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…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…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7200" y="1752600"/>
            <a:ext cx="14478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" y="4800600"/>
            <a:ext cx="5486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Unparameterized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class elaborating parameter of interface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5867400"/>
            <a:ext cx="5486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want non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genric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class implementing generic interface</a:t>
            </a:r>
          </a:p>
        </p:txBody>
      </p:sp>
      <p:pic>
        <p:nvPicPr>
          <p:cNvPr id="9" name="~PP360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Demo: Halloween Simulation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371600"/>
            <a:ext cx="761222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590800" y="4419600"/>
            <a:ext cx="3505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thread implementation?</a:t>
            </a:r>
          </a:p>
        </p:txBody>
      </p:sp>
      <p:pic>
        <p:nvPicPr>
          <p:cNvPr id="6" name="~PP194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Renaming and Multiple Type Variables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62000" y="1219200"/>
            <a:ext cx="6477000" cy="11695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2" algn="l"/>
            <a:endParaRPr lang="en-US" sz="1600" dirty="0"/>
          </a:p>
          <a:p>
            <a:pPr algn="l"/>
            <a:r>
              <a:rPr lang="en-US" b="1" dirty="0" smtClean="0">
                <a:solidFill>
                  <a:sysClr val="windowText" lastClr="000000"/>
                </a:solidFill>
              </a:rPr>
              <a:t>     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interface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I1 &lt;T&gt;{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…</a:t>
            </a:r>
            <a:endParaRPr lang="en-US" dirty="0" smtClean="0">
              <a:solidFill>
                <a:sysClr val="windowText" lastClr="000000"/>
              </a:solidFill>
            </a:endParaRP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}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0" y="2590800"/>
            <a:ext cx="6477000" cy="11695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2" algn="l"/>
            <a:endParaRPr lang="en-US" sz="1600" dirty="0"/>
          </a:p>
          <a:p>
            <a:pPr algn="l"/>
            <a:r>
              <a:rPr lang="en-US" b="1" dirty="0" smtClean="0">
                <a:solidFill>
                  <a:sysClr val="windowText" lastClr="000000"/>
                </a:solidFill>
              </a:rPr>
              <a:t>     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interface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I2 &lt;T&gt;{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…</a:t>
            </a:r>
            <a:endParaRPr lang="en-US" dirty="0" smtClean="0">
              <a:solidFill>
                <a:sysClr val="windowText" lastClr="000000"/>
              </a:solidFill>
            </a:endParaRP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}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62000" y="3962400"/>
            <a:ext cx="6477000" cy="11695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2" algn="l"/>
            <a:endParaRPr lang="en-US" sz="1600" dirty="0"/>
          </a:p>
          <a:p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class </a:t>
            </a:r>
            <a:r>
              <a:rPr lang="en-US" dirty="0" smtClean="0">
                <a:solidFill>
                  <a:sysClr val="windowText" lastClr="000000"/>
                </a:solidFill>
              </a:rPr>
              <a:t>C&lt;T1, T2&gt; </a:t>
            </a:r>
            <a:r>
              <a:rPr lang="en-US" b="1" dirty="0" smtClean="0">
                <a:solidFill>
                  <a:sysClr val="windowText" lastClr="000000"/>
                </a:solidFill>
              </a:rPr>
              <a:t>implements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I1 &lt;T1&gt;, I2&lt;T2&gt;{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…</a:t>
            </a:r>
            <a:endParaRPr lang="en-US" dirty="0" smtClean="0">
              <a:solidFill>
                <a:sysClr val="windowText" lastClr="000000"/>
              </a:solidFill>
            </a:endParaRP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}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09800" y="5257800"/>
            <a:ext cx="3352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Parameterized class may implement multiple parameterized interfaces</a:t>
            </a:r>
          </a:p>
        </p:txBody>
      </p:sp>
      <p:pic>
        <p:nvPicPr>
          <p:cNvPr id="8" name="~PP346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Bounded Buffer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981200"/>
            <a:ext cx="77724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4343400"/>
            <a:ext cx="5486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Implementation?</a:t>
            </a:r>
          </a:p>
        </p:txBody>
      </p:sp>
      <p:pic>
        <p:nvPicPr>
          <p:cNvPr id="8" name="~PP40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Bounded Buffer (Data Structures)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229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10;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Object[]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endParaRPr lang="en-US" dirty="0" smtClean="0">
              <a:latin typeface="Courier New"/>
            </a:endParaRP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5715000"/>
            <a:ext cx="5486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Convention: Class A&lt;T&gt; implements interface &lt;T&gt; containing public methods of A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3600" y="2133600"/>
            <a:ext cx="2286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9" name="~PP351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4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1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Bounded Buffer (Methods)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295400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	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05400" y="5334000"/>
            <a:ext cx="28194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safe?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5400" y="6019800"/>
            <a:ext cx="28194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it work if multiple threads access 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0600" y="5562600"/>
            <a:ext cx="2819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Requires polling  to wait for non empty and empty slots</a:t>
            </a:r>
          </a:p>
        </p:txBody>
      </p:sp>
      <p:pic>
        <p:nvPicPr>
          <p:cNvPr id="8" name="~PP407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3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Threads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524000"/>
            <a:ext cx="8229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ABoundedBufferMain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 greetings =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Runnable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producer1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AProducer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&lt;String&gt;(greetings, 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"Hello"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Runnable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producer2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AProducer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&lt;String&gt;(greetings, 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"Ca </a:t>
            </a:r>
            <a:r>
              <a:rPr lang="en-US" b="1" dirty="0" err="1" smtClean="0">
                <a:solidFill>
                  <a:srgbClr val="2A00FF"/>
                </a:solidFill>
                <a:latin typeface="Courier New"/>
              </a:rPr>
              <a:t>Va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Thread(producer1)).start();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Thread(producer2)).start();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5791200"/>
            <a:ext cx="5791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“Hello” and “Ca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” threads created</a:t>
            </a:r>
          </a:p>
        </p:txBody>
      </p:sp>
      <p:pic>
        <p:nvPicPr>
          <p:cNvPr id="7" name="~PP404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“Hello” Thread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338263"/>
            <a:ext cx="867727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486400" y="3200400"/>
            <a:ext cx="10668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5562600"/>
            <a:ext cx="579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“Hello” Thread Starts Executing put()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1600" y="5029200"/>
            <a:ext cx="579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“Hello” Thread  Scheduled</a:t>
            </a:r>
          </a:p>
        </p:txBody>
      </p:sp>
      <p:pic>
        <p:nvPicPr>
          <p:cNvPr id="7" name="~PP189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“Hello” Thread Proceeds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319213"/>
            <a:ext cx="86391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867400" y="2451506"/>
            <a:ext cx="10668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5867400"/>
            <a:ext cx="57912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nextIn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not incremented before rescheduling happens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5400" y="5334000"/>
            <a:ext cx="579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“Hello” Thread Adds Item</a:t>
            </a:r>
          </a:p>
        </p:txBody>
      </p:sp>
      <p:pic>
        <p:nvPicPr>
          <p:cNvPr id="8" name="~PP29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“Ca </a:t>
            </a:r>
            <a:r>
              <a:rPr lang="en-US" dirty="0" err="1" smtClean="0"/>
              <a:t>Va</a:t>
            </a:r>
            <a:r>
              <a:rPr lang="en-US" dirty="0" smtClean="0"/>
              <a:t>” Thread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333500"/>
            <a:ext cx="86677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486400" y="3288268"/>
            <a:ext cx="10668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5029200"/>
            <a:ext cx="579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“Ca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” Thread  Scheduled</a:t>
            </a:r>
          </a:p>
        </p:txBody>
      </p:sp>
      <p:pic>
        <p:nvPicPr>
          <p:cNvPr id="7" name="~PP206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1281113"/>
            <a:ext cx="86487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Context Switch to “Ca </a:t>
            </a:r>
            <a:r>
              <a:rPr lang="en-US" dirty="0" err="1" smtClean="0"/>
              <a:t>Va</a:t>
            </a:r>
            <a:r>
              <a:rPr lang="en-US" dirty="0" smtClean="0"/>
              <a:t>” Thread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5486400"/>
            <a:ext cx="50292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Previous greeting overwritten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0" y="1752600"/>
            <a:ext cx="13716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6172200"/>
            <a:ext cx="5029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behavior depends on when rescheduling occurs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62600" y="5486400"/>
            <a:ext cx="3048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deterministic program</a:t>
            </a:r>
          </a:p>
        </p:txBody>
      </p:sp>
      <p:pic>
        <p:nvPicPr>
          <p:cNvPr id="11" name="~PP89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Section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1828800"/>
            <a:ext cx="3200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Critical Section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38100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Code that can be executed only if certain conditions are met by other threads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5400" y="4876800"/>
            <a:ext cx="6400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threads should not be executing the same critical section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5400" y="5791200"/>
            <a:ext cx="6400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threads should not be executing other critical sections that access the same data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1676400"/>
            <a:ext cx="609600" cy="89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273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4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Waiting Single-Thread Solution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4600" y="1752600"/>
            <a:ext cx="36576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loop</a:t>
            </a:r>
          </a:p>
          <a:p>
            <a:r>
              <a:rPr lang="en-US" dirty="0" smtClean="0"/>
              <a:t>   wait for local user input</a:t>
            </a:r>
          </a:p>
          <a:p>
            <a:r>
              <a:rPr lang="en-US" dirty="0" smtClean="0"/>
              <a:t>   process user input</a:t>
            </a:r>
          </a:p>
          <a:p>
            <a:r>
              <a:rPr lang="en-US" dirty="0" smtClean="0"/>
              <a:t>   wait for remote user input</a:t>
            </a:r>
          </a:p>
          <a:p>
            <a:r>
              <a:rPr lang="en-US" dirty="0" smtClean="0"/>
              <a:t>   process remote user input</a:t>
            </a:r>
          </a:p>
          <a:p>
            <a:r>
              <a:rPr lang="en-US" dirty="0" smtClean="0"/>
              <a:t>end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4495800"/>
            <a:ext cx="4038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Should not impose order on user input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5410200"/>
            <a:ext cx="4038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a chess game!</a:t>
            </a:r>
          </a:p>
        </p:txBody>
      </p:sp>
      <p:pic>
        <p:nvPicPr>
          <p:cNvPr id="6" name="~PP89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2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Section (Review)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1828800"/>
            <a:ext cx="3200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Critical Section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38100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Code that can be executed only if certain conditions are met by other threads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5400" y="4876800"/>
            <a:ext cx="6400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threads should not be executing the same critical section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5400" y="5791200"/>
            <a:ext cx="6400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threads should not be executing other critical sections that access the same data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1676400"/>
            <a:ext cx="609600" cy="89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273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4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67000" y="1295400"/>
            <a:ext cx="3200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lock.lock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Section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1828800"/>
            <a:ext cx="3200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Critical Section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3581400"/>
            <a:ext cx="3200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lock.unlock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4572000"/>
            <a:ext cx="3581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unlock();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67000" y="1295400"/>
            <a:ext cx="3200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lock.lock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Section (Review)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1828800"/>
            <a:ext cx="3200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Critical Section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3581400"/>
            <a:ext cx="3200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lock.unlock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4572000"/>
            <a:ext cx="3581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unlock();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pic>
        <p:nvPicPr>
          <p:cNvPr id="7" name="~PP22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77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Lock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219200"/>
            <a:ext cx="7696200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ALockingBoundedBuffer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Lock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ALockingBoundedBuffer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(Lock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(element);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.unlock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.get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.unlock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648200" y="5943600"/>
            <a:ext cx="32004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implement lock? </a:t>
            </a:r>
          </a:p>
        </p:txBody>
      </p:sp>
      <p:pic>
        <p:nvPicPr>
          <p:cNvPr id="5" name="~PP51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6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Disable Context Switching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219200"/>
            <a:ext cx="807720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AContextSwitchingLock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.disableInterrupts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unlock()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.restoreInterrupts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originalInterrupts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1752600" y="3962400"/>
            <a:ext cx="6019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Context switching occurs as a result of a blocking call or an interrupt</a:t>
            </a:r>
          </a:p>
        </p:txBody>
      </p:sp>
      <p:sp>
        <p:nvSpPr>
          <p:cNvPr id="9" name="Rectangle 8"/>
          <p:cNvSpPr/>
          <p:nvPr/>
        </p:nvSpPr>
        <p:spPr>
          <a:xfrm>
            <a:off x="1752600" y="4724400"/>
            <a:ext cx="6019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Timer interrupt can cause time quantum to expire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2600" y="5410200"/>
            <a:ext cx="6019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Input/disk/network interrupt can cause higher priority thread to becoming eligible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2600" y="6172200"/>
            <a:ext cx="6019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Disable interrupts and make no blocking call in critical section</a:t>
            </a:r>
          </a:p>
        </p:txBody>
      </p:sp>
      <p:pic>
        <p:nvPicPr>
          <p:cNvPr id="11" name="~PP374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33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and Cons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9200" y="13716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Coarse grained: stops all threads, even those that do not access same or any critical section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23622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Insecure: a thread can cheat  and hog processor time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3352800"/>
            <a:ext cx="63246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Simple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4343400"/>
            <a:ext cx="63246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Needed to implement critical sections in operating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5410200"/>
            <a:ext cx="63246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critical sections to  implement critical sections!</a:t>
            </a:r>
          </a:p>
        </p:txBody>
      </p:sp>
      <p:pic>
        <p:nvPicPr>
          <p:cNvPr id="8" name="~PP299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8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67000" y="1295400"/>
            <a:ext cx="3200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lock.lock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Fine-Grained Critical Section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1828800"/>
            <a:ext cx="3200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Critical Section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3581400"/>
            <a:ext cx="3200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lock.unlock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7400" y="2362200"/>
            <a:ext cx="1676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Boolean status</a:t>
            </a:r>
          </a:p>
        </p:txBody>
      </p:sp>
      <p:pic>
        <p:nvPicPr>
          <p:cNvPr id="7" name="~PP329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6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Boolean Object Capturing Lock Status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219200"/>
            <a:ext cx="754380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value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value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b="1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set(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value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590800" y="4800600"/>
            <a:ext cx="335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boolean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not an object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0800" y="5562600"/>
            <a:ext cx="335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Boolean is not an mutable</a:t>
            </a:r>
          </a:p>
        </p:txBody>
      </p:sp>
      <p:pic>
        <p:nvPicPr>
          <p:cNvPr id="7" name="~PP31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Busy Waiting Lock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219200"/>
            <a:ext cx="7696200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APollingLock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while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.get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()) {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; // do nothing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}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unlock()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6172200" y="1905000"/>
            <a:ext cx="1752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Test of lock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5105400" y="2209800"/>
            <a:ext cx="990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172200" y="2743200"/>
            <a:ext cx="1752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of lock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5105400" y="3048000"/>
            <a:ext cx="990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14600" y="5257800"/>
            <a:ext cx="335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Test and set not done atomically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4600" y="6019800"/>
            <a:ext cx="335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Context switch can occur between test and set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4600" y="4572000"/>
            <a:ext cx="3352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Does this work?</a:t>
            </a:r>
          </a:p>
        </p:txBody>
      </p:sp>
      <p:pic>
        <p:nvPicPr>
          <p:cNvPr id="11" name="~PP161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0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12" grpId="0" animBg="1"/>
      <p:bldP spid="14" grpId="0" animBg="1"/>
      <p:bldP spid="15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Thread 1 Gets Lock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5562600"/>
            <a:ext cx="63246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1 gets lock and context switches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" y="1295400"/>
            <a:ext cx="78295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37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 Single-Thread Solution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4600" y="1752600"/>
            <a:ext cx="365760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loop</a:t>
            </a:r>
          </a:p>
          <a:p>
            <a:r>
              <a:rPr lang="en-US" dirty="0" smtClean="0"/>
              <a:t>   if  (local user input received)</a:t>
            </a:r>
          </a:p>
          <a:p>
            <a:r>
              <a:rPr lang="en-US" dirty="0" smtClean="0"/>
              <a:t>       process user input   </a:t>
            </a:r>
          </a:p>
          <a:p>
            <a:r>
              <a:rPr lang="en-US" dirty="0" smtClean="0"/>
              <a:t>   if (remote user input received</a:t>
            </a:r>
          </a:p>
          <a:p>
            <a:r>
              <a:rPr lang="en-US" dirty="0" smtClean="0"/>
              <a:t>        process remote user input</a:t>
            </a:r>
          </a:p>
          <a:p>
            <a:r>
              <a:rPr lang="en-US" dirty="0" smtClean="0"/>
              <a:t>    sleep (interval)</a:t>
            </a:r>
          </a:p>
          <a:p>
            <a:r>
              <a:rPr lang="en-US" dirty="0" smtClean="0"/>
              <a:t>end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90800" y="4419600"/>
            <a:ext cx="3505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Busy waiting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0800" y="5181600"/>
            <a:ext cx="3505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Wastes computer resources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0800" y="6019800"/>
            <a:ext cx="3505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Reduces response time based on sleep time</a:t>
            </a:r>
          </a:p>
        </p:txBody>
      </p:sp>
      <p:pic>
        <p:nvPicPr>
          <p:cNvPr id="7" name="~PP344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2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Thread 2 Also Gets Lock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5562600"/>
            <a:ext cx="63246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2 gets lock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75" y="1304925"/>
            <a:ext cx="78676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159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Busy Waiting Lock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219200"/>
            <a:ext cx="7696200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APollingLock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BooleanObject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while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.get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()) { 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  ; // busy waiting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	}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.set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unlock()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.set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72200" y="1905000"/>
            <a:ext cx="1752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Test of lock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5105400" y="2209800"/>
            <a:ext cx="990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172200" y="2743200"/>
            <a:ext cx="1752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of lock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5105400" y="3048000"/>
            <a:ext cx="990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14600" y="5105400"/>
            <a:ext cx="335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Test and set not done atomically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4600" y="5867400"/>
            <a:ext cx="335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Context switch can occur between test and set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72200" y="5105400"/>
            <a:ext cx="2209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Fix how?</a:t>
            </a:r>
          </a:p>
        </p:txBody>
      </p:sp>
      <p:pic>
        <p:nvPicPr>
          <p:cNvPr id="11" name="~PP404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and Set Hardware Instruction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219200"/>
            <a:ext cx="77724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TestAndSetHardware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atomic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testAndSet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aBooleanObject.get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 </a:t>
            </a:r>
            <a:r>
              <a:rPr lang="en-US" b="1" dirty="0" smtClean="0">
                <a:solidFill>
                  <a:srgbClr val="3F7F5F"/>
                </a:solidFill>
                <a:latin typeface="Courier New"/>
              </a:rPr>
              <a:t>// test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aBooleanObject.set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 </a:t>
            </a:r>
            <a:r>
              <a:rPr lang="en-US" b="1" dirty="0" smtClean="0">
                <a:solidFill>
                  <a:srgbClr val="3F7F5F"/>
                </a:solidFill>
                <a:latin typeface="Courier New"/>
              </a:rPr>
              <a:t>// set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b="1" dirty="0" smtClean="0">
                <a:solidFill>
                  <a:srgbClr val="3F7F5F"/>
                </a:solidFill>
                <a:latin typeface="Courier New"/>
              </a:rPr>
              <a:t>// return tested value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/>
          </a:p>
        </p:txBody>
      </p:sp>
      <p:pic>
        <p:nvPicPr>
          <p:cNvPr id="4" name="~PP15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1800" y="3962400"/>
            <a:ext cx="2971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Function with side effects!</a:t>
            </a:r>
          </a:p>
        </p:txBody>
      </p:sp>
      <p:sp>
        <p:nvSpPr>
          <p:cNvPr id="7" name="Rectangle 6"/>
          <p:cNvSpPr/>
          <p:nvPr/>
        </p:nvSpPr>
        <p:spPr>
          <a:xfrm>
            <a:off x="2743200" y="4876800"/>
            <a:ext cx="3810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 the end of instruction,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boolean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object (memory slot) is always true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5791200"/>
            <a:ext cx="3810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returns false if  object was false at start of instruction </a:t>
            </a:r>
          </a:p>
        </p:txBody>
      </p:sp>
    </p:spTree>
  </p:cSld>
  <p:clrMapOvr>
    <a:masterClrMapping/>
  </p:clrMapOvr>
  <p:transition advTm="95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Test and Set Lock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8458200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ATestAndSetLock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while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TestAndSetHardware.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testAndSet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unlock()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209800" y="5105400"/>
            <a:ext cx="4114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Also called spin locks, as tester is spinning</a:t>
            </a:r>
          </a:p>
        </p:txBody>
      </p:sp>
      <p:pic>
        <p:nvPicPr>
          <p:cNvPr id="5" name="~PP94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0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Busy Waiting Pros and Cons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9200" y="13716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Busy waiting: polling wastes computer resources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23622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Higher priority polling thread would not allow lower priority thread in critical section to release lock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3505200"/>
            <a:ext cx="63246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Needed to implement critical sections in multiprocessor  operating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4648200"/>
            <a:ext cx="63246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Disabling interrupts  on one processor does not disable on others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5791200"/>
            <a:ext cx="4495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Fine-grained approach with out disadvantages?</a:t>
            </a:r>
          </a:p>
        </p:txBody>
      </p:sp>
      <p:pic>
        <p:nvPicPr>
          <p:cNvPr id="9" name="~PP332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8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Semaphore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8458200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ASemaphore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Semaphore{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Queue&lt;Thread&gt;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queue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AQueue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&lt;Thread&gt;();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count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ASemaphore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initialCount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count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initialCount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disableInterrupts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      count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count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&lt; 0)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Thread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currentThread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currentThread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currentThread.setStatus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queue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.add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currentThread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restoreInterrupts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5562600"/>
            <a:ext cx="5791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Count  and queue manipulation must be done atomically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6248400"/>
            <a:ext cx="5791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Disable and restore  interrupts to ensure atomicity</a:t>
            </a:r>
          </a:p>
        </p:txBody>
      </p:sp>
      <p:pic>
        <p:nvPicPr>
          <p:cNvPr id="7" name="~PP39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8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Semaphore (</a:t>
            </a:r>
            <a:r>
              <a:rPr lang="en-US" dirty="0" err="1" smtClean="0"/>
              <a:t>Contd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8458200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disableInterrupts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  	count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count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&lt;= 0)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Thread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nextThread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queue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.remove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nextThread.setStatus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Thread.READY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b="1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reschedAndRestoreInterrupts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		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b="1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else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restoreInterrupts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b="1" dirty="0"/>
          </a:p>
        </p:txBody>
      </p:sp>
      <p:pic>
        <p:nvPicPr>
          <p:cNvPr id="4" name="~PP178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0200" y="5257800"/>
            <a:ext cx="5791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count is positive, indicates how many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semWait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can be done without blocking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0200" y="6096000"/>
            <a:ext cx="5791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count is negative, its absolute value indicates queue size</a:t>
            </a:r>
          </a:p>
        </p:txBody>
      </p:sp>
    </p:spTree>
  </p:cSld>
  <p:clrMapOvr>
    <a:masterClrMapping/>
  </p:clrMapOvr>
  <p:transition advTm="103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Semaphore-Based Lock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219200"/>
            <a:ext cx="769620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ASemaphoreLock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 {</a:t>
            </a:r>
          </a:p>
          <a:p>
            <a:r>
              <a:rPr lang="en-US" b="1" dirty="0" smtClean="0">
                <a:solidFill>
                  <a:srgbClr val="3F7F5F"/>
                </a:solidFill>
                <a:latin typeface="Courier New"/>
              </a:rPr>
              <a:t>  // let first thread go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Semaphore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semaphore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ASemaphore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(1); </a:t>
            </a:r>
            <a:endParaRPr lang="en-US" b="1" dirty="0" smtClean="0">
              <a:solidFill>
                <a:srgbClr val="3F7F5F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lock()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semaphore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b="1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unlock()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semaphore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pic>
        <p:nvPicPr>
          <p:cNvPr id="4" name="~PP33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5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Semaphore Pros and Cons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66800" y="21336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other schemes discussed so far, requires explicit  lock and unlock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39624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 may forget to lock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800" y="1143000"/>
            <a:ext cx="63246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Fine-grained locking that works and is efficient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6800" y="48768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Worse, may forget to unlock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30480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  overhead in creating and using lock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57912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reader must look at code to find critical sections</a:t>
            </a:r>
          </a:p>
        </p:txBody>
      </p:sp>
      <p:pic>
        <p:nvPicPr>
          <p:cNvPr id="11" name="~PP320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4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 Use of Lock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219200"/>
            <a:ext cx="7696200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ALockingBoundedBuffer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Lock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ALockingBoundedBuffer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(Lock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(element);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.unlock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.get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.unlock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400" y="5791200"/>
            <a:ext cx="6324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declarative  rather than procedural solution</a:t>
            </a:r>
          </a:p>
        </p:txBody>
      </p:sp>
      <p:pic>
        <p:nvPicPr>
          <p:cNvPr id="5" name="~PP250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2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Threads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752600"/>
            <a:ext cx="36576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loop</a:t>
            </a:r>
          </a:p>
          <a:p>
            <a:r>
              <a:rPr lang="en-US" dirty="0" smtClean="0"/>
              <a:t>   wait for local user input</a:t>
            </a:r>
          </a:p>
          <a:p>
            <a:r>
              <a:rPr lang="en-US" dirty="0" smtClean="0"/>
              <a:t>   process user input</a:t>
            </a:r>
          </a:p>
          <a:p>
            <a:r>
              <a:rPr lang="en-US" dirty="0" smtClean="0"/>
              <a:t>end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1750874"/>
            <a:ext cx="36576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loop</a:t>
            </a:r>
          </a:p>
          <a:p>
            <a:r>
              <a:rPr lang="en-US" dirty="0" smtClean="0"/>
              <a:t>   wait for remote user input</a:t>
            </a:r>
          </a:p>
          <a:p>
            <a:r>
              <a:rPr lang="en-US" dirty="0" smtClean="0"/>
              <a:t>   process remote user input</a:t>
            </a:r>
          </a:p>
          <a:p>
            <a:r>
              <a:rPr lang="en-US" dirty="0" smtClean="0"/>
              <a:t>end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90800" y="4419600"/>
            <a:ext cx="3505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Much cleaner code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0800" y="5181600"/>
            <a:ext cx="3505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One reason threads were added to the OS Kernel</a:t>
            </a:r>
          </a:p>
        </p:txBody>
      </p:sp>
      <p:pic>
        <p:nvPicPr>
          <p:cNvPr id="9" name="~PP151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8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Declarative vs. Procedural Primitive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5400" y="3886200"/>
            <a:ext cx="6324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threads should not be executing other critical sections that access the same data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5400" y="48006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 lock to shared data and methods that manipulate them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219200"/>
            <a:ext cx="7696200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ALockingBoundedBuffer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Lock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ALockingBoundedBuffer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(Lock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(element);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.unlock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.get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.unlock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95800" y="3048000"/>
            <a:ext cx="3962400" cy="990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Declarative: Directive to system by giving  declaration specifying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what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95800" y="4191000"/>
            <a:ext cx="3962400" cy="990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Procedural: Directive to system by executing statements specifying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how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2057400" y="2057400"/>
            <a:ext cx="24003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V="1">
            <a:off x="2857500" y="2019300"/>
            <a:ext cx="1828800" cy="1295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3124200" y="4686300"/>
            <a:ext cx="1333500" cy="495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3124200" y="3962400"/>
            <a:ext cx="1333500" cy="762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95400" y="5791200"/>
            <a:ext cx="6324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la Regular expressions vs. Finite State Automata</a:t>
            </a:r>
          </a:p>
        </p:txBody>
      </p:sp>
      <p:pic>
        <p:nvPicPr>
          <p:cNvPr id="16" name="~PP29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5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High-Level Support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1828800"/>
            <a:ext cx="3200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Critical Section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5400" y="3886200"/>
            <a:ext cx="6324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threads should not be executing other critical sections that access the same data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1676400"/>
            <a:ext cx="609600" cy="89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295400" y="48006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 lock to shared data and methods  that manipulate them</a:t>
            </a:r>
          </a:p>
        </p:txBody>
      </p:sp>
      <p:pic>
        <p:nvPicPr>
          <p:cNvPr id="7" name="~PP5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2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Class with All Atomic Methods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09800" y="1066800"/>
            <a:ext cx="3200400" cy="3733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410200" y="1066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10200" y="1828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method2()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10200" y="4114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method3()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10200" y="2514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method2()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10200" y="3276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method3()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24200" y="28194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19200" y="3886200"/>
            <a:ext cx="6553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When declaring a class,  provide a label (e.g. synchronized) that says that on an instance a method cannot be executed if  the same or another method is executing  on that instance</a:t>
            </a:r>
          </a:p>
        </p:txBody>
      </p:sp>
      <p:pic>
        <p:nvPicPr>
          <p:cNvPr id="22" name="~PP161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19200" y="5791200"/>
            <a:ext cx="6553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all classes have critical sections, hence labeling can prevent unnecessary code and data structures in such non monitor classes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19200" y="5105400"/>
            <a:ext cx="6553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Such a class is a monitor class, and its instance a monitor</a:t>
            </a:r>
          </a:p>
        </p:txBody>
      </p:sp>
    </p:spTree>
    <p:custDataLst>
      <p:tags r:id="rId1"/>
    </p:custDataLst>
  </p:cSld>
  <p:clrMapOvr>
    <a:masterClrMapping/>
  </p:clrMapOvr>
  <p:transition advTm="75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1" grpId="0" animBg="1"/>
      <p:bldP spid="19" grpId="0" animBg="1"/>
      <p:bldP spid="13" grpId="0" animBg="1"/>
      <p:bldP spid="2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Labeling a Class as A Monitor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229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synchronized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10;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Object[]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endParaRPr lang="en-US" dirty="0" smtClean="0">
              <a:latin typeface="Courier New"/>
            </a:endParaRP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00" y="2133600"/>
            <a:ext cx="17526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10" name="~PP75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4648200"/>
            <a:ext cx="65532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methods  of the class may not be critical sections</a:t>
            </a:r>
          </a:p>
        </p:txBody>
      </p:sp>
    </p:spTree>
    <p:custDataLst>
      <p:tags r:id="rId1"/>
    </p:custDataLst>
  </p:cSld>
  <p:clrMapOvr>
    <a:masterClrMapping/>
  </p:clrMapOvr>
  <p:transition advTm="39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Atomic </a:t>
            </a:r>
            <a:r>
              <a:rPr lang="en-US" sz="2800" dirty="0" err="1" smtClean="0"/>
              <a:t>vs</a:t>
            </a:r>
            <a:r>
              <a:rPr lang="en-US" sz="2800" dirty="0" smtClean="0"/>
              <a:t> Non Atomic Methods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09800" y="1066800"/>
            <a:ext cx="3200400" cy="3733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410200" y="1066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10200" y="1828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method2()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10200" y="4114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method3()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10200" y="2514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method2()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10200" y="3276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method3()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47800" y="51054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When declaring a method, provide a label (e.g. synchronized). A single synchronized method can execute at one time on an instance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86400" y="12192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86400" y="26670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86400" y="42672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pic>
        <p:nvPicPr>
          <p:cNvPr id="26" name="~PP56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1" grpId="1" animBg="1"/>
      <p:bldP spid="23" grpId="0" animBg="1"/>
      <p:bldP spid="24" grpId="0" animBg="1"/>
      <p:bldP spid="2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4800" y="1295400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	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Labeling Methods as Atomic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0200" y="1371600"/>
            <a:ext cx="17526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0" y="3516868"/>
            <a:ext cx="17526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39624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lock associated with class instance  is automatically obtained on entry to the marked procedure and released on  its exit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0" y="5029200"/>
            <a:ext cx="6324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Such a method is  classically called an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entry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procedure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00" y="5791200"/>
            <a:ext cx="6324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calls it a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synchronized method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we will call it an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atomic method</a:t>
            </a:r>
          </a:p>
        </p:txBody>
      </p:sp>
      <p:pic>
        <p:nvPicPr>
          <p:cNvPr id="10" name="~PP254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7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6" grpId="0" animBg="1"/>
      <p:bldP spid="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Entry Queue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 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pic>
        <p:nvPicPr>
          <p:cNvPr id="8" name="~PP24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 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Called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543800" y="609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pic>
        <p:nvPicPr>
          <p:cNvPr id="11" name="~PP162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 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Proceeds and Put Called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3962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3810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7543800" y="609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~PP81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23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 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Producer in Entry Queue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3962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3810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~PP19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Threads and </a:t>
            </a:r>
            <a:r>
              <a:rPr lang="en-US" dirty="0" err="1" smtClean="0"/>
              <a:t>Syncyronization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95600" y="990600"/>
            <a:ext cx="3048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Programming: Abstraction use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81200" y="2362200"/>
            <a:ext cx="48768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Systems: Abstraction design and implementation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81200" y="3733800"/>
            <a:ext cx="4876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Theory: Models and algorithms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1200" y="2362200"/>
            <a:ext cx="4876800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828800" y="5029200"/>
            <a:ext cx="472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repetition for  those who have  seen threads and synchronization before</a:t>
            </a:r>
          </a:p>
        </p:txBody>
      </p:sp>
      <p:pic>
        <p:nvPicPr>
          <p:cNvPr id="8" name="~PP99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1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 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Called Again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3962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3810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543800" y="609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2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429000" y="12192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~PP248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8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 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Producer in Entry Queue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3962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3810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29000" y="12192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14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2</a:t>
            </a:r>
            <a:endParaRPr lang="en-US" dirty="0"/>
          </a:p>
        </p:txBody>
      </p:sp>
      <p:pic>
        <p:nvPicPr>
          <p:cNvPr id="18" name="~PP178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 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Consumer About To Return 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4495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43434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29000" y="12192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14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2</a:t>
            </a:r>
            <a:endParaRPr lang="en-US" dirty="0"/>
          </a:p>
        </p:txBody>
      </p:sp>
      <p:pic>
        <p:nvPicPr>
          <p:cNvPr id="18" name="~PP334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 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Consumer Leaves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29000" y="12192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14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2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33400" y="2819400"/>
            <a:ext cx="2590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Monitor unlocked</a:t>
            </a:r>
          </a:p>
        </p:txBody>
      </p:sp>
    </p:spTree>
  </p:cSld>
  <p:clrMapOvr>
    <a:masterClrMapping/>
  </p:clrMapOvr>
  <p:transition advTm="957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 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FIFO Service of Entry Queue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733800" y="16764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2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29000" y="17526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~PP166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 Pros and Cons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66800" y="1143000"/>
            <a:ext cx="63246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Higher-level declarative solution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6800" y="3200400"/>
            <a:ext cx="63246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danger of forgetting to unlock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2209800"/>
            <a:ext cx="63246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programmer  overhead in creating and using lock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4191000"/>
            <a:ext cx="63246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simply look at method headers to determine critical sections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6800" y="5181600"/>
            <a:ext cx="63246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forget to label  method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66800" y="6019800"/>
            <a:ext cx="63246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Does not provide (general) thread synchronization</a:t>
            </a:r>
          </a:p>
        </p:txBody>
      </p:sp>
      <p:pic>
        <p:nvPicPr>
          <p:cNvPr id="13" name="~PP161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39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Synchronization vs. Mutual Exclusion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14400" y="12192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general synchronization (Thread coordination): a thread waiting for another thread to do something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4400" y="23622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mutual exclusion: : a thread waiting for another thread to  leave a critical section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4400" y="3505200"/>
            <a:ext cx="6324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Threads are “competing” rather than “cooperating”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14400" y="45720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synchronization:  general synchronization other than mutual exclusion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4400" y="5715000"/>
            <a:ext cx="6324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Threads are “cooperating” rather than “competing”</a:t>
            </a:r>
          </a:p>
        </p:txBody>
      </p:sp>
      <p:pic>
        <p:nvPicPr>
          <p:cNvPr id="8" name="~PP305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5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4800" y="1295400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	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Thread Synchronization Need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76800" y="15240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Should wait for non full buffer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00600" y="35814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Should wait for non empty buffer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95400" y="1639669"/>
            <a:ext cx="3048000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19200" y="3849469"/>
            <a:ext cx="3048000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00600" y="51816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Monitors do not support general thread synchronization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400" y="5257800"/>
            <a:ext cx="3581400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Semaphores? How many?</a:t>
            </a:r>
          </a:p>
        </p:txBody>
      </p:sp>
      <p:pic>
        <p:nvPicPr>
          <p:cNvPr id="15" name="~PP112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8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7" grpId="0" animBg="1"/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4800" y="1295400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Thread Synchronization with Semaphores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295400" y="1905000"/>
            <a:ext cx="26670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19200" y="4876800"/>
            <a:ext cx="28194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95400" y="3810000"/>
            <a:ext cx="26670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5400" y="2971800"/>
            <a:ext cx="28194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9400" y="5791200"/>
            <a:ext cx="3581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Initial counts of semaphores?</a:t>
            </a:r>
          </a:p>
        </p:txBody>
      </p:sp>
      <p:pic>
        <p:nvPicPr>
          <p:cNvPr id="10" name="~PP371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0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Bounded Buffer (Data Structures)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229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10;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Object[]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Semaphore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ASemaphore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Semaphore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ASemaphore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(0);</a:t>
            </a:r>
          </a:p>
          <a:p>
            <a:endParaRPr lang="en-US" dirty="0" smtClean="0">
              <a:solidFill>
                <a:srgbClr val="000000"/>
              </a:solidFill>
              <a:latin typeface="Courier New"/>
            </a:endParaRPr>
          </a:p>
          <a:p>
            <a:endParaRPr lang="en-US" dirty="0" smtClean="0">
              <a:latin typeface="Courier New"/>
            </a:endParaRP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3733800"/>
            <a:ext cx="6248400" cy="685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5791200"/>
            <a:ext cx="35814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General synchronization solution:  Monitors + Semaphores?</a:t>
            </a:r>
          </a:p>
        </p:txBody>
      </p:sp>
      <p:pic>
        <p:nvPicPr>
          <p:cNvPr id="7" name="~PP264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43200" y="4724400"/>
            <a:ext cx="3581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should be able to deposit MAX_SIZE buffers without waiting</a:t>
            </a:r>
          </a:p>
        </p:txBody>
      </p:sp>
    </p:spTree>
  </p:cSld>
  <p:clrMapOvr>
    <a:masterClrMapping/>
  </p:clrMapOvr>
  <p:transition advTm="72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Threads</a:t>
            </a:r>
          </a:p>
          <a:p>
            <a:r>
              <a:rPr lang="en-US" dirty="0" smtClean="0"/>
              <a:t>Command objects</a:t>
            </a:r>
          </a:p>
          <a:p>
            <a:r>
              <a:rPr lang="en-US" dirty="0" smtClean="0"/>
              <a:t>Bounded Buffer</a:t>
            </a:r>
          </a:p>
          <a:p>
            <a:r>
              <a:rPr lang="en-US" dirty="0" smtClean="0"/>
              <a:t>Generics</a:t>
            </a:r>
          </a:p>
          <a:p>
            <a:r>
              <a:rPr lang="en-US" dirty="0" smtClean="0"/>
              <a:t>Interrupts</a:t>
            </a:r>
          </a:p>
          <a:p>
            <a:r>
              <a:rPr lang="en-US" dirty="0" smtClean="0"/>
              <a:t>Critical sections</a:t>
            </a:r>
          </a:p>
          <a:p>
            <a:r>
              <a:rPr lang="en-US" dirty="0" smtClean="0"/>
              <a:t>Busy waiting</a:t>
            </a:r>
          </a:p>
          <a:p>
            <a:r>
              <a:rPr lang="en-US" dirty="0" smtClean="0"/>
              <a:t>Semaphores</a:t>
            </a:r>
          </a:p>
          <a:p>
            <a:r>
              <a:rPr lang="en-US" dirty="0" smtClean="0"/>
              <a:t>Monitors</a:t>
            </a:r>
          </a:p>
          <a:p>
            <a:pPr lvl="1"/>
            <a:r>
              <a:rPr lang="en-US" dirty="0" smtClean="0"/>
              <a:t>Entry procedures</a:t>
            </a:r>
          </a:p>
          <a:p>
            <a:pPr lvl="1"/>
            <a:r>
              <a:rPr lang="en-US" dirty="0" smtClean="0"/>
              <a:t>Conditions</a:t>
            </a:r>
          </a:p>
          <a:p>
            <a:pPr lvl="2"/>
            <a:r>
              <a:rPr lang="en-US" dirty="0" smtClean="0"/>
              <a:t>Hints and Absolutes</a:t>
            </a:r>
          </a:p>
          <a:p>
            <a:pPr lvl="2"/>
            <a:r>
              <a:rPr lang="en-US" dirty="0" smtClean="0"/>
              <a:t>Java and General Hints</a:t>
            </a:r>
          </a:p>
          <a:p>
            <a:r>
              <a:rPr lang="en-US" dirty="0" smtClean="0"/>
              <a:t>Path Expressions</a:t>
            </a:r>
          </a:p>
          <a:p>
            <a:endParaRPr lang="en-US" dirty="0"/>
          </a:p>
        </p:txBody>
      </p:sp>
      <p:pic>
        <p:nvPicPr>
          <p:cNvPr id="6" name="~PP19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5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4800" y="1295400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Semaphores too Heavyweight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00600" y="16002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Semaphore  takes steps to ensure atomic execution of semaphore operations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5400" y="1905000"/>
            <a:ext cx="26670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9200" y="2971800"/>
            <a:ext cx="28956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00600" y="27432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But  method has already taken steps to ensure  atomicity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0" y="1567934"/>
            <a:ext cx="18288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00600" y="38862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Unnecessary expensive system calls to disable context switching</a:t>
            </a:r>
          </a:p>
        </p:txBody>
      </p:sp>
      <p:pic>
        <p:nvPicPr>
          <p:cNvPr id="15" name="~PP62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8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 (Synchronizer)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8458200" cy="42473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AConditionSynchronizer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ConditionSynchronizer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Queue&lt;Thread&gt;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queue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AQueue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&lt;Thread&gt;();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Thread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currentThread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currentThread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currentThread.setStatus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queue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.add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currentThread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  Thread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nextThread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queue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.remove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nextThread.setStatus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Thread.READY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reschedAndRestoreInterrupts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		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b="1" dirty="0" smtClean="0">
              <a:latin typeface="Courier New"/>
            </a:endParaRPr>
          </a:p>
          <a:p>
            <a:endParaRPr lang="en-US" b="1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4724400"/>
            <a:ext cx="4038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atomic operations – no disabling of context switching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5715000"/>
            <a:ext cx="4038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 integer count</a:t>
            </a:r>
          </a:p>
        </p:txBody>
      </p:sp>
      <p:sp>
        <p:nvSpPr>
          <p:cNvPr id="8" name="Rectangle 7"/>
          <p:cNvSpPr/>
          <p:nvPr/>
        </p:nvSpPr>
        <p:spPr>
          <a:xfrm>
            <a:off x="4495800" y="4724400"/>
            <a:ext cx="4038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count is only one  kind of condition for synchronization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495800" y="5715000"/>
            <a:ext cx="4038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Synchronization condition checked by caller</a:t>
            </a:r>
          </a:p>
        </p:txBody>
      </p:sp>
      <p:pic>
        <p:nvPicPr>
          <p:cNvPr id="10" name="~PP264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8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4800" y="1295400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Policy and Mechanism Tied In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95400" y="1905000"/>
            <a:ext cx="26670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9200" y="3810000"/>
            <a:ext cx="28956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~PP31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Policy and Mechanism Orthogonal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914400"/>
            <a:ext cx="82296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	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400" y="11430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check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programmer-defined boolean expression before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waiting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724400" y="3657600"/>
            <a:ext cx="3581400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Could we  put check outside semaphore also</a:t>
            </a:r>
          </a:p>
        </p:txBody>
      </p:sp>
      <p:pic>
        <p:nvPicPr>
          <p:cNvPr id="10" name="~PP18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4400" y="23622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Policy for synchronizing  and mechanism for blocking are orthogonal</a:t>
            </a:r>
          </a:p>
        </p:txBody>
      </p:sp>
    </p:spTree>
  </p:cSld>
  <p:clrMapOvr>
    <a:masterClrMapping/>
  </p:clrMapOvr>
  <p:transition advTm="35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7" grpId="0" animBg="1"/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Lightweight Semaphore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8458200" cy="48013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ASemaphore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Semaphore{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Queue&lt;Thread&gt;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queue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AQueue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&lt;Thread&gt;();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disableInterrupts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Thread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currentThread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currentThread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currentThread.setStatus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queue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.add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currentThread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restoreInterrupts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disableInterrupts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();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	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Thread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nextThread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queue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.remove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nextThread.setStatus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Thread.READY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b="1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reschedAndRestoreInterrupts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		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b="1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}</a:t>
            </a:r>
            <a:endParaRPr lang="en-US" b="1" dirty="0" smtClean="0"/>
          </a:p>
        </p:txBody>
      </p:sp>
      <p:pic>
        <p:nvPicPr>
          <p:cNvPr id="7" name="~PP176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71600" y="5334000"/>
            <a:ext cx="3048000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regular semaphore, except no count</a:t>
            </a:r>
          </a:p>
        </p:txBody>
      </p:sp>
      <p:sp>
        <p:nvSpPr>
          <p:cNvPr id="9" name="Rectangle 8"/>
          <p:cNvSpPr/>
          <p:nvPr/>
        </p:nvSpPr>
        <p:spPr>
          <a:xfrm>
            <a:off x="4724400" y="5334000"/>
            <a:ext cx="3048000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condition, except there is atomicity implementation</a:t>
            </a:r>
          </a:p>
        </p:txBody>
      </p:sp>
    </p:spTree>
    <p:custDataLst>
      <p:tags r:id="rId1"/>
    </p:custDataLst>
  </p:cSld>
  <p:clrMapOvr>
    <a:masterClrMapping/>
  </p:clrMapOvr>
  <p:transition advTm="65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Lighter Weight Semaphore Use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914400"/>
            <a:ext cx="82296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	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2600" y="1143000"/>
            <a:ext cx="1752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Test of lock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4419600" y="1371600"/>
            <a:ext cx="990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562600" y="1905000"/>
            <a:ext cx="1752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Enqueuing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4114800" y="1676400"/>
            <a:ext cx="1371600" cy="457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~PP154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24400" y="5334000"/>
            <a:ext cx="30480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Test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enqueing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are not atomic</a:t>
            </a:r>
          </a:p>
        </p:txBody>
      </p:sp>
    </p:spTree>
    <p:custDataLst>
      <p:tags r:id="rId1"/>
    </p:custDataLst>
  </p:cSld>
  <p:clrMapOvr>
    <a:masterClrMapping/>
  </p:clrMapOvr>
  <p:transition advTm="52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Synchronizer Operations in Atomic Methods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914400"/>
            <a:ext cx="82296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	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400" y="11430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Blocking/unblocking  operations should be  done atomically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24400" y="3429000"/>
            <a:ext cx="35814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Force blocking/unblocking operations to be done only in atomic  methods, which can then check and set arbitrary conditions atomically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24400" y="2209800"/>
            <a:ext cx="35814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Conditions for blocking/unblocking should  also be checked atomically with blocking/unblocking operations</a:t>
            </a:r>
          </a:p>
        </p:txBody>
      </p:sp>
      <p:sp>
        <p:nvSpPr>
          <p:cNvPr id="18" name="Multiply 17"/>
          <p:cNvSpPr/>
          <p:nvPr/>
        </p:nvSpPr>
        <p:spPr>
          <a:xfrm>
            <a:off x="2286000" y="1371600"/>
            <a:ext cx="533400" cy="4572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2286000" y="2743200"/>
            <a:ext cx="533400" cy="4572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00200" y="1066800"/>
            <a:ext cx="1676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~PP353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8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5" grpId="0" animBg="1"/>
      <p:bldP spid="18" grpId="0" animBg="1"/>
      <p:bldP spid="1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Bounded Buffer with Condition (Synchronizers): Data Structures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4582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10;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Object[]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ConditionSynchronizer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AConditionSynchronizer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ConditionSynchronizer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AConditionSynchronizer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endParaRPr lang="en-US" dirty="0" smtClean="0">
              <a:latin typeface="Courier New"/>
            </a:endParaRP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3429000"/>
            <a:ext cx="5334000" cy="1066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7" name="~PP109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Queues with Conditions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~PP159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4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8" grpId="0" animBg="1"/>
      <p:bldP spid="57" grpId="0" animBg="1"/>
      <p:bldP spid="19" grpId="0" animBg="1"/>
      <p:bldP spid="2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Called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543800" y="609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21" name="~PP345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vs. Process vs. Thread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r="31393" b="66189"/>
          <a:stretch>
            <a:fillRect/>
          </a:stretch>
        </p:blipFill>
        <p:spPr bwMode="auto">
          <a:xfrm>
            <a:off x="1676400" y="1066800"/>
            <a:ext cx="5638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r="43307"/>
          <a:stretch>
            <a:fillRect/>
          </a:stretch>
        </p:blipFill>
        <p:spPr bwMode="auto">
          <a:xfrm>
            <a:off x="381000" y="3505200"/>
            <a:ext cx="41148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800" y="3429000"/>
            <a:ext cx="42672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3048000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324600" y="3505200"/>
            <a:ext cx="19812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724400" y="4267200"/>
            <a:ext cx="1447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48200" y="35814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Execution instance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629400" y="3581400"/>
            <a:ext cx="1371600" cy="533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6629400" y="4419600"/>
            <a:ext cx="1371600" cy="533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04800" y="5029200"/>
            <a:ext cx="3505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 is execution instance of  program, associated with program and memory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43400" y="5029200"/>
            <a:ext cx="4038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Thread is an independent activity, within a process, associated with a process and a  stack</a:t>
            </a:r>
          </a:p>
        </p:txBody>
      </p:sp>
      <p:pic>
        <p:nvPicPr>
          <p:cNvPr id="15" name="~PP264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animBg="1"/>
      <p:bldP spid="17" grpId="0" animBg="1"/>
      <p:bldP spid="22" grpId="0" animBg="1"/>
      <p:bldP spid="2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Proceeds and Put Called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3962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3810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7543800" y="609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~PP234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Producer in Entry Queue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3962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3810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~PP9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Called Again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3962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3810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914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~PP227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Consumer Waits for Condition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40386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914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~PP37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Consumer Unlocks Monitor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057400" y="27432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914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3048000" y="44958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Before waiting , class invariant should be restored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48000" y="52578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 invariant is a condition that is true before and after each public method in the class is called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48000" y="60198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E.g.: size should indicate the number of filled slots</a:t>
            </a:r>
          </a:p>
        </p:txBody>
      </p:sp>
      <p:pic>
        <p:nvPicPr>
          <p:cNvPr id="35" name="~PP45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0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Producer Enters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16002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057400" y="27432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7526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~PP21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Producer Signals, Consumer </a:t>
            </a:r>
            <a:r>
              <a:rPr lang="en-US" dirty="0" err="1" smtClean="0"/>
              <a:t>Dequeued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943600" y="5029200"/>
            <a:ext cx="25908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Where does consumer go next?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43600" y="4419600"/>
            <a:ext cx="2590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 not exited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810000" y="32766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543800" y="685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~PP146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8" grpId="0" animBg="1"/>
      <p:bldP spid="3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Signaled Thread in Monitor?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4724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32766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943600" y="5029200"/>
            <a:ext cx="2590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Violates Monitor Definition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7543800" y="16002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810000" y="4572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~PP220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Signaled Thread in Entry Queue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382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724400" y="5181600"/>
            <a:ext cx="3581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Cons. 1 will get the buffer first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810000" y="32766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724400" y="5867400"/>
            <a:ext cx="3581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Starvation possible</a:t>
            </a: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~PP210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9" grpId="0" animBg="1"/>
      <p:bldP spid="3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Signaled Thread in Urgent Queue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057400" y="5638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257800" y="4953000"/>
            <a:ext cx="3429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 serviced before Entry Q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810000" y="32766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876800" y="2895600"/>
            <a:ext cx="32766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get();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76800" y="3276600"/>
            <a:ext cx="32766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257800" y="4419600"/>
            <a:ext cx="3429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Signaled thread in urgent Q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267200" y="5486400"/>
            <a:ext cx="44196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Condition for Entering May Not Exist Later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67200" y="6019800"/>
            <a:ext cx="4495800" cy="76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Signaler  may violate condition or  previously signaled thread may violate it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~PP108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1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9" grpId="0" animBg="1"/>
      <p:bldP spid="41" grpId="0" animBg="1"/>
      <p:bldP spid="42" grpId="0" animBg="1"/>
      <p:bldP spid="38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2|14.4|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84.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7|4.3|5.2|7.3|4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6.8|1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6|2.3|36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8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4.8|1|0.5|1.2|2.4|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1.8|3.3|27|4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7|1.1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200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2|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9.3|3.8|41.3|4.3|4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4.7|18.7|2|3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1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4|6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3|30.3|2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1.2|9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6|6.7|4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2|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6|6.7|4|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1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0.6|8.5|4.1|4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7.7|5.4|8.9|1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8|0.9|1.2|5.1|0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8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2|5.1|9.5|81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2.7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8|0.7|19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7|30.9|20.7|6.1|17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0.9|25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|15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|21.5|5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8.7|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3.7|5.1|13.1|4.4|17.7|11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7.5|31.5|3.4|24.3|9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2.1|1.4|3.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|6.3|8.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3|27.7|1.4|6.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7|2.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2.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4.2|44.3|0.9|2.8|8.6|2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1|1.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9.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9.7|18|8.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|2.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1|1.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20.8|6.2|59|192.6|5.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|1.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.9|2.7|22.2|12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1.8|1.3|1.8|10.9|6.9|6.7|10|5.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8|62.9|43.8|2.2|8.2|1.5|10.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7.1|19.4|1.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2.6|2.6|2.4|1.4|45.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1|2.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7|4.3|4.1|4.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8.7|1.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6|76.7|107.5|2|3.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3.8|78|32.6|2.2|12.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8.7|2.2|1.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11.6|18|5.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0.4|2.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7.2|2.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72|18.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71|1.6|6.5|6.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3|2.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1.3|1.1|4.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9.7|1.4|0.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1.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4|0.4|22.4|15.8|14.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3.3|3.3|58|5.9|1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5.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9.1|4.8|10.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6|1.6|17.1|1.5|2.5|2.4|3.8|43.3|7.6|1.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3|9.4|12.9|2.9|12.1|1.1|9.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|7|27.2|1|2.5|4|3.3|4.7|7.8|1.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7|8.4|2.6|2|3.6|10.2|2.9|2.1|1.4|1.7|18.2|7.8|2.4|15.5|2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|11.4|1.7|139.8|18.5|85.5|2|3.5|68.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9.2|0.5|23.9|5.8|2.6|4|15|62.5|4.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2.5|0.9|0.8|33.3|1|0.6|18|4.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1|17|56.5|19.4|19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20972</TotalTime>
  <Words>9260</Words>
  <Application>Microsoft Office PowerPoint</Application>
  <PresentationFormat>On-screen Show (4:3)</PresentationFormat>
  <Paragraphs>2380</Paragraphs>
  <Slides>142</Slides>
  <Notes>57</Notes>
  <HiddenSlides>0</HiddenSlides>
  <MMClips>140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43" baseType="lpstr">
      <vt:lpstr>Oriel</vt:lpstr>
      <vt:lpstr>Threads and Thread Synchronization</vt:lpstr>
      <vt:lpstr>Distribution vs. Concurrency Program</vt:lpstr>
      <vt:lpstr>Demo: Halloween Simulation</vt:lpstr>
      <vt:lpstr>Waiting Single-Thread Solution</vt:lpstr>
      <vt:lpstr>Polling Single-Thread Solution</vt:lpstr>
      <vt:lpstr>Multiple Threads</vt:lpstr>
      <vt:lpstr>Threads and Syncyronization</vt:lpstr>
      <vt:lpstr>Topics</vt:lpstr>
      <vt:lpstr>Program vs. Process vs. Thread</vt:lpstr>
      <vt:lpstr>Thread as an Active Agent with Data Structures</vt:lpstr>
      <vt:lpstr>Thread as a data Structure to Implementation</vt:lpstr>
      <vt:lpstr>Thread as an Independent Activity</vt:lpstr>
      <vt:lpstr>Rescheduling</vt:lpstr>
      <vt:lpstr>Thread as a data Structure</vt:lpstr>
      <vt:lpstr>What Does a Thread Execute?</vt:lpstr>
      <vt:lpstr>Procedure Call vs. Thread Creation</vt:lpstr>
      <vt:lpstr>Thread as an Object</vt:lpstr>
      <vt:lpstr>Procedure call vs. Thread Creation</vt:lpstr>
      <vt:lpstr>Procedure call vs. Thread Creation</vt:lpstr>
      <vt:lpstr>Command Object</vt:lpstr>
      <vt:lpstr>Java Runnable Command Object</vt:lpstr>
      <vt:lpstr>Example Runnable Implementation</vt:lpstr>
      <vt:lpstr>Thread Creation</vt:lpstr>
      <vt:lpstr>Delegation vs. Inheritance Based Thread/Command Object</vt:lpstr>
      <vt:lpstr>Generic Elaboration</vt:lpstr>
      <vt:lpstr>Generic Bounded Buffer Interface</vt:lpstr>
      <vt:lpstr>Java Generic Types (Type Parameters)</vt:lpstr>
      <vt:lpstr>Generic Bounded Buffer Class</vt:lpstr>
      <vt:lpstr>Generic Bounded Buffer Class</vt:lpstr>
      <vt:lpstr>Renaming and Multiple Type Variables</vt:lpstr>
      <vt:lpstr>Generic Bounded Buffer Interface</vt:lpstr>
      <vt:lpstr>A Bounded Buffer (Data Structures)</vt:lpstr>
      <vt:lpstr>Bounded Buffer (Methods)</vt:lpstr>
      <vt:lpstr>Example Threads</vt:lpstr>
      <vt:lpstr>“Hello” Thread</vt:lpstr>
      <vt:lpstr>“Hello” Thread Proceeds</vt:lpstr>
      <vt:lpstr>“Ca Va” Thread</vt:lpstr>
      <vt:lpstr>Context Switch to “Ca Va” Thread</vt:lpstr>
      <vt:lpstr>Critical Section</vt:lpstr>
      <vt:lpstr>Critical Section (Review)</vt:lpstr>
      <vt:lpstr>Critical Section</vt:lpstr>
      <vt:lpstr>Critical Section (Review)</vt:lpstr>
      <vt:lpstr>Use of Lock</vt:lpstr>
      <vt:lpstr>Disable Context Switching</vt:lpstr>
      <vt:lpstr>Pros and Cons</vt:lpstr>
      <vt:lpstr>Fine-Grained Critical Section</vt:lpstr>
      <vt:lpstr>Boolean Object Capturing Lock Status</vt:lpstr>
      <vt:lpstr>Busy Waiting Lock</vt:lpstr>
      <vt:lpstr>Thread 1 Gets Lock</vt:lpstr>
      <vt:lpstr>Thread 2 Also Gets Lock</vt:lpstr>
      <vt:lpstr>Busy Waiting Lock</vt:lpstr>
      <vt:lpstr>Test and Set Hardware Instruction</vt:lpstr>
      <vt:lpstr>A Test and Set Lock</vt:lpstr>
      <vt:lpstr>Busy Waiting Pros and Cons</vt:lpstr>
      <vt:lpstr>Semaphore</vt:lpstr>
      <vt:lpstr>Semaphore (Contd)</vt:lpstr>
      <vt:lpstr>Semaphore-Based Lock</vt:lpstr>
      <vt:lpstr>Semaphore Pros and Cons</vt:lpstr>
      <vt:lpstr>Manual Use of Lock</vt:lpstr>
      <vt:lpstr>Declarative vs. Procedural Primitive</vt:lpstr>
      <vt:lpstr>High-Level Support</vt:lpstr>
      <vt:lpstr>Class with All Atomic Methods</vt:lpstr>
      <vt:lpstr>Labeling a Class as A Monitor</vt:lpstr>
      <vt:lpstr>Atomic vs Non Atomic Methods</vt:lpstr>
      <vt:lpstr>Labeling Methods as Atomic</vt:lpstr>
      <vt:lpstr>Entry Queue</vt:lpstr>
      <vt:lpstr>Get Called</vt:lpstr>
      <vt:lpstr>Get Proceeds and Put Called</vt:lpstr>
      <vt:lpstr>Producer in Entry Queue</vt:lpstr>
      <vt:lpstr>Put Called Again</vt:lpstr>
      <vt:lpstr>Producer in Entry Queue</vt:lpstr>
      <vt:lpstr>Consumer About To Return </vt:lpstr>
      <vt:lpstr>Consumer Leaves</vt:lpstr>
      <vt:lpstr>FIFO Service of Entry Queue</vt:lpstr>
      <vt:lpstr>Monitor Pros and Cons</vt:lpstr>
      <vt:lpstr>Synchronization vs. Mutual Exclusion</vt:lpstr>
      <vt:lpstr>Thread Synchronization Need</vt:lpstr>
      <vt:lpstr>Thread Synchronization with Semaphores</vt:lpstr>
      <vt:lpstr>Bounded Buffer (Data Structures)</vt:lpstr>
      <vt:lpstr>Semaphores too Heavyweight</vt:lpstr>
      <vt:lpstr>Condition (Synchronizer)</vt:lpstr>
      <vt:lpstr>Policy and Mechanism Tied In</vt:lpstr>
      <vt:lpstr>Policy and Mechanism Orthogonal</vt:lpstr>
      <vt:lpstr>Lightweight Semaphore</vt:lpstr>
      <vt:lpstr>Lighter Weight Semaphore Use</vt:lpstr>
      <vt:lpstr>Synchronizer Operations in Atomic Methods</vt:lpstr>
      <vt:lpstr>Bounded Buffer with Condition (Synchronizers): Data Structures</vt:lpstr>
      <vt:lpstr>Queues with Conditions</vt:lpstr>
      <vt:lpstr>Get Called</vt:lpstr>
      <vt:lpstr>Get Proceeds and Put Called</vt:lpstr>
      <vt:lpstr>Producer in Entry Queue</vt:lpstr>
      <vt:lpstr>Get Called Again</vt:lpstr>
      <vt:lpstr>Consumer Waits for Condition</vt:lpstr>
      <vt:lpstr>Consumer Unlocks Monitor</vt:lpstr>
      <vt:lpstr>Producer Enters</vt:lpstr>
      <vt:lpstr>Producer Signals, Consumer Dequeued</vt:lpstr>
      <vt:lpstr>Signaled Thread in Monitor?</vt:lpstr>
      <vt:lpstr>Signaled Thread in Entry Queue</vt:lpstr>
      <vt:lpstr>Signaled Thread in Urgent Queue</vt:lpstr>
      <vt:lpstr>Signaled Thread in Monitor and Signaling Thread in Urgent Queue</vt:lpstr>
      <vt:lpstr>Signaled Thread About To Leave</vt:lpstr>
      <vt:lpstr>Urgent Queue Serviced First</vt:lpstr>
      <vt:lpstr>Make Signal a Return, Let Signaled Thread  Enter</vt:lpstr>
      <vt:lpstr>Hint vs. Absolute</vt:lpstr>
      <vt:lpstr>Hint vs. Absolute</vt:lpstr>
      <vt:lpstr>Signal is a Hint</vt:lpstr>
      <vt:lpstr>Hint vs. Absolute Programming</vt:lpstr>
      <vt:lpstr>Broadcast</vt:lpstr>
      <vt:lpstr>Broadcast</vt:lpstr>
      <vt:lpstr>First Signaled Thread Enters</vt:lpstr>
      <vt:lpstr>First Signaled Thread Finishes</vt:lpstr>
      <vt:lpstr>Second Signaled Thread Enters</vt:lpstr>
      <vt:lpstr>Second Signaled Re-Enters Condition Q</vt:lpstr>
      <vt:lpstr>Hint Pros and Cons</vt:lpstr>
      <vt:lpstr>Java Hint Semantics</vt:lpstr>
      <vt:lpstr>Java Hint Semantics for Bounded Buffer</vt:lpstr>
      <vt:lpstr>Java vs. General Hint Semantics</vt:lpstr>
      <vt:lpstr>Always NonEmpty, NonFull Buffer</vt:lpstr>
      <vt:lpstr>Atomic Methods?</vt:lpstr>
      <vt:lpstr>Conditions?</vt:lpstr>
      <vt:lpstr>Synchronized Statement Block</vt:lpstr>
      <vt:lpstr>Lock Declarations</vt:lpstr>
      <vt:lpstr>Synchronized Calling Another Synchronized Method in Same Monitor</vt:lpstr>
      <vt:lpstr>Synchronized Calling Another Synchronized Method in Same Monitor</vt:lpstr>
      <vt:lpstr>Deadlock (Deadly Embrace)</vt:lpstr>
      <vt:lpstr>Waiting in Synchronized Method</vt:lpstr>
      <vt:lpstr>Waiting in External Monitor in Synchronized Method</vt:lpstr>
      <vt:lpstr>Waiting in External Monitor in Synchronized Method</vt:lpstr>
      <vt:lpstr>Sleeping in Synchronized Method</vt:lpstr>
      <vt:lpstr>Higher-Level Solution?</vt:lpstr>
      <vt:lpstr>Remove All Synchronization Code</vt:lpstr>
      <vt:lpstr>Bounded Buffer (Data Structures)</vt:lpstr>
      <vt:lpstr>Regular vs. Path Expressions</vt:lpstr>
      <vt:lpstr>Regular vs. Path Expressions</vt:lpstr>
      <vt:lpstr>Regular vs. Path Expressions (Review)</vt:lpstr>
      <vt:lpstr>Regular vs. Path Expressions (Review)</vt:lpstr>
      <vt:lpstr>Specifying Mutual Exclusion</vt:lpstr>
      <vt:lpstr>Specifying Synchronization</vt:lpstr>
      <vt:lpstr>Specifying Synchronization</vt:lpstr>
      <vt:lpstr>Specifying  Mutual Exclusion and Synchronization</vt:lpstr>
      <vt:lpstr>Reader Writer Problem</vt:lpstr>
      <vt:lpstr>Path Expressions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1840</cp:revision>
  <dcterms:created xsi:type="dcterms:W3CDTF">2006-08-16T00:00:00Z</dcterms:created>
  <dcterms:modified xsi:type="dcterms:W3CDTF">2013-12-18T13:00:01Z</dcterms:modified>
</cp:coreProperties>
</file>