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ppt/tags/tag18.xml" ContentType="application/vnd.openxmlformats-officedocument.presentationml.tags+xml"/>
  <Override PartName="/ppt/notesSlides/notesSlide5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6.xml" ContentType="application/vnd.openxmlformats-officedocument.presentationml.notesSlide+xml"/>
  <Override PartName="/ppt/tags/tag39.xml" ContentType="application/vnd.openxmlformats-officedocument.presentationml.tags+xml"/>
  <Override PartName="/ppt/notesSlides/notesSlide7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8.xml" ContentType="application/vnd.openxmlformats-officedocument.presentationml.notesSlide+xml"/>
  <Override PartName="/ppt/tags/tag43.xml" ContentType="application/vnd.openxmlformats-officedocument.presentationml.tags+xml"/>
  <Override PartName="/ppt/notesSlides/notesSlide9.xml" ContentType="application/vnd.openxmlformats-officedocument.presentationml.notesSlide+xml"/>
  <Override PartName="/ppt/tags/tag44.xml" ContentType="application/vnd.openxmlformats-officedocument.presentationml.tags+xml"/>
  <Override PartName="/ppt/notesSlides/notesSlide10.xml" ContentType="application/vnd.openxmlformats-officedocument.presentationml.notesSlide+xml"/>
  <Override PartName="/ppt/tags/tag45.xml" ContentType="application/vnd.openxmlformats-officedocument.presentationml.tags+xml"/>
  <Override PartName="/ppt/notesSlides/notesSlide11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2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0.xml" ContentType="application/vnd.openxmlformats-officedocument.presentationml.tags+xml"/>
  <Override PartName="/ppt/notesSlides/notesSlide15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3"/>
  </p:notesMasterIdLst>
  <p:handoutMasterIdLst>
    <p:handoutMasterId r:id="rId74"/>
  </p:handoutMasterIdLst>
  <p:sldIdLst>
    <p:sldId id="256" r:id="rId2"/>
    <p:sldId id="335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358" r:id="rId14"/>
    <p:sldId id="269" r:id="rId15"/>
    <p:sldId id="268" r:id="rId16"/>
    <p:sldId id="270" r:id="rId17"/>
    <p:sldId id="271" r:id="rId18"/>
    <p:sldId id="272" r:id="rId19"/>
    <p:sldId id="275" r:id="rId20"/>
    <p:sldId id="276" r:id="rId21"/>
    <p:sldId id="277" r:id="rId22"/>
    <p:sldId id="278" r:id="rId23"/>
    <p:sldId id="281" r:id="rId24"/>
    <p:sldId id="282" r:id="rId25"/>
    <p:sldId id="279" r:id="rId26"/>
    <p:sldId id="280" r:id="rId27"/>
    <p:sldId id="338" r:id="rId28"/>
    <p:sldId id="288" r:id="rId29"/>
    <p:sldId id="289" r:id="rId30"/>
    <p:sldId id="337" r:id="rId31"/>
    <p:sldId id="290" r:id="rId32"/>
    <p:sldId id="291" r:id="rId33"/>
    <p:sldId id="296" r:id="rId34"/>
    <p:sldId id="316" r:id="rId35"/>
    <p:sldId id="317" r:id="rId36"/>
    <p:sldId id="339" r:id="rId37"/>
    <p:sldId id="300" r:id="rId38"/>
    <p:sldId id="304" r:id="rId39"/>
    <p:sldId id="306" r:id="rId40"/>
    <p:sldId id="312" r:id="rId41"/>
    <p:sldId id="318" r:id="rId42"/>
    <p:sldId id="320" r:id="rId43"/>
    <p:sldId id="319" r:id="rId44"/>
    <p:sldId id="321" r:id="rId45"/>
    <p:sldId id="322" r:id="rId46"/>
    <p:sldId id="323" r:id="rId47"/>
    <p:sldId id="324" r:id="rId48"/>
    <p:sldId id="325" r:id="rId49"/>
    <p:sldId id="326" r:id="rId50"/>
    <p:sldId id="340" r:id="rId51"/>
    <p:sldId id="313" r:id="rId52"/>
    <p:sldId id="315" r:id="rId53"/>
    <p:sldId id="329" r:id="rId54"/>
    <p:sldId id="328" r:id="rId55"/>
    <p:sldId id="361" r:id="rId56"/>
    <p:sldId id="341" r:id="rId57"/>
    <p:sldId id="360" r:id="rId58"/>
    <p:sldId id="343" r:id="rId59"/>
    <p:sldId id="332" r:id="rId60"/>
    <p:sldId id="333" r:id="rId61"/>
    <p:sldId id="359" r:id="rId62"/>
    <p:sldId id="334" r:id="rId63"/>
    <p:sldId id="347" r:id="rId64"/>
    <p:sldId id="349" r:id="rId65"/>
    <p:sldId id="357" r:id="rId66"/>
    <p:sldId id="345" r:id="rId67"/>
    <p:sldId id="352" r:id="rId68"/>
    <p:sldId id="355" r:id="rId69"/>
    <p:sldId id="356" r:id="rId70"/>
    <p:sldId id="353" r:id="rId71"/>
    <p:sldId id="363" r:id="rId72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D5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94" autoAdjust="0"/>
    <p:restoredTop sz="94894" autoAdjust="0"/>
  </p:normalViewPr>
  <p:slideViewPr>
    <p:cSldViewPr>
      <p:cViewPr>
        <p:scale>
          <a:sx n="70" d="100"/>
          <a:sy n="70" d="100"/>
        </p:scale>
        <p:origin x="-564" y="-5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0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8058B8E9-B5B1-48EF-A384-E4A943DA83A7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D8DF4898-2120-4E0B-890F-0E75DC2A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509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50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12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044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33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0.wav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1.wav"/><Relationship Id="rId1" Type="http://schemas.openxmlformats.org/officeDocument/2006/relationships/tags" Target="../tags/tag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3.wav"/><Relationship Id="rId1" Type="http://schemas.openxmlformats.org/officeDocument/2006/relationships/tags" Target="../tags/tag8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4.wav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9.wav"/><Relationship Id="rId1" Type="http://schemas.openxmlformats.org/officeDocument/2006/relationships/tags" Target="../tags/tag10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0.wav"/><Relationship Id="rId1" Type="http://schemas.openxmlformats.org/officeDocument/2006/relationships/tags" Target="../tags/tag1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1.wav"/><Relationship Id="rId1" Type="http://schemas.openxmlformats.org/officeDocument/2006/relationships/tags" Target="../tags/tag1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2.wav"/><Relationship Id="rId1" Type="http://schemas.openxmlformats.org/officeDocument/2006/relationships/tags" Target="../tags/tag13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3.wav"/><Relationship Id="rId1" Type="http://schemas.openxmlformats.org/officeDocument/2006/relationships/tags" Target="../tags/tag14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4.wav"/><Relationship Id="rId1" Type="http://schemas.openxmlformats.org/officeDocument/2006/relationships/tags" Target="../tags/tag15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5.wav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6.wav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7.wav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8.wav"/><Relationship Id="rId1" Type="http://schemas.openxmlformats.org/officeDocument/2006/relationships/tags" Target="../tags/tag19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9.wav"/><Relationship Id="rId1" Type="http://schemas.openxmlformats.org/officeDocument/2006/relationships/tags" Target="../tags/tag20.xml"/><Relationship Id="rId5" Type="http://schemas.openxmlformats.org/officeDocument/2006/relationships/image" Target="../media/image2.png"/><Relationship Id="rId4" Type="http://schemas.openxmlformats.org/officeDocument/2006/relationships/image" Target="../media/image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0.wav"/><Relationship Id="rId1" Type="http://schemas.openxmlformats.org/officeDocument/2006/relationships/tags" Target="../tags/tag21.xml"/><Relationship Id="rId5" Type="http://schemas.openxmlformats.org/officeDocument/2006/relationships/image" Target="../media/image2.png"/><Relationship Id="rId4" Type="http://schemas.openxmlformats.org/officeDocument/2006/relationships/image" Target="../media/image10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1.wav"/><Relationship Id="rId1" Type="http://schemas.openxmlformats.org/officeDocument/2006/relationships/tags" Target="../tags/tag22.xml"/><Relationship Id="rId5" Type="http://schemas.openxmlformats.org/officeDocument/2006/relationships/image" Target="../media/image2.png"/><Relationship Id="rId4" Type="http://schemas.openxmlformats.org/officeDocument/2006/relationships/image" Target="../media/image9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2.wav"/><Relationship Id="rId1" Type="http://schemas.openxmlformats.org/officeDocument/2006/relationships/tags" Target="../tags/tag23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3.wav"/><Relationship Id="rId1" Type="http://schemas.openxmlformats.org/officeDocument/2006/relationships/tags" Target="../tags/tag24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4.wav"/><Relationship Id="rId1" Type="http://schemas.openxmlformats.org/officeDocument/2006/relationships/tags" Target="../tags/tag25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5.wav"/><Relationship Id="rId1" Type="http://schemas.openxmlformats.org/officeDocument/2006/relationships/tags" Target="../tags/tag26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6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7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8.wav"/><Relationship Id="rId1" Type="http://schemas.openxmlformats.org/officeDocument/2006/relationships/tags" Target="../tags/tag27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9.wav"/><Relationship Id="rId1" Type="http://schemas.openxmlformats.org/officeDocument/2006/relationships/tags" Target="../tags/tag28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0.wav"/><Relationship Id="rId1" Type="http://schemas.openxmlformats.org/officeDocument/2006/relationships/tags" Target="../tags/tag29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1.wav"/><Relationship Id="rId1" Type="http://schemas.openxmlformats.org/officeDocument/2006/relationships/tags" Target="../tags/tag30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2.wav"/><Relationship Id="rId1" Type="http://schemas.openxmlformats.org/officeDocument/2006/relationships/tags" Target="../tags/tag31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3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4.wav"/><Relationship Id="rId1" Type="http://schemas.openxmlformats.org/officeDocument/2006/relationships/tags" Target="../tags/tag32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5.wav"/><Relationship Id="rId1" Type="http://schemas.openxmlformats.org/officeDocument/2006/relationships/tags" Target="../tags/tag33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6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7.wav"/><Relationship Id="rId1" Type="http://schemas.openxmlformats.org/officeDocument/2006/relationships/tags" Target="../tags/tag34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8.wav"/><Relationship Id="rId1" Type="http://schemas.openxmlformats.org/officeDocument/2006/relationships/tags" Target="../tags/tag35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9.wav"/><Relationship Id="rId1" Type="http://schemas.openxmlformats.org/officeDocument/2006/relationships/tags" Target="../tags/tag36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.wav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0.wav"/><Relationship Id="rId1" Type="http://schemas.openxmlformats.org/officeDocument/2006/relationships/tags" Target="../tags/tag37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1.wav"/><Relationship Id="rId1" Type="http://schemas.openxmlformats.org/officeDocument/2006/relationships/tags" Target="../tags/tag38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2.wav"/><Relationship Id="rId1" Type="http://schemas.openxmlformats.org/officeDocument/2006/relationships/tags" Target="../tags/tag39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3.wav"/><Relationship Id="rId1" Type="http://schemas.openxmlformats.org/officeDocument/2006/relationships/tags" Target="../tags/tag40.xml"/><Relationship Id="rId4" Type="http://schemas.openxmlformats.org/officeDocument/2006/relationships/image" Target="../media/image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4.wav"/><Relationship Id="rId1" Type="http://schemas.openxmlformats.org/officeDocument/2006/relationships/tags" Target="../tags/tag41.xml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5.wav"/><Relationship Id="rId1" Type="http://schemas.openxmlformats.org/officeDocument/2006/relationships/tags" Target="../tags/tag42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6.wav"/><Relationship Id="rId1" Type="http://schemas.openxmlformats.org/officeDocument/2006/relationships/tags" Target="../tags/tag43.xm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7.wav"/><Relationship Id="rId1" Type="http://schemas.openxmlformats.org/officeDocument/2006/relationships/tags" Target="../tags/tag44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8.wav"/><Relationship Id="rId1" Type="http://schemas.openxmlformats.org/officeDocument/2006/relationships/tags" Target="../tags/tag45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9.wav"/><Relationship Id="rId1" Type="http://schemas.openxmlformats.org/officeDocument/2006/relationships/tags" Target="../tags/tag4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.wav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0.wav"/><Relationship Id="rId1" Type="http://schemas.openxmlformats.org/officeDocument/2006/relationships/tags" Target="../tags/tag47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1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2.wav"/><Relationship Id="rId1" Type="http://schemas.openxmlformats.org/officeDocument/2006/relationships/tags" Target="../tags/tag48.xml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3.wav"/><Relationship Id="rId1" Type="http://schemas.openxmlformats.org/officeDocument/2006/relationships/tags" Target="../tags/tag49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4.wav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5.wav"/><Relationship Id="rId1" Type="http://schemas.openxmlformats.org/officeDocument/2006/relationships/tags" Target="../tags/tag50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6.wav"/><Relationship Id="rId1" Type="http://schemas.openxmlformats.org/officeDocument/2006/relationships/tags" Target="../tags/tag51.xm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7.wav"/><Relationship Id="rId1" Type="http://schemas.openxmlformats.org/officeDocument/2006/relationships/tags" Target="../tags/tag52.xml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8.wav"/><Relationship Id="rId1" Type="http://schemas.openxmlformats.org/officeDocument/2006/relationships/tags" Target="../tags/tag53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9.wav"/><Relationship Id="rId1" Type="http://schemas.openxmlformats.org/officeDocument/2006/relationships/tags" Target="../tags/tag54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.wav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70.wav"/><Relationship Id="rId1" Type="http://schemas.openxmlformats.org/officeDocument/2006/relationships/tags" Target="../tags/tag55.xm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1.wav"/><Relationship Id="rId1" Type="http://schemas.openxmlformats.org/officeDocument/2006/relationships/tags" Target="../tags/tag56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.wav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9.wav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Byte Data Communication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8580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r>
              <a:rPr lang="en-US" dirty="0" smtClean="0"/>
              <a:t> (FB 150, dewan@unc.edu)</a:t>
            </a:r>
            <a:endParaRPr lang="en-US" dirty="0"/>
          </a:p>
        </p:txBody>
      </p:sp>
      <p:pic>
        <p:nvPicPr>
          <p:cNvPr id="4" name="~PP2494.WAV">
            <a:hlinkClick r:id="" action="ppaction://media"/>
          </p:cNvPr>
          <p:cNvPicPr>
            <a:picLocks noRot="1" noChangeAspect="1"/>
          </p:cNvPicPr>
          <p:nvPr>
            <a:wavAudioFile r:embed="rId1" name="~PP249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Send Operation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648200" y="2895600"/>
            <a:ext cx="3657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send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intExpression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648200" y="3505200"/>
            <a:ext cx="36576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If  (!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wordReceived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{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receivedWord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intExpression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hasMessage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true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;      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if (waiting(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)) {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     ready(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))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}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648200" y="990600"/>
            <a:ext cx="1828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send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5 )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648200" y="1676400"/>
            <a:ext cx="1828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send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6 )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362200" y="685800"/>
            <a:ext cx="1600200" cy="5486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81000" y="762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stack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81000" y="1447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registers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81000" y="2209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counter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81000" y="2971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priority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81000" y="3657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status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1000" y="4419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receivedWord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81000" y="5181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bool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hasMessage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81000" y="5181600"/>
            <a:ext cx="1981200" cy="609600"/>
          </a:xfrm>
          <a:prstGeom prst="rect">
            <a:avLst/>
          </a:prstGeom>
          <a:solidFill>
            <a:schemeClr val="accent4">
              <a:alpha val="48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false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1000" y="4419600"/>
            <a:ext cx="1981200" cy="609600"/>
          </a:xfrm>
          <a:prstGeom prst="rect">
            <a:avLst/>
          </a:prstGeom>
          <a:solidFill>
            <a:schemeClr val="accent4">
              <a:alpha val="48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81000" y="5181600"/>
            <a:ext cx="1981200" cy="609600"/>
          </a:xfrm>
          <a:prstGeom prst="rect">
            <a:avLst/>
          </a:prstGeom>
          <a:solidFill>
            <a:schemeClr val="accent4">
              <a:alpha val="48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true</a:t>
            </a:r>
          </a:p>
        </p:txBody>
      </p:sp>
      <p:pic>
        <p:nvPicPr>
          <p:cNvPr id="18" name="~PP1902.WAV">
            <a:hlinkClick r:id="" action="ppaction://media"/>
          </p:cNvPr>
          <p:cNvPicPr>
            <a:picLocks noRot="1" noChangeAspect="1"/>
          </p:cNvPicPr>
          <p:nvPr>
            <a:wavAudioFile r:embed="rId2" name="~PP190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0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4" grpId="0" animBg="1"/>
      <p:bldP spid="35" grpId="0" animBg="1"/>
      <p:bldP spid="26" grpId="0" animBg="1"/>
      <p:bldP spid="20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Receive Operation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648200" y="2743200"/>
            <a:ext cx="3657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receive ()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648200" y="3352800"/>
            <a:ext cx="36576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If  (!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wordReceived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{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 status = RECEIVE;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blockAndResched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currentPid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}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648200" y="990600"/>
            <a:ext cx="2209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receive( 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48200" y="4800600"/>
            <a:ext cx="3657600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hasMessage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= false;</a:t>
            </a:r>
          </a:p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return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receivedWord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858000" y="990600"/>
            <a:ext cx="11430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81000" y="762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stack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81000" y="1447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registers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81000" y="2209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counter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81000" y="2971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priority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81000" y="3657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status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1000" y="4419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receivedWord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81000" y="5181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bool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hasMessage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81000" y="5181600"/>
            <a:ext cx="1981200" cy="609600"/>
          </a:xfrm>
          <a:prstGeom prst="rect">
            <a:avLst/>
          </a:prstGeom>
          <a:solidFill>
            <a:schemeClr val="accent4">
              <a:alpha val="48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false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81000" y="4419600"/>
            <a:ext cx="1981200" cy="609600"/>
          </a:xfrm>
          <a:prstGeom prst="rect">
            <a:avLst/>
          </a:prstGeom>
          <a:solidFill>
            <a:schemeClr val="accent4">
              <a:alpha val="48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81000" y="5181600"/>
            <a:ext cx="1981200" cy="609600"/>
          </a:xfrm>
          <a:prstGeom prst="rect">
            <a:avLst/>
          </a:prstGeom>
          <a:solidFill>
            <a:schemeClr val="accent4">
              <a:alpha val="48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true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81000" y="3657600"/>
            <a:ext cx="1981200" cy="609600"/>
          </a:xfrm>
          <a:prstGeom prst="rect">
            <a:avLst/>
          </a:prstGeom>
          <a:solidFill>
            <a:schemeClr val="accent4">
              <a:alpha val="48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CURRENT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81000" y="3657600"/>
            <a:ext cx="1981200" cy="609600"/>
          </a:xfrm>
          <a:prstGeom prst="rect">
            <a:avLst/>
          </a:prstGeom>
          <a:solidFill>
            <a:schemeClr val="accent4">
              <a:alpha val="48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81000" y="5181600"/>
            <a:ext cx="1981200" cy="609600"/>
          </a:xfrm>
          <a:prstGeom prst="rect">
            <a:avLst/>
          </a:prstGeom>
          <a:solidFill>
            <a:schemeClr val="accent4">
              <a:alpha val="48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false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81000" y="3657600"/>
            <a:ext cx="1981200" cy="609600"/>
          </a:xfrm>
          <a:prstGeom prst="rect">
            <a:avLst/>
          </a:prstGeom>
          <a:solidFill>
            <a:schemeClr val="accent4">
              <a:alpha val="48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READY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362200" y="685800"/>
            <a:ext cx="1600200" cy="5486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pic>
        <p:nvPicPr>
          <p:cNvPr id="23" name="~PP3188.WAV">
            <a:hlinkClick r:id="" action="ppaction://media"/>
          </p:cNvPr>
          <p:cNvPicPr>
            <a:picLocks noRot="1" noChangeAspect="1"/>
          </p:cNvPicPr>
          <p:nvPr>
            <a:wavAudioFile r:embed="rId2" name="~PP318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07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4" grpId="0" animBg="1"/>
      <p:bldP spid="31" grpId="0" animBg="1"/>
      <p:bldP spid="41" grpId="0" animBg="1"/>
      <p:bldP spid="42" grpId="0" animBg="1"/>
      <p:bldP spid="43" grpId="0" animBg="1"/>
      <p:bldP spid="43" grpId="1" animBg="1"/>
      <p:bldP spid="44" grpId="0" animBg="1"/>
      <p:bldP spid="28" grpId="0" animBg="1"/>
      <p:bldP spid="28" grpId="1" animBg="1"/>
      <p:bldP spid="45" grpId="0" animBg="1"/>
      <p:bldP spid="45" grpId="1" animBg="1"/>
      <p:bldP spid="46" grpId="0" animBg="1"/>
      <p:bldP spid="46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Recvclr</a:t>
            </a:r>
            <a:r>
              <a:rPr lang="en-US" sz="2800" dirty="0" smtClean="0"/>
              <a:t> Operation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362200" y="1066800"/>
            <a:ext cx="1600200" cy="5334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81000" y="12192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stack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1905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registers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1000" y="2667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counter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1000" y="3429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priority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4114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status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" y="4876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received word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1000" y="5638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bool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hasMessage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48200" y="2743200"/>
            <a:ext cx="3657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receive ()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81000" y="5638800"/>
            <a:ext cx="1981200" cy="609600"/>
          </a:xfrm>
          <a:prstGeom prst="rect">
            <a:avLst/>
          </a:prstGeom>
          <a:solidFill>
            <a:schemeClr val="accent4">
              <a:alpha val="48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false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648200" y="3352800"/>
            <a:ext cx="36576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If  (!word received) {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return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NO_VAL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}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648200" y="990600"/>
            <a:ext cx="2209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receive( 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1000" y="4114800"/>
            <a:ext cx="1981200" cy="609600"/>
          </a:xfrm>
          <a:prstGeom prst="rect">
            <a:avLst/>
          </a:prstGeom>
          <a:solidFill>
            <a:schemeClr val="accent4">
              <a:alpha val="48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CURRENT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48200" y="4800600"/>
            <a:ext cx="3657600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hasMesage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false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return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receivedWord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858000" y="990600"/>
            <a:ext cx="11430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NO_VAL</a:t>
            </a:r>
          </a:p>
        </p:txBody>
      </p:sp>
      <p:pic>
        <p:nvPicPr>
          <p:cNvPr id="20" name="~PP3604.WAV">
            <a:hlinkClick r:id="" action="ppaction://media"/>
          </p:cNvPr>
          <p:cNvPicPr>
            <a:picLocks noRot="1" noChangeAspect="1"/>
          </p:cNvPicPr>
          <p:nvPr>
            <a:wavAudioFile r:embed="rId1" name="~PP360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9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4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Recvclr</a:t>
            </a:r>
            <a:r>
              <a:rPr lang="en-US" sz="2800" dirty="0" smtClean="0"/>
              <a:t> Operation (Review)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362200" y="1066800"/>
            <a:ext cx="1600200" cy="5334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81000" y="12192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stack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1905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registers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1000" y="2667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counter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1000" y="3429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priority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4114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status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" y="4876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received word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1000" y="5638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bool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hasMessage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48200" y="2743200"/>
            <a:ext cx="3657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receive ()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81000" y="5638800"/>
            <a:ext cx="1981200" cy="609600"/>
          </a:xfrm>
          <a:prstGeom prst="rect">
            <a:avLst/>
          </a:prstGeom>
          <a:solidFill>
            <a:schemeClr val="accent4">
              <a:alpha val="48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false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648200" y="3352800"/>
            <a:ext cx="36576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If  (!word received) {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return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NO_VAL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}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648200" y="990600"/>
            <a:ext cx="2209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receive( 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1000" y="4114800"/>
            <a:ext cx="1981200" cy="609600"/>
          </a:xfrm>
          <a:prstGeom prst="rect">
            <a:avLst/>
          </a:prstGeom>
          <a:solidFill>
            <a:schemeClr val="accent4">
              <a:alpha val="48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CURRENT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48200" y="4800600"/>
            <a:ext cx="3657600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hasMesage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false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return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receivedWord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858000" y="990600"/>
            <a:ext cx="11430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NO_VAL</a:t>
            </a:r>
          </a:p>
        </p:txBody>
      </p:sp>
      <p:pic>
        <p:nvPicPr>
          <p:cNvPr id="27" name="~PP207.WAV">
            <a:hlinkClick r:id="" action="ppaction://media"/>
          </p:cNvPr>
          <p:cNvPicPr>
            <a:picLocks noRot="1" noChangeAspect="1"/>
          </p:cNvPicPr>
          <p:nvPr>
            <a:wavAudioFile r:embed="rId2" name="~PP20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467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4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UNIX Pipes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248400" y="1600200"/>
            <a:ext cx="19050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User command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48400" y="3610381"/>
            <a:ext cx="19050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API call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5705475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381000" y="1600200"/>
            <a:ext cx="2362200" cy="228600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869131" y="3810000"/>
            <a:ext cx="2364606" cy="361053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24400" y="5943600"/>
            <a:ext cx="3200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User command exposes part of the functionality of API call </a:t>
            </a:r>
          </a:p>
        </p:txBody>
      </p:sp>
      <p:pic>
        <p:nvPicPr>
          <p:cNvPr id="9" name="~PP2117.WAV">
            <a:hlinkClick r:id="" action="ppaction://media"/>
          </p:cNvPr>
          <p:cNvPicPr>
            <a:picLocks noRot="1" noChangeAspect="1"/>
          </p:cNvPicPr>
          <p:nvPr>
            <a:wavAudioFile r:embed="rId2" name="~PP2117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6231243"/>
      </p:ext>
    </p:extLst>
  </p:cSld>
  <p:clrMapOvr>
    <a:masterClrMapping/>
  </p:clrMapOvr>
  <p:transition advTm="71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5" grpId="0" animBg="1"/>
      <p:bldP spid="27" grpId="0" animBg="1"/>
      <p:bldP spid="28" grpId="0" animBg="1"/>
      <p:bldP spid="30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UNIX Pipes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828800" y="1676400"/>
            <a:ext cx="5867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Focus is on Late Binding of  Teletype I/O Source  and Sink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28800" y="2590800"/>
            <a:ext cx="58674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Stream-based communication</a:t>
            </a:r>
          </a:p>
        </p:txBody>
      </p:sp>
      <p:pic>
        <p:nvPicPr>
          <p:cNvPr id="5" name="~PP2051.WAV">
            <a:hlinkClick r:id="" action="ppaction://media"/>
          </p:cNvPr>
          <p:cNvPicPr>
            <a:picLocks noRot="1" noChangeAspect="1"/>
          </p:cNvPicPr>
          <p:nvPr>
            <a:wavAudioFile r:embed="rId1" name="~PP205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73617"/>
      </p:ext>
    </p:extLst>
  </p:cSld>
  <p:clrMapOvr>
    <a:masterClrMapping/>
  </p:clrMapOvr>
  <p:transition advTm="147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38200" y="1447800"/>
            <a:ext cx="69342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Intra-Computer Message Passing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2192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1600200" y="35217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3429000" y="3200400"/>
            <a:ext cx="16764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5400000">
            <a:off x="1981994" y="3123406"/>
            <a:ext cx="7620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1676400" y="17526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5105400" y="16764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50" name="Oval 49"/>
          <p:cNvSpPr/>
          <p:nvPr/>
        </p:nvSpPr>
        <p:spPr>
          <a:xfrm>
            <a:off x="5486400" y="35979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rot="5400000">
            <a:off x="5868194" y="3199606"/>
            <a:ext cx="7620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5562600" y="18288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pic>
        <p:nvPicPr>
          <p:cNvPr id="13" name="~PP3322.WAV">
            <a:hlinkClick r:id="" action="ppaction://media"/>
          </p:cNvPr>
          <p:cNvPicPr>
            <a:picLocks noRot="1" noChangeAspect="1"/>
          </p:cNvPicPr>
          <p:nvPr>
            <a:wavAudioFile r:embed="rId1" name="~PP332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63064"/>
      </p:ext>
    </p:extLst>
  </p:cSld>
  <p:clrMapOvr>
    <a:masterClrMapping/>
  </p:clrMapOvr>
  <p:transition advTm="339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Access?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743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048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048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26670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pic>
        <p:nvPicPr>
          <p:cNvPr id="10" name="~PP3388.WAV">
            <a:hlinkClick r:id="" action="ppaction://media"/>
          </p:cNvPr>
          <p:cNvPicPr>
            <a:picLocks noRot="1" noChangeAspect="1"/>
          </p:cNvPicPr>
          <p:nvPr>
            <a:wavAudioFile r:embed="rId1" name="~PP338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92461"/>
      </p:ext>
    </p:extLst>
  </p:cSld>
  <p:clrMapOvr>
    <a:masterClrMapping/>
  </p:clrMapOvr>
  <p:transition advTm="85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Simplex Bound Port?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743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048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048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6670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Receiver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791200" y="1333500"/>
            <a:ext cx="19050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an 2 pipe | more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029200" y="2485292"/>
            <a:ext cx="3276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Command interpreter connects output of a process to input of another process</a:t>
            </a:r>
          </a:p>
        </p:txBody>
      </p:sp>
      <p:pic>
        <p:nvPicPr>
          <p:cNvPr id="11" name="~PP3190.WAV">
            <a:hlinkClick r:id="" action="ppaction://media"/>
          </p:cNvPr>
          <p:cNvPicPr>
            <a:picLocks noRot="1" noChangeAspect="1"/>
          </p:cNvPicPr>
          <p:nvPr>
            <a:wavAudioFile r:embed="rId1" name="~PP319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23189"/>
      </p:ext>
    </p:extLst>
  </p:cSld>
  <p:clrMapOvr>
    <a:masterClrMapping/>
  </p:clrMapOvr>
  <p:transition advTm="11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Duplex Free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40" name="Straight Arrow Connector 39"/>
          <p:cNvCxnSpPr>
            <a:stCxn id="22" idx="0"/>
          </p:cNvCxnSpPr>
          <p:nvPr/>
        </p:nvCxnSpPr>
        <p:spPr>
          <a:xfrm rot="5400000" flipH="1" flipV="1">
            <a:off x="1315244" y="4285456"/>
            <a:ext cx="1143000" cy="11064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533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5908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4" idx="0"/>
          </p:cNvCxnSpPr>
          <p:nvPr/>
        </p:nvCxnSpPr>
        <p:spPr>
          <a:xfrm rot="16200000" flipV="1">
            <a:off x="2419350" y="4286250"/>
            <a:ext cx="1143000" cy="11049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V="1">
            <a:off x="1352550" y="2228850"/>
            <a:ext cx="1143000" cy="11049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2" idx="4"/>
          </p:cNvCxnSpPr>
          <p:nvPr/>
        </p:nvCxnSpPr>
        <p:spPr>
          <a:xfrm flipV="1">
            <a:off x="2438400" y="2209800"/>
            <a:ext cx="1181100" cy="11430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810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887668" y="1257300"/>
            <a:ext cx="3733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 process calls pipe() to create the port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887668" y="2209800"/>
            <a:ext cx="37338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Children of pipe creator can send and receive messages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87668" y="3505200"/>
            <a:ext cx="3733800" cy="8675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Usually one child writes and another reads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05253" y="5064369"/>
            <a:ext cx="3733800" cy="1031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E.g. command interpreter creates “man” and “more” children, with “man” sending and “more” receiving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905252" y="4378569"/>
            <a:ext cx="3716215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an 2 pipe | more</a:t>
            </a:r>
          </a:p>
        </p:txBody>
      </p:sp>
      <p:pic>
        <p:nvPicPr>
          <p:cNvPr id="17" name="~PP3027.WAV">
            <a:hlinkClick r:id="" action="ppaction://media"/>
          </p:cNvPr>
          <p:cNvPicPr>
            <a:picLocks noRot="1" noChangeAspect="1"/>
          </p:cNvPicPr>
          <p:nvPr>
            <a:wavAudioFile r:embed="rId2" name="~PP302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9038811"/>
      </p:ext>
    </p:extLst>
  </p:cSld>
  <p:clrMapOvr>
    <a:masterClrMapping/>
  </p:clrMapOvr>
  <p:transition advTm="1922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Communication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33400" y="990600"/>
            <a:ext cx="8077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Shared Memory</a:t>
            </a:r>
          </a:p>
        </p:txBody>
      </p:sp>
      <p:sp>
        <p:nvSpPr>
          <p:cNvPr id="4" name="Rectangle 3"/>
          <p:cNvSpPr/>
          <p:nvPr/>
        </p:nvSpPr>
        <p:spPr>
          <a:xfrm>
            <a:off x="532598" y="1600200"/>
            <a:ext cx="8077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Software Interrupts</a:t>
            </a:r>
          </a:p>
        </p:txBody>
      </p:sp>
      <p:sp>
        <p:nvSpPr>
          <p:cNvPr id="5" name="Rectangle 4"/>
          <p:cNvSpPr/>
          <p:nvPr/>
        </p:nvSpPr>
        <p:spPr>
          <a:xfrm>
            <a:off x="543827" y="2362200"/>
            <a:ext cx="8077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Passing (Multiple Dimensions)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92485" y="3832699"/>
            <a:ext cx="2203316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 blocking times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92486" y="4419600"/>
            <a:ext cx="2203316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Language support?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92486" y="3200400"/>
            <a:ext cx="2203315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Buffer sizes?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3294" y="5029200"/>
            <a:ext cx="1708316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RPC or RA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648200" y="3200400"/>
            <a:ext cx="2173706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Explicit receive?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648200" y="4267200"/>
            <a:ext cx="2173706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Select?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934434" y="3200400"/>
            <a:ext cx="1676166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Reply?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648200" y="3733800"/>
            <a:ext cx="2173706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 Blocking times?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934200" y="3733800"/>
            <a:ext cx="1676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Reply </a:t>
            </a:r>
            <a:r>
              <a:rPr lang="en-US" dirty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locking times?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93294" y="4419600"/>
            <a:ext cx="1708316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Access?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01484" y="5638800"/>
            <a:ext cx="1708316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Byte, Block or Object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1484" y="3810000"/>
            <a:ext cx="1708316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In-order?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01484" y="3200400"/>
            <a:ext cx="1708316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Reliable?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648200" y="4876800"/>
            <a:ext cx="2209800" cy="838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Location of communicating threads?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648200" y="5791200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Naming?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447800" y="4953000"/>
            <a:ext cx="762000" cy="685800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~PP688.WAV">
            <a:hlinkClick r:id="" action="ppaction://media"/>
          </p:cNvPr>
          <p:cNvPicPr>
            <a:picLocks noRot="1" noChangeAspect="1"/>
          </p:cNvPicPr>
          <p:nvPr>
            <a:wavAudioFile r:embed="rId1" name="~PP68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67619"/>
      </p:ext>
    </p:extLst>
  </p:cSld>
  <p:clrMapOvr>
    <a:masterClrMapping/>
  </p:clrMapOvr>
  <p:transition advTm="183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Naming?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40" name="Straight Arrow Connector 39"/>
          <p:cNvCxnSpPr>
            <a:stCxn id="22" idx="0"/>
          </p:cNvCxnSpPr>
          <p:nvPr/>
        </p:nvCxnSpPr>
        <p:spPr>
          <a:xfrm rot="5400000" flipH="1" flipV="1">
            <a:off x="1315244" y="4285456"/>
            <a:ext cx="1143000" cy="11064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533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5908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4" idx="0"/>
          </p:cNvCxnSpPr>
          <p:nvPr/>
        </p:nvCxnSpPr>
        <p:spPr>
          <a:xfrm rot="16200000" flipV="1">
            <a:off x="2419350" y="4286250"/>
            <a:ext cx="1143000" cy="11049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V="1">
            <a:off x="1352550" y="2228850"/>
            <a:ext cx="1143000" cy="11049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2" idx="4"/>
          </p:cNvCxnSpPr>
          <p:nvPr/>
        </p:nvCxnSpPr>
        <p:spPr>
          <a:xfrm flipV="1">
            <a:off x="2438400" y="2209800"/>
            <a:ext cx="1181100" cy="11430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810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887668" y="1257300"/>
            <a:ext cx="3733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do writers and readers name the pipe?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91543" y="2362199"/>
            <a:ext cx="3733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Memory is (usually) not shared  by processes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903167" y="3434164"/>
            <a:ext cx="3733800" cy="10616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Child process inherits file descriptors (and environment variables) from parent process</a:t>
            </a:r>
          </a:p>
        </p:txBody>
      </p:sp>
      <p:pic>
        <p:nvPicPr>
          <p:cNvPr id="15" name="~PP3076.WAV">
            <a:hlinkClick r:id="" action="ppaction://media"/>
          </p:cNvPr>
          <p:cNvPicPr>
            <a:picLocks noRot="1" noChangeAspect="1"/>
          </p:cNvPicPr>
          <p:nvPr>
            <a:wavAudioFile r:embed="rId2" name="~PP307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8097269"/>
      </p:ext>
    </p:extLst>
  </p:cSld>
  <p:clrMapOvr>
    <a:masterClrMapping/>
  </p:clrMapOvr>
  <p:transition advTm="572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6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File and Environment Table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3048000" y="48768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Child Process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048000" y="20574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Parent Process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814347"/>
              </p:ext>
            </p:extLst>
          </p:nvPr>
        </p:nvGraphicFramePr>
        <p:xfrm>
          <a:off x="5029200" y="1981200"/>
          <a:ext cx="3048000" cy="9862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1600200"/>
              </a:tblGrid>
              <a:tr h="3766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Variable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Value</a:t>
                      </a:r>
                      <a:endParaRPr lang="en-US" sz="1400" dirty="0"/>
                    </a:p>
                  </a:txBody>
                  <a:tcPr/>
                </a:tc>
              </a:tr>
              <a:tr h="3033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CLASSPATH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/</a:t>
                      </a:r>
                      <a:r>
                        <a:rPr lang="en-US" sz="1400" dirty="0" err="1" smtClean="0"/>
                        <a:t>usr</a:t>
                      </a:r>
                      <a:r>
                        <a:rPr lang="en-US" sz="1400" dirty="0" smtClean="0"/>
                        <a:t>/java/lib;/lib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/</a:t>
                      </a:r>
                      <a:r>
                        <a:rPr lang="en-US" sz="1400" dirty="0" err="1" smtClean="0"/>
                        <a:t>usr</a:t>
                      </a:r>
                      <a:r>
                        <a:rPr lang="en-US" sz="1400" dirty="0" smtClean="0"/>
                        <a:t>/java/bin;/bin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924775"/>
              </p:ext>
            </p:extLst>
          </p:nvPr>
        </p:nvGraphicFramePr>
        <p:xfrm>
          <a:off x="729712" y="1981200"/>
          <a:ext cx="2209800" cy="1900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185"/>
                <a:gridCol w="1491615"/>
              </a:tblGrid>
              <a:tr h="3766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Index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Resource</a:t>
                      </a:r>
                      <a:endParaRPr lang="en-US" sz="1400" dirty="0"/>
                    </a:p>
                  </a:txBody>
                  <a:tcPr/>
                </a:tc>
              </a:tr>
              <a:tr h="3033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STD_IN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STD_OUT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STD_ERROR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4000500" y="3124200"/>
            <a:ext cx="0" cy="182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838200" y="1371599"/>
            <a:ext cx="1447800" cy="537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File Table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562600" y="1371599"/>
            <a:ext cx="1905000" cy="537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Environment</a:t>
            </a: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2827"/>
              </p:ext>
            </p:extLst>
          </p:nvPr>
        </p:nvGraphicFramePr>
        <p:xfrm>
          <a:off x="685800" y="4652541"/>
          <a:ext cx="2209800" cy="1900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185"/>
                <a:gridCol w="1491615"/>
              </a:tblGrid>
              <a:tr h="3766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Index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Resource</a:t>
                      </a:r>
                      <a:endParaRPr lang="en-US" sz="1400" dirty="0"/>
                    </a:p>
                  </a:txBody>
                  <a:tcPr/>
                </a:tc>
              </a:tr>
              <a:tr h="3033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STD_IN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STD_OUT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STD_ERROR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743571"/>
              </p:ext>
            </p:extLst>
          </p:nvPr>
        </p:nvGraphicFramePr>
        <p:xfrm>
          <a:off x="5181600" y="4728741"/>
          <a:ext cx="3048000" cy="9862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1600200"/>
              </a:tblGrid>
              <a:tr h="3766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Variable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Value</a:t>
                      </a:r>
                      <a:endParaRPr lang="en-US" sz="1400" dirty="0"/>
                    </a:p>
                  </a:txBody>
                  <a:tcPr/>
                </a:tc>
              </a:tr>
              <a:tr h="3033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CLASSPATH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/</a:t>
                      </a:r>
                      <a:r>
                        <a:rPr lang="en-US" sz="1400" dirty="0" err="1" smtClean="0"/>
                        <a:t>usr</a:t>
                      </a:r>
                      <a:r>
                        <a:rPr lang="en-US" sz="1400" dirty="0" smtClean="0"/>
                        <a:t>/java/lib;/lib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/</a:t>
                      </a:r>
                      <a:r>
                        <a:rPr lang="en-US" sz="1400" dirty="0" err="1" smtClean="0"/>
                        <a:t>usr</a:t>
                      </a:r>
                      <a:r>
                        <a:rPr lang="en-US" sz="1400" dirty="0" smtClean="0"/>
                        <a:t>/java/bin;/bin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Rectangle 33"/>
          <p:cNvSpPr/>
          <p:nvPr/>
        </p:nvSpPr>
        <p:spPr>
          <a:xfrm>
            <a:off x="4000500" y="3501325"/>
            <a:ext cx="1104900" cy="918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create  (fork() + exec())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676400" y="3863598"/>
            <a:ext cx="0" cy="8556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790700" y="4038598"/>
            <a:ext cx="990600" cy="537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Copy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6546097" y="3007962"/>
            <a:ext cx="0" cy="17112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6629400" y="3501325"/>
            <a:ext cx="990600" cy="537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Copy</a:t>
            </a:r>
          </a:p>
        </p:txBody>
      </p:sp>
      <p:pic>
        <p:nvPicPr>
          <p:cNvPr id="17" name="~PP3047.WAV">
            <a:hlinkClick r:id="" action="ppaction://media"/>
          </p:cNvPr>
          <p:cNvPicPr>
            <a:picLocks noRot="1" noChangeAspect="1"/>
          </p:cNvPicPr>
          <p:nvPr>
            <a:wavAudioFile r:embed="rId2" name="~PP304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568027"/>
      </p:ext>
    </p:extLst>
  </p:cSld>
  <p:clrMapOvr>
    <a:masterClrMapping/>
  </p:clrMapOvr>
  <p:transition advTm="571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8" grpId="0" animBg="1"/>
      <p:bldP spid="34" grpId="0" animBg="1"/>
      <p:bldP spid="36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924775"/>
              </p:ext>
            </p:extLst>
          </p:nvPr>
        </p:nvGraphicFramePr>
        <p:xfrm>
          <a:off x="762000" y="1981200"/>
          <a:ext cx="2209800" cy="1976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185"/>
                <a:gridCol w="1491615"/>
              </a:tblGrid>
              <a:tr h="4528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Index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Resource</a:t>
                      </a:r>
                      <a:endParaRPr lang="en-US" sz="1400" dirty="0"/>
                    </a:p>
                  </a:txBody>
                  <a:tcPr/>
                </a:tc>
              </a:tr>
              <a:tr h="3033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STD_IN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STD_OUT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STD_ERROR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Sharing Pipe Descriptors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3048000" y="48768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Child Process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048000" y="20574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Parent Process</a:t>
            </a:r>
            <a:endParaRPr lang="en-US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557147"/>
              </p:ext>
            </p:extLst>
          </p:nvPr>
        </p:nvGraphicFramePr>
        <p:xfrm>
          <a:off x="762000" y="1981200"/>
          <a:ext cx="2209800" cy="1900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185"/>
                <a:gridCol w="1491615"/>
              </a:tblGrid>
              <a:tr h="3766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Index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Resource</a:t>
                      </a:r>
                      <a:endParaRPr lang="en-US" sz="1400" dirty="0"/>
                    </a:p>
                  </a:txBody>
                  <a:tcPr/>
                </a:tc>
              </a:tr>
              <a:tr h="3033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STD_IN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STD_OUT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STD_ERROR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PIPE_IN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PIPE_OUT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4000500" y="3124200"/>
            <a:ext cx="0" cy="182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838200" y="1371599"/>
            <a:ext cx="1447800" cy="537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File Table</a:t>
            </a: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71099"/>
              </p:ext>
            </p:extLst>
          </p:nvPr>
        </p:nvGraphicFramePr>
        <p:xfrm>
          <a:off x="685800" y="4652541"/>
          <a:ext cx="2209800" cy="1900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185"/>
                <a:gridCol w="1491615"/>
              </a:tblGrid>
              <a:tr h="3766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Index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Resource</a:t>
                      </a:r>
                      <a:endParaRPr lang="en-US" sz="1400" dirty="0"/>
                    </a:p>
                  </a:txBody>
                  <a:tcPr/>
                </a:tc>
              </a:tr>
              <a:tr h="3033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STD_IN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STD_OUT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STD_ERROR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PIPE_IN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PIPE_OUT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35" name="Straight Arrow Connector 34"/>
          <p:cNvCxnSpPr/>
          <p:nvPr/>
        </p:nvCxnSpPr>
        <p:spPr>
          <a:xfrm>
            <a:off x="1676400" y="3863598"/>
            <a:ext cx="0" cy="8556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790700" y="4038598"/>
            <a:ext cx="990600" cy="537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Copy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61681" y="2438400"/>
            <a:ext cx="1447800" cy="5372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ipe(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[2])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00500" y="3501325"/>
            <a:ext cx="1104900" cy="918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create  (fork() + exec())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47938" y="4354701"/>
            <a:ext cx="3186462" cy="106163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I/O  Redirection?</a:t>
            </a:r>
          </a:p>
        </p:txBody>
      </p:sp>
      <p:pic>
        <p:nvPicPr>
          <p:cNvPr id="16" name="~PP1394.WAV">
            <a:hlinkClick r:id="" action="ppaction://media"/>
          </p:cNvPr>
          <p:cNvPicPr>
            <a:picLocks noRot="1" noChangeAspect="1"/>
          </p:cNvPicPr>
          <p:nvPr>
            <a:wavAudioFile r:embed="rId2" name="~PP139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814865"/>
      </p:ext>
    </p:extLst>
  </p:cSld>
  <p:clrMapOvr>
    <a:masterClrMapping/>
  </p:clrMapOvr>
  <p:transition advTm="924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8" grpId="0" animBg="1"/>
      <p:bldP spid="36" grpId="0" animBg="1"/>
      <p:bldP spid="17" grpId="0" animBg="1"/>
      <p:bldP spid="13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Copying File Table Entries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3048000" y="48768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Child Process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048000" y="20574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Parent Process</a:t>
            </a:r>
            <a:endParaRPr lang="en-US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286984"/>
              </p:ext>
            </p:extLst>
          </p:nvPr>
        </p:nvGraphicFramePr>
        <p:xfrm>
          <a:off x="729712" y="1981200"/>
          <a:ext cx="2209800" cy="1900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185"/>
                <a:gridCol w="1491615"/>
              </a:tblGrid>
              <a:tr h="3766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Index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Resource</a:t>
                      </a:r>
                      <a:endParaRPr lang="en-US" sz="1400" dirty="0"/>
                    </a:p>
                  </a:txBody>
                  <a:tcPr/>
                </a:tc>
              </a:tr>
              <a:tr h="3033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STD_IN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STD_OUT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STD_ERROR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PIPE_IN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PIPE_OUT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4000500" y="3124200"/>
            <a:ext cx="0" cy="182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838200" y="1371599"/>
            <a:ext cx="1447800" cy="537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File Table</a:t>
            </a: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746308"/>
              </p:ext>
            </p:extLst>
          </p:nvPr>
        </p:nvGraphicFramePr>
        <p:xfrm>
          <a:off x="685800" y="4652541"/>
          <a:ext cx="2209800" cy="1900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185"/>
                <a:gridCol w="1491615"/>
              </a:tblGrid>
              <a:tr h="3766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Index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Resource</a:t>
                      </a:r>
                      <a:endParaRPr lang="en-US" sz="1400" dirty="0"/>
                    </a:p>
                  </a:txBody>
                  <a:tcPr/>
                </a:tc>
              </a:tr>
              <a:tr h="3033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STD_IN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PIPE_OUT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STD_ERROR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PIPE_IN</a:t>
                      </a:r>
                      <a:endParaRPr lang="en-US" sz="1400" dirty="0"/>
                    </a:p>
                  </a:txBody>
                  <a:tcPr/>
                </a:tc>
              </a:tr>
              <a:tr h="27055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Rectangle 33"/>
          <p:cNvSpPr/>
          <p:nvPr/>
        </p:nvSpPr>
        <p:spPr>
          <a:xfrm>
            <a:off x="4000500" y="3501325"/>
            <a:ext cx="1104900" cy="918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create  (Fork + Exec)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676400" y="3863598"/>
            <a:ext cx="0" cy="8556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790700" y="4038598"/>
            <a:ext cx="990600" cy="537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Copy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61681" y="2438400"/>
            <a:ext cx="1447800" cy="5372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ipe(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[2])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47938" y="4354701"/>
            <a:ext cx="3186462" cy="10616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copy file table entry to another position (standard input/output) and can close it.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47800" y="5334000"/>
            <a:ext cx="1295400" cy="304800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~PP1632.WAV">
            <a:hlinkClick r:id="" action="ppaction://media"/>
          </p:cNvPr>
          <p:cNvPicPr>
            <a:picLocks noRot="1" noChangeAspect="1"/>
          </p:cNvPicPr>
          <p:nvPr>
            <a:wavAudioFile r:embed="rId2" name="~PP163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8682977"/>
      </p:ext>
    </p:extLst>
  </p:cSld>
  <p:clrMapOvr>
    <a:masterClrMapping/>
  </p:clrMapOvr>
  <p:transition advTm="492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7" grpId="0" animBg="1"/>
      <p:bldP spid="34" grpId="0" animBg="1"/>
      <p:bldP spid="36" grpId="0" animBg="1"/>
      <p:bldP spid="17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I/O Redirection Details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362200" y="3505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Child Shell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352800" y="12954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Shell Process</a:t>
            </a:r>
            <a:endParaRPr lang="en-US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286984"/>
              </p:ext>
            </p:extLst>
          </p:nvPr>
        </p:nvGraphicFramePr>
        <p:xfrm>
          <a:off x="1143000" y="990600"/>
          <a:ext cx="1905000" cy="1683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125"/>
                <a:gridCol w="1285875"/>
              </a:tblGrid>
              <a:tr h="358312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Index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Resource</a:t>
                      </a:r>
                      <a:endParaRPr lang="en-US" sz="1100" dirty="0"/>
                    </a:p>
                  </a:txBody>
                  <a:tcPr/>
                </a:tc>
              </a:tr>
              <a:tr h="2885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STD_IN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STD_OUT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STD_ERROR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</a:tr>
              <a:tr h="252279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Straight Arrow Connector 4"/>
          <p:cNvCxnSpPr>
            <a:stCxn id="12" idx="4"/>
            <a:endCxn id="28" idx="0"/>
          </p:cNvCxnSpPr>
          <p:nvPr/>
        </p:nvCxnSpPr>
        <p:spPr>
          <a:xfrm rot="5400000">
            <a:off x="3238500" y="2438400"/>
            <a:ext cx="11430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553200" y="1066800"/>
            <a:ext cx="1447800" cy="5372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cat file | more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38800" y="2209800"/>
            <a:ext cx="2819400" cy="10616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fork creates new process executing same program  as process executing fork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33800" y="2971800"/>
            <a:ext cx="990600" cy="3848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fork()</a:t>
            </a:r>
          </a:p>
        </p:txBody>
      </p:sp>
      <p:sp>
        <p:nvSpPr>
          <p:cNvPr id="16" name="Oval 15"/>
          <p:cNvSpPr/>
          <p:nvPr/>
        </p:nvSpPr>
        <p:spPr>
          <a:xfrm>
            <a:off x="4648200" y="35814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Child Shell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16200000" flipH="1">
            <a:off x="4267200" y="2362200"/>
            <a:ext cx="1219200" cy="121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286984"/>
              </p:ext>
            </p:extLst>
          </p:nvPr>
        </p:nvGraphicFramePr>
        <p:xfrm>
          <a:off x="304800" y="3276600"/>
          <a:ext cx="1905000" cy="1683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125"/>
                <a:gridCol w="1285875"/>
              </a:tblGrid>
              <a:tr h="358312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Index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Resource</a:t>
                      </a:r>
                      <a:endParaRPr lang="en-US" sz="1100" dirty="0"/>
                    </a:p>
                  </a:txBody>
                  <a:tcPr/>
                </a:tc>
              </a:tr>
              <a:tr h="2885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STD_IN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STD_OUT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STD_ERROR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PIPE_IN</a:t>
                      </a:r>
                      <a:endParaRPr lang="en-US" sz="1050" dirty="0"/>
                    </a:p>
                  </a:txBody>
                  <a:tcPr/>
                </a:tc>
              </a:tr>
              <a:tr h="25227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4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PIPE_OUT</a:t>
                      </a:r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286984"/>
              </p:ext>
            </p:extLst>
          </p:nvPr>
        </p:nvGraphicFramePr>
        <p:xfrm>
          <a:off x="6705600" y="3429000"/>
          <a:ext cx="1905000" cy="1683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125"/>
                <a:gridCol w="1285875"/>
              </a:tblGrid>
              <a:tr h="358312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Index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Resource</a:t>
                      </a:r>
                      <a:endParaRPr lang="en-US" sz="1100" dirty="0"/>
                    </a:p>
                  </a:txBody>
                  <a:tcPr/>
                </a:tc>
              </a:tr>
              <a:tr h="2885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STD_IN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STD_OUT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STD_ERROR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PIPE_IN</a:t>
                      </a:r>
                      <a:endParaRPr lang="en-US" sz="1050" dirty="0"/>
                    </a:p>
                  </a:txBody>
                  <a:tcPr/>
                </a:tc>
              </a:tr>
              <a:tr h="25227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4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PIPE_OUT</a:t>
                      </a:r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286984"/>
              </p:ext>
            </p:extLst>
          </p:nvPr>
        </p:nvGraphicFramePr>
        <p:xfrm>
          <a:off x="304800" y="3276600"/>
          <a:ext cx="1905000" cy="1676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125"/>
                <a:gridCol w="1285875"/>
              </a:tblGrid>
              <a:tr h="27419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Index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Resource</a:t>
                      </a:r>
                      <a:endParaRPr lang="en-US" sz="1100" dirty="0"/>
                    </a:p>
                  </a:txBody>
                  <a:tcPr/>
                </a:tc>
              </a:tr>
              <a:tr h="30540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STD_IN</a:t>
                      </a:r>
                      <a:endParaRPr lang="en-US" sz="1100" dirty="0"/>
                    </a:p>
                  </a:txBody>
                  <a:tcPr/>
                </a:tc>
              </a:tr>
              <a:tr h="27419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PIPE_OUT</a:t>
                      </a:r>
                      <a:endParaRPr lang="en-US" sz="1100" dirty="0"/>
                    </a:p>
                  </a:txBody>
                  <a:tcPr/>
                </a:tc>
              </a:tr>
              <a:tr h="27419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STD_ERROR</a:t>
                      </a:r>
                      <a:endParaRPr lang="en-US" sz="1100" dirty="0"/>
                    </a:p>
                  </a:txBody>
                  <a:tcPr/>
                </a:tc>
              </a:tr>
              <a:tr h="274198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</a:tr>
              <a:tr h="274198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286984"/>
              </p:ext>
            </p:extLst>
          </p:nvPr>
        </p:nvGraphicFramePr>
        <p:xfrm>
          <a:off x="6705600" y="3429000"/>
          <a:ext cx="1905000" cy="1759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125"/>
                <a:gridCol w="1285875"/>
              </a:tblGrid>
              <a:tr h="434512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Index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Resource</a:t>
                      </a:r>
                      <a:endParaRPr lang="en-US" sz="1100" dirty="0"/>
                    </a:p>
                  </a:txBody>
                  <a:tcPr/>
                </a:tc>
              </a:tr>
              <a:tr h="2885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PIPE_IN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STD_OUT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STD_ERROR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</a:tr>
              <a:tr h="252279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37" name="Straight Arrow Connector 36"/>
          <p:cNvCxnSpPr/>
          <p:nvPr/>
        </p:nvCxnSpPr>
        <p:spPr>
          <a:xfrm rot="5400000">
            <a:off x="2896394" y="5029200"/>
            <a:ext cx="761206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352800" y="4724400"/>
            <a:ext cx="9906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exec (“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”)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rot="5400000">
            <a:off x="5258594" y="5028406"/>
            <a:ext cx="761206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4572000" y="4724400"/>
            <a:ext cx="9906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exec (“more”)</a:t>
            </a:r>
          </a:p>
        </p:txBody>
      </p:sp>
      <p:sp>
        <p:nvSpPr>
          <p:cNvPr id="43" name="Oval 42"/>
          <p:cNvSpPr/>
          <p:nvPr/>
        </p:nvSpPr>
        <p:spPr>
          <a:xfrm>
            <a:off x="2286000" y="5334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ls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47244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more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0" y="5334000"/>
            <a:ext cx="22860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exec makes same process execute another program, keeping the file table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286984"/>
              </p:ext>
            </p:extLst>
          </p:nvPr>
        </p:nvGraphicFramePr>
        <p:xfrm>
          <a:off x="1143000" y="990600"/>
          <a:ext cx="1905000" cy="1683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125"/>
                <a:gridCol w="1285875"/>
              </a:tblGrid>
              <a:tr h="358312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Index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Resource</a:t>
                      </a:r>
                      <a:endParaRPr lang="en-US" sz="1100" dirty="0"/>
                    </a:p>
                  </a:txBody>
                  <a:tcPr/>
                </a:tc>
              </a:tr>
              <a:tr h="2885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STD_IN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STD_OUT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STD_ERROR</a:t>
                      </a:r>
                      <a:endParaRPr lang="en-US" sz="1100" dirty="0"/>
                    </a:p>
                  </a:txBody>
                  <a:tcPr/>
                </a:tc>
              </a:tr>
              <a:tr h="2573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PIPE_IN</a:t>
                      </a:r>
                      <a:endParaRPr lang="en-US" sz="1050" dirty="0"/>
                    </a:p>
                  </a:txBody>
                  <a:tcPr/>
                </a:tc>
              </a:tr>
              <a:tr h="25227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4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PIPE_OUT</a:t>
                      </a:r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5" name="~PP2863.WAV">
            <a:hlinkClick r:id="" action="ppaction://media"/>
          </p:cNvPr>
          <p:cNvPicPr>
            <a:picLocks noRot="1" noChangeAspect="1"/>
          </p:cNvPicPr>
          <p:nvPr>
            <a:wavAudioFile r:embed="rId2" name="~PP286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8682977"/>
      </p:ext>
    </p:extLst>
  </p:cSld>
  <p:clrMapOvr>
    <a:masterClrMapping/>
  </p:clrMapOvr>
  <p:transition advTm="2713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8" grpId="0" animBg="1"/>
      <p:bldP spid="17" grpId="0" animBg="1"/>
      <p:bldP spid="13" grpId="0" animBg="1"/>
      <p:bldP spid="15" grpId="0" animBg="1"/>
      <p:bldP spid="16" grpId="0" animBg="1"/>
      <p:bldP spid="40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152400" y="2246976"/>
            <a:ext cx="3581400" cy="2286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1" name="Oval 50"/>
          <p:cNvSpPr/>
          <p:nvPr/>
        </p:nvSpPr>
        <p:spPr>
          <a:xfrm>
            <a:off x="1676400" y="2416961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Send/Receive Blocking Times?: Message Pipe Line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72715" y="2839670"/>
            <a:ext cx="1403685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ender buffer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63091" y="3788561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system buffer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28600" y="3788561"/>
            <a:ext cx="1447800" cy="457200"/>
          </a:xfrm>
          <a:prstGeom prst="rect">
            <a:avLst/>
          </a:prstGeom>
          <a:solidFill>
            <a:schemeClr val="accent4">
              <a:alpha val="42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72715" y="2839670"/>
            <a:ext cx="1447800" cy="457200"/>
          </a:xfrm>
          <a:prstGeom prst="rect">
            <a:avLst/>
          </a:prstGeom>
          <a:solidFill>
            <a:schemeClr val="accent4">
              <a:alpha val="49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895600" y="2645561"/>
            <a:ext cx="2286000" cy="6705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Operation started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895600" y="3803801"/>
            <a:ext cx="2286000" cy="6705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in Source System Buffer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715000" y="1295400"/>
            <a:ext cx="28194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Bounded buffer semantics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09600" y="1524000"/>
            <a:ext cx="26670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write(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byte)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15000" y="2209800"/>
            <a:ext cx="2819400" cy="8686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Sender waits  for non full buffer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15000" y="3048000"/>
            <a:ext cx="2819400" cy="8686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Receiver waits  for non empty buffer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15000" y="4114800"/>
            <a:ext cx="28194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Allows lazy evaluation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15000" y="4953000"/>
            <a:ext cx="2819400" cy="8686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 not to computation that is not needed</a:t>
            </a:r>
          </a:p>
        </p:txBody>
      </p:sp>
      <p:pic>
        <p:nvPicPr>
          <p:cNvPr id="17" name="~PP3608.WAV">
            <a:hlinkClick r:id="" action="ppaction://media"/>
          </p:cNvPr>
          <p:cNvPicPr>
            <a:picLocks noRot="1" noChangeAspect="1"/>
          </p:cNvPicPr>
          <p:nvPr>
            <a:wavAudioFile r:embed="rId2" name="~PP3608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9129905"/>
      </p:ext>
    </p:extLst>
  </p:cSld>
  <p:clrMapOvr>
    <a:masterClrMapping/>
  </p:clrMapOvr>
  <p:transition advTm="2422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5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Blocking </a:t>
            </a:r>
            <a:r>
              <a:rPr lang="en-US" smtClean="0"/>
              <a:t>Times?: Message </a:t>
            </a:r>
            <a:r>
              <a:rPr lang="en-US" dirty="0" smtClean="0"/>
              <a:t>Pipe Line</a:t>
            </a: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609600" y="2057400"/>
            <a:ext cx="44958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tatic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void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main (String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args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[] {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while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true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{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 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printf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(“infinite output”);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  }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}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43000" y="1351718"/>
            <a:ext cx="3086100" cy="63594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nfinite_output_producer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9600" y="4267200"/>
            <a:ext cx="44958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infinite_output_producer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| head - 2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10200" y="1793651"/>
            <a:ext cx="3276599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infinite_output_producer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blocks after filling buffer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34739" y="2824268"/>
            <a:ext cx="3276599" cy="1214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head grabs first two lines from buffer, closes pipe, and terminates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34739" y="4228452"/>
            <a:ext cx="3276599" cy="13341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Parent  shell process waiting for head unblocks and kills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infinite_output_producer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~PP544.WAV">
            <a:hlinkClick r:id="" action="ppaction://media"/>
          </p:cNvPr>
          <p:cNvPicPr>
            <a:picLocks noRot="1" noChangeAspect="1"/>
          </p:cNvPicPr>
          <p:nvPr>
            <a:wavAudioFile r:embed="rId2" name="~PP544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9031732"/>
      </p:ext>
    </p:extLst>
  </p:cSld>
  <p:clrMapOvr>
    <a:masterClrMapping/>
  </p:clrMapOvr>
  <p:transition advTm="254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Pipes: Implementation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3450772"/>
            <a:ext cx="38100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Pipes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8600" y="4288972"/>
            <a:ext cx="38100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 4.2 Unix BSD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648200" y="3450772"/>
            <a:ext cx="38100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648200" y="4288972"/>
            <a:ext cx="38100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4.2 Unix BSD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648200" y="2612572"/>
            <a:ext cx="38100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Pipes</a:t>
            </a:r>
            <a:endParaRPr lang="en-US" dirty="0"/>
          </a:p>
        </p:txBody>
      </p:sp>
      <p:pic>
        <p:nvPicPr>
          <p:cNvPr id="8" name="~PP1065.WAV">
            <a:hlinkClick r:id="" action="ppaction://media"/>
          </p:cNvPr>
          <p:cNvPicPr>
            <a:picLocks noRot="1" noChangeAspect="1"/>
          </p:cNvPicPr>
          <p:nvPr>
            <a:wavAudioFile r:embed="rId2" name="~PP1065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9031732"/>
      </p:ext>
    </p:extLst>
  </p:cSld>
  <p:clrMapOvr>
    <a:masterClrMapping/>
  </p:clrMapOvr>
  <p:transition advTm="41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Pipes: Pros and Cons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743200" y="2819400"/>
            <a:ext cx="3733800" cy="838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Processes on same computer with common ancestor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743200" y="3810000"/>
            <a:ext cx="3733800" cy="86868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Based on teletype I/O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43200" y="1752600"/>
            <a:ext cx="3733800" cy="86868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I/O Redirection to Different  Processes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43200" y="4953000"/>
            <a:ext cx="3733800" cy="86868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Combine advantages without disadvantages?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~PP704.WAV">
            <a:hlinkClick r:id="" action="ppaction://media"/>
          </p:cNvPr>
          <p:cNvPicPr>
            <a:picLocks noRot="1" noChangeAspect="1"/>
          </p:cNvPicPr>
          <p:nvPr>
            <a:wavAudioFile r:embed="rId2" name="~PP70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5563064"/>
      </p:ext>
    </p:extLst>
  </p:cSld>
  <p:clrMapOvr>
    <a:masterClrMapping/>
  </p:clrMapOvr>
  <p:transition advTm="204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800600" y="1524000"/>
            <a:ext cx="3962400" cy="3352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066800" y="1524000"/>
            <a:ext cx="2819400" cy="3352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X Inverted Architecture (Mid 80s)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2192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 Client (Halloween Simulation)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3429000" y="3200400"/>
            <a:ext cx="16764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5105400" y="16764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  Window Server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295400" y="4953000"/>
            <a:ext cx="6553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X is Two-Way Protocol for GUIs at Window Level</a:t>
            </a:r>
          </a:p>
        </p:txBody>
      </p:sp>
      <p:pic>
        <p:nvPicPr>
          <p:cNvPr id="9" name="Picture 2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2819400"/>
            <a:ext cx="1371600" cy="1400233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295400" y="5562600"/>
            <a:ext cx="6553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Server in on the desktop, managing keyboard and screen device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95400" y="6248400"/>
            <a:ext cx="6553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Client is on same or different computer connecting to server</a:t>
            </a:r>
          </a:p>
        </p:txBody>
      </p:sp>
      <p:pic>
        <p:nvPicPr>
          <p:cNvPr id="14" name="~PP1587.WAV">
            <a:hlinkClick r:id="" action="ppaction://media"/>
          </p:cNvPr>
          <p:cNvPicPr>
            <a:picLocks noRot="1" noChangeAspect="1"/>
          </p:cNvPicPr>
          <p:nvPr>
            <a:wavAudioFile r:embed="rId2" name="~PP158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5563064"/>
      </p:ext>
    </p:extLst>
  </p:cSld>
  <p:clrMapOvr>
    <a:masterClrMapping/>
  </p:clrMapOvr>
  <p:transition advTm="1277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Studies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33400" y="1143000"/>
            <a:ext cx="8077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XINU IPC: Design and Implementation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18160" y="2514600"/>
            <a:ext cx="8077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Java Sockets: Design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54255" y="4267200"/>
            <a:ext cx="8077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Pairwise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Byte Communication: Design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33400" y="3356811"/>
            <a:ext cx="8077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Java Non-blocking IO (NIO): Design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54255" y="5105400"/>
            <a:ext cx="8077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GIPC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Pairwise Byte Data Communication: Implementation on top of NIO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400" y="1828800"/>
            <a:ext cx="8077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Unix Pipes: Design</a:t>
            </a:r>
          </a:p>
        </p:txBody>
      </p:sp>
      <p:pic>
        <p:nvPicPr>
          <p:cNvPr id="9" name="~PP3702.WAV">
            <a:hlinkClick r:id="" action="ppaction://media"/>
          </p:cNvPr>
          <p:cNvPicPr>
            <a:picLocks noRot="1" noChangeAspect="1"/>
          </p:cNvPicPr>
          <p:nvPr>
            <a:wavAudioFile r:embed="rId1" name="~PP370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84229"/>
      </p:ext>
    </p:extLst>
  </p:cSld>
  <p:clrMapOvr>
    <a:masterClrMapping/>
  </p:clrMapOvr>
  <p:transition advTm="88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800600" y="1524000"/>
            <a:ext cx="3962400" cy="3352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066800" y="1524000"/>
            <a:ext cx="2819400" cy="3352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I/O Retargeting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2192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 Client (Halloween Simulation)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3429000" y="3200400"/>
            <a:ext cx="16764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5105400" y="16764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  Window Server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295400" y="4953000"/>
            <a:ext cx="6553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X Client can interact with local or any remote X server</a:t>
            </a:r>
          </a:p>
        </p:txBody>
      </p:sp>
      <p:pic>
        <p:nvPicPr>
          <p:cNvPr id="1026" name="Picture 2" descr="C:\Program Files\Microsoft Office\MEDIA\CAGCAT10\j0292020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2743200"/>
            <a:ext cx="1576797" cy="1496568"/>
          </a:xfrm>
          <a:prstGeom prst="rect">
            <a:avLst/>
          </a:prstGeom>
          <a:noFill/>
        </p:spPr>
      </p:pic>
      <p:pic>
        <p:nvPicPr>
          <p:cNvPr id="10" name="~PP888.WAV">
            <a:hlinkClick r:id="" action="ppaction://media"/>
          </p:cNvPr>
          <p:cNvPicPr>
            <a:picLocks noRot="1" noChangeAspect="1"/>
          </p:cNvPicPr>
          <p:nvPr>
            <a:wavAudioFile r:embed="rId2" name="~PP888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5563064"/>
      </p:ext>
    </p:extLst>
  </p:cSld>
  <p:clrMapOvr>
    <a:masterClrMapping/>
  </p:clrMapOvr>
  <p:transition advTm="48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800600" y="1524000"/>
            <a:ext cx="3962400" cy="3352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066800" y="1524000"/>
            <a:ext cx="2819400" cy="3352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Browser Architecture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2192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Web Service (Halloween Simulation)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3429000" y="3200400"/>
            <a:ext cx="16764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5105400" y="16764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Web Browser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295400" y="4953000"/>
            <a:ext cx="6553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HTTP is two-way protocol for GUIs at toolkit level</a:t>
            </a:r>
          </a:p>
        </p:txBody>
      </p:sp>
      <p:pic>
        <p:nvPicPr>
          <p:cNvPr id="9" name="Picture 2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2819400"/>
            <a:ext cx="1371600" cy="1400233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295400" y="5562600"/>
            <a:ext cx="6553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Browser is like X server except it is the one that  initiates connection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95400" y="6248400"/>
            <a:ext cx="6553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Web service is like X client except it is one that responds </a:t>
            </a:r>
          </a:p>
        </p:txBody>
      </p:sp>
      <p:pic>
        <p:nvPicPr>
          <p:cNvPr id="14" name="~PP3848.WAV">
            <a:hlinkClick r:id="" action="ppaction://media"/>
          </p:cNvPr>
          <p:cNvPicPr>
            <a:picLocks noRot="1" noChangeAspect="1"/>
          </p:cNvPicPr>
          <p:nvPr>
            <a:wavAudioFile r:embed="rId2" name="~PP3848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5563064"/>
      </p:ext>
    </p:extLst>
  </p:cSld>
  <p:clrMapOvr>
    <a:masterClrMapping/>
  </p:clrMapOvr>
  <p:transition advTm="1216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I/O Protocols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95400" y="1524000"/>
            <a:ext cx="6553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Variety of protocols possible based on kind of I/O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5400" y="2209800"/>
            <a:ext cx="65532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X Window System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5400" y="2895600"/>
            <a:ext cx="65532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HTTP</a:t>
            </a:r>
          </a:p>
        </p:txBody>
      </p:sp>
      <p:sp>
        <p:nvSpPr>
          <p:cNvPr id="6" name="Rectangle 5"/>
          <p:cNvSpPr/>
          <p:nvPr/>
        </p:nvSpPr>
        <p:spPr>
          <a:xfrm>
            <a:off x="1295400" y="4572000"/>
            <a:ext cx="6553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mtClean="0">
                <a:latin typeface="Calibri" pitchFamily="34" charset="0"/>
                <a:cs typeface="Calibri" pitchFamily="34" charset="0"/>
              </a:rPr>
              <a:t>Doman-dependent beyond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scope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3581400"/>
            <a:ext cx="65532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Distributed Virtual Toolkit (UNC)</a:t>
            </a:r>
          </a:p>
        </p:txBody>
      </p:sp>
      <p:sp>
        <p:nvSpPr>
          <p:cNvPr id="8" name="Rectangle 7"/>
          <p:cNvSpPr/>
          <p:nvPr/>
        </p:nvSpPr>
        <p:spPr>
          <a:xfrm>
            <a:off x="1295400" y="5257800"/>
            <a:ext cx="65532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idea of IPC integrated with I/O is an important one</a:t>
            </a:r>
          </a:p>
        </p:txBody>
      </p:sp>
      <p:pic>
        <p:nvPicPr>
          <p:cNvPr id="9" name="~PP1850.WAV">
            <a:hlinkClick r:id="" action="ppaction://media"/>
          </p:cNvPr>
          <p:cNvPicPr>
            <a:picLocks noRot="1" noChangeAspect="1"/>
          </p:cNvPicPr>
          <p:nvPr>
            <a:wavAudioFile r:embed="rId2" name="~PP185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0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Sockets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52600" y="1371600"/>
            <a:ext cx="59436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Introduced by Berkeley Unix (4.2 BSD)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2600" y="2362200"/>
            <a:ext cx="59436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All OS’s seem to have them in their basic form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2600" y="3352800"/>
            <a:ext cx="59436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Languages such as Java provide  a layer above them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~PP3904.WAV">
            <a:hlinkClick r:id="" action="ppaction://media"/>
          </p:cNvPr>
          <p:cNvPicPr>
            <a:picLocks noRot="1" noChangeAspect="1"/>
          </p:cNvPicPr>
          <p:nvPr>
            <a:wavAudioFile r:embed="rId2" name="~PP390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62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Sockets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2362200" y="1752600"/>
            <a:ext cx="4114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Focus is on generality and integration with File  and Teletype I/O</a:t>
            </a:r>
          </a:p>
        </p:txBody>
      </p:sp>
      <p:pic>
        <p:nvPicPr>
          <p:cNvPr id="4" name="~PP2043.WAV">
            <a:hlinkClick r:id="" action="ppaction://media"/>
          </p:cNvPr>
          <p:cNvPicPr>
            <a:picLocks noRot="1" noChangeAspect="1"/>
          </p:cNvPicPr>
          <p:nvPr>
            <a:wavAudioFile r:embed="rId2" name="~PP204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8084229"/>
      </p:ext>
    </p:extLst>
  </p:cSld>
  <p:clrMapOvr>
    <a:masterClrMapping/>
  </p:clrMapOvr>
  <p:transition advTm="512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Reliability and In-Order?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667000" y="1371600"/>
            <a:ext cx="3276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Datagram sockets:  no guarantee, built on top of UDP, message size limit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667000" y="2438400"/>
            <a:ext cx="3276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Stream sockets:  in-order reliable on top of TCP/IP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667000" y="3429000"/>
            <a:ext cx="3276600" cy="914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 not have to change IPC mechanism to change guarantee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667000" y="4419600"/>
            <a:ext cx="3276600" cy="9144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Makes sockets complex, Java separating them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524000" y="5791200"/>
            <a:ext cx="53340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socket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Socket(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host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port,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isStream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524000" y="6324600"/>
            <a:ext cx="53340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socket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DatagramSocket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</p:txBody>
      </p:sp>
      <p:pic>
        <p:nvPicPr>
          <p:cNvPr id="9" name="~PP3104.WAV">
            <a:hlinkClick r:id="" action="ppaction://media"/>
          </p:cNvPr>
          <p:cNvPicPr>
            <a:picLocks noRot="1" noChangeAspect="1"/>
          </p:cNvPicPr>
          <p:nvPr>
            <a:wavAudioFile r:embed="rId2" name="~PP310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8084229"/>
      </p:ext>
    </p:extLst>
  </p:cSld>
  <p:clrMapOvr>
    <a:masterClrMapping/>
  </p:clrMapOvr>
  <p:transition advTm="1320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953000" y="1447800"/>
            <a:ext cx="25146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143000" y="1447800"/>
            <a:ext cx="25146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Inter-Computer Message Passing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2192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1600200" y="35217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3429000" y="3200400"/>
            <a:ext cx="16764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5400000">
            <a:off x="1981994" y="3123406"/>
            <a:ext cx="7620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1676400" y="17526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5105400" y="16764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50" name="Oval 49"/>
          <p:cNvSpPr/>
          <p:nvPr/>
        </p:nvSpPr>
        <p:spPr>
          <a:xfrm>
            <a:off x="5486400" y="35979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rot="5400000">
            <a:off x="5868194" y="3199606"/>
            <a:ext cx="7620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5562600" y="18288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pic>
        <p:nvPicPr>
          <p:cNvPr id="14" name="~PP3267.WAV">
            <a:hlinkClick r:id="" action="ppaction://media"/>
          </p:cNvPr>
          <p:cNvPicPr>
            <a:picLocks noRot="1" noChangeAspect="1"/>
          </p:cNvPicPr>
          <p:nvPr>
            <a:wavAudioFile r:embed="rId1" name="~PP326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Access?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743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048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048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26670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800600" y="1447800"/>
            <a:ext cx="32766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Stream socket?</a:t>
            </a:r>
          </a:p>
        </p:txBody>
      </p:sp>
      <p:pic>
        <p:nvPicPr>
          <p:cNvPr id="11" name="~PP1212.WAV">
            <a:hlinkClick r:id="" action="ppaction://media"/>
          </p:cNvPr>
          <p:cNvPicPr>
            <a:picLocks noRot="1" noChangeAspect="1"/>
          </p:cNvPicPr>
          <p:nvPr>
            <a:wavAudioFile r:embed="rId1" name="~PP121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92461"/>
      </p:ext>
    </p:extLst>
  </p:cSld>
  <p:clrMapOvr>
    <a:masterClrMapping/>
  </p:clrMapOvr>
  <p:transition advTm="1409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Duplex Bound Port?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743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048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048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6670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800600" y="14478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stream communication, two kinds of  sockets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00600" y="23622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untyped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Unix/C one  name used for both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00600" y="32766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typed Java,  two kinds of sockets</a:t>
            </a:r>
          </a:p>
        </p:txBody>
      </p:sp>
      <p:pic>
        <p:nvPicPr>
          <p:cNvPr id="12" name="~PP3978.WAV">
            <a:hlinkClick r:id="" action="ppaction://media"/>
          </p:cNvPr>
          <p:cNvPicPr>
            <a:picLocks noRot="1" noChangeAspect="1"/>
          </p:cNvPicPr>
          <p:nvPr>
            <a:wavAudioFile r:embed="rId2" name="~PP397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04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Regular Stream Socket: Duplex/Free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743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048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048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6670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876800" y="13716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Regular socket represents a duplex port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876800" y="21336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Children processes share descriptors, so actually free port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76800" y="30480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Explicit operations to send and receive information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6800" y="39624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Integrated with File and Standard I/O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57600" y="4724400"/>
            <a:ext cx="48768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inputStream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socket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.getInputStream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sz="1400" b="1" dirty="0" smtClean="0">
              <a:latin typeface="Courier New"/>
            </a:endParaRPr>
          </a:p>
          <a:p>
            <a:r>
              <a:rPr lang="en-US" sz="14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inputStream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.read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length);</a:t>
            </a:r>
            <a:endParaRPr lang="en-US" sz="14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57600" y="5715000"/>
            <a:ext cx="4876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outputStream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socket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.getOutputStream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outputStream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.write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length);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19" name="~PP2144.WAV">
            <a:hlinkClick r:id="" action="ppaction://media"/>
          </p:cNvPr>
          <p:cNvPicPr>
            <a:picLocks noRot="1" noChangeAspect="1"/>
          </p:cNvPicPr>
          <p:nvPr>
            <a:wavAudioFile r:embed="rId2" name="~PP214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9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16" grpId="0" animBg="1"/>
      <p:bldP spid="12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XINU Low-Level Message Passing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828800" y="1676400"/>
            <a:ext cx="46482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Focus is on simplicity of design and use</a:t>
            </a:r>
          </a:p>
        </p:txBody>
      </p:sp>
      <p:pic>
        <p:nvPicPr>
          <p:cNvPr id="4" name="~PP2735.WAV">
            <a:hlinkClick r:id="" action="ppaction://media"/>
          </p:cNvPr>
          <p:cNvPicPr>
            <a:picLocks noRot="1" noChangeAspect="1"/>
          </p:cNvPicPr>
          <p:nvPr>
            <a:wavAudioFile r:embed="rId1" name="~PP2735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84229"/>
      </p:ext>
    </p:extLst>
  </p:cSld>
  <p:clrMapOvr>
    <a:masterClrMapping/>
  </p:clrMapOvr>
  <p:transition advTm="275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Server Socket: Duplex Input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 Socket</a:t>
            </a:r>
            <a:endParaRPr lang="en-US" dirty="0"/>
          </a:p>
        </p:txBody>
      </p:sp>
      <p:cxnSp>
        <p:nvCxnSpPr>
          <p:cNvPr id="30" name="Straight Arrow Connector 29"/>
          <p:cNvCxnSpPr>
            <a:endCxn id="9" idx="4"/>
          </p:cNvCxnSpPr>
          <p:nvPr/>
        </p:nvCxnSpPr>
        <p:spPr>
          <a:xfrm rot="10800000">
            <a:off x="1257300" y="2209800"/>
            <a:ext cx="1181100" cy="10668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1905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14478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7432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04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25" idx="0"/>
          </p:cNvCxnSpPr>
          <p:nvPr/>
        </p:nvCxnSpPr>
        <p:spPr>
          <a:xfrm rot="5400000" flipH="1" flipV="1">
            <a:off x="2457450" y="2152650"/>
            <a:ext cx="1066800" cy="11811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105400" y="12954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Server socket  is used to create regular sockets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105400" y="21336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Represent a non-stream input port handling multiple clients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105400" y="3048000"/>
            <a:ext cx="3276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client connects to it to create a dedicated stream duplex port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105400" y="40386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data (file) server would create single server socket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105400" y="48768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“Open”  data source operation would connect to server socket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105400" y="5791200"/>
            <a:ext cx="32766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Duplex bound port would represent opened source, which can be read and written</a:t>
            </a:r>
          </a:p>
        </p:txBody>
      </p:sp>
      <p:pic>
        <p:nvPicPr>
          <p:cNvPr id="17" name="~PP546.WAV">
            <a:hlinkClick r:id="" action="ppaction://media"/>
          </p:cNvPr>
          <p:cNvPicPr>
            <a:picLocks noRot="1" noChangeAspect="1"/>
          </p:cNvPicPr>
          <p:nvPr>
            <a:wavAudioFile r:embed="rId2" name="~PP54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83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4" grpId="0" animBg="1"/>
      <p:bldP spid="26" grpId="0" animBg="1"/>
      <p:bldP spid="29" grpId="0" animBg="1"/>
      <p:bldP spid="3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343400" y="1447800"/>
            <a:ext cx="41910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533400" y="1447800"/>
            <a:ext cx="25146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Handle-based Inter-Computer Message Passing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6096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60960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648200" y="1676400"/>
            <a:ext cx="990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400800" y="21336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Local Handle</a:t>
            </a:r>
            <a:endParaRPr lang="en-US" dirty="0"/>
          </a:p>
        </p:txBody>
      </p:sp>
      <p:cxnSp>
        <p:nvCxnSpPr>
          <p:cNvPr id="28" name="Straight Arrow Connector 27"/>
          <p:cNvCxnSpPr>
            <a:endCxn id="26" idx="1"/>
          </p:cNvCxnSpPr>
          <p:nvPr/>
        </p:nvCxnSpPr>
        <p:spPr>
          <a:xfrm>
            <a:off x="5638800" y="1905000"/>
            <a:ext cx="762000" cy="609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914400" y="21336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 Handle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10800000" flipV="1">
            <a:off x="2514600" y="1981200"/>
            <a:ext cx="2133600" cy="533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524000" y="5715000"/>
            <a:ext cx="5867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Both handles  must be bound to external name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~PP2265.WAV">
            <a:hlinkClick r:id="" action="ppaction://media"/>
          </p:cNvPr>
          <p:cNvPicPr>
            <a:picLocks noRot="1" noChangeAspect="1"/>
          </p:cNvPicPr>
          <p:nvPr>
            <a:wavAudioFile r:embed="rId2" name="~PP226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343400" y="1447800"/>
            <a:ext cx="41910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533400" y="1447800"/>
            <a:ext cx="25146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Non Handle-based Inter-Computer Message Passing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6096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60960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648200" y="1676400"/>
            <a:ext cx="990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400800" y="21336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 Name</a:t>
            </a:r>
            <a:endParaRPr lang="en-US" dirty="0"/>
          </a:p>
        </p:txBody>
      </p:sp>
      <p:cxnSp>
        <p:nvCxnSpPr>
          <p:cNvPr id="28" name="Straight Arrow Connector 27"/>
          <p:cNvCxnSpPr>
            <a:endCxn id="26" idx="1"/>
          </p:cNvCxnSpPr>
          <p:nvPr/>
        </p:nvCxnSpPr>
        <p:spPr>
          <a:xfrm>
            <a:off x="5638800" y="1905000"/>
            <a:ext cx="762000" cy="609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914400" y="21336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 Name</a:t>
            </a:r>
            <a:endParaRPr lang="en-US" dirty="0"/>
          </a:p>
        </p:txBody>
      </p:sp>
      <p:cxnSp>
        <p:nvCxnSpPr>
          <p:cNvPr id="18" name="Straight Arrow Connector 17"/>
          <p:cNvCxnSpPr>
            <a:endCxn id="17" idx="3"/>
          </p:cNvCxnSpPr>
          <p:nvPr/>
        </p:nvCxnSpPr>
        <p:spPr>
          <a:xfrm rot="10800000" flipV="1">
            <a:off x="2514600" y="1981200"/>
            <a:ext cx="2133600" cy="533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524000" y="5715000"/>
            <a:ext cx="5867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Cannot be used for stream-based communication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~PP693.WAV">
            <a:hlinkClick r:id="" action="ppaction://media"/>
          </p:cNvPr>
          <p:cNvPicPr>
            <a:picLocks noRot="1" noChangeAspect="1"/>
          </p:cNvPicPr>
          <p:nvPr>
            <a:wavAudioFile r:embed="rId2" name="~PP69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4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343400" y="1447800"/>
            <a:ext cx="41910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533400" y="1447800"/>
            <a:ext cx="25146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Stream Socket Pure Handle-Based Addressing 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6096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60960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648200" y="1676400"/>
            <a:ext cx="990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400800" y="21336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 Handle</a:t>
            </a:r>
            <a:endParaRPr lang="en-US" dirty="0"/>
          </a:p>
        </p:txBody>
      </p:sp>
      <p:cxnSp>
        <p:nvCxnSpPr>
          <p:cNvPr id="28" name="Straight Arrow Connector 27"/>
          <p:cNvCxnSpPr>
            <a:endCxn id="26" idx="1"/>
          </p:cNvCxnSpPr>
          <p:nvPr/>
        </p:nvCxnSpPr>
        <p:spPr>
          <a:xfrm>
            <a:off x="5638800" y="1905000"/>
            <a:ext cx="762000" cy="609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914400" y="21336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 Handle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rot="10800000" flipV="1">
            <a:off x="2514600" y="1981200"/>
            <a:ext cx="2133600" cy="533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~PP1932.WAV">
            <a:hlinkClick r:id="" action="ppaction://media"/>
          </p:cNvPr>
          <p:cNvPicPr>
            <a:picLocks noRot="1" noChangeAspect="1"/>
          </p:cNvPicPr>
          <p:nvPr>
            <a:wavAudioFile r:embed="rId1" name="~PP193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2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343400" y="1447800"/>
            <a:ext cx="41910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533400" y="1447800"/>
            <a:ext cx="25146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Non Connection Based Server Socket Addressing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6096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60960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648200" y="1676400"/>
            <a:ext cx="990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ServerSocket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400800" y="2057400"/>
            <a:ext cx="16002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 Socket Handle</a:t>
            </a:r>
            <a:endParaRPr lang="en-US" dirty="0"/>
          </a:p>
        </p:txBody>
      </p:sp>
      <p:cxnSp>
        <p:nvCxnSpPr>
          <p:cNvPr id="28" name="Straight Arrow Connector 27"/>
          <p:cNvCxnSpPr>
            <a:endCxn id="26" idx="1"/>
          </p:cNvCxnSpPr>
          <p:nvPr/>
        </p:nvCxnSpPr>
        <p:spPr>
          <a:xfrm>
            <a:off x="5638800" y="1905000"/>
            <a:ext cx="762000" cy="5715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914400" y="21336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 Name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10800000" flipV="1">
            <a:off x="2514600" y="1981200"/>
            <a:ext cx="2133600" cy="533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209800" y="5029200"/>
            <a:ext cx="35052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External name?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09800" y="5638800"/>
            <a:ext cx="5410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AF_INET address family:  host, port number (Java, Unix)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09800" y="6248400"/>
            <a:ext cx="5410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AF_UNIX address family:  file name (Unix)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~PP3504.WAV">
            <a:hlinkClick r:id="" action="ppaction://media"/>
          </p:cNvPr>
          <p:cNvPicPr>
            <a:picLocks noRot="1" noChangeAspect="1"/>
          </p:cNvPicPr>
          <p:nvPr>
            <a:wavAudioFile r:embed="rId2" name="~PP350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31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867400" y="1447800"/>
            <a:ext cx="26670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533400" y="1447800"/>
            <a:ext cx="25146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From Non Stream Duplex Input Port to Duplex Stream Port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6096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60960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400800" y="2057400"/>
            <a:ext cx="16002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 Socket Handle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14400" y="21336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 Name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629400" y="3505200"/>
            <a:ext cx="1143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 Handle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143000" y="3505200"/>
            <a:ext cx="1143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 Handle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419600" y="4162425"/>
            <a:ext cx="39624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ServerSocket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serverSocket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ServerSocket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smtClean="0">
                <a:solidFill>
                  <a:srgbClr val="0000C0"/>
                </a:solidFill>
                <a:latin typeface="Courier New"/>
              </a:rPr>
              <a:t>port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);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serverSocket.bind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InetSocketAddress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smtClean="0">
                <a:solidFill>
                  <a:srgbClr val="0000C0"/>
                </a:solidFill>
                <a:latin typeface="Courier New"/>
              </a:rPr>
              <a:t>port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));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5457825"/>
            <a:ext cx="4038600" cy="1095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Socket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socket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Socket();</a:t>
            </a:r>
          </a:p>
          <a:p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s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ocket.connect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InetSocketAddress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smtClean="0">
                <a:solidFill>
                  <a:srgbClr val="0000C0"/>
                </a:solidFill>
                <a:latin typeface="Courier New"/>
              </a:rPr>
              <a:t>host, port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));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19600" y="5867400"/>
            <a:ext cx="3962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Socket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socket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serverSocket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.accept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20" name="~PP2857.WAV">
            <a:hlinkClick r:id="" action="ppaction://media"/>
          </p:cNvPr>
          <p:cNvPicPr>
            <a:picLocks noRot="1" noChangeAspect="1"/>
          </p:cNvPicPr>
          <p:nvPr>
            <a:wavAudioFile r:embed="rId2" name="~PP285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6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6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Access?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743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048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048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26670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800600" y="1447800"/>
            <a:ext cx="32766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Datagram socket?</a:t>
            </a:r>
          </a:p>
        </p:txBody>
      </p:sp>
      <p:pic>
        <p:nvPicPr>
          <p:cNvPr id="11" name="~PP1626.WAV">
            <a:hlinkClick r:id="" action="ppaction://media"/>
          </p:cNvPr>
          <p:cNvPicPr>
            <a:picLocks noRot="1" noChangeAspect="1"/>
          </p:cNvPicPr>
          <p:nvPr>
            <a:wavAudioFile r:embed="rId1" name="~PP162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92461"/>
      </p:ext>
    </p:extLst>
  </p:cSld>
  <p:clrMapOvr>
    <a:masterClrMapping/>
  </p:clrMapOvr>
  <p:transition advTm="27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Datagram Server Socket:  Simplex Input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(Datagram) Socket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14478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7432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04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4876800" y="1600200"/>
            <a:ext cx="3429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need to create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ServerSocket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rot="10800000">
            <a:off x="1257300" y="2209800"/>
            <a:ext cx="11811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 flipH="1" flipV="1">
            <a:off x="1905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 flipH="1" flipV="1">
            <a:off x="2457450" y="2152650"/>
            <a:ext cx="1066800" cy="11811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4876800" y="2514600"/>
            <a:ext cx="3429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client also creates a simplex input port to receive replies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876800" y="3429000"/>
            <a:ext cx="3429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Address of client simplex port sent with each  message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876800" y="4343400"/>
            <a:ext cx="3429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Server, client dichotomy false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~PP3555.WAV">
            <a:hlinkClick r:id="" action="ppaction://media"/>
          </p:cNvPr>
          <p:cNvPicPr>
            <a:picLocks noRot="1" noChangeAspect="1"/>
          </p:cNvPicPr>
          <p:nvPr>
            <a:wavAudioFile r:embed="rId2" name="~PP355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50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2" grpId="0" animBg="1"/>
      <p:bldP spid="36" grpId="0" animBg="1"/>
      <p:bldP spid="37" grpId="0" animBg="1"/>
      <p:bldP spid="3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343400" y="1447800"/>
            <a:ext cx="41910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533400" y="1447800"/>
            <a:ext cx="25146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Handle-based Socket Addressing for Datagram Sockets 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6096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Sennder</a:t>
            </a:r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60960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Receiver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648200" y="1676400"/>
            <a:ext cx="990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400800" y="21336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 Handle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rot="10800000" flipV="1">
            <a:off x="2514600" y="1905000"/>
            <a:ext cx="2133600" cy="533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26" idx="1"/>
          </p:cNvCxnSpPr>
          <p:nvPr/>
        </p:nvCxnSpPr>
        <p:spPr>
          <a:xfrm>
            <a:off x="5638800" y="1905000"/>
            <a:ext cx="762000" cy="609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914400" y="21336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 Handle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981200" y="4953000"/>
            <a:ext cx="48768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inputStream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socket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.getInputStream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sz="1400" b="1" dirty="0" smtClean="0">
              <a:latin typeface="Courier New"/>
            </a:endParaRPr>
          </a:p>
          <a:p>
            <a:r>
              <a:rPr lang="en-US" sz="14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inputStream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.read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length);</a:t>
            </a:r>
            <a:endParaRPr lang="en-US" sz="14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81200" y="5943600"/>
            <a:ext cx="4876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outputStream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socket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.getOutputStream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outputStream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.write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length);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3657600"/>
            <a:ext cx="38100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Socket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socket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= 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Socket(</a:t>
            </a:r>
            <a:r>
              <a:rPr lang="en-US" sz="1400" b="1" dirty="0" smtClean="0">
                <a:solidFill>
                  <a:srgbClr val="0000C0"/>
                </a:solidFill>
                <a:latin typeface="Courier New"/>
              </a:rPr>
              <a:t>host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400" b="1" dirty="0" smtClean="0">
                <a:solidFill>
                  <a:srgbClr val="0000C0"/>
                </a:solidFill>
                <a:latin typeface="Courier New"/>
              </a:rPr>
              <a:t>port,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00600" y="3657600"/>
            <a:ext cx="39624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Socket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socket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= 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Socket(</a:t>
            </a:r>
            <a:r>
              <a:rPr lang="en-US" sz="1400" b="1" dirty="0" smtClean="0">
                <a:solidFill>
                  <a:srgbClr val="0000C0"/>
                </a:solidFill>
                <a:latin typeface="Courier New"/>
              </a:rPr>
              <a:t>host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400" b="1" dirty="0" smtClean="0">
                <a:solidFill>
                  <a:srgbClr val="0000C0"/>
                </a:solidFill>
                <a:latin typeface="Courier New"/>
              </a:rPr>
              <a:t>port,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false)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</p:txBody>
      </p:sp>
      <p:pic>
        <p:nvPicPr>
          <p:cNvPr id="19" name="~PP3215.WAV">
            <a:hlinkClick r:id="" action="ppaction://media"/>
          </p:cNvPr>
          <p:cNvPicPr>
            <a:picLocks noRot="1" noChangeAspect="1"/>
          </p:cNvPicPr>
          <p:nvPr>
            <a:wavAudioFile r:embed="rId2" name="~PP321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5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5" grpId="0" animBg="1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343400" y="1447800"/>
            <a:ext cx="41910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533400" y="1447800"/>
            <a:ext cx="25146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Name based Socket Addressing for Datagram Sockets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6096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</a:t>
            </a:r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60960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Receiver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648200" y="1676400"/>
            <a:ext cx="990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400800" y="2057400"/>
            <a:ext cx="16002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 Socket Handle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rot="10800000" flipV="1">
            <a:off x="2514600" y="1905000"/>
            <a:ext cx="2133600" cy="533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26" idx="1"/>
          </p:cNvCxnSpPr>
          <p:nvPr/>
        </p:nvCxnSpPr>
        <p:spPr>
          <a:xfrm>
            <a:off x="5638800" y="1905000"/>
            <a:ext cx="762000" cy="5715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914400" y="21336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 Name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752600" y="6019800"/>
            <a:ext cx="66294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DatagramPacket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packet=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DatagramPacket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 </a:t>
            </a:r>
            <a:r>
              <a:rPr lang="en-US" sz="1400" b="1" dirty="0" smtClean="0">
                <a:solidFill>
                  <a:srgbClr val="0000C0"/>
                </a:solidFill>
                <a:latin typeface="Courier New"/>
              </a:rPr>
              <a:t>host, port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datagramSocket.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send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(packet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);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52600" y="5105400"/>
            <a:ext cx="66294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DatagramPacket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packet=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DatagramPacket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length);</a:t>
            </a:r>
            <a:r>
              <a:rPr lang="en-US" sz="1400" b="1" dirty="0" smtClean="0">
                <a:solidFill>
                  <a:srgbClr val="0000C0"/>
                </a:solidFill>
                <a:latin typeface="Courier New"/>
              </a:rPr>
              <a:t> </a:t>
            </a:r>
          </a:p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datagramSocket.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receive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(packet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);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3581400"/>
            <a:ext cx="34290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DatagramSocket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datagramSocket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= 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DatagramSocket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24400" y="3505200"/>
            <a:ext cx="34290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DatagramSocket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datagramSocket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= </a:t>
            </a:r>
          </a:p>
          <a:p>
            <a:pPr lvl="0"/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DatagramSocket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</p:txBody>
      </p:sp>
      <p:pic>
        <p:nvPicPr>
          <p:cNvPr id="18" name="~PP427.WAV">
            <a:hlinkClick r:id="" action="ppaction://media"/>
          </p:cNvPr>
          <p:cNvPicPr>
            <a:picLocks noRot="1" noChangeAspect="1"/>
          </p:cNvPicPr>
          <p:nvPr>
            <a:wavAudioFile r:embed="rId2" name="~PP42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1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2" grpId="0" animBg="1"/>
      <p:bldP spid="24" grpId="0" animBg="1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Location of Communicating Threads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30480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3429000" y="35217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45" name="Straight Arrow Connector 44"/>
          <p:cNvCxnSpPr/>
          <p:nvPr/>
        </p:nvCxnSpPr>
        <p:spPr>
          <a:xfrm rot="5400000">
            <a:off x="3810794" y="3123406"/>
            <a:ext cx="7620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3505200" y="17526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10200" y="1066800"/>
            <a:ext cx="3276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Multiple address spaces not supported in XINU</a:t>
            </a:r>
          </a:p>
        </p:txBody>
      </p:sp>
      <p:sp>
        <p:nvSpPr>
          <p:cNvPr id="8" name="Rectangle 7"/>
          <p:cNvSpPr/>
          <p:nvPr/>
        </p:nvSpPr>
        <p:spPr>
          <a:xfrm>
            <a:off x="5410200" y="1981200"/>
            <a:ext cx="3276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Also true in Several PC OS’s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10200" y="2895600"/>
            <a:ext cx="3276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 notion of a separate process; process = thread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10200" y="3810000"/>
            <a:ext cx="3276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Intra-address communication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10200" y="4648200"/>
            <a:ext cx="3276600" cy="838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distributed communication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10200" y="5486400"/>
            <a:ext cx="3276600" cy="838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reliable, in-order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~PP88.WAV">
            <a:hlinkClick r:id="" action="ppaction://media"/>
          </p:cNvPr>
          <p:cNvPicPr>
            <a:picLocks noRot="1" noChangeAspect="1"/>
          </p:cNvPicPr>
          <p:nvPr>
            <a:wavAudioFile r:embed="rId2" name="~PP8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0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Handle </a:t>
            </a:r>
            <a:r>
              <a:rPr lang="en-US" dirty="0" err="1" smtClean="0"/>
              <a:t>vs</a:t>
            </a:r>
            <a:r>
              <a:rPr lang="en-US" dirty="0" smtClean="0"/>
              <a:t> Non Handle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00200" y="1905000"/>
            <a:ext cx="5029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connection based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ipc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can use both handle based and external name based addressing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3048000"/>
            <a:ext cx="5029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Connection based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ipc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uses handles representing specific stream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that defines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offset within stream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0200" y="3810000"/>
            <a:ext cx="5029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May also define access rights with which connection was opened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~PP1598.WAV">
            <a:hlinkClick r:id="" action="ppaction://media"/>
          </p:cNvPr>
          <p:cNvPicPr>
            <a:picLocks noRot="1" noChangeAspect="1"/>
          </p:cNvPicPr>
          <p:nvPr>
            <a:wavAudioFile r:embed="rId2" name="~PP159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9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52400" y="4191000"/>
            <a:ext cx="3581400" cy="2438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152400" y="973015"/>
            <a:ext cx="3581400" cy="2286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cxnSp>
        <p:nvCxnSpPr>
          <p:cNvPr id="48" name="Straight Arrow Connector 47"/>
          <p:cNvCxnSpPr/>
          <p:nvPr/>
        </p:nvCxnSpPr>
        <p:spPr>
          <a:xfrm rot="5400000" flipH="1" flipV="1">
            <a:off x="1067594" y="3733006"/>
            <a:ext cx="3048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676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1676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228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Send Blocking Times?: Message Pipe Line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28600" y="4495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ystem buffer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2715" y="1565709"/>
            <a:ext cx="1403685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ender buffer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63091" y="25146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system buffer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895600" y="1371600"/>
            <a:ext cx="2286000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Operation started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895600" y="2529840"/>
            <a:ext cx="2286000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in Source System Buffer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895600" y="4037428"/>
            <a:ext cx="2286000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in Destination System Buffer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895600" y="4876800"/>
            <a:ext cx="22860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Destination thread/process starts operation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895600" y="5829300"/>
            <a:ext cx="22860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Destination thread/process finishes operation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8600" y="914400"/>
            <a:ext cx="4495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outputStream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.write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length);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715000" y="1295400"/>
            <a:ext cx="28194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Semantics should be like file  and terminal I/O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715000" y="2209800"/>
            <a:ext cx="2819400" cy="8686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older systems, file I/O blocked until data on disk (synchronous)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715000" y="3124200"/>
            <a:ext cx="2819400" cy="8686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Inefficient, specially if stream I/O</a:t>
            </a:r>
          </a:p>
        </p:txBody>
      </p:sp>
      <p:sp>
        <p:nvSpPr>
          <p:cNvPr id="62" name="Rectangle 61"/>
          <p:cNvSpPr/>
          <p:nvPr/>
        </p:nvSpPr>
        <p:spPr>
          <a:xfrm>
            <a:off x="5715000" y="4038600"/>
            <a:ext cx="2819400" cy="8686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 until in system buffer</a:t>
            </a:r>
          </a:p>
        </p:txBody>
      </p:sp>
      <p:sp>
        <p:nvSpPr>
          <p:cNvPr id="63" name="Rectangle 62"/>
          <p:cNvSpPr/>
          <p:nvPr/>
        </p:nvSpPr>
        <p:spPr>
          <a:xfrm>
            <a:off x="5715000" y="4876800"/>
            <a:ext cx="2819400" cy="8686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stream socket, then message will get through</a:t>
            </a:r>
          </a:p>
        </p:txBody>
      </p:sp>
      <p:pic>
        <p:nvPicPr>
          <p:cNvPr id="26" name="~PP1540.WAV">
            <a:hlinkClick r:id="" action="ppaction://media"/>
          </p:cNvPr>
          <p:cNvPicPr>
            <a:picLocks noRot="1" noChangeAspect="1"/>
          </p:cNvPicPr>
          <p:nvPr>
            <a:wavAudioFile r:embed="rId2" name="~PP1540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8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Receive Blocking Times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905000" y="1295400"/>
            <a:ext cx="48768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inputStream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socket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.getInputStream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sz="1400" b="1" dirty="0" smtClean="0">
              <a:latin typeface="Courier New"/>
            </a:endParaRPr>
          </a:p>
          <a:p>
            <a:r>
              <a:rPr lang="en-US" sz="14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inputStream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.read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length);</a:t>
            </a:r>
            <a:endParaRPr lang="en-US" sz="14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05000" y="2438400"/>
            <a:ext cx="49530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 until &lt;= length &gt;=1 bytes received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905000" y="3276600"/>
            <a:ext cx="4953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retVal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indicates actual length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905000" y="3962400"/>
            <a:ext cx="4953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Idea is to not block beyond next network message arrival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05000" y="4648200"/>
            <a:ext cx="4953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Give max value  so buffer not overwritten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05000" y="5486400"/>
            <a:ext cx="4953000" cy="6858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expecting message of certain size, must loop</a:t>
            </a:r>
          </a:p>
        </p:txBody>
      </p:sp>
      <p:pic>
        <p:nvPicPr>
          <p:cNvPr id="10" name="~PP3799.WAV">
            <a:hlinkClick r:id="" action="ppaction://media"/>
          </p:cNvPr>
          <p:cNvPicPr>
            <a:picLocks noRot="1" noChangeAspect="1"/>
          </p:cNvPicPr>
          <p:nvPr>
            <a:wavAudioFile r:embed="rId2" name="~PP3799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2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Blocking Operations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447800"/>
            <a:ext cx="34290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b="1" dirty="0" err="1">
                <a:solidFill>
                  <a:srgbClr val="000000"/>
                </a:solidFill>
                <a:latin typeface="Courier New"/>
              </a:rPr>
              <a:t>socket.connect</a:t>
            </a:r>
            <a:r>
              <a:rPr lang="en-US" sz="1200" b="1" dirty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Courier New"/>
              </a:rPr>
              <a:t>InetSocketAddress</a:t>
            </a:r>
            <a:r>
              <a:rPr lang="en-US" sz="12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b="1" dirty="0" err="1">
                <a:solidFill>
                  <a:srgbClr val="0000C0"/>
                </a:solidFill>
                <a:latin typeface="Courier New"/>
              </a:rPr>
              <a:t>host,port</a:t>
            </a:r>
            <a:r>
              <a:rPr lang="en-US" sz="1200" b="1" dirty="0">
                <a:solidFill>
                  <a:srgbClr val="000000"/>
                </a:solidFill>
                <a:latin typeface="Courier New"/>
              </a:rPr>
              <a:t>));</a:t>
            </a:r>
          </a:p>
        </p:txBody>
      </p:sp>
      <p:sp>
        <p:nvSpPr>
          <p:cNvPr id="4" name="Rectangle 3"/>
          <p:cNvSpPr/>
          <p:nvPr/>
        </p:nvSpPr>
        <p:spPr>
          <a:xfrm>
            <a:off x="4648200" y="1524000"/>
            <a:ext cx="3581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Socket </a:t>
            </a:r>
            <a:r>
              <a:rPr lang="en-US" sz="1200" b="1" dirty="0" err="1" smtClean="0">
                <a:solidFill>
                  <a:srgbClr val="000000"/>
                </a:solidFill>
                <a:latin typeface="Courier New"/>
              </a:rPr>
              <a:t>socket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200" b="1" dirty="0" err="1" smtClean="0">
                <a:solidFill>
                  <a:srgbClr val="0000C0"/>
                </a:solidFill>
                <a:latin typeface="Courier New"/>
              </a:rPr>
              <a:t>serverSocket</a:t>
            </a:r>
            <a:r>
              <a:rPr lang="en-US" sz="1200" b="1" dirty="0" err="1" smtClean="0">
                <a:solidFill>
                  <a:srgbClr val="000000"/>
                </a:solidFill>
                <a:latin typeface="Courier New"/>
              </a:rPr>
              <a:t>.accept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sz="12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95800" y="2438400"/>
            <a:ext cx="35052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 until  next client tries to contact the server socket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2438400"/>
            <a:ext cx="3276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 until  server accepts connection to server socket</a:t>
            </a:r>
          </a:p>
        </p:txBody>
      </p:sp>
      <p:sp>
        <p:nvSpPr>
          <p:cNvPr id="9" name="Rectangle 8"/>
          <p:cNvSpPr/>
          <p:nvPr/>
        </p:nvSpPr>
        <p:spPr>
          <a:xfrm>
            <a:off x="2905125" y="4505325"/>
            <a:ext cx="2819400" cy="4343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 until in system buffer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81200" y="5105400"/>
            <a:ext cx="48768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inputStream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socket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.getInputStream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sz="1400" b="1" dirty="0" smtClean="0">
              <a:latin typeface="Courier New"/>
            </a:endParaRPr>
          </a:p>
          <a:p>
            <a:r>
              <a:rPr lang="en-US" sz="14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inputStream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.read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length);</a:t>
            </a:r>
            <a:endParaRPr lang="en-US" sz="14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24025" y="3724275"/>
            <a:ext cx="4876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outputStream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socket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.getOutputStream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outputStream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.write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length);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81200" y="5989320"/>
            <a:ext cx="4953000" cy="6400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 until &lt;= length &gt;=1 bytes received</a:t>
            </a:r>
          </a:p>
        </p:txBody>
      </p:sp>
      <p:pic>
        <p:nvPicPr>
          <p:cNvPr id="13" name="~PP574.WAV">
            <a:hlinkClick r:id="" action="ppaction://media"/>
          </p:cNvPr>
          <p:cNvPicPr>
            <a:picLocks noRot="1" noChangeAspect="1"/>
          </p:cNvPicPr>
          <p:nvPr>
            <a:wavAudioFile r:embed="rId2" name="~PP57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0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Socket Blocking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05000" y="1600200"/>
            <a:ext cx="4953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All operations involve some blocking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905000" y="2438400"/>
            <a:ext cx="49530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What if we want no blocking?</a:t>
            </a:r>
          </a:p>
        </p:txBody>
      </p:sp>
      <p:sp>
        <p:nvSpPr>
          <p:cNvPr id="5" name="Rectangle 4"/>
          <p:cNvSpPr/>
          <p:nvPr/>
        </p:nvSpPr>
        <p:spPr>
          <a:xfrm>
            <a:off x="1905000" y="3276600"/>
            <a:ext cx="49530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Java, heavyweight threads can be created</a:t>
            </a:r>
          </a:p>
        </p:txBody>
      </p:sp>
      <p:sp>
        <p:nvSpPr>
          <p:cNvPr id="6" name="Rectangle 5"/>
          <p:cNvSpPr/>
          <p:nvPr/>
        </p:nvSpPr>
        <p:spPr>
          <a:xfrm>
            <a:off x="1905000" y="4312920"/>
            <a:ext cx="49530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Unix several primitives for  single thread to not block</a:t>
            </a:r>
          </a:p>
        </p:txBody>
      </p:sp>
      <p:sp>
        <p:nvSpPr>
          <p:cNvPr id="7" name="Rectangle 6"/>
          <p:cNvSpPr/>
          <p:nvPr/>
        </p:nvSpPr>
        <p:spPr>
          <a:xfrm>
            <a:off x="1905000" y="5257800"/>
            <a:ext cx="49530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Java special NIO layer for blocking and non blocking   for sockets (and other  I/O resources)</a:t>
            </a:r>
          </a:p>
        </p:txBody>
      </p:sp>
      <p:pic>
        <p:nvPicPr>
          <p:cNvPr id="8" name="~PP401.WAV">
            <a:hlinkClick r:id="" action="ppaction://media"/>
          </p:cNvPr>
          <p:cNvPicPr>
            <a:picLocks noRot="1" noChangeAspect="1"/>
          </p:cNvPicPr>
          <p:nvPr>
            <a:wavAudioFile r:embed="rId2" name="~PP40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8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NIO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90800" y="2286000"/>
            <a:ext cx="38100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Sockets (blocking)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590800" y="1447800"/>
            <a:ext cx="38100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NIO (blocking and non blocking)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057400" y="3276600"/>
            <a:ext cx="4953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Even more flexibility than sockets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57400" y="4038600"/>
            <a:ext cx="49530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do add non blocking</a:t>
            </a:r>
          </a:p>
        </p:txBody>
      </p:sp>
      <p:pic>
        <p:nvPicPr>
          <p:cNvPr id="9" name="~PP3049.WAV">
            <a:hlinkClick r:id="" action="ppaction://media"/>
          </p:cNvPr>
          <p:cNvPicPr>
            <a:picLocks noRot="1" noChangeAspect="1"/>
          </p:cNvPicPr>
          <p:nvPr>
            <a:wavAudioFile r:embed="rId2" name="~PP3049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9031732"/>
      </p:ext>
    </p:extLst>
  </p:cSld>
  <p:clrMapOvr>
    <a:masterClrMapping/>
  </p:clrMapOvr>
  <p:transition advTm="84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10" grpId="0" animBg="1"/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800600" y="1905000"/>
            <a:ext cx="3200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… &lt;port</a:t>
            </a:r>
            <a:r>
              <a:rPr lang="en-US" b="1" baseline="30000" dirty="0" smtClean="0">
                <a:solidFill>
                  <a:srgbClr val="000000"/>
                </a:solidFill>
                <a:latin typeface="Courier New"/>
              </a:rPr>
              <a:t>1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…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Two Ideas Already Seen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800600" y="2590800"/>
            <a:ext cx="3200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… 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port</a:t>
            </a:r>
            <a:r>
              <a:rPr lang="en-US" b="1" baseline="30000" dirty="0" err="1" smtClean="0">
                <a:solidFill>
                  <a:srgbClr val="000000"/>
                </a:solidFill>
                <a:latin typeface="Courier New"/>
              </a:rPr>
              <a:t>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…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0" y="1295400"/>
            <a:ext cx="1219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select 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0" y="3276600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end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48100" y="4038600"/>
            <a:ext cx="3886200" cy="12192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arm statically registers and interest in an operation on a port, and  provides  variables and code for completing the operation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48100" y="5562599"/>
            <a:ext cx="3996624" cy="7620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Select chooses which of the enabled operations is executed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600" y="1219200"/>
            <a:ext cx="2286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recvclr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525" y="2133600"/>
            <a:ext cx="3581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blocking, polling, returns either message if it exists, otherwise a special value</a:t>
            </a:r>
          </a:p>
        </p:txBody>
      </p:sp>
      <p:pic>
        <p:nvPicPr>
          <p:cNvPr id="16" name="~PP2730.WAV">
            <a:hlinkClick r:id="" action="ppaction://media"/>
          </p:cNvPr>
          <p:cNvPicPr>
            <a:picLocks noRot="1" noChangeAspect="1"/>
          </p:cNvPicPr>
          <p:nvPr>
            <a:wavAudioFile r:embed="rId2" name="~PP2730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2419832"/>
      </p:ext>
    </p:extLst>
  </p:cSld>
  <p:clrMapOvr>
    <a:masterClrMapping/>
  </p:clrMapOvr>
  <p:transition advTm="3886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10" grpId="0" animBg="1"/>
      <p:bldP spid="12" grpId="0" animBg="1"/>
      <p:bldP spid="1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Combining the Two Ideas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72000" y="1295400"/>
            <a:ext cx="1219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select 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0" y="3276600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end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48100" y="4000500"/>
            <a:ext cx="42291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Select-like concept to register interest in receive and other operations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48100" y="4762500"/>
            <a:ext cx="4208112" cy="876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Select will not choose operation to execute, it will tell programmers which operations are ready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600" y="1219200"/>
            <a:ext cx="2286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recvclr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2400" y="2133600"/>
            <a:ext cx="3581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Like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rcvclr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no operation will ever block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400" y="3200400"/>
            <a:ext cx="3581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But will not poll, instead will execute operation  that is ready - guaranteed to succeed at least partly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58594" y="5676900"/>
            <a:ext cx="4208112" cy="876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blocking  ready operation  such as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rcvclr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can then be used without blocking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00600" y="1905000"/>
            <a:ext cx="3200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… &lt;port</a:t>
            </a:r>
            <a:r>
              <a:rPr lang="en-US" b="1" baseline="30000" dirty="0" smtClean="0">
                <a:solidFill>
                  <a:srgbClr val="000000"/>
                </a:solidFill>
                <a:latin typeface="Courier New"/>
              </a:rPr>
              <a:t>1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…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00600" y="2590800"/>
            <a:ext cx="3200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… 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port</a:t>
            </a:r>
            <a:r>
              <a:rPr lang="en-US" b="1" baseline="30000" dirty="0" err="1" smtClean="0">
                <a:solidFill>
                  <a:srgbClr val="000000"/>
                </a:solidFill>
                <a:latin typeface="Courier New"/>
              </a:rPr>
              <a:t>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…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17" name="~PP1052.WAV">
            <a:hlinkClick r:id="" action="ppaction://media"/>
          </p:cNvPr>
          <p:cNvPicPr>
            <a:picLocks noRot="1" noChangeAspect="1"/>
          </p:cNvPicPr>
          <p:nvPr>
            <a:wavAudioFile r:embed="rId2" name="~PP1052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67146"/>
      </p:ext>
    </p:extLst>
  </p:cSld>
  <p:clrMapOvr>
    <a:masterClrMapping/>
  </p:clrMapOvr>
  <p:transition advTm="676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1" grpId="0" animBg="1"/>
      <p:bldP spid="10" grpId="0" animBg="1"/>
      <p:bldP spid="12" grpId="0" animBg="1"/>
      <p:bldP spid="15" grpId="0" animBg="1"/>
      <p:bldP spid="16" grpId="0" animBg="1"/>
      <p:bldP spid="1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200400" y="1905000"/>
            <a:ext cx="3200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… &lt;port</a:t>
            </a:r>
            <a:r>
              <a:rPr lang="en-US" b="1" baseline="30000" dirty="0" smtClean="0">
                <a:solidFill>
                  <a:srgbClr val="000000"/>
                </a:solidFill>
                <a:latin typeface="Courier New"/>
              </a:rPr>
              <a:t>1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…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Form of Select in NIO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200400" y="2590800"/>
            <a:ext cx="3200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… 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port</a:t>
            </a:r>
            <a:r>
              <a:rPr lang="en-US" b="1" baseline="30000" dirty="0" err="1" smtClean="0">
                <a:solidFill>
                  <a:srgbClr val="000000"/>
                </a:solidFill>
                <a:latin typeface="Courier New"/>
              </a:rPr>
              <a:t>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…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71800" y="1295400"/>
            <a:ext cx="1219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select 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71800" y="3276600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end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71959" y="3505200"/>
            <a:ext cx="7467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Objects for arm and selector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000" y="4191000"/>
            <a:ext cx="7467600" cy="5786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Interest in a port and operation,  and  execution of operation decoupled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5715000"/>
            <a:ext cx="7467600" cy="7620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Selector  blocks and  on unblocking tells its user which of the interested  (operation, resource )pairs are enabled and thus ready for execution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4876800"/>
            <a:ext cx="7467600" cy="7620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dynamically register with a selector interest in an operation (e.g. receive, , send, accept) on a resource (e.g. port,  file)</a:t>
            </a:r>
          </a:p>
        </p:txBody>
      </p:sp>
      <p:pic>
        <p:nvPicPr>
          <p:cNvPr id="15" name="~PP505.WAV">
            <a:hlinkClick r:id="" action="ppaction://media"/>
          </p:cNvPr>
          <p:cNvPicPr>
            <a:picLocks noRot="1" noChangeAspect="1"/>
          </p:cNvPicPr>
          <p:nvPr>
            <a:wavAudioFile r:embed="rId2" name="~PP505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0983908"/>
      </p:ext>
    </p:extLst>
  </p:cSld>
  <p:clrMapOvr>
    <a:masterClrMapping/>
  </p:clrMapOvr>
  <p:transition advTm="298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6" grpId="0" animBg="1"/>
      <p:bldP spid="11" grpId="0" animBg="1"/>
      <p:bldP spid="10" grpId="0" animBg="1"/>
      <p:bldP spid="1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3886200"/>
            <a:ext cx="1447800" cy="1600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Selector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76401" y="4419600"/>
            <a:ext cx="2861442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Set&lt;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SelectionKey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selectedKeys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6400" y="1752600"/>
            <a:ext cx="31242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SelectionKey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register(Selector s,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ops )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00" y="1676400"/>
            <a:ext cx="14478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Selectable Channel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8600" y="5791200"/>
            <a:ext cx="14478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Selection Key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676402" y="3962400"/>
            <a:ext cx="1257298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b="1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select()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76401" y="5029200"/>
            <a:ext cx="1734207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Selector wakeup()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76400" y="6019800"/>
            <a:ext cx="261262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SelectableChannel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channel ()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76400" y="2362200"/>
            <a:ext cx="2514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configureBlocking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boolean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600" y="3429000"/>
            <a:ext cx="38100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/>
              <a:t>Selector </a:t>
            </a:r>
            <a:r>
              <a:rPr lang="en-US" sz="1400" dirty="0" err="1" smtClean="0"/>
              <a:t>selector</a:t>
            </a:r>
            <a:r>
              <a:rPr lang="en-US" sz="1400" dirty="0" smtClean="0"/>
              <a:t> =    </a:t>
            </a:r>
            <a:r>
              <a:rPr lang="en-US" sz="1400" dirty="0" err="1" smtClean="0"/>
              <a:t>Selector.open</a:t>
            </a:r>
            <a:r>
              <a:rPr lang="en-US" sz="1400" dirty="0" smtClean="0"/>
              <a:t>();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38877" y="1295400"/>
            <a:ext cx="3809873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Registers interest in  (resource, operation) pair  referenced by a key id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53000" y="2057400"/>
            <a:ext cx="3803542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err="1" smtClean="0"/>
              <a:t>SelectionKey</a:t>
            </a:r>
            <a:r>
              <a:rPr lang="en-US" sz="1400" dirty="0" smtClean="0"/>
              <a:t> key = </a:t>
            </a:r>
            <a:r>
              <a:rPr lang="en-US" sz="1400" dirty="0" err="1" smtClean="0"/>
              <a:t>selectableChannel.register</a:t>
            </a:r>
            <a:r>
              <a:rPr lang="en-US" sz="1400" dirty="0" smtClean="0"/>
              <a:t>( selector, </a:t>
            </a:r>
            <a:r>
              <a:rPr lang="en-US" sz="1400" dirty="0" err="1" smtClean="0"/>
              <a:t>SelectionKey.OP_ACCEPT</a:t>
            </a:r>
            <a:r>
              <a:rPr lang="en-US" sz="1400" dirty="0" smtClean="0"/>
              <a:t> );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914400"/>
            <a:ext cx="4572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Resource on which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async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operation may be executed (replaces Socket,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ServerSocket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File)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8600" y="2971800"/>
            <a:ext cx="3810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Single selector for all operations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53000" y="3200400"/>
            <a:ext cx="3810000" cy="9918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Blocking call  waiting until at least one  registered pair is enabled  by some event, and returning # of such pairs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53000" y="4267200"/>
            <a:ext cx="3810000" cy="57989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Keys of actual enabled operations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953000" y="5638800"/>
            <a:ext cx="38100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Key  to selectable channel, which can be used to execute enabled operation immediately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953000" y="4906505"/>
            <a:ext cx="3810000" cy="65609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Unblock select, usually after a new registration</a:t>
            </a:r>
          </a:p>
        </p:txBody>
      </p:sp>
      <p:pic>
        <p:nvPicPr>
          <p:cNvPr id="25" name="~PP1552.WAV">
            <a:hlinkClick r:id="" action="ppaction://media"/>
          </p:cNvPr>
          <p:cNvPicPr>
            <a:picLocks noRot="1" noChangeAspect="1"/>
          </p:cNvPicPr>
          <p:nvPr>
            <a:wavAudioFile r:embed="rId2" name="~PP155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192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10" grpId="0" animBg="1"/>
      <p:bldP spid="14" grpId="0" animBg="1"/>
      <p:bldP spid="15" grpId="0" animBg="1"/>
      <p:bldP spid="16" grpId="0" animBg="1"/>
      <p:bldP spid="17" grpId="0" animBg="1"/>
      <p:bldP spid="12" grpId="0" animBg="1"/>
      <p:bldP spid="13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Access: Simplex Input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>
            <a:endCxn id="9" idx="4"/>
          </p:cNvCxnSpPr>
          <p:nvPr/>
        </p:nvCxnSpPr>
        <p:spPr>
          <a:xfrm rot="10800000">
            <a:off x="1257300" y="2209800"/>
            <a:ext cx="11811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1905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76800" y="12192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thread (process) has a single built in input port</a:t>
            </a:r>
          </a:p>
        </p:txBody>
      </p:sp>
      <p:sp>
        <p:nvSpPr>
          <p:cNvPr id="27" name="Oval 26"/>
          <p:cNvSpPr/>
          <p:nvPr/>
        </p:nvSpPr>
        <p:spPr>
          <a:xfrm>
            <a:off x="14478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7432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04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25" idx="0"/>
          </p:cNvCxnSpPr>
          <p:nvPr/>
        </p:nvCxnSpPr>
        <p:spPr>
          <a:xfrm rot="5400000" flipH="1" flipV="1">
            <a:off x="2457450" y="2152650"/>
            <a:ext cx="1066800" cy="11811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876800" y="3276600"/>
            <a:ext cx="3733800" cy="6858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need for port creation operations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876800" y="4876800"/>
            <a:ext cx="3733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duplex, but sender can be sent back a message on its  input port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876800" y="3962400"/>
            <a:ext cx="3733800" cy="685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id is the port id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76800" y="19050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la each Java monitor having a single built in condition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876800" y="2590800"/>
            <a:ext cx="3733800" cy="6858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Less flexible</a:t>
            </a:r>
          </a:p>
        </p:txBody>
      </p:sp>
      <p:pic>
        <p:nvPicPr>
          <p:cNvPr id="16" name="~PP2111.WAV">
            <a:hlinkClick r:id="" action="ppaction://media"/>
          </p:cNvPr>
          <p:cNvPicPr>
            <a:picLocks noRot="1" noChangeAspect="1"/>
          </p:cNvPicPr>
          <p:nvPr>
            <a:wavAudioFile r:embed="rId2" name="~PP211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5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8" grpId="0" animBg="1"/>
      <p:bldP spid="21" grpId="0" animBg="1"/>
      <p:bldP spid="22" grpId="0" animBg="1"/>
      <p:bldP spid="23" grpId="0" animBg="1"/>
      <p:bldP spid="24" grpId="0" animBg="1"/>
      <p:bldP spid="3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ServerSocket</a:t>
            </a:r>
            <a:r>
              <a:rPr lang="en-US" dirty="0" smtClean="0"/>
              <a:t> and Socket Channels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590800" y="990600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Selectable Channel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33400" y="2362200"/>
            <a:ext cx="1524000" cy="1676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       Socket Channel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724400" y="2362200"/>
            <a:ext cx="15240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 Channel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92069" y="4801892"/>
            <a:ext cx="1524000" cy="1576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 Socket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724400" y="4800600"/>
            <a:ext cx="1600200" cy="15363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043752" y="2403143"/>
            <a:ext cx="2286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ServerSocket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socket()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48400" y="2971800"/>
            <a:ext cx="2362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read(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248400" y="3505200"/>
            <a:ext cx="2362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write(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48400" y="2438400"/>
            <a:ext cx="2362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socket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cxnSp>
        <p:nvCxnSpPr>
          <p:cNvPr id="4" name="Straight Arrow Connector 3"/>
          <p:cNvCxnSpPr>
            <a:stCxn id="12" idx="0"/>
            <a:endCxn id="9" idx="2"/>
          </p:cNvCxnSpPr>
          <p:nvPr/>
        </p:nvCxnSpPr>
        <p:spPr>
          <a:xfrm flipV="1">
            <a:off x="1295400" y="1828800"/>
            <a:ext cx="20193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81100" y="1734518"/>
            <a:ext cx="8001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IS-A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3" idx="0"/>
            <a:endCxn id="9" idx="2"/>
          </p:cNvCxnSpPr>
          <p:nvPr/>
        </p:nvCxnSpPr>
        <p:spPr>
          <a:xfrm flipH="1" flipV="1">
            <a:off x="3314700" y="1828800"/>
            <a:ext cx="21717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181100" y="4114800"/>
            <a:ext cx="0" cy="6870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306701" y="4273680"/>
            <a:ext cx="107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HAS-A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324600" y="4889114"/>
            <a:ext cx="2133600" cy="6599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InputStream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getInputStream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324600" y="5581371"/>
            <a:ext cx="2133600" cy="6599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OutputStream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getOutputStream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6300" y="1768097"/>
            <a:ext cx="8001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IS-A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524500" y="4167731"/>
            <a:ext cx="0" cy="6870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638800" y="4280116"/>
            <a:ext cx="107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HAS-A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85750" y="6241339"/>
            <a:ext cx="4038600" cy="5778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err="1" smtClean="0"/>
              <a:t>ServerSocketChannel</a:t>
            </a:r>
            <a:r>
              <a:rPr lang="en-US" sz="1400" dirty="0" smtClean="0"/>
              <a:t> </a:t>
            </a:r>
            <a:r>
              <a:rPr lang="en-US" sz="1400" dirty="0" err="1" smtClean="0"/>
              <a:t>serverSocketChannel</a:t>
            </a:r>
            <a:r>
              <a:rPr lang="en-US" sz="1400" dirty="0" smtClean="0"/>
              <a:t> =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</a:t>
            </a:r>
            <a:r>
              <a:rPr lang="en-US" sz="1400" dirty="0" err="1" smtClean="0"/>
              <a:t>ServerSocketChannel.open</a:t>
            </a:r>
            <a:r>
              <a:rPr lang="en-US" sz="1400" dirty="0" smtClean="0"/>
              <a:t>();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562475" y="6240600"/>
            <a:ext cx="3886200" cy="5785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err="1" smtClean="0"/>
              <a:t>SocketChannel</a:t>
            </a:r>
            <a:r>
              <a:rPr lang="en-US" sz="1400" dirty="0" smtClean="0"/>
              <a:t> </a:t>
            </a:r>
            <a:r>
              <a:rPr lang="en-US" sz="1400" dirty="0"/>
              <a:t> </a:t>
            </a:r>
            <a:r>
              <a:rPr lang="en-US" sz="1400" dirty="0" err="1" smtClean="0"/>
              <a:t>socketChannel</a:t>
            </a:r>
            <a:r>
              <a:rPr lang="en-US" sz="1400" dirty="0" smtClean="0"/>
              <a:t> = 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</a:t>
            </a:r>
            <a:r>
              <a:rPr lang="en-US" sz="1400" dirty="0" err="1" smtClean="0"/>
              <a:t>SocketChannel.open</a:t>
            </a:r>
            <a:r>
              <a:rPr lang="en-US" sz="1400" dirty="0" smtClean="0"/>
              <a:t>();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018731" y="4660146"/>
            <a:ext cx="3352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Operations at channel level are non blocking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016069" y="4126746"/>
            <a:ext cx="3352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Why channel I/O operations?</a:t>
            </a:r>
          </a:p>
        </p:txBody>
      </p:sp>
      <p:pic>
        <p:nvPicPr>
          <p:cNvPr id="34" name="~PP290.WAV">
            <a:hlinkClick r:id="" action="ppaction://media"/>
          </p:cNvPr>
          <p:cNvPicPr>
            <a:picLocks noRot="1" noChangeAspect="1"/>
          </p:cNvPicPr>
          <p:nvPr>
            <a:wavAudioFile r:embed="rId2" name="~PP290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068954" y="2937680"/>
            <a:ext cx="2286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SocketChannel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accept()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016069" y="5549083"/>
            <a:ext cx="2286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Socketaccept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057400" y="3505200"/>
            <a:ext cx="2286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(finish)connect()</a:t>
            </a:r>
          </a:p>
        </p:txBody>
      </p:sp>
    </p:spTree>
    <p:custDataLst>
      <p:tags r:id="rId1"/>
    </p:custDataLst>
  </p:cSld>
  <p:clrMapOvr>
    <a:masterClrMapping/>
  </p:clrMapOvr>
  <p:transition advTm="3180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5" grpId="0"/>
      <p:bldP spid="24" grpId="0"/>
      <p:bldP spid="25" grpId="0" animBg="1"/>
      <p:bldP spid="26" grpId="0" animBg="1"/>
      <p:bldP spid="27" grpId="0"/>
      <p:bldP spid="29" grpId="0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DataGram</a:t>
            </a:r>
            <a:r>
              <a:rPr lang="en-US" dirty="0" smtClean="0"/>
              <a:t> Channel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590800" y="990600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Selectable Channel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90800" y="2362200"/>
            <a:ext cx="1524000" cy="1676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Datagram       Channel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590800" y="4774436"/>
            <a:ext cx="1524000" cy="1576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Datagram Socket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114800" y="2362200"/>
            <a:ext cx="2438400" cy="571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DatagramSocket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socket()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238500" y="1848818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340728" y="1925986"/>
            <a:ext cx="8001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IS-A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238500" y="4114800"/>
            <a:ext cx="0" cy="6870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364101" y="4273680"/>
            <a:ext cx="107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HAS-A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295400" y="6083687"/>
            <a:ext cx="4038600" cy="5870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err="1" smtClean="0"/>
              <a:t>DataframChannel</a:t>
            </a:r>
            <a:r>
              <a:rPr lang="en-US" sz="1400" dirty="0" smtClean="0"/>
              <a:t> </a:t>
            </a:r>
            <a:r>
              <a:rPr lang="en-US" sz="1400" dirty="0" err="1" smtClean="0"/>
              <a:t>datagramSocketChannel</a:t>
            </a:r>
            <a:r>
              <a:rPr lang="en-US" sz="1400" dirty="0" smtClean="0"/>
              <a:t> =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</a:t>
            </a:r>
            <a:r>
              <a:rPr lang="en-US" sz="1400" dirty="0" err="1" smtClean="0"/>
              <a:t>DatagramChannel.open</a:t>
            </a:r>
            <a:r>
              <a:rPr lang="en-US" sz="1400" dirty="0" smtClean="0"/>
              <a:t>();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114800" y="4889115"/>
            <a:ext cx="3048000" cy="5210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end(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DatagramPacket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114800" y="5562601"/>
            <a:ext cx="3048000" cy="5210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DatagramPacket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14800" y="2971800"/>
            <a:ext cx="25146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read(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14800" y="3505200"/>
            <a:ext cx="25146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write(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b)</a:t>
            </a:r>
          </a:p>
        </p:txBody>
      </p:sp>
      <p:pic>
        <p:nvPicPr>
          <p:cNvPr id="16" name="~PP3560.WAV">
            <a:hlinkClick r:id="" action="ppaction://media"/>
          </p:cNvPr>
          <p:cNvPicPr>
            <a:picLocks noRot="1" noChangeAspect="1"/>
          </p:cNvPicPr>
          <p:nvPr>
            <a:wavAudioFile r:embed="rId1" name="~PP356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92815"/>
      </p:ext>
    </p:extLst>
  </p:cSld>
  <p:clrMapOvr>
    <a:masterClrMapping/>
  </p:clrMapOvr>
  <p:transition advTm="277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Channel vs. Stream I/O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52600" y="1219200"/>
            <a:ext cx="58674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inputStream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socket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.getInputStream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sz="1400" b="1" dirty="0" smtClean="0">
              <a:latin typeface="Courier New"/>
            </a:endParaRPr>
          </a:p>
          <a:p>
            <a:r>
              <a:rPr lang="en-US" sz="14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inputStream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.read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length);</a:t>
            </a:r>
            <a:endParaRPr lang="en-US" sz="14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2600" y="1981200"/>
            <a:ext cx="5867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outputStream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socket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.getOutputStream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outputStream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.write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buf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offset, length);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2600" y="2743200"/>
            <a:ext cx="58674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socketChannel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.read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4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2600" y="3276600"/>
            <a:ext cx="58674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retVal</a:t>
            </a:r>
            <a:r>
              <a:rPr lang="en-US" sz="1400" b="1" dirty="0" smtClean="0">
                <a:solidFill>
                  <a:srgbClr val="0000C0"/>
                </a:solidFill>
                <a:latin typeface="Courier New"/>
              </a:rPr>
              <a:t> = </a:t>
            </a:r>
            <a:r>
              <a:rPr lang="en-US" sz="1400" b="1" dirty="0" err="1" smtClean="0">
                <a:solidFill>
                  <a:srgbClr val="0000C0"/>
                </a:solidFill>
                <a:latin typeface="Courier New"/>
              </a:rPr>
              <a:t>socketChannel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.write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3886200"/>
            <a:ext cx="8534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like packet, encapsulates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offset, and length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" y="4404360"/>
            <a:ext cx="8534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Write  writes only as many bytes as available in source buffer when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async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mode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" y="4953000"/>
            <a:ext cx="8534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Channel unlike stream and like  Unix file/socket can be read and written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400" y="5486400"/>
            <a:ext cx="850392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IPC mechanism may not complete operation and  same buffer may be used for multiple batch operations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2400" y="6248400"/>
            <a:ext cx="850392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System can use the buffer directly instead of creating own source or destination buffer</a:t>
            </a:r>
          </a:p>
        </p:txBody>
      </p:sp>
      <p:pic>
        <p:nvPicPr>
          <p:cNvPr id="12" name="~PP2919.WAV">
            <a:hlinkClick r:id="" action="ppaction://media"/>
          </p:cNvPr>
          <p:cNvPicPr>
            <a:picLocks noRot="1" noChangeAspect="1"/>
          </p:cNvPicPr>
          <p:nvPr>
            <a:wavAudioFile r:embed="rId2" name="~PP291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8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52400" y="4191000"/>
            <a:ext cx="3581400" cy="2438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152400" y="973015"/>
            <a:ext cx="3581400" cy="2286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cxnSp>
        <p:nvCxnSpPr>
          <p:cNvPr id="48" name="Straight Arrow Connector 47"/>
          <p:cNvCxnSpPr/>
          <p:nvPr/>
        </p:nvCxnSpPr>
        <p:spPr>
          <a:xfrm rot="5400000" flipH="1" flipV="1">
            <a:off x="1067594" y="3733006"/>
            <a:ext cx="3048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676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1676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228600" y="5715000"/>
            <a:ext cx="1447800" cy="6556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eceiver buffer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Direct vs. Non Direct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28600" y="4495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ystem buffer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2715" y="1565709"/>
            <a:ext cx="1403685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ender buffer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63091" y="25146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system buffer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962400" y="1409223"/>
            <a:ext cx="4694238" cy="12536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Direct  Buffer: System tries to use sender  and receiver buffer directly without creating intermediate source or system non direct buffer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962400" y="2704623"/>
            <a:ext cx="4694238" cy="68579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Buffer copying is an expensive operation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962400" y="3429000"/>
            <a:ext cx="4694238" cy="83820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synchronous sends safe to </a:t>
            </a:r>
            <a:r>
              <a:rPr lang="en-US" dirty="0">
                <a:latin typeface="Calibri" pitchFamily="34" charset="0"/>
                <a:cs typeface="Calibri" pitchFamily="34" charset="0"/>
              </a:rPr>
              <a:t>avoid copying. In asynchronous, requires careful programming</a:t>
            </a:r>
          </a:p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62400" y="5287962"/>
            <a:ext cx="4694238" cy="9604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 direct buffer only when performance is an issue and buffer is long lived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962400" y="4267200"/>
            <a:ext cx="4694238" cy="68579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Direct buffer allocation from kernel space so more costly</a:t>
            </a:r>
          </a:p>
        </p:txBody>
      </p:sp>
      <p:pic>
        <p:nvPicPr>
          <p:cNvPr id="18" name="~PP2340.WAV">
            <a:hlinkClick r:id="" action="ppaction://media"/>
          </p:cNvPr>
          <p:cNvPicPr>
            <a:picLocks noRot="1" noChangeAspect="1"/>
          </p:cNvPicPr>
          <p:nvPr>
            <a:wavAudioFile r:embed="rId2" name="~PP2340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4730367"/>
      </p:ext>
    </p:extLst>
  </p:cSld>
  <p:clrMapOvr>
    <a:masterClrMapping/>
  </p:clrMapOvr>
  <p:transition advTm="101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9" grpId="0" animBg="1"/>
      <p:bldP spid="26" grpId="0" animBg="1"/>
      <p:bldP spid="28" grpId="0" animBg="1"/>
      <p:bldP spid="32" grpId="0" animBg="1"/>
      <p:bldP spid="3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Allocating Direct vs. Non Direct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399776" y="1973580"/>
            <a:ext cx="5305824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ByteBuffer.allocateDirect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(capacity)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99776" y="3581400"/>
            <a:ext cx="5305824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ByteBuffer.allocate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(capacity)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399776" y="4114800"/>
            <a:ext cx="5305824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ByteBuffer.wrap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(bytes[])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276600" y="1295400"/>
            <a:ext cx="9906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Direct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76600" y="2895600"/>
            <a:ext cx="1066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Indirect</a:t>
            </a:r>
            <a:endParaRPr lang="en-US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9" name="~PP2866.WAV">
            <a:hlinkClick r:id="" action="ppaction://media"/>
          </p:cNvPr>
          <p:cNvPicPr>
            <a:picLocks noRot="1" noChangeAspect="1"/>
          </p:cNvPicPr>
          <p:nvPr>
            <a:wavAudioFile r:embed="rId1" name="~PP286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8915"/>
      </p:ext>
    </p:extLst>
  </p:cSld>
  <p:clrMapOvr>
    <a:masterClrMapping/>
  </p:clrMapOvr>
  <p:transition advTm="53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3391694" y="17526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Data Structure</a:t>
            </a:r>
            <a:endParaRPr lang="en-US" dirty="0"/>
          </a:p>
        </p:txBody>
      </p:sp>
      <p:sp>
        <p:nvSpPr>
          <p:cNvPr id="56" name="Text Box 19"/>
          <p:cNvSpPr txBox="1">
            <a:spLocks noChangeArrowheads="1"/>
          </p:cNvSpPr>
          <p:nvPr/>
        </p:nvSpPr>
        <p:spPr bwMode="auto">
          <a:xfrm>
            <a:off x="194389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7" name="Text Box 19"/>
          <p:cNvSpPr txBox="1">
            <a:spLocks noChangeArrowheads="1"/>
          </p:cNvSpPr>
          <p:nvPr/>
        </p:nvSpPr>
        <p:spPr bwMode="auto">
          <a:xfrm>
            <a:off x="24169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8" name="Text Box 19"/>
          <p:cNvSpPr txBox="1">
            <a:spLocks noChangeArrowheads="1"/>
          </p:cNvSpPr>
          <p:nvPr/>
        </p:nvSpPr>
        <p:spPr bwMode="auto">
          <a:xfrm>
            <a:off x="285829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9" name="Text Box 19"/>
          <p:cNvSpPr txBox="1">
            <a:spLocks noChangeArrowheads="1"/>
          </p:cNvSpPr>
          <p:nvPr/>
        </p:nvSpPr>
        <p:spPr bwMode="auto">
          <a:xfrm>
            <a:off x="33313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0" name="Text Box 19"/>
          <p:cNvSpPr txBox="1">
            <a:spLocks noChangeArrowheads="1"/>
          </p:cNvSpPr>
          <p:nvPr/>
        </p:nvSpPr>
        <p:spPr bwMode="auto">
          <a:xfrm>
            <a:off x="380444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1" name="Text Box 19"/>
          <p:cNvSpPr txBox="1">
            <a:spLocks noChangeArrowheads="1"/>
          </p:cNvSpPr>
          <p:nvPr/>
        </p:nvSpPr>
        <p:spPr bwMode="auto">
          <a:xfrm>
            <a:off x="422989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2" name="Text Box 19"/>
          <p:cNvSpPr txBox="1">
            <a:spLocks noChangeArrowheads="1"/>
          </p:cNvSpPr>
          <p:nvPr/>
        </p:nvSpPr>
        <p:spPr bwMode="auto">
          <a:xfrm>
            <a:off x="47029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3" name="Text Box 19"/>
          <p:cNvSpPr txBox="1">
            <a:spLocks noChangeArrowheads="1"/>
          </p:cNvSpPr>
          <p:nvPr/>
        </p:nvSpPr>
        <p:spPr bwMode="auto">
          <a:xfrm>
            <a:off x="517604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4" name="Text Box 19"/>
          <p:cNvSpPr txBox="1">
            <a:spLocks noChangeArrowheads="1"/>
          </p:cNvSpPr>
          <p:nvPr/>
        </p:nvSpPr>
        <p:spPr bwMode="auto">
          <a:xfrm>
            <a:off x="56173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5" name="Text Box 19"/>
          <p:cNvSpPr txBox="1">
            <a:spLocks noChangeArrowheads="1"/>
          </p:cNvSpPr>
          <p:nvPr/>
        </p:nvSpPr>
        <p:spPr bwMode="auto">
          <a:xfrm>
            <a:off x="609044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6" name="Text Box 19"/>
          <p:cNvSpPr txBox="1">
            <a:spLocks noChangeArrowheads="1"/>
          </p:cNvSpPr>
          <p:nvPr/>
        </p:nvSpPr>
        <p:spPr bwMode="auto">
          <a:xfrm>
            <a:off x="656351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742112" y="17526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capacity</a:t>
            </a:r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3931603" y="12192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1589087" y="17526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</a:t>
            </a:r>
          </a:p>
        </p:txBody>
      </p:sp>
      <p:cxnSp>
        <p:nvCxnSpPr>
          <p:cNvPr id="77" name="Straight Arrow Connector 76"/>
          <p:cNvCxnSpPr>
            <a:endCxn id="57" idx="2"/>
          </p:cNvCxnSpPr>
          <p:nvPr/>
        </p:nvCxnSpPr>
        <p:spPr>
          <a:xfrm flipV="1">
            <a:off x="2148523" y="1219200"/>
            <a:ext cx="504984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V="1">
            <a:off x="7333456" y="12192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75456" y="1733550"/>
            <a:ext cx="103266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mark</a:t>
            </a:r>
          </a:p>
        </p:txBody>
      </p:sp>
      <p:cxnSp>
        <p:nvCxnSpPr>
          <p:cNvPr id="42" name="Straight Arrow Connector 41"/>
          <p:cNvCxnSpPr>
            <a:endCxn id="56" idx="2"/>
          </p:cNvCxnSpPr>
          <p:nvPr/>
        </p:nvCxnSpPr>
        <p:spPr>
          <a:xfrm flipV="1">
            <a:off x="991790" y="1219200"/>
            <a:ext cx="1188642" cy="514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131221" y="3657600"/>
            <a:ext cx="8486063" cy="6481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 of next element to be read or written 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31221" y="2419350"/>
            <a:ext cx="850861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torage for contents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31221" y="3048000"/>
            <a:ext cx="850861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Size of  (available) contents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31221" y="4419600"/>
            <a:ext cx="8486063" cy="7562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Read may not yield expected bytes, write may not empty all bytes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31221" y="5257800"/>
            <a:ext cx="8507126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May use the same buffer for multiple  serial operations </a:t>
            </a: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or batch operations, need to mark  position of  first unconsumed byte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535635" y="6381750"/>
            <a:ext cx="4077494" cy="4762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mark &lt;= position &lt;= limit &lt;= capacity</a:t>
            </a:r>
          </a:p>
        </p:txBody>
      </p:sp>
      <p:pic>
        <p:nvPicPr>
          <p:cNvPr id="29" name="~PP2682.WAV">
            <a:hlinkClick r:id="" action="ppaction://media"/>
          </p:cNvPr>
          <p:cNvPicPr>
            <a:picLocks noRot="1" noChangeAspect="1"/>
          </p:cNvPicPr>
          <p:nvPr>
            <a:wavAudioFile r:embed="rId2" name="~PP2682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9971044"/>
      </p:ext>
    </p:extLst>
  </p:cSld>
  <p:clrMapOvr>
    <a:masterClrMapping/>
  </p:clrMapOvr>
  <p:transition advTm="347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70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8" grpId="0" animBg="1"/>
      <p:bldP spid="71" grpId="0" animBg="1"/>
      <p:bldP spid="39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3391694" y="17526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Data Structure</a:t>
            </a:r>
            <a:endParaRPr lang="en-US" dirty="0"/>
          </a:p>
        </p:txBody>
      </p:sp>
      <p:sp>
        <p:nvSpPr>
          <p:cNvPr id="56" name="Text Box 19"/>
          <p:cNvSpPr txBox="1">
            <a:spLocks noChangeArrowheads="1"/>
          </p:cNvSpPr>
          <p:nvPr/>
        </p:nvSpPr>
        <p:spPr bwMode="auto">
          <a:xfrm>
            <a:off x="194389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7" name="Text Box 19"/>
          <p:cNvSpPr txBox="1">
            <a:spLocks noChangeArrowheads="1"/>
          </p:cNvSpPr>
          <p:nvPr/>
        </p:nvSpPr>
        <p:spPr bwMode="auto">
          <a:xfrm>
            <a:off x="24169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8" name="Text Box 19"/>
          <p:cNvSpPr txBox="1">
            <a:spLocks noChangeArrowheads="1"/>
          </p:cNvSpPr>
          <p:nvPr/>
        </p:nvSpPr>
        <p:spPr bwMode="auto">
          <a:xfrm>
            <a:off x="285829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9" name="Text Box 19"/>
          <p:cNvSpPr txBox="1">
            <a:spLocks noChangeArrowheads="1"/>
          </p:cNvSpPr>
          <p:nvPr/>
        </p:nvSpPr>
        <p:spPr bwMode="auto">
          <a:xfrm>
            <a:off x="33313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0" name="Text Box 19"/>
          <p:cNvSpPr txBox="1">
            <a:spLocks noChangeArrowheads="1"/>
          </p:cNvSpPr>
          <p:nvPr/>
        </p:nvSpPr>
        <p:spPr bwMode="auto">
          <a:xfrm>
            <a:off x="380444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1" name="Text Box 19"/>
          <p:cNvSpPr txBox="1">
            <a:spLocks noChangeArrowheads="1"/>
          </p:cNvSpPr>
          <p:nvPr/>
        </p:nvSpPr>
        <p:spPr bwMode="auto">
          <a:xfrm>
            <a:off x="422989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2" name="Text Box 19"/>
          <p:cNvSpPr txBox="1">
            <a:spLocks noChangeArrowheads="1"/>
          </p:cNvSpPr>
          <p:nvPr/>
        </p:nvSpPr>
        <p:spPr bwMode="auto">
          <a:xfrm>
            <a:off x="47029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3" name="Text Box 19"/>
          <p:cNvSpPr txBox="1">
            <a:spLocks noChangeArrowheads="1"/>
          </p:cNvSpPr>
          <p:nvPr/>
        </p:nvSpPr>
        <p:spPr bwMode="auto">
          <a:xfrm>
            <a:off x="517604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4" name="Text Box 19"/>
          <p:cNvSpPr txBox="1">
            <a:spLocks noChangeArrowheads="1"/>
          </p:cNvSpPr>
          <p:nvPr/>
        </p:nvSpPr>
        <p:spPr bwMode="auto">
          <a:xfrm>
            <a:off x="56173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5" name="Text Box 19"/>
          <p:cNvSpPr txBox="1">
            <a:spLocks noChangeArrowheads="1"/>
          </p:cNvSpPr>
          <p:nvPr/>
        </p:nvSpPr>
        <p:spPr bwMode="auto">
          <a:xfrm>
            <a:off x="609044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6" name="Text Box 19"/>
          <p:cNvSpPr txBox="1">
            <a:spLocks noChangeArrowheads="1"/>
          </p:cNvSpPr>
          <p:nvPr/>
        </p:nvSpPr>
        <p:spPr bwMode="auto">
          <a:xfrm>
            <a:off x="656351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742112" y="17526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capacity</a:t>
            </a:r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3931603" y="12192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1589087" y="17526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 flipV="1">
            <a:off x="2148523" y="12192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3931605" y="3962400"/>
            <a:ext cx="4678995" cy="6019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ize  of buffer</a:t>
            </a:r>
          </a:p>
        </p:txBody>
      </p:sp>
      <p:sp>
        <p:nvSpPr>
          <p:cNvPr id="99" name="Rectangle 98"/>
          <p:cNvSpPr/>
          <p:nvPr/>
        </p:nvSpPr>
        <p:spPr>
          <a:xfrm>
            <a:off x="3931603" y="3276600"/>
            <a:ext cx="4678997" cy="6019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first element  not be read or written by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ipc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/ app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3923627" y="2590800"/>
            <a:ext cx="4687384" cy="6019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next element to be read or written by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ipc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/app</a:t>
            </a:r>
          </a:p>
        </p:txBody>
      </p:sp>
      <p:cxnSp>
        <p:nvCxnSpPr>
          <p:cNvPr id="102" name="Straight Arrow Connector 101"/>
          <p:cNvCxnSpPr/>
          <p:nvPr/>
        </p:nvCxnSpPr>
        <p:spPr>
          <a:xfrm flipV="1">
            <a:off x="7333456" y="12192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52400" y="2590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position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52400" y="3276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limit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52400" y="4038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capacity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133600" y="2590800"/>
            <a:ext cx="1600200" cy="419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ByeBuffer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152400" y="4800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yte[] contents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52400" y="54864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mark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52400" y="6096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isMarked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75456" y="1733550"/>
            <a:ext cx="103266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mark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923627" y="5532120"/>
            <a:ext cx="4687384" cy="6019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 of first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unaccessed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byte</a:t>
            </a:r>
          </a:p>
        </p:txBody>
      </p:sp>
      <p:pic>
        <p:nvPicPr>
          <p:cNvPr id="41" name="~PP2187.WAV">
            <a:hlinkClick r:id="" action="ppaction://media"/>
          </p:cNvPr>
          <p:cNvPicPr>
            <a:picLocks noRot="1" noChangeAspect="1"/>
          </p:cNvPicPr>
          <p:nvPr>
            <a:wavAudioFile r:embed="rId2" name="~PP218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7206831"/>
      </p:ext>
    </p:extLst>
  </p:cSld>
  <p:clrMapOvr>
    <a:masterClrMapping/>
  </p:clrMapOvr>
  <p:transition advTm="48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98" grpId="0" animBg="1"/>
      <p:bldP spid="99" grpId="0" animBg="1"/>
      <p:bldP spid="100" grpId="0" animBg="1"/>
      <p:bldP spid="4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Writing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52400" y="2667000"/>
            <a:ext cx="1600200" cy="3124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ByeBuffer</a:t>
            </a:r>
            <a:endParaRPr lang="en-US" dirty="0"/>
          </a:p>
        </p:txBody>
      </p:sp>
      <p:sp>
        <p:nvSpPr>
          <p:cNvPr id="56" name="Text Box 19"/>
          <p:cNvSpPr txBox="1">
            <a:spLocks noChangeArrowheads="1"/>
          </p:cNvSpPr>
          <p:nvPr/>
        </p:nvSpPr>
        <p:spPr bwMode="auto">
          <a:xfrm>
            <a:off x="194389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7" name="Text Box 19"/>
          <p:cNvSpPr txBox="1">
            <a:spLocks noChangeArrowheads="1"/>
          </p:cNvSpPr>
          <p:nvPr/>
        </p:nvSpPr>
        <p:spPr bwMode="auto">
          <a:xfrm>
            <a:off x="24169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8" name="Text Box 19"/>
          <p:cNvSpPr txBox="1">
            <a:spLocks noChangeArrowheads="1"/>
          </p:cNvSpPr>
          <p:nvPr/>
        </p:nvSpPr>
        <p:spPr bwMode="auto">
          <a:xfrm>
            <a:off x="285829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9" name="Text Box 19"/>
          <p:cNvSpPr txBox="1">
            <a:spLocks noChangeArrowheads="1"/>
          </p:cNvSpPr>
          <p:nvPr/>
        </p:nvSpPr>
        <p:spPr bwMode="auto">
          <a:xfrm>
            <a:off x="33313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0" name="Text Box 19"/>
          <p:cNvSpPr txBox="1">
            <a:spLocks noChangeArrowheads="1"/>
          </p:cNvSpPr>
          <p:nvPr/>
        </p:nvSpPr>
        <p:spPr bwMode="auto">
          <a:xfrm>
            <a:off x="380444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1" name="Text Box 19"/>
          <p:cNvSpPr txBox="1">
            <a:spLocks noChangeArrowheads="1"/>
          </p:cNvSpPr>
          <p:nvPr/>
        </p:nvSpPr>
        <p:spPr bwMode="auto">
          <a:xfrm>
            <a:off x="422989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2" name="Text Box 19"/>
          <p:cNvSpPr txBox="1">
            <a:spLocks noChangeArrowheads="1"/>
          </p:cNvSpPr>
          <p:nvPr/>
        </p:nvSpPr>
        <p:spPr bwMode="auto">
          <a:xfrm>
            <a:off x="47029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3" name="Text Box 19"/>
          <p:cNvSpPr txBox="1">
            <a:spLocks noChangeArrowheads="1"/>
          </p:cNvSpPr>
          <p:nvPr/>
        </p:nvSpPr>
        <p:spPr bwMode="auto">
          <a:xfrm>
            <a:off x="517604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4" name="Text Box 19"/>
          <p:cNvSpPr txBox="1">
            <a:spLocks noChangeArrowheads="1"/>
          </p:cNvSpPr>
          <p:nvPr/>
        </p:nvSpPr>
        <p:spPr bwMode="auto">
          <a:xfrm>
            <a:off x="56173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5" name="Text Box 19"/>
          <p:cNvSpPr txBox="1">
            <a:spLocks noChangeArrowheads="1"/>
          </p:cNvSpPr>
          <p:nvPr/>
        </p:nvSpPr>
        <p:spPr bwMode="auto">
          <a:xfrm>
            <a:off x="609044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6" name="Text Box 19"/>
          <p:cNvSpPr txBox="1">
            <a:spLocks noChangeArrowheads="1"/>
          </p:cNvSpPr>
          <p:nvPr/>
        </p:nvSpPr>
        <p:spPr bwMode="auto">
          <a:xfrm>
            <a:off x="656351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589087" y="17526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 flipV="1">
            <a:off x="2148523" y="12192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3931603" y="3467100"/>
            <a:ext cx="4694239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Invokes channel read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967797" y="5600700"/>
            <a:ext cx="4694239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Invokes channel write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931602" y="4457700"/>
            <a:ext cx="4694239" cy="5878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Makes buffer ready for reading by IPC mechanism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931603" y="3924300"/>
            <a:ext cx="4694239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byteBuffer.put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(“hello”.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getBytes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752600" y="3977640"/>
            <a:ext cx="1578769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ut(byte[])</a:t>
            </a:r>
          </a:p>
        </p:txBody>
      </p: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1905000" y="762000"/>
            <a:ext cx="473075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0" name="Text Box 19"/>
          <p:cNvSpPr txBox="1">
            <a:spLocks noChangeArrowheads="1"/>
          </p:cNvSpPr>
          <p:nvPr/>
        </p:nvSpPr>
        <p:spPr bwMode="auto">
          <a:xfrm>
            <a:off x="2378075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2819400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3292475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l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3" name="Text Box 19"/>
          <p:cNvSpPr txBox="1">
            <a:spLocks noChangeArrowheads="1"/>
          </p:cNvSpPr>
          <p:nvPr/>
        </p:nvSpPr>
        <p:spPr bwMode="auto">
          <a:xfrm>
            <a:off x="3765550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o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541712" y="17526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4114800" y="1272540"/>
            <a:ext cx="3218656" cy="480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3962400" y="5067300"/>
            <a:ext cx="4694239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byteBuffer.flip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752600" y="4876800"/>
            <a:ext cx="1578769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lip()</a:t>
            </a:r>
          </a:p>
        </p:txBody>
      </p:sp>
      <p:cxnSp>
        <p:nvCxnSpPr>
          <p:cNvPr id="53" name="Straight Arrow Connector 52"/>
          <p:cNvCxnSpPr>
            <a:stCxn id="71" idx="0"/>
            <a:endCxn id="61" idx="2"/>
          </p:cNvCxnSpPr>
          <p:nvPr/>
        </p:nvCxnSpPr>
        <p:spPr>
          <a:xfrm flipV="1">
            <a:off x="2180431" y="1219200"/>
            <a:ext cx="2286001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6742112" y="17526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capacity</a:t>
            </a:r>
          </a:p>
        </p:txBody>
      </p:sp>
      <p:sp>
        <p:nvSpPr>
          <p:cNvPr id="72" name="Rectangle 71"/>
          <p:cNvSpPr/>
          <p:nvPr/>
        </p:nvSpPr>
        <p:spPr>
          <a:xfrm>
            <a:off x="3931603" y="2362200"/>
            <a:ext cx="4694239" cy="571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  makes buffer ready for writing by it</a:t>
            </a:r>
          </a:p>
        </p:txBody>
      </p:sp>
      <p:sp>
        <p:nvSpPr>
          <p:cNvPr id="73" name="Rectangle 72"/>
          <p:cNvSpPr/>
          <p:nvPr/>
        </p:nvSpPr>
        <p:spPr>
          <a:xfrm>
            <a:off x="3931603" y="2933700"/>
            <a:ext cx="4694239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byteBuffer.clear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74" name="Rectangle 73"/>
          <p:cNvSpPr/>
          <p:nvPr/>
        </p:nvSpPr>
        <p:spPr>
          <a:xfrm>
            <a:off x="1745297" y="3048000"/>
            <a:ext cx="1578769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lear()</a:t>
            </a:r>
          </a:p>
        </p:txBody>
      </p:sp>
      <p:cxnSp>
        <p:nvCxnSpPr>
          <p:cNvPr id="76" name="Straight Arrow Connector 75"/>
          <p:cNvCxnSpPr/>
          <p:nvPr/>
        </p:nvCxnSpPr>
        <p:spPr>
          <a:xfrm flipV="1">
            <a:off x="7333456" y="12192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44" idx="0"/>
            <a:endCxn id="61" idx="2"/>
          </p:cNvCxnSpPr>
          <p:nvPr/>
        </p:nvCxnSpPr>
        <p:spPr>
          <a:xfrm flipV="1">
            <a:off x="4133056" y="1219200"/>
            <a:ext cx="333376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3962400" y="6057900"/>
            <a:ext cx="4694239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channel.write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2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9" name="Straight Arrow Connector 48"/>
          <p:cNvCxnSpPr>
            <a:stCxn id="71" idx="0"/>
          </p:cNvCxnSpPr>
          <p:nvPr/>
        </p:nvCxnSpPr>
        <p:spPr>
          <a:xfrm flipV="1">
            <a:off x="2180431" y="1219200"/>
            <a:ext cx="960914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475456" y="1733550"/>
            <a:ext cx="103266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mark</a:t>
            </a:r>
          </a:p>
        </p:txBody>
      </p:sp>
      <p:pic>
        <p:nvPicPr>
          <p:cNvPr id="51" name="~PP310.WAV">
            <a:hlinkClick r:id="" action="ppaction://media"/>
          </p:cNvPr>
          <p:cNvPicPr>
            <a:picLocks noRot="1" noChangeAspect="1"/>
          </p:cNvPicPr>
          <p:nvPr>
            <a:wavAudioFile r:embed="rId2" name="~PP31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8162526"/>
      </p:ext>
    </p:extLst>
  </p:cSld>
  <p:clrMapOvr>
    <a:masterClrMapping/>
  </p:clrMapOvr>
  <p:transition advTm="2478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79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6" grpId="0" animBg="1"/>
      <p:bldP spid="47" grpId="0" animBg="1"/>
      <p:bldP spid="72" grpId="0" animBg="1"/>
      <p:bldP spid="73" grpId="0" animBg="1"/>
      <p:bldP spid="74" grpId="0" animBg="1"/>
      <p:bldP spid="4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Reading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52400" y="2667000"/>
            <a:ext cx="1600200" cy="3124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ByeBuffer</a:t>
            </a:r>
            <a:endParaRPr lang="en-US" dirty="0"/>
          </a:p>
        </p:txBody>
      </p:sp>
      <p:sp>
        <p:nvSpPr>
          <p:cNvPr id="56" name="Text Box 19"/>
          <p:cNvSpPr txBox="1">
            <a:spLocks noChangeArrowheads="1"/>
          </p:cNvSpPr>
          <p:nvPr/>
        </p:nvSpPr>
        <p:spPr bwMode="auto">
          <a:xfrm>
            <a:off x="194389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7" name="Text Box 19"/>
          <p:cNvSpPr txBox="1">
            <a:spLocks noChangeArrowheads="1"/>
          </p:cNvSpPr>
          <p:nvPr/>
        </p:nvSpPr>
        <p:spPr bwMode="auto">
          <a:xfrm>
            <a:off x="24169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8" name="Text Box 19"/>
          <p:cNvSpPr txBox="1">
            <a:spLocks noChangeArrowheads="1"/>
          </p:cNvSpPr>
          <p:nvPr/>
        </p:nvSpPr>
        <p:spPr bwMode="auto">
          <a:xfrm>
            <a:off x="285829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9" name="Text Box 19"/>
          <p:cNvSpPr txBox="1">
            <a:spLocks noChangeArrowheads="1"/>
          </p:cNvSpPr>
          <p:nvPr/>
        </p:nvSpPr>
        <p:spPr bwMode="auto">
          <a:xfrm>
            <a:off x="33313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0" name="Text Box 19"/>
          <p:cNvSpPr txBox="1">
            <a:spLocks noChangeArrowheads="1"/>
          </p:cNvSpPr>
          <p:nvPr/>
        </p:nvSpPr>
        <p:spPr bwMode="auto">
          <a:xfrm>
            <a:off x="380444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1" name="Text Box 19"/>
          <p:cNvSpPr txBox="1">
            <a:spLocks noChangeArrowheads="1"/>
          </p:cNvSpPr>
          <p:nvPr/>
        </p:nvSpPr>
        <p:spPr bwMode="auto">
          <a:xfrm>
            <a:off x="422989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2" name="Text Box 19"/>
          <p:cNvSpPr txBox="1">
            <a:spLocks noChangeArrowheads="1"/>
          </p:cNvSpPr>
          <p:nvPr/>
        </p:nvSpPr>
        <p:spPr bwMode="auto">
          <a:xfrm>
            <a:off x="47029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3" name="Text Box 19"/>
          <p:cNvSpPr txBox="1">
            <a:spLocks noChangeArrowheads="1"/>
          </p:cNvSpPr>
          <p:nvPr/>
        </p:nvSpPr>
        <p:spPr bwMode="auto">
          <a:xfrm>
            <a:off x="517604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4" name="Text Box 19"/>
          <p:cNvSpPr txBox="1">
            <a:spLocks noChangeArrowheads="1"/>
          </p:cNvSpPr>
          <p:nvPr/>
        </p:nvSpPr>
        <p:spPr bwMode="auto">
          <a:xfrm>
            <a:off x="56173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5" name="Text Box 19"/>
          <p:cNvSpPr txBox="1">
            <a:spLocks noChangeArrowheads="1"/>
          </p:cNvSpPr>
          <p:nvPr/>
        </p:nvSpPr>
        <p:spPr bwMode="auto">
          <a:xfrm>
            <a:off x="609044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6" name="Text Box 19"/>
          <p:cNvSpPr txBox="1">
            <a:spLocks noChangeArrowheads="1"/>
          </p:cNvSpPr>
          <p:nvPr/>
        </p:nvSpPr>
        <p:spPr bwMode="auto">
          <a:xfrm>
            <a:off x="656351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589087" y="17526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 flipV="1">
            <a:off x="2148523" y="12192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3931602" y="3429000"/>
            <a:ext cx="4694239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  invokes channel read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931602" y="5562600"/>
            <a:ext cx="4694239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Reads buffer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931602" y="4419600"/>
            <a:ext cx="4694239" cy="5878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Makes buffer ready for reading by  it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931602" y="3886200"/>
            <a:ext cx="4694239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byteBuffer.read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752600" y="3977640"/>
            <a:ext cx="1578769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get(byte[])</a:t>
            </a:r>
          </a:p>
        </p:txBody>
      </p: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1905000" y="762000"/>
            <a:ext cx="473075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0" name="Text Box 19"/>
          <p:cNvSpPr txBox="1">
            <a:spLocks noChangeArrowheads="1"/>
          </p:cNvSpPr>
          <p:nvPr/>
        </p:nvSpPr>
        <p:spPr bwMode="auto">
          <a:xfrm>
            <a:off x="2378075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2819400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3292475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l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3" name="Text Box 19"/>
          <p:cNvSpPr txBox="1">
            <a:spLocks noChangeArrowheads="1"/>
          </p:cNvSpPr>
          <p:nvPr/>
        </p:nvSpPr>
        <p:spPr bwMode="auto">
          <a:xfrm>
            <a:off x="3765550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o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541712" y="17526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4114800" y="1272540"/>
            <a:ext cx="3218656" cy="480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3931602" y="5029200"/>
            <a:ext cx="4694239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byteBuffer.flip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cxnSp>
        <p:nvCxnSpPr>
          <p:cNvPr id="53" name="Straight Arrow Connector 52"/>
          <p:cNvCxnSpPr>
            <a:stCxn id="71" idx="0"/>
            <a:endCxn id="61" idx="2"/>
          </p:cNvCxnSpPr>
          <p:nvPr/>
        </p:nvCxnSpPr>
        <p:spPr>
          <a:xfrm flipV="1">
            <a:off x="2180431" y="1219200"/>
            <a:ext cx="2286001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6742112" y="17526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capacity</a:t>
            </a:r>
          </a:p>
        </p:txBody>
      </p:sp>
      <p:sp>
        <p:nvSpPr>
          <p:cNvPr id="72" name="Rectangle 71"/>
          <p:cNvSpPr/>
          <p:nvPr/>
        </p:nvSpPr>
        <p:spPr>
          <a:xfrm>
            <a:off x="3931602" y="2400300"/>
            <a:ext cx="4694239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  makes buffer ready for writing by IPC</a:t>
            </a:r>
          </a:p>
        </p:txBody>
      </p:sp>
      <p:sp>
        <p:nvSpPr>
          <p:cNvPr id="73" name="Rectangle 72"/>
          <p:cNvSpPr/>
          <p:nvPr/>
        </p:nvSpPr>
        <p:spPr>
          <a:xfrm>
            <a:off x="3931602" y="2895600"/>
            <a:ext cx="4694239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byteBuffer.clear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cxnSp>
        <p:nvCxnSpPr>
          <p:cNvPr id="76" name="Straight Arrow Connector 75"/>
          <p:cNvCxnSpPr/>
          <p:nvPr/>
        </p:nvCxnSpPr>
        <p:spPr>
          <a:xfrm flipV="1">
            <a:off x="7333456" y="12192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44" idx="0"/>
            <a:endCxn id="61" idx="2"/>
          </p:cNvCxnSpPr>
          <p:nvPr/>
        </p:nvCxnSpPr>
        <p:spPr>
          <a:xfrm flipV="1">
            <a:off x="4133056" y="1219200"/>
            <a:ext cx="333376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3931602" y="6019800"/>
            <a:ext cx="4694239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yte[] bytes = 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byte[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byteBuffer.remaining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()] </a:t>
            </a:r>
          </a:p>
        </p:txBody>
      </p:sp>
      <p:cxnSp>
        <p:nvCxnSpPr>
          <p:cNvPr id="49" name="Straight Arrow Connector 48"/>
          <p:cNvCxnSpPr>
            <a:stCxn id="71" idx="0"/>
            <a:endCxn id="61" idx="2"/>
          </p:cNvCxnSpPr>
          <p:nvPr/>
        </p:nvCxnSpPr>
        <p:spPr>
          <a:xfrm flipV="1">
            <a:off x="2180431" y="1219200"/>
            <a:ext cx="2286001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3931602" y="6477000"/>
            <a:ext cx="4694239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byteBuffer.get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(bytes)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75456" y="1733550"/>
            <a:ext cx="103266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mark</a:t>
            </a:r>
          </a:p>
        </p:txBody>
      </p:sp>
      <p:pic>
        <p:nvPicPr>
          <p:cNvPr id="47" name="~PP3326.WAV">
            <a:hlinkClick r:id="" action="ppaction://media"/>
          </p:cNvPr>
          <p:cNvPicPr>
            <a:picLocks noRot="1" noChangeAspect="1"/>
          </p:cNvPicPr>
          <p:nvPr>
            <a:wavAudioFile r:embed="rId2" name="~PP332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2707262"/>
      </p:ext>
    </p:extLst>
  </p:cSld>
  <p:clrMapOvr>
    <a:masterClrMapping/>
  </p:clrMapOvr>
  <p:transition advTm="109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79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6" grpId="0" animBg="1"/>
      <p:bldP spid="72" grpId="0" animBg="1"/>
      <p:bldP spid="73" grpId="0" animBg="1"/>
      <p:bldP spid="48" grpId="0" animBg="1"/>
      <p:bldP spid="5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3391694" y="17526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Marking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52400" y="2590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position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2400" y="3276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limit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2400" y="4038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capacity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33600" y="2590800"/>
            <a:ext cx="1600200" cy="419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ByeBuffer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2400" y="4800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yte[] contents</a:t>
            </a:r>
          </a:p>
        </p:txBody>
      </p:sp>
      <p:sp>
        <p:nvSpPr>
          <p:cNvPr id="56" name="Text Box 19"/>
          <p:cNvSpPr txBox="1">
            <a:spLocks noChangeArrowheads="1"/>
          </p:cNvSpPr>
          <p:nvPr/>
        </p:nvSpPr>
        <p:spPr bwMode="auto">
          <a:xfrm>
            <a:off x="194389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7" name="Text Box 19"/>
          <p:cNvSpPr txBox="1">
            <a:spLocks noChangeArrowheads="1"/>
          </p:cNvSpPr>
          <p:nvPr/>
        </p:nvSpPr>
        <p:spPr bwMode="auto">
          <a:xfrm>
            <a:off x="24169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8" name="Text Box 19"/>
          <p:cNvSpPr txBox="1">
            <a:spLocks noChangeArrowheads="1"/>
          </p:cNvSpPr>
          <p:nvPr/>
        </p:nvSpPr>
        <p:spPr bwMode="auto">
          <a:xfrm>
            <a:off x="285829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9" name="Text Box 19"/>
          <p:cNvSpPr txBox="1">
            <a:spLocks noChangeArrowheads="1"/>
          </p:cNvSpPr>
          <p:nvPr/>
        </p:nvSpPr>
        <p:spPr bwMode="auto">
          <a:xfrm>
            <a:off x="33313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0" name="Text Box 19"/>
          <p:cNvSpPr txBox="1">
            <a:spLocks noChangeArrowheads="1"/>
          </p:cNvSpPr>
          <p:nvPr/>
        </p:nvSpPr>
        <p:spPr bwMode="auto">
          <a:xfrm>
            <a:off x="380444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1" name="Text Box 19"/>
          <p:cNvSpPr txBox="1">
            <a:spLocks noChangeArrowheads="1"/>
          </p:cNvSpPr>
          <p:nvPr/>
        </p:nvSpPr>
        <p:spPr bwMode="auto">
          <a:xfrm>
            <a:off x="422989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2" name="Text Box 19"/>
          <p:cNvSpPr txBox="1">
            <a:spLocks noChangeArrowheads="1"/>
          </p:cNvSpPr>
          <p:nvPr/>
        </p:nvSpPr>
        <p:spPr bwMode="auto">
          <a:xfrm>
            <a:off x="47029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3" name="Text Box 19"/>
          <p:cNvSpPr txBox="1">
            <a:spLocks noChangeArrowheads="1"/>
          </p:cNvSpPr>
          <p:nvPr/>
        </p:nvSpPr>
        <p:spPr bwMode="auto">
          <a:xfrm>
            <a:off x="517604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4" name="Text Box 19"/>
          <p:cNvSpPr txBox="1">
            <a:spLocks noChangeArrowheads="1"/>
          </p:cNvSpPr>
          <p:nvPr/>
        </p:nvSpPr>
        <p:spPr bwMode="auto">
          <a:xfrm>
            <a:off x="561736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5" name="Text Box 19"/>
          <p:cNvSpPr txBox="1">
            <a:spLocks noChangeArrowheads="1"/>
          </p:cNvSpPr>
          <p:nvPr/>
        </p:nvSpPr>
        <p:spPr bwMode="auto">
          <a:xfrm>
            <a:off x="6090444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6" name="Text Box 19"/>
          <p:cNvSpPr txBox="1">
            <a:spLocks noChangeArrowheads="1"/>
          </p:cNvSpPr>
          <p:nvPr/>
        </p:nvSpPr>
        <p:spPr bwMode="auto">
          <a:xfrm>
            <a:off x="6563519" y="762000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742112" y="17526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capacity</a:t>
            </a:r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3931603" y="12192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1589087" y="17526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 flipV="1">
            <a:off x="2148523" y="12192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V="1">
            <a:off x="7333456" y="12192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475456" y="1733550"/>
            <a:ext cx="103266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mark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52400" y="54864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mark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52400" y="6096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arked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102223" y="2743200"/>
            <a:ext cx="3647282" cy="6000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ark position  of first unconsumed op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755231" y="2743200"/>
            <a:ext cx="1184275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ark()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830262" y="1219200"/>
            <a:ext cx="1303338" cy="514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5102223" y="3343275"/>
            <a:ext cx="3660777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byteBuffer.mark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040982" y="5029200"/>
            <a:ext cx="4722018" cy="8001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Same buffer may be  used for multiple  batch operations before  result is  consumed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038600" y="5829300"/>
            <a:ext cx="4722018" cy="8001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Receiving same logical data in multiple  physical chunks</a:t>
            </a:r>
          </a:p>
        </p:txBody>
      </p:sp>
      <p:pic>
        <p:nvPicPr>
          <p:cNvPr id="34" name="~PP2461.WAV">
            <a:hlinkClick r:id="" action="ppaction://media"/>
          </p:cNvPr>
          <p:cNvPicPr>
            <a:picLocks noRot="1" noChangeAspect="1"/>
          </p:cNvPicPr>
          <p:nvPr>
            <a:wavAudioFile r:embed="rId2" name="~PP246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2025094"/>
      </p:ext>
    </p:extLst>
  </p:cSld>
  <p:clrMapOvr>
    <a:masterClrMapping/>
  </p:clrMapOvr>
  <p:transition advTm="31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8" grpId="0" animBg="1"/>
      <p:bldP spid="39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Word  Remote Assignment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895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201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201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819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2819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rot="5400000" flipH="1" flipV="1">
            <a:off x="3201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209800" y="2590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word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209800" y="4648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word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371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371600" y="5715000"/>
            <a:ext cx="1447800" cy="457200"/>
          </a:xfrm>
          <a:prstGeom prst="rect">
            <a:avLst/>
          </a:prstGeom>
          <a:solidFill>
            <a:schemeClr val="accent4">
              <a:alpha val="44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word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47800" y="3505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word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200" y="3505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word</a:t>
            </a:r>
          </a:p>
        </p:txBody>
      </p:sp>
      <p:sp>
        <p:nvSpPr>
          <p:cNvPr id="27" name="Multiply 26"/>
          <p:cNvSpPr/>
          <p:nvPr/>
        </p:nvSpPr>
        <p:spPr>
          <a:xfrm>
            <a:off x="609600" y="3429000"/>
            <a:ext cx="457200" cy="5334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953000" y="1371600"/>
            <a:ext cx="3733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Queue size is 1 word</a:t>
            </a:r>
          </a:p>
        </p:txBody>
      </p:sp>
      <p:pic>
        <p:nvPicPr>
          <p:cNvPr id="17" name="~PP1701.WAV">
            <a:hlinkClick r:id="" action="ppaction://media"/>
          </p:cNvPr>
          <p:cNvPicPr>
            <a:picLocks noRot="1" noChangeAspect="1"/>
          </p:cNvPicPr>
          <p:nvPr>
            <a:wavAudioFile r:embed="rId2" name="~PP170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2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0" grpId="0" animBg="1"/>
      <p:bldP spid="27" grpId="0" animBg="1"/>
      <p:bldP spid="3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Operations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52400" y="762000"/>
            <a:ext cx="1600200" cy="5715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ByeBuffer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1752600" y="1371600"/>
            <a:ext cx="1578769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lip()</a:t>
            </a:r>
          </a:p>
        </p:txBody>
      </p:sp>
      <p:sp>
        <p:nvSpPr>
          <p:cNvPr id="74" name="Rectangle 73"/>
          <p:cNvSpPr/>
          <p:nvPr/>
        </p:nvSpPr>
        <p:spPr>
          <a:xfrm>
            <a:off x="1752600" y="1905000"/>
            <a:ext cx="1578769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lear()</a:t>
            </a:r>
          </a:p>
        </p:txBody>
      </p:sp>
      <p:sp>
        <p:nvSpPr>
          <p:cNvPr id="85" name="Rectangle 84"/>
          <p:cNvSpPr/>
          <p:nvPr/>
        </p:nvSpPr>
        <p:spPr>
          <a:xfrm>
            <a:off x="3883501" y="1828800"/>
            <a:ext cx="4694239" cy="4381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osition = 0, limit = capacity, </a:t>
            </a:r>
            <a:r>
              <a:rPr lang="en-US" dirty="0">
                <a:latin typeface="Calibri" pitchFamily="34" charset="0"/>
                <a:cs typeface="Calibri" pitchFamily="34" charset="0"/>
              </a:rPr>
              <a:t>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arked = false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883501" y="1314450"/>
            <a:ext cx="4694239" cy="4381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 = position, position = 0, </a:t>
            </a:r>
            <a:r>
              <a:rPr lang="en-US" dirty="0">
                <a:latin typeface="Calibri" pitchFamily="34" charset="0"/>
                <a:cs typeface="Calibri" pitchFamily="34" charset="0"/>
              </a:rPr>
              <a:t>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arked = false</a:t>
            </a:r>
          </a:p>
        </p:txBody>
      </p:sp>
      <p:sp>
        <p:nvSpPr>
          <p:cNvPr id="9" name="Rectangle 8"/>
          <p:cNvSpPr/>
          <p:nvPr/>
        </p:nvSpPr>
        <p:spPr>
          <a:xfrm>
            <a:off x="1752600" y="838200"/>
            <a:ext cx="1578769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remaining()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83499" y="838200"/>
            <a:ext cx="4694239" cy="381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imit – position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52600" y="3581400"/>
            <a:ext cx="1578769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mark()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02551" y="3505200"/>
            <a:ext cx="4694239" cy="495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ark = position,  marked = true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52600" y="2971800"/>
            <a:ext cx="1578769" cy="4381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eset()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02551" y="2971800"/>
            <a:ext cx="4694239" cy="4191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osition = mark, if marked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74031" y="2438400"/>
            <a:ext cx="1578769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ewind()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902551" y="2400300"/>
            <a:ext cx="4694239" cy="4191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osition = 0, marked = false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52600" y="4114800"/>
            <a:ext cx="1578769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ut(bytes[] b)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921601" y="4114800"/>
            <a:ext cx="4694239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byte, write next byte at pos,  pos++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752600" y="4724400"/>
            <a:ext cx="1578769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get(bytes[] b)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916361" y="4648200"/>
            <a:ext cx="4694239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byte, read next byte at pos, and pos++</a:t>
            </a:r>
          </a:p>
        </p:txBody>
      </p:sp>
      <p:pic>
        <p:nvPicPr>
          <p:cNvPr id="23" name="~PP83.WAV">
            <a:hlinkClick r:id="" action="ppaction://media"/>
          </p:cNvPr>
          <p:cNvPicPr>
            <a:picLocks noRot="1" noChangeAspect="1"/>
          </p:cNvPicPr>
          <p:nvPr>
            <a:wavAudioFile r:embed="rId2" name="~PP8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752600" y="5334000"/>
            <a:ext cx="1578769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962400" y="5257800"/>
            <a:ext cx="4618039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 = p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52600" y="5943600"/>
            <a:ext cx="1578769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l)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992561" y="5867400"/>
            <a:ext cx="4618039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 = 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4288360"/>
      </p:ext>
    </p:extLst>
  </p:cSld>
  <p:clrMapOvr>
    <a:masterClrMapping/>
  </p:clrMapOvr>
  <p:transition advTm="58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85" grpId="0" animBg="1"/>
      <p:bldP spid="30" grpId="0" animBg="1"/>
      <p:bldP spid="10" grpId="0" animBg="1"/>
      <p:bldP spid="13" grpId="0" animBg="1"/>
      <p:bldP spid="15" grpId="0" animBg="1"/>
      <p:bldP spid="18" grpId="0" animBg="1"/>
      <p:bldP spid="20" grpId="0" animBg="1"/>
      <p:bldP spid="22" grpId="0" animBg="1"/>
      <p:bldP spid="25" grpId="0" animBg="1"/>
      <p:bldP spid="2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NIO Evaluation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057400" y="1524000"/>
            <a:ext cx="4694238" cy="68579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More flexible  than even Java sockets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57400" y="2590800"/>
            <a:ext cx="4694238" cy="68579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Hence more complex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57400" y="3276600"/>
            <a:ext cx="4694238" cy="6857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Even the normal case requires tutorials describing normal patterns of user</a:t>
            </a:r>
          </a:p>
        </p:txBody>
      </p:sp>
      <p:sp>
        <p:nvSpPr>
          <p:cNvPr id="7" name="Rectangle 6"/>
          <p:cNvSpPr/>
          <p:nvPr/>
        </p:nvSpPr>
        <p:spPr>
          <a:xfrm>
            <a:off x="2057400" y="3962400"/>
            <a:ext cx="4694238" cy="6857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Selection must be done in a single complex thread</a:t>
            </a:r>
          </a:p>
        </p:txBody>
      </p:sp>
      <p:pic>
        <p:nvPicPr>
          <p:cNvPr id="10" name="~PP650.WAV">
            <a:hlinkClick r:id="" action="ppaction://media"/>
          </p:cNvPr>
          <p:cNvPicPr>
            <a:picLocks noRot="1" noChangeAspect="1"/>
          </p:cNvPicPr>
          <p:nvPr>
            <a:wavAudioFile r:embed="rId2" name="~PP650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9031732"/>
      </p:ext>
    </p:extLst>
  </p:cSld>
  <p:clrMapOvr>
    <a:masterClrMapping/>
  </p:clrMapOvr>
  <p:transition advTm="413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Operations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57200" y="1600200"/>
            <a:ext cx="3581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thread_id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&gt;, 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expression&gt;)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572000" y="1524000"/>
            <a:ext cx="3581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blocking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57200" y="2514600"/>
            <a:ext cx="3581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receive ()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572000" y="2514600"/>
            <a:ext cx="3581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57200" y="3581400"/>
            <a:ext cx="3581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recvclr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()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572000" y="3505200"/>
            <a:ext cx="3581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blocking, polling, returns either message if it exists, otherwise a special value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209800" y="5181600"/>
            <a:ext cx="35814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Implementation?</a:t>
            </a:r>
          </a:p>
        </p:txBody>
      </p:sp>
      <p:pic>
        <p:nvPicPr>
          <p:cNvPr id="10" name="~PP3445.WAV">
            <a:hlinkClick r:id="" action="ppaction://media"/>
          </p:cNvPr>
          <p:cNvPicPr>
            <a:picLocks noRot="1" noChangeAspect="1"/>
          </p:cNvPicPr>
          <p:nvPr>
            <a:wavAudioFile r:embed="rId2" name="~PP3445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7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0" grpId="0" animBg="1"/>
      <p:bldP spid="41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Data Structure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81000" y="762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stack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1447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registers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1000" y="2209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counter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1000" y="2971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priority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3657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status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" y="4419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receivedWord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1000" y="5181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bool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hasMessage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62200" y="685800"/>
            <a:ext cx="1600200" cy="5486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pic>
        <p:nvPicPr>
          <p:cNvPr id="11" name="~PP2551.WAV">
            <a:hlinkClick r:id="" action="ppaction://media"/>
          </p:cNvPr>
          <p:cNvPicPr>
            <a:picLocks noRot="1" noChangeAspect="1"/>
          </p:cNvPicPr>
          <p:nvPr>
            <a:wavAudioFile r:embed="rId2" name="~PP255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77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1.9|3.1|16.1|6|3.2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4.3|2.8|10.9|2.4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7|9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|3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6.6|14.6|63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3.5|3.5|105.9|1.6|9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6.6|1.2|2.6|4|129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.6|5|4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5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2.8|170|1.9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5.7|8.8|1|8.9|0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5|13.9|3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6.8|14.7|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2.4|1.4|4.7|6.4|6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0.2|1.8|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|16.5|12.7|3.6|24.1|5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4.6|11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|5.4|3.5|4.2|5.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6.2|3.3|11.5|17.5|2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3|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|46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54.8|25.2|5.8|1.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7|13.2|8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8.2|6.5|4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4|13.2|13.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0.6|7.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0.3|3.1|3.3|1.4|3.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66.6|7.5|0.8|10.4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6|1.4|2.5|12.6|17.4|6.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6.7|49.3|4.2|4.1|1.9|44.7|75.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7|103.8|8.7|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54.8|22.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|47.5|4.2|282.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7.2|26.9|0.9|1.4|18.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7.1|6|207.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|11.3|182.6|46.4|60.7|1.7|32.5|50.2|13.5|22.3|7.5|27.7|19.4|82.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5.3|15.2|7.6|270.8|1.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8.6|4.8|5.8|11.6|32.4|52.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5.9|2.8|28.4|19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3|111.5|2.8|35.8|7.2|71|14.1|80.1|1.9|14.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4.6|14.6|5.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4.6|5.1|25.7|5.5|67|20.5|3.6|38.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1|6|4.1|2.7|12.5|1|1.2|23|4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4.7|5.2|2.2|7.2|1.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3|0.7|11.1|14.5|12.8|3|4.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5.1|1.7|26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9|5|1.8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40.3|4.1|6.2|1.5|1.9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5.6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8.7|14.9|35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29531</TotalTime>
  <Words>3284</Words>
  <Application>Microsoft Office PowerPoint</Application>
  <PresentationFormat>On-screen Show (4:3)</PresentationFormat>
  <Paragraphs>917</Paragraphs>
  <Slides>71</Slides>
  <Notes>16</Notes>
  <HiddenSlides>0</HiddenSlides>
  <MMClips>71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Oriel</vt:lpstr>
      <vt:lpstr>Byte Data Communication</vt:lpstr>
      <vt:lpstr>Data Communication</vt:lpstr>
      <vt:lpstr>Case Studies</vt:lpstr>
      <vt:lpstr>XINU Low-Level Message Passing</vt:lpstr>
      <vt:lpstr>Location of Communicating Threads</vt:lpstr>
      <vt:lpstr>Access: Simplex Input Port</vt:lpstr>
      <vt:lpstr>Word  Remote Assignment</vt:lpstr>
      <vt:lpstr>Operations</vt:lpstr>
      <vt:lpstr>Data Structure</vt:lpstr>
      <vt:lpstr>Send Operation</vt:lpstr>
      <vt:lpstr>Receive Operation</vt:lpstr>
      <vt:lpstr>Recvclr Operation</vt:lpstr>
      <vt:lpstr>Recvclr Operation (Review)</vt:lpstr>
      <vt:lpstr>UNIX Pipes</vt:lpstr>
      <vt:lpstr>UNIX Pipes</vt:lpstr>
      <vt:lpstr>Intra-Computer Message Passing</vt:lpstr>
      <vt:lpstr>Access?</vt:lpstr>
      <vt:lpstr>Simplex Bound Port?</vt:lpstr>
      <vt:lpstr>Duplex Free Port</vt:lpstr>
      <vt:lpstr>Naming?</vt:lpstr>
      <vt:lpstr>File and Environment Table</vt:lpstr>
      <vt:lpstr>Sharing Pipe Descriptors</vt:lpstr>
      <vt:lpstr>Copying File Table Entries</vt:lpstr>
      <vt:lpstr>I/O Redirection Details</vt:lpstr>
      <vt:lpstr>Send/Receive Blocking Times?: Message Pipe Line</vt:lpstr>
      <vt:lpstr>Blocking Times?: Message Pipe Line</vt:lpstr>
      <vt:lpstr>Pipes: Implementation</vt:lpstr>
      <vt:lpstr>Pipes: Pros and Cons</vt:lpstr>
      <vt:lpstr>X Inverted Architecture (Mid 80s)</vt:lpstr>
      <vt:lpstr>I/O Retargeting</vt:lpstr>
      <vt:lpstr>Browser Architecture</vt:lpstr>
      <vt:lpstr>Distributed I/O Protocols</vt:lpstr>
      <vt:lpstr>Sockets</vt:lpstr>
      <vt:lpstr>Sockets</vt:lpstr>
      <vt:lpstr>Reliability and In-Order?</vt:lpstr>
      <vt:lpstr>Inter-Computer Message Passing</vt:lpstr>
      <vt:lpstr>Access?</vt:lpstr>
      <vt:lpstr>Duplex Bound Port?</vt:lpstr>
      <vt:lpstr>Regular Stream Socket: Duplex/Free Port</vt:lpstr>
      <vt:lpstr>Server Socket: Duplex Input Port</vt:lpstr>
      <vt:lpstr>Handle-based Inter-Computer Message Passing</vt:lpstr>
      <vt:lpstr>Non Handle-based Inter-Computer Message Passing</vt:lpstr>
      <vt:lpstr>Stream Socket Pure Handle-Based Addressing </vt:lpstr>
      <vt:lpstr>Non Connection Based Server Socket Addressing</vt:lpstr>
      <vt:lpstr>From Non Stream Duplex Input Port to Duplex Stream Port</vt:lpstr>
      <vt:lpstr>Access?</vt:lpstr>
      <vt:lpstr>Datagram Server Socket:  Simplex Input Port</vt:lpstr>
      <vt:lpstr>Handle-based Socket Addressing for Datagram Sockets </vt:lpstr>
      <vt:lpstr>Name based Socket Addressing for Datagram Sockets</vt:lpstr>
      <vt:lpstr>Handle vs Non Handle</vt:lpstr>
      <vt:lpstr>Send Blocking Times?: Message Pipe Line</vt:lpstr>
      <vt:lpstr>Receive Blocking Times</vt:lpstr>
      <vt:lpstr>Blocking Operations</vt:lpstr>
      <vt:lpstr>Socket Blocking</vt:lpstr>
      <vt:lpstr>NIO</vt:lpstr>
      <vt:lpstr>Two Ideas Already Seen</vt:lpstr>
      <vt:lpstr>Combining the Two Ideas</vt:lpstr>
      <vt:lpstr>Form of Select in NIO</vt:lpstr>
      <vt:lpstr>Selector</vt:lpstr>
      <vt:lpstr>ServerSocket and Socket Channels</vt:lpstr>
      <vt:lpstr>DataGram Channel</vt:lpstr>
      <vt:lpstr>Channel vs. Stream I/O</vt:lpstr>
      <vt:lpstr>Direct vs. Non Direct</vt:lpstr>
      <vt:lpstr>Allocating Direct vs. Non Direct</vt:lpstr>
      <vt:lpstr>Data Structure</vt:lpstr>
      <vt:lpstr>Data Structure</vt:lpstr>
      <vt:lpstr>Writing</vt:lpstr>
      <vt:lpstr>Reading</vt:lpstr>
      <vt:lpstr>Marking</vt:lpstr>
      <vt:lpstr>Operations</vt:lpstr>
      <vt:lpstr>NIO Evaluation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2403</cp:revision>
  <dcterms:created xsi:type="dcterms:W3CDTF">2006-08-16T00:00:00Z</dcterms:created>
  <dcterms:modified xsi:type="dcterms:W3CDTF">2011-10-28T15:56:53Z</dcterms:modified>
</cp:coreProperties>
</file>