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5.xml" ContentType="application/vnd.openxmlformats-officedocument.presentationml.notesSlide+xml"/>
  <Override PartName="/ppt/tags/tag43.xml" ContentType="application/vnd.openxmlformats-officedocument.presentationml.tags+xml"/>
  <Override PartName="/ppt/notesSlides/notesSlide6.xml" ContentType="application/vnd.openxmlformats-officedocument.presentationml.notesSlide+xml"/>
  <Override PartName="/ppt/tags/tag44.xml" ContentType="application/vnd.openxmlformats-officedocument.presentationml.tags+xml"/>
  <Override PartName="/ppt/notesSlides/notesSlide7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8.xml" ContentType="application/vnd.openxmlformats-officedocument.presentationml.notesSlide+xml"/>
  <Override PartName="/ppt/tags/tag48.xml" ContentType="application/vnd.openxmlformats-officedocument.presentationml.tags+xml"/>
  <Override PartName="/ppt/notesSlides/notesSlide9.xml" ContentType="application/vnd.openxmlformats-officedocument.presentationml.notesSlide+xml"/>
  <Override PartName="/ppt/tags/tag4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3.xml" ContentType="application/vnd.openxmlformats-officedocument.presentationml.notesSlide+xml"/>
  <Override PartName="/ppt/tags/tag5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0"/>
  </p:notesMasterIdLst>
  <p:sldIdLst>
    <p:sldId id="256" r:id="rId2"/>
    <p:sldId id="815" r:id="rId3"/>
    <p:sldId id="816" r:id="rId4"/>
    <p:sldId id="1034" r:id="rId5"/>
    <p:sldId id="1039" r:id="rId6"/>
    <p:sldId id="817" r:id="rId7"/>
    <p:sldId id="844" r:id="rId8"/>
    <p:sldId id="847" r:id="rId9"/>
    <p:sldId id="848" r:id="rId10"/>
    <p:sldId id="853" r:id="rId11"/>
    <p:sldId id="1035" r:id="rId12"/>
    <p:sldId id="1036" r:id="rId13"/>
    <p:sldId id="1037" r:id="rId14"/>
    <p:sldId id="1038" r:id="rId15"/>
    <p:sldId id="1047" r:id="rId16"/>
    <p:sldId id="1055" r:id="rId17"/>
    <p:sldId id="1048" r:id="rId18"/>
    <p:sldId id="1050" r:id="rId19"/>
    <p:sldId id="1051" r:id="rId20"/>
    <p:sldId id="1052" r:id="rId21"/>
    <p:sldId id="1053" r:id="rId22"/>
    <p:sldId id="1054" r:id="rId23"/>
    <p:sldId id="1016" r:id="rId24"/>
    <p:sldId id="1072" r:id="rId25"/>
    <p:sldId id="1017" r:id="rId26"/>
    <p:sldId id="1018" r:id="rId27"/>
    <p:sldId id="1073" r:id="rId28"/>
    <p:sldId id="1074" r:id="rId29"/>
    <p:sldId id="1075" r:id="rId30"/>
    <p:sldId id="1076" r:id="rId31"/>
    <p:sldId id="1077" r:id="rId32"/>
    <p:sldId id="1079" r:id="rId33"/>
    <p:sldId id="1081" r:id="rId34"/>
    <p:sldId id="1080" r:id="rId35"/>
    <p:sldId id="1019" r:id="rId36"/>
    <p:sldId id="1020" r:id="rId37"/>
    <p:sldId id="1022" r:id="rId38"/>
    <p:sldId id="1042" r:id="rId39"/>
    <p:sldId id="1088" r:id="rId40"/>
    <p:sldId id="1043" r:id="rId41"/>
    <p:sldId id="1044" r:id="rId42"/>
    <p:sldId id="1045" r:id="rId43"/>
    <p:sldId id="1086" r:id="rId44"/>
    <p:sldId id="1057" r:id="rId45"/>
    <p:sldId id="1058" r:id="rId46"/>
    <p:sldId id="1059" r:id="rId47"/>
    <p:sldId id="1064" r:id="rId48"/>
    <p:sldId id="1065" r:id="rId49"/>
    <p:sldId id="1066" r:id="rId50"/>
    <p:sldId id="1084" r:id="rId51"/>
    <p:sldId id="1085" r:id="rId52"/>
    <p:sldId id="987" r:id="rId53"/>
    <p:sldId id="991" r:id="rId54"/>
    <p:sldId id="992" r:id="rId55"/>
    <p:sldId id="1069" r:id="rId56"/>
    <p:sldId id="1070" r:id="rId57"/>
    <p:sldId id="956" r:id="rId58"/>
    <p:sldId id="957" r:id="rId59"/>
    <p:sldId id="958" r:id="rId60"/>
    <p:sldId id="964" r:id="rId61"/>
    <p:sldId id="965" r:id="rId62"/>
    <p:sldId id="966" r:id="rId63"/>
    <p:sldId id="967" r:id="rId64"/>
    <p:sldId id="968" r:id="rId65"/>
    <p:sldId id="969" r:id="rId66"/>
    <p:sldId id="960" r:id="rId67"/>
    <p:sldId id="961" r:id="rId68"/>
    <p:sldId id="962" r:id="rId69"/>
    <p:sldId id="970" r:id="rId70"/>
    <p:sldId id="971" r:id="rId71"/>
    <p:sldId id="972" r:id="rId72"/>
    <p:sldId id="973" r:id="rId73"/>
    <p:sldId id="975" r:id="rId74"/>
    <p:sldId id="974" r:id="rId75"/>
    <p:sldId id="977" r:id="rId76"/>
    <p:sldId id="978" r:id="rId77"/>
    <p:sldId id="979" r:id="rId78"/>
    <p:sldId id="1087" r:id="rId79"/>
    <p:sldId id="998" r:id="rId80"/>
    <p:sldId id="1000" r:id="rId81"/>
    <p:sldId id="1001" r:id="rId82"/>
    <p:sldId id="1002" r:id="rId83"/>
    <p:sldId id="1003" r:id="rId84"/>
    <p:sldId id="980" r:id="rId85"/>
    <p:sldId id="981" r:id="rId86"/>
    <p:sldId id="982" r:id="rId87"/>
    <p:sldId id="988" r:id="rId88"/>
    <p:sldId id="993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85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3" autoAdjust="0"/>
    <p:restoredTop sz="92297" autoAdjust="0"/>
  </p:normalViewPr>
  <p:slideViewPr>
    <p:cSldViewPr>
      <p:cViewPr varScale="1">
        <p:scale>
          <a:sx n="64" d="100"/>
          <a:sy n="64" d="100"/>
        </p:scale>
        <p:origin x="-49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4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31948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5938" name="Rectangle 31949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2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2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2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2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31948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5938" name="Rectangle 31949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91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9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31948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5938" name="Rectangle 31949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31948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5938" name="Rectangle 31949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31948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5938" name="Rectangle 31949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2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2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hyperlink" Target="mailto:dewan@cs.unc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2" Type="http://schemas.microsoft.com/office/2007/relationships/media" Target="../media/media29.wma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ma"/><Relationship Id="rId2" Type="http://schemas.microsoft.com/office/2007/relationships/media" Target="../media/media31.wma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2" Type="http://schemas.microsoft.com/office/2007/relationships/media" Target="../media/media32.wma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ma"/><Relationship Id="rId2" Type="http://schemas.microsoft.com/office/2007/relationships/media" Target="../media/media33.wma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ma"/><Relationship Id="rId2" Type="http://schemas.microsoft.com/office/2007/relationships/media" Target="../media/media34.wma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ma"/><Relationship Id="rId2" Type="http://schemas.microsoft.com/office/2007/relationships/media" Target="../media/media35.wma"/><Relationship Id="rId1" Type="http://schemas.openxmlformats.org/officeDocument/2006/relationships/tags" Target="../tags/tag3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ma"/><Relationship Id="rId7" Type="http://schemas.openxmlformats.org/officeDocument/2006/relationships/image" Target="../media/image2.png"/><Relationship Id="rId2" Type="http://schemas.microsoft.com/office/2007/relationships/media" Target="../media/media36.wma"/><Relationship Id="rId1" Type="http://schemas.openxmlformats.org/officeDocument/2006/relationships/tags" Target="../tags/tag3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ma"/><Relationship Id="rId2" Type="http://schemas.microsoft.com/office/2007/relationships/media" Target="../media/media37.wma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2" Type="http://schemas.microsoft.com/office/2007/relationships/media" Target="../media/media38.wma"/><Relationship Id="rId1" Type="http://schemas.openxmlformats.org/officeDocument/2006/relationships/tags" Target="../tags/tag35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2" Type="http://schemas.microsoft.com/office/2007/relationships/media" Target="../media/media38.wma"/><Relationship Id="rId1" Type="http://schemas.openxmlformats.org/officeDocument/2006/relationships/tags" Target="../tags/tag3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ma"/><Relationship Id="rId2" Type="http://schemas.microsoft.com/office/2007/relationships/media" Target="../media/media33.wma"/><Relationship Id="rId1" Type="http://schemas.openxmlformats.org/officeDocument/2006/relationships/tags" Target="../tags/tag4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ma"/><Relationship Id="rId2" Type="http://schemas.microsoft.com/office/2007/relationships/media" Target="../media/media33.wma"/><Relationship Id="rId1" Type="http://schemas.openxmlformats.org/officeDocument/2006/relationships/tags" Target="../tags/tag4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4" Type="http://schemas.openxmlformats.org/officeDocument/2006/relationships/image" Target="../media/image26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9.png"/><Relationship Id="rId3" Type="http://schemas.openxmlformats.org/officeDocument/2006/relationships/audio" Target="../media/media40.wma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microsoft.com/office/2007/relationships/media" Target="../media/media40.wma"/><Relationship Id="rId1" Type="http://schemas.openxmlformats.org/officeDocument/2006/relationships/tags" Target="../tags/tag53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.xml"/><Relationship Id="rId4" Type="http://schemas.openxmlformats.org/officeDocument/2006/relationships/image" Target="../media/image2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Java Remote Method Invocation (RMI)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Prasun Dewan</a:t>
            </a:r>
          </a:p>
          <a:p>
            <a:r>
              <a:rPr lang="en-US" smtClean="0"/>
              <a:t>Department of Computer Science</a:t>
            </a:r>
          </a:p>
          <a:p>
            <a:r>
              <a:rPr lang="en-US" smtClean="0"/>
              <a:t>University of North Carolina at Chapel Hill</a:t>
            </a:r>
          </a:p>
          <a:p>
            <a:r>
              <a:rPr lang="en-US" smtClean="0">
                <a:hlinkClick r:id="rId4"/>
              </a:rPr>
              <a:t>dewan@cs.unc.edu</a:t>
            </a: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096000" y="1524000"/>
            <a:ext cx="25908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1566086"/>
            <a:ext cx="25146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Labeling Remote Methods</a:t>
            </a:r>
            <a:endParaRPr lang="en-US" dirty="0"/>
          </a:p>
        </p:txBody>
      </p:sp>
      <p:sp>
        <p:nvSpPr>
          <p:cNvPr id="6" name="Picture 14"/>
          <p:cNvSpPr/>
          <p:nvPr/>
        </p:nvSpPr>
        <p:spPr>
          <a:xfrm>
            <a:off x="228600" y="18288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Client Object</a:t>
            </a:r>
            <a:endParaRPr lang="en-US" dirty="0"/>
          </a:p>
        </p:txBody>
      </p:sp>
      <p:sp>
        <p:nvSpPr>
          <p:cNvPr id="12" name="Picture 14"/>
          <p:cNvSpPr/>
          <p:nvPr/>
        </p:nvSpPr>
        <p:spPr>
          <a:xfrm>
            <a:off x="6248400" y="17526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Object</a:t>
            </a:r>
            <a:endParaRPr lang="en-US" dirty="0"/>
          </a:p>
        </p:txBody>
      </p:sp>
      <p:sp>
        <p:nvSpPr>
          <p:cNvPr id="16" name="Picture 14"/>
          <p:cNvSpPr/>
          <p:nvPr/>
        </p:nvSpPr>
        <p:spPr>
          <a:xfrm>
            <a:off x="248653" y="3007894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Proxy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09700" y="2667000"/>
            <a:ext cx="0" cy="381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67500" y="26028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0074" y="38601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  <a:endCxn id="19" idx="1"/>
          </p:cNvCxnSpPr>
          <p:nvPr/>
        </p:nvCxnSpPr>
        <p:spPr>
          <a:xfrm flipV="1">
            <a:off x="2314074" y="2844466"/>
            <a:ext cx="4353426" cy="12573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2898" y="5209309"/>
            <a:ext cx="7772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If an interface “extends” or a class  “implements”  the  Remote  interface, then every method in that class/interface labeled as Remote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108364" y="6027738"/>
            <a:ext cx="6629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Java ensures that every labeled method has the throws clause and generates proxy method for only such a method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90600" y="4419600"/>
            <a:ext cx="6629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Programmer must  label  methods as remotely </a:t>
            </a:r>
            <a:r>
              <a:rPr lang="en-US" dirty="0" err="1" smtClean="0"/>
              <a:t>invokable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898627"/>
      </p:ext>
    </p:extLst>
  </p:cSld>
  <p:clrMapOvr>
    <a:masterClrMapping/>
  </p:clrMapOvr>
  <p:transition advTm="275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vs. Distributed Counter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1586" y="1143000"/>
            <a:ext cx="7964214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Counter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increment(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Object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341586" y="3276600"/>
            <a:ext cx="8005482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Remote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increment(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throws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RemoteException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Object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throws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RemoteException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1600200" y="4953000"/>
            <a:ext cx="533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Caller should handle errors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5638800"/>
            <a:ext cx="533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Checked exceptions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6324600"/>
            <a:ext cx="533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Distribution awareness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032232"/>
      </p:ext>
    </p:extLst>
  </p:cSld>
  <p:clrMapOvr>
    <a:masterClrMapping/>
  </p:clrMapOvr>
  <p:transition advTm="24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41586" y="945776"/>
            <a:ext cx="8504238" cy="50740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Counter{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Integer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value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dirty="0"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increment(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value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toString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"Counter:"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equals(Object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(!(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Counter))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false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 smtClean="0"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 == ((Counter)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).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ACounter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9199888" flipV="1">
            <a:off x="3500146" y="1561323"/>
            <a:ext cx="4847460" cy="1126431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header need not have throws class as interface is used by client. 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9837641" flipV="1">
            <a:off x="4850129" y="3396922"/>
            <a:ext cx="3833179" cy="1450168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DistributedRMICounter</a:t>
            </a:r>
            <a:r>
              <a:rPr lang="en-US" dirty="0" smtClean="0"/>
              <a:t> does not extend Counter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06672" y="6019800"/>
            <a:ext cx="5105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is it changed?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284335"/>
      </p:ext>
    </p:extLst>
  </p:cSld>
  <p:clrMapOvr>
    <a:masterClrMapping/>
  </p:clrMapOvr>
  <p:transition advTm="769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8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DistributedRMICounter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15471" y="1143000"/>
            <a:ext cx="8005482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ADistributedInheritingRMICounter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sz="1600" dirty="0">
                <a:solidFill>
                  <a:srgbClr val="646464"/>
                </a:solidFill>
                <a:latin typeface="Consolas"/>
              </a:rPr>
              <a:t>Override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equals(Object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.equals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().equals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((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).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false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5490411"/>
            <a:ext cx="5334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Inherited methods implement two different methods, with and without throws clause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4800" y="2209800"/>
            <a:ext cx="2895600" cy="2667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05200" y="3962400"/>
            <a:ext cx="5105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to do client specific processing?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974442"/>
      </p:ext>
    </p:extLst>
  </p:cSld>
  <p:clrMapOvr>
    <a:masterClrMapping/>
  </p:clrMapOvr>
  <p:transition advTm="489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Caller-Specific Processing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15471" y="1333500"/>
            <a:ext cx="8005482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ADistributedInheritingRMICounter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sz="1600" dirty="0">
                <a:solidFill>
                  <a:srgbClr val="646464"/>
                </a:solidFill>
                <a:latin typeface="Consolas"/>
              </a:rPr>
              <a:t>Override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equals(Object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…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RemoteServer.getClientHost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ServerNotActiveException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e)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.equals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9200" y="3429000"/>
            <a:ext cx="6096000" cy="2667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86000" y="5410200"/>
            <a:ext cx="1524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RemoteServer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0" y="5638800"/>
            <a:ext cx="3505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static String </a:t>
            </a:r>
            <a:r>
              <a:rPr lang="en-US" dirty="0" err="1" smtClean="0"/>
              <a:t>getClientHost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5960182"/>
      </p:ext>
    </p:extLst>
  </p:cSld>
  <p:clrMapOvr>
    <a:masterClrMapping/>
  </p:clrMapOvr>
  <p:transition advTm="807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096000" y="1524000"/>
            <a:ext cx="25908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1566086"/>
            <a:ext cx="25146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create a local proxy</a:t>
            </a:r>
            <a:endParaRPr lang="en-US" dirty="0"/>
          </a:p>
        </p:txBody>
      </p:sp>
      <p:sp>
        <p:nvSpPr>
          <p:cNvPr id="6" name="Picture 14"/>
          <p:cNvSpPr/>
          <p:nvPr/>
        </p:nvSpPr>
        <p:spPr>
          <a:xfrm>
            <a:off x="228600" y="18288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Client Object</a:t>
            </a:r>
            <a:endParaRPr lang="en-US" dirty="0"/>
          </a:p>
        </p:txBody>
      </p:sp>
      <p:sp>
        <p:nvSpPr>
          <p:cNvPr id="12" name="Picture 14"/>
          <p:cNvSpPr/>
          <p:nvPr/>
        </p:nvSpPr>
        <p:spPr>
          <a:xfrm>
            <a:off x="6248400" y="17526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Object</a:t>
            </a:r>
            <a:endParaRPr lang="en-US" dirty="0"/>
          </a:p>
        </p:txBody>
      </p:sp>
      <p:sp>
        <p:nvSpPr>
          <p:cNvPr id="16" name="Picture 14"/>
          <p:cNvSpPr/>
          <p:nvPr/>
        </p:nvSpPr>
        <p:spPr>
          <a:xfrm>
            <a:off x="248653" y="3007894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Proxy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09700" y="2667000"/>
            <a:ext cx="0" cy="381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67500" y="26028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0074" y="38601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  <a:endCxn id="19" idx="1"/>
          </p:cNvCxnSpPr>
          <p:nvPr/>
        </p:nvCxnSpPr>
        <p:spPr>
          <a:xfrm flipV="1">
            <a:off x="2314074" y="2844466"/>
            <a:ext cx="4353426" cy="12573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88592" y="4800600"/>
            <a:ext cx="54864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How to connect the two?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321308" y="5575392"/>
            <a:ext cx="6870192" cy="6730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Proxy and server objects connected through external name and transfer of serialized proxies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790710"/>
      </p:ext>
    </p:extLst>
  </p:cSld>
  <p:clrMapOvr>
    <a:masterClrMapping/>
  </p:clrMapOvr>
  <p:transition advTm="272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External Name and Internal Name Binding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4900209"/>
            <a:ext cx="6786280" cy="509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A mechanism is provided to bind the external name to local reference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38200" y="1057836"/>
            <a:ext cx="6797488" cy="509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Objects shared among processes have external names.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42680" y="1600200"/>
            <a:ext cx="6797488" cy="509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file name for files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34744" y="5410201"/>
            <a:ext cx="6805423" cy="509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File is opened in </a:t>
            </a:r>
            <a:r>
              <a:rPr lang="en-US" dirty="0" smtClean="0"/>
              <a:t>read mode </a:t>
            </a:r>
            <a:r>
              <a:rPr lang="en-US" dirty="0"/>
              <a:t>giving file name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6994" y="2899769"/>
            <a:ext cx="6795062" cy="6012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A mechanism is provided to bind a local reference to an external name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15788" y="3523443"/>
            <a:ext cx="6824380" cy="509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File is opened in write mode giving file name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42680" y="2133600"/>
            <a:ext cx="6797488" cy="509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&lt;machine, port&gt; for socket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22512" y="4033435"/>
            <a:ext cx="6817656" cy="509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Server socket is bound to &lt;machine, port&gt; 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838712" y="5920193"/>
            <a:ext cx="6805423" cy="509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Clients socket is connected to server socket using &lt;machine, port&gt;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634153"/>
      </p:ext>
    </p:extLst>
  </p:cSld>
  <p:clrMapOvr>
    <a:masterClrMapping/>
  </p:clrMapOvr>
  <p:transition advTm="152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096000" y="1524000"/>
            <a:ext cx="25908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1566086"/>
            <a:ext cx="25146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References in Both Address Spaces</a:t>
            </a:r>
            <a:endParaRPr lang="en-US" dirty="0"/>
          </a:p>
        </p:txBody>
      </p:sp>
      <p:sp>
        <p:nvSpPr>
          <p:cNvPr id="6" name="Picture 14"/>
          <p:cNvSpPr/>
          <p:nvPr/>
        </p:nvSpPr>
        <p:spPr>
          <a:xfrm>
            <a:off x="228600" y="18288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Client Object</a:t>
            </a:r>
            <a:endParaRPr lang="en-US" dirty="0"/>
          </a:p>
        </p:txBody>
      </p:sp>
      <p:sp>
        <p:nvSpPr>
          <p:cNvPr id="12" name="Picture 14"/>
          <p:cNvSpPr/>
          <p:nvPr/>
        </p:nvSpPr>
        <p:spPr>
          <a:xfrm>
            <a:off x="6248400" y="17526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Object</a:t>
            </a:r>
            <a:endParaRPr lang="en-US" dirty="0"/>
          </a:p>
        </p:txBody>
      </p:sp>
      <p:sp>
        <p:nvSpPr>
          <p:cNvPr id="16" name="Picture 14"/>
          <p:cNvSpPr/>
          <p:nvPr/>
        </p:nvSpPr>
        <p:spPr>
          <a:xfrm>
            <a:off x="248653" y="3007894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Proxy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09700" y="2667000"/>
            <a:ext cx="0" cy="381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67500" y="26028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0074" y="38601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  <a:endCxn id="19" idx="1"/>
          </p:cNvCxnSpPr>
          <p:nvPr/>
        </p:nvCxnSpPr>
        <p:spPr>
          <a:xfrm flipV="1">
            <a:off x="2314074" y="2844466"/>
            <a:ext cx="4353426" cy="12573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90800" y="6248400"/>
            <a:ext cx="35814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How exactly?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88592" y="4800600"/>
            <a:ext cx="54864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How to connect the two?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06068" y="5490202"/>
            <a:ext cx="6870192" cy="6730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Proxy and server objects connected through external name and transfer of serialized proxies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235984"/>
      </p:ext>
    </p:extLst>
  </p:cSld>
  <p:clrMapOvr>
    <a:masterClrMapping/>
  </p:clrMapOvr>
  <p:transition advTm="9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 Server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1430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352800" y="1828800"/>
            <a:ext cx="16764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RMI Registry</a:t>
            </a:r>
            <a:endParaRPr lang="en-US" dirty="0"/>
          </a:p>
        </p:txBody>
      </p:sp>
      <p:cxnSp>
        <p:nvCxnSpPr>
          <p:cNvPr id="25" name="Straight Arrow Connector 24"/>
          <p:cNvCxnSpPr>
            <a:endCxn id="18" idx="2"/>
          </p:cNvCxnSpPr>
          <p:nvPr/>
        </p:nvCxnSpPr>
        <p:spPr>
          <a:xfrm flipV="1">
            <a:off x="2209006" y="2628900"/>
            <a:ext cx="1143794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2" idx="0"/>
            <a:endCxn id="18" idx="6"/>
          </p:cNvCxnSpPr>
          <p:nvPr/>
        </p:nvCxnSpPr>
        <p:spPr>
          <a:xfrm flipH="1" flipV="1">
            <a:off x="5029200" y="2628900"/>
            <a:ext cx="1409700" cy="3421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914400" y="4038600"/>
            <a:ext cx="6705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Name server keeps (name, object) pairs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54864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Callee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18411" y="4876800"/>
            <a:ext cx="6705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Caller registers (name, proxy) pair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14400" y="5724525"/>
            <a:ext cx="6705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Caller  gets object registered for name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5771463"/>
      </p:ext>
    </p:extLst>
  </p:cSld>
  <p:clrMapOvr>
    <a:masterClrMapping/>
  </p:clrMapOvr>
  <p:transition advTm="38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4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 Server Methods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22729" y="4885765"/>
            <a:ext cx="7772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RMIRegistry</a:t>
            </a:r>
            <a:r>
              <a:rPr lang="en-US" dirty="0" smtClean="0"/>
              <a:t> must have specific subtype of Remote in path so it can store it in memory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1430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352800" y="1828800"/>
            <a:ext cx="16764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RMI Registry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0292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rebind(String name,     Remote </a:t>
            </a:r>
            <a:r>
              <a:rPr lang="en-US" dirty="0" err="1" smtClean="0"/>
              <a:t>obj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58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Remote lookup(String name)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16383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4864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Callee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58293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352800" y="9906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 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4038600"/>
            <a:ext cx="7772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Only instances of Remote can be registered because of special error handling requirement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071589"/>
      </p:ext>
    </p:extLst>
  </p:cSld>
  <p:clrMapOvr>
    <a:masterClrMapping/>
  </p:clrMapOvr>
  <p:transition advTm="98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096000" y="1524000"/>
            <a:ext cx="25908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2400" y="1524000"/>
            <a:ext cx="25146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Communication Layers</a:t>
            </a:r>
            <a:endParaRPr lang="en-US" dirty="0"/>
          </a:p>
        </p:txBody>
      </p:sp>
      <p:sp>
        <p:nvSpPr>
          <p:cNvPr id="6" name="Picture 14"/>
          <p:cNvSpPr/>
          <p:nvPr/>
        </p:nvSpPr>
        <p:spPr>
          <a:xfrm>
            <a:off x="228600" y="18288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Client Object</a:t>
            </a:r>
            <a:endParaRPr lang="en-US" dirty="0"/>
          </a:p>
        </p:txBody>
      </p:sp>
      <p:sp>
        <p:nvSpPr>
          <p:cNvPr id="12" name="Picture 14"/>
          <p:cNvSpPr/>
          <p:nvPr/>
        </p:nvSpPr>
        <p:spPr>
          <a:xfrm>
            <a:off x="6248400" y="17526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Object</a:t>
            </a:r>
            <a:endParaRPr lang="en-US" dirty="0"/>
          </a:p>
        </p:txBody>
      </p:sp>
      <p:sp>
        <p:nvSpPr>
          <p:cNvPr id="13" name="Picture 14"/>
          <p:cNvSpPr/>
          <p:nvPr/>
        </p:nvSpPr>
        <p:spPr>
          <a:xfrm>
            <a:off x="3124200" y="4876800"/>
            <a:ext cx="2590800" cy="9906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Network Layers (e.g. TCP/IP)</a:t>
            </a:r>
            <a:endParaRPr lang="en-US" dirty="0"/>
          </a:p>
        </p:txBody>
      </p:sp>
      <p:sp>
        <p:nvSpPr>
          <p:cNvPr id="14" name="Picture 14"/>
          <p:cNvSpPr/>
          <p:nvPr/>
        </p:nvSpPr>
        <p:spPr>
          <a:xfrm>
            <a:off x="3124200" y="4038600"/>
            <a:ext cx="2590800" cy="838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OS Layers (e.g. Sockets)</a:t>
            </a:r>
          </a:p>
        </p:txBody>
      </p:sp>
      <p:sp>
        <p:nvSpPr>
          <p:cNvPr id="15" name="Picture 14"/>
          <p:cNvSpPr/>
          <p:nvPr/>
        </p:nvSpPr>
        <p:spPr>
          <a:xfrm>
            <a:off x="3124200" y="2667000"/>
            <a:ext cx="2590800" cy="13716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Language Layer (e.g. Java Remote Method Invocation)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6" idx="3"/>
            <a:endCxn id="13" idx="1"/>
          </p:cNvCxnSpPr>
          <p:nvPr/>
        </p:nvCxnSpPr>
        <p:spPr>
          <a:xfrm>
            <a:off x="2590800" y="2247900"/>
            <a:ext cx="533400" cy="31242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2" idx="1"/>
          </p:cNvCxnSpPr>
          <p:nvPr/>
        </p:nvCxnSpPr>
        <p:spPr>
          <a:xfrm rot="5400000" flipH="1" flipV="1">
            <a:off x="4286250" y="3600450"/>
            <a:ext cx="3390900" cy="533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rot="16200000" flipH="1">
            <a:off x="1733550" y="3067050"/>
            <a:ext cx="2247900" cy="533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2" idx="1"/>
          </p:cNvCxnSpPr>
          <p:nvPr/>
        </p:nvCxnSpPr>
        <p:spPr>
          <a:xfrm rot="5400000" flipH="1" flipV="1">
            <a:off x="4781550" y="3105150"/>
            <a:ext cx="2400300" cy="533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5" idx="1"/>
          </p:cNvCxnSpPr>
          <p:nvPr/>
        </p:nvCxnSpPr>
        <p:spPr>
          <a:xfrm rot="16200000" flipH="1">
            <a:off x="2247900" y="2476500"/>
            <a:ext cx="1219200" cy="533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2" idx="1"/>
          </p:cNvCxnSpPr>
          <p:nvPr/>
        </p:nvCxnSpPr>
        <p:spPr>
          <a:xfrm rot="5400000" flipH="1" flipV="1">
            <a:off x="5200650" y="2686050"/>
            <a:ext cx="1562100" cy="533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48400" y="4876800"/>
            <a:ext cx="21336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Higher layer, higher abstraction, lower OS and language interoperability.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260073"/>
      </p:ext>
    </p:extLst>
  </p:cSld>
  <p:clrMapOvr>
    <a:masterClrMapping/>
  </p:clrMapOvr>
  <p:transition advTm="604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 Server Methods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1430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352800" y="1828800"/>
            <a:ext cx="16764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RMI Registry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0292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rebind(String name,     Remote </a:t>
            </a:r>
            <a:r>
              <a:rPr lang="en-US" dirty="0" err="1" smtClean="0"/>
              <a:t>obj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58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Remote lookup(String name)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16383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4864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Callee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58293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352800" y="9906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 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4800600"/>
            <a:ext cx="53340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to start RMI Registry Server?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00" y="5486400"/>
            <a:ext cx="53340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to get proxy reference to name server?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15035" y="6172200"/>
            <a:ext cx="5334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Bootstrapping problem!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15035" y="4038600"/>
            <a:ext cx="5342966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Name server keeps (name, object) pairs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755514"/>
      </p:ext>
    </p:extLst>
  </p:cSld>
  <p:clrMapOvr>
    <a:masterClrMapping/>
  </p:clrMapOvr>
  <p:transition advTm="8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RMI Registry From Console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8200" y="2895600"/>
            <a:ext cx="15240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LocateRegistry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2200" y="2971800"/>
            <a:ext cx="4267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static void </a:t>
            </a:r>
            <a:r>
              <a:rPr lang="en-US" dirty="0" err="1" smtClean="0"/>
              <a:t>createRegistry</a:t>
            </a:r>
            <a:r>
              <a:rPr lang="en-US" dirty="0" smtClean="0"/>
              <a:t>(</a:t>
            </a:r>
            <a:r>
              <a:rPr lang="en-US" dirty="0" err="1" smtClean="0"/>
              <a:t>int</a:t>
            </a:r>
            <a:r>
              <a:rPr lang="en-US" dirty="0" smtClean="0"/>
              <a:t> port)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62200" y="3733800"/>
            <a:ext cx="4267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static Registry </a:t>
            </a:r>
            <a:r>
              <a:rPr lang="en-US" dirty="0" err="1" smtClean="0"/>
              <a:t>getRegistry</a:t>
            </a:r>
            <a:r>
              <a:rPr lang="en-US" dirty="0" smtClean="0"/>
              <a:t>(String host, </a:t>
            </a:r>
            <a:r>
              <a:rPr lang="en-US" dirty="0" err="1" smtClean="0"/>
              <a:t>int</a:t>
            </a:r>
            <a:r>
              <a:rPr lang="en-US" dirty="0" smtClean="0"/>
              <a:t> port)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4876800"/>
            <a:ext cx="5334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RMI Registry is started as part of calling process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676400"/>
            <a:ext cx="67056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set </a:t>
            </a:r>
            <a:r>
              <a:rPr lang="en-US" dirty="0" err="1" smtClean="0"/>
              <a:t>javabin</a:t>
            </a:r>
            <a:r>
              <a:rPr lang="en-US" dirty="0" smtClean="0"/>
              <a:t>=D:\"Program Files"\Java\jre1.6.0_03\bin</a:t>
            </a:r>
          </a:p>
          <a:p>
            <a:r>
              <a:rPr lang="en-US" dirty="0" smtClean="0"/>
              <a:t>set CLASSPATH=D:/dewan_backup/java/gipc/bin</a:t>
            </a:r>
          </a:p>
          <a:p>
            <a:r>
              <a:rPr lang="en-US" dirty="0" smtClean="0"/>
              <a:t>%</a:t>
            </a:r>
            <a:r>
              <a:rPr lang="en-US" dirty="0" err="1" smtClean="0"/>
              <a:t>javabin</a:t>
            </a:r>
            <a:r>
              <a:rPr lang="en-US" dirty="0" smtClean="0"/>
              <a:t>%\</a:t>
            </a:r>
            <a:r>
              <a:rPr lang="en-US" dirty="0" err="1" smtClean="0"/>
              <a:t>rmiregistry</a:t>
            </a:r>
            <a:r>
              <a:rPr lang="en-US" dirty="0" smtClean="0"/>
              <a:t> 1099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125238"/>
      </p:ext>
    </p:extLst>
  </p:cSld>
  <p:clrMapOvr>
    <a:masterClrMapping/>
  </p:clrMapOvr>
  <p:transition advTm="102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20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RMI Server From a Program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19200"/>
            <a:ext cx="7696200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RMIRegistryStarter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createRegistry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(1099);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Scanner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scanner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Scanner(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in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scanner.nextLine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ight Arrow 3"/>
          <p:cNvSpPr/>
          <p:nvPr/>
        </p:nvSpPr>
        <p:spPr>
          <a:xfrm rot="19203083">
            <a:off x="531027" y="3200822"/>
            <a:ext cx="2459683" cy="886616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Prevents termination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0" y="5029200"/>
            <a:ext cx="5334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Usually </a:t>
            </a:r>
            <a:r>
              <a:rPr lang="en-US" dirty="0" err="1" smtClean="0"/>
              <a:t>RMIRegistry</a:t>
            </a:r>
            <a:r>
              <a:rPr lang="en-US" dirty="0" smtClean="0"/>
              <a:t>  started though </a:t>
            </a:r>
            <a:r>
              <a:rPr lang="en-US" dirty="0" err="1" smtClean="0"/>
              <a:t>LocateRegistry</a:t>
            </a:r>
            <a:r>
              <a:rPr lang="en-US" dirty="0" smtClean="0"/>
              <a:t> is part of  server process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39120"/>
      </p:ext>
    </p:extLst>
  </p:cSld>
  <p:clrMapOvr>
    <a:masterClrMapping/>
  </p:clrMapOvr>
  <p:transition advTm="1273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 Server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676400" y="4419600"/>
            <a:ext cx="533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RMI Registry simply stores what was sent to it by rebind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76400" y="5105400"/>
            <a:ext cx="53340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to create and store references rather than copies?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6400" y="5715000"/>
            <a:ext cx="533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If a stub has been created, then instance of stub is sent as reference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430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3352800" y="2209800"/>
            <a:ext cx="16764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RMI Registry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292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rebind(String name,     Remote </a:t>
            </a:r>
            <a:r>
              <a:rPr lang="en-US" dirty="0" err="1" smtClean="0"/>
              <a:t>obj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58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Remote lookup(String name)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16383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3340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Callee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56769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352800" y="9906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 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3810000" y="2209800"/>
            <a:ext cx="685800" cy="533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5400000" flipH="1" flipV="1">
            <a:off x="3925094" y="20185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859917"/>
      </p:ext>
    </p:extLst>
  </p:cSld>
  <p:clrMapOvr>
    <a:masterClrMapping/>
  </p:clrMapOvr>
  <p:transition advTm="29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14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096000" y="1524000"/>
            <a:ext cx="25908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1566086"/>
            <a:ext cx="25146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Proxies (Review)</a:t>
            </a:r>
            <a:endParaRPr lang="en-US" dirty="0"/>
          </a:p>
        </p:txBody>
      </p:sp>
      <p:sp>
        <p:nvSpPr>
          <p:cNvPr id="6" name="Picture 14"/>
          <p:cNvSpPr/>
          <p:nvPr/>
        </p:nvSpPr>
        <p:spPr>
          <a:xfrm>
            <a:off x="228600" y="18288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Client Object</a:t>
            </a:r>
            <a:endParaRPr lang="en-US" dirty="0"/>
          </a:p>
        </p:txBody>
      </p:sp>
      <p:sp>
        <p:nvSpPr>
          <p:cNvPr id="12" name="Picture 14"/>
          <p:cNvSpPr/>
          <p:nvPr/>
        </p:nvSpPr>
        <p:spPr>
          <a:xfrm>
            <a:off x="6248400" y="17526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Object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4800600"/>
            <a:ext cx="2743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Method call must catch </a:t>
            </a:r>
            <a:r>
              <a:rPr lang="en-US" dirty="0" err="1" smtClean="0"/>
              <a:t>RemoteException</a:t>
            </a:r>
            <a:endParaRPr lang="en-US" dirty="0"/>
          </a:p>
        </p:txBody>
      </p:sp>
      <p:sp>
        <p:nvSpPr>
          <p:cNvPr id="16" name="Picture 14"/>
          <p:cNvSpPr/>
          <p:nvPr/>
        </p:nvSpPr>
        <p:spPr>
          <a:xfrm>
            <a:off x="248653" y="3007894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Proxy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09700" y="2667000"/>
            <a:ext cx="0" cy="381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67500" y="26028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0074" y="38601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  <a:endCxn id="19" idx="1"/>
          </p:cNvCxnSpPr>
          <p:nvPr/>
        </p:nvCxnSpPr>
        <p:spPr>
          <a:xfrm flipV="1">
            <a:off x="2314074" y="2844466"/>
            <a:ext cx="4353426" cy="12573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19600" y="4724400"/>
            <a:ext cx="4191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Method declaration must indicate it may throw </a:t>
            </a:r>
            <a:r>
              <a:rPr lang="en-US" dirty="0" err="1" smtClean="0"/>
              <a:t>RemoteException</a:t>
            </a:r>
            <a:r>
              <a:rPr lang="en-US" dirty="0" smtClean="0"/>
              <a:t> in header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895600" y="2667000"/>
            <a:ext cx="3048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Checked </a:t>
            </a:r>
            <a:r>
              <a:rPr lang="en-US" dirty="0" err="1" smtClean="0"/>
              <a:t>RemoteException</a:t>
            </a:r>
            <a:r>
              <a:rPr lang="en-US" dirty="0" smtClean="0"/>
              <a:t> occurs if network or server errors occur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819400" y="3733800"/>
            <a:ext cx="32004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Something the client programmer cannot control, so it is checked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15900" y="5855448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The class of server object must implement Remote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528887" y="5855448"/>
            <a:ext cx="3581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When is proxy class created? When is proxy created?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176972"/>
      </p:ext>
    </p:extLst>
  </p:cSld>
  <p:clrMapOvr>
    <a:masterClrMapping/>
  </p:clrMapOvr>
  <p:transition advTm="844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8" grpId="0" animBg="1"/>
      <p:bldP spid="22" grpId="0" animBg="1"/>
      <p:bldP spid="23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Proxy Class: Compilation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1143000"/>
            <a:ext cx="7543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set </a:t>
            </a:r>
            <a:r>
              <a:rPr lang="en-US" dirty="0" err="1" smtClean="0"/>
              <a:t>javabin</a:t>
            </a:r>
            <a:r>
              <a:rPr lang="en-US" dirty="0" smtClean="0"/>
              <a:t>=D:\"Program Files"\Java\jdk1.6.0_03\bin</a:t>
            </a:r>
          </a:p>
          <a:p>
            <a:r>
              <a:rPr lang="en-US" dirty="0" err="1" smtClean="0"/>
              <a:t>cd</a:t>
            </a:r>
            <a:r>
              <a:rPr lang="en-US" dirty="0" smtClean="0"/>
              <a:t> D:/dewan_backup/java/distTeaching/bin</a:t>
            </a:r>
          </a:p>
          <a:p>
            <a:r>
              <a:rPr lang="en-US" dirty="0" smtClean="0"/>
              <a:t>%</a:t>
            </a:r>
            <a:r>
              <a:rPr lang="en-US" dirty="0" err="1" smtClean="0"/>
              <a:t>javabin</a:t>
            </a:r>
            <a:r>
              <a:rPr lang="en-US" dirty="0" smtClean="0"/>
              <a:t>%\</a:t>
            </a:r>
            <a:r>
              <a:rPr lang="en-US" dirty="0" err="1" smtClean="0"/>
              <a:t>rmic</a:t>
            </a:r>
            <a:r>
              <a:rPr lang="en-US" dirty="0" smtClean="0"/>
              <a:t>  </a:t>
            </a:r>
            <a:r>
              <a:rPr lang="en-US" dirty="0" err="1"/>
              <a:t>rmi.examples</a:t>
            </a:r>
            <a:r>
              <a:rPr lang="en-US" dirty="0"/>
              <a:t>. </a:t>
            </a:r>
            <a:r>
              <a:rPr lang="en-US" dirty="0" err="1"/>
              <a:t>ADistributedInheritingRMICounter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685800" y="5029200"/>
            <a:ext cx="7162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Pre-compiler works from object code and produces object stub code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791200"/>
            <a:ext cx="7162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Eclipse will delete object code it has not generated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2133600"/>
            <a:ext cx="75438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smtClean="0"/>
              <a:t>Directory of D:\dewan_backup\Java\distTeaching\bin\rmi\examples</a:t>
            </a:r>
          </a:p>
          <a:p>
            <a:r>
              <a:rPr lang="en-US" sz="1400" dirty="0" smtClean="0"/>
              <a:t>11/20/2011  09:12 AM    &lt;DIR&gt;          .</a:t>
            </a:r>
          </a:p>
          <a:p>
            <a:r>
              <a:rPr lang="en-US" sz="1400" dirty="0" smtClean="0"/>
              <a:t>11/20/2011  09:12 AM    &lt;DIR&gt;          ..</a:t>
            </a:r>
          </a:p>
          <a:p>
            <a:r>
              <a:rPr lang="en-US" sz="1400" dirty="0" smtClean="0"/>
              <a:t>11/19/2011  08:17 PM               933  </a:t>
            </a:r>
            <a:r>
              <a:rPr lang="en-US" sz="1400" dirty="0" err="1" smtClean="0"/>
              <a:t>ADistributedInheritingRMICounter.class</a:t>
            </a:r>
            <a:endParaRPr lang="en-US" sz="1400" dirty="0" smtClean="0"/>
          </a:p>
          <a:p>
            <a:r>
              <a:rPr lang="en-US" sz="1400" dirty="0" smtClean="0"/>
              <a:t>11/20/2011  09:12 AM             1,977 </a:t>
            </a:r>
            <a:r>
              <a:rPr lang="en-US" sz="1400" dirty="0" err="1"/>
              <a:t>ADistributedInheritingRMICounter_Stub.class</a:t>
            </a:r>
            <a:endParaRPr lang="en-US" sz="1400" dirty="0" smtClean="0"/>
          </a:p>
          <a:p>
            <a:r>
              <a:rPr lang="en-US" sz="1400" dirty="0" smtClean="0"/>
              <a:t>11/20/2011  09:13 AM               264  </a:t>
            </a:r>
            <a:r>
              <a:rPr lang="en-US" sz="1400" dirty="0" err="1" smtClean="0"/>
              <a:t>DistributedRMICounter.class</a:t>
            </a:r>
            <a:endParaRPr lang="en-US" sz="1400" dirty="0" smtClean="0"/>
          </a:p>
          <a:p>
            <a:r>
              <a:rPr lang="en-US" sz="1400" dirty="0" smtClean="0"/>
              <a:t>11/19/2011  07:35 PM             1,112 </a:t>
            </a:r>
            <a:r>
              <a:rPr lang="en-US" sz="1400" dirty="0" err="1"/>
              <a:t>DistributedRMICounterClient.class</a:t>
            </a:r>
            <a:endParaRPr lang="en-US" sz="1400" dirty="0" smtClean="0"/>
          </a:p>
          <a:p>
            <a:r>
              <a:rPr lang="en-US" sz="1400" dirty="0" smtClean="0"/>
              <a:t>11/19/2011  06:17 PM             1,154 </a:t>
            </a:r>
            <a:r>
              <a:rPr lang="en-US" sz="1400" dirty="0" err="1"/>
              <a:t>DistributedRMICounterServer.class</a:t>
            </a:r>
            <a:endParaRPr lang="en-US" sz="1400" dirty="0" smtClean="0"/>
          </a:p>
          <a:p>
            <a:r>
              <a:rPr lang="en-US" sz="1400" dirty="0" smtClean="0"/>
              <a:t>11/19/2011  08:14 PM               908  </a:t>
            </a:r>
            <a:r>
              <a:rPr lang="en-US" sz="1400" dirty="0" err="1" smtClean="0"/>
              <a:t>RMIRegistryStarter.class</a:t>
            </a:r>
            <a:endParaRPr lang="en-US" sz="1400" dirty="0" smtClean="0"/>
          </a:p>
          <a:p>
            <a:r>
              <a:rPr lang="en-US" sz="1400" dirty="0" smtClean="0"/>
              <a:t>               6 File(s)          6,348 bytes</a:t>
            </a:r>
          </a:p>
          <a:p>
            <a:r>
              <a:rPr lang="en-US" sz="1400" dirty="0" smtClean="0"/>
              <a:t>               2 Dir(s)  125,598,871,552 bytes free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00400" y="2781300"/>
            <a:ext cx="533400" cy="571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828030"/>
      </p:ext>
    </p:extLst>
  </p:cSld>
  <p:clrMapOvr>
    <a:masterClrMapping/>
  </p:clrMapOvr>
  <p:transition advTm="893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8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Interpretive Reflection-based Class and Proxy Creation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3000" y="1905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UnicastRemoteObject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2057400"/>
            <a:ext cx="5105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dirty="0" err="1" smtClean="0"/>
              <a:t>exportObject</a:t>
            </a:r>
            <a:r>
              <a:rPr lang="en-US" dirty="0" smtClean="0"/>
              <a:t>(Remote object, </a:t>
            </a:r>
            <a:r>
              <a:rPr lang="en-US" dirty="0" err="1" smtClean="0"/>
              <a:t>int</a:t>
            </a:r>
            <a:r>
              <a:rPr lang="en-US" dirty="0" smtClean="0"/>
              <a:t> port)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799" y="4489554"/>
            <a:ext cx="4010493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Creates a proxy object for the remote object at the server end that can later be sent to client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5638800"/>
            <a:ext cx="3886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If the stub class for the proxy had not been created so far, then it is conceptually created at runtime</a:t>
            </a:r>
            <a:endParaRPr lang="en-US" dirty="0"/>
          </a:p>
        </p:txBody>
      </p:sp>
      <p:sp>
        <p:nvSpPr>
          <p:cNvPr id="8" name="Picture 14"/>
          <p:cNvSpPr/>
          <p:nvPr/>
        </p:nvSpPr>
        <p:spPr>
          <a:xfrm>
            <a:off x="381000" y="4724400"/>
            <a:ext cx="3733800" cy="7620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Remote Object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/>
              <a:t>ADistributedInheritingCounter</a:t>
            </a:r>
            <a:r>
              <a:rPr lang="en-US" sz="1400" dirty="0" smtClean="0"/>
              <a:t>  instance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1692252" y="5496313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Picture 14"/>
          <p:cNvSpPr/>
          <p:nvPr/>
        </p:nvSpPr>
        <p:spPr>
          <a:xfrm>
            <a:off x="381001" y="3124200"/>
            <a:ext cx="3733800" cy="817368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Proxy (</a:t>
            </a:r>
            <a:r>
              <a:rPr lang="en-US" sz="1400" dirty="0" err="1" smtClean="0"/>
              <a:t>ADistributed</a:t>
            </a:r>
            <a:r>
              <a:rPr lang="en-US" sz="1400" dirty="0" err="1"/>
              <a:t>nInheriting</a:t>
            </a:r>
            <a:r>
              <a:rPr lang="en-US" sz="1400" dirty="0" err="1" smtClean="0"/>
              <a:t>Counter_Stub</a:t>
            </a:r>
            <a:r>
              <a:rPr lang="en-US" sz="1400" dirty="0" smtClean="0"/>
              <a:t> </a:t>
            </a:r>
            <a:r>
              <a:rPr lang="en-US" sz="1400" dirty="0" err="1" smtClean="0"/>
              <a:t>instace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1624664" y="3995543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Picture 14"/>
          <p:cNvSpPr/>
          <p:nvPr/>
        </p:nvSpPr>
        <p:spPr>
          <a:xfrm>
            <a:off x="4900534" y="3124200"/>
            <a:ext cx="3786266" cy="7620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Proxy Class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(</a:t>
            </a:r>
            <a:r>
              <a:rPr lang="en-US" sz="1400" dirty="0" err="1" smtClean="0"/>
              <a:t>ADistributedInheritingCounter_Stub</a:t>
            </a:r>
            <a:r>
              <a:rPr lang="en-US" sz="1400" dirty="0" smtClean="0"/>
              <a:t>) 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6204655" y="3875701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922" y="5933607"/>
            <a:ext cx="3886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Stub object keeps forwarding information (host and port and id of remote object at server)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67952"/>
      </p:ext>
    </p:extLst>
  </p:cSld>
  <p:clrMapOvr>
    <a:masterClrMapping/>
  </p:clrMapOvr>
  <p:transition advTm="1383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Invalid Remote Interface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219200"/>
            <a:ext cx="7543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DistributedCounter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Remote,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191000" y="1905000"/>
            <a:ext cx="2819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85800" y="2971800"/>
            <a:ext cx="75438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u="sng" dirty="0" err="1" smtClean="0"/>
              <a:t>java.rmi.server.ExportException</a:t>
            </a:r>
            <a:r>
              <a:rPr lang="en-US" sz="1600" u="sng" dirty="0" smtClean="0"/>
              <a:t>: remote object implements illegal remote interface; nested exception is: </a:t>
            </a:r>
          </a:p>
          <a:p>
            <a:r>
              <a:rPr lang="en-US" sz="1600" u="sng" dirty="0" err="1" smtClean="0"/>
              <a:t>java.lang.IllegalArgumentException</a:t>
            </a:r>
            <a:r>
              <a:rPr lang="en-US" sz="1600" u="sng" dirty="0" smtClean="0"/>
              <a:t>: illegal remote method encountered: public abstract void </a:t>
            </a:r>
            <a:r>
              <a:rPr lang="en-US" sz="1600" u="sng" dirty="0" err="1" smtClean="0"/>
              <a:t>rmi.examples.DistributedCounter.increment</a:t>
            </a:r>
            <a:r>
              <a:rPr lang="en-US" sz="1600" u="sng" dirty="0" smtClean="0"/>
              <a:t>(</a:t>
            </a:r>
            <a:r>
              <a:rPr lang="en-US" sz="1600" u="sng" dirty="0" err="1" smtClean="0"/>
              <a:t>int</a:t>
            </a:r>
            <a:r>
              <a:rPr lang="en-US" sz="1600" u="sng" dirty="0" smtClean="0"/>
              <a:t>)</a:t>
            </a:r>
          </a:p>
          <a:p>
            <a:r>
              <a:rPr lang="en-US" sz="1600" dirty="0" smtClean="0"/>
              <a:t>at </a:t>
            </a:r>
            <a:r>
              <a:rPr lang="en-US" sz="1600" dirty="0" err="1" smtClean="0"/>
              <a:t>sun.rmi.server.UnicastServerRef.exportObject</a:t>
            </a:r>
            <a:r>
              <a:rPr lang="en-US" sz="1600" dirty="0" smtClean="0"/>
              <a:t>(Unknown Source)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5029200"/>
            <a:ext cx="8848724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D:\dewan_backup\Java\distTeaching\bin&gt;%javabin%\rmic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rmi.examples.AnInheritingDistributedRMICounter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error: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rmi.examples.DistributedCounter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not a valid remote interface: method void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increme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must throw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java.rmi.RemoteException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1 error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52800" y="2514600"/>
            <a:ext cx="1524000" cy="381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Interpretation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0" y="4572000"/>
            <a:ext cx="1524000" cy="381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Compilation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3212"/>
      </p:ext>
    </p:extLst>
  </p:cSld>
  <p:clrMapOvr>
    <a:masterClrMapping/>
  </p:clrMapOvr>
  <p:transition advTm="161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Local Method Parameter Passing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43000" y="14478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Either a copy or reference to a parameter is passed determined by whether it is  a call-by-value or call-by-reference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0" y="2231571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 and caller can share memory if  language has call-by-reference or pointers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233603"/>
      </p:ext>
    </p:extLst>
  </p:cSld>
  <p:clrMapOvr>
    <a:masterClrMapping/>
  </p:clrMapOvr>
  <p:transition advTm="717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Remote Method Parameter Passing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43000" y="14478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Either a serialized copy or proxy to a parameter is passed determined by … 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0" y="2231571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 and caller cannot share memory, so an address cannot be passed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942523"/>
      </p:ext>
    </p:extLst>
  </p:cSld>
  <p:clrMapOvr>
    <a:masterClrMapping/>
  </p:clrMapOvr>
  <p:transition advTm="146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6096000" y="1524000"/>
            <a:ext cx="25908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2400" y="1524000"/>
            <a:ext cx="25146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Remote Method Invocation</a:t>
            </a:r>
            <a:endParaRPr lang="en-US" dirty="0"/>
          </a:p>
        </p:txBody>
      </p:sp>
      <p:sp>
        <p:nvSpPr>
          <p:cNvPr id="6" name="Picture 14"/>
          <p:cNvSpPr/>
          <p:nvPr/>
        </p:nvSpPr>
        <p:spPr>
          <a:xfrm>
            <a:off x="228600" y="18288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Client Object</a:t>
            </a:r>
            <a:endParaRPr lang="en-US" dirty="0"/>
          </a:p>
        </p:txBody>
      </p:sp>
      <p:sp>
        <p:nvSpPr>
          <p:cNvPr id="12" name="Picture 14"/>
          <p:cNvSpPr/>
          <p:nvPr/>
        </p:nvSpPr>
        <p:spPr>
          <a:xfrm>
            <a:off x="6248400" y="17526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Object</a:t>
            </a:r>
            <a:endParaRPr lang="en-US" dirty="0"/>
          </a:p>
        </p:txBody>
      </p:sp>
      <p:sp>
        <p:nvSpPr>
          <p:cNvPr id="15" name="Picture 14"/>
          <p:cNvSpPr/>
          <p:nvPr/>
        </p:nvSpPr>
        <p:spPr>
          <a:xfrm>
            <a:off x="3124200" y="2667000"/>
            <a:ext cx="2590800" cy="13716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Language Layer (Java Remote Method Invocation)</a:t>
            </a:r>
            <a:endParaRPr lang="en-US" dirty="0"/>
          </a:p>
        </p:txBody>
      </p:sp>
      <p:cxnSp>
        <p:nvCxnSpPr>
          <p:cNvPr id="28" name="Straight Arrow Connector 27"/>
          <p:cNvCxnSpPr>
            <a:endCxn id="15" idx="1"/>
          </p:cNvCxnSpPr>
          <p:nvPr/>
        </p:nvCxnSpPr>
        <p:spPr>
          <a:xfrm rot="16200000" flipH="1">
            <a:off x="2247900" y="2476500"/>
            <a:ext cx="1219200" cy="533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5" idx="3"/>
            <a:endCxn id="12" idx="1"/>
          </p:cNvCxnSpPr>
          <p:nvPr/>
        </p:nvCxnSpPr>
        <p:spPr>
          <a:xfrm flipV="1">
            <a:off x="5715000" y="2171700"/>
            <a:ext cx="533400" cy="11811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08182"/>
      </p:ext>
    </p:extLst>
  </p:cSld>
  <p:clrMapOvr>
    <a:masterClrMapping/>
  </p:clrMapOvr>
  <p:transition advTm="367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 or Proxy?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2754" y="990600"/>
            <a:ext cx="7654909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Should a parameter to a remote method be passed as a proxy or a serialized copy?</a:t>
            </a:r>
          </a:p>
        </p:txBody>
      </p:sp>
      <p:sp>
        <p:nvSpPr>
          <p:cNvPr id="8" name="Flowchart: Decision 7"/>
          <p:cNvSpPr/>
          <p:nvPr/>
        </p:nvSpPr>
        <p:spPr>
          <a:xfrm>
            <a:off x="512807" y="1600200"/>
            <a:ext cx="2505832" cy="13716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 Exported? (Remote)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5528884" y="3609106"/>
            <a:ext cx="3157916" cy="5714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Only Remote instances can be exported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18639" y="2286000"/>
            <a:ext cx="59772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45611" y="3352800"/>
            <a:ext cx="115477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Proxy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765722" y="2971800"/>
            <a:ext cx="1" cy="381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379296" y="3314700"/>
            <a:ext cx="1107104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Serialized</a:t>
            </a:r>
          </a:p>
        </p:txBody>
      </p:sp>
      <p:sp>
        <p:nvSpPr>
          <p:cNvPr id="21" name="Flowchart: Decision 20"/>
          <p:cNvSpPr/>
          <p:nvPr/>
        </p:nvSpPr>
        <p:spPr>
          <a:xfrm>
            <a:off x="3408354" y="1600200"/>
            <a:ext cx="2819453" cy="13716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Serializable</a:t>
            </a:r>
            <a:r>
              <a:rPr lang="en-US" sz="1600" dirty="0" smtClean="0"/>
              <a:t>? </a:t>
            </a:r>
            <a:endParaRPr lang="en-US" sz="16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227807" y="2299855"/>
            <a:ext cx="59772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922084" y="2933700"/>
            <a:ext cx="1" cy="381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825528" y="1981200"/>
            <a:ext cx="1751355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Not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Exception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528884" y="2767445"/>
            <a:ext cx="3157916" cy="7758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Proxies generated by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process through export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380692"/>
      </p:ext>
    </p:extLst>
  </p:cSld>
  <p:clrMapOvr>
    <a:masterClrMapping/>
  </p:clrMapOvr>
  <p:transition advTm="849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7" grpId="0" animBg="1"/>
      <p:bldP spid="21" grpId="0" animBg="1"/>
      <p:bldP spid="27" grpId="0" animBg="1"/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Serialization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Marshalling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19800" y="10668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ObjectInput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0668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ObjectOutput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0" y="12192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replaceObject</a:t>
            </a:r>
            <a:r>
              <a:rPr lang="en-US" dirty="0" smtClean="0"/>
              <a:t> (Object)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800894" y="23995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371600" y="2133600"/>
            <a:ext cx="1219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19200" y="40386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ObjectOutputStream</a:t>
            </a:r>
            <a:r>
              <a:rPr lang="en-US" dirty="0" smtClean="0"/>
              <a:t> calls </a:t>
            </a:r>
            <a:r>
              <a:rPr lang="en-US" dirty="0" err="1" smtClean="0"/>
              <a:t>replaceObject</a:t>
            </a:r>
            <a:r>
              <a:rPr lang="en-US" dirty="0" smtClean="0"/>
              <a:t>(object) to determine what object is actually serialized and sent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9200" y="47244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RMI </a:t>
            </a:r>
            <a:r>
              <a:rPr lang="en-US" dirty="0" err="1" smtClean="0"/>
              <a:t>Marshaller</a:t>
            </a:r>
            <a:r>
              <a:rPr lang="en-US" dirty="0" smtClean="0"/>
              <a:t> returns stub if object IS-A Remote and has been exported (at compile or runtime)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28956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RMI </a:t>
            </a:r>
            <a:r>
              <a:rPr lang="en-US" dirty="0" err="1" smtClean="0"/>
              <a:t>Marshaller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133600" y="3048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replaceObject</a:t>
            </a:r>
            <a:r>
              <a:rPr lang="en-US" dirty="0" smtClean="0"/>
              <a:t> (Object)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19200" y="54102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ObjectInputStream</a:t>
            </a:r>
            <a:r>
              <a:rPr lang="en-US" dirty="0" smtClean="0"/>
              <a:t> uses stub or copy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9200" y="6096000"/>
            <a:ext cx="65532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Marshaller</a:t>
            </a:r>
            <a:r>
              <a:rPr lang="en-US" dirty="0" smtClean="0"/>
              <a:t> and </a:t>
            </a:r>
            <a:r>
              <a:rPr lang="en-US" dirty="0" err="1" smtClean="0"/>
              <a:t>Serializer</a:t>
            </a:r>
            <a:r>
              <a:rPr lang="en-US" dirty="0" smtClean="0"/>
              <a:t> are tied to each other through inheritance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8720978"/>
      </p:ext>
    </p:extLst>
  </p:cSld>
  <p:clrMapOvr>
    <a:masterClrMapping/>
  </p:clrMapOvr>
  <p:transition advTm="3221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 Server (Review)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11430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3352800" y="2209800"/>
            <a:ext cx="16764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RMI Registry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292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rebind(String name,     Remote </a:t>
            </a:r>
            <a:r>
              <a:rPr lang="en-US" dirty="0" err="1" smtClean="0"/>
              <a:t>obj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58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Remote lookup(String name)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16383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3340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Callee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56769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352800" y="9906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 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3810000" y="2209800"/>
            <a:ext cx="685800" cy="533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5400000" flipH="1" flipV="1">
            <a:off x="3925094" y="20185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946578"/>
      </p:ext>
    </p:extLst>
  </p:cSld>
  <p:clrMapOvr>
    <a:masterClrMapping/>
  </p:clrMapOvr>
  <p:transition advTm="9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Proxy </a:t>
            </a:r>
            <a:r>
              <a:rPr lang="en-US" dirty="0" err="1" smtClean="0"/>
              <a:t>Communcation</a:t>
            </a:r>
            <a:r>
              <a:rPr lang="en-US" dirty="0" smtClean="0"/>
              <a:t> after export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971800" y="5139239"/>
            <a:ext cx="3827318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Proxies are sent only for exported remote objects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667000" y="5936457"/>
            <a:ext cx="4800600" cy="8683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Exporting an object creates a proxy and  creates a byte communication mechanism if such a mechanism has not been created already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838200" y="4441824"/>
            <a:ext cx="25146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icture 14"/>
          <p:cNvSpPr/>
          <p:nvPr/>
        </p:nvSpPr>
        <p:spPr>
          <a:xfrm>
            <a:off x="1607471" y="4883716"/>
            <a:ext cx="1143000" cy="7620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Proxy</a:t>
            </a:r>
            <a:endParaRPr lang="en-US" sz="1400" dirty="0"/>
          </a:p>
        </p:txBody>
      </p:sp>
      <p:sp>
        <p:nvSpPr>
          <p:cNvPr id="36" name="Rectangle 35"/>
          <p:cNvSpPr/>
          <p:nvPr/>
        </p:nvSpPr>
        <p:spPr>
          <a:xfrm>
            <a:off x="1828755" y="4665029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838200" y="1447800"/>
            <a:ext cx="2514600" cy="2514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5925543" y="2743200"/>
            <a:ext cx="1923058" cy="2819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Picture 14"/>
          <p:cNvSpPr/>
          <p:nvPr/>
        </p:nvSpPr>
        <p:spPr>
          <a:xfrm>
            <a:off x="6324600" y="3830832"/>
            <a:ext cx="1059529" cy="817368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Proxy</a:t>
            </a:r>
            <a:endParaRPr lang="en-US" sz="1400" dirty="0"/>
          </a:p>
        </p:txBody>
      </p:sp>
      <p:cxnSp>
        <p:nvCxnSpPr>
          <p:cNvPr id="47" name="Straight Arrow Connector 46"/>
          <p:cNvCxnSpPr>
            <a:stCxn id="58" idx="3"/>
          </p:cNvCxnSpPr>
          <p:nvPr/>
        </p:nvCxnSpPr>
        <p:spPr>
          <a:xfrm>
            <a:off x="2625264" y="2334516"/>
            <a:ext cx="3657600" cy="1824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Picture 14"/>
          <p:cNvSpPr/>
          <p:nvPr/>
        </p:nvSpPr>
        <p:spPr>
          <a:xfrm>
            <a:off x="1524000" y="2819400"/>
            <a:ext cx="1143000" cy="7620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Remote Object</a:t>
            </a:r>
            <a:endParaRPr lang="en-US" sz="1400" dirty="0"/>
          </a:p>
        </p:txBody>
      </p:sp>
      <p:sp>
        <p:nvSpPr>
          <p:cNvPr id="50" name="Rectangle 49"/>
          <p:cNvSpPr/>
          <p:nvPr/>
        </p:nvSpPr>
        <p:spPr>
          <a:xfrm>
            <a:off x="1768452" y="3591313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537684" y="3555093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2" name="Straight Arrow Connector 51"/>
          <p:cNvCxnSpPr>
            <a:stCxn id="34" idx="3"/>
          </p:cNvCxnSpPr>
          <p:nvPr/>
        </p:nvCxnSpPr>
        <p:spPr>
          <a:xfrm flipV="1">
            <a:off x="2750471" y="4235320"/>
            <a:ext cx="3589816" cy="102939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6274204" y="2209800"/>
            <a:ext cx="116031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RMI Registry</a:t>
            </a:r>
          </a:p>
        </p:txBody>
      </p:sp>
      <p:sp>
        <p:nvSpPr>
          <p:cNvPr id="54" name="Rectangle 53"/>
          <p:cNvSpPr/>
          <p:nvPr/>
        </p:nvSpPr>
        <p:spPr>
          <a:xfrm rot="1575899">
            <a:off x="3968886" y="2950352"/>
            <a:ext cx="1397999" cy="355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ebind()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 rot="20662659">
            <a:off x="3651637" y="4346571"/>
            <a:ext cx="1397999" cy="355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lookup()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512462" y="816963"/>
            <a:ext cx="949651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Callee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572337" y="5949157"/>
            <a:ext cx="949651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Caller</a:t>
            </a:r>
          </a:p>
        </p:txBody>
      </p:sp>
      <p:sp>
        <p:nvSpPr>
          <p:cNvPr id="58" name="Picture 14"/>
          <p:cNvSpPr/>
          <p:nvPr/>
        </p:nvSpPr>
        <p:spPr>
          <a:xfrm>
            <a:off x="1565735" y="1925832"/>
            <a:ext cx="1059529" cy="817368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Proxy</a:t>
            </a:r>
            <a:endParaRPr lang="en-US" sz="1400" dirty="0"/>
          </a:p>
        </p:txBody>
      </p:sp>
      <p:sp>
        <p:nvSpPr>
          <p:cNvPr id="61" name="Rectangle 60"/>
          <p:cNvSpPr/>
          <p:nvPr/>
        </p:nvSpPr>
        <p:spPr>
          <a:xfrm>
            <a:off x="1778821" y="1600200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2145434" y="3979229"/>
            <a:ext cx="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835430" y="2209528"/>
            <a:ext cx="677032" cy="990872"/>
            <a:chOff x="370076" y="1969830"/>
            <a:chExt cx="1176716" cy="4038600"/>
          </a:xfrm>
        </p:grpSpPr>
        <p:cxnSp>
          <p:nvCxnSpPr>
            <p:cNvPr id="64" name="Straight Arrow Connector 63"/>
            <p:cNvCxnSpPr/>
            <p:nvPr/>
          </p:nvCxnSpPr>
          <p:spPr>
            <a:xfrm flipH="1" flipV="1">
              <a:off x="370078" y="1978931"/>
              <a:ext cx="1176714" cy="15908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370076" y="6008430"/>
              <a:ext cx="1176716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70076" y="1969830"/>
              <a:ext cx="0" cy="4016991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/>
          <p:cNvSpPr/>
          <p:nvPr/>
        </p:nvSpPr>
        <p:spPr>
          <a:xfrm rot="16200000">
            <a:off x="-109991" y="2471982"/>
            <a:ext cx="1397999" cy="355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export()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9986366"/>
      </p:ext>
    </p:extLst>
  </p:cSld>
  <p:clrMapOvr>
    <a:masterClrMapping/>
  </p:clrMapOvr>
  <p:transition advTm="1471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4" grpId="0" animBg="1"/>
      <p:bldP spid="36" grpId="0" animBg="1"/>
      <p:bldP spid="46" grpId="0" animBg="1"/>
      <p:bldP spid="51" grpId="0" animBg="1"/>
      <p:bldP spid="54" grpId="0" animBg="1"/>
      <p:bldP spid="55" grpId="0" animBg="1"/>
      <p:bldP spid="58" grpId="0" animBg="1"/>
      <p:bldP spid="61" grpId="0" animBg="1"/>
      <p:bldP spid="6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Starting RMI Server From a Program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19200"/>
            <a:ext cx="7696200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RMIRegistryStarter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createRegistry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(1099);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Scanner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scanner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Scanner(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in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scanner.nextLine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ight Arrow 3"/>
          <p:cNvSpPr/>
          <p:nvPr/>
        </p:nvSpPr>
        <p:spPr>
          <a:xfrm rot="19203083">
            <a:off x="531027" y="3200822"/>
            <a:ext cx="2459683" cy="886616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Prevents termination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0" y="5029200"/>
            <a:ext cx="5334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Usually </a:t>
            </a:r>
            <a:r>
              <a:rPr lang="en-US" dirty="0" err="1" smtClean="0"/>
              <a:t>RMIRegistry</a:t>
            </a:r>
            <a:r>
              <a:rPr lang="en-US" dirty="0" smtClean="0"/>
              <a:t>  started though </a:t>
            </a:r>
            <a:r>
              <a:rPr lang="en-US" dirty="0" err="1" smtClean="0"/>
              <a:t>LocateRegistry</a:t>
            </a:r>
            <a:r>
              <a:rPr lang="en-US" dirty="0" smtClean="0"/>
              <a:t> is part of  server process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192633"/>
      </p:ext>
    </p:extLst>
  </p:cSld>
  <p:clrMapOvr>
    <a:masterClrMapping/>
  </p:clrMapOvr>
  <p:transition advTm="229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Launcher &amp;&amp; Export Object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599" y="1371600"/>
            <a:ext cx="8620125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DistributedCounter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ADistributedInheritingRMICounter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DistributedCounter.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counter);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counter.increment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(50);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ight Arrow 3"/>
          <p:cNvSpPr/>
          <p:nvPr/>
        </p:nvSpPr>
        <p:spPr>
          <a:xfrm rot="5604439">
            <a:off x="5800359" y="1139765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default port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8250454">
            <a:off x="4859260" y="3712043"/>
            <a:ext cx="2560982" cy="1286985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Serialized copy will be sent if object is </a:t>
            </a:r>
            <a:r>
              <a:rPr lang="en-US" dirty="0" err="1" smtClean="0"/>
              <a:t>serializable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90599" y="3035808"/>
            <a:ext cx="5410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 rot="18250454">
            <a:off x="730498" y="4249279"/>
            <a:ext cx="2457176" cy="672941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Increment action will not be seen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5791200"/>
            <a:ext cx="7162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When does server terminate?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21848"/>
      </p:ext>
    </p:extLst>
  </p:cSld>
  <p:clrMapOvr>
    <a:masterClrMapping/>
  </p:clrMapOvr>
  <p:transition advTm="568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599" y="1371600"/>
            <a:ext cx="8620125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DistributedCounter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ADistributedInheritingRMICounter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DistributedCounter.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counter);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counter.increment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(50);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90599" y="3035808"/>
            <a:ext cx="5410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Persistent Thread in Server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6598619">
            <a:off x="3006304" y="2119072"/>
            <a:ext cx="2688932" cy="659786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Does not terminate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4953000"/>
            <a:ext cx="54292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3810000"/>
            <a:ext cx="41433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838001"/>
      </p:ext>
    </p:extLst>
  </p:cSld>
  <p:clrMapOvr>
    <a:masterClrMapping/>
  </p:clrMapOvr>
  <p:transition advTm="79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Client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799" y="1447800"/>
            <a:ext cx="8391525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CounterClient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DistributedCounter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counter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= 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DistributedCounter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) 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DistributedCounter.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counter.getValue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e.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dirty="0" smtClean="0">
              <a:solidFill>
                <a:srgbClr val="000000"/>
              </a:solidFill>
              <a:highlight>
                <a:srgbClr val="C6DBAE"/>
              </a:highlight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2133600"/>
            <a:ext cx="3581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19200" y="2628900"/>
            <a:ext cx="65532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4800600"/>
            <a:ext cx="65532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Two different ways to get references, one for bootstrapping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004747"/>
      </p:ext>
    </p:extLst>
  </p:cSld>
  <p:clrMapOvr>
    <a:masterClrMapping/>
  </p:clrMapOvr>
  <p:transition advTm="147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Equals (SERVER)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9186" y="990600"/>
            <a:ext cx="8467452" cy="5684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ServerRMICounterComparer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RMICounterLauncher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Registry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rmiRegistry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LocateRegistry.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getRegistry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counter1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ADistributedInheritingRMICounter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counter2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ADistributedInheritingRMICounter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counter1);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counter2);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proxy1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rmiRegistry.lookup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COUNTER1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(counter1.equals(counter2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(counter1.equals(proxy1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(counter1.hashCode() == proxy1.hashCode());</a:t>
            </a:r>
            <a:endParaRPr lang="en-US" sz="1600" dirty="0"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(proxy1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88445"/>
            <a:ext cx="7148336" cy="118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043556"/>
      </p:ext>
    </p:extLst>
  </p:cSld>
  <p:clrMapOvr>
    <a:masterClrMapping/>
  </p:clrMapOvr>
  <p:transition advTm="288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Equals (</a:t>
            </a:r>
            <a:r>
              <a:rPr lang="en-US" smtClean="0"/>
              <a:t>SERVER</a:t>
            </a:r>
            <a:r>
              <a:rPr lang="en-US" smtClean="0"/>
              <a:t>) (Review)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9186" y="990600"/>
            <a:ext cx="8467452" cy="5684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ServerRMICounterComparer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RMICounterLauncher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Registry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rmiRegistry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LocateRegistry.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getRegistry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counter1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ADistributedInheritingRMICounter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counter2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ADistributedInheritingRMICounter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counter1);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counter2);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proxy1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rmiRegistry.lookup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COUNTER1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(counter1.equals(counter2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(counter1.equals(proxy1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(counter1.hashCode() == proxy1.hashCode());</a:t>
            </a:r>
            <a:endParaRPr lang="en-US" sz="1600" dirty="0"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(proxy1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88445"/>
            <a:ext cx="7148336" cy="118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966176"/>
      </p:ext>
    </p:extLst>
  </p:cSld>
  <p:clrMapOvr>
    <a:masterClrMapping/>
  </p:clrMapOvr>
  <p:transition advTm="288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90600" y="1219200"/>
            <a:ext cx="7543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smtClean="0">
                <a:solidFill>
                  <a:srgbClr val="000000"/>
                </a:solidFill>
                <a:latin typeface="Courier New"/>
              </a:rPr>
              <a:t> RemoteException;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9415824"/>
      </p:ext>
    </p:extLst>
  </p:cSld>
  <p:clrMapOvr>
    <a:masterClrMapping/>
  </p:clrMapOvr>
  <p:transition advTm="38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9186" y="990600"/>
            <a:ext cx="8467452" cy="5380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ClientRMICounterTester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RMICounterLauncher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Registry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rmiRegistry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LocateRegistry.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getRegistry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counter11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counter12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counter2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rmiRegistry.lookup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COUNTER2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(counter12 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== counter11);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(counter12.equals(counter11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(counter11.hashCode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 == counter12.hashCode());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(counter11.equals(counter2));</a:t>
            </a:r>
            <a:endParaRPr lang="en-US" sz="1600" dirty="0"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(counter11.hashCode() == counter2.hashCode());</a:t>
            </a:r>
            <a:endParaRPr lang="en-US" sz="1600" dirty="0"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}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Equals (Client)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17781"/>
            <a:ext cx="5029200" cy="146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367274"/>
      </p:ext>
    </p:extLst>
  </p:cSld>
  <p:clrMapOvr>
    <a:masterClrMapping/>
  </p:clrMapOvr>
  <p:transition advTm="282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Equals in Remote Interface?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1586" y="1143000"/>
            <a:ext cx="7964214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Counter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increment(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Object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341586" y="2679032"/>
            <a:ext cx="7964214" cy="1792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Remote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increment(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throws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RemoteException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Object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throws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RemoteException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equals(Object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throws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RemoteException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; 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b="1" dirty="0" smtClean="0"/>
          </a:p>
        </p:txBody>
      </p:sp>
      <p:sp>
        <p:nvSpPr>
          <p:cNvPr id="3" name="Multiply 2"/>
          <p:cNvSpPr/>
          <p:nvPr/>
        </p:nvSpPr>
        <p:spPr>
          <a:xfrm>
            <a:off x="5181600" y="3713748"/>
            <a:ext cx="616672" cy="4572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955415"/>
      </p:ext>
    </p:extLst>
  </p:cSld>
  <p:clrMapOvr>
    <a:masterClrMapping/>
  </p:clrMapOvr>
  <p:transition advTm="199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Equals in Remote Interface? </a:t>
            </a:r>
            <a:endParaRPr lang="en-US" dirty="0"/>
          </a:p>
        </p:txBody>
      </p:sp>
      <p:sp>
        <p:nvSpPr>
          <p:cNvPr id="3" name="Multiply 2"/>
          <p:cNvSpPr/>
          <p:nvPr/>
        </p:nvSpPr>
        <p:spPr>
          <a:xfrm>
            <a:off x="5029200" y="3958390"/>
            <a:ext cx="616672" cy="4572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2826" y="1600200"/>
            <a:ext cx="8467452" cy="3350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remoteEqualsIssue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Object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counter1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Object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counter2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Registry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rmiRegistry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LocateRegistry.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getRegistry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counter1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rmiRegistry.lookup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COUNTER1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counter2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rmiRegistry.lookup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COUNTER2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(counter1.equals(counter2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9" name="Right Arrow 8"/>
          <p:cNvSpPr/>
          <p:nvPr/>
        </p:nvSpPr>
        <p:spPr>
          <a:xfrm rot="9837641" flipV="1">
            <a:off x="4925458" y="3487524"/>
            <a:ext cx="3833179" cy="710188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Exception not caught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8438" y="5181601"/>
            <a:ext cx="8243812" cy="533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Conceptual issues arise because every object has equals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6612" y="5791200"/>
            <a:ext cx="8243812" cy="427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Remote IS-A Object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6323473"/>
            <a:ext cx="8243812" cy="427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Interface IS-A Class!!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831244"/>
      </p:ext>
    </p:extLst>
  </p:cSld>
  <p:clrMapOvr>
    <a:masterClrMapping/>
  </p:clrMapOvr>
  <p:transition advTm="142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RMI Limitation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96430" y="1600199"/>
            <a:ext cx="6643612" cy="5333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Cannot call Object methods remotely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5256" y="2136643"/>
            <a:ext cx="6643612" cy="533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e.g. equals()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670042"/>
            <a:ext cx="6643612" cy="533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e.g. </a:t>
            </a:r>
            <a:r>
              <a:rPr lang="en-US" dirty="0" err="1" smtClean="0"/>
              <a:t>toString</a:t>
            </a:r>
            <a:r>
              <a:rPr lang="en-US" dirty="0" smtClean="0"/>
              <a:t>() (</a:t>
            </a:r>
            <a:r>
              <a:rPr lang="en-US" dirty="0" err="1" smtClean="0"/>
              <a:t>ObjectEditor</a:t>
            </a:r>
            <a:r>
              <a:rPr lang="en-US" dirty="0" smtClean="0"/>
              <a:t> uses it extensively)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0729912"/>
      </p:ext>
    </p:extLst>
  </p:cSld>
  <p:clrMapOvr>
    <a:masterClrMapping/>
  </p:clrMapOvr>
  <p:transition advTm="28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RMI Repository Shared by Multiple Clients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447800"/>
            <a:ext cx="7848600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ARemoteRepository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RemoteRepository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List&lt;Remote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&gt;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remotes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ArrayList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deposit(Remote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anObject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remotes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anObject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List&lt;Remote&gt;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getObjects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remotes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407109496"/>
      </p:ext>
    </p:extLst>
  </p:cSld>
  <p:clrMapOvr>
    <a:masterClrMapping/>
  </p:clrMapOvr>
  <p:transition advTm="29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RMI Server Holding Repository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066800"/>
            <a:ext cx="8382000" cy="3429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AnRMIRepositoryServerLauncher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RemoteRepositoryLauncher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Registry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rmiRegistry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LocateRegistry.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getRegistry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RemoteRepository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repository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ARemoteRepository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(repository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COUNTER_REPOSITORY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repository);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521529386"/>
      </p:ext>
    </p:extLst>
  </p:cSld>
  <p:clrMapOvr>
    <a:masterClrMapping/>
  </p:clrMapOvr>
  <p:transition advTm="39231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Client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066800"/>
            <a:ext cx="84582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AnRMIRepositoryClientLauncher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RemoteRepositoryLauncher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Registry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rmiRegistry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LocateRegistry.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getRegistry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RemoteRepository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counterRepository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RemoteRepository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  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COUNTER_REPOSITORY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exportedCounter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ADistributedInheritingRMICounter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exportedCounter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counterRepository.deposit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exportedCounter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exportedCounter.increment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(1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List&lt;Remote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&gt; objects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counterRepository.getObjects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for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(Remote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counter:objects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(((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 counter).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 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== 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exportedCounter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867400"/>
            <a:ext cx="264931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5221597"/>
            <a:ext cx="3009900" cy="129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4226420"/>
      </p:ext>
    </p:extLst>
  </p:cSld>
  <p:clrMapOvr>
    <a:masterClrMapping/>
  </p:clrMapOvr>
  <p:transition advTm="147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Inheriting </a:t>
            </a:r>
            <a:r>
              <a:rPr lang="en-US" dirty="0" err="1" smtClean="0"/>
              <a:t>DistributedRMICounter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15471" y="1143000"/>
            <a:ext cx="8005482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ADistributedInheritingRMICounter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sz="1600" dirty="0">
                <a:solidFill>
                  <a:srgbClr val="646464"/>
                </a:solidFill>
                <a:latin typeface="Consolas"/>
              </a:rPr>
              <a:t>Override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equals(Object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.equals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().equals(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            ((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).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RemoteException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false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5400" y="58293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IS-A link statically bound to reused code but requires less work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830922"/>
      </p:ext>
    </p:extLst>
  </p:cSld>
  <p:clrMapOvr>
    <a:masterClrMapping/>
  </p:clrMapOvr>
  <p:transition advTm="25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to Counter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13584" y="930442"/>
            <a:ext cx="8005482" cy="59275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ADistributedDelegatingRMICounter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UnicastRemoteObject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Counter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  <a:endParaRPr lang="en-US" sz="1600" b="1" dirty="0" smtClean="0">
              <a:solidFill>
                <a:srgbClr val="7F0055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ADistributedDelegatingRMICounter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throws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RemoteException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.getValue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increment(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.increment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equals(Object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(!(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.equals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      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().equals(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            ((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).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false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3600" y="57150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HAS-A link can be dynamically bound to reused code but requires more work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1219200"/>
            <a:ext cx="23241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62600" y="1680411"/>
            <a:ext cx="2438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86099" y="3039976"/>
            <a:ext cx="2238801" cy="8542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Correct semantics of </a:t>
            </a:r>
            <a:r>
              <a:rPr lang="en-US" dirty="0" err="1" smtClean="0"/>
              <a:t>hashcode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11632553" flipV="1">
            <a:off x="3416185" y="1833230"/>
            <a:ext cx="2741765" cy="1338845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 constructor automatically  exports object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035299"/>
      </p:ext>
    </p:extLst>
  </p:cSld>
  <p:clrMapOvr>
    <a:masterClrMapping/>
  </p:clrMapOvr>
  <p:transition advTm="86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2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13584" y="930442"/>
            <a:ext cx="8005482" cy="55084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DelegatingServerRMICounterComparer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RMICounterLauncher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Registry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rmiRegistry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LocateRegistry.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getRegistry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counter1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ADistributedDelegatingRMICounter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counter2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ADistributedDelegatingRMICounter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counter1);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counter2);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proxy1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DistributedRMICounter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COUNTER1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(counter1.equals(counter2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(counter1.equals(proxy1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(counter1.hashCode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 == proxy1.hashCode());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}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5548623" y="4977061"/>
            <a:ext cx="2873541" cy="5735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 </a:t>
            </a:r>
            <a:r>
              <a:rPr lang="en-US" dirty="0" err="1" smtClean="0"/>
              <a:t>exportObject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550566"/>
            <a:ext cx="3093290" cy="104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5780510"/>
      </p:ext>
    </p:extLst>
  </p:cSld>
  <p:clrMapOvr>
    <a:masterClrMapping/>
  </p:clrMapOvr>
  <p:transition advTm="19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96887" y="1143000"/>
            <a:ext cx="8504238" cy="50740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Counter{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Integer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value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dirty="0"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increment(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value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toString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"Counter:"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equals(Object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(!(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Counter))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false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 smtClean="0"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 == ((Counter)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).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971341"/>
      </p:ext>
    </p:extLst>
  </p:cSld>
  <p:clrMapOvr>
    <a:masterClrMapping/>
  </p:clrMapOvr>
  <p:transition advTm="954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Summary: Distributed Architecture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989516" y="5792245"/>
            <a:ext cx="5410200" cy="847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RMIRegistry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can run as part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(or even caller)</a:t>
            </a:r>
          </a:p>
        </p:txBody>
      </p:sp>
      <p:sp>
        <p:nvSpPr>
          <p:cNvPr id="28" name="Oval 27"/>
          <p:cNvSpPr/>
          <p:nvPr/>
        </p:nvSpPr>
        <p:spPr>
          <a:xfrm>
            <a:off x="838200" y="4441824"/>
            <a:ext cx="25146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14"/>
          <p:cNvSpPr/>
          <p:nvPr/>
        </p:nvSpPr>
        <p:spPr>
          <a:xfrm>
            <a:off x="1607471" y="4883716"/>
            <a:ext cx="1143000" cy="7620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Proxy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1828755" y="4665029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8200" y="1447800"/>
            <a:ext cx="2514600" cy="2514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5925543" y="2743200"/>
            <a:ext cx="1923058" cy="2819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Picture 14"/>
          <p:cNvSpPr/>
          <p:nvPr/>
        </p:nvSpPr>
        <p:spPr>
          <a:xfrm>
            <a:off x="6324600" y="3754632"/>
            <a:ext cx="1059529" cy="817368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Proxy</a:t>
            </a:r>
            <a:endParaRPr lang="en-US" sz="1400" dirty="0"/>
          </a:p>
        </p:txBody>
      </p:sp>
      <p:cxnSp>
        <p:nvCxnSpPr>
          <p:cNvPr id="34" name="Straight Arrow Connector 33"/>
          <p:cNvCxnSpPr>
            <a:stCxn id="55" idx="3"/>
          </p:cNvCxnSpPr>
          <p:nvPr/>
        </p:nvCxnSpPr>
        <p:spPr>
          <a:xfrm>
            <a:off x="2625264" y="2334516"/>
            <a:ext cx="3657600" cy="1824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Picture 14"/>
          <p:cNvSpPr/>
          <p:nvPr/>
        </p:nvSpPr>
        <p:spPr>
          <a:xfrm>
            <a:off x="1524000" y="2819400"/>
            <a:ext cx="1143000" cy="7620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Remote Object</a:t>
            </a:r>
            <a:endParaRPr lang="en-US" sz="1400" dirty="0"/>
          </a:p>
        </p:txBody>
      </p:sp>
      <p:sp>
        <p:nvSpPr>
          <p:cNvPr id="37" name="Rectangle 36"/>
          <p:cNvSpPr/>
          <p:nvPr/>
        </p:nvSpPr>
        <p:spPr>
          <a:xfrm>
            <a:off x="1768452" y="3591313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537684" y="3478893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9" name="Straight Arrow Connector 48"/>
          <p:cNvCxnSpPr>
            <a:stCxn id="29" idx="3"/>
          </p:cNvCxnSpPr>
          <p:nvPr/>
        </p:nvCxnSpPr>
        <p:spPr>
          <a:xfrm flipV="1">
            <a:off x="2750471" y="4235320"/>
            <a:ext cx="3589816" cy="102939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274204" y="2209800"/>
            <a:ext cx="116031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RMI Registry</a:t>
            </a:r>
          </a:p>
        </p:txBody>
      </p:sp>
      <p:sp>
        <p:nvSpPr>
          <p:cNvPr id="51" name="Rectangle 50"/>
          <p:cNvSpPr/>
          <p:nvPr/>
        </p:nvSpPr>
        <p:spPr>
          <a:xfrm rot="1575899">
            <a:off x="3968886" y="2950352"/>
            <a:ext cx="1397999" cy="355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ebind()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 rot="20662659">
            <a:off x="3651637" y="4346571"/>
            <a:ext cx="1397999" cy="355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lookup()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512462" y="816963"/>
            <a:ext cx="949651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Callee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572337" y="5949157"/>
            <a:ext cx="949651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Caller</a:t>
            </a:r>
          </a:p>
        </p:txBody>
      </p:sp>
      <p:sp>
        <p:nvSpPr>
          <p:cNvPr id="55" name="Picture 14"/>
          <p:cNvSpPr/>
          <p:nvPr/>
        </p:nvSpPr>
        <p:spPr>
          <a:xfrm>
            <a:off x="1565735" y="1925832"/>
            <a:ext cx="1059529" cy="817368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Proxy</a:t>
            </a:r>
            <a:endParaRPr lang="en-US" sz="1400" dirty="0"/>
          </a:p>
        </p:txBody>
      </p:sp>
      <p:sp>
        <p:nvSpPr>
          <p:cNvPr id="56" name="Rectangle 55"/>
          <p:cNvSpPr/>
          <p:nvPr/>
        </p:nvSpPr>
        <p:spPr>
          <a:xfrm>
            <a:off x="1778821" y="1600200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2145434" y="3979229"/>
            <a:ext cx="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835430" y="2209528"/>
            <a:ext cx="677032" cy="990872"/>
            <a:chOff x="370076" y="1969830"/>
            <a:chExt cx="1176716" cy="4038600"/>
          </a:xfrm>
        </p:grpSpPr>
        <p:cxnSp>
          <p:nvCxnSpPr>
            <p:cNvPr id="64" name="Straight Arrow Connector 63"/>
            <p:cNvCxnSpPr/>
            <p:nvPr/>
          </p:nvCxnSpPr>
          <p:spPr>
            <a:xfrm flipH="1" flipV="1">
              <a:off x="370078" y="1978931"/>
              <a:ext cx="1176714" cy="15908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370076" y="6008430"/>
              <a:ext cx="1176716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70076" y="1969830"/>
              <a:ext cx="0" cy="4016991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/>
          <p:cNvSpPr/>
          <p:nvPr/>
        </p:nvSpPr>
        <p:spPr>
          <a:xfrm rot="16200000">
            <a:off x="-109991" y="2471982"/>
            <a:ext cx="1397999" cy="355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export()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311507"/>
      </p:ext>
    </p:extLst>
  </p:cSld>
  <p:clrMapOvr>
    <a:masterClrMapping/>
  </p:clrMapOvr>
  <p:transition advTm="1471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  <p:bldP spid="29" grpId="0" animBg="1"/>
      <p:bldP spid="30" grpId="0" animBg="1"/>
      <p:bldP spid="33" grpId="0" animBg="1"/>
      <p:bldP spid="45" grpId="0" animBg="1"/>
      <p:bldP spid="51" grpId="0" animBg="1"/>
      <p:bldP spid="52" grpId="0" animBg="1"/>
      <p:bldP spid="55" grpId="0" animBg="1"/>
      <p:bldP spid="56" grpId="0" animBg="1"/>
      <p:bldP spid="6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Arrow Connector 61"/>
          <p:cNvCxnSpPr/>
          <p:nvPr/>
        </p:nvCxnSpPr>
        <p:spPr>
          <a:xfrm flipV="1">
            <a:off x="1277858" y="5459730"/>
            <a:ext cx="1588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Summary: RMI API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1143000" y="3124200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29200" y="18288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rebind(String name,     Remote </a:t>
            </a:r>
            <a:r>
              <a:rPr lang="en-US" dirty="0" err="1" smtClean="0"/>
              <a:t>obj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5800" y="18288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Remote lookup(String name)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209006" y="2514600"/>
            <a:ext cx="1588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5334000" y="315388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Callee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6247606" y="2514600"/>
            <a:ext cx="1588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352800" y="16764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 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85160" y="57912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UnicastRemoteObject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709160" y="5981700"/>
            <a:ext cx="3886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dirty="0" err="1" smtClean="0"/>
              <a:t>exportObject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(Remote object, </a:t>
            </a:r>
            <a:r>
              <a:rPr lang="en-US" dirty="0" err="1" smtClean="0"/>
              <a:t>int</a:t>
            </a:r>
            <a:r>
              <a:rPr lang="en-US" dirty="0" smtClean="0"/>
              <a:t> port)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286500" y="3930409"/>
            <a:ext cx="1588" cy="2051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461656" y="4832745"/>
            <a:ext cx="310094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 </a:t>
            </a:r>
            <a:r>
              <a:rPr lang="en-US" dirty="0" err="1" smtClean="0"/>
              <a:t>LocateRegistry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14600" y="4223145"/>
            <a:ext cx="2895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Registry </a:t>
            </a:r>
            <a:r>
              <a:rPr lang="en-US" dirty="0" err="1" smtClean="0"/>
              <a:t>getRegistry</a:t>
            </a:r>
            <a:r>
              <a:rPr lang="en-US" dirty="0" smtClean="0"/>
              <a:t> (String host, </a:t>
            </a:r>
            <a:r>
              <a:rPr lang="en-US" dirty="0" err="1" smtClean="0"/>
              <a:t>int</a:t>
            </a:r>
            <a:r>
              <a:rPr lang="en-US" dirty="0" smtClean="0"/>
              <a:t> port)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1" name="Straight Arrow Connector 50"/>
          <p:cNvCxnSpPr>
            <a:stCxn id="32" idx="4"/>
            <a:endCxn id="50" idx="0"/>
          </p:cNvCxnSpPr>
          <p:nvPr/>
        </p:nvCxnSpPr>
        <p:spPr>
          <a:xfrm flipH="1">
            <a:off x="3962400" y="3915886"/>
            <a:ext cx="2324100" cy="3072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7" idx="4"/>
            <a:endCxn id="50" idx="0"/>
          </p:cNvCxnSpPr>
          <p:nvPr/>
        </p:nvCxnSpPr>
        <p:spPr>
          <a:xfrm>
            <a:off x="2095500" y="3886200"/>
            <a:ext cx="1866900" cy="3369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305594" y="5943600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RMI Registry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34687" y="4947045"/>
            <a:ext cx="242697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Registry </a:t>
            </a:r>
            <a:r>
              <a:rPr lang="en-US" dirty="0" err="1" smtClean="0"/>
              <a:t>createRegistry</a:t>
            </a:r>
            <a:r>
              <a:rPr lang="en-US" dirty="0" smtClean="0"/>
              <a:t>(port)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633941"/>
      </p:ext>
    </p:extLst>
  </p:cSld>
  <p:clrMapOvr>
    <a:masterClrMapping/>
  </p:clrMapOvr>
  <p:transition advTm="1471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4" grpId="0" animBg="1"/>
      <p:bldP spid="45" grpId="0" animBg="1"/>
      <p:bldP spid="46" grpId="0" animBg="1"/>
      <p:bldP spid="49" grpId="0" animBg="1"/>
      <p:bldP spid="50" grpId="0" animBg="1"/>
      <p:bldP spid="6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Java RMI is built on a data communication layer</a:t>
            </a:r>
          </a:p>
          <a:p>
            <a:r>
              <a:rPr lang="en-US" dirty="0" smtClean="0"/>
              <a:t>To allow methods of an object to be invoked remotely, the process containing an object must first generate a proxy for it and then register the proxy in an RMI registry</a:t>
            </a:r>
          </a:p>
          <a:p>
            <a:pPr lvl="1"/>
            <a:r>
              <a:rPr lang="en-US" dirty="0" smtClean="0"/>
              <a:t>Such a process does not terminate when its main method exits.</a:t>
            </a:r>
          </a:p>
          <a:p>
            <a:r>
              <a:rPr lang="en-US" dirty="0" smtClean="0"/>
              <a:t>The process wishing to invoke methods on a remote object must fetch a serialized version of its proxy from the registry, which contains proxy methods for the remote methods of the remote object.</a:t>
            </a:r>
          </a:p>
          <a:p>
            <a:r>
              <a:rPr lang="en-US" dirty="0" smtClean="0"/>
              <a:t>Both a client and a server can register and lookup objects.</a:t>
            </a:r>
          </a:p>
          <a:p>
            <a:r>
              <a:rPr lang="en-US" dirty="0" smtClean="0"/>
              <a:t>The lookup must be done after the register.</a:t>
            </a:r>
          </a:p>
          <a:p>
            <a:r>
              <a:rPr lang="en-US" dirty="0" smtClean="0"/>
              <a:t>This means that a server must wait for some call from the client before looking up a proxy for it.</a:t>
            </a:r>
          </a:p>
          <a:p>
            <a:pPr lvl="1"/>
            <a:r>
              <a:rPr lang="en-US" dirty="0" smtClean="0"/>
              <a:t>A remote method call can ask RMI for the host of the caller to generate the proxy</a:t>
            </a:r>
          </a:p>
          <a:p>
            <a:pPr lvl="1"/>
            <a:r>
              <a:rPr lang="en-US" dirty="0" smtClean="0"/>
              <a:t>Usually the client will send a proxy with a call as we will see later, but we have illustrated the </a:t>
            </a:r>
            <a:r>
              <a:rPr lang="en-US" dirty="0" err="1" smtClean="0"/>
              <a:t>getHost</a:t>
            </a:r>
            <a:r>
              <a:rPr lang="en-US" dirty="0" smtClean="0"/>
              <a:t>() call</a:t>
            </a:r>
          </a:p>
        </p:txBody>
      </p:sp>
    </p:spTree>
    <p:extLst>
      <p:ext uri="{BB962C8B-B14F-4D97-AF65-F5344CB8AC3E}">
        <p14:creationId xmlns:p14="http://schemas.microsoft.com/office/powerpoint/2010/main" val="119463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Proxy methods marshal method calls into  messages on the data communication and </a:t>
            </a:r>
            <a:r>
              <a:rPr lang="en-US" dirty="0" err="1" smtClean="0"/>
              <a:t>unmarshal</a:t>
            </a:r>
            <a:r>
              <a:rPr lang="en-US" dirty="0" smtClean="0"/>
              <a:t> received message into return values.</a:t>
            </a:r>
          </a:p>
          <a:p>
            <a:r>
              <a:rPr lang="en-US" dirty="0" smtClean="0"/>
              <a:t>Errors on the communication channel are not under the control of the programmer, so remotely invoked methods must acknowledge the checked </a:t>
            </a:r>
            <a:r>
              <a:rPr lang="en-US" dirty="0" err="1" smtClean="0"/>
              <a:t>RemoteException</a:t>
            </a:r>
            <a:endParaRPr lang="en-US" dirty="0" smtClean="0"/>
          </a:p>
          <a:p>
            <a:pPr lvl="1"/>
            <a:r>
              <a:rPr lang="en-US" dirty="0" smtClean="0"/>
              <a:t>In a proxy for a remote object, proxy methods are generated only for remote methods of the object</a:t>
            </a:r>
          </a:p>
          <a:p>
            <a:pPr lvl="1"/>
            <a:r>
              <a:rPr lang="en-US" dirty="0" smtClean="0"/>
              <a:t>All  methods of a class implementing and an interface extending Remote are remote methods.</a:t>
            </a:r>
          </a:p>
          <a:p>
            <a:pPr lvl="1"/>
            <a:r>
              <a:rPr lang="en-US" dirty="0" smtClean="0"/>
              <a:t>A remote method must acknowledge the checked </a:t>
            </a:r>
            <a:r>
              <a:rPr lang="en-US" dirty="0" err="1" smtClean="0"/>
              <a:t>RemoteException</a:t>
            </a:r>
            <a:endParaRPr lang="en-US" dirty="0" smtClean="0"/>
          </a:p>
          <a:p>
            <a:pPr lvl="1"/>
            <a:r>
              <a:rPr lang="en-US" dirty="0" smtClean="0"/>
              <a:t>This checking is done when the proxy is generated.</a:t>
            </a:r>
          </a:p>
        </p:txBody>
      </p:sp>
    </p:spTree>
    <p:extLst>
      <p:ext uri="{BB962C8B-B14F-4D97-AF65-F5344CB8AC3E}">
        <p14:creationId xmlns:p14="http://schemas.microsoft.com/office/powerpoint/2010/main" val="30053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means Object methods such as equals(), </a:t>
            </a:r>
            <a:r>
              <a:rPr lang="en-US" dirty="0" err="1"/>
              <a:t>toString</a:t>
            </a:r>
            <a:r>
              <a:rPr lang="en-US" dirty="0"/>
              <a:t>() and </a:t>
            </a:r>
            <a:r>
              <a:rPr lang="en-US" dirty="0" err="1"/>
              <a:t>hashcode</a:t>
            </a:r>
            <a:r>
              <a:rPr lang="en-US" dirty="0"/>
              <a:t>() cannot be invoked remotely</a:t>
            </a:r>
          </a:p>
          <a:p>
            <a:r>
              <a:rPr lang="en-US" dirty="0"/>
              <a:t>It also means </a:t>
            </a:r>
            <a:r>
              <a:rPr lang="en-US" dirty="0" smtClean="0"/>
              <a:t>that if we want to create a central model connected to distributed views/controllers, then all of these classes must be made distribution aware.</a:t>
            </a:r>
          </a:p>
          <a:p>
            <a:pPr lvl="1"/>
            <a:r>
              <a:rPr lang="en-US" dirty="0" smtClean="0"/>
              <a:t>Can reuse existing non distribution unaware versions of these classes by inheriting from them or delegating to them.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8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RMI, each remote object associated with a server communication channel, that is, a channel to which any process can connect.</a:t>
            </a:r>
          </a:p>
          <a:p>
            <a:r>
              <a:rPr lang="en-US" dirty="0" smtClean="0"/>
              <a:t>As a result a proxy to a remote object can be sent to any other process.</a:t>
            </a:r>
          </a:p>
          <a:p>
            <a:r>
              <a:rPr lang="en-US" dirty="0" smtClean="0"/>
              <a:t>In RMI a parameter to a remote method is sent by reference (as a proxy) if it is of type Remote and by copy if it is </a:t>
            </a:r>
            <a:r>
              <a:rPr lang="en-US" dirty="0" err="1" smtClean="0"/>
              <a:t>Serializable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 RMI, two proxies to the same remote object are not == to each other</a:t>
            </a:r>
          </a:p>
          <a:p>
            <a:r>
              <a:rPr lang="en-US" dirty="0" smtClean="0"/>
              <a:t>If an exported object is fetched, a proxy rather than the original object is returned, but the equal() method is locally called correctly.</a:t>
            </a:r>
          </a:p>
        </p:txBody>
      </p:sp>
    </p:spTree>
    <p:extLst>
      <p:ext uri="{BB962C8B-B14F-4D97-AF65-F5344CB8AC3E}">
        <p14:creationId xmlns:p14="http://schemas.microsoft.com/office/powerpoint/2010/main" val="74124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Launching Multiple Processes  on One Host in Eclipse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07068"/>
            <a:ext cx="41433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276600" y="1782558"/>
            <a:ext cx="5410200" cy="847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 remember which programs are to be launched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6600" y="2681598"/>
            <a:ext cx="5410200" cy="847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remember the order (.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Registry before Server before client)</a:t>
            </a:r>
          </a:p>
        </p:txBody>
      </p:sp>
      <p:sp>
        <p:nvSpPr>
          <p:cNvPr id="6" name="Rectangle 5"/>
          <p:cNvSpPr/>
          <p:nvPr/>
        </p:nvSpPr>
        <p:spPr>
          <a:xfrm>
            <a:off x="3276600" y="3556254"/>
            <a:ext cx="5410200" cy="847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see the console I/ of only one process at one time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6600" y="4482282"/>
            <a:ext cx="5410200" cy="847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manually  start and kill each process and select the console-window process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3276600" y="5410200"/>
            <a:ext cx="5410200" cy="847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Running from the command window is unfamiliar and requires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swithcing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away from Eclipse </a:t>
            </a:r>
          </a:p>
        </p:txBody>
      </p:sp>
    </p:spTree>
    <p:extLst>
      <p:ext uri="{BB962C8B-B14F-4D97-AF65-F5344CB8AC3E}">
        <p14:creationId xmlns:p14="http://schemas.microsoft.com/office/powerpoint/2010/main" val="16741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Launching Multiple </a:t>
            </a:r>
            <a:r>
              <a:rPr lang="en-US" dirty="0" smtClean="0"/>
              <a:t>Processes: UI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60340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658242"/>
      </p:ext>
    </p:extLst>
  </p:cSld>
  <p:clrMapOvr>
    <a:masterClrMapping/>
  </p:clrMapOvr>
  <p:transition advTm="2552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89" y="1371600"/>
            <a:ext cx="5607420" cy="274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Double clicking </a:t>
            </a:r>
            <a:r>
              <a:rPr lang="en-US" dirty="0"/>
              <a:t>O</a:t>
            </a:r>
            <a:r>
              <a:rPr lang="en-US" dirty="0" smtClean="0"/>
              <a:t>n Registry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60340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210447"/>
      </p:ext>
    </p:extLst>
  </p:cSld>
  <p:clrMapOvr>
    <a:masterClrMapping/>
  </p:clrMapOvr>
  <p:transition advTm="3191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60340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Double clicking </a:t>
            </a:r>
            <a:r>
              <a:rPr lang="en-US" dirty="0"/>
              <a:t>O</a:t>
            </a:r>
            <a:r>
              <a:rPr lang="en-US" dirty="0" smtClean="0"/>
              <a:t>n Server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07031"/>
      </p:ext>
    </p:extLst>
  </p:cSld>
  <p:clrMapOvr>
    <a:masterClrMapping/>
  </p:clrMapOvr>
  <p:transition advTm="163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096000" y="1524000"/>
            <a:ext cx="25908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1524000"/>
            <a:ext cx="25146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Remote Method Invocation</a:t>
            </a:r>
            <a:endParaRPr lang="en-US" dirty="0"/>
          </a:p>
        </p:txBody>
      </p:sp>
      <p:sp>
        <p:nvSpPr>
          <p:cNvPr id="6" name="Picture 14"/>
          <p:cNvSpPr/>
          <p:nvPr/>
        </p:nvSpPr>
        <p:spPr>
          <a:xfrm>
            <a:off x="228600" y="18288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Client Object</a:t>
            </a:r>
            <a:endParaRPr lang="en-US" dirty="0"/>
          </a:p>
        </p:txBody>
      </p:sp>
      <p:sp>
        <p:nvSpPr>
          <p:cNvPr id="12" name="Picture 14"/>
          <p:cNvSpPr/>
          <p:nvPr/>
        </p:nvSpPr>
        <p:spPr>
          <a:xfrm>
            <a:off x="6248400" y="17526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Object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590800" y="2133600"/>
            <a:ext cx="3581400" cy="158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95600" y="4269877"/>
            <a:ext cx="3276600" cy="7566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How do separate processes share object references?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66153"/>
      </p:ext>
    </p:extLst>
  </p:cSld>
  <p:clrMapOvr>
    <a:masterClrMapping/>
  </p:clrMapOvr>
  <p:transition advTm="29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95" y="1371600"/>
            <a:ext cx="5627986" cy="275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09" y="1515979"/>
            <a:ext cx="190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Double clicking </a:t>
            </a:r>
            <a:r>
              <a:rPr lang="en-US" dirty="0"/>
              <a:t>O</a:t>
            </a:r>
            <a:r>
              <a:rPr lang="en-US" dirty="0" smtClean="0"/>
              <a:t>n Alice Launcher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87152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17" y="2272966"/>
            <a:ext cx="23812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28600" y="1104900"/>
            <a:ext cx="2057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20" y="3237498"/>
            <a:ext cx="2419119" cy="102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67664"/>
            <a:ext cx="57531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512593" y="2573755"/>
            <a:ext cx="1973179" cy="847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debugger for app processes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64730" y="3573379"/>
            <a:ext cx="1973179" cy="847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Except for OE Code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715000" y="4126832"/>
            <a:ext cx="797593" cy="13595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343400" y="4126832"/>
            <a:ext cx="2076862" cy="1816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667000" y="4012649"/>
            <a:ext cx="3807345" cy="1816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65062895"/>
      </p:ext>
    </p:extLst>
  </p:cSld>
  <p:clrMapOvr>
    <a:masterClrMapping/>
  </p:clrMapOvr>
  <p:transition advTm="249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95" y="1371600"/>
            <a:ext cx="5627986" cy="275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09" y="1515979"/>
            <a:ext cx="190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Eclipse vs. Java Processes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87152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17" y="2272966"/>
            <a:ext cx="23812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20" y="3237498"/>
            <a:ext cx="2419119" cy="102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67664"/>
            <a:ext cx="57531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512593" y="2573755"/>
            <a:ext cx="1973179" cy="847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debugger for app processes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67000" y="1104900"/>
            <a:ext cx="2309812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may Eclipse processes?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2" y="5154027"/>
            <a:ext cx="50292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553309" y="4512844"/>
            <a:ext cx="1973179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processes</a:t>
            </a:r>
          </a:p>
        </p:txBody>
      </p:sp>
      <p:sp>
        <p:nvSpPr>
          <p:cNvPr id="22" name="Right Arrow 21"/>
          <p:cNvSpPr/>
          <p:nvPr/>
        </p:nvSpPr>
        <p:spPr>
          <a:xfrm rot="15792369">
            <a:off x="3455561" y="2832896"/>
            <a:ext cx="2400300" cy="749467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Killing Eclipse Process?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288820"/>
      </p:ext>
    </p:extLst>
  </p:cSld>
  <p:clrMapOvr>
    <a:masterClrMapping/>
  </p:clrMapOvr>
  <p:transition advTm="66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09" y="1515979"/>
            <a:ext cx="190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Killing Eclipse Process</a:t>
            </a:r>
            <a:endParaRPr lang="en-US" dirty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17" y="2272966"/>
            <a:ext cx="23812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20" y="3237498"/>
            <a:ext cx="2419119" cy="102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967664"/>
            <a:ext cx="57340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5149766"/>
            <a:ext cx="5419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85801" y="4643869"/>
            <a:ext cx="5257799" cy="6126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exporting remote object or having AWT thread not killed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5800" y="2895600"/>
            <a:ext cx="525779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consoles destroyed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5800" y="3751095"/>
            <a:ext cx="5257800" cy="7725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reading from standard I/O killed as producers of these streams are destroyed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4800" y="5498222"/>
            <a:ext cx="5257800" cy="7725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eclipse process not detect its killing an destroy its forked processes?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4800" y="6270750"/>
            <a:ext cx="5257800" cy="5045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 but not eclipse process cannot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88985" y="5436057"/>
            <a:ext cx="3124064" cy="9345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Eclipse calls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Process.destroy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and not OS kill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668881"/>
      </p:ext>
    </p:extLst>
  </p:cSld>
  <p:clrMapOvr>
    <a:masterClrMapping/>
  </p:clrMapOvr>
  <p:transition advTm="257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95" y="1371600"/>
            <a:ext cx="5627986" cy="325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09" y="1515979"/>
            <a:ext cx="190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Killing from </a:t>
            </a:r>
            <a:r>
              <a:rPr lang="en-US" dirty="0" err="1" smtClean="0"/>
              <a:t>AMainClassList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87152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17" y="2272966"/>
            <a:ext cx="23812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20" y="3237498"/>
            <a:ext cx="2419119" cy="102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786553"/>
      </p:ext>
    </p:extLst>
  </p:cSld>
  <p:clrMapOvr>
    <a:masterClrMapping/>
  </p:clrMapOvr>
  <p:transition advTm="15181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Processes Killed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572452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49107"/>
      </p:ext>
    </p:extLst>
  </p:cSld>
  <p:clrMapOvr>
    <a:masterClrMapping/>
  </p:clrMapOvr>
  <p:transition advTm="725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Local and Remote Response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60340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4572000"/>
            <a:ext cx="24384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 Interface?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035648"/>
      </p:ext>
    </p:extLst>
  </p:cSld>
  <p:clrMapOvr>
    <a:masterClrMapping/>
  </p:clrMapOvr>
  <p:transition advTm="39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Multi-Process Launcher API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0403" y="1066800"/>
            <a:ext cx="8190195" cy="419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bus.uigen.models.MainClassListLauncher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DemoerOfRelayingCollaborativeRMI_MVC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[])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demo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demo()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Class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[] classes =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RelayingCollaborativeRMIRegistryStarter.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ARelayingCollaborativeRMIServerMVC_Launcher.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AliceRelayingCollaborativeRMIUpperCaseLauncher.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BobRelayingCollaborativeRMIUpperCaseLauncher.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CathyRelayingCollaborativeRMIUpperCaseLauncher.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class</a:t>
            </a:r>
            <a:endParaRPr lang="en-US" sz="1600" dirty="0"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};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MainClassListLauncher.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launch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(classes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698333256"/>
      </p:ext>
    </p:extLst>
  </p:cSld>
  <p:clrMapOvr>
    <a:masterClrMapping/>
  </p:clrMapOvr>
  <p:transition advTm="31301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Multi-Process Launcher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0403" y="1371600"/>
            <a:ext cx="8190195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bus.uigen.models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util.models.ListenableVector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bus.uigen.ObjectEditor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MainClassListLauncher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launch(Class[] classes)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ListenableVector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&lt;Class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classList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AMainClassList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(Class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aClass:classes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classList.add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aClass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classList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94445231"/>
      </p:ext>
    </p:extLst>
  </p:cSld>
  <p:clrMapOvr>
    <a:masterClrMapping/>
  </p:clrMapOvr>
  <p:transition advTm="48511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Class List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0403" y="1371600"/>
            <a:ext cx="8190195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java.util.ArrayList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java.util.List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util.annotations.Visible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util.models.AListenableVector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util.remote.ProcessExecer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bus.uigen.misc.OEMisc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AMainClassList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AListenableVector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&lt;Class&gt;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Runnable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List&lt;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ProcessExecer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&gt;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executed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ArrayList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AMainClassList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Thread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thread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Thread(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Runtime.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getRuntime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addShutdownHook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(thread);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sz="1600" dirty="0">
                <a:solidFill>
                  <a:srgbClr val="646464"/>
                </a:solidFill>
                <a:latin typeface="Consolas"/>
              </a:rPr>
              <a:t>Visible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false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run()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killAllChildren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3467100"/>
            <a:ext cx="19050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217426"/>
      </p:ext>
    </p:extLst>
  </p:cSld>
  <p:clrMapOvr>
    <a:masterClrMapping/>
  </p:clrMapOvr>
  <p:transition advTm="68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Class List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0403" y="1371600"/>
            <a:ext cx="8190195" cy="45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open(Class element) {</a:t>
            </a:r>
          </a:p>
          <a:p>
            <a:r>
              <a:rPr lang="en-US" sz="1600" dirty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executed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.add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OEMisc.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runWithObjectEditorConsole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(element, 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execute(Class element)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open(element);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terminateChildren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killAllChildren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terminateAll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exit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killAllChildren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ProcessExecer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processExecer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: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executed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processExecer.getProcess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().destroy();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864" y="4267200"/>
            <a:ext cx="4164940" cy="240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105320"/>
      </p:ext>
    </p:extLst>
  </p:cSld>
  <p:clrMapOvr>
    <a:masterClrMapping/>
  </p:clrMapOvr>
  <p:transition advTm="95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096000" y="1524000"/>
            <a:ext cx="25908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1566086"/>
            <a:ext cx="25146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References in Both Address Spaces</a:t>
            </a:r>
            <a:endParaRPr lang="en-US" dirty="0"/>
          </a:p>
        </p:txBody>
      </p:sp>
      <p:sp>
        <p:nvSpPr>
          <p:cNvPr id="6" name="Picture 14"/>
          <p:cNvSpPr/>
          <p:nvPr/>
        </p:nvSpPr>
        <p:spPr>
          <a:xfrm>
            <a:off x="228600" y="18288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Client Object</a:t>
            </a:r>
            <a:endParaRPr lang="en-US" dirty="0"/>
          </a:p>
        </p:txBody>
      </p:sp>
      <p:sp>
        <p:nvSpPr>
          <p:cNvPr id="12" name="Picture 14"/>
          <p:cNvSpPr/>
          <p:nvPr/>
        </p:nvSpPr>
        <p:spPr>
          <a:xfrm>
            <a:off x="6248400" y="17526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Object</a:t>
            </a:r>
            <a:endParaRPr lang="en-US" dirty="0"/>
          </a:p>
        </p:txBody>
      </p:sp>
      <p:sp>
        <p:nvSpPr>
          <p:cNvPr id="16" name="Picture 14"/>
          <p:cNvSpPr/>
          <p:nvPr/>
        </p:nvSpPr>
        <p:spPr>
          <a:xfrm>
            <a:off x="248653" y="3007894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Proxy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09700" y="2667000"/>
            <a:ext cx="0" cy="381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67500" y="26028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0074" y="38601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8569" y="4838700"/>
            <a:ext cx="7134725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Proxy is generate by RMI System.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78569" y="5507557"/>
            <a:ext cx="7134725" cy="4741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Proxy and server objects connected through external name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314074" y="2844466"/>
            <a:ext cx="4353426" cy="12573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0365440"/>
      </p:ext>
    </p:extLst>
  </p:cSld>
  <p:clrMapOvr>
    <a:masterClrMapping/>
  </p:clrMapOvr>
  <p:transition advTm="100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Instantiating and Editing Process </a:t>
            </a:r>
            <a:r>
              <a:rPr lang="en-US" dirty="0" err="1" smtClean="0"/>
              <a:t>Execer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0403" y="1371600"/>
            <a:ext cx="8190195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ProcessExecer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runWithObjectEditorConsole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Class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aJavaClass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ProcessExecer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processExecer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AProcessExecer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aJavaClass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sz="1600" dirty="0"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Process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process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processExecer.execProcess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ConsoleModel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consoleModel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processExecer.consoleModel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consoleModel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consoleModel.initFrame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(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Frame)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frame.getFrame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getPhysicalComponent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frame.setTitle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consoleModel.getTitle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processExecer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35595071"/>
      </p:ext>
    </p:extLst>
  </p:cSld>
  <p:clrMapOvr>
    <a:masterClrMapping/>
  </p:clrMapOvr>
  <p:transition advTm="49851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Process </a:t>
            </a:r>
            <a:r>
              <a:rPr lang="en-US" dirty="0" err="1"/>
              <a:t>E</a:t>
            </a:r>
            <a:r>
              <a:rPr lang="en-US" dirty="0" err="1" smtClean="0"/>
              <a:t>xecer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0403" y="1066800"/>
            <a:ext cx="8190195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AProcessExecer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ProcessExecer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Process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process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className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args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ConsoleModel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consoleModel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command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title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AProcessExecer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 Class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aJavaClass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className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aJavaClass.getName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args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anArgs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classPath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     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getProperty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i="1" dirty="0" err="1">
                <a:solidFill>
                  <a:srgbClr val="2A00FF"/>
                </a:solidFill>
                <a:latin typeface="Consolas"/>
              </a:rPr>
              <a:t>java.class.path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command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"java -</a:t>
            </a:r>
            <a:r>
              <a:rPr lang="en-US" sz="1600" dirty="0" err="1">
                <a:solidFill>
                  <a:srgbClr val="2A00FF"/>
                </a:solidFill>
                <a:latin typeface="Consolas"/>
              </a:rPr>
              <a:t>cp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 "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classPath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" "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className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" "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args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title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aJavaClass.getSimpleName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 + 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" "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args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443212233"/>
      </p:ext>
    </p:extLst>
  </p:cSld>
  <p:clrMapOvr>
    <a:masterClrMapping/>
  </p:clrMapOvr>
  <p:transition advTm="32851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Process </a:t>
            </a:r>
            <a:r>
              <a:rPr lang="en-US" dirty="0" err="1"/>
              <a:t>E</a:t>
            </a:r>
            <a:r>
              <a:rPr lang="en-US" dirty="0" err="1" smtClean="0"/>
              <a:t>xecer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0403" y="1143000"/>
            <a:ext cx="8190195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Process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execProcess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Runtime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Runtime.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getRuntime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i="1" dirty="0" err="1">
                <a:solidFill>
                  <a:srgbClr val="2A00FF"/>
                </a:solidFill>
                <a:latin typeface="Consolas"/>
              </a:rPr>
              <a:t>Execing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 command "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command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"Working Directory = "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 +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getProperty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i="1" dirty="0" err="1">
                <a:solidFill>
                  <a:srgbClr val="2A00FF"/>
                </a:solidFill>
                <a:latin typeface="Consolas"/>
              </a:rPr>
              <a:t>user.dir</a:t>
            </a:r>
            <a:r>
              <a:rPr lang="en-US" sz="1600" i="1" dirty="0" smtClean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));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File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binDirectory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File 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"bin"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process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rt.exec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command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binDirectory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consoleModel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AConsoleModel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process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title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process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452023704"/>
      </p:ext>
    </p:extLst>
  </p:cSld>
  <p:clrMapOvr>
    <a:masterClrMapping/>
  </p:clrMapOvr>
  <p:transition advTm="2929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Exporting State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0403" y="1371600"/>
            <a:ext cx="8190195" cy="3886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Process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getProcess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process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ConsoleModel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consoleModel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consoleModel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destroy()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process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.destroy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getTitle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title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291421345"/>
      </p:ext>
    </p:extLst>
  </p:cSld>
  <p:clrMapOvr>
    <a:masterClrMapping/>
  </p:clrMapOvr>
  <p:transition advTm="3871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AConsoleModel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0403" y="914400"/>
            <a:ext cx="7961597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AConsoleModel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ConsoleModel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StringBuilder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StringBuilder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Thread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outputThread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errorThread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PrintStream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printStream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Process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process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title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AConsoleModel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(Process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aProcess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aTitle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PropertyChangeSupport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process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aProcess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title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aTitle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printStream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PrintStream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process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.getOutputStream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outputThread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Thread(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AConsoleModelStreamReader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(</a:t>
            </a:r>
            <a:r>
              <a:rPr lang="en-US" sz="1600" b="1" dirty="0" smtClean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out"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process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.getInputStream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errorThread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Thread(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AConsoleModelStreamReader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"error"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b="1" dirty="0" err="1" smtClean="0">
                <a:solidFill>
                  <a:srgbClr val="0000C0"/>
                </a:solidFill>
                <a:latin typeface="Consolas"/>
              </a:rPr>
              <a:t>process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.getErrorStream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outputThread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.start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errorThread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.start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654820951"/>
      </p:ext>
    </p:extLst>
  </p:cSld>
  <p:clrMapOvr>
    <a:masterClrMapping/>
  </p:clrMapOvr>
  <p:transition advTm="1133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AConsoleModel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0403" y="1143000"/>
            <a:ext cx="8190195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sz="1600" dirty="0" err="1">
                <a:solidFill>
                  <a:srgbClr val="646464"/>
                </a:solidFill>
                <a:latin typeface="Consolas"/>
              </a:rPr>
              <a:t>ComponentWidth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(1200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</a:t>
            </a:r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sz="1600" dirty="0">
                <a:solidFill>
                  <a:srgbClr val="646464"/>
                </a:solidFill>
                <a:latin typeface="Consolas"/>
              </a:rPr>
              <a:t>Position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(1)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addOutput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printStream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printStream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.flush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.firePropertyChange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PropertyChangeEvent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"input"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));</a:t>
            </a:r>
            <a:endParaRPr lang="en-US" sz="1600" dirty="0"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sz="1600" dirty="0">
                <a:solidFill>
                  <a:srgbClr val="646464"/>
                </a:solidFill>
                <a:latin typeface="Consolas"/>
              </a:rPr>
              <a:t>Visible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false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addOutput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.append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 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"\n"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.firePropertyChange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PropertyChangeEvent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"output"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sz="1600" dirty="0" err="1">
                <a:solidFill>
                  <a:srgbClr val="646464"/>
                </a:solidFill>
                <a:latin typeface="Consolas"/>
              </a:rPr>
              <a:t>DisplayToString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</a:t>
            </a:r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@</a:t>
            </a:r>
            <a:r>
              <a:rPr lang="en-US" sz="1600" dirty="0" err="1">
                <a:solidFill>
                  <a:srgbClr val="646464"/>
                </a:solidFill>
                <a:latin typeface="Consolas"/>
              </a:rPr>
              <a:t>PreferredWidgetClass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JTextArea.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sz="1600" dirty="0" err="1">
                <a:solidFill>
                  <a:srgbClr val="646464"/>
                </a:solidFill>
                <a:latin typeface="Consolas"/>
              </a:rPr>
              <a:t>ComponentWidth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(1200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</a:t>
            </a:r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sz="1600" dirty="0">
                <a:solidFill>
                  <a:srgbClr val="646464"/>
                </a:solidFill>
                <a:latin typeface="Consolas"/>
              </a:rPr>
              <a:t>Position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(0)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StringBuilder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output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985532019"/>
      </p:ext>
    </p:extLst>
  </p:cSld>
  <p:clrMapOvr>
    <a:masterClrMapping/>
  </p:clrMapOvr>
  <p:transition advTm="196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AConsoleModel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1752600"/>
            <a:ext cx="8534400" cy="3505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 @Visible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false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getTitle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title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exit()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process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.destroy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addPropertyChangeListener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PropertyChangeListener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aListener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propertyChangeSupport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.addPropertyChangeListener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aListener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 @</a:t>
            </a:r>
            <a:r>
              <a:rPr lang="en-US" sz="1600" dirty="0">
                <a:solidFill>
                  <a:srgbClr val="646464"/>
                </a:solidFill>
                <a:latin typeface="Consolas"/>
              </a:rPr>
              <a:t>Visible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false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(Frame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 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138404924"/>
      </p:ext>
    </p:extLst>
  </p:cSld>
  <p:clrMapOvr>
    <a:masterClrMapping/>
  </p:clrMapOvr>
  <p:transition advTm="113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Stream Reader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1219200"/>
            <a:ext cx="89154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AConsoleModelStreamReader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Runnable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BufferedReader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bufferedReader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type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ConsoleModel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consoleModel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AConsoleModelStreamReader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aType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InputStream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anInputStream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ConsoleModel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aConsoleModel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consoleModel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aConsoleModel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bufferedReader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BufferedReader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	 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InputStreamReader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anInputStream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run()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String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line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((line =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bufferedReader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.readLine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 !=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consoleModel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.addOutput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(line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IOException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ioe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ioe.printStackTrace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730634978"/>
      </p:ext>
    </p:extLst>
  </p:cSld>
  <p:clrMapOvr>
    <a:masterClrMapping/>
  </p:clrMapOvr>
  <p:transition advTm="14908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66217" y="1905000"/>
            <a:ext cx="5410200" cy="847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latest version of oeall22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2989603"/>
            <a:ext cx="5410200" cy="847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Tracer.showWanrings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(false) at start of main to suppress warnings from Beau’s project, which does not conform to new version</a:t>
            </a:r>
          </a:p>
        </p:txBody>
      </p:sp>
    </p:spTree>
    <p:extLst>
      <p:ext uri="{BB962C8B-B14F-4D97-AF65-F5344CB8AC3E}">
        <p14:creationId xmlns:p14="http://schemas.microsoft.com/office/powerpoint/2010/main" val="207112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Need to give local host as the location of all processes, no change needed in the rest of the application.</a:t>
            </a:r>
          </a:p>
          <a:p>
            <a:r>
              <a:rPr lang="en-US" dirty="0" smtClean="0"/>
              <a:t>Eclipse and other programming environments  allow launching of only one process at a time and do not allow the console I/O of all processes to be viewed simultaneously</a:t>
            </a:r>
          </a:p>
          <a:p>
            <a:r>
              <a:rPr lang="en-US" dirty="0" smtClean="0"/>
              <a:t>We can use a script to run the processed in different command windows but then we must set the class path for launching programs from console windows.</a:t>
            </a:r>
          </a:p>
          <a:p>
            <a:r>
              <a:rPr lang="en-US" dirty="0" smtClean="0"/>
              <a:t>Java provides several for us to write a general mechanism to launch multiple processes from another process, set their paths, and redirect their I/O to our own simulations of command windows.</a:t>
            </a:r>
          </a:p>
          <a:p>
            <a:r>
              <a:rPr lang="en-US" dirty="0" smtClean="0"/>
              <a:t>The launching process can be a process launched by a programming environment such as Eclipse.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6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096000" y="1524000"/>
            <a:ext cx="25908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1566086"/>
            <a:ext cx="25146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References in Both Address Spaces</a:t>
            </a:r>
            <a:endParaRPr lang="en-US" dirty="0"/>
          </a:p>
        </p:txBody>
      </p:sp>
      <p:sp>
        <p:nvSpPr>
          <p:cNvPr id="6" name="Picture 14"/>
          <p:cNvSpPr/>
          <p:nvPr/>
        </p:nvSpPr>
        <p:spPr>
          <a:xfrm>
            <a:off x="228600" y="18288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Client Object</a:t>
            </a:r>
            <a:endParaRPr lang="en-US" dirty="0"/>
          </a:p>
        </p:txBody>
      </p:sp>
      <p:sp>
        <p:nvSpPr>
          <p:cNvPr id="12" name="Picture 14"/>
          <p:cNvSpPr/>
          <p:nvPr/>
        </p:nvSpPr>
        <p:spPr>
          <a:xfrm>
            <a:off x="6248400" y="17526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Object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90600" y="6034616"/>
            <a:ext cx="7162799" cy="5701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However, </a:t>
            </a:r>
            <a:r>
              <a:rPr lang="en-US" dirty="0" smtClean="0"/>
              <a:t>caller and </a:t>
            </a:r>
            <a:r>
              <a:rPr lang="en-US" dirty="0" err="1" smtClean="0"/>
              <a:t>callee</a:t>
            </a:r>
            <a:r>
              <a:rPr lang="en-US" dirty="0" smtClean="0"/>
              <a:t> are distribution-aware</a:t>
            </a:r>
            <a:endParaRPr lang="en-US" dirty="0"/>
          </a:p>
        </p:txBody>
      </p:sp>
      <p:sp>
        <p:nvSpPr>
          <p:cNvPr id="16" name="Picture 14"/>
          <p:cNvSpPr/>
          <p:nvPr/>
        </p:nvSpPr>
        <p:spPr>
          <a:xfrm>
            <a:off x="248653" y="3007894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Proxy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09700" y="2667000"/>
            <a:ext cx="0" cy="381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67500" y="26028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0074" y="38601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  <a:endCxn id="19" idx="1"/>
          </p:cNvCxnSpPr>
          <p:nvPr/>
        </p:nvCxnSpPr>
        <p:spPr>
          <a:xfrm flipV="1">
            <a:off x="2314074" y="2844466"/>
            <a:ext cx="4353426" cy="12573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21976" y="5280212"/>
            <a:ext cx="7134725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Remote method invocation has the same syntax as local method invocation.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347346"/>
      </p:ext>
    </p:extLst>
  </p:cSld>
  <p:clrMapOvr>
    <a:masterClrMapping/>
  </p:clrMapOvr>
  <p:transition advTm="69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Java </a:t>
            </a:r>
            <a:r>
              <a:rPr lang="en-US" dirty="0" err="1"/>
              <a:t>Runtime.getRunTime</a:t>
            </a:r>
            <a:r>
              <a:rPr lang="en-US" dirty="0"/>
              <a:t>().exec() call can be used to run (exec) the java command to create a non programming environment Java process represented by the Process object returned by the call.</a:t>
            </a:r>
          </a:p>
          <a:p>
            <a:pPr lvl="1"/>
            <a:r>
              <a:rPr lang="en-US" dirty="0"/>
              <a:t>This command can be given the class path of the programming environment process that creates the non programming environment processes</a:t>
            </a:r>
          </a:p>
          <a:p>
            <a:pPr lvl="1"/>
            <a:r>
              <a:rPr lang="en-US" dirty="0" smtClean="0"/>
              <a:t>The class path of a process is in a property </a:t>
            </a:r>
            <a:r>
              <a:rPr lang="en-US" dirty="0" err="1" smtClean="0"/>
              <a:t>fetchable</a:t>
            </a:r>
            <a:r>
              <a:rPr lang="en-US" dirty="0" smtClean="0"/>
              <a:t> from the System class.</a:t>
            </a:r>
          </a:p>
          <a:p>
            <a:r>
              <a:rPr lang="en-US" dirty="0" smtClean="0"/>
              <a:t>A Process object has properties representing its input, output, and error streams, which can be used to create our own console for it.</a:t>
            </a:r>
          </a:p>
          <a:p>
            <a:pPr lvl="1"/>
            <a:r>
              <a:rPr lang="en-US" dirty="0" smtClean="0"/>
              <a:t>Two threads can be created to read the output and error of the process and display it in our own console</a:t>
            </a:r>
          </a:p>
          <a:p>
            <a:pPr lvl="1"/>
            <a:r>
              <a:rPr lang="en-US" dirty="0" smtClean="0"/>
              <a:t>Input trapped by our console can be written to the </a:t>
            </a:r>
            <a:r>
              <a:rPr lang="en-US" dirty="0" err="1" smtClean="0"/>
              <a:t>processes’s</a:t>
            </a:r>
            <a:r>
              <a:rPr lang="en-US" dirty="0" smtClean="0"/>
              <a:t> input stream.</a:t>
            </a:r>
          </a:p>
          <a:p>
            <a:pPr lvl="1"/>
            <a:r>
              <a:rPr lang="en-US" dirty="0" smtClean="0"/>
              <a:t>Counter-</a:t>
            </a:r>
            <a:r>
              <a:rPr lang="en-US" dirty="0" err="1" smtClean="0"/>
              <a:t>intuitevly</a:t>
            </a:r>
            <a:r>
              <a:rPr lang="en-US" dirty="0" smtClean="0"/>
              <a:t> a </a:t>
            </a:r>
            <a:r>
              <a:rPr lang="en-US" dirty="0" err="1" smtClean="0"/>
              <a:t>processes’s</a:t>
            </a:r>
            <a:r>
              <a:rPr lang="en-US" dirty="0" smtClean="0"/>
              <a:t> input(output) stream is fetched by calling the </a:t>
            </a:r>
            <a:r>
              <a:rPr lang="en-US" dirty="0" err="1" smtClean="0"/>
              <a:t>getOutput</a:t>
            </a:r>
            <a:r>
              <a:rPr lang="en-US" dirty="0" smtClean="0"/>
              <a:t>(Input)Stream() method of the Process object representing it because these streams are output(input) streams for the process invoking methods on these objects.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When the launching process is killed we want to destroy all processes launched by it.</a:t>
            </a:r>
          </a:p>
          <a:p>
            <a:r>
              <a:rPr lang="en-US" dirty="0" smtClean="0"/>
              <a:t>A programming environment does not know about these processes, so it cannot kill them.</a:t>
            </a:r>
          </a:p>
          <a:p>
            <a:r>
              <a:rPr lang="en-US" dirty="0" smtClean="0"/>
              <a:t>So we must write our own code to kill these child processes.</a:t>
            </a:r>
          </a:p>
          <a:p>
            <a:r>
              <a:rPr lang="en-US" dirty="0" smtClean="0"/>
              <a:t>Java provides a mechanism for a process to detect when it is shutting down. </a:t>
            </a:r>
          </a:p>
          <a:p>
            <a:r>
              <a:rPr lang="en-US" dirty="0" smtClean="0"/>
              <a:t>However, this code is not called when a programming environment kills the process because it destroys the process rather than shuts it down.</a:t>
            </a:r>
          </a:p>
          <a:p>
            <a:r>
              <a:rPr lang="en-US" dirty="0" smtClean="0"/>
              <a:t>Shutting down can be done only by the OS</a:t>
            </a:r>
          </a:p>
          <a:p>
            <a:r>
              <a:rPr lang="en-US" dirty="0" smtClean="0"/>
              <a:t>The launching process can provide a user interface to manually call this code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 have used OE and these facilities to create a general abstraction for launching processes with separate consoles.</a:t>
            </a:r>
          </a:p>
          <a:p>
            <a:r>
              <a:rPr lang="en-US" dirty="0" smtClean="0"/>
              <a:t>The abstraction requires the programmer to specify a list of main classes to be executed and provides an API.</a:t>
            </a:r>
          </a:p>
          <a:p>
            <a:r>
              <a:rPr lang="en-US" dirty="0" smtClean="0"/>
              <a:t>The open method can then be called on this abstraction with one of these classes as an argument to start the program and bind it to a console.</a:t>
            </a:r>
          </a:p>
          <a:p>
            <a:r>
              <a:rPr lang="en-US" dirty="0" smtClean="0"/>
              <a:t>The abstraction can be displayed using </a:t>
            </a:r>
            <a:r>
              <a:rPr lang="en-US" dirty="0" err="1" smtClean="0"/>
              <a:t>ObjectEditor</a:t>
            </a:r>
            <a:r>
              <a:rPr lang="en-US" dirty="0" smtClean="0"/>
              <a:t>, which displays each of the main classes and allows a programmer to click on a class to invoke the open method with the class as an argument.</a:t>
            </a:r>
          </a:p>
          <a:p>
            <a:r>
              <a:rPr lang="en-US" dirty="0" smtClean="0"/>
              <a:t>A process object is wrapped in a </a:t>
            </a:r>
            <a:r>
              <a:rPr lang="en-US" dirty="0" err="1" smtClean="0"/>
              <a:t>ProcessExecer</a:t>
            </a:r>
            <a:r>
              <a:rPr lang="en-US" dirty="0" smtClean="0"/>
              <a:t> object which launches the process and stores information about the process displayed to the user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4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console is simply a Bean with an input String property displayed in a text field and an output String property displayed in a text area.</a:t>
            </a:r>
          </a:p>
          <a:p>
            <a:pPr lvl="1"/>
            <a:r>
              <a:rPr lang="en-US" dirty="0" smtClean="0"/>
              <a:t>It does not provide a setter </a:t>
            </a:r>
            <a:r>
              <a:rPr lang="en-US" dirty="0"/>
              <a:t>to set </a:t>
            </a:r>
            <a:r>
              <a:rPr lang="en-US" dirty="0" smtClean="0"/>
              <a:t>the output directly.</a:t>
            </a:r>
          </a:p>
          <a:p>
            <a:pPr lvl="1"/>
            <a:r>
              <a:rPr lang="en-US" dirty="0" smtClean="0"/>
              <a:t>Instead it provides an </a:t>
            </a:r>
            <a:r>
              <a:rPr lang="en-US" dirty="0" err="1" smtClean="0"/>
              <a:t>addOutput</a:t>
            </a:r>
            <a:r>
              <a:rPr lang="en-US" dirty="0" smtClean="0"/>
              <a:t>() method to append the next line of output to the console.</a:t>
            </a:r>
          </a:p>
          <a:p>
            <a:r>
              <a:rPr lang="en-US" dirty="0" smtClean="0"/>
              <a:t>Each console Bean is connected to a process whose I/O it handles</a:t>
            </a:r>
          </a:p>
          <a:p>
            <a:r>
              <a:rPr lang="en-US" dirty="0" smtClean="0"/>
              <a:t>Its </a:t>
            </a:r>
            <a:r>
              <a:rPr lang="en-US" dirty="0" err="1" smtClean="0"/>
              <a:t>setInput</a:t>
            </a:r>
            <a:r>
              <a:rPr lang="en-US" dirty="0" smtClean="0"/>
              <a:t>() method writes to the input stream of the  stream of the process.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dirty="0"/>
              <a:t>It creates the threads to read </a:t>
            </a:r>
            <a:r>
              <a:rPr lang="en-US" dirty="0" smtClean="0"/>
              <a:t>the </a:t>
            </a:r>
            <a:r>
              <a:rPr lang="en-US" dirty="0" err="1" smtClean="0"/>
              <a:t>processe’s</a:t>
            </a:r>
            <a:r>
              <a:rPr lang="en-US" dirty="0" smtClean="0"/>
              <a:t> output </a:t>
            </a:r>
            <a:r>
              <a:rPr lang="en-US" dirty="0"/>
              <a:t>and </a:t>
            </a:r>
            <a:r>
              <a:rPr lang="en-US" dirty="0" smtClean="0"/>
              <a:t>error, which call the </a:t>
            </a:r>
            <a:r>
              <a:rPr lang="en-US" dirty="0" err="1" smtClean="0"/>
              <a:t>addOutput</a:t>
            </a:r>
            <a:r>
              <a:rPr lang="en-US" dirty="0" smtClean="0"/>
              <a:t>() method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1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~PP39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17994"/>
      </p:ext>
    </p:extLst>
  </p:cSld>
  <p:clrMapOvr>
    <a:masterClrMapping/>
  </p:clrMapOvr>
  <p:transition advTm="2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95" y="1371600"/>
            <a:ext cx="5627986" cy="275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09" y="1515979"/>
            <a:ext cx="190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Double clicking </a:t>
            </a:r>
            <a:r>
              <a:rPr lang="en-US" dirty="0"/>
              <a:t>O</a:t>
            </a:r>
            <a:r>
              <a:rPr lang="en-US" dirty="0" smtClean="0"/>
              <a:t>n Alice Launcher</a:t>
            </a:r>
            <a:endParaRPr lang="en-US" dirty="0"/>
          </a:p>
        </p:txBody>
      </p:sp>
      <p:pic>
        <p:nvPicPr>
          <p:cNvPr id="7" name="~PP393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87152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17" y="2272966"/>
            <a:ext cx="23812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28600" y="1104900"/>
            <a:ext cx="2057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20" y="3237498"/>
            <a:ext cx="2419119" cy="102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413357"/>
      </p:ext>
    </p:extLst>
  </p:cSld>
  <p:clrMapOvr>
    <a:masterClrMapping/>
  </p:clrMapOvr>
  <p:transition advTm="68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Double clicking </a:t>
            </a:r>
            <a:r>
              <a:rPr lang="en-US" dirty="0"/>
              <a:t>O</a:t>
            </a:r>
            <a:r>
              <a:rPr lang="en-US" dirty="0" smtClean="0"/>
              <a:t>n Alice Launcher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57531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584122"/>
      </p:ext>
    </p:extLst>
  </p:cSld>
  <p:clrMapOvr>
    <a:masterClrMapping/>
  </p:clrMapOvr>
  <p:transition advTm="68071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69918" y="1981200"/>
            <a:ext cx="4800600" cy="9465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use RMI for implementing various properties of a collaborative applications?</a:t>
            </a:r>
          </a:p>
        </p:txBody>
      </p:sp>
      <p:sp>
        <p:nvSpPr>
          <p:cNvPr id="4" name="Rectangle 3"/>
          <p:cNvSpPr/>
          <p:nvPr/>
        </p:nvSpPr>
        <p:spPr>
          <a:xfrm>
            <a:off x="1866900" y="4495800"/>
            <a:ext cx="4800600" cy="9465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use our MVC-based uppercasing application as an example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6454" y="2951463"/>
            <a:ext cx="4800600" cy="9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particular one implemented using MVC?</a:t>
            </a:r>
          </a:p>
        </p:txBody>
      </p:sp>
    </p:spTree>
    <p:extLst>
      <p:ext uri="{BB962C8B-B14F-4D97-AF65-F5344CB8AC3E}">
        <p14:creationId xmlns:p14="http://schemas.microsoft.com/office/powerpoint/2010/main" val="13606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69918" y="1981200"/>
            <a:ext cx="4800600" cy="9465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use RMI for implementing various properties of a collaborative applications?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6454" y="2951463"/>
            <a:ext cx="4800600" cy="9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particular one implemented using MVC?</a:t>
            </a:r>
          </a:p>
        </p:txBody>
      </p:sp>
    </p:spTree>
    <p:extLst>
      <p:ext uri="{BB962C8B-B14F-4D97-AF65-F5344CB8AC3E}">
        <p14:creationId xmlns:p14="http://schemas.microsoft.com/office/powerpoint/2010/main" val="50831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6096000" y="1524000"/>
            <a:ext cx="25908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1566086"/>
            <a:ext cx="2514600" cy="3124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Checked </a:t>
            </a:r>
            <a:r>
              <a:rPr lang="en-US" dirty="0" err="1" smtClean="0"/>
              <a:t>RemoteException</a:t>
            </a:r>
            <a:endParaRPr lang="en-US" dirty="0"/>
          </a:p>
        </p:txBody>
      </p:sp>
      <p:sp>
        <p:nvSpPr>
          <p:cNvPr id="6" name="Picture 14"/>
          <p:cNvSpPr/>
          <p:nvPr/>
        </p:nvSpPr>
        <p:spPr>
          <a:xfrm>
            <a:off x="228600" y="18288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Client Object</a:t>
            </a:r>
            <a:endParaRPr lang="en-US" dirty="0"/>
          </a:p>
        </p:txBody>
      </p:sp>
      <p:sp>
        <p:nvSpPr>
          <p:cNvPr id="12" name="Picture 14"/>
          <p:cNvSpPr/>
          <p:nvPr/>
        </p:nvSpPr>
        <p:spPr>
          <a:xfrm>
            <a:off x="6248400" y="1752600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Object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4800600"/>
            <a:ext cx="2743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Method call must catch </a:t>
            </a:r>
            <a:r>
              <a:rPr lang="en-US" dirty="0" err="1" smtClean="0"/>
              <a:t>RemoteException</a:t>
            </a:r>
            <a:endParaRPr lang="en-US" dirty="0"/>
          </a:p>
        </p:txBody>
      </p:sp>
      <p:sp>
        <p:nvSpPr>
          <p:cNvPr id="16" name="Picture 14"/>
          <p:cNvSpPr/>
          <p:nvPr/>
        </p:nvSpPr>
        <p:spPr>
          <a:xfrm>
            <a:off x="248653" y="3007894"/>
            <a:ext cx="2362200" cy="8382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Server Proxy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09700" y="2667000"/>
            <a:ext cx="0" cy="381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67500" y="26028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0074" y="3860131"/>
            <a:ext cx="1524000" cy="483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(p</a:t>
            </a:r>
            <a:r>
              <a:rPr lang="en-US" baseline="30000" dirty="0" smtClean="0"/>
              <a:t>1</a:t>
            </a:r>
            <a:r>
              <a:rPr lang="en-US" dirty="0" smtClean="0"/>
              <a:t>, … </a:t>
            </a:r>
            <a:r>
              <a:rPr lang="en-US" dirty="0" err="1" smtClean="0"/>
              <a:t>p</a:t>
            </a:r>
            <a:r>
              <a:rPr lang="en-US" baseline="30000" dirty="0" err="1" smtClean="0"/>
              <a:t>N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  <a:endCxn id="19" idx="1"/>
          </p:cNvCxnSpPr>
          <p:nvPr/>
        </p:nvCxnSpPr>
        <p:spPr>
          <a:xfrm flipV="1">
            <a:off x="2314074" y="2844466"/>
            <a:ext cx="4353426" cy="12573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19600" y="4724400"/>
            <a:ext cx="4191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Method declaration must indicate it may throw </a:t>
            </a:r>
            <a:r>
              <a:rPr lang="en-US" dirty="0" err="1" smtClean="0"/>
              <a:t>RemoteException</a:t>
            </a:r>
            <a:r>
              <a:rPr lang="en-US" dirty="0" smtClean="0"/>
              <a:t> in header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895600" y="2667000"/>
            <a:ext cx="3048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Checked </a:t>
            </a:r>
            <a:r>
              <a:rPr lang="en-US" dirty="0" err="1" smtClean="0"/>
              <a:t>RemoteException</a:t>
            </a:r>
            <a:r>
              <a:rPr lang="en-US" dirty="0" smtClean="0"/>
              <a:t> occurs if network or server errors occur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819400" y="3733800"/>
            <a:ext cx="32004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Something the client programmer cannot control, so it is checked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14074" y="5874124"/>
            <a:ext cx="35814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How to make programmer put the throws clause?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347346"/>
      </p:ext>
    </p:extLst>
  </p:cSld>
  <p:clrMapOvr>
    <a:masterClrMapping/>
  </p:clrMapOvr>
  <p:transition advTm="23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8" grpId="0" animBg="1"/>
      <p:bldP spid="22" grpId="0" animBg="1"/>
      <p:bldP spid="23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4|11.7|1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0.9|69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3.1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1|0.9|1.4|1.2|0.4|0.4|1.1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1.1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3|3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0.6|4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5.8|6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1.4|6.7|160.9|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5.6|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9.5|20|14.7|1.9|1.7|35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7|111.5|6.3|42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30.1|74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15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2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9.3|2.3|8.3|3.2|2.2|1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8.3|140.2|8.4|30.5|12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1.4|6.7|160.9|3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1.1|85.1|1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1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2.2|12.4|390.8|6.9|2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6.8|21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09.4|2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8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8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6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5|24.5|5.9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8|0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4|23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1.1|0.8|2.7|44.5|2.7|2.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1.1|85.1|1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1.1|85.1|1.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5|28.4|0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4|1.1|1|8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8|0.5|20.2|6.7|45.3|8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7|5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8|6.6|5.3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0.8|1.5|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19824</TotalTime>
  <Words>5374</Words>
  <Application>Microsoft Office PowerPoint</Application>
  <PresentationFormat>On-screen Show (4:3)</PresentationFormat>
  <Paragraphs>982</Paragraphs>
  <Slides>88</Slides>
  <Notes>14</Notes>
  <HiddenSlides>0</HiddenSlides>
  <MMClips>43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Oriel</vt:lpstr>
      <vt:lpstr>Java Remote Method Invocation (RMI)</vt:lpstr>
      <vt:lpstr>Communication Layers</vt:lpstr>
      <vt:lpstr>Remote Method Invocation</vt:lpstr>
      <vt:lpstr>Counter</vt:lpstr>
      <vt:lpstr>Counter</vt:lpstr>
      <vt:lpstr>Remote Method Invocation</vt:lpstr>
      <vt:lpstr>Local References in Both Address Spaces</vt:lpstr>
      <vt:lpstr>Local References in Both Address Spaces</vt:lpstr>
      <vt:lpstr>Checked RemoteException</vt:lpstr>
      <vt:lpstr>Labeling Remote Methods</vt:lpstr>
      <vt:lpstr>Local vs. Distributed Counter</vt:lpstr>
      <vt:lpstr>ACounter</vt:lpstr>
      <vt:lpstr>DistributedRMICounter</vt:lpstr>
      <vt:lpstr>Caller-Specific Processing</vt:lpstr>
      <vt:lpstr>How to create a local proxy</vt:lpstr>
      <vt:lpstr>External Name and Internal Name Binding</vt:lpstr>
      <vt:lpstr>Local References in Both Address Spaces</vt:lpstr>
      <vt:lpstr>Name Server</vt:lpstr>
      <vt:lpstr>Name Server Methods</vt:lpstr>
      <vt:lpstr>Name Server Methods</vt:lpstr>
      <vt:lpstr>Starting RMI Registry From Console</vt:lpstr>
      <vt:lpstr>Starting RMI Server From a Program</vt:lpstr>
      <vt:lpstr>Name Server</vt:lpstr>
      <vt:lpstr>Proxies (Review)</vt:lpstr>
      <vt:lpstr>Generating Proxy Class: Compilation</vt:lpstr>
      <vt:lpstr>Interpretive Reflection-based Class and Proxy Creation </vt:lpstr>
      <vt:lpstr>Invalid Remote Interface</vt:lpstr>
      <vt:lpstr>Local Method Parameter Passing</vt:lpstr>
      <vt:lpstr>Remote Method Parameter Passing</vt:lpstr>
      <vt:lpstr>Copy or Proxy? </vt:lpstr>
      <vt:lpstr>Serialization Marshalling</vt:lpstr>
      <vt:lpstr>Name Server (Review)</vt:lpstr>
      <vt:lpstr>Proxy Communcation after export</vt:lpstr>
      <vt:lpstr>Starting RMI Server From a Program (Review)</vt:lpstr>
      <vt:lpstr>Server Launcher &amp;&amp; Export Object</vt:lpstr>
      <vt:lpstr>Persistent Thread in Server</vt:lpstr>
      <vt:lpstr>Counter Client</vt:lpstr>
      <vt:lpstr>Understanding Equals (SERVER)</vt:lpstr>
      <vt:lpstr>Understanding Equals (SERVER) (Review)</vt:lpstr>
      <vt:lpstr>Understanding Equals (Client)</vt:lpstr>
      <vt:lpstr>Add Equals in Remote Interface? </vt:lpstr>
      <vt:lpstr>Add Equals in Remote Interface? </vt:lpstr>
      <vt:lpstr>RMI Limitation</vt:lpstr>
      <vt:lpstr>RMI Repository Shared by Multiple Clients</vt:lpstr>
      <vt:lpstr>RMI Server Holding Repository</vt:lpstr>
      <vt:lpstr>Sharing Client</vt:lpstr>
      <vt:lpstr>Inheriting DistributedRMICounter</vt:lpstr>
      <vt:lpstr>Delegation to Counter</vt:lpstr>
      <vt:lpstr>Comparer</vt:lpstr>
      <vt:lpstr>Summary: Distributed Architecture</vt:lpstr>
      <vt:lpstr>Summary: RMI API</vt:lpstr>
      <vt:lpstr>Summary</vt:lpstr>
      <vt:lpstr>Summary</vt:lpstr>
      <vt:lpstr>Summary</vt:lpstr>
      <vt:lpstr>Summary</vt:lpstr>
      <vt:lpstr>Launching Multiple Processes  on One Host in Eclipse</vt:lpstr>
      <vt:lpstr>Launching Multiple Processes: UI</vt:lpstr>
      <vt:lpstr>Double clicking On Registry</vt:lpstr>
      <vt:lpstr>Double clicking On Server</vt:lpstr>
      <vt:lpstr>Double clicking On Alice Launcher</vt:lpstr>
      <vt:lpstr>Eclipse vs. Java Processes</vt:lpstr>
      <vt:lpstr>Killing Eclipse Process</vt:lpstr>
      <vt:lpstr>Killing from AMainClassList</vt:lpstr>
      <vt:lpstr>All Processes Killed</vt:lpstr>
      <vt:lpstr>Local and Remote Response</vt:lpstr>
      <vt:lpstr>Multi-Process Launcher API</vt:lpstr>
      <vt:lpstr>Multi-Process Launcher</vt:lpstr>
      <vt:lpstr>Main Class List</vt:lpstr>
      <vt:lpstr>Main Class List</vt:lpstr>
      <vt:lpstr>Instantiating and Editing Process Execer</vt:lpstr>
      <vt:lpstr>Process Execer</vt:lpstr>
      <vt:lpstr>Process Execer</vt:lpstr>
      <vt:lpstr>Exporting State</vt:lpstr>
      <vt:lpstr>AConsoleModel</vt:lpstr>
      <vt:lpstr>AConsoleModel</vt:lpstr>
      <vt:lpstr>AConsoleModel</vt:lpstr>
      <vt:lpstr>Stream Reader</vt:lpstr>
      <vt:lpstr>Launcher</vt:lpstr>
      <vt:lpstr>Summary</vt:lpstr>
      <vt:lpstr>Summary</vt:lpstr>
      <vt:lpstr>Summary</vt:lpstr>
      <vt:lpstr>Summary</vt:lpstr>
      <vt:lpstr>Summary</vt:lpstr>
      <vt:lpstr>Extra Slides</vt:lpstr>
      <vt:lpstr>Double clicking On Alice Launcher</vt:lpstr>
      <vt:lpstr>Double clicking On Alice Launcher</vt:lpstr>
      <vt:lpstr>Issue</vt:lpstr>
      <vt:lpstr>Issue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1495</cp:revision>
  <dcterms:created xsi:type="dcterms:W3CDTF">2006-08-16T00:00:00Z</dcterms:created>
  <dcterms:modified xsi:type="dcterms:W3CDTF">2013-09-12T18:01:03Z</dcterms:modified>
</cp:coreProperties>
</file>