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52.xml" ContentType="application/vnd.openxmlformats-officedocument.presentationml.tags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slides/slide98.xml" ContentType="application/vnd.openxmlformats-officedocument.presentationml.slide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4"/>
  </p:notesMasterIdLst>
  <p:handoutMasterIdLst>
    <p:handoutMasterId r:id="rId115"/>
  </p:handoutMasterIdLst>
  <p:sldIdLst>
    <p:sldId id="256" r:id="rId2"/>
    <p:sldId id="378" r:id="rId3"/>
    <p:sldId id="408" r:id="rId4"/>
    <p:sldId id="400" r:id="rId5"/>
    <p:sldId id="403" r:id="rId6"/>
    <p:sldId id="402" r:id="rId7"/>
    <p:sldId id="399" r:id="rId8"/>
    <p:sldId id="480" r:id="rId9"/>
    <p:sldId id="481" r:id="rId10"/>
    <p:sldId id="482" r:id="rId11"/>
    <p:sldId id="483" r:id="rId12"/>
    <p:sldId id="368" r:id="rId13"/>
    <p:sldId id="372" r:id="rId14"/>
    <p:sldId id="373" r:id="rId15"/>
    <p:sldId id="374" r:id="rId16"/>
    <p:sldId id="443" r:id="rId17"/>
    <p:sldId id="380" r:id="rId18"/>
    <p:sldId id="445" r:id="rId19"/>
    <p:sldId id="448" r:id="rId20"/>
    <p:sldId id="446" r:id="rId21"/>
    <p:sldId id="417" r:id="rId22"/>
    <p:sldId id="382" r:id="rId23"/>
    <p:sldId id="449" r:id="rId24"/>
    <p:sldId id="450" r:id="rId25"/>
    <p:sldId id="451" r:id="rId26"/>
    <p:sldId id="388" r:id="rId27"/>
    <p:sldId id="394" r:id="rId28"/>
    <p:sldId id="404" r:id="rId29"/>
    <p:sldId id="420" r:id="rId30"/>
    <p:sldId id="405" r:id="rId31"/>
    <p:sldId id="428" r:id="rId32"/>
    <p:sldId id="430" r:id="rId33"/>
    <p:sldId id="434" r:id="rId34"/>
    <p:sldId id="435" r:id="rId35"/>
    <p:sldId id="436" r:id="rId36"/>
    <p:sldId id="437" r:id="rId37"/>
    <p:sldId id="431" r:id="rId38"/>
    <p:sldId id="425" r:id="rId39"/>
    <p:sldId id="438" r:id="rId40"/>
    <p:sldId id="441" r:id="rId41"/>
    <p:sldId id="440" r:id="rId42"/>
    <p:sldId id="439" r:id="rId43"/>
    <p:sldId id="442" r:id="rId44"/>
    <p:sldId id="452" r:id="rId45"/>
    <p:sldId id="453" r:id="rId46"/>
    <p:sldId id="454" r:id="rId47"/>
    <p:sldId id="457" r:id="rId48"/>
    <p:sldId id="458" r:id="rId49"/>
    <p:sldId id="531" r:id="rId50"/>
    <p:sldId id="532" r:id="rId51"/>
    <p:sldId id="424" r:id="rId52"/>
    <p:sldId id="461" r:id="rId53"/>
    <p:sldId id="460" r:id="rId54"/>
    <p:sldId id="462" r:id="rId55"/>
    <p:sldId id="467" r:id="rId56"/>
    <p:sldId id="468" r:id="rId57"/>
    <p:sldId id="490" r:id="rId58"/>
    <p:sldId id="494" r:id="rId59"/>
    <p:sldId id="491" r:id="rId60"/>
    <p:sldId id="398" r:id="rId61"/>
    <p:sldId id="496" r:id="rId62"/>
    <p:sldId id="497" r:id="rId63"/>
    <p:sldId id="498" r:id="rId64"/>
    <p:sldId id="499" r:id="rId65"/>
    <p:sldId id="500" r:id="rId66"/>
    <p:sldId id="586" r:id="rId67"/>
    <p:sldId id="502" r:id="rId68"/>
    <p:sldId id="503" r:id="rId69"/>
    <p:sldId id="504" r:id="rId70"/>
    <p:sldId id="505" r:id="rId71"/>
    <p:sldId id="506" r:id="rId72"/>
    <p:sldId id="508" r:id="rId73"/>
    <p:sldId id="519" r:id="rId74"/>
    <p:sldId id="520" r:id="rId75"/>
    <p:sldId id="521" r:id="rId76"/>
    <p:sldId id="516" r:id="rId77"/>
    <p:sldId id="515" r:id="rId78"/>
    <p:sldId id="522" r:id="rId79"/>
    <p:sldId id="517" r:id="rId80"/>
    <p:sldId id="518" r:id="rId81"/>
    <p:sldId id="523" r:id="rId82"/>
    <p:sldId id="524" r:id="rId83"/>
    <p:sldId id="525" r:id="rId84"/>
    <p:sldId id="526" r:id="rId85"/>
    <p:sldId id="527" r:id="rId86"/>
    <p:sldId id="528" r:id="rId87"/>
    <p:sldId id="529" r:id="rId88"/>
    <p:sldId id="476" r:id="rId89"/>
    <p:sldId id="534" r:id="rId90"/>
    <p:sldId id="536" r:id="rId91"/>
    <p:sldId id="537" r:id="rId92"/>
    <p:sldId id="538" r:id="rId93"/>
    <p:sldId id="542" r:id="rId94"/>
    <p:sldId id="543" r:id="rId95"/>
    <p:sldId id="544" r:id="rId96"/>
    <p:sldId id="545" r:id="rId97"/>
    <p:sldId id="546" r:id="rId98"/>
    <p:sldId id="589" r:id="rId99"/>
    <p:sldId id="548" r:id="rId100"/>
    <p:sldId id="549" r:id="rId101"/>
    <p:sldId id="550" r:id="rId102"/>
    <p:sldId id="551" r:id="rId103"/>
    <p:sldId id="553" r:id="rId104"/>
    <p:sldId id="554" r:id="rId105"/>
    <p:sldId id="555" r:id="rId106"/>
    <p:sldId id="556" r:id="rId107"/>
    <p:sldId id="560" r:id="rId108"/>
    <p:sldId id="566" r:id="rId109"/>
    <p:sldId id="590" r:id="rId110"/>
    <p:sldId id="591" r:id="rId111"/>
    <p:sldId id="592" r:id="rId112"/>
    <p:sldId id="593" r:id="rId113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BD53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918" autoAdjust="0"/>
  </p:normalViewPr>
  <p:slideViewPr>
    <p:cSldViewPr>
      <p:cViewPr>
        <p:scale>
          <a:sx n="70" d="100"/>
          <a:sy n="70" d="100"/>
        </p:scale>
        <p:origin x="-84" y="-6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42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8058B8E9-B5B1-48EF-A384-E4A943DA83A7}" type="datetimeFigureOut">
              <a:rPr lang="en-US" smtClean="0"/>
              <a:pPr/>
              <a:t>11/13/2011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8DF4898-2120-4E0B-890F-0E75DC2A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70550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11/13/2011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165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1A2063-F6A4-4CFC-B627-7B1F99E9F0CF}" type="slidenum">
              <a:rPr lang="en-US"/>
              <a:pPr/>
              <a:t>26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AE049-CA75-4E88-BD1E-0097A9CE7AED}" type="slidenum">
              <a:rPr lang="en-US"/>
              <a:pPr/>
              <a:t>40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AE049-CA75-4E88-BD1E-0097A9CE7AED}" type="slidenum">
              <a:rPr lang="en-US"/>
              <a:pPr/>
              <a:t>41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AE049-CA75-4E88-BD1E-0097A9CE7AED}" type="slidenum">
              <a:rPr lang="en-US"/>
              <a:pPr/>
              <a:t>42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AE049-CA75-4E88-BD1E-0097A9CE7AED}" type="slidenum">
              <a:rPr lang="en-US"/>
              <a:pPr/>
              <a:t>43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66952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AE049-CA75-4E88-BD1E-0097A9CE7AED}" type="slidenum">
              <a:rPr lang="en-US"/>
              <a:pPr/>
              <a:t>101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AE049-CA75-4E88-BD1E-0097A9CE7AED}" type="slidenum">
              <a:rPr lang="en-US"/>
              <a:pPr/>
              <a:t>102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AE049-CA75-4E88-BD1E-0097A9CE7AED}" type="slidenum">
              <a:rPr lang="en-US"/>
              <a:pPr/>
              <a:t>103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1A2063-F6A4-4CFC-B627-7B1F99E9F0CF}" type="slidenum">
              <a:rPr lang="en-US"/>
              <a:pPr/>
              <a:t>27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1A2063-F6A4-4CFC-B627-7B1F99E9F0CF}" type="slidenum">
              <a:rPr lang="en-US"/>
              <a:pPr/>
              <a:t>28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1A2063-F6A4-4CFC-B627-7B1F99E9F0CF}" type="slidenum">
              <a:rPr lang="en-US"/>
              <a:pPr/>
              <a:t>29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1A2063-F6A4-4CFC-B627-7B1F99E9F0CF}" type="slidenum">
              <a:rPr lang="en-US"/>
              <a:pPr/>
              <a:t>30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AE049-CA75-4E88-BD1E-0097A9CE7AED}" type="slidenum">
              <a:rPr lang="en-US"/>
              <a:pPr/>
              <a:t>33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AE049-CA75-4E88-BD1E-0097A9CE7AED}" type="slidenum">
              <a:rPr lang="en-US"/>
              <a:pPr/>
              <a:t>35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AE049-CA75-4E88-BD1E-0097A9CE7AED}" type="slidenum">
              <a:rPr lang="en-US"/>
              <a:pPr/>
              <a:t>37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AE049-CA75-4E88-BD1E-0097A9CE7AED}" type="slidenum">
              <a:rPr lang="en-US"/>
              <a:pPr/>
              <a:t>39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11/13/2011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11/13/2011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11/13/2011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.wav"/><Relationship Id="rId1" Type="http://schemas.openxmlformats.org/officeDocument/2006/relationships/tags" Target="../tags/tag8.xml"/><Relationship Id="rId4" Type="http://schemas.openxmlformats.org/officeDocument/2006/relationships/image" Target="../media/image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0.wav"/><Relationship Id="rId1" Type="http://schemas.openxmlformats.org/officeDocument/2006/relationships/tags" Target="../tags/tag75.xml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1.wav"/><Relationship Id="rId1" Type="http://schemas.openxmlformats.org/officeDocument/2006/relationships/tags" Target="../tags/tag76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2.wav"/><Relationship Id="rId1" Type="http://schemas.openxmlformats.org/officeDocument/2006/relationships/tags" Target="../tags/tag77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3.wav"/><Relationship Id="rId1" Type="http://schemas.openxmlformats.org/officeDocument/2006/relationships/tags" Target="../tags/tag78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4.wav"/><Relationship Id="rId1" Type="http://schemas.openxmlformats.org/officeDocument/2006/relationships/tags" Target="../tags/tag79.xml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5.wav"/><Relationship Id="rId1" Type="http://schemas.openxmlformats.org/officeDocument/2006/relationships/tags" Target="../tags/tag80.xml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6.wav"/><Relationship Id="rId1" Type="http://schemas.openxmlformats.org/officeDocument/2006/relationships/tags" Target="../tags/tag81.xml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7.wav"/><Relationship Id="rId1" Type="http://schemas.openxmlformats.org/officeDocument/2006/relationships/tags" Target="../tags/tag82.xml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08.wav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1.wav"/><Relationship Id="rId1" Type="http://schemas.openxmlformats.org/officeDocument/2006/relationships/tags" Target="../tags/tag9.xml"/><Relationship Id="rId4" Type="http://schemas.openxmlformats.org/officeDocument/2006/relationships/image" Target="../media/image5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2.wav"/><Relationship Id="rId1" Type="http://schemas.openxmlformats.org/officeDocument/2006/relationships/tags" Target="../tags/tag10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3.wav"/><Relationship Id="rId1" Type="http://schemas.openxmlformats.org/officeDocument/2006/relationships/tags" Target="../tags/tag1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4.wav"/><Relationship Id="rId1" Type="http://schemas.openxmlformats.org/officeDocument/2006/relationships/tags" Target="../tags/tag1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5.wav"/><Relationship Id="rId1" Type="http://schemas.openxmlformats.org/officeDocument/2006/relationships/tags" Target="../tags/tag13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7.wav"/><Relationship Id="rId1" Type="http://schemas.openxmlformats.org/officeDocument/2006/relationships/tags" Target="../tags/tag14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8.wav"/><Relationship Id="rId1" Type="http://schemas.openxmlformats.org/officeDocument/2006/relationships/tags" Target="../tags/tag15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9.wav"/><Relationship Id="rId1" Type="http://schemas.openxmlformats.org/officeDocument/2006/relationships/tags" Target="../tags/tag1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.wav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0.wav"/><Relationship Id="rId1" Type="http://schemas.openxmlformats.org/officeDocument/2006/relationships/tags" Target="../tags/tag1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1.wav"/><Relationship Id="rId1" Type="http://schemas.openxmlformats.org/officeDocument/2006/relationships/tags" Target="../tags/tag18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2.wav"/><Relationship Id="rId1" Type="http://schemas.openxmlformats.org/officeDocument/2006/relationships/tags" Target="../tags/tag19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3.wav"/><Relationship Id="rId1" Type="http://schemas.openxmlformats.org/officeDocument/2006/relationships/tags" Target="../tags/tag20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4.wav"/><Relationship Id="rId1" Type="http://schemas.openxmlformats.org/officeDocument/2006/relationships/tags" Target="../tags/tag2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5.wav"/><Relationship Id="rId1" Type="http://schemas.openxmlformats.org/officeDocument/2006/relationships/tags" Target="../tags/tag2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6.wav"/><Relationship Id="rId1" Type="http://schemas.openxmlformats.org/officeDocument/2006/relationships/tags" Target="../tags/tag23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7.wav"/><Relationship Id="rId1" Type="http://schemas.openxmlformats.org/officeDocument/2006/relationships/tags" Target="../tags/tag24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8.wav"/><Relationship Id="rId1" Type="http://schemas.openxmlformats.org/officeDocument/2006/relationships/tags" Target="../tags/tag25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9.wav"/><Relationship Id="rId1" Type="http://schemas.openxmlformats.org/officeDocument/2006/relationships/tags" Target="../tags/tag26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0.wav"/><Relationship Id="rId1" Type="http://schemas.openxmlformats.org/officeDocument/2006/relationships/tags" Target="../tags/tag27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1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audio32.wav"/><Relationship Id="rId1" Type="http://schemas.openxmlformats.org/officeDocument/2006/relationships/tags" Target="../tags/tag2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audio34.wav"/><Relationship Id="rId1" Type="http://schemas.openxmlformats.org/officeDocument/2006/relationships/tags" Target="../tags/tag2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audio36.wav"/><Relationship Id="rId1" Type="http://schemas.openxmlformats.org/officeDocument/2006/relationships/tags" Target="../tags/tag3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8.wav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9.wav"/><Relationship Id="rId1" Type="http://schemas.openxmlformats.org/officeDocument/2006/relationships/tags" Target="../tags/tag31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.wav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0.wav"/><Relationship Id="rId1" Type="http://schemas.openxmlformats.org/officeDocument/2006/relationships/tags" Target="../tags/tag32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1.wav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2.wav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3.wav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4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5.wav"/><Relationship Id="rId1" Type="http://schemas.openxmlformats.org/officeDocument/2006/relationships/tags" Target="../tags/tag33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6.wav"/><Relationship Id="rId1" Type="http://schemas.openxmlformats.org/officeDocument/2006/relationships/tags" Target="../tags/tag34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7.wav"/><Relationship Id="rId1" Type="http://schemas.openxmlformats.org/officeDocument/2006/relationships/tags" Target="../tags/tag35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8.wav"/><Relationship Id="rId1" Type="http://schemas.openxmlformats.org/officeDocument/2006/relationships/tags" Target="../tags/tag36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9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.wav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0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2.wav"/><Relationship Id="rId1" Type="http://schemas.openxmlformats.org/officeDocument/2006/relationships/tags" Target="../tags/tag37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3.wav"/><Relationship Id="rId1" Type="http://schemas.openxmlformats.org/officeDocument/2006/relationships/tags" Target="../tags/tag38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4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5.wav"/><Relationship Id="rId1" Type="http://schemas.openxmlformats.org/officeDocument/2006/relationships/tags" Target="../tags/tag39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6.wav"/><Relationship Id="rId1" Type="http://schemas.openxmlformats.org/officeDocument/2006/relationships/tags" Target="../tags/tag40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7.wav"/><Relationship Id="rId1" Type="http://schemas.openxmlformats.org/officeDocument/2006/relationships/tags" Target="../tags/tag41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8.wav"/><Relationship Id="rId1" Type="http://schemas.openxmlformats.org/officeDocument/2006/relationships/tags" Target="../tags/tag42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9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.wav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0.wav"/><Relationship Id="rId1" Type="http://schemas.openxmlformats.org/officeDocument/2006/relationships/tags" Target="../tags/tag43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1.wav"/><Relationship Id="rId1" Type="http://schemas.openxmlformats.org/officeDocument/2006/relationships/tags" Target="../tags/tag44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2.wav"/><Relationship Id="rId1" Type="http://schemas.openxmlformats.org/officeDocument/2006/relationships/tags" Target="../tags/tag45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3.wav"/><Relationship Id="rId1" Type="http://schemas.openxmlformats.org/officeDocument/2006/relationships/tags" Target="../tags/tag46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4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5.wav"/><Relationship Id="rId1" Type="http://schemas.openxmlformats.org/officeDocument/2006/relationships/tags" Target="../tags/tag47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6.wav"/><Relationship Id="rId1" Type="http://schemas.openxmlformats.org/officeDocument/2006/relationships/tags" Target="../tags/tag48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7.wav"/><Relationship Id="rId1" Type="http://schemas.openxmlformats.org/officeDocument/2006/relationships/tags" Target="../tags/tag49.xml"/><Relationship Id="rId4" Type="http://schemas.openxmlformats.org/officeDocument/2006/relationships/image" Target="../media/image1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8.wav"/><Relationship Id="rId1" Type="http://schemas.openxmlformats.org/officeDocument/2006/relationships/tags" Target="../tags/tag50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9.wav"/><Relationship Id="rId1" Type="http://schemas.openxmlformats.org/officeDocument/2006/relationships/tags" Target="../tags/tag5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.wav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0.wav"/><Relationship Id="rId1" Type="http://schemas.openxmlformats.org/officeDocument/2006/relationships/tags" Target="../tags/tag52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1.wav"/><Relationship Id="rId1" Type="http://schemas.openxmlformats.org/officeDocument/2006/relationships/tags" Target="../tags/tag53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2.wav"/><Relationship Id="rId1" Type="http://schemas.openxmlformats.org/officeDocument/2006/relationships/tags" Target="../tags/tag54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3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4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5.wav"/><Relationship Id="rId1" Type="http://schemas.openxmlformats.org/officeDocument/2006/relationships/tags" Target="../tags/tag55.xml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6.wav"/><Relationship Id="rId1" Type="http://schemas.openxmlformats.org/officeDocument/2006/relationships/tags" Target="../tags/tag56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7.wav"/><Relationship Id="rId1" Type="http://schemas.openxmlformats.org/officeDocument/2006/relationships/tags" Target="../tags/tag57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8.wav"/><Relationship Id="rId1" Type="http://schemas.openxmlformats.org/officeDocument/2006/relationships/tags" Target="../tags/tag58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9.wav"/><Relationship Id="rId1" Type="http://schemas.openxmlformats.org/officeDocument/2006/relationships/tags" Target="../tags/tag59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.wav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0.wav"/><Relationship Id="rId1" Type="http://schemas.openxmlformats.org/officeDocument/2006/relationships/tags" Target="../tags/tag60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1.wav"/><Relationship Id="rId1" Type="http://schemas.openxmlformats.org/officeDocument/2006/relationships/tags" Target="../tags/tag61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2.wav"/><Relationship Id="rId1" Type="http://schemas.openxmlformats.org/officeDocument/2006/relationships/tags" Target="../tags/tag62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3.wav"/><Relationship Id="rId1" Type="http://schemas.openxmlformats.org/officeDocument/2006/relationships/tags" Target="../tags/tag63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4.wav"/><Relationship Id="rId1" Type="http://schemas.openxmlformats.org/officeDocument/2006/relationships/tags" Target="../tags/tag64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5.wav"/><Relationship Id="rId1" Type="http://schemas.openxmlformats.org/officeDocument/2006/relationships/tags" Target="../tags/tag65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6.wav"/><Relationship Id="rId1" Type="http://schemas.openxmlformats.org/officeDocument/2006/relationships/tags" Target="../tags/tag66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7.wav"/><Relationship Id="rId1" Type="http://schemas.openxmlformats.org/officeDocument/2006/relationships/tags" Target="../tags/tag67.xm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8.wav"/><Relationship Id="rId1" Type="http://schemas.openxmlformats.org/officeDocument/2006/relationships/tags" Target="../tags/tag68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9.wav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.wav"/><Relationship Id="rId1" Type="http://schemas.openxmlformats.org/officeDocument/2006/relationships/tags" Target="../tags/tag7.xml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0.wav"/><Relationship Id="rId1" Type="http://schemas.openxmlformats.org/officeDocument/2006/relationships/tags" Target="../tags/tag69.xm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1.wav"/><Relationship Id="rId1" Type="http://schemas.openxmlformats.org/officeDocument/2006/relationships/tags" Target="../tags/tag70.xml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2.wav"/><Relationship Id="rId1" Type="http://schemas.openxmlformats.org/officeDocument/2006/relationships/tags" Target="../tags/tag7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93.wav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94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5.wav"/><Relationship Id="rId1" Type="http://schemas.openxmlformats.org/officeDocument/2006/relationships/tags" Target="../tags/tag72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6.wav"/><Relationship Id="rId1" Type="http://schemas.openxmlformats.org/officeDocument/2006/relationships/tags" Target="../tags/tag73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97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98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audio" Target="../media/audio99.wav"/><Relationship Id="rId1" Type="http://schemas.openxmlformats.org/officeDocument/2006/relationships/tags" Target="../tags/tag7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GIPC Byte Data Communication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r>
              <a:rPr lang="en-US" dirty="0" smtClean="0"/>
              <a:t> (FB 150, dewan@unc.edu)</a:t>
            </a:r>
            <a:endParaRPr lang="en-US" dirty="0"/>
          </a:p>
        </p:txBody>
      </p:sp>
      <p:pic>
        <p:nvPicPr>
          <p:cNvPr id="4" name="~PP2494.WAV">
            <a:hlinkClick r:id="" action="ppaction://media"/>
          </p:cNvPr>
          <p:cNvPicPr>
            <a:picLocks noRot="1" noChangeAspect="1"/>
          </p:cNvPicPr>
          <p:nvPr>
            <a:wavAudioFile r:embed="rId1" name="~PP249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/>
          <p:nvPr/>
        </p:nvSpPr>
        <p:spPr>
          <a:xfrm>
            <a:off x="6858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90" name="Rectangle 89"/>
          <p:cNvSpPr/>
          <p:nvPr/>
        </p:nvSpPr>
        <p:spPr>
          <a:xfrm>
            <a:off x="6858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1" name="Rectangle 90"/>
          <p:cNvSpPr/>
          <p:nvPr/>
        </p:nvSpPr>
        <p:spPr>
          <a:xfrm>
            <a:off x="6858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28600" y="4495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Language?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28600" y="4876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228600" y="1719944"/>
            <a:ext cx="1600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Location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28600" y="2057400"/>
            <a:ext cx="1600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Reliable, In-Order?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715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28600" y="3352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228600" y="4114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28600" y="5257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28600" y="3733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Rcv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28600" y="259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228600" y="2971801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block times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33528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4572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21336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5715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21336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Intra-Proc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3528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Intra-Host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572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21336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3528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572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21336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Input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33528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Free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4572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5715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1336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33528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4572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28600" y="5638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5715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SB/No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21336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33528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4572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5715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21336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33528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Part Sync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4572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5715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21336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33528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4572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5715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21336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33528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4572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5715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21336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pid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3528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filedescp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572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5715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228600" y="6019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21336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33528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4572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715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1336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33528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4572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715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21336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3528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4572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228600" y="640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size?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21336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1 word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33528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4572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715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5715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5715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6858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 Block Times and Message Unit</a:t>
            </a:r>
            <a:endParaRPr lang="en-US" dirty="0"/>
          </a:p>
        </p:txBody>
      </p:sp>
      <p:sp>
        <p:nvSpPr>
          <p:cNvPr id="187" name="Rectangle 186"/>
          <p:cNvSpPr/>
          <p:nvPr/>
        </p:nvSpPr>
        <p:spPr>
          <a:xfrm>
            <a:off x="6858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8" name="Rectangle 187"/>
          <p:cNvSpPr/>
          <p:nvPr/>
        </p:nvSpPr>
        <p:spPr>
          <a:xfrm>
            <a:off x="6858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858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858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0" y="2895600"/>
            <a:ext cx="85344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0" y="6019800"/>
            <a:ext cx="84582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2438400" y="3886201"/>
            <a:ext cx="60960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Cannot  send full buffer and not block</a:t>
            </a:r>
          </a:p>
        </p:txBody>
      </p:sp>
      <p:sp>
        <p:nvSpPr>
          <p:cNvPr id="95" name="Rectangle 94"/>
          <p:cNvSpPr/>
          <p:nvPr/>
        </p:nvSpPr>
        <p:spPr>
          <a:xfrm>
            <a:off x="2438400" y="4495800"/>
            <a:ext cx="6096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 is simply to ensure reliability and do buffer reuse</a:t>
            </a:r>
          </a:p>
        </p:txBody>
      </p:sp>
      <p:sp>
        <p:nvSpPr>
          <p:cNvPr id="96" name="Rectangle 95"/>
          <p:cNvSpPr/>
          <p:nvPr/>
        </p:nvSpPr>
        <p:spPr>
          <a:xfrm>
            <a:off x="2438400" y="5181600"/>
            <a:ext cx="6096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GIPC: Have the IPC layer create thread(s) to wait if necessary  for system buffer(s) to send full app buffer, and use observer pattern to notify when buffer reusable</a:t>
            </a:r>
          </a:p>
        </p:txBody>
      </p:sp>
      <p:sp>
        <p:nvSpPr>
          <p:cNvPr id="97" name="Rectangle 96"/>
          <p:cNvSpPr/>
          <p:nvPr/>
        </p:nvSpPr>
        <p:spPr>
          <a:xfrm>
            <a:off x="2438400" y="3352800"/>
            <a:ext cx="60960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Unit of submission vs. delivery</a:t>
            </a:r>
          </a:p>
        </p:txBody>
      </p:sp>
      <p:sp>
        <p:nvSpPr>
          <p:cNvPr id="92" name="Rectangle 91"/>
          <p:cNvSpPr/>
          <p:nvPr/>
        </p:nvSpPr>
        <p:spPr>
          <a:xfrm>
            <a:off x="2438400" y="1676400"/>
            <a:ext cx="60960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unit for implicit receive? </a:t>
            </a:r>
          </a:p>
        </p:txBody>
      </p:sp>
      <p:sp>
        <p:nvSpPr>
          <p:cNvPr id="93" name="Rectangle 92"/>
          <p:cNvSpPr/>
          <p:nvPr/>
        </p:nvSpPr>
        <p:spPr>
          <a:xfrm>
            <a:off x="2438400" y="2286000"/>
            <a:ext cx="6096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 unit sent by the sender</a:t>
            </a:r>
          </a:p>
        </p:txBody>
      </p:sp>
      <p:pic>
        <p:nvPicPr>
          <p:cNvPr id="98" name="~PP1692.WAV">
            <a:hlinkClick r:id="" action="ppaction://media"/>
          </p:cNvPr>
          <p:cNvPicPr>
            <a:picLocks noRot="1" noChangeAspect="1"/>
          </p:cNvPicPr>
          <p:nvPr>
            <a:wavAudioFile r:embed="rId2" name="~PP169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333067619"/>
      </p:ext>
    </p:extLst>
  </p:cSld>
  <p:clrMapOvr>
    <a:masterClrMapping/>
  </p:clrMapOvr>
  <p:transition advTm="124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  <p:bldLst>
      <p:bldP spid="83" grpId="0" animBg="1"/>
      <p:bldP spid="86" grpId="0" animBg="1"/>
      <p:bldP spid="87" grpId="0" animBg="1"/>
      <p:bldP spid="88" grpId="0" animBg="1"/>
      <p:bldP spid="89" grpId="0" animBg="1"/>
      <p:bldP spid="95" grpId="0" animBg="1"/>
      <p:bldP spid="96" grpId="0" animBg="1"/>
      <p:bldP spid="97" grpId="0" animBg="1"/>
      <p:bldP spid="92" grpId="0" animBg="1"/>
      <p:bldP spid="9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Sublcassed</a:t>
            </a:r>
            <a:r>
              <a:rPr lang="en-US" dirty="0" smtClean="0"/>
              <a:t> Server Connection Listener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6676" y="1219200"/>
            <a:ext cx="8389961" cy="3276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ASendingConnectionListener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ATracingConnectionListener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DuplexInputPort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400" dirty="0" err="1">
                <a:solidFill>
                  <a:srgbClr val="0000C0"/>
                </a:solidFill>
                <a:latin typeface="Courier New"/>
              </a:rPr>
              <a:t>duplexInputPort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String </a:t>
            </a:r>
            <a:r>
              <a:rPr lang="en-US" sz="1400" b="1" i="1" dirty="0">
                <a:solidFill>
                  <a:srgbClr val="0000C0"/>
                </a:solidFill>
                <a:latin typeface="Courier New"/>
              </a:rPr>
              <a:t>CONNECT_MESSAGE</a:t>
            </a:r>
            <a:r>
              <a:rPr lang="en-US" sz="1400" b="1" i="1" dirty="0">
                <a:solidFill>
                  <a:srgbClr val="000000"/>
                </a:solidFill>
                <a:latin typeface="Courier New"/>
              </a:rPr>
              <a:t> = </a:t>
            </a:r>
            <a:endParaRPr lang="en-US" sz="1400" b="1" i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i="1" dirty="0" smtClean="0">
                <a:solidFill>
                  <a:srgbClr val="000000"/>
                </a:solidFill>
                <a:latin typeface="Courier New"/>
              </a:rPr>
              <a:t>                             </a:t>
            </a:r>
            <a:r>
              <a:rPr lang="en-US" sz="1400" b="1" i="1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sz="1400" b="1" i="1" dirty="0">
                <a:solidFill>
                  <a:srgbClr val="2A00FF"/>
                </a:solidFill>
                <a:latin typeface="Courier New"/>
              </a:rPr>
              <a:t>Words of Robert Frost please!"</a:t>
            </a:r>
            <a:r>
              <a:rPr lang="en-US" sz="1400" b="1" i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ASendingConnectionListener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DuplexInputPort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anInputPort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super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anInputPort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C0"/>
                </a:solidFill>
                <a:latin typeface="Courier New"/>
              </a:rPr>
              <a:t>duplexInputPort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400" dirty="0" err="1">
                <a:solidFill>
                  <a:srgbClr val="000000"/>
                </a:solidFill>
                <a:latin typeface="Courier New"/>
              </a:rPr>
              <a:t>anInputPort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}</a:t>
            </a:r>
            <a:endParaRPr lang="en-US" sz="14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connected(String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aRemoteEnd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400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.connected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aRemoteEnd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C0"/>
                </a:solidFill>
                <a:latin typeface="Courier New"/>
              </a:rPr>
              <a:t>duplexInputPort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.send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aRemoteEnd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        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ByteBuffer.</a:t>
            </a:r>
            <a:r>
              <a:rPr lang="en-US" sz="1400" i="1" dirty="0" err="1" smtClean="0">
                <a:solidFill>
                  <a:srgbClr val="000000"/>
                </a:solidFill>
                <a:latin typeface="Courier New"/>
              </a:rPr>
              <a:t>wrap</a:t>
            </a:r>
            <a:r>
              <a:rPr lang="en-US" sz="14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i="1" dirty="0" err="1" smtClean="0">
                <a:solidFill>
                  <a:srgbClr val="0000C0"/>
                </a:solidFill>
                <a:latin typeface="Courier New"/>
              </a:rPr>
              <a:t>CONNECT_MESSAGE</a:t>
            </a:r>
            <a:r>
              <a:rPr lang="en-US" sz="1400" i="1" dirty="0" err="1" smtClean="0">
                <a:solidFill>
                  <a:srgbClr val="000000"/>
                </a:solidFill>
                <a:latin typeface="Courier New"/>
              </a:rPr>
              <a:t>.getBytes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()));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}</a:t>
            </a:r>
            <a:endParaRPr lang="en-US" sz="14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4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3400424"/>
            <a:ext cx="6324600" cy="56197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47800" y="4724400"/>
            <a:ext cx="6515693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Server send must specify client name</a:t>
            </a:r>
          </a:p>
        </p:txBody>
      </p:sp>
      <p:sp>
        <p:nvSpPr>
          <p:cNvPr id="7" name="Rectangle 6"/>
          <p:cNvSpPr/>
          <p:nvPr/>
        </p:nvSpPr>
        <p:spPr>
          <a:xfrm>
            <a:off x="1447800" y="5334000"/>
            <a:ext cx="6515693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Client send can also specify redundant server name to create common send trapper interface</a:t>
            </a:r>
          </a:p>
        </p:txBody>
      </p:sp>
      <p:pic>
        <p:nvPicPr>
          <p:cNvPr id="8" name="~PP2029.WAV">
            <a:hlinkClick r:id="" action="ppaction://media"/>
          </p:cNvPr>
          <p:cNvPicPr>
            <a:picLocks noRot="1" noChangeAspect="1"/>
          </p:cNvPicPr>
          <p:nvPr>
            <a:wavAudioFile r:embed="rId2" name="~PP202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832193962"/>
      </p:ext>
    </p:extLst>
  </p:cSld>
  <p:clrMapOvr>
    <a:masterClrMapping/>
  </p:clrMapOvr>
  <p:transition advTm="55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 smtClean="0"/>
              <a:t>Duplex Server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838200"/>
            <a:ext cx="8580438" cy="518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AServerDuplexBufferInputPortLauncher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ADuplexBufferInputPortLauncher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 (String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 </a:t>
            </a:r>
            <a:endParaRPr lang="en-US" sz="1600" b="1" dirty="0">
              <a:solidFill>
                <a:srgbClr val="000000"/>
              </a:solidFill>
              <a:highlight>
                <a:srgbClr val="F0D8A8"/>
              </a:highlight>
              <a:latin typeface="Courier New"/>
            </a:endParaRP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setTracing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DuplexServerInputPort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aServerInputPort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BufferDuplexInputPortSelector.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createDuplexServerInputPort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          SERVER_PORT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SERVER_NAME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addListeners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aServerInputPort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aServerInputPort.connect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addListeners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DuplexServerInputPort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aServerInputPort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aServerInputPort.addConnectionListener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      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ASendingConnectionListener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aServerInputPort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aServerInputPort.addReceiveListener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      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AnEchoingReceiveListener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aServerInputPort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aServerInputPort.addSendListener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ATracingSendListener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aServerInputPort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0" y="3810000"/>
            <a:ext cx="7010400" cy="101917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2431.WAV">
            <a:hlinkClick r:id="" action="ppaction://media"/>
          </p:cNvPr>
          <p:cNvPicPr>
            <a:picLocks noRot="1" noChangeAspect="1"/>
          </p:cNvPicPr>
          <p:nvPr>
            <a:wavAudioFile r:embed="rId2" name="~PP243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519011545"/>
      </p:ext>
    </p:extLst>
  </p:cSld>
  <p:clrMapOvr>
    <a:masterClrMapping/>
  </p:clrMapOvr>
  <p:transition advTm="166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Code Shared with Client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1445524"/>
            <a:ext cx="8521936" cy="28978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ADuplexBufferInputPortLauncher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ASimplexBufferInputPortLauncher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DuplexInputPortFactory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&gt; factory =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AnNIODuplexBufferInputPortFactory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BufferDuplexInputPortSelector.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setDuplexBufferInputPortFactory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          factory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setTracing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showInfo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2666" y="2667001"/>
            <a:ext cx="3746902" cy="368524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3501.WAV">
            <a:hlinkClick r:id="" action="ppaction://media"/>
          </p:cNvPr>
          <p:cNvPicPr>
            <a:picLocks noRot="1" noChangeAspect="1"/>
          </p:cNvPicPr>
          <p:nvPr>
            <a:wavAudioFile r:embed="rId2" name="~PP350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95658228"/>
      </p:ext>
    </p:extLst>
  </p:cSld>
  <p:clrMapOvr>
    <a:masterClrMapping/>
  </p:clrMapOvr>
  <p:transition advTm="25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 smtClean="0"/>
              <a:t>Client Code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5772" y="1280616"/>
            <a:ext cx="8330866" cy="52424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AClientDuplexBufferInputPortLauncher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ADuplexBufferInputPortLauncher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String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SERVER_HOST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i="1" dirty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sz="1600" b="1" i="1" dirty="0" err="1">
                <a:solidFill>
                  <a:srgbClr val="2A00FF"/>
                </a:solidFill>
                <a:latin typeface="Courier New"/>
              </a:rPr>
              <a:t>localhost</a:t>
            </a:r>
            <a:r>
              <a:rPr lang="en-US" sz="1600" b="1" i="1" dirty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launch (String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clientName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setTracing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DuplexClientInputPort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aClientInputPort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BufferDuplexInputPortSelector.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createDuplexClientInputPort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         SERVER_HOST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SERVER_PORT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SERVER_NAME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clientName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addListeners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aClientInputPort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aClientInputPort.connect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AClientSimplexBufferInputPortLauncher.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processInput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                             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aClientInputPort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addListeners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DuplexClientInputPort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aClientInputPort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AClientSimplexBufferInputPortLauncher.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addListeners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                            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aClientInputPort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aClientInputPort.addReceiveListener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AnEchoingReceiveListener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aClientInputPort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5486400"/>
            <a:ext cx="67056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~PP1438.WAV">
            <a:hlinkClick r:id="" action="ppaction://media"/>
          </p:cNvPr>
          <p:cNvPicPr>
            <a:picLocks noRot="1" noChangeAspect="1"/>
          </p:cNvPicPr>
          <p:nvPr>
            <a:wavAudioFile r:embed="rId2" name="~PP143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589886687"/>
      </p:ext>
    </p:extLst>
  </p:cSld>
  <p:clrMapOvr>
    <a:masterClrMapping/>
  </p:clrMapOvr>
  <p:transition advTm="14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Duplex Input Port Interfaces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28600" y="4191000"/>
            <a:ext cx="1752600" cy="2438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Duplex Client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1981200" y="43434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(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981200" y="58674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send(String destination,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 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981200" y="5029200"/>
            <a:ext cx="2209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addReceiveListener</a:t>
            </a:r>
            <a:r>
              <a:rPr lang="en-US" sz="1600" dirty="0" smtClean="0"/>
              <a:t> (</a:t>
            </a:r>
            <a:r>
              <a:rPr lang="en-US" sz="1600" dirty="0" err="1" smtClean="0"/>
              <a:t>ReceiveListener</a:t>
            </a:r>
            <a:endParaRPr lang="en-US" sz="1600" dirty="0" smtClean="0"/>
          </a:p>
          <a:p>
            <a:pPr algn="ctr"/>
            <a:r>
              <a:rPr lang="en-US" sz="1600" dirty="0" smtClean="0"/>
              <a:t>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&gt;)</a:t>
            </a:r>
            <a:endParaRPr lang="en-US" sz="1600" dirty="0"/>
          </a:p>
        </p:txBody>
      </p:sp>
      <p:sp>
        <p:nvSpPr>
          <p:cNvPr id="40" name="Rectangle 39"/>
          <p:cNvSpPr/>
          <p:nvPr/>
        </p:nvSpPr>
        <p:spPr>
          <a:xfrm>
            <a:off x="4648200" y="4191000"/>
            <a:ext cx="1752600" cy="2438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DuplexServer</a:t>
            </a:r>
            <a:r>
              <a:rPr lang="en-US" sz="1600" dirty="0" smtClean="0"/>
              <a:t>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</a:t>
            </a:r>
            <a:r>
              <a:rPr lang="en-US" sz="1600" dirty="0" smtClean="0"/>
              <a:t>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41" name="Rectangle 40"/>
          <p:cNvSpPr/>
          <p:nvPr/>
        </p:nvSpPr>
        <p:spPr>
          <a:xfrm>
            <a:off x="6400800" y="43434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400800" y="58674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send(String destination,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 )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400800" y="5029200"/>
            <a:ext cx="2209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addReceiveListener</a:t>
            </a:r>
            <a:r>
              <a:rPr lang="en-US" sz="1600" dirty="0" smtClean="0"/>
              <a:t> (</a:t>
            </a:r>
            <a:r>
              <a:rPr lang="en-US" sz="1600" dirty="0" err="1" smtClean="0"/>
              <a:t>ReceiveListener</a:t>
            </a:r>
            <a:endParaRPr lang="en-US" sz="1600" dirty="0" smtClean="0"/>
          </a:p>
          <a:p>
            <a:pPr algn="ctr"/>
            <a:r>
              <a:rPr lang="en-US" sz="1600" dirty="0" smtClean="0"/>
              <a:t>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&gt;)</a:t>
            </a:r>
            <a:endParaRPr lang="en-US" sz="1600" dirty="0"/>
          </a:p>
        </p:txBody>
      </p:sp>
      <p:sp>
        <p:nvSpPr>
          <p:cNvPr id="44" name="Rectangle 43"/>
          <p:cNvSpPr/>
          <p:nvPr/>
        </p:nvSpPr>
        <p:spPr>
          <a:xfrm>
            <a:off x="228600" y="914400"/>
            <a:ext cx="1752600" cy="2438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Client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45" name="Rectangle 44"/>
          <p:cNvSpPr/>
          <p:nvPr/>
        </p:nvSpPr>
        <p:spPr>
          <a:xfrm>
            <a:off x="1981200" y="10668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(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m)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981200" y="25908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send(String destination,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 )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648200" y="914400"/>
            <a:ext cx="1752600" cy="2438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</a:t>
            </a:r>
            <a:r>
              <a:rPr lang="en-US" sz="1600" dirty="0" err="1" smtClean="0"/>
              <a:t>ServerInputPort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51" name="Rectangle 50"/>
          <p:cNvSpPr/>
          <p:nvPr/>
        </p:nvSpPr>
        <p:spPr>
          <a:xfrm>
            <a:off x="6400800" y="1752600"/>
            <a:ext cx="2209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addReceiveListener</a:t>
            </a:r>
            <a:r>
              <a:rPr lang="en-US" sz="1600" dirty="0" smtClean="0"/>
              <a:t> (</a:t>
            </a:r>
            <a:r>
              <a:rPr lang="en-US" sz="1600" dirty="0" err="1" smtClean="0"/>
              <a:t>ReceiveListener</a:t>
            </a:r>
            <a:endParaRPr lang="en-US" sz="1600" dirty="0" smtClean="0"/>
          </a:p>
          <a:p>
            <a:pPr algn="ctr"/>
            <a:r>
              <a:rPr lang="en-US" sz="1600" dirty="0" smtClean="0"/>
              <a:t>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&gt;)</a:t>
            </a:r>
            <a:endParaRPr lang="en-US" sz="1600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5638800" y="3390900"/>
            <a:ext cx="0" cy="762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2819400" y="3614382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1068506" y="3429000"/>
            <a:ext cx="0" cy="762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6400800" y="4343400"/>
            <a:ext cx="22098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096000" y="3233382"/>
            <a:ext cx="2628901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Same as reply, which is another send operation</a:t>
            </a:r>
          </a:p>
        </p:txBody>
      </p:sp>
      <p:pic>
        <p:nvPicPr>
          <p:cNvPr id="21" name="~PP1929.WAV">
            <a:hlinkClick r:id="" action="ppaction://media"/>
          </p:cNvPr>
          <p:cNvPicPr>
            <a:picLocks noRot="1" noChangeAspect="1"/>
          </p:cNvPicPr>
          <p:nvPr>
            <a:wavAudioFile r:embed="rId2" name="~PP192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195027029"/>
      </p:ext>
    </p:extLst>
  </p:cSld>
  <p:clrMapOvr>
    <a:masterClrMapping/>
  </p:clrMapOvr>
  <p:transition advTm="69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6" grpId="0" animBg="1"/>
      <p:bldP spid="5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Driver Inheritance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1446662"/>
            <a:ext cx="2895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AnNIOSimplex</a:t>
            </a:r>
            <a:r>
              <a:rPr lang="en-US" sz="1600" dirty="0" smtClean="0"/>
              <a:t> </a:t>
            </a:r>
            <a:r>
              <a:rPr lang="en-US" sz="1600" dirty="0" err="1" smtClean="0"/>
              <a:t>BufferClientInput</a:t>
            </a:r>
            <a:r>
              <a:rPr lang="en-US" sz="1600" dirty="0" smtClean="0"/>
              <a:t> Driver &lt;</a:t>
            </a:r>
            <a:r>
              <a:rPr lang="en-US" sz="1600" dirty="0" err="1" smtClean="0"/>
              <a:t>SocketChannel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702860" y="3858904"/>
            <a:ext cx="295474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AnNIODuplex</a:t>
            </a:r>
            <a:r>
              <a:rPr lang="en-US" sz="1600" dirty="0" smtClean="0"/>
              <a:t> </a:t>
            </a:r>
            <a:r>
              <a:rPr lang="en-US" sz="1600" dirty="0" err="1" smtClean="0"/>
              <a:t>BufferClientInput</a:t>
            </a:r>
            <a:r>
              <a:rPr lang="en-US" sz="1600" dirty="0" smtClean="0"/>
              <a:t> Driver &lt;</a:t>
            </a:r>
            <a:r>
              <a:rPr lang="en-US" sz="1600" dirty="0" err="1" smtClean="0"/>
              <a:t>SocketChannel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4267200" y="1446662"/>
            <a:ext cx="43434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AnNIOSimplex</a:t>
            </a:r>
            <a:r>
              <a:rPr lang="en-US" sz="1600" dirty="0" smtClean="0"/>
              <a:t> </a:t>
            </a:r>
            <a:r>
              <a:rPr lang="en-US" sz="1600" dirty="0" err="1" smtClean="0"/>
              <a:t>ServerInput</a:t>
            </a:r>
            <a:r>
              <a:rPr lang="en-US" sz="1600" dirty="0" smtClean="0"/>
              <a:t> Driver &lt;</a:t>
            </a:r>
            <a:r>
              <a:rPr lang="en-US" sz="1600" dirty="0" err="1" smtClean="0"/>
              <a:t>ServerSocketChannel</a:t>
            </a:r>
            <a:r>
              <a:rPr lang="en-US" sz="1600" dirty="0" smtClean="0"/>
              <a:t>, </a:t>
            </a:r>
            <a:r>
              <a:rPr lang="en-US" sz="1600" dirty="0" err="1" smtClean="0"/>
              <a:t>SocketChannel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4267200" y="3880513"/>
            <a:ext cx="4343400" cy="11213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AnNIODuplex</a:t>
            </a:r>
            <a:r>
              <a:rPr lang="en-US" sz="1600" dirty="0" smtClean="0"/>
              <a:t> </a:t>
            </a:r>
            <a:r>
              <a:rPr lang="en-US" sz="1600" dirty="0" err="1" smtClean="0"/>
              <a:t>ServerInput</a:t>
            </a:r>
            <a:r>
              <a:rPr lang="en-US" sz="1600" dirty="0" smtClean="0"/>
              <a:t> Driver &lt;</a:t>
            </a:r>
            <a:r>
              <a:rPr lang="en-US" sz="1600" dirty="0" err="1" smtClean="0"/>
              <a:t>ServerSocketChannel</a:t>
            </a:r>
            <a:r>
              <a:rPr lang="en-US" sz="1600" dirty="0" smtClean="0"/>
              <a:t>, </a:t>
            </a:r>
            <a:r>
              <a:rPr lang="en-US" sz="1600" dirty="0" err="1" smtClean="0"/>
              <a:t>SocketChannel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22227" y="2667000"/>
            <a:ext cx="0" cy="113788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505200" y="3045441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324600" y="2667000"/>
            <a:ext cx="0" cy="113788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28600" y="5001904"/>
            <a:ext cx="3810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Multiple inheritance missed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" y="5616599"/>
            <a:ext cx="38100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OutputStrea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InputOutputStream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are classical examples</a:t>
            </a:r>
          </a:p>
        </p:txBody>
      </p:sp>
      <p:pic>
        <p:nvPicPr>
          <p:cNvPr id="14" name="~PP1121.WAV">
            <a:hlinkClick r:id="" action="ppaction://media"/>
          </p:cNvPr>
          <p:cNvPicPr>
            <a:picLocks noRot="1" noChangeAspect="1"/>
          </p:cNvPicPr>
          <p:nvPr>
            <a:wavAudioFile r:embed="rId2" name="~PP112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48836" y="5617690"/>
            <a:ext cx="38100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Their work is delegated to helper classes (such as notification registrars) to reduce this problem)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303958703"/>
      </p:ext>
    </p:extLst>
  </p:cSld>
  <p:clrMapOvr>
    <a:masterClrMapping/>
  </p:clrMapOvr>
  <p:transition advTm="113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 animBg="1"/>
      <p:bldP spid="12" grpId="0" animBg="1"/>
      <p:bldP spid="1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Skeleton Inheritance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286000" y="5410200"/>
            <a:ext cx="3810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Multiple inheritance missed</a:t>
            </a:r>
          </a:p>
        </p:txBody>
      </p:sp>
      <p:pic>
        <p:nvPicPr>
          <p:cNvPr id="13" name="~PP1775.WAV">
            <a:hlinkClick r:id="" action="ppaction://media"/>
          </p:cNvPr>
          <p:cNvPicPr>
            <a:picLocks noRot="1" noChangeAspect="1"/>
          </p:cNvPicPr>
          <p:nvPr>
            <a:wavAudioFile r:embed="rId2" name="~PP177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14400" y="1473958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AGenericSimplexBuffer</a:t>
            </a:r>
            <a:r>
              <a:rPr lang="en-US" sz="1600" dirty="0" smtClean="0"/>
              <a:t> </a:t>
            </a:r>
            <a:r>
              <a:rPr lang="en-US" sz="1600" dirty="0" err="1" smtClean="0"/>
              <a:t>ClientInputPort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4724400" y="1473958"/>
            <a:ext cx="2895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AGenericSimplex</a:t>
            </a:r>
            <a:r>
              <a:rPr lang="en-US" sz="1600" dirty="0" smtClean="0"/>
              <a:t> </a:t>
            </a:r>
            <a:r>
              <a:rPr lang="en-US" sz="1600" dirty="0" err="1" smtClean="0"/>
              <a:t>uffer</a:t>
            </a:r>
            <a:r>
              <a:rPr lang="en-US" sz="1600" dirty="0" smtClean="0"/>
              <a:t> </a:t>
            </a:r>
            <a:r>
              <a:rPr lang="en-US" sz="1600" dirty="0" err="1"/>
              <a:t>ServertInputPort</a:t>
            </a:r>
            <a:r>
              <a:rPr lang="en-US" sz="1600" dirty="0"/>
              <a:t> &lt;</a:t>
            </a:r>
            <a:r>
              <a:rPr lang="en-US" sz="1600" dirty="0" err="1"/>
              <a:t>RequestChannelType</a:t>
            </a:r>
            <a:r>
              <a:rPr lang="en-US" sz="1600" dirty="0"/>
              <a:t>, 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914400" y="3844119"/>
            <a:ext cx="2514600" cy="11850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AGenericDuplex</a:t>
            </a:r>
            <a:r>
              <a:rPr lang="en-US" sz="1600" dirty="0" smtClean="0"/>
              <a:t> </a:t>
            </a:r>
            <a:r>
              <a:rPr lang="en-US" sz="1600" dirty="0" smtClean="0"/>
              <a:t>Buffer </a:t>
            </a:r>
            <a:r>
              <a:rPr lang="en-US" sz="1600" dirty="0" err="1" smtClean="0"/>
              <a:t>ClientInputPort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4800600" y="3802038"/>
            <a:ext cx="2895600" cy="11850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AGeneric</a:t>
            </a:r>
            <a:r>
              <a:rPr lang="en-US" sz="1600" dirty="0" err="1" smtClean="0"/>
              <a:t>Duplex</a:t>
            </a:r>
            <a:r>
              <a:rPr lang="en-US" sz="1600" dirty="0" err="1" smtClean="0"/>
              <a:t>Buffer</a:t>
            </a:r>
            <a:r>
              <a:rPr lang="en-US" sz="1600" dirty="0" smtClean="0"/>
              <a:t> </a:t>
            </a:r>
            <a:r>
              <a:rPr lang="en-US" sz="1600" dirty="0" err="1"/>
              <a:t>ServertInputPort</a:t>
            </a:r>
            <a:r>
              <a:rPr lang="en-US" sz="1600" dirty="0"/>
              <a:t> &lt;</a:t>
            </a:r>
            <a:r>
              <a:rPr lang="en-US" sz="1600" dirty="0" err="1"/>
              <a:t>RequestChannelType</a:t>
            </a:r>
            <a:r>
              <a:rPr lang="en-US" sz="1600" dirty="0"/>
              <a:t>, 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122227" y="2667000"/>
            <a:ext cx="0" cy="113788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505200" y="3045441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324600" y="2667000"/>
            <a:ext cx="0" cy="113788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="" xmlns:p14="http://schemas.microsoft.com/office/powerpoint/2010/main" val="321089952"/>
      </p:ext>
    </p:extLst>
  </p:cSld>
  <p:clrMapOvr>
    <a:masterClrMapping/>
  </p:clrMapOvr>
  <p:transition advTm="8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Selectors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" y="1219200"/>
            <a:ext cx="2514600" cy="441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GlobalState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2819400" y="1371600"/>
            <a:ext cx="548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static </a:t>
            </a:r>
            <a:r>
              <a:rPr lang="en-US" sz="1600" b="1" dirty="0" err="1" smtClean="0"/>
              <a:t>TrapperSelector</a:t>
            </a:r>
            <a:r>
              <a:rPr lang="en-US" sz="1600" b="1" dirty="0" smtClean="0"/>
              <a:t>&lt;</a:t>
            </a:r>
            <a:r>
              <a:rPr lang="en-US" sz="1600" b="1" dirty="0" err="1" smtClean="0"/>
              <a:t>ByteBuffer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ByteBuffer</a:t>
            </a:r>
            <a:r>
              <a:rPr lang="en-US" sz="1600" b="1" dirty="0" smtClean="0"/>
              <a:t>&gt;</a:t>
            </a:r>
          </a:p>
          <a:p>
            <a:r>
              <a:rPr lang="en-US" sz="1600" b="1" dirty="0" smtClean="0"/>
              <a:t>    </a:t>
            </a:r>
            <a:r>
              <a:rPr lang="en-US" sz="1600" dirty="0" err="1" smtClean="0"/>
              <a:t>simplexBufferClientIPTrapperSelector</a:t>
            </a:r>
            <a:endParaRPr lang="en-US" sz="16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2819400" y="2438400"/>
            <a:ext cx="548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static </a:t>
            </a:r>
            <a:r>
              <a:rPr lang="en-US" sz="1600" b="1" dirty="0" err="1" smtClean="0"/>
              <a:t>TrapperSelector</a:t>
            </a:r>
            <a:r>
              <a:rPr lang="en-US" sz="1600" b="1" dirty="0" smtClean="0"/>
              <a:t>&lt;</a:t>
            </a:r>
            <a:r>
              <a:rPr lang="en-US" sz="1600" b="1" dirty="0" err="1" smtClean="0"/>
              <a:t>ByteBuffer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ByteBuffer</a:t>
            </a:r>
            <a:r>
              <a:rPr lang="en-US" sz="1600" b="1" dirty="0" smtClean="0"/>
              <a:t>&gt;</a:t>
            </a:r>
          </a:p>
          <a:p>
            <a:r>
              <a:rPr lang="en-US" sz="1600" b="1" dirty="0" smtClean="0"/>
              <a:t>   </a:t>
            </a:r>
            <a:r>
              <a:rPr lang="en-US" sz="1600" dirty="0" err="1" smtClean="0"/>
              <a:t>duplexBufferServerIPTrapperSelector</a:t>
            </a:r>
            <a:endParaRPr lang="en-US" sz="16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2819400" y="3505200"/>
            <a:ext cx="548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static </a:t>
            </a:r>
            <a:r>
              <a:rPr lang="en-US" sz="1600" b="1" dirty="0" err="1" smtClean="0"/>
              <a:t>TrapperSelector</a:t>
            </a:r>
            <a:r>
              <a:rPr lang="en-US" sz="1600" b="1" dirty="0" smtClean="0"/>
              <a:t>&lt;</a:t>
            </a:r>
            <a:r>
              <a:rPr lang="en-US" sz="1600" b="1" dirty="0" err="1" smtClean="0"/>
              <a:t>ByteBuffer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ByteBuffer</a:t>
            </a:r>
            <a:r>
              <a:rPr lang="en-US" sz="1600" b="1" dirty="0" smtClean="0"/>
              <a:t>&gt;</a:t>
            </a:r>
          </a:p>
          <a:p>
            <a:r>
              <a:rPr lang="en-US" sz="1600" b="1" dirty="0" smtClean="0"/>
              <a:t>    </a:t>
            </a:r>
            <a:r>
              <a:rPr lang="en-US" sz="1600" dirty="0" err="1" smtClean="0"/>
              <a:t>duplexBufferClientIPTrapperSelector</a:t>
            </a:r>
            <a:endParaRPr lang="en-US" sz="16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2819400" y="4572000"/>
            <a:ext cx="548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static </a:t>
            </a:r>
            <a:r>
              <a:rPr lang="en-US" sz="1600" b="1" dirty="0" err="1" smtClean="0"/>
              <a:t>TrapperSelector</a:t>
            </a:r>
            <a:r>
              <a:rPr lang="en-US" sz="1600" b="1" dirty="0" smtClean="0"/>
              <a:t>&lt;</a:t>
            </a:r>
            <a:r>
              <a:rPr lang="en-US" sz="1600" b="1" dirty="0" err="1" smtClean="0"/>
              <a:t>ByteBuffer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ByteBuffer</a:t>
            </a:r>
            <a:r>
              <a:rPr lang="en-US" sz="1600" b="1" dirty="0" smtClean="0"/>
              <a:t>&gt;</a:t>
            </a:r>
          </a:p>
          <a:p>
            <a:r>
              <a:rPr lang="en-US" sz="1600" b="1" dirty="0" smtClean="0"/>
              <a:t>   </a:t>
            </a:r>
            <a:r>
              <a:rPr lang="en-US" sz="1600" dirty="0" err="1" smtClean="0"/>
              <a:t>duplexBufferServerIPTrapperSelector</a:t>
            </a:r>
            <a:endParaRPr lang="en-US" sz="160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2286000" y="5989638"/>
            <a:ext cx="5334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Simplex, Duplex Global Selector?</a:t>
            </a:r>
          </a:p>
        </p:txBody>
      </p:sp>
      <p:pic>
        <p:nvPicPr>
          <p:cNvPr id="15" name="~PP1490.WAV">
            <a:hlinkClick r:id="" action="ppaction://media"/>
          </p:cNvPr>
          <p:cNvPicPr>
            <a:picLocks noRot="1" noChangeAspect="1"/>
          </p:cNvPicPr>
          <p:nvPr>
            <a:wavAudioFile r:embed="rId2" name="~PP149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877375914"/>
      </p:ext>
    </p:extLst>
  </p:cSld>
  <p:clrMapOvr>
    <a:masterClrMapping/>
  </p:clrMapOvr>
  <p:transition advTm="81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Layering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1600" y="2743200"/>
            <a:ext cx="5562600" cy="5618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Simplex Interfaces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370463" y="1447800"/>
            <a:ext cx="5562600" cy="687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Code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371600" y="3332329"/>
            <a:ext cx="5561463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Duplex Port Skeletons and Helper Classes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371600" y="2135102"/>
            <a:ext cx="5562600" cy="5618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Duplex Interfaces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1371601" y="4110252"/>
            <a:ext cx="2781300" cy="9189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Simplex Port Skeletons and Helper Classes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4151763" y="4110252"/>
            <a:ext cx="2781300" cy="9189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Duplex Drivers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1371600" y="5029200"/>
            <a:ext cx="5562599" cy="9189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Simplex Drivers</a:t>
            </a:r>
            <a:endParaRPr lang="en-US" dirty="0"/>
          </a:p>
        </p:txBody>
      </p:sp>
      <p:pic>
        <p:nvPicPr>
          <p:cNvPr id="11" name="~PP2214.WAV">
            <a:hlinkClick r:id="" action="ppaction://media"/>
          </p:cNvPr>
          <p:cNvPicPr>
            <a:picLocks noRot="1" noChangeAspect="1"/>
          </p:cNvPicPr>
          <p:nvPr>
            <a:wavAudioFile r:embed="rId1" name="~PP221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4566435"/>
      </p:ext>
    </p:extLst>
  </p:cSld>
  <p:clrMapOvr>
    <a:masterClrMapping/>
  </p:clrMapOvr>
  <p:transition advTm="70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 Connect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24400" y="9906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Application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4724400" y="5486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Driver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4724400" y="6248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Channel</a:t>
            </a:r>
            <a:endParaRPr lang="en-US" sz="1600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7696994" y="58666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4724400" y="23622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Connect Registrar and </a:t>
            </a:r>
            <a:r>
              <a:rPr lang="en-US" sz="1600" dirty="0" err="1" smtClean="0"/>
              <a:t>Notifier</a:t>
            </a:r>
            <a:endParaRPr lang="en-US" sz="1600" dirty="0"/>
          </a:p>
        </p:txBody>
      </p:sp>
      <p:sp>
        <p:nvSpPr>
          <p:cNvPr id="81" name="Rectangle 80"/>
          <p:cNvSpPr/>
          <p:nvPr/>
        </p:nvSpPr>
        <p:spPr>
          <a:xfrm>
            <a:off x="4724400" y="2057400"/>
            <a:ext cx="2514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addConnectListener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sp>
        <p:nvSpPr>
          <p:cNvPr id="82" name="Rectangle 81"/>
          <p:cNvSpPr/>
          <p:nvPr/>
        </p:nvSpPr>
        <p:spPr>
          <a:xfrm>
            <a:off x="7543800" y="5181600"/>
            <a:ext cx="1143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connect()</a:t>
            </a:r>
            <a:endParaRPr lang="en-US" sz="1600" dirty="0" smtClean="0"/>
          </a:p>
        </p:txBody>
      </p:sp>
      <p:cxnSp>
        <p:nvCxnSpPr>
          <p:cNvPr id="61" name="Straight Arrow Connector 60"/>
          <p:cNvCxnSpPr/>
          <p:nvPr/>
        </p:nvCxnSpPr>
        <p:spPr>
          <a:xfrm rot="5400000" flipH="1" flipV="1">
            <a:off x="4534694" y="2781300"/>
            <a:ext cx="2666206" cy="7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rot="5400000" flipH="1" flipV="1">
            <a:off x="6857206" y="2818606"/>
            <a:ext cx="2590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4724400" y="44196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Port and Skeleton</a:t>
            </a:r>
            <a:endParaRPr lang="en-US" sz="1600" dirty="0"/>
          </a:p>
        </p:txBody>
      </p:sp>
      <p:cxnSp>
        <p:nvCxnSpPr>
          <p:cNvPr id="101" name="Straight Arrow Connector 100"/>
          <p:cNvCxnSpPr/>
          <p:nvPr/>
        </p:nvCxnSpPr>
        <p:spPr>
          <a:xfrm rot="5400000" flipH="1" flipV="1">
            <a:off x="7771605" y="4800600"/>
            <a:ext cx="762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7543800" y="4114800"/>
            <a:ext cx="1143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connect()</a:t>
            </a:r>
            <a:endParaRPr lang="en-US" sz="1600" dirty="0" smtClean="0"/>
          </a:p>
        </p:txBody>
      </p:sp>
      <p:sp>
        <p:nvSpPr>
          <p:cNvPr id="47" name="Rectangle 46"/>
          <p:cNvSpPr/>
          <p:nvPr/>
        </p:nvSpPr>
        <p:spPr>
          <a:xfrm>
            <a:off x="4724400" y="4114800"/>
            <a:ext cx="2514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addConnectListener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49" name="Straight Arrow Connector 48"/>
          <p:cNvCxnSpPr/>
          <p:nvPr/>
        </p:nvCxnSpPr>
        <p:spPr>
          <a:xfrm rot="16200000" flipH="1">
            <a:off x="4686697" y="3238104"/>
            <a:ext cx="1752600" cy="7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7937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80" grpId="0" animBg="1"/>
      <p:bldP spid="81" grpId="0" animBg="1"/>
      <p:bldP spid="82" grpId="0" animBg="1"/>
      <p:bldP spid="41" grpId="0" animBg="1"/>
      <p:bldP spid="4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/>
          <p:cNvSpPr/>
          <p:nvPr/>
        </p:nvSpPr>
        <p:spPr>
          <a:xfrm>
            <a:off x="6858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8" name="Rectangle 87"/>
          <p:cNvSpPr/>
          <p:nvPr/>
        </p:nvSpPr>
        <p:spPr>
          <a:xfrm>
            <a:off x="6858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89" name="Rectangle 88"/>
          <p:cNvSpPr/>
          <p:nvPr/>
        </p:nvSpPr>
        <p:spPr>
          <a:xfrm>
            <a:off x="6858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5" name="Rectangle 94"/>
          <p:cNvSpPr/>
          <p:nvPr/>
        </p:nvSpPr>
        <p:spPr>
          <a:xfrm>
            <a:off x="6858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28600" y="4495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Language?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28600" y="4876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228600" y="1719944"/>
            <a:ext cx="1600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Location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28600" y="2057400"/>
            <a:ext cx="1600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Reliable, In-Order?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715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28600" y="3352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228600" y="4114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28600" y="5257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28600" y="3733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Rcv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28600" y="259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228600" y="2971801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block times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33528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4572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21336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5715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21336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Intra-Proc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3528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Intra-Host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572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21336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3528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572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21336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Input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33528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Free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4572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5715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1336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33528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4572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28600" y="5638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5715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SB/No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21336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33528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4572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5715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21336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33528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Part Sync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4572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5715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21336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33528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4572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5715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21336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33528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4572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5715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21336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pid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3528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filedescp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572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5715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228600" y="6019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21336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33528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4572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715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1336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33528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4572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715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21336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3528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4572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228600" y="640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size?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21336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1 word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33528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4572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715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5715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5715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6858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Guarantees and Reliable Datagram</a:t>
            </a:r>
            <a:endParaRPr lang="en-US" dirty="0"/>
          </a:p>
        </p:txBody>
      </p:sp>
      <p:sp>
        <p:nvSpPr>
          <p:cNvPr id="187" name="Rectangle 186"/>
          <p:cNvSpPr/>
          <p:nvPr/>
        </p:nvSpPr>
        <p:spPr>
          <a:xfrm>
            <a:off x="6858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8" name="Rectangle 187"/>
          <p:cNvSpPr/>
          <p:nvPr/>
        </p:nvSpPr>
        <p:spPr>
          <a:xfrm>
            <a:off x="6858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858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2" name="Rectangle 81"/>
          <p:cNvSpPr/>
          <p:nvPr/>
        </p:nvSpPr>
        <p:spPr>
          <a:xfrm>
            <a:off x="76200" y="2057400"/>
            <a:ext cx="84582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858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057400" y="2590800"/>
            <a:ext cx="6553200" cy="60959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Flexibility</a:t>
            </a:r>
          </a:p>
        </p:txBody>
      </p:sp>
      <p:sp>
        <p:nvSpPr>
          <p:cNvPr id="92" name="Rectangle 91"/>
          <p:cNvSpPr/>
          <p:nvPr/>
        </p:nvSpPr>
        <p:spPr>
          <a:xfrm>
            <a:off x="2057400" y="3200401"/>
            <a:ext cx="6553200" cy="685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using IPC and configuring reliability is mixed</a:t>
            </a:r>
          </a:p>
        </p:txBody>
      </p:sp>
      <p:sp>
        <p:nvSpPr>
          <p:cNvPr id="93" name="Rectangle 92"/>
          <p:cNvSpPr/>
          <p:nvPr/>
        </p:nvSpPr>
        <p:spPr>
          <a:xfrm>
            <a:off x="2057400" y="3886201"/>
            <a:ext cx="6553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GIPC: Application  and  IPC layer deciding guarantees is separate</a:t>
            </a:r>
          </a:p>
        </p:txBody>
      </p:sp>
      <p:sp>
        <p:nvSpPr>
          <p:cNvPr id="94" name="Rectangle 93"/>
          <p:cNvSpPr/>
          <p:nvPr/>
        </p:nvSpPr>
        <p:spPr>
          <a:xfrm>
            <a:off x="2057400" y="5257800"/>
            <a:ext cx="6553200" cy="6857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When configured for reliable, we have reliable datagram as buffer  as message unit</a:t>
            </a:r>
          </a:p>
        </p:txBody>
      </p:sp>
      <p:sp>
        <p:nvSpPr>
          <p:cNvPr id="85" name="Rectangle 84"/>
          <p:cNvSpPr/>
          <p:nvPr/>
        </p:nvSpPr>
        <p:spPr>
          <a:xfrm>
            <a:off x="6858000" y="5943600"/>
            <a:ext cx="12954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2057400" y="4572001"/>
            <a:ext cx="6553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Factory to configure guaranteeing  IPC layer</a:t>
            </a:r>
          </a:p>
        </p:txBody>
      </p:sp>
      <p:pic>
        <p:nvPicPr>
          <p:cNvPr id="98" name="~PP2445.WAV">
            <a:hlinkClick r:id="" action="ppaction://media"/>
          </p:cNvPr>
          <p:cNvPicPr>
            <a:picLocks noRot="1" noChangeAspect="1"/>
          </p:cNvPicPr>
          <p:nvPr>
            <a:wavAudioFile r:embed="rId2" name="~PP244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333067619"/>
      </p:ext>
    </p:extLst>
  </p:cSld>
  <p:clrMapOvr>
    <a:masterClrMapping/>
  </p:clrMapOvr>
  <p:transition advTm="143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  <p:bldLst>
      <p:bldP spid="95" grpId="0" animBg="1"/>
      <p:bldP spid="188" grpId="0" animBg="1"/>
      <p:bldP spid="82" grpId="0" animBg="1"/>
      <p:bldP spid="92" grpId="0" animBg="1"/>
      <p:bldP spid="93" grpId="0" animBg="1"/>
      <p:bldP spid="94" grpId="0" animBg="1"/>
      <p:bldP spid="85" grpId="0" animBg="1"/>
      <p:bldP spid="91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 Connect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724400" y="5486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Driver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4724400" y="6248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Channel</a:t>
            </a:r>
            <a:endParaRPr lang="en-US" sz="1600" dirty="0"/>
          </a:p>
        </p:txBody>
      </p:sp>
      <p:cxnSp>
        <p:nvCxnSpPr>
          <p:cNvPr id="67" name="Straight Arrow Connector 66"/>
          <p:cNvCxnSpPr/>
          <p:nvPr/>
        </p:nvCxnSpPr>
        <p:spPr>
          <a:xfrm rot="10800000">
            <a:off x="4191000" y="6400800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4191000" y="6629400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0" name="Rectangle 189"/>
          <p:cNvSpPr/>
          <p:nvPr/>
        </p:nvSpPr>
        <p:spPr>
          <a:xfrm>
            <a:off x="228600" y="9906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Application</a:t>
            </a:r>
            <a:endParaRPr lang="en-US" sz="1600" dirty="0"/>
          </a:p>
        </p:txBody>
      </p:sp>
      <p:sp>
        <p:nvSpPr>
          <p:cNvPr id="191" name="Rectangle 190"/>
          <p:cNvSpPr/>
          <p:nvPr/>
        </p:nvSpPr>
        <p:spPr>
          <a:xfrm>
            <a:off x="228600" y="33528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Skeleton</a:t>
            </a:r>
            <a:endParaRPr lang="en-US" sz="1600" dirty="0"/>
          </a:p>
        </p:txBody>
      </p:sp>
      <p:sp>
        <p:nvSpPr>
          <p:cNvPr id="192" name="Rectangle 191"/>
          <p:cNvSpPr/>
          <p:nvPr/>
        </p:nvSpPr>
        <p:spPr>
          <a:xfrm>
            <a:off x="228600" y="5486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Driver</a:t>
            </a:r>
            <a:endParaRPr lang="en-US" sz="1600" dirty="0"/>
          </a:p>
        </p:txBody>
      </p:sp>
      <p:sp>
        <p:nvSpPr>
          <p:cNvPr id="193" name="Rectangle 192"/>
          <p:cNvSpPr/>
          <p:nvPr/>
        </p:nvSpPr>
        <p:spPr>
          <a:xfrm>
            <a:off x="2971800" y="3048000"/>
            <a:ext cx="12192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connect()</a:t>
            </a:r>
            <a:endParaRPr lang="en-US" sz="1600" dirty="0" smtClean="0"/>
          </a:p>
        </p:txBody>
      </p:sp>
      <p:sp>
        <p:nvSpPr>
          <p:cNvPr id="194" name="Rectangle 193"/>
          <p:cNvSpPr/>
          <p:nvPr/>
        </p:nvSpPr>
        <p:spPr>
          <a:xfrm>
            <a:off x="228600" y="6248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Channel</a:t>
            </a:r>
            <a:endParaRPr lang="en-US" sz="1600" dirty="0"/>
          </a:p>
        </p:txBody>
      </p:sp>
      <p:sp>
        <p:nvSpPr>
          <p:cNvPr id="195" name="Rectangle 194"/>
          <p:cNvSpPr/>
          <p:nvPr/>
        </p:nvSpPr>
        <p:spPr>
          <a:xfrm>
            <a:off x="228600" y="44196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 Forwarder</a:t>
            </a:r>
            <a:endParaRPr lang="en-US" sz="1600" dirty="0"/>
          </a:p>
        </p:txBody>
      </p:sp>
      <p:cxnSp>
        <p:nvCxnSpPr>
          <p:cNvPr id="196" name="Straight Arrow Connector 195"/>
          <p:cNvCxnSpPr/>
          <p:nvPr/>
        </p:nvCxnSpPr>
        <p:spPr>
          <a:xfrm rot="5400000" flipH="1" flipV="1">
            <a:off x="3201194" y="58666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/>
          <p:nvPr/>
        </p:nvCxnSpPr>
        <p:spPr>
          <a:xfrm rot="5400000" flipH="1" flipV="1">
            <a:off x="1639094" y="4456906"/>
            <a:ext cx="2209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8" name="Rectangle 197"/>
          <p:cNvSpPr/>
          <p:nvPr/>
        </p:nvSpPr>
        <p:spPr>
          <a:xfrm>
            <a:off x="228600" y="1524000"/>
            <a:ext cx="1371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connected()</a:t>
            </a:r>
            <a:endParaRPr lang="en-US" sz="1600" dirty="0" smtClean="0"/>
          </a:p>
        </p:txBody>
      </p:sp>
      <p:sp>
        <p:nvSpPr>
          <p:cNvPr id="201" name="Rectangle 200"/>
          <p:cNvSpPr/>
          <p:nvPr/>
        </p:nvSpPr>
        <p:spPr>
          <a:xfrm>
            <a:off x="228600" y="23622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Connect Registrar and </a:t>
            </a:r>
            <a:r>
              <a:rPr lang="en-US" sz="1600" dirty="0" err="1" smtClean="0"/>
              <a:t>Notifier</a:t>
            </a:r>
            <a:endParaRPr lang="en-US" sz="1600" dirty="0"/>
          </a:p>
        </p:txBody>
      </p:sp>
      <p:sp>
        <p:nvSpPr>
          <p:cNvPr id="202" name="Rectangle 201"/>
          <p:cNvSpPr/>
          <p:nvPr/>
        </p:nvSpPr>
        <p:spPr>
          <a:xfrm>
            <a:off x="228600" y="2057400"/>
            <a:ext cx="25908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addConnectListener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sp>
        <p:nvSpPr>
          <p:cNvPr id="203" name="Rectangle 202"/>
          <p:cNvSpPr/>
          <p:nvPr/>
        </p:nvSpPr>
        <p:spPr>
          <a:xfrm>
            <a:off x="2971800" y="5181600"/>
            <a:ext cx="12192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connect()</a:t>
            </a:r>
            <a:endParaRPr lang="en-US" sz="1600" dirty="0" smtClean="0"/>
          </a:p>
        </p:txBody>
      </p:sp>
      <p:cxnSp>
        <p:nvCxnSpPr>
          <p:cNvPr id="204" name="Straight Arrow Connector 203"/>
          <p:cNvCxnSpPr/>
          <p:nvPr/>
        </p:nvCxnSpPr>
        <p:spPr>
          <a:xfrm rot="5400000" flipH="1" flipV="1">
            <a:off x="572294" y="2247900"/>
            <a:ext cx="1599406" cy="7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/>
          <p:nvPr/>
        </p:nvCxnSpPr>
        <p:spPr>
          <a:xfrm rot="5400000" flipH="1" flipV="1">
            <a:off x="2896394" y="2285206"/>
            <a:ext cx="1524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/>
          <p:nvPr/>
        </p:nvCxnSpPr>
        <p:spPr>
          <a:xfrm rot="5400000" flipH="1" flipV="1">
            <a:off x="2743994" y="4266406"/>
            <a:ext cx="1828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9" name="Rectangle 208"/>
          <p:cNvSpPr/>
          <p:nvPr/>
        </p:nvSpPr>
        <p:spPr>
          <a:xfrm>
            <a:off x="228600" y="3886200"/>
            <a:ext cx="1371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connected()</a:t>
            </a:r>
            <a:endParaRPr lang="en-US" sz="1600" dirty="0" smtClean="0"/>
          </a:p>
        </p:txBody>
      </p:sp>
      <p:sp>
        <p:nvSpPr>
          <p:cNvPr id="210" name="Rectangle 209"/>
          <p:cNvSpPr/>
          <p:nvPr/>
        </p:nvSpPr>
        <p:spPr>
          <a:xfrm>
            <a:off x="228600" y="4876800"/>
            <a:ext cx="20574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messagReceived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212" name="Straight Arrow Connector 211"/>
          <p:cNvCxnSpPr/>
          <p:nvPr/>
        </p:nvCxnSpPr>
        <p:spPr>
          <a:xfrm rot="5400000">
            <a:off x="190500" y="4838700"/>
            <a:ext cx="1295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/>
          <p:nvPr/>
        </p:nvCxnSpPr>
        <p:spPr>
          <a:xfrm rot="16200000" flipH="1">
            <a:off x="648494" y="6133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1" name="Straight Arrow Connector 220"/>
          <p:cNvCxnSpPr/>
          <p:nvPr/>
        </p:nvCxnSpPr>
        <p:spPr>
          <a:xfrm rot="16200000" flipH="1">
            <a:off x="5220494" y="6133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1" name="Rectangle 230"/>
          <p:cNvSpPr/>
          <p:nvPr/>
        </p:nvSpPr>
        <p:spPr>
          <a:xfrm>
            <a:off x="4724400" y="4876800"/>
            <a:ext cx="1371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connected()</a:t>
            </a:r>
            <a:endParaRPr lang="en-US" sz="1600" dirty="0" smtClean="0"/>
          </a:p>
        </p:txBody>
      </p:sp>
      <p:sp>
        <p:nvSpPr>
          <p:cNvPr id="233" name="Rectangle 232"/>
          <p:cNvSpPr/>
          <p:nvPr/>
        </p:nvSpPr>
        <p:spPr>
          <a:xfrm>
            <a:off x="4724400" y="44196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Port and Skeleton</a:t>
            </a:r>
            <a:endParaRPr lang="en-US" sz="1600" dirty="0"/>
          </a:p>
        </p:txBody>
      </p:sp>
      <p:cxnSp>
        <p:nvCxnSpPr>
          <p:cNvPr id="235" name="Straight Arrow Connector 234"/>
          <p:cNvCxnSpPr/>
          <p:nvPr/>
        </p:nvCxnSpPr>
        <p:spPr>
          <a:xfrm rot="16200000" flipH="1">
            <a:off x="5220494" y="5371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6" name="Rectangle 235"/>
          <p:cNvSpPr/>
          <p:nvPr/>
        </p:nvSpPr>
        <p:spPr>
          <a:xfrm>
            <a:off x="228600" y="3048000"/>
            <a:ext cx="25908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addConnectListener</a:t>
            </a:r>
            <a:r>
              <a:rPr lang="en-US" sz="1600" b="1" dirty="0" smtClean="0"/>
              <a:t>(l)</a:t>
            </a:r>
            <a:endParaRPr lang="en-US" sz="1600" dirty="0" smtClean="0"/>
          </a:p>
        </p:txBody>
      </p:sp>
      <p:cxnSp>
        <p:nvCxnSpPr>
          <p:cNvPr id="238" name="Straight Arrow Connector 237"/>
          <p:cNvCxnSpPr/>
          <p:nvPr/>
        </p:nvCxnSpPr>
        <p:spPr>
          <a:xfrm rot="16200000" flipH="1">
            <a:off x="419497" y="2704703"/>
            <a:ext cx="685800" cy="7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5333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91" grpId="0" animBg="1"/>
      <p:bldP spid="192" grpId="0" animBg="1"/>
      <p:bldP spid="193" grpId="0" animBg="1"/>
      <p:bldP spid="194" grpId="0" animBg="1"/>
      <p:bldP spid="201" grpId="0" animBg="1"/>
      <p:bldP spid="202" grpId="0" animBg="1"/>
      <p:bldP spid="203" grpId="0" animBg="1"/>
      <p:bldP spid="231" grpId="0" animBg="1"/>
      <p:bldP spid="233" grpId="0" animBg="1"/>
      <p:bldP spid="236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 and Receive Client Name</a:t>
            </a:r>
            <a:endParaRPr lang="en-US" dirty="0"/>
          </a:p>
        </p:txBody>
      </p:sp>
      <p:sp>
        <p:nvSpPr>
          <p:cNvPr id="191" name="Rectangle 190"/>
          <p:cNvSpPr/>
          <p:nvPr/>
        </p:nvSpPr>
        <p:spPr>
          <a:xfrm>
            <a:off x="228600" y="33528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Skeleton</a:t>
            </a:r>
            <a:endParaRPr lang="en-US" sz="1600" dirty="0"/>
          </a:p>
        </p:txBody>
      </p:sp>
      <p:sp>
        <p:nvSpPr>
          <p:cNvPr id="192" name="Rectangle 191"/>
          <p:cNvSpPr/>
          <p:nvPr/>
        </p:nvSpPr>
        <p:spPr>
          <a:xfrm>
            <a:off x="228600" y="5486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Driver</a:t>
            </a:r>
            <a:endParaRPr lang="en-US" sz="1600" dirty="0"/>
          </a:p>
        </p:txBody>
      </p:sp>
      <p:sp>
        <p:nvSpPr>
          <p:cNvPr id="194" name="Rectangle 193"/>
          <p:cNvSpPr/>
          <p:nvPr/>
        </p:nvSpPr>
        <p:spPr>
          <a:xfrm>
            <a:off x="228600" y="6248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Channel</a:t>
            </a:r>
            <a:endParaRPr lang="en-US" sz="1600" dirty="0"/>
          </a:p>
        </p:txBody>
      </p:sp>
      <p:sp>
        <p:nvSpPr>
          <p:cNvPr id="195" name="Rectangle 194"/>
          <p:cNvSpPr/>
          <p:nvPr/>
        </p:nvSpPr>
        <p:spPr>
          <a:xfrm>
            <a:off x="228600" y="44196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 Forwarder</a:t>
            </a:r>
            <a:endParaRPr lang="en-US" sz="1600" dirty="0"/>
          </a:p>
        </p:txBody>
      </p:sp>
      <p:cxnSp>
        <p:nvCxnSpPr>
          <p:cNvPr id="196" name="Straight Arrow Connector 195"/>
          <p:cNvCxnSpPr/>
          <p:nvPr/>
        </p:nvCxnSpPr>
        <p:spPr>
          <a:xfrm rot="5400000" flipH="1" flipV="1">
            <a:off x="3275806" y="58666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3" name="Rectangle 202"/>
          <p:cNvSpPr/>
          <p:nvPr/>
        </p:nvSpPr>
        <p:spPr>
          <a:xfrm>
            <a:off x="3352800" y="5181600"/>
            <a:ext cx="8382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send()</a:t>
            </a:r>
            <a:endParaRPr lang="en-US" sz="1600" dirty="0" smtClean="0"/>
          </a:p>
        </p:txBody>
      </p:sp>
      <p:cxnSp>
        <p:nvCxnSpPr>
          <p:cNvPr id="206" name="Straight Arrow Connector 205"/>
          <p:cNvCxnSpPr>
            <a:stCxn id="71" idx="1"/>
          </p:cNvCxnSpPr>
          <p:nvPr/>
        </p:nvCxnSpPr>
        <p:spPr>
          <a:xfrm rot="10800000">
            <a:off x="1601788" y="4038600"/>
            <a:ext cx="1751012" cy="228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9" name="Rectangle 208"/>
          <p:cNvSpPr/>
          <p:nvPr/>
        </p:nvSpPr>
        <p:spPr>
          <a:xfrm>
            <a:off x="228600" y="3886200"/>
            <a:ext cx="1371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connected()</a:t>
            </a:r>
            <a:endParaRPr lang="en-US" sz="1600" dirty="0" smtClean="0"/>
          </a:p>
        </p:txBody>
      </p:sp>
      <p:cxnSp>
        <p:nvCxnSpPr>
          <p:cNvPr id="212" name="Straight Arrow Connector 211"/>
          <p:cNvCxnSpPr/>
          <p:nvPr/>
        </p:nvCxnSpPr>
        <p:spPr>
          <a:xfrm rot="5400000">
            <a:off x="190500" y="4838700"/>
            <a:ext cx="1295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/>
          <p:nvPr/>
        </p:nvCxnSpPr>
        <p:spPr>
          <a:xfrm rot="16200000" flipH="1">
            <a:off x="648494" y="6133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724400" y="5486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Driver</a:t>
            </a:r>
            <a:endParaRPr lang="en-US" sz="1600" dirty="0"/>
          </a:p>
        </p:txBody>
      </p:sp>
      <p:sp>
        <p:nvSpPr>
          <p:cNvPr id="45" name="Rectangle 44"/>
          <p:cNvSpPr/>
          <p:nvPr/>
        </p:nvSpPr>
        <p:spPr>
          <a:xfrm>
            <a:off x="4724400" y="6248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Channel</a:t>
            </a:r>
            <a:endParaRPr lang="en-US" sz="1600" dirty="0"/>
          </a:p>
        </p:txBody>
      </p:sp>
      <p:cxnSp>
        <p:nvCxnSpPr>
          <p:cNvPr id="47" name="Straight Arrow Connector 46"/>
          <p:cNvCxnSpPr/>
          <p:nvPr/>
        </p:nvCxnSpPr>
        <p:spPr>
          <a:xfrm rot="16200000" flipH="1">
            <a:off x="5372894" y="6133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4724400" y="9906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Application</a:t>
            </a:r>
            <a:endParaRPr lang="en-US" sz="1600" dirty="0"/>
          </a:p>
        </p:txBody>
      </p:sp>
      <p:sp>
        <p:nvSpPr>
          <p:cNvPr id="50" name="Rectangle 49"/>
          <p:cNvSpPr/>
          <p:nvPr/>
        </p:nvSpPr>
        <p:spPr>
          <a:xfrm>
            <a:off x="4724400" y="1524000"/>
            <a:ext cx="1371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connected()</a:t>
            </a:r>
            <a:endParaRPr lang="en-US" sz="1600" dirty="0" smtClean="0"/>
          </a:p>
        </p:txBody>
      </p:sp>
      <p:sp>
        <p:nvSpPr>
          <p:cNvPr id="51" name="Rectangle 50"/>
          <p:cNvSpPr/>
          <p:nvPr/>
        </p:nvSpPr>
        <p:spPr>
          <a:xfrm>
            <a:off x="4724400" y="23622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Connect Registrar and </a:t>
            </a:r>
            <a:r>
              <a:rPr lang="en-US" sz="1600" dirty="0" err="1" smtClean="0"/>
              <a:t>Notifier</a:t>
            </a:r>
            <a:endParaRPr lang="en-US" sz="1600" dirty="0"/>
          </a:p>
        </p:txBody>
      </p:sp>
      <p:sp>
        <p:nvSpPr>
          <p:cNvPr id="56" name="Rectangle 55"/>
          <p:cNvSpPr/>
          <p:nvPr/>
        </p:nvSpPr>
        <p:spPr>
          <a:xfrm>
            <a:off x="4724400" y="2895600"/>
            <a:ext cx="2667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notifyConnected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sp>
        <p:nvSpPr>
          <p:cNvPr id="59" name="Rectangle 58"/>
          <p:cNvSpPr/>
          <p:nvPr/>
        </p:nvSpPr>
        <p:spPr>
          <a:xfrm>
            <a:off x="4724400" y="44196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Port and Skeleton</a:t>
            </a:r>
            <a:endParaRPr lang="en-US" sz="1600" dirty="0"/>
          </a:p>
        </p:txBody>
      </p:sp>
      <p:cxnSp>
        <p:nvCxnSpPr>
          <p:cNvPr id="61" name="Straight Arrow Connector 60"/>
          <p:cNvCxnSpPr/>
          <p:nvPr/>
        </p:nvCxnSpPr>
        <p:spPr>
          <a:xfrm rot="16200000" flipH="1">
            <a:off x="5372894" y="5371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4724400" y="4876800"/>
            <a:ext cx="20574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messagReceived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63" name="Straight Arrow Connector 62"/>
          <p:cNvCxnSpPr/>
          <p:nvPr/>
        </p:nvCxnSpPr>
        <p:spPr>
          <a:xfrm rot="16200000" flipH="1">
            <a:off x="4799806" y="4037806"/>
            <a:ext cx="1524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16200000" flipH="1">
            <a:off x="5066506" y="23995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3352800" y="4114800"/>
            <a:ext cx="8382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send()</a:t>
            </a:r>
            <a:endParaRPr lang="en-US" sz="1600" dirty="0" smtClean="0"/>
          </a:p>
        </p:txBody>
      </p:sp>
      <p:cxnSp>
        <p:nvCxnSpPr>
          <p:cNvPr id="73" name="Straight Arrow Connector 72"/>
          <p:cNvCxnSpPr/>
          <p:nvPr/>
        </p:nvCxnSpPr>
        <p:spPr>
          <a:xfrm rot="5400000" flipH="1" flipV="1">
            <a:off x="3353594" y="4799806"/>
            <a:ext cx="762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rot="10800000">
            <a:off x="4191000" y="6400800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8293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203" grpId="0" animBg="1"/>
      <p:bldP spid="44" grpId="0" animBg="1"/>
      <p:bldP spid="44" grpId="1" animBg="1"/>
      <p:bldP spid="45" grpId="0" animBg="1"/>
      <p:bldP spid="48" grpId="0" animBg="1"/>
      <p:bldP spid="50" grpId="0" animBg="1"/>
      <p:bldP spid="51" grpId="0" animBg="1"/>
      <p:bldP spid="56" grpId="0" animBg="1"/>
      <p:bldP spid="59" grpId="0" animBg="1"/>
      <p:bldP spid="62" grpId="0" animBg="1"/>
      <p:bldP spid="71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 and Receive Message</a:t>
            </a:r>
            <a:endParaRPr lang="en-US" dirty="0"/>
          </a:p>
        </p:txBody>
      </p:sp>
      <p:sp>
        <p:nvSpPr>
          <p:cNvPr id="190" name="Rectangle 189"/>
          <p:cNvSpPr/>
          <p:nvPr/>
        </p:nvSpPr>
        <p:spPr>
          <a:xfrm>
            <a:off x="228600" y="9906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Application</a:t>
            </a:r>
            <a:endParaRPr lang="en-US" sz="1600" dirty="0"/>
          </a:p>
        </p:txBody>
      </p:sp>
      <p:sp>
        <p:nvSpPr>
          <p:cNvPr id="191" name="Rectangle 190"/>
          <p:cNvSpPr/>
          <p:nvPr/>
        </p:nvSpPr>
        <p:spPr>
          <a:xfrm>
            <a:off x="228600" y="33528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Port and  Skeleton</a:t>
            </a:r>
            <a:endParaRPr lang="en-US" sz="1600" dirty="0"/>
          </a:p>
        </p:txBody>
      </p:sp>
      <p:sp>
        <p:nvSpPr>
          <p:cNvPr id="192" name="Rectangle 191"/>
          <p:cNvSpPr/>
          <p:nvPr/>
        </p:nvSpPr>
        <p:spPr>
          <a:xfrm>
            <a:off x="228600" y="5486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Driver</a:t>
            </a:r>
            <a:endParaRPr lang="en-US" sz="1600" dirty="0"/>
          </a:p>
        </p:txBody>
      </p:sp>
      <p:sp>
        <p:nvSpPr>
          <p:cNvPr id="193" name="Rectangle 192"/>
          <p:cNvSpPr/>
          <p:nvPr/>
        </p:nvSpPr>
        <p:spPr>
          <a:xfrm>
            <a:off x="3429000" y="3048000"/>
            <a:ext cx="762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send()</a:t>
            </a:r>
            <a:endParaRPr lang="en-US" sz="1600" dirty="0" smtClean="0"/>
          </a:p>
        </p:txBody>
      </p:sp>
      <p:sp>
        <p:nvSpPr>
          <p:cNvPr id="194" name="Rectangle 193"/>
          <p:cNvSpPr/>
          <p:nvPr/>
        </p:nvSpPr>
        <p:spPr>
          <a:xfrm>
            <a:off x="228600" y="6248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Channel</a:t>
            </a:r>
            <a:endParaRPr lang="en-US" sz="1600" dirty="0"/>
          </a:p>
        </p:txBody>
      </p:sp>
      <p:sp>
        <p:nvSpPr>
          <p:cNvPr id="195" name="Rectangle 194"/>
          <p:cNvSpPr/>
          <p:nvPr/>
        </p:nvSpPr>
        <p:spPr>
          <a:xfrm>
            <a:off x="228600" y="44196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 Forwarder</a:t>
            </a:r>
            <a:endParaRPr lang="en-US" sz="1600" dirty="0"/>
          </a:p>
        </p:txBody>
      </p:sp>
      <p:cxnSp>
        <p:nvCxnSpPr>
          <p:cNvPr id="196" name="Straight Arrow Connector 195"/>
          <p:cNvCxnSpPr/>
          <p:nvPr/>
        </p:nvCxnSpPr>
        <p:spPr>
          <a:xfrm rot="5400000" flipH="1" flipV="1">
            <a:off x="3352006" y="58666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8" name="Rectangle 197"/>
          <p:cNvSpPr/>
          <p:nvPr/>
        </p:nvSpPr>
        <p:spPr>
          <a:xfrm>
            <a:off x="228600" y="1524000"/>
            <a:ext cx="1752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messageSent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sp>
        <p:nvSpPr>
          <p:cNvPr id="201" name="Rectangle 200"/>
          <p:cNvSpPr/>
          <p:nvPr/>
        </p:nvSpPr>
        <p:spPr>
          <a:xfrm>
            <a:off x="228600" y="23622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 Registrar and </a:t>
            </a:r>
            <a:r>
              <a:rPr lang="en-US" sz="1600" dirty="0" err="1" smtClean="0"/>
              <a:t>Notifier</a:t>
            </a:r>
            <a:endParaRPr lang="en-US" sz="1600" dirty="0"/>
          </a:p>
        </p:txBody>
      </p:sp>
      <p:cxnSp>
        <p:nvCxnSpPr>
          <p:cNvPr id="204" name="Straight Arrow Connector 203"/>
          <p:cNvCxnSpPr/>
          <p:nvPr/>
        </p:nvCxnSpPr>
        <p:spPr>
          <a:xfrm rot="5400000" flipH="1" flipV="1">
            <a:off x="3047205" y="2362200"/>
            <a:ext cx="1524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8" name="Rectangle 207"/>
          <p:cNvSpPr/>
          <p:nvPr/>
        </p:nvSpPr>
        <p:spPr>
          <a:xfrm>
            <a:off x="228600" y="2895600"/>
            <a:ext cx="2286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notifyMessagSend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212" name="Straight Arrow Connector 211"/>
          <p:cNvCxnSpPr/>
          <p:nvPr/>
        </p:nvCxnSpPr>
        <p:spPr>
          <a:xfrm rot="5400000">
            <a:off x="190500" y="4838700"/>
            <a:ext cx="1295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/>
          <p:nvPr/>
        </p:nvCxnSpPr>
        <p:spPr>
          <a:xfrm rot="16200000" flipH="1">
            <a:off x="648494" y="6133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724400" y="5486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Driver</a:t>
            </a:r>
            <a:endParaRPr lang="en-US" sz="1600" dirty="0"/>
          </a:p>
        </p:txBody>
      </p:sp>
      <p:sp>
        <p:nvSpPr>
          <p:cNvPr id="45" name="Rectangle 44"/>
          <p:cNvSpPr/>
          <p:nvPr/>
        </p:nvSpPr>
        <p:spPr>
          <a:xfrm>
            <a:off x="4724400" y="62484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Channel</a:t>
            </a:r>
            <a:endParaRPr lang="en-US" sz="1600" dirty="0"/>
          </a:p>
        </p:txBody>
      </p:sp>
      <p:cxnSp>
        <p:nvCxnSpPr>
          <p:cNvPr id="47" name="Straight Arrow Connector 46"/>
          <p:cNvCxnSpPr/>
          <p:nvPr/>
        </p:nvCxnSpPr>
        <p:spPr>
          <a:xfrm rot="16200000" flipH="1">
            <a:off x="5220494" y="6133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4724400" y="9906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Application</a:t>
            </a:r>
            <a:endParaRPr lang="en-US" sz="1600" dirty="0"/>
          </a:p>
        </p:txBody>
      </p:sp>
      <p:sp>
        <p:nvSpPr>
          <p:cNvPr id="50" name="Rectangle 49"/>
          <p:cNvSpPr/>
          <p:nvPr/>
        </p:nvSpPr>
        <p:spPr>
          <a:xfrm>
            <a:off x="4724400" y="1524000"/>
            <a:ext cx="2133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messageReceved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sp>
        <p:nvSpPr>
          <p:cNvPr id="51" name="Rectangle 50"/>
          <p:cNvSpPr/>
          <p:nvPr/>
        </p:nvSpPr>
        <p:spPr>
          <a:xfrm>
            <a:off x="4724400" y="2362200"/>
            <a:ext cx="3962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Registrar and </a:t>
            </a:r>
            <a:r>
              <a:rPr lang="en-US" sz="1600" dirty="0" err="1" smtClean="0"/>
              <a:t>Notifier</a:t>
            </a:r>
            <a:endParaRPr lang="en-US" sz="1600" dirty="0"/>
          </a:p>
        </p:txBody>
      </p:sp>
      <p:sp>
        <p:nvSpPr>
          <p:cNvPr id="56" name="Rectangle 55"/>
          <p:cNvSpPr/>
          <p:nvPr/>
        </p:nvSpPr>
        <p:spPr>
          <a:xfrm>
            <a:off x="4724400" y="2895600"/>
            <a:ext cx="28194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notifyMessageReceived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sp>
        <p:nvSpPr>
          <p:cNvPr id="58" name="Rectangle 57"/>
          <p:cNvSpPr/>
          <p:nvPr/>
        </p:nvSpPr>
        <p:spPr>
          <a:xfrm>
            <a:off x="4724400" y="34290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Forwarder</a:t>
            </a:r>
            <a:endParaRPr lang="en-US" sz="1600" dirty="0"/>
          </a:p>
        </p:txBody>
      </p:sp>
      <p:sp>
        <p:nvSpPr>
          <p:cNvPr id="59" name="Rectangle 58"/>
          <p:cNvSpPr/>
          <p:nvPr/>
        </p:nvSpPr>
        <p:spPr>
          <a:xfrm>
            <a:off x="4724400" y="4419600"/>
            <a:ext cx="3962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Port and Skeleton</a:t>
            </a:r>
            <a:endParaRPr lang="en-US" sz="1600" dirty="0"/>
          </a:p>
        </p:txBody>
      </p:sp>
      <p:cxnSp>
        <p:nvCxnSpPr>
          <p:cNvPr id="61" name="Straight Arrow Connector 60"/>
          <p:cNvCxnSpPr/>
          <p:nvPr/>
        </p:nvCxnSpPr>
        <p:spPr>
          <a:xfrm rot="16200000" flipH="1">
            <a:off x="5220494" y="5371306"/>
            <a:ext cx="381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4724400" y="4876800"/>
            <a:ext cx="2133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messagReceived</a:t>
            </a:r>
            <a:r>
              <a:rPr lang="en-US" sz="1600" b="1" baseline="30000" dirty="0" smtClean="0"/>
              <a:t>*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63" name="Straight Arrow Connector 62"/>
          <p:cNvCxnSpPr/>
          <p:nvPr/>
        </p:nvCxnSpPr>
        <p:spPr>
          <a:xfrm rot="16200000" flipH="1">
            <a:off x="5029994" y="4495006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16200000" flipH="1">
            <a:off x="4839494" y="2399506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3429000" y="5181600"/>
            <a:ext cx="762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send()</a:t>
            </a:r>
            <a:endParaRPr lang="en-US" sz="1600" dirty="0" smtClean="0"/>
          </a:p>
        </p:txBody>
      </p:sp>
      <p:sp>
        <p:nvSpPr>
          <p:cNvPr id="69" name="Rectangle 68"/>
          <p:cNvSpPr/>
          <p:nvPr/>
        </p:nvSpPr>
        <p:spPr>
          <a:xfrm>
            <a:off x="4724400" y="3886200"/>
            <a:ext cx="28194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notifyMessageReceived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72" name="Straight Arrow Connector 71"/>
          <p:cNvCxnSpPr/>
          <p:nvPr/>
        </p:nvCxnSpPr>
        <p:spPr>
          <a:xfrm rot="10800000">
            <a:off x="4191000" y="6400800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endCxn id="193" idx="2"/>
          </p:cNvCxnSpPr>
          <p:nvPr/>
        </p:nvCxnSpPr>
        <p:spPr>
          <a:xfrm rot="5400000" flipH="1" flipV="1">
            <a:off x="3390503" y="3771503"/>
            <a:ext cx="838200" cy="7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rot="16200000" flipH="1">
            <a:off x="5029994" y="3580606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228600" y="3886200"/>
            <a:ext cx="20574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messagSent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78" name="Straight Arrow Connector 77"/>
          <p:cNvCxnSpPr/>
          <p:nvPr/>
        </p:nvCxnSpPr>
        <p:spPr>
          <a:xfrm rot="5400000">
            <a:off x="495300" y="3543300"/>
            <a:ext cx="685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5400000" flipH="1" flipV="1">
            <a:off x="2058194" y="1828800"/>
            <a:ext cx="456406" cy="7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3505200" y="4114800"/>
            <a:ext cx="7620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send()</a:t>
            </a:r>
            <a:endParaRPr lang="en-US" sz="1600" dirty="0" smtClean="0"/>
          </a:p>
        </p:txBody>
      </p:sp>
      <p:sp>
        <p:nvSpPr>
          <p:cNvPr id="92" name="Rectangle 91"/>
          <p:cNvSpPr/>
          <p:nvPr/>
        </p:nvSpPr>
        <p:spPr>
          <a:xfrm>
            <a:off x="228600" y="2057400"/>
            <a:ext cx="25908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addSendListener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70" name="Straight Arrow Connector 69"/>
          <p:cNvCxnSpPr/>
          <p:nvPr/>
        </p:nvCxnSpPr>
        <p:spPr>
          <a:xfrm rot="16200000" flipH="1">
            <a:off x="381794" y="2361406"/>
            <a:ext cx="914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>
            <a:off x="4724400" y="2057400"/>
            <a:ext cx="25908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addReceiveListener</a:t>
            </a:r>
            <a:r>
              <a:rPr lang="en-US" sz="1600" b="1" dirty="0" smtClean="0"/>
              <a:t>()</a:t>
            </a:r>
            <a:endParaRPr lang="en-US" sz="1600" dirty="0" smtClean="0"/>
          </a:p>
        </p:txBody>
      </p:sp>
      <p:cxnSp>
        <p:nvCxnSpPr>
          <p:cNvPr id="95" name="Straight Arrow Connector 94"/>
          <p:cNvCxnSpPr/>
          <p:nvPr/>
        </p:nvCxnSpPr>
        <p:spPr>
          <a:xfrm rot="5400000" flipH="1" flipV="1">
            <a:off x="6934994" y="1828006"/>
            <a:ext cx="456406" cy="79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68" idx="0"/>
          </p:cNvCxnSpPr>
          <p:nvPr/>
        </p:nvCxnSpPr>
        <p:spPr>
          <a:xfrm rot="5400000" flipH="1" flipV="1">
            <a:off x="3429794" y="4799806"/>
            <a:ext cx="762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267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  <p:bldP spid="192" grpId="0" animBg="1"/>
      <p:bldP spid="193" grpId="0" animBg="1"/>
      <p:bldP spid="194" grpId="0" animBg="1"/>
      <p:bldP spid="195" grpId="0" animBg="1"/>
      <p:bldP spid="198" grpId="0" animBg="1"/>
      <p:bldP spid="201" grpId="0" animBg="1"/>
      <p:bldP spid="208" grpId="0" animBg="1"/>
      <p:bldP spid="44" grpId="0" animBg="1"/>
      <p:bldP spid="45" grpId="0" animBg="1"/>
      <p:bldP spid="48" grpId="0" animBg="1"/>
      <p:bldP spid="50" grpId="0" animBg="1"/>
      <p:bldP spid="51" grpId="0" animBg="1"/>
      <p:bldP spid="56" grpId="0" animBg="1"/>
      <p:bldP spid="58" grpId="0" animBg="1"/>
      <p:bldP spid="59" grpId="0" animBg="1"/>
      <p:bldP spid="62" grpId="0" animBg="1"/>
      <p:bldP spid="68" grpId="0" animBg="1"/>
      <p:bldP spid="69" grpId="0" animBg="1"/>
      <p:bldP spid="77" grpId="0" animBg="1"/>
      <p:bldP spid="90" grpId="0" animBg="1"/>
      <p:bldP spid="92" grpId="0" animBg="1"/>
      <p:bldP spid="9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/>
          <p:nvPr/>
        </p:nvSpPr>
        <p:spPr>
          <a:xfrm>
            <a:off x="6858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7" name="Rectangle 86"/>
          <p:cNvSpPr/>
          <p:nvPr/>
        </p:nvSpPr>
        <p:spPr>
          <a:xfrm>
            <a:off x="6858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88" name="Rectangle 87"/>
          <p:cNvSpPr/>
          <p:nvPr/>
        </p:nvSpPr>
        <p:spPr>
          <a:xfrm>
            <a:off x="6858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858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84" name="Rectangle 83"/>
          <p:cNvSpPr/>
          <p:nvPr/>
        </p:nvSpPr>
        <p:spPr>
          <a:xfrm>
            <a:off x="6858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6858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5715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28600" y="3352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228600" y="4114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28600" y="5257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28600" y="3733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Rcv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28600" y="259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28600" y="2057400"/>
            <a:ext cx="1600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Reliable, In-Order?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228600" y="1719944"/>
            <a:ext cx="1600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Location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28600" y="4876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228600" y="2971801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block times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33528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4572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28600" y="4495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Language?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21336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5715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21336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Intra-Proc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3528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Intra-Host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572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21336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3528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572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21336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Input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33528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Free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4572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5715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1336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33528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4572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28600" y="5638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5715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SB/No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21336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33528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4572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5715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21336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33528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Part Sync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4572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5715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21336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33528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4572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5715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21336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33528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4572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5715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21336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pid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3528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filedescp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572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5715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228600" y="6019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21336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33528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4572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715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1336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33528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4572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715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21336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3528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4572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228600" y="640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size?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21336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1 word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33528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4572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715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5715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5715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6858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Access- Input Port </a:t>
            </a:r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2133600" y="3048000"/>
            <a:ext cx="6172200" cy="6857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input port abstraction allowing reliable data communication</a:t>
            </a:r>
          </a:p>
        </p:txBody>
      </p:sp>
      <p:sp>
        <p:nvSpPr>
          <p:cNvPr id="82" name="Rectangle 81"/>
          <p:cNvSpPr/>
          <p:nvPr/>
        </p:nvSpPr>
        <p:spPr>
          <a:xfrm>
            <a:off x="228600" y="2590800"/>
            <a:ext cx="81534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2133600" y="3733800"/>
            <a:ext cx="6172200" cy="6857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be simulated by multiple sockets and channels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2133600" y="4419600"/>
            <a:ext cx="6172200" cy="68579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Input port supported by RPC and datagram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2133600" y="5105400"/>
            <a:ext cx="6172200" cy="6857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Datagram not reliable; RPC has overhead, and not always suitable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6858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83" name="Rectangle 82"/>
          <p:cNvSpPr/>
          <p:nvPr/>
        </p:nvSpPr>
        <p:spPr>
          <a:xfrm>
            <a:off x="2133600" y="5791200"/>
            <a:ext cx="6172200" cy="6857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GIPC: Input Port, Simplex and Duplex, Can be used to simulate multiple duplex ports</a:t>
            </a:r>
          </a:p>
        </p:txBody>
      </p:sp>
      <p:pic>
        <p:nvPicPr>
          <p:cNvPr id="90" name="~PP2929.WAV">
            <a:hlinkClick r:id="" action="ppaction://media"/>
          </p:cNvPr>
          <p:cNvPicPr>
            <a:picLocks noRot="1" noChangeAspect="1"/>
          </p:cNvPicPr>
          <p:nvPr>
            <a:wavAudioFile r:embed="rId2" name="~PP292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333067619"/>
      </p:ext>
    </p:extLst>
  </p:cSld>
  <p:clrMapOvr>
    <a:masterClrMapping/>
  </p:clrMapOvr>
  <p:transition advTm="327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  <p:bldLst>
      <p:bldP spid="84" grpId="0" animBg="1"/>
      <p:bldP spid="186" grpId="0" animBg="1"/>
      <p:bldP spid="102" grpId="0" animBg="1"/>
      <p:bldP spid="82" grpId="0" animBg="1"/>
      <p:bldP spid="109" grpId="0" animBg="1"/>
      <p:bldP spid="107" grpId="0" animBg="1"/>
      <p:bldP spid="110" grpId="0" animBg="1"/>
      <p:bldP spid="8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/>
          <p:cNvSpPr/>
          <p:nvPr/>
        </p:nvSpPr>
        <p:spPr>
          <a:xfrm>
            <a:off x="228600" y="4495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Language?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28600" y="4876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228600" y="1719944"/>
            <a:ext cx="1600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Location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28600" y="2057400"/>
            <a:ext cx="1600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Reliable, In-Order?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715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28600" y="4114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28600" y="5257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28600" y="3733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Rcv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28600" y="259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228600" y="2971801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block times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33528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4572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21336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5715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21336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Intra-Proc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3528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Intra-Host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572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21336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3528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572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21336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Input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33528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Free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4572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5715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1336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33528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4572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28600" y="5638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5715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SB/No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21336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33528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4572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5715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21336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33528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4572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5715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21336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33528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4572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5715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21336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33528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4572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5715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21336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pid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3528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filedescp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572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5715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228600" y="6019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21336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33528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4572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715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1336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33528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4572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715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21336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3528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4572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228600" y="640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size?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21336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1 word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33528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4572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715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5715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5715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6858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Naming</a:t>
            </a:r>
            <a:endParaRPr lang="en-US" dirty="0"/>
          </a:p>
        </p:txBody>
      </p:sp>
      <p:sp>
        <p:nvSpPr>
          <p:cNvPr id="186" name="Rectangle 185"/>
          <p:cNvSpPr/>
          <p:nvPr/>
        </p:nvSpPr>
        <p:spPr>
          <a:xfrm>
            <a:off x="6858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6858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8" name="Rectangle 187"/>
          <p:cNvSpPr/>
          <p:nvPr/>
        </p:nvSpPr>
        <p:spPr>
          <a:xfrm>
            <a:off x="6858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858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858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28600" y="3352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94" name="Rectangle 93"/>
          <p:cNvSpPr/>
          <p:nvPr/>
        </p:nvSpPr>
        <p:spPr>
          <a:xfrm>
            <a:off x="6858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96" name="Rectangle 95"/>
          <p:cNvSpPr/>
          <p:nvPr/>
        </p:nvSpPr>
        <p:spPr>
          <a:xfrm>
            <a:off x="6858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858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8" name="Rectangle 87"/>
          <p:cNvSpPr/>
          <p:nvPr/>
        </p:nvSpPr>
        <p:spPr>
          <a:xfrm>
            <a:off x="6858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9" name="Rectangle 88"/>
          <p:cNvSpPr/>
          <p:nvPr/>
        </p:nvSpPr>
        <p:spPr>
          <a:xfrm>
            <a:off x="6858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Id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133600" y="4876800"/>
            <a:ext cx="47244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2590800" y="1828800"/>
            <a:ext cx="4694238" cy="6857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 and NIO use port within machine</a:t>
            </a:r>
          </a:p>
        </p:txBody>
      </p:sp>
      <p:sp>
        <p:nvSpPr>
          <p:cNvPr id="99" name="Rectangle 98"/>
          <p:cNvSpPr/>
          <p:nvPr/>
        </p:nvSpPr>
        <p:spPr>
          <a:xfrm>
            <a:off x="2590800" y="2514600"/>
            <a:ext cx="4694238" cy="6857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GIPC: Use more general concept of String Id as unique physical address 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590800" y="3200400"/>
            <a:ext cx="4694238" cy="6857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Client and server have additional  logical names unique within the scope of input port</a:t>
            </a:r>
          </a:p>
        </p:txBody>
      </p:sp>
      <p:sp>
        <p:nvSpPr>
          <p:cNvPr id="87" name="Rectangle 86"/>
          <p:cNvSpPr/>
          <p:nvPr/>
        </p:nvSpPr>
        <p:spPr>
          <a:xfrm>
            <a:off x="2590800" y="3886200"/>
            <a:ext cx="4694238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Logical names with each message to address destination as we have multiple parties</a:t>
            </a:r>
          </a:p>
        </p:txBody>
      </p:sp>
      <p:pic>
        <p:nvPicPr>
          <p:cNvPr id="91" name="~PP2621.WAV">
            <a:hlinkClick r:id="" action="ppaction://media"/>
          </p:cNvPr>
          <p:cNvPicPr>
            <a:picLocks noRot="1" noChangeAspect="1"/>
          </p:cNvPicPr>
          <p:nvPr>
            <a:wavAudioFile r:embed="rId2" name="~PP262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333067619"/>
      </p:ext>
    </p:extLst>
  </p:cSld>
  <p:clrMapOvr>
    <a:masterClrMapping/>
  </p:clrMapOvr>
  <p:transition advTm="179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  <p:bldLst>
      <p:bldP spid="89" grpId="0" animBg="1"/>
      <p:bldP spid="98" grpId="0" animBg="1"/>
      <p:bldP spid="99" grpId="0" animBg="1"/>
      <p:bldP spid="100" grpId="0" animBg="1"/>
      <p:bldP spid="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/>
          <p:cNvSpPr/>
          <p:nvPr/>
        </p:nvSpPr>
        <p:spPr>
          <a:xfrm>
            <a:off x="6858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28600" y="4495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Language?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28600" y="4876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228600" y="1719944"/>
            <a:ext cx="1600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Location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28600" y="2057400"/>
            <a:ext cx="1600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Reliable, In-Order?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715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28600" y="4114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28600" y="5257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28600" y="3733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Rcv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28600" y="259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228600" y="2971801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block times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33528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4572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21336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5715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21336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Intra-Proc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3528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Intra-Host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572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21336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3528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572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21336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Input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33528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Free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4572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5715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1336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33528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4572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28600" y="5638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5715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SB/No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21336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33528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4572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5715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21336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33528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4572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5715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21336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33528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4572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5715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21336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33528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4572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5715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21336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pid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3528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filedescp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572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5715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228600" y="6019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21336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33528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4572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715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1336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33528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4572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715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21336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3528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4572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228600" y="640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size?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21336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1 word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33528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4572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715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5715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5715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6858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Reply</a:t>
            </a:r>
            <a:endParaRPr lang="en-US" dirty="0"/>
          </a:p>
        </p:txBody>
      </p:sp>
      <p:sp>
        <p:nvSpPr>
          <p:cNvPr id="186" name="Rectangle 185"/>
          <p:cNvSpPr/>
          <p:nvPr/>
        </p:nvSpPr>
        <p:spPr>
          <a:xfrm>
            <a:off x="6858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6858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8" name="Rectangle 187"/>
          <p:cNvSpPr/>
          <p:nvPr/>
        </p:nvSpPr>
        <p:spPr>
          <a:xfrm>
            <a:off x="6858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858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858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28600" y="3352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94" name="Rectangle 93"/>
          <p:cNvSpPr/>
          <p:nvPr/>
        </p:nvSpPr>
        <p:spPr>
          <a:xfrm>
            <a:off x="6858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96" name="Rectangle 95"/>
          <p:cNvSpPr/>
          <p:nvPr/>
        </p:nvSpPr>
        <p:spPr>
          <a:xfrm>
            <a:off x="6858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858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88" name="Rectangle 87"/>
          <p:cNvSpPr/>
          <p:nvPr/>
        </p:nvSpPr>
        <p:spPr>
          <a:xfrm>
            <a:off x="6858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9" name="Rectangle 88"/>
          <p:cNvSpPr/>
          <p:nvPr/>
        </p:nvSpPr>
        <p:spPr>
          <a:xfrm>
            <a:off x="6858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Id</a:t>
            </a:r>
          </a:p>
        </p:txBody>
      </p:sp>
      <p:sp>
        <p:nvSpPr>
          <p:cNvPr id="90" name="Rectangle 89"/>
          <p:cNvSpPr/>
          <p:nvPr/>
        </p:nvSpPr>
        <p:spPr>
          <a:xfrm>
            <a:off x="0" y="5257800"/>
            <a:ext cx="8229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858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92" name="Rectangle 91"/>
          <p:cNvSpPr/>
          <p:nvPr/>
        </p:nvSpPr>
        <p:spPr>
          <a:xfrm>
            <a:off x="2590800" y="2895600"/>
            <a:ext cx="4694238" cy="6857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Reply convenient  when duplex  input port</a:t>
            </a:r>
          </a:p>
        </p:txBody>
      </p:sp>
      <p:sp>
        <p:nvSpPr>
          <p:cNvPr id="93" name="Rectangle 92"/>
          <p:cNvSpPr/>
          <p:nvPr/>
        </p:nvSpPr>
        <p:spPr>
          <a:xfrm>
            <a:off x="2590800" y="3581400"/>
            <a:ext cx="4694238" cy="6857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Destination implicit based  on last sender</a:t>
            </a:r>
          </a:p>
        </p:txBody>
      </p:sp>
      <p:sp>
        <p:nvSpPr>
          <p:cNvPr id="95" name="Rectangle 94"/>
          <p:cNvSpPr/>
          <p:nvPr/>
        </p:nvSpPr>
        <p:spPr>
          <a:xfrm>
            <a:off x="2590800" y="4267200"/>
            <a:ext cx="4694238" cy="6857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Does not make sense for duplex port</a:t>
            </a:r>
          </a:p>
        </p:txBody>
      </p:sp>
      <p:pic>
        <p:nvPicPr>
          <p:cNvPr id="98" name="~PP663.WAV">
            <a:hlinkClick r:id="" action="ppaction://media"/>
          </p:cNvPr>
          <p:cNvPicPr>
            <a:picLocks noRot="1" noChangeAspect="1"/>
          </p:cNvPicPr>
          <p:nvPr>
            <a:wavAudioFile r:embed="rId2" name="~PP66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333067619"/>
      </p:ext>
    </p:extLst>
  </p:cSld>
  <p:clrMapOvr>
    <a:masterClrMapping/>
  </p:clrMapOvr>
  <p:transition advTm="161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  <p:bldLst>
      <p:bldP spid="87" grpId="0" animBg="1"/>
      <p:bldP spid="92" grpId="0" animBg="1"/>
      <p:bldP spid="93" grpId="0" animBg="1"/>
      <p:bldP spid="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/>
          <p:cNvSpPr/>
          <p:nvPr/>
        </p:nvSpPr>
        <p:spPr>
          <a:xfrm>
            <a:off x="228600" y="4495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Language?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28600" y="4876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228600" y="1719944"/>
            <a:ext cx="1600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Location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28600" y="2057400"/>
            <a:ext cx="1600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Reliable, In-Order?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715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28600" y="4114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28600" y="5257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28600" y="3733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Rcv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28600" y="259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228600" y="2971801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block times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33528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4572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21336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5715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21336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Intra-Proc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3528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Intra-Host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572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21336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3528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572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21336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Input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33528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Free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4572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5715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1336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33528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4572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28600" y="5638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5715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SB/No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21336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33528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4572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5715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21336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33528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4572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5715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21336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33528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4572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5715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21336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33528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4572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5715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21336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pid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3528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filedescp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572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5715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228600" y="6019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21336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33528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4572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715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1336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33528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4572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715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21336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3528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4572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228600" y="640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size?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21336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1 word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33528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4572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715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5715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5715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6858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Buffer Size</a:t>
            </a:r>
            <a:endParaRPr lang="en-US" dirty="0"/>
          </a:p>
        </p:txBody>
      </p:sp>
      <p:sp>
        <p:nvSpPr>
          <p:cNvPr id="186" name="Rectangle 185"/>
          <p:cNvSpPr/>
          <p:nvPr/>
        </p:nvSpPr>
        <p:spPr>
          <a:xfrm>
            <a:off x="6858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6858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8" name="Rectangle 187"/>
          <p:cNvSpPr/>
          <p:nvPr/>
        </p:nvSpPr>
        <p:spPr>
          <a:xfrm>
            <a:off x="6858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858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858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28600" y="3352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94" name="Rectangle 93"/>
          <p:cNvSpPr/>
          <p:nvPr/>
        </p:nvSpPr>
        <p:spPr>
          <a:xfrm>
            <a:off x="6858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96" name="Rectangle 95"/>
          <p:cNvSpPr/>
          <p:nvPr/>
        </p:nvSpPr>
        <p:spPr>
          <a:xfrm>
            <a:off x="6858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858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88" name="Rectangle 87"/>
          <p:cNvSpPr/>
          <p:nvPr/>
        </p:nvSpPr>
        <p:spPr>
          <a:xfrm>
            <a:off x="6858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9" name="Rectangle 88"/>
          <p:cNvSpPr/>
          <p:nvPr/>
        </p:nvSpPr>
        <p:spPr>
          <a:xfrm>
            <a:off x="6858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Id</a:t>
            </a:r>
          </a:p>
        </p:txBody>
      </p:sp>
      <p:sp>
        <p:nvSpPr>
          <p:cNvPr id="90" name="Rectangle 89"/>
          <p:cNvSpPr/>
          <p:nvPr/>
        </p:nvSpPr>
        <p:spPr>
          <a:xfrm>
            <a:off x="0" y="6400800"/>
            <a:ext cx="7848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6858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91" name="Rectangle 90"/>
          <p:cNvSpPr/>
          <p:nvPr/>
        </p:nvSpPr>
        <p:spPr>
          <a:xfrm>
            <a:off x="6858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92" name="Rectangle 91"/>
          <p:cNvSpPr/>
          <p:nvPr/>
        </p:nvSpPr>
        <p:spPr>
          <a:xfrm>
            <a:off x="2667000" y="3810000"/>
            <a:ext cx="4694238" cy="6857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Buffer size depends on lower level layer</a:t>
            </a:r>
          </a:p>
        </p:txBody>
      </p:sp>
      <p:sp>
        <p:nvSpPr>
          <p:cNvPr id="95" name="Rectangle 94"/>
          <p:cNvSpPr/>
          <p:nvPr/>
        </p:nvSpPr>
        <p:spPr>
          <a:xfrm>
            <a:off x="6858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3" name="~PP4070.WAV">
            <a:hlinkClick r:id="" action="ppaction://media"/>
          </p:cNvPr>
          <p:cNvPicPr>
            <a:picLocks noRot="1" noChangeAspect="1"/>
          </p:cNvPicPr>
          <p:nvPr>
            <a:wavAudioFile r:embed="rId2" name="~PP407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333067619"/>
      </p:ext>
    </p:extLst>
  </p:cSld>
  <p:clrMapOvr>
    <a:masterClrMapping/>
  </p:clrMapOvr>
  <p:transition advTm="44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  <p:bldLst>
      <p:bldP spid="9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GIPC Design Features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71600" y="17526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Input Port, Byte and Object, Simplex and Duplex, Can be used to simulate multiple duplex ports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371600" y="4239904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Factory based configuration of  lower level  layer </a:t>
            </a:r>
          </a:p>
        </p:txBody>
      </p:sp>
      <p:sp>
        <p:nvSpPr>
          <p:cNvPr id="6" name="Rectangle 5"/>
          <p:cNvSpPr/>
          <p:nvPr/>
        </p:nvSpPr>
        <p:spPr>
          <a:xfrm>
            <a:off x="1371600" y="33528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Observer pattern for completion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371600" y="25146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blocking but delivered and submitted message same</a:t>
            </a:r>
          </a:p>
        </p:txBody>
      </p:sp>
      <p:pic>
        <p:nvPicPr>
          <p:cNvPr id="7" name="~PP1202.WAV">
            <a:hlinkClick r:id="" action="ppaction://media"/>
          </p:cNvPr>
          <p:cNvPicPr>
            <a:picLocks noRot="1" noChangeAspect="1"/>
          </p:cNvPicPr>
          <p:nvPr>
            <a:wavAudioFile r:embed="rId1" name="~PP120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9577314"/>
      </p:ext>
    </p:extLst>
  </p:cSld>
  <p:clrMapOvr>
    <a:masterClrMapping/>
  </p:clrMapOvr>
  <p:transition advTm="564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Simplex Input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>
            <a:endCxn id="9" idx="4"/>
          </p:cNvCxnSpPr>
          <p:nvPr/>
        </p:nvCxnSpPr>
        <p:spPr>
          <a:xfrm rot="10800000">
            <a:off x="1257300" y="2209800"/>
            <a:ext cx="11811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1905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27432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4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25" idx="0"/>
          </p:cNvCxnSpPr>
          <p:nvPr/>
        </p:nvCxnSpPr>
        <p:spPr>
          <a:xfrm rot="5400000" flipH="1" flipV="1">
            <a:off x="2457450" y="2152650"/>
            <a:ext cx="1066800" cy="11811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524000" y="5334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876800" y="2438400"/>
            <a:ext cx="3733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Duplex later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76800" y="4114800"/>
            <a:ext cx="3733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Two different abstractions for  client and server because of asymmetry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76800" y="5029200"/>
            <a:ext cx="37338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la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ServerSocket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vs. Socket, as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ServerSocket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input port for connect operations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76800" y="3200400"/>
            <a:ext cx="3733800" cy="914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distributed case, can we create a single  type like socket for communication?</a:t>
            </a:r>
          </a:p>
        </p:txBody>
      </p:sp>
      <p:pic>
        <p:nvPicPr>
          <p:cNvPr id="14" name="~PP733.WAV">
            <a:hlinkClick r:id="" action="ppaction://media"/>
          </p:cNvPr>
          <p:cNvPicPr>
            <a:picLocks noRot="1" noChangeAspect="1"/>
          </p:cNvPicPr>
          <p:nvPr>
            <a:wavAudioFile r:embed="rId2" name="~PP73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2" grpId="0" animBg="1"/>
      <p:bldP spid="26" grpId="0" animBg="1"/>
      <p:bldP spid="29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066800" y="4267200"/>
            <a:ext cx="2590800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2667000" y="990600"/>
            <a:ext cx="2057400" cy="2590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228600" y="990600"/>
            <a:ext cx="2057400" cy="2590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Connect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57200" y="2819400"/>
            <a:ext cx="1600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Client </a:t>
            </a:r>
            <a:r>
              <a:rPr lang="en-US" sz="1600" dirty="0" err="1" smtClean="0"/>
              <a:t>InputPort</a:t>
            </a:r>
            <a:endParaRPr lang="en-US" sz="1600" dirty="0"/>
          </a:p>
        </p:txBody>
      </p:sp>
      <p:sp>
        <p:nvSpPr>
          <p:cNvPr id="28" name="Oval 27"/>
          <p:cNvSpPr/>
          <p:nvPr/>
        </p:nvSpPr>
        <p:spPr>
          <a:xfrm>
            <a:off x="27432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4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895600" y="2819400"/>
            <a:ext cx="1600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Client </a:t>
            </a:r>
            <a:r>
              <a:rPr lang="en-US" sz="1600" dirty="0" err="1" smtClean="0"/>
              <a:t>InputPort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1447800" y="4343400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Server </a:t>
            </a:r>
            <a:r>
              <a:rPr lang="en-US" sz="1600" dirty="0" err="1" smtClean="0"/>
              <a:t>InputPort</a:t>
            </a:r>
            <a:endParaRPr lang="en-US" sz="1600" dirty="0"/>
          </a:p>
        </p:txBody>
      </p:sp>
      <p:sp>
        <p:nvSpPr>
          <p:cNvPr id="39" name="Oval 38"/>
          <p:cNvSpPr/>
          <p:nvPr/>
        </p:nvSpPr>
        <p:spPr>
          <a:xfrm>
            <a:off x="1447800" y="55626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rot="16200000" flipV="1">
            <a:off x="970756" y="3372644"/>
            <a:ext cx="838200" cy="1103312"/>
          </a:xfrm>
          <a:prstGeom prst="straightConnector1">
            <a:avLst/>
          </a:prstGeom>
          <a:ln>
            <a:prstDash val="dashDot"/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819400" y="3505200"/>
            <a:ext cx="1143000" cy="838200"/>
          </a:xfrm>
          <a:prstGeom prst="straightConnector1">
            <a:avLst/>
          </a:prstGeom>
          <a:ln>
            <a:prstDash val="dashDot"/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962400" y="2286000"/>
            <a:ext cx="10668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connect</a:t>
            </a:r>
            <a:endParaRPr lang="en-US" sz="1600" dirty="0"/>
          </a:p>
        </p:txBody>
      </p:sp>
      <p:sp>
        <p:nvSpPr>
          <p:cNvPr id="62" name="Rectangle 61"/>
          <p:cNvSpPr/>
          <p:nvPr/>
        </p:nvSpPr>
        <p:spPr>
          <a:xfrm>
            <a:off x="4850642" y="990600"/>
            <a:ext cx="3733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Linking of client and server input port different from connect and occurs earlier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rot="5400000">
            <a:off x="2324894" y="5295106"/>
            <a:ext cx="533400" cy="1588"/>
          </a:xfrm>
          <a:prstGeom prst="straightConnector1">
            <a:avLst/>
          </a:prstGeom>
          <a:ln>
            <a:prstDash val="dashDot"/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2667000" y="5105400"/>
            <a:ext cx="10668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connect</a:t>
            </a:r>
            <a:endParaRPr lang="en-US" sz="1600" dirty="0"/>
          </a:p>
        </p:txBody>
      </p:sp>
      <p:cxnSp>
        <p:nvCxnSpPr>
          <p:cNvPr id="71" name="Straight Arrow Connector 70"/>
          <p:cNvCxnSpPr/>
          <p:nvPr/>
        </p:nvCxnSpPr>
        <p:spPr>
          <a:xfrm rot="5400000" flipH="1" flipV="1">
            <a:off x="3581400" y="2513806"/>
            <a:ext cx="610394" cy="794"/>
          </a:xfrm>
          <a:prstGeom prst="straightConnector1">
            <a:avLst/>
          </a:prstGeom>
          <a:ln>
            <a:prstDash val="dashDot"/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rot="5400000" flipH="1" flipV="1">
            <a:off x="762000" y="2513806"/>
            <a:ext cx="610394" cy="794"/>
          </a:xfrm>
          <a:prstGeom prst="straightConnector1">
            <a:avLst/>
          </a:prstGeom>
          <a:ln>
            <a:prstDash val="dashDot"/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76200" y="228600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connect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4875663" y="2802340"/>
            <a:ext cx="3733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Server connect makes port available for connection by clients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75663" y="4229100"/>
            <a:ext cx="3733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Client connect establishes connection with connected linked server port</a:t>
            </a:r>
          </a:p>
        </p:txBody>
      </p:sp>
      <p:pic>
        <p:nvPicPr>
          <p:cNvPr id="26" name="~PP1209.WAV">
            <a:hlinkClick r:id="" action="ppaction://media"/>
          </p:cNvPr>
          <p:cNvPicPr>
            <a:picLocks noRot="1" noChangeAspect="1"/>
          </p:cNvPicPr>
          <p:nvPr>
            <a:wavAudioFile r:embed="rId2" name="~PP120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011144594"/>
      </p:ext>
    </p:extLst>
  </p:cSld>
  <p:clrMapOvr>
    <a:masterClrMapping/>
  </p:clrMapOvr>
  <p:transition advTm="164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45" grpId="0" animBg="1"/>
      <p:bldP spid="62" grpId="0" animBg="1"/>
      <p:bldP spid="67" grpId="0" animBg="1"/>
      <p:bldP spid="78" grpId="0" animBg="1"/>
      <p:bldP spid="29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Connection Interfaces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05000" y="990600"/>
            <a:ext cx="1676400" cy="1447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InputPort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152400" y="3352800"/>
            <a:ext cx="17526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 </a:t>
            </a:r>
            <a:r>
              <a:rPr lang="en-US" sz="1600" dirty="0" err="1" smtClean="0"/>
              <a:t>InputPort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581400" y="1022445"/>
            <a:ext cx="16002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dis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)connect()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95800" y="3352800"/>
            <a:ext cx="17526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</a:t>
            </a:r>
            <a:r>
              <a:rPr lang="en-US" sz="1600" dirty="0" err="1" smtClean="0"/>
              <a:t>InputPort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1905000" y="34290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>
                <a:latin typeface="Calibri" pitchFamily="34" charset="0"/>
                <a:cs typeface="Calibri" pitchFamily="34" charset="0"/>
              </a:rPr>
              <a:t>String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getRemoteEndPoint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();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200" y="5472184"/>
            <a:ext cx="81534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Both client and server have logical names used for linking  (discussed later)</a:t>
            </a:r>
          </a:p>
        </p:txBody>
      </p:sp>
      <p:cxnSp>
        <p:nvCxnSpPr>
          <p:cNvPr id="20" name="Straight Arrow Connector 19"/>
          <p:cNvCxnSpPr>
            <a:endCxn id="7" idx="0"/>
          </p:cNvCxnSpPr>
          <p:nvPr/>
        </p:nvCxnSpPr>
        <p:spPr>
          <a:xfrm rot="10800000" flipV="1">
            <a:off x="1028700" y="2438400"/>
            <a:ext cx="1333500" cy="914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276600" y="2438400"/>
            <a:ext cx="1905000" cy="914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572000" y="2667000"/>
            <a:ext cx="10668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3581400" y="1686636"/>
            <a:ext cx="16002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getLocalName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pic>
        <p:nvPicPr>
          <p:cNvPr id="13" name="~PP2075.WAV">
            <a:hlinkClick r:id="" action="ppaction://media"/>
          </p:cNvPr>
          <p:cNvPicPr>
            <a:picLocks noRot="1" noChangeAspect="1"/>
          </p:cNvPicPr>
          <p:nvPr>
            <a:wavAudioFile r:embed="rId2" name="~PP207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9585" y="1045191"/>
            <a:ext cx="16002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Set&lt;String&gt;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getConnections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611882607"/>
      </p:ext>
    </p:extLst>
  </p:cSld>
  <p:clrMapOvr>
    <a:masterClrMapping/>
  </p:clrMapOvr>
  <p:transition advTm="62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GIPC (Generalized IPC)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3400" y="5105400"/>
            <a:ext cx="53340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Pair-wise Byte, and  Object Communication,</a:t>
            </a:r>
          </a:p>
          <a:p>
            <a:pPr algn="ctr"/>
            <a:r>
              <a:rPr lang="en-US" dirty="0" err="1" smtClean="0"/>
              <a:t>Pairwise</a:t>
            </a:r>
            <a:r>
              <a:rPr lang="en-US" dirty="0" smtClean="0"/>
              <a:t>  RPC</a:t>
            </a:r>
            <a:endParaRPr lang="en-US" i="1" dirty="0"/>
          </a:p>
        </p:txBody>
      </p:sp>
      <p:sp>
        <p:nvSpPr>
          <p:cNvPr id="18" name="Rectangle 17"/>
          <p:cNvSpPr/>
          <p:nvPr/>
        </p:nvSpPr>
        <p:spPr>
          <a:xfrm>
            <a:off x="533400" y="4419600"/>
            <a:ext cx="5334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Pair-wise Synchronization</a:t>
            </a:r>
            <a:endParaRPr lang="en-US" i="1" dirty="0"/>
          </a:p>
        </p:txBody>
      </p:sp>
      <p:sp>
        <p:nvSpPr>
          <p:cNvPr id="20" name="Rectangle 19"/>
          <p:cNvSpPr/>
          <p:nvPr/>
        </p:nvSpPr>
        <p:spPr>
          <a:xfrm>
            <a:off x="533400" y="3657600"/>
            <a:ext cx="5334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Group Communication and RPC</a:t>
            </a:r>
            <a:endParaRPr lang="en-US" i="1" dirty="0"/>
          </a:p>
        </p:txBody>
      </p:sp>
      <p:sp>
        <p:nvSpPr>
          <p:cNvPr id="25" name="Rectangle 24"/>
          <p:cNvSpPr/>
          <p:nvPr/>
        </p:nvSpPr>
        <p:spPr>
          <a:xfrm>
            <a:off x="533400" y="2895600"/>
            <a:ext cx="5334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Group Synchronization</a:t>
            </a:r>
            <a:endParaRPr lang="en-US" i="1" dirty="0"/>
          </a:p>
        </p:txBody>
      </p:sp>
      <p:sp>
        <p:nvSpPr>
          <p:cNvPr id="28" name="Rectangle 27"/>
          <p:cNvSpPr/>
          <p:nvPr/>
        </p:nvSpPr>
        <p:spPr>
          <a:xfrm>
            <a:off x="533400" y="2133600"/>
            <a:ext cx="2667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Scalability</a:t>
            </a:r>
            <a:endParaRPr lang="en-US" i="1" dirty="0"/>
          </a:p>
        </p:txBody>
      </p:sp>
      <p:sp>
        <p:nvSpPr>
          <p:cNvPr id="31" name="Rectangle 30"/>
          <p:cNvSpPr/>
          <p:nvPr/>
        </p:nvSpPr>
        <p:spPr>
          <a:xfrm>
            <a:off x="3200400" y="2133600"/>
            <a:ext cx="2667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Fault Tolerance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>
            <a:off x="304800" y="5257800"/>
            <a:ext cx="22098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943600" y="2286000"/>
            <a:ext cx="2667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Focus first on byte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pairwise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byte communication</a:t>
            </a:r>
          </a:p>
        </p:txBody>
      </p:sp>
      <p:pic>
        <p:nvPicPr>
          <p:cNvPr id="13" name="~PP3504.WAV">
            <a:hlinkClick r:id="" action="ppaction://media"/>
          </p:cNvPr>
          <p:cNvPicPr>
            <a:picLocks noRot="1" noChangeAspect="1"/>
          </p:cNvPicPr>
          <p:nvPr>
            <a:wavAudioFile r:embed="rId2" name="~PP350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9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066800" y="4267200"/>
            <a:ext cx="2590800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2667000" y="990600"/>
            <a:ext cx="2057400" cy="2590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228600" y="990600"/>
            <a:ext cx="2057400" cy="2590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Send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57200" y="2819400"/>
            <a:ext cx="1600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Client </a:t>
            </a:r>
            <a:r>
              <a:rPr lang="en-US" sz="1600" dirty="0" err="1" smtClean="0"/>
              <a:t>InputPort</a:t>
            </a:r>
            <a:endParaRPr lang="en-US" sz="1600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1066006" y="2513806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2096294" y="5295106"/>
            <a:ext cx="5334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27432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4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895600" y="2819400"/>
            <a:ext cx="1600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Client </a:t>
            </a:r>
            <a:r>
              <a:rPr lang="en-US" sz="1600" dirty="0" err="1" smtClean="0"/>
              <a:t>InputPort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1447800" y="4343400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Server </a:t>
            </a:r>
            <a:r>
              <a:rPr lang="en-US" sz="1600" dirty="0" err="1" smtClean="0"/>
              <a:t>InputPort</a:t>
            </a:r>
            <a:endParaRPr lang="en-US" sz="1600" dirty="0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3201194" y="2513806"/>
            <a:ext cx="609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2" idx="0"/>
          </p:cNvCxnSpPr>
          <p:nvPr/>
        </p:nvCxnSpPr>
        <p:spPr>
          <a:xfrm rot="16200000" flipV="1">
            <a:off x="1315244" y="3334544"/>
            <a:ext cx="838200" cy="117951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2" idx="0"/>
          </p:cNvCxnSpPr>
          <p:nvPr/>
        </p:nvCxnSpPr>
        <p:spPr>
          <a:xfrm rot="5400000" flipH="1" flipV="1">
            <a:off x="2534444" y="3294856"/>
            <a:ext cx="838200" cy="12588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1447800" y="55626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rot="16200000" flipV="1">
            <a:off x="970756" y="3372644"/>
            <a:ext cx="838200" cy="1103312"/>
          </a:xfrm>
          <a:prstGeom prst="straightConnector1">
            <a:avLst/>
          </a:prstGeom>
          <a:ln>
            <a:prstDash val="dashDot"/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819400" y="3505200"/>
            <a:ext cx="1143000" cy="838200"/>
          </a:xfrm>
          <a:prstGeom prst="straightConnector1">
            <a:avLst/>
          </a:prstGeom>
          <a:ln>
            <a:prstDash val="dashDot"/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962400" y="2286000"/>
            <a:ext cx="10668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connect</a:t>
            </a:r>
            <a:endParaRPr lang="en-US" sz="1600" dirty="0"/>
          </a:p>
        </p:txBody>
      </p:sp>
      <p:sp>
        <p:nvSpPr>
          <p:cNvPr id="46" name="Rectangle 45"/>
          <p:cNvSpPr/>
          <p:nvPr/>
        </p:nvSpPr>
        <p:spPr>
          <a:xfrm>
            <a:off x="1447800" y="2286000"/>
            <a:ext cx="838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</a:t>
            </a:r>
            <a:endParaRPr lang="en-US" sz="1600" dirty="0"/>
          </a:p>
        </p:txBody>
      </p:sp>
      <p:cxnSp>
        <p:nvCxnSpPr>
          <p:cNvPr id="64" name="Straight Arrow Connector 63"/>
          <p:cNvCxnSpPr/>
          <p:nvPr/>
        </p:nvCxnSpPr>
        <p:spPr>
          <a:xfrm rot="5400000">
            <a:off x="2324894" y="5295106"/>
            <a:ext cx="533400" cy="1588"/>
          </a:xfrm>
          <a:prstGeom prst="straightConnector1">
            <a:avLst/>
          </a:prstGeom>
          <a:ln>
            <a:prstDash val="dashDot"/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2667000" y="5105400"/>
            <a:ext cx="10668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connect</a:t>
            </a:r>
            <a:endParaRPr lang="en-US" sz="1600" dirty="0"/>
          </a:p>
        </p:txBody>
      </p:sp>
      <p:cxnSp>
        <p:nvCxnSpPr>
          <p:cNvPr id="71" name="Straight Arrow Connector 70"/>
          <p:cNvCxnSpPr/>
          <p:nvPr/>
        </p:nvCxnSpPr>
        <p:spPr>
          <a:xfrm rot="5400000" flipH="1" flipV="1">
            <a:off x="3581400" y="2513806"/>
            <a:ext cx="610394" cy="794"/>
          </a:xfrm>
          <a:prstGeom prst="straightConnector1">
            <a:avLst/>
          </a:prstGeom>
          <a:ln>
            <a:prstDash val="dashDot"/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rot="5400000" flipH="1" flipV="1">
            <a:off x="762000" y="2513806"/>
            <a:ext cx="610394" cy="794"/>
          </a:xfrm>
          <a:prstGeom prst="straightConnector1">
            <a:avLst/>
          </a:prstGeom>
          <a:ln>
            <a:prstDash val="dashDot"/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76200" y="228600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connect</a:t>
            </a:r>
            <a:endParaRPr lang="en-US" sz="1600" dirty="0"/>
          </a:p>
        </p:txBody>
      </p:sp>
      <p:sp>
        <p:nvSpPr>
          <p:cNvPr id="79" name="Rectangle 78"/>
          <p:cNvSpPr/>
          <p:nvPr/>
        </p:nvSpPr>
        <p:spPr>
          <a:xfrm>
            <a:off x="2590800" y="2286000"/>
            <a:ext cx="838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914400" y="5105400"/>
            <a:ext cx="1295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notification</a:t>
            </a:r>
            <a:endParaRPr lang="en-US" sz="1600" dirty="0"/>
          </a:p>
        </p:txBody>
      </p:sp>
      <p:pic>
        <p:nvPicPr>
          <p:cNvPr id="29" name="~PP3749.WAV">
            <a:hlinkClick r:id="" action="ppaction://media"/>
          </p:cNvPr>
          <p:cNvPicPr>
            <a:picLocks noRot="1" noChangeAspect="1"/>
          </p:cNvPicPr>
          <p:nvPr>
            <a:wavAudioFile r:embed="rId2" name="~PP374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981210790"/>
      </p:ext>
    </p:extLst>
  </p:cSld>
  <p:clrMapOvr>
    <a:masterClrMapping/>
  </p:clrMapOvr>
  <p:transition advTm="13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3" grpId="0" animBg="1"/>
      <p:bldP spid="46" grpId="0" animBg="1"/>
      <p:bldP spid="7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Send Interfaces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888242"/>
            <a:ext cx="1790700" cy="1447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  </a:t>
            </a:r>
            <a:r>
              <a:rPr lang="en-US" sz="1600" dirty="0" err="1" smtClean="0"/>
              <a:t>InputPort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152400" y="3352800"/>
            <a:ext cx="17526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Client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4495800" y="3352800"/>
            <a:ext cx="17526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Server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1905000" y="34290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(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05000" y="4114800"/>
            <a:ext cx="2286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send(String destination,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 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5181600"/>
            <a:ext cx="81534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SimplexPort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parameterized by type of message it communicates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Object)</a:t>
            </a:r>
          </a:p>
        </p:txBody>
      </p:sp>
      <p:cxnSp>
        <p:nvCxnSpPr>
          <p:cNvPr id="20" name="Straight Arrow Connector 19"/>
          <p:cNvCxnSpPr>
            <a:endCxn id="7" idx="0"/>
          </p:cNvCxnSpPr>
          <p:nvPr/>
        </p:nvCxnSpPr>
        <p:spPr>
          <a:xfrm>
            <a:off x="1028700" y="2286000"/>
            <a:ext cx="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9" idx="2"/>
          </p:cNvCxnSpPr>
          <p:nvPr/>
        </p:nvCxnSpPr>
        <p:spPr>
          <a:xfrm>
            <a:off x="5181600" y="2336042"/>
            <a:ext cx="0" cy="101675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984879" y="2628900"/>
            <a:ext cx="10668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457200" y="5791200"/>
            <a:ext cx="8153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Optional server name to unify duplex client and server ports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57200" y="6324600"/>
            <a:ext cx="82296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Server receives notifications via observer pattern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286250" y="888242"/>
            <a:ext cx="1790700" cy="1447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 </a:t>
            </a:r>
            <a:r>
              <a:rPr lang="en-US" sz="1600" dirty="0" err="1" smtClean="0"/>
              <a:t>InputPort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5867400" y="1295400"/>
            <a:ext cx="2819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Communication</a:t>
            </a:r>
            <a:endParaRPr lang="en-US" i="1" dirty="0"/>
          </a:p>
        </p:txBody>
      </p:sp>
      <p:sp>
        <p:nvSpPr>
          <p:cNvPr id="24" name="Rectangle 23"/>
          <p:cNvSpPr/>
          <p:nvPr/>
        </p:nvSpPr>
        <p:spPr>
          <a:xfrm>
            <a:off x="5867400" y="1905000"/>
            <a:ext cx="2819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 Communication</a:t>
            </a:r>
            <a:endParaRPr lang="en-US" i="1" dirty="0"/>
          </a:p>
        </p:txBody>
      </p:sp>
      <p:sp>
        <p:nvSpPr>
          <p:cNvPr id="25" name="Rectangle 24"/>
          <p:cNvSpPr/>
          <p:nvPr/>
        </p:nvSpPr>
        <p:spPr>
          <a:xfrm>
            <a:off x="5867400" y="2514600"/>
            <a:ext cx="2819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 independent Communication</a:t>
            </a:r>
            <a:endParaRPr lang="en-US" i="1" dirty="0"/>
          </a:p>
        </p:txBody>
      </p:sp>
      <p:sp>
        <p:nvSpPr>
          <p:cNvPr id="26" name="Rectangle 25"/>
          <p:cNvSpPr/>
          <p:nvPr/>
        </p:nvSpPr>
        <p:spPr>
          <a:xfrm>
            <a:off x="1828800" y="914400"/>
            <a:ext cx="2590800" cy="1066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separate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ClientInputPort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SimplexCLientInputPort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828800" y="1981200"/>
            <a:ext cx="2590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Want to use non generic capabilities </a:t>
            </a:r>
          </a:p>
        </p:txBody>
      </p:sp>
      <p:pic>
        <p:nvPicPr>
          <p:cNvPr id="29" name="~PP1075.WAV">
            <a:hlinkClick r:id="" action="ppaction://media"/>
          </p:cNvPr>
          <p:cNvPicPr>
            <a:picLocks noRot="1" noChangeAspect="1"/>
          </p:cNvPicPr>
          <p:nvPr>
            <a:wavAudioFile r:embed="rId2" name="~PP107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20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3" grpId="0" animBg="1"/>
      <p:bldP spid="18" grpId="0" animBg="1"/>
      <p:bldP spid="27" grpId="0" animBg="1"/>
      <p:bldP spid="33" grpId="0" animBg="1"/>
      <p:bldP spid="23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Observer Pattern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981200" y="2667000"/>
            <a:ext cx="20574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17" name="Rectangle 16"/>
          <p:cNvSpPr/>
          <p:nvPr/>
        </p:nvSpPr>
        <p:spPr>
          <a:xfrm>
            <a:off x="4876800" y="1905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18" name="Rectangle 17"/>
          <p:cNvSpPr/>
          <p:nvPr/>
        </p:nvSpPr>
        <p:spPr>
          <a:xfrm>
            <a:off x="4876800" y="3048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4876800" y="4191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4876800" y="533400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Observer</a:t>
            </a:r>
            <a:r>
              <a:rPr lang="en-US" baseline="30000" dirty="0" err="1" smtClean="0"/>
              <a:t>N</a:t>
            </a:r>
            <a:endParaRPr lang="en-US" baseline="30000" dirty="0"/>
          </a:p>
        </p:txBody>
      </p:sp>
      <p:cxnSp>
        <p:nvCxnSpPr>
          <p:cNvPr id="25" name="Straight Arrow Connector 24"/>
          <p:cNvCxnSpPr>
            <a:endCxn id="50" idx="1"/>
          </p:cNvCxnSpPr>
          <p:nvPr/>
        </p:nvCxnSpPr>
        <p:spPr>
          <a:xfrm flipV="1">
            <a:off x="4038600" y="2324100"/>
            <a:ext cx="2895600" cy="8763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038600" y="3200400"/>
            <a:ext cx="2895600" cy="2286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65" idx="1"/>
          </p:cNvCxnSpPr>
          <p:nvPr/>
        </p:nvCxnSpPr>
        <p:spPr>
          <a:xfrm>
            <a:off x="4038600" y="3200400"/>
            <a:ext cx="2895600" cy="13716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66" idx="1"/>
          </p:cNvCxnSpPr>
          <p:nvPr/>
        </p:nvCxnSpPr>
        <p:spPr>
          <a:xfrm>
            <a:off x="4038600" y="3276600"/>
            <a:ext cx="2895600" cy="24384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981200" y="4267200"/>
            <a:ext cx="20574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cxnSp>
        <p:nvCxnSpPr>
          <p:cNvPr id="30" name="Straight Arrow Connector 29"/>
          <p:cNvCxnSpPr>
            <a:endCxn id="65" idx="1"/>
          </p:cNvCxnSpPr>
          <p:nvPr/>
        </p:nvCxnSpPr>
        <p:spPr>
          <a:xfrm flipV="1">
            <a:off x="4038600" y="4572000"/>
            <a:ext cx="2895600" cy="1524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20" idx="3"/>
          </p:cNvCxnSpPr>
          <p:nvPr/>
        </p:nvCxnSpPr>
        <p:spPr>
          <a:xfrm>
            <a:off x="4038600" y="4724400"/>
            <a:ext cx="2895600" cy="1028700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48" idx="3"/>
          </p:cNvCxnSpPr>
          <p:nvPr/>
        </p:nvCxnSpPr>
        <p:spPr>
          <a:xfrm flipH="1">
            <a:off x="1981200" y="2286000"/>
            <a:ext cx="28956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8" idx="1"/>
          </p:cNvCxnSpPr>
          <p:nvPr/>
        </p:nvCxnSpPr>
        <p:spPr>
          <a:xfrm flipH="1" flipV="1">
            <a:off x="2133600" y="3200400"/>
            <a:ext cx="2743200" cy="266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16" idx="1"/>
          </p:cNvCxnSpPr>
          <p:nvPr/>
        </p:nvCxnSpPr>
        <p:spPr>
          <a:xfrm flipH="1" flipV="1">
            <a:off x="1981200" y="3276600"/>
            <a:ext cx="2895600" cy="1181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29" idx="1"/>
          </p:cNvCxnSpPr>
          <p:nvPr/>
        </p:nvCxnSpPr>
        <p:spPr>
          <a:xfrm flipH="1" flipV="1">
            <a:off x="1981200" y="4876800"/>
            <a:ext cx="28956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29" idx="1"/>
          </p:cNvCxnSpPr>
          <p:nvPr/>
        </p:nvCxnSpPr>
        <p:spPr>
          <a:xfrm flipH="1">
            <a:off x="1981200" y="4800600"/>
            <a:ext cx="28956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1981200" y="3276600"/>
            <a:ext cx="2895600" cy="2590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04800" y="2743200"/>
            <a:ext cx="16764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add(remove) Event Listener (Observer o)</a:t>
            </a:r>
            <a:endParaRPr lang="en-US" sz="1600" dirty="0"/>
          </a:p>
        </p:txBody>
      </p:sp>
      <p:sp>
        <p:nvSpPr>
          <p:cNvPr id="50" name="Rectangle 49"/>
          <p:cNvSpPr/>
          <p:nvPr/>
        </p:nvSpPr>
        <p:spPr>
          <a:xfrm>
            <a:off x="6934200" y="1981200"/>
            <a:ext cx="1676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eventOccured</a:t>
            </a:r>
            <a:r>
              <a:rPr lang="en-US" sz="1600" dirty="0" smtClean="0"/>
              <a:t> (…)</a:t>
            </a:r>
            <a:endParaRPr lang="en-US" sz="1600" dirty="0"/>
          </a:p>
        </p:txBody>
      </p:sp>
      <p:sp>
        <p:nvSpPr>
          <p:cNvPr id="65" name="Rectangle 64"/>
          <p:cNvSpPr/>
          <p:nvPr/>
        </p:nvSpPr>
        <p:spPr>
          <a:xfrm>
            <a:off x="6934200" y="4267200"/>
            <a:ext cx="1676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eventOccured</a:t>
            </a:r>
            <a:r>
              <a:rPr lang="en-US" sz="1600" dirty="0" smtClean="0"/>
              <a:t> (…)</a:t>
            </a:r>
            <a:endParaRPr lang="en-US" sz="1600" dirty="0"/>
          </a:p>
        </p:txBody>
      </p:sp>
      <p:sp>
        <p:nvSpPr>
          <p:cNvPr id="66" name="Rectangle 65"/>
          <p:cNvSpPr/>
          <p:nvPr/>
        </p:nvSpPr>
        <p:spPr>
          <a:xfrm>
            <a:off x="6934200" y="5410200"/>
            <a:ext cx="1676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eventOccured</a:t>
            </a:r>
            <a:r>
              <a:rPr lang="en-US" sz="1600" dirty="0" smtClean="0"/>
              <a:t> (…)</a:t>
            </a:r>
            <a:endParaRPr lang="en-US" sz="1600" dirty="0"/>
          </a:p>
        </p:txBody>
      </p:sp>
      <p:sp>
        <p:nvSpPr>
          <p:cNvPr id="67" name="Rectangle 66"/>
          <p:cNvSpPr/>
          <p:nvPr/>
        </p:nvSpPr>
        <p:spPr>
          <a:xfrm>
            <a:off x="304800" y="4419600"/>
            <a:ext cx="16764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add(remove) Event Listener (Observer o)</a:t>
            </a:r>
            <a:endParaRPr lang="en-US" sz="1600" dirty="0"/>
          </a:p>
        </p:txBody>
      </p:sp>
      <p:sp>
        <p:nvSpPr>
          <p:cNvPr id="68" name="Rectangle 67"/>
          <p:cNvSpPr/>
          <p:nvPr/>
        </p:nvSpPr>
        <p:spPr>
          <a:xfrm>
            <a:off x="6934200" y="3124200"/>
            <a:ext cx="1676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eventOccured</a:t>
            </a:r>
            <a:r>
              <a:rPr lang="en-US" sz="1600" dirty="0" smtClean="0"/>
              <a:t> (…)</a:t>
            </a:r>
            <a:endParaRPr lang="en-US" sz="1600" dirty="0"/>
          </a:p>
        </p:txBody>
      </p:sp>
      <p:pic>
        <p:nvPicPr>
          <p:cNvPr id="33" name="~PP1191.WAV">
            <a:hlinkClick r:id="" action="ppaction://media"/>
          </p:cNvPr>
          <p:cNvPicPr>
            <a:picLocks noRot="1" noChangeAspect="1"/>
          </p:cNvPicPr>
          <p:nvPr>
            <a:wavAudioFile r:embed="rId2" name="~PP119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9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48" grpId="0" animBg="1"/>
      <p:bldP spid="50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Connection Observer and Observable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905000" y="990600"/>
            <a:ext cx="1676400" cy="12260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InputPort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3573439" y="1146412"/>
            <a:ext cx="4351361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add(remove)</a:t>
            </a:r>
            <a:r>
              <a:rPr lang="en-US" sz="1600" dirty="0" err="1" smtClean="0"/>
              <a:t>ConnectionListener</a:t>
            </a:r>
            <a:r>
              <a:rPr lang="en-US" sz="1600" dirty="0" smtClean="0"/>
              <a:t> (</a:t>
            </a:r>
            <a:r>
              <a:rPr lang="en-US" sz="1600" dirty="0" err="1" smtClean="0"/>
              <a:t>ConnectionListener</a:t>
            </a:r>
            <a:r>
              <a:rPr lang="en-US" sz="1600" dirty="0" smtClean="0"/>
              <a:t> l)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1082722" y="6322827"/>
            <a:ext cx="6705600" cy="5926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 may be disconnected explicitly or  implicitly because of failure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66800" y="2286000"/>
            <a:ext cx="2514600" cy="2133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ConnectionListener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3581400" y="2438400"/>
            <a:ext cx="4343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connected(String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aRemoteEndName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581400" y="2971800"/>
            <a:ext cx="4343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notConnected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aRemoteEndName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 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anExplanation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);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581400" y="3581400"/>
            <a:ext cx="4343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disconnected(String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RremoteEndName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boolean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anExplicitDisconnection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anExplanation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66800" y="5791200"/>
            <a:ext cx="6705600" cy="4741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Explanation based on exception’s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getMessage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66800" y="5166815"/>
            <a:ext cx="6705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Remote end name is logical name of other party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66800" y="4572000"/>
            <a:ext cx="6705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Same interface for server and client</a:t>
            </a:r>
          </a:p>
        </p:txBody>
      </p:sp>
      <p:pic>
        <p:nvPicPr>
          <p:cNvPr id="13" name="~PP2978.WAV">
            <a:hlinkClick r:id="" action="ppaction://media"/>
          </p:cNvPr>
          <p:cNvPicPr>
            <a:picLocks noRot="1" noChangeAspect="1"/>
          </p:cNvPicPr>
          <p:nvPr>
            <a:wavAudioFile r:embed="rId2" name="~PP297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956425344"/>
      </p:ext>
    </p:extLst>
  </p:cSld>
  <p:clrMapOvr>
    <a:masterClrMapping/>
  </p:clrMapOvr>
  <p:transition advTm="128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  <p:bldP spid="17" grpId="0" animBg="1"/>
      <p:bldP spid="19" grpId="0" animBg="1"/>
      <p:bldP spid="20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Receive Observable and Observer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00200" y="1181100"/>
            <a:ext cx="1905000" cy="1447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ServerInputPort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3505200" y="1447800"/>
            <a:ext cx="3961263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add(remove)</a:t>
            </a:r>
            <a:r>
              <a:rPr lang="en-US" sz="1600" dirty="0" err="1" smtClean="0"/>
              <a:t>ReceiveListener</a:t>
            </a:r>
            <a:r>
              <a:rPr lang="en-US" sz="1600" dirty="0" smtClean="0"/>
              <a:t> (</a:t>
            </a:r>
            <a:r>
              <a:rPr lang="en-US" sz="1600" dirty="0" err="1" smtClean="0"/>
              <a:t>ReceiveListener</a:t>
            </a:r>
            <a:r>
              <a:rPr lang="en-US" sz="1600" dirty="0" smtClean="0"/>
              <a:t>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&gt;)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685800" y="5334000"/>
            <a:ext cx="7848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so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aSourceName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indicates logical name of sender. Can be used to simulate socket-like duplex ports 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6248400"/>
            <a:ext cx="7848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 notification when complete  typed sent message received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400" y="2819400"/>
            <a:ext cx="29718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ReceiveListener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505199" y="3048000"/>
            <a:ext cx="3961263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messageReceived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aSourceName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         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aMessage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);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00" y="4419600"/>
            <a:ext cx="7848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Smplex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input port may  be bound to different message types</a:t>
            </a:r>
          </a:p>
        </p:txBody>
      </p:sp>
      <p:pic>
        <p:nvPicPr>
          <p:cNvPr id="10" name="~PP937.WAV">
            <a:hlinkClick r:id="" action="ppaction://media"/>
          </p:cNvPr>
          <p:cNvPicPr>
            <a:picLocks noRot="1" noChangeAspect="1"/>
          </p:cNvPicPr>
          <p:nvPr>
            <a:wavAudioFile r:embed="rId2" name="~PP93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476008175"/>
      </p:ext>
    </p:extLst>
  </p:cSld>
  <p:clrMapOvr>
    <a:masterClrMapping/>
  </p:clrMapOvr>
  <p:transition advTm="55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Send Observer and Observable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76400" y="1295400"/>
            <a:ext cx="1905000" cy="1447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ClientInputPort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3581400" y="1562100"/>
            <a:ext cx="3961263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add(remove)</a:t>
            </a:r>
            <a:r>
              <a:rPr lang="en-US" sz="1600" dirty="0" err="1" smtClean="0"/>
              <a:t>SendListener</a:t>
            </a:r>
            <a:r>
              <a:rPr lang="en-US" sz="1600" dirty="0" smtClean="0"/>
              <a:t> (</a:t>
            </a:r>
            <a:r>
              <a:rPr lang="en-US" sz="1600" dirty="0" err="1" smtClean="0"/>
              <a:t>SendListener</a:t>
            </a:r>
            <a:r>
              <a:rPr lang="en-US" sz="1600" dirty="0" smtClean="0"/>
              <a:t>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&gt;)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609600" y="3124200"/>
            <a:ext cx="29718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ByteBufferSendListener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581400" y="3505200"/>
            <a:ext cx="4724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messageSent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aMessage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aSendId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400" y="4953000"/>
            <a:ext cx="7848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 notification when byte buffer allocated for message completely sent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5867400"/>
            <a:ext cx="7848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Expected to be used for buffer management, so  is  not generic </a:t>
            </a:r>
          </a:p>
        </p:txBody>
      </p:sp>
      <p:pic>
        <p:nvPicPr>
          <p:cNvPr id="9" name="~PP413.WAV">
            <a:hlinkClick r:id="" action="ppaction://media"/>
          </p:cNvPr>
          <p:cNvPicPr>
            <a:picLocks noRot="1" noChangeAspect="1"/>
          </p:cNvPicPr>
          <p:nvPr>
            <a:wavAudioFile r:embed="rId2" name="~PP41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005527109"/>
      </p:ext>
    </p:extLst>
  </p:cSld>
  <p:clrMapOvr>
    <a:masterClrMapping/>
  </p:clrMapOvr>
  <p:transition advTm="134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Factory-Based Instantiation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600200" y="1447800"/>
            <a:ext cx="16764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Factory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3276600" y="15240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void  create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(…)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62000" y="3733800"/>
            <a:ext cx="16764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AFactory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2895600" y="3733800"/>
            <a:ext cx="16764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AnotherFactory</a:t>
            </a:r>
            <a:endParaRPr lang="en-US" sz="1600" dirty="0"/>
          </a:p>
        </p:txBody>
      </p:sp>
      <p:cxnSp>
        <p:nvCxnSpPr>
          <p:cNvPr id="31" name="Straight Arrow Connector 30"/>
          <p:cNvCxnSpPr>
            <a:stCxn id="26" idx="2"/>
            <a:endCxn id="29" idx="0"/>
          </p:cNvCxnSpPr>
          <p:nvPr/>
        </p:nvCxnSpPr>
        <p:spPr>
          <a:xfrm rot="5400000">
            <a:off x="1524000" y="2819400"/>
            <a:ext cx="990600" cy="838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6" idx="2"/>
            <a:endCxn id="30" idx="0"/>
          </p:cNvCxnSpPr>
          <p:nvPr/>
        </p:nvCxnSpPr>
        <p:spPr>
          <a:xfrm rot="16200000" flipH="1">
            <a:off x="2590800" y="2590800"/>
            <a:ext cx="990600" cy="1295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828800" y="32004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3276600" y="21336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void  create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(…)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486400" y="14478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Factory instantiates a set of related types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486400" y="42672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Different implementations can instantiate different classes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486400" y="21336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Provides a method for creating each type of object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486400" y="2819400"/>
            <a:ext cx="3200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method  takes instantiation parameters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486400" y="4953000"/>
            <a:ext cx="3200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Typically instantiation parameters become constructor parameters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057400" y="5867400"/>
            <a:ext cx="32004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choose between different factories?</a:t>
            </a:r>
          </a:p>
        </p:txBody>
      </p:sp>
      <p:pic>
        <p:nvPicPr>
          <p:cNvPr id="18" name="~PP2866.WAV">
            <a:hlinkClick r:id="" action="ppaction://media"/>
          </p:cNvPr>
          <p:cNvPicPr>
            <a:picLocks noRot="1" noChangeAspect="1"/>
          </p:cNvPicPr>
          <p:nvPr>
            <a:wavAudioFile r:embed="rId2" name="~PP286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13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8" grpId="0" animBg="1"/>
      <p:bldP spid="37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066800"/>
          </a:xfrm>
        </p:spPr>
        <p:txBody>
          <a:bodyPr/>
          <a:lstStyle/>
          <a:p>
            <a:r>
              <a:rPr lang="en-US" dirty="0" smtClean="0"/>
              <a:t>GIPC Abstract Factories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600200" y="1295400"/>
            <a:ext cx="1676400" cy="2667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Factory Selector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3276600" y="1371600"/>
            <a:ext cx="1905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static Factory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getFactory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rot="5400000" flipH="1" flipV="1">
            <a:off x="1562894" y="4609306"/>
            <a:ext cx="16002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438400" y="43434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Has-A</a:t>
            </a:r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3276600" y="20574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static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setFactory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(Factory f)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410200" y="31242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Has a link to a Factory instance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524000" y="5334000"/>
            <a:ext cx="16764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Factory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3200400" y="54102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create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(…)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200400" y="60198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create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(…)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76600" y="27432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static create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(…)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276600" y="33528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static create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(…)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410200" y="44958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get reference to factory and invoke factory methods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410200" y="38100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Static methods to change and get reference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410200" y="5181600"/>
            <a:ext cx="32004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 factory provides static versions of factory creation methods for convenience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410200" y="1828800"/>
            <a:ext cx="3200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Helps choose between factories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943600" y="1371600"/>
            <a:ext cx="1676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General Idea</a:t>
            </a:r>
            <a:endParaRPr lang="en-US" sz="1600" dirty="0"/>
          </a:p>
        </p:txBody>
      </p:sp>
      <p:sp>
        <p:nvSpPr>
          <p:cNvPr id="44" name="Rectangle 43"/>
          <p:cNvSpPr/>
          <p:nvPr/>
        </p:nvSpPr>
        <p:spPr>
          <a:xfrm>
            <a:off x="6019800" y="2590800"/>
            <a:ext cx="1676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GIPC</a:t>
            </a:r>
            <a:endParaRPr lang="en-US" sz="1600" dirty="0"/>
          </a:p>
        </p:txBody>
      </p:sp>
      <p:pic>
        <p:nvPicPr>
          <p:cNvPr id="20" name="~PP1266.WAV">
            <a:hlinkClick r:id="" action="ppaction://media"/>
          </p:cNvPr>
          <p:cNvPicPr>
            <a:picLocks noRot="1" noChangeAspect="1"/>
          </p:cNvPicPr>
          <p:nvPr>
            <a:wavAudioFile r:embed="rId2" name="~PP126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3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8" grpId="0" animBg="1"/>
      <p:bldP spid="37" grpId="0" animBg="1"/>
      <p:bldP spid="50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Simplex Input Port Factory Interface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33400" y="1371600"/>
            <a:ext cx="1752600" cy="2590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SimplexInput</a:t>
            </a:r>
            <a:r>
              <a:rPr lang="en-US" sz="1600" dirty="0" smtClean="0"/>
              <a:t> </a:t>
            </a:r>
            <a:r>
              <a:rPr lang="en-US" sz="1600" dirty="0" err="1" smtClean="0"/>
              <a:t>PortFactory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2286000" y="1447800"/>
            <a:ext cx="47244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SimplexServerInputPort</a:t>
            </a:r>
            <a:r>
              <a:rPr lang="en-US" sz="1600" dirty="0" smtClean="0"/>
              <a:t>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 </a:t>
            </a:r>
            <a:r>
              <a:rPr lang="en-US" sz="1600" dirty="0" err="1" smtClean="0"/>
              <a:t>createSimplexServerInputPort</a:t>
            </a:r>
            <a:r>
              <a:rPr lang="en-US" sz="1600" dirty="0" smtClean="0"/>
              <a:t>(String </a:t>
            </a:r>
            <a:r>
              <a:rPr lang="en-US" sz="1600" dirty="0" err="1" smtClean="0"/>
              <a:t>aServerId</a:t>
            </a:r>
            <a:r>
              <a:rPr lang="en-US" sz="1600" dirty="0" smtClean="0"/>
              <a:t>,    String </a:t>
            </a:r>
            <a:r>
              <a:rPr lang="en-US" sz="1600" dirty="0" err="1" smtClean="0"/>
              <a:t>aServerName</a:t>
            </a:r>
            <a:r>
              <a:rPr lang="en-US" sz="1600" dirty="0" smtClean="0"/>
              <a:t>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00" y="2438400"/>
            <a:ext cx="4724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SimplexClientInputPort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createSimplexClientInputPort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 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aHost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</a:p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aServerId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aServerName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</a:p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aClientName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);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43600" y="1752600"/>
            <a:ext cx="9144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24400" y="3429000"/>
            <a:ext cx="3962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 id  is physical names used by underlying layer to uniquely identify a port in a host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43400" y="2057400"/>
            <a:ext cx="12192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24400" y="4495800"/>
            <a:ext cx="39624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Logical names defined by GIPC and are unique within set of communicating parties (server and clients connected to an input port)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43400" y="3200400"/>
            <a:ext cx="11430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29200" y="2971800"/>
            <a:ext cx="12954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505200" y="2895600"/>
            <a:ext cx="9144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724400" y="5791200"/>
            <a:ext cx="3962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Client input port names and  identifies server port to link but not connect  it to server port</a:t>
            </a:r>
          </a:p>
        </p:txBody>
      </p:sp>
      <p:pic>
        <p:nvPicPr>
          <p:cNvPr id="21" name="~PP2712.WAV">
            <a:hlinkClick r:id="" action="ppaction://media"/>
          </p:cNvPr>
          <p:cNvPicPr>
            <a:picLocks noRot="1" noChangeAspect="1"/>
          </p:cNvPicPr>
          <p:nvPr>
            <a:wavAudioFile r:embed="rId2" name="~PP271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5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Simplex Input Port Factory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33400" y="1371600"/>
            <a:ext cx="1752600" cy="2590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SimplexInput</a:t>
            </a:r>
            <a:r>
              <a:rPr lang="en-US" sz="1600" dirty="0" smtClean="0"/>
              <a:t> </a:t>
            </a:r>
            <a:r>
              <a:rPr lang="en-US" sz="1600" dirty="0" err="1" smtClean="0"/>
              <a:t>PortFactory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2286000" y="1447800"/>
            <a:ext cx="47244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SimplexServerInputPort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createSimplexServerInputPort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aServerId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   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aServerName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);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9600" y="5029200"/>
            <a:ext cx="18288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AnNIOSimplex</a:t>
            </a:r>
            <a:r>
              <a:rPr lang="en-US" sz="1600" dirty="0" smtClean="0"/>
              <a:t> </a:t>
            </a:r>
            <a:r>
              <a:rPr lang="en-US" sz="1600" dirty="0" err="1" smtClean="0"/>
              <a:t>BufferInputPort</a:t>
            </a:r>
            <a:r>
              <a:rPr lang="en-US" sz="1600" dirty="0" smtClean="0"/>
              <a:t> Factory 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447800" y="3962400"/>
            <a:ext cx="0" cy="990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514600" y="4038600"/>
            <a:ext cx="1524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 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2286000" y="2438400"/>
            <a:ext cx="4724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SimplexClientInputPort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createSimplexClientInputPort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 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aHost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</a:p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aServerId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aServerName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</a:p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aClientName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19400" y="5029200"/>
            <a:ext cx="18288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ASocketSimplexBufferInputPortFactory</a:t>
            </a:r>
            <a:r>
              <a:rPr lang="en-US" sz="1600" dirty="0" smtClean="0"/>
              <a:t> 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22" name="Straight Arrow Connector 21"/>
          <p:cNvCxnSpPr>
            <a:stCxn id="26" idx="2"/>
            <a:endCxn id="21" idx="0"/>
          </p:cNvCxnSpPr>
          <p:nvPr/>
        </p:nvCxnSpPr>
        <p:spPr>
          <a:xfrm>
            <a:off x="1409700" y="3962400"/>
            <a:ext cx="23241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57200" y="5867400"/>
            <a:ext cx="43434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267200" y="3733800"/>
            <a:ext cx="4419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Specific  factories depend on message type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267200" y="4495800"/>
            <a:ext cx="4419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Classes instantiated depend on whether Socket or NIO is used  for channel</a:t>
            </a:r>
          </a:p>
        </p:txBody>
      </p:sp>
      <p:pic>
        <p:nvPicPr>
          <p:cNvPr id="14" name="~PP575.WAV">
            <a:hlinkClick r:id="" action="ppaction://media"/>
          </p:cNvPr>
          <p:cNvPicPr>
            <a:picLocks noRot="1" noChangeAspect="1"/>
          </p:cNvPicPr>
          <p:nvPr>
            <a:wavAudioFile r:embed="rId2" name="~PP57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3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7" grpId="0" animBg="1"/>
      <p:bldP spid="30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GIPC Pair-wise Communication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3400" y="5105400"/>
            <a:ext cx="5181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 Byte Communication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5334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byte  communication (Sockets)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533400" y="2133600"/>
            <a:ext cx="5181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31242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blocking byte communication (NIO)</a:t>
            </a:r>
            <a:endParaRPr lang="en-US" i="1" dirty="0"/>
          </a:p>
        </p:txBody>
      </p:sp>
      <p:sp>
        <p:nvSpPr>
          <p:cNvPr id="15" name="Rectangle 14"/>
          <p:cNvSpPr/>
          <p:nvPr/>
        </p:nvSpPr>
        <p:spPr>
          <a:xfrm>
            <a:off x="533400" y="2819400"/>
            <a:ext cx="5181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Communication</a:t>
            </a:r>
            <a:endParaRPr lang="en-US" i="1" dirty="0"/>
          </a:p>
        </p:txBody>
      </p:sp>
      <p:sp>
        <p:nvSpPr>
          <p:cNvPr id="16" name="Rectangle 15"/>
          <p:cNvSpPr/>
          <p:nvPr/>
        </p:nvSpPr>
        <p:spPr>
          <a:xfrm>
            <a:off x="533400" y="3429000"/>
            <a:ext cx="5181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Byte Communication</a:t>
            </a:r>
            <a:endParaRPr lang="en-US" i="1" dirty="0"/>
          </a:p>
        </p:txBody>
      </p:sp>
      <p:sp>
        <p:nvSpPr>
          <p:cNvPr id="19" name="Rectangle 18"/>
          <p:cNvSpPr/>
          <p:nvPr/>
        </p:nvSpPr>
        <p:spPr>
          <a:xfrm>
            <a:off x="6172200" y="2667000"/>
            <a:ext cx="25146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Common generic interfaces for  object and  byte communication</a:t>
            </a:r>
          </a:p>
        </p:txBody>
      </p:sp>
      <p:pic>
        <p:nvPicPr>
          <p:cNvPr id="11" name="~PP1626.WAV">
            <a:hlinkClick r:id="" action="ppaction://media"/>
          </p:cNvPr>
          <p:cNvPicPr>
            <a:picLocks noRot="1" noChangeAspect="1"/>
          </p:cNvPicPr>
          <p:nvPr>
            <a:wavAudioFile r:embed="rId1" name="~PP162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066800"/>
          </a:xfrm>
        </p:spPr>
        <p:txBody>
          <a:bodyPr/>
          <a:lstStyle/>
          <a:p>
            <a:r>
              <a:rPr lang="en-US" dirty="0" smtClean="0"/>
              <a:t>GIPC Simplex Abstract Factories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914400" y="1219200"/>
            <a:ext cx="1676400" cy="381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BufferSimplex</a:t>
            </a:r>
            <a:r>
              <a:rPr lang="en-US" sz="1600" dirty="0" smtClean="0"/>
              <a:t>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Selector</a:t>
            </a:r>
            <a:endParaRPr lang="en-US" sz="1600" b="1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1828800" y="5029200"/>
            <a:ext cx="1588" cy="762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981200" y="52578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Has-A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838200" y="5791200"/>
            <a:ext cx="1676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SimplexInput</a:t>
            </a:r>
            <a:r>
              <a:rPr lang="en-US" sz="1600" dirty="0" smtClean="0"/>
              <a:t> </a:t>
            </a:r>
            <a:r>
              <a:rPr lang="en-US" sz="1600" dirty="0" err="1" smtClean="0"/>
              <a:t>PortFactory</a:t>
            </a:r>
            <a:r>
              <a:rPr lang="en-US" sz="1600" dirty="0" smtClean="0"/>
              <a:t> 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2590800" y="2895600"/>
            <a:ext cx="4724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static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SimplexServerInputPort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createSimplexServerInputPort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aServerId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 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aServerName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);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590800" y="3810000"/>
            <a:ext cx="4724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static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SimplexClientInputPort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createSimplexClientInputPort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aHost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</a:p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aServerId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aServerName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</a:p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String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aClientName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);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90800" y="1219200"/>
            <a:ext cx="4724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static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setSimplexBufferInputPortFactory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SimplexInputPortFactory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 factory)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90800" y="2057400"/>
            <a:ext cx="4724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static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SimplexInputPortFactory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getSimplexBufferInputPortFactory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19600" y="4876800"/>
            <a:ext cx="3962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Getter and setters for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simplex factories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19600" y="5867400"/>
            <a:ext cx="3962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Static versions of Factory operations bound to byte buffer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6400800"/>
            <a:ext cx="21336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029200" y="1524000"/>
            <a:ext cx="12192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38800" y="2133600"/>
            <a:ext cx="12192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~PP1771.WAV">
            <a:hlinkClick r:id="" action="ppaction://media"/>
          </p:cNvPr>
          <p:cNvPicPr>
            <a:picLocks noRot="1" noChangeAspect="1"/>
          </p:cNvPicPr>
          <p:nvPr>
            <a:wavAudioFile r:embed="rId2" name="~PP177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3" grpId="0" animBg="1"/>
      <p:bldP spid="25" grpId="0" animBg="1"/>
      <p:bldP spid="21" grpId="0" animBg="1"/>
      <p:bldP spid="22" grpId="0" animBg="1"/>
      <p:bldP spid="23" grpId="0" animBg="1"/>
      <p:bldP spid="24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Echo Server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086600" y="13716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7086600" y="33528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Alice Client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7162800" y="54102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Bob Client</a:t>
            </a:r>
            <a:endParaRPr lang="en-US" sz="16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0" y="914400"/>
            <a:ext cx="6771015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0" y="2667000"/>
            <a:ext cx="6369188" cy="203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29" y="4763352"/>
            <a:ext cx="6369189" cy="209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~PP1460.WAV">
            <a:hlinkClick r:id="" action="ppaction://media"/>
          </p:cNvPr>
          <p:cNvPicPr>
            <a:picLocks noRot="1" noChangeAspect="1"/>
          </p:cNvPicPr>
          <p:nvPr>
            <a:wavAudioFile r:embed="rId1" name="~PP1460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43914995"/>
      </p:ext>
    </p:extLst>
  </p:cSld>
  <p:clrMapOvr>
    <a:masterClrMapping/>
  </p:clrMapOvr>
  <p:transition advTm="28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 Messages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0" y="914400"/>
            <a:ext cx="6771015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0" y="2667000"/>
            <a:ext cx="6369188" cy="203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29" y="4763352"/>
            <a:ext cx="6369189" cy="209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08348" y="999698"/>
            <a:ext cx="2611051" cy="5624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4269" y="2209800"/>
            <a:ext cx="6720975" cy="41433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3853" y="4763353"/>
            <a:ext cx="2760040" cy="41824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~PP2830.WAV">
            <a:hlinkClick r:id="" action="ppaction://media"/>
          </p:cNvPr>
          <p:cNvPicPr>
            <a:picLocks noRot="1" noChangeAspect="1"/>
          </p:cNvPicPr>
          <p:nvPr>
            <a:wavAudioFile r:embed="rId2" name="~PP2830.WAV"/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452733568"/>
      </p:ext>
    </p:extLst>
  </p:cSld>
  <p:clrMapOvr>
    <a:masterClrMapping/>
  </p:clrMapOvr>
  <p:transition advTm="46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 smtClean="0"/>
              <a:t>Tracing Connection Listener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6676" y="838200"/>
            <a:ext cx="8389961" cy="533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ATracingConnectionListener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ConnectionListener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InputPort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 err="1">
                <a:solidFill>
                  <a:srgbClr val="0000C0"/>
                </a:solidFill>
                <a:latin typeface="Courier New"/>
              </a:rPr>
              <a:t>inputPort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ATracingConnectionListener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InputPort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anInputPort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4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C0"/>
                </a:solidFill>
                <a:latin typeface="Courier New"/>
              </a:rPr>
              <a:t>inputPort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400" dirty="0" err="1">
                <a:solidFill>
                  <a:srgbClr val="000000"/>
                </a:solidFill>
                <a:latin typeface="Courier New"/>
              </a:rPr>
              <a:t>anInputPort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4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disconnected(String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aRemoteEnd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boolean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anExplicitClose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4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                       String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aSystemMessage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4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4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4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i="1" dirty="0" err="1" smtClean="0">
                <a:solidFill>
                  <a:srgbClr val="0000C0"/>
                </a:solidFill>
                <a:latin typeface="Courier New"/>
              </a:rPr>
              <a:t>inputPort</a:t>
            </a:r>
            <a:r>
              <a:rPr lang="en-US" sz="1400" i="1" dirty="0" err="1" smtClean="0">
                <a:solidFill>
                  <a:srgbClr val="000000"/>
                </a:solidFill>
                <a:latin typeface="Courier New"/>
              </a:rPr>
              <a:t>.getLocalName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() + </a:t>
            </a:r>
            <a:r>
              <a:rPr lang="en-US" sz="1400" i="1" dirty="0">
                <a:solidFill>
                  <a:srgbClr val="2A00FF"/>
                </a:solidFill>
                <a:latin typeface="Courier New"/>
              </a:rPr>
              <a:t>"&lt;--&gt;"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 + </a:t>
            </a:r>
            <a:endParaRPr lang="en-US" sz="1400" i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400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i="1" dirty="0" smtClean="0">
                <a:solidFill>
                  <a:srgbClr val="000000"/>
                </a:solidFill>
                <a:latin typeface="Courier New"/>
              </a:rPr>
              <a:t>                      </a:t>
            </a:r>
            <a:r>
              <a:rPr lang="en-US" sz="1400" i="1" dirty="0" err="1" smtClean="0">
                <a:solidFill>
                  <a:srgbClr val="000000"/>
                </a:solidFill>
                <a:latin typeface="Courier New"/>
              </a:rPr>
              <a:t>aRemoteEnd</a:t>
            </a:r>
            <a:r>
              <a:rPr lang="en-US" sz="1400" i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+ </a:t>
            </a:r>
            <a:r>
              <a:rPr lang="en-US" sz="1400" i="1" dirty="0">
                <a:solidFill>
                  <a:srgbClr val="2A00FF"/>
                </a:solidFill>
                <a:latin typeface="Courier New"/>
              </a:rPr>
              <a:t>" (Closed)"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if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anExplicitClose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4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4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i="1" dirty="0">
                <a:solidFill>
                  <a:srgbClr val="2A00FF"/>
                </a:solidFill>
                <a:latin typeface="Courier New"/>
              </a:rPr>
              <a:t>"Explanation: Explicit disconnect"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else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4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4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i="1" dirty="0">
                <a:solidFill>
                  <a:srgbClr val="2A00FF"/>
                </a:solidFill>
                <a:latin typeface="Courier New"/>
              </a:rPr>
              <a:t>"Explanation: "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400" i="1" dirty="0" err="1">
                <a:solidFill>
                  <a:srgbClr val="000000"/>
                </a:solidFill>
                <a:latin typeface="Courier New"/>
              </a:rPr>
              <a:t>aSystemMessage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}</a:t>
            </a:r>
            <a:endParaRPr lang="en-US" sz="14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4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connected(String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aRemoteEnd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4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4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4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i="1" dirty="0" err="1" smtClean="0">
                <a:solidFill>
                  <a:srgbClr val="0000C0"/>
                </a:solidFill>
                <a:latin typeface="Courier New"/>
              </a:rPr>
              <a:t>inputPort</a:t>
            </a:r>
            <a:r>
              <a:rPr lang="en-US" sz="1400" i="1" dirty="0" err="1" smtClean="0">
                <a:solidFill>
                  <a:srgbClr val="000000"/>
                </a:solidFill>
                <a:latin typeface="Courier New"/>
              </a:rPr>
              <a:t>.getLocalName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() + </a:t>
            </a:r>
            <a:r>
              <a:rPr lang="en-US" sz="1400" i="1" dirty="0">
                <a:solidFill>
                  <a:srgbClr val="2A00FF"/>
                </a:solidFill>
                <a:latin typeface="Courier New"/>
              </a:rPr>
              <a:t>"&lt;--&gt;"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400" i="1" dirty="0" err="1">
                <a:solidFill>
                  <a:srgbClr val="000000"/>
                </a:solidFill>
                <a:latin typeface="Courier New"/>
              </a:rPr>
              <a:t>aRemoteEnd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400" i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400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i="1" dirty="0" smtClean="0">
                <a:solidFill>
                  <a:srgbClr val="000000"/>
                </a:solidFill>
                <a:latin typeface="Courier New"/>
              </a:rPr>
              <a:t>                         + </a:t>
            </a:r>
            <a:r>
              <a:rPr lang="en-US" sz="1400" i="1" dirty="0">
                <a:solidFill>
                  <a:srgbClr val="2A00FF"/>
                </a:solidFill>
                <a:latin typeface="Courier New"/>
              </a:rPr>
              <a:t>" (Opened)"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notConnected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aRemoteEnd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, String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4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4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400" i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400" i="1" dirty="0" err="1" smtClean="0">
                <a:solidFill>
                  <a:srgbClr val="0000C0"/>
                </a:solidFill>
                <a:latin typeface="Courier New"/>
              </a:rPr>
              <a:t>inputPort</a:t>
            </a:r>
            <a:r>
              <a:rPr lang="en-US" sz="1400" i="1" dirty="0" err="1" smtClean="0">
                <a:solidFill>
                  <a:srgbClr val="000000"/>
                </a:solidFill>
                <a:latin typeface="Courier New"/>
              </a:rPr>
              <a:t>.getLocalName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() + </a:t>
            </a:r>
            <a:r>
              <a:rPr lang="en-US" sz="1400" i="1" dirty="0">
                <a:solidFill>
                  <a:srgbClr val="2A00FF"/>
                </a:solidFill>
                <a:latin typeface="Courier New"/>
              </a:rPr>
              <a:t>"&lt;--&gt;"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400" i="1" dirty="0" err="1">
                <a:solidFill>
                  <a:srgbClr val="000000"/>
                </a:solidFill>
                <a:latin typeface="Courier New"/>
              </a:rPr>
              <a:t>aRemoteEnd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 + </a:t>
            </a:r>
            <a:endParaRPr lang="en-US" sz="1400" i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400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i="1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400" i="1" dirty="0" smtClean="0">
                <a:solidFill>
                  <a:srgbClr val="2A00FF"/>
                </a:solidFill>
                <a:latin typeface="Courier New"/>
              </a:rPr>
              <a:t>" </a:t>
            </a:r>
            <a:r>
              <a:rPr lang="en-US" sz="1400" i="1" dirty="0">
                <a:solidFill>
                  <a:srgbClr val="2A00FF"/>
                </a:solidFill>
                <a:latin typeface="Courier New"/>
              </a:rPr>
              <a:t>(Could not connect)"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}</a:t>
            </a:r>
            <a:endParaRPr lang="en-US" sz="14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400" b="1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1959.WAV">
            <a:hlinkClick r:id="" action="ppaction://media"/>
          </p:cNvPr>
          <p:cNvPicPr>
            <a:picLocks noRot="1" noChangeAspect="1"/>
          </p:cNvPicPr>
          <p:nvPr>
            <a:wavAudioFile r:embed="rId1" name="~PP195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83484986"/>
      </p:ext>
    </p:extLst>
  </p:cSld>
  <p:clrMapOvr>
    <a:masterClrMapping/>
  </p:clrMapOvr>
  <p:transition advTm="19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Echo Messages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0" y="914400"/>
            <a:ext cx="6771015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0" y="2667000"/>
            <a:ext cx="6369188" cy="203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29" y="4763352"/>
            <a:ext cx="6369189" cy="209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24269" y="1488068"/>
            <a:ext cx="5109731" cy="721732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263.WAV">
            <a:hlinkClick r:id="" action="ppaction://media"/>
          </p:cNvPr>
          <p:cNvPicPr>
            <a:picLocks noRot="1" noChangeAspect="1"/>
          </p:cNvPicPr>
          <p:nvPr>
            <a:wavAudioFile r:embed="rId2" name="~PP263.WAV"/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64677404"/>
      </p:ext>
    </p:extLst>
  </p:cSld>
  <p:clrMapOvr>
    <a:masterClrMapping/>
  </p:clrMapOvr>
  <p:transition advTm="10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 smtClean="0"/>
              <a:t>Echoing Receive Listener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066800"/>
            <a:ext cx="8115324" cy="3429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AnEchoingReceiveListener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ReceiveListener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&gt;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inputPort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AnEchoingReceiveListener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anInputPort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messageReceived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aRemoteEnd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inputPort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.getLocalName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 + 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"&lt;--"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+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aRemoteEnd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+ 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":"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+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Misc.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toString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1645.WAV">
            <a:hlinkClick r:id="" action="ppaction://media"/>
          </p:cNvPr>
          <p:cNvPicPr>
            <a:picLocks noRot="1" noChangeAspect="1"/>
          </p:cNvPicPr>
          <p:nvPr>
            <a:wavAudioFile r:embed="rId1" name="~PP164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3376857"/>
      </p:ext>
    </p:extLst>
  </p:cSld>
  <p:clrMapOvr>
    <a:masterClrMapping/>
  </p:clrMapOvr>
  <p:transition advTm="62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 Tracing Messages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0" y="914400"/>
            <a:ext cx="6771015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0" y="2667000"/>
            <a:ext cx="6369188" cy="203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29" y="4763352"/>
            <a:ext cx="6369189" cy="209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4230" y="3886200"/>
            <a:ext cx="6280941" cy="18043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1760" y="6019800"/>
            <a:ext cx="6226571" cy="18043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8112" y="6677566"/>
            <a:ext cx="6226571" cy="18043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8600" y="4467767"/>
            <a:ext cx="6226571" cy="18043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4229" y="3048000"/>
            <a:ext cx="6226571" cy="18043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5538" y="5181600"/>
            <a:ext cx="6226571" cy="18043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485889" y="990600"/>
            <a:ext cx="571511" cy="53851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743200" y="1905000"/>
            <a:ext cx="3962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Hand shake message sending client name</a:t>
            </a:r>
          </a:p>
        </p:txBody>
      </p:sp>
      <p:pic>
        <p:nvPicPr>
          <p:cNvPr id="17" name="~PP2170.WAV">
            <a:hlinkClick r:id="" action="ppaction://media"/>
          </p:cNvPr>
          <p:cNvPicPr>
            <a:picLocks noRot="1" noChangeAspect="1"/>
          </p:cNvPicPr>
          <p:nvPr>
            <a:wavAudioFile r:embed="rId2" name="~PP2170.WAV"/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68108579"/>
      </p:ext>
    </p:extLst>
  </p:cSld>
  <p:clrMapOvr>
    <a:masterClrMapping/>
  </p:clrMapOvr>
  <p:transition advTm="90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 smtClean="0"/>
              <a:t>Tracing Send Listener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914400"/>
            <a:ext cx="8382000" cy="3200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ATracingSendListener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ByteBufferSendListener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InputPort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i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ATracingSendListener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InputPort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	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i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nputPort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messageSent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aRemoteEnd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aSentId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b="1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err="1" smtClean="0">
                <a:solidFill>
                  <a:srgbClr val="0000C0"/>
                </a:solidFill>
                <a:latin typeface="Courier New"/>
              </a:rPr>
              <a:t>clientInputPort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.getLocalName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 + </a:t>
            </a:r>
          </a:p>
          <a:p>
            <a:r>
              <a:rPr lang="en-US" sz="1600" b="1" dirty="0" smtClean="0">
                <a:solidFill>
                  <a:srgbClr val="2A00FF"/>
                </a:solidFill>
                <a:latin typeface="Courier New"/>
              </a:rPr>
              <a:t>	   "--&gt;"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+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aRemoteEnd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+ </a:t>
            </a:r>
            <a:r>
              <a:rPr lang="en-US" sz="1600" b="1" dirty="0" smtClean="0">
                <a:solidFill>
                  <a:srgbClr val="2A00FF"/>
                </a:solidFill>
                <a:latin typeface="Courier New"/>
              </a:rPr>
              <a:t>":("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+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aSentId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600" b="1" dirty="0">
                <a:solidFill>
                  <a:srgbClr val="2A00FF"/>
                </a:solidFill>
                <a:latin typeface="Courier New"/>
              </a:rPr>
              <a:t>")"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aMessage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7" name="~PP3440.WAV">
            <a:hlinkClick r:id="" action="ppaction://media"/>
          </p:cNvPr>
          <p:cNvPicPr>
            <a:picLocks noRot="1" noChangeAspect="1"/>
          </p:cNvPicPr>
          <p:nvPr>
            <a:wavAudioFile r:embed="rId1" name="~PP344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5692303"/>
      </p:ext>
    </p:extLst>
  </p:cSld>
  <p:clrMapOvr>
    <a:masterClrMapping/>
  </p:clrMapOvr>
  <p:transition advTm="5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Echo Server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80295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2363.WAV">
            <a:hlinkClick r:id="" action="ppaction://media"/>
          </p:cNvPr>
          <p:cNvPicPr>
            <a:picLocks noRot="1" noChangeAspect="1"/>
          </p:cNvPicPr>
          <p:nvPr>
            <a:wavAudioFile r:embed="rId1" name="~PP236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6260122"/>
      </p:ext>
    </p:extLst>
  </p:cSld>
  <p:clrMapOvr>
    <a:masterClrMapping/>
  </p:clrMapOvr>
  <p:transition advTm="35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1143000"/>
            <a:ext cx="8610600" cy="45128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AServerBufferSimplexInputPortLauncher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        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ASimplexBufferInputPortLauncher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setTracing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600" b="1" i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SimplexServerInputPort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aServerInputPort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BufferSimplexInputPortSelector.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createServerSimplexInputPort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           SERVER_PORT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SERVER_NAME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addListeners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aServerInputPort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aServerInputPort.connect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addListeners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SimplexServerInputPort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aServerInputPort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aServerInputPort.addConnectionListener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     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ATracingConnectionListener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aServerInputPort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aServerInputPort.addReceiveListener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     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AnEchoingReceiveListener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aServerInputPort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}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14349" y="6185255"/>
            <a:ext cx="4838700" cy="5032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factory choice and constants not in class?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1309048"/>
            <a:ext cx="3959278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09800" y="5655812"/>
            <a:ext cx="4838700" cy="4981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More on tracing later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0" y="1905000"/>
            <a:ext cx="2819400" cy="26385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~PP249.WAV">
            <a:hlinkClick r:id="" action="ppaction://media"/>
          </p:cNvPr>
          <p:cNvPicPr>
            <a:picLocks noRot="1" noChangeAspect="1"/>
          </p:cNvPicPr>
          <p:nvPr>
            <a:wavAudioFile r:embed="rId2" name="~PP249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944253002"/>
      </p:ext>
    </p:extLst>
  </p:cSld>
  <p:clrMapOvr>
    <a:masterClrMapping/>
  </p:clrMapOvr>
  <p:transition advTm="96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/>
          <p:cNvSpPr/>
          <p:nvPr/>
        </p:nvSpPr>
        <p:spPr>
          <a:xfrm>
            <a:off x="6858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572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572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715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5715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Space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28600" y="3352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8600" y="4114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600" y="5257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8600" y="3733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Rcv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28600" y="259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8600" y="2057400"/>
            <a:ext cx="1600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Reliable, In-Order?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8600" y="1719944"/>
            <a:ext cx="1600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Location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8600" y="4876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28600" y="2971801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block times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3528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572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28600" y="4495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Language?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1336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715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1336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Intra-Proc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3528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Intra-Host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1336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3528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1336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Input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3528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Free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572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715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1336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3528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572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28600" y="5638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715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SB/No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1336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3528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572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715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1336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66" name="Rectangle 65"/>
          <p:cNvSpPr/>
          <p:nvPr/>
        </p:nvSpPr>
        <p:spPr>
          <a:xfrm>
            <a:off x="33528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Part Sync</a:t>
            </a:r>
          </a:p>
        </p:txBody>
      </p:sp>
      <p:sp>
        <p:nvSpPr>
          <p:cNvPr id="67" name="Rectangle 66"/>
          <p:cNvSpPr/>
          <p:nvPr/>
        </p:nvSpPr>
        <p:spPr>
          <a:xfrm>
            <a:off x="4572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68" name="Rectangle 67"/>
          <p:cNvSpPr/>
          <p:nvPr/>
        </p:nvSpPr>
        <p:spPr>
          <a:xfrm>
            <a:off x="5715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70" name="Rectangle 69"/>
          <p:cNvSpPr/>
          <p:nvPr/>
        </p:nvSpPr>
        <p:spPr>
          <a:xfrm>
            <a:off x="21336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3528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72" name="Rectangle 71"/>
          <p:cNvSpPr/>
          <p:nvPr/>
        </p:nvSpPr>
        <p:spPr>
          <a:xfrm>
            <a:off x="4572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73" name="Rectangle 72"/>
          <p:cNvSpPr/>
          <p:nvPr/>
        </p:nvSpPr>
        <p:spPr>
          <a:xfrm>
            <a:off x="5715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1336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3528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572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77" name="Rectangle 76"/>
          <p:cNvSpPr/>
          <p:nvPr/>
        </p:nvSpPr>
        <p:spPr>
          <a:xfrm>
            <a:off x="5715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78" name="Rectangle 77"/>
          <p:cNvSpPr/>
          <p:nvPr/>
        </p:nvSpPr>
        <p:spPr>
          <a:xfrm>
            <a:off x="21336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pid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33528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filedescp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572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715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28600" y="6019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1336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6" name="Rectangle 85"/>
          <p:cNvSpPr/>
          <p:nvPr/>
        </p:nvSpPr>
        <p:spPr>
          <a:xfrm>
            <a:off x="33528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7" name="Rectangle 86"/>
          <p:cNvSpPr/>
          <p:nvPr/>
        </p:nvSpPr>
        <p:spPr>
          <a:xfrm>
            <a:off x="4572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8" name="Rectangle 87"/>
          <p:cNvSpPr/>
          <p:nvPr/>
        </p:nvSpPr>
        <p:spPr>
          <a:xfrm>
            <a:off x="5715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9" name="Rectangle 88"/>
          <p:cNvSpPr/>
          <p:nvPr/>
        </p:nvSpPr>
        <p:spPr>
          <a:xfrm>
            <a:off x="21336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3528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1" name="Rectangle 90"/>
          <p:cNvSpPr/>
          <p:nvPr/>
        </p:nvSpPr>
        <p:spPr>
          <a:xfrm>
            <a:off x="4572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2" name="Rectangle 91"/>
          <p:cNvSpPr/>
          <p:nvPr/>
        </p:nvSpPr>
        <p:spPr>
          <a:xfrm>
            <a:off x="5715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3" name="Rectangle 92"/>
          <p:cNvSpPr/>
          <p:nvPr/>
        </p:nvSpPr>
        <p:spPr>
          <a:xfrm>
            <a:off x="21336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94" name="Rectangle 93"/>
          <p:cNvSpPr/>
          <p:nvPr/>
        </p:nvSpPr>
        <p:spPr>
          <a:xfrm>
            <a:off x="33528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572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5715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228600" y="640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size?</a:t>
            </a:r>
          </a:p>
        </p:txBody>
      </p:sp>
      <p:sp>
        <p:nvSpPr>
          <p:cNvPr id="98" name="Rectangle 97"/>
          <p:cNvSpPr/>
          <p:nvPr/>
        </p:nvSpPr>
        <p:spPr>
          <a:xfrm>
            <a:off x="21336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1 word</a:t>
            </a:r>
          </a:p>
        </p:txBody>
      </p:sp>
      <p:sp>
        <p:nvSpPr>
          <p:cNvPr id="99" name="Rectangle 98"/>
          <p:cNvSpPr/>
          <p:nvPr/>
        </p:nvSpPr>
        <p:spPr>
          <a:xfrm>
            <a:off x="33528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4572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715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6858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858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4419600" y="838200"/>
            <a:ext cx="2514600" cy="5867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2057400" y="4876800"/>
            <a:ext cx="47244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can we improve distributed IPC without language support?</a:t>
            </a:r>
          </a:p>
        </p:txBody>
      </p:sp>
      <p:pic>
        <p:nvPicPr>
          <p:cNvPr id="105" name="~PP836.WAV">
            <a:hlinkClick r:id="" action="ppaction://media"/>
          </p:cNvPr>
          <p:cNvPicPr>
            <a:picLocks noRot="1" noChangeAspect="1"/>
          </p:cNvPicPr>
          <p:nvPr>
            <a:wavAudioFile r:embed="rId2" name="~PP83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333067619"/>
      </p:ext>
    </p:extLst>
  </p:cSld>
  <p:clrMapOvr>
    <a:masterClrMapping/>
  </p:clrMapOvr>
  <p:transition advTm="105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</p:childTnLst>
        </p:cTn>
      </p:par>
    </p:tnLst>
    <p:bldLst>
      <p:bldP spid="104" grpId="0" animBg="1"/>
      <p:bldP spid="82" grpId="0" animBg="1"/>
      <p:bldP spid="103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Code Shared with Client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3464" y="1445524"/>
            <a:ext cx="8521936" cy="4498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ASimplexBufferInputPortLauncher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final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String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SERVER_NAME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i="1" dirty="0">
                <a:solidFill>
                  <a:srgbClr val="2A00FF"/>
                </a:solidFill>
                <a:latin typeface="Courier New"/>
              </a:rPr>
              <a:t>"Echo Server"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final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String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SERVER_PORT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i="1" dirty="0">
                <a:solidFill>
                  <a:srgbClr val="2A00FF"/>
                </a:solidFill>
                <a:latin typeface="Courier New"/>
              </a:rPr>
              <a:t>"9090"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SimplexInputPortFactory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&gt; factory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= 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 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AnNIOSimplexBufferInputPortFactory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BufferSimplexInputPortSelector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.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setSimplexBufferInputPortFactory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(factory);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setTracing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showInfo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9000" y="6096000"/>
            <a:ext cx="48387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ensure server and client agree on server id and name and factory</a:t>
            </a:r>
          </a:p>
        </p:txBody>
      </p:sp>
      <p:pic>
        <p:nvPicPr>
          <p:cNvPr id="8" name="~PP2997.WAV">
            <a:hlinkClick r:id="" action="ppaction://media"/>
          </p:cNvPr>
          <p:cNvPicPr>
            <a:picLocks noRot="1" noChangeAspect="1"/>
          </p:cNvPicPr>
          <p:nvPr>
            <a:wavAudioFile r:embed="rId2" name="~PP299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120785232"/>
      </p:ext>
    </p:extLst>
  </p:cSld>
  <p:clrMapOvr>
    <a:masterClrMapping/>
  </p:clrMapOvr>
  <p:transition advTm="23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 smtClean="0"/>
              <a:t>Alice/Bob Clients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1143000"/>
            <a:ext cx="8153400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AnAliceBufferSimplexInputPortLauncher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String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ALICE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i="1" dirty="0">
                <a:solidFill>
                  <a:srgbClr val="2A00FF"/>
                </a:solidFill>
                <a:latin typeface="Courier New"/>
              </a:rPr>
              <a:t>"Alice"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AClientSimplexBufferInputPortLuancher.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launch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ALICE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3429000"/>
            <a:ext cx="8153400" cy="190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ABobBufferSimplexInputPortLauncher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String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BOB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i="1" dirty="0">
                <a:solidFill>
                  <a:srgbClr val="2A00FF"/>
                </a:solidFill>
                <a:latin typeface="Courier New"/>
              </a:rPr>
              <a:t>"Bob"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AClientSimplexBufferInputPortLuancher.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launch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BOB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8" name="~PP723.WAV">
            <a:hlinkClick r:id="" action="ppaction://media"/>
          </p:cNvPr>
          <p:cNvPicPr>
            <a:picLocks noRot="1" noChangeAspect="1"/>
          </p:cNvPicPr>
          <p:nvPr>
            <a:wavAudioFile r:embed="rId1" name="~PP72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455565"/>
      </p:ext>
    </p:extLst>
  </p:cSld>
  <p:clrMapOvr>
    <a:masterClrMapping/>
  </p:clrMapOvr>
  <p:transition advTm="18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 smtClean="0"/>
              <a:t>Shared Client Code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5772" y="1280616"/>
            <a:ext cx="8330866" cy="48915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AClientSimplexBufferInputPortLuancher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ASimplexBufferInputPortLauncher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String 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SERVER_HOST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i="1" dirty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sz="1600" b="1" i="1" dirty="0" err="1">
                <a:solidFill>
                  <a:srgbClr val="2A00FF"/>
                </a:solidFill>
                <a:latin typeface="Courier New"/>
              </a:rPr>
              <a:t>localhost</a:t>
            </a:r>
            <a:r>
              <a:rPr lang="en-US" sz="1600" b="1" i="1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launch 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clientName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showInfo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SimplexClientInputPort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clientInputPort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BufferSimplexInputPortSelector.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createClientSimplexInputPort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             SERVER_HOST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SERVER_PORT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SERVER_NAME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clientName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addListeners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aClientInputPort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clientInputPort.connect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processInput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clientInputPort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addListeners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SimplexClientInputPort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aClientInputPort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aClientInputPort.addConnectionListener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	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ATracingConnectionListener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aClientInputPort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aClientInputPort.addSendListener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	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ATracingSendListener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aClientInputPort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7" name="~PP2310.WAV">
            <a:hlinkClick r:id="" action="ppaction://media"/>
          </p:cNvPr>
          <p:cNvPicPr>
            <a:picLocks noRot="1" noChangeAspect="1"/>
          </p:cNvPicPr>
          <p:nvPr>
            <a:wavAudioFile r:embed="rId1" name="~PP231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2622392"/>
      </p:ext>
    </p:extLst>
  </p:cSld>
  <p:clrMapOvr>
    <a:masterClrMapping/>
  </p:clrMapOvr>
  <p:transition advTm="17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 smtClean="0"/>
              <a:t>Shared Client Code: Process Input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1" y="1143000"/>
            <a:ext cx="8428038" cy="35916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processInput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SimplexClientInputPort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clientInputPort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String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stringMessage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ByteBuffer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message;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Scanner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in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Scanner(System.</a:t>
            </a:r>
            <a:r>
              <a:rPr lang="en-US" sz="1600" b="1" i="1" dirty="0">
                <a:solidFill>
                  <a:srgbClr val="0000C0"/>
                </a:solidFill>
                <a:latin typeface="Courier New"/>
              </a:rPr>
              <a:t>in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while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>
                <a:solidFill>
                  <a:srgbClr val="2A00FF"/>
                </a:solidFill>
                <a:latin typeface="Courier New"/>
              </a:rPr>
              <a:t>"Please enter message:"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stringMessage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in.nextLine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message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ByteBuffer.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wrap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stringMessage.getBytes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clientInputPort.send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(message);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7" name="~PP1190.WAV">
            <a:hlinkClick r:id="" action="ppaction://media"/>
          </p:cNvPr>
          <p:cNvPicPr>
            <a:picLocks noRot="1" noChangeAspect="1"/>
          </p:cNvPicPr>
          <p:nvPr>
            <a:wavAudioFile r:embed="rId1" name="~PP119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6578225"/>
      </p:ext>
    </p:extLst>
  </p:cSld>
  <p:clrMapOvr>
    <a:masterClrMapping/>
  </p:clrMapOvr>
  <p:transition advTm="19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GIPC Design Features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71600" y="17526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Input Port, Byte and Object, Simplex and Duplex, Can be used to simulate multiple duplex ports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371600" y="41148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Factory based configuration of  lower level  layer </a:t>
            </a:r>
          </a:p>
        </p:txBody>
      </p:sp>
      <p:sp>
        <p:nvSpPr>
          <p:cNvPr id="6" name="Rectangle 5"/>
          <p:cNvSpPr/>
          <p:nvPr/>
        </p:nvSpPr>
        <p:spPr>
          <a:xfrm>
            <a:off x="1371600" y="33528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Observer pattern</a:t>
            </a:r>
          </a:p>
        </p:txBody>
      </p:sp>
      <p:sp>
        <p:nvSpPr>
          <p:cNvPr id="8" name="Rectangle 7"/>
          <p:cNvSpPr/>
          <p:nvPr/>
        </p:nvSpPr>
        <p:spPr>
          <a:xfrm>
            <a:off x="1371600" y="25146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blocking but delivered and submitted message same</a:t>
            </a:r>
          </a:p>
        </p:txBody>
      </p:sp>
      <p:pic>
        <p:nvPicPr>
          <p:cNvPr id="7" name="~PP1477.WAV">
            <a:hlinkClick r:id="" action="ppaction://media"/>
          </p:cNvPr>
          <p:cNvPicPr>
            <a:picLocks noRot="1" noChangeAspect="1"/>
          </p:cNvPicPr>
          <p:nvPr>
            <a:wavAudioFile r:embed="rId1" name="~PP147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2953516"/>
      </p:ext>
    </p:extLst>
  </p:cSld>
  <p:clrMapOvr>
    <a:masterClrMapping/>
  </p:clrMapOvr>
  <p:transition advTm="4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GIPC  from Inside and Outside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48400" y="1750547"/>
            <a:ext cx="2342866" cy="769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Looked at GIPC from Outside (API)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47262" y="2731967"/>
            <a:ext cx="2344003" cy="6491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Inside?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00" y="2181367"/>
            <a:ext cx="5562600" cy="5618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Application Interfaces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04800" y="1447800"/>
            <a:ext cx="5562600" cy="687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Code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4800" y="2743200"/>
            <a:ext cx="5561463" cy="3352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Implementation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04800" y="2150661"/>
            <a:ext cx="5561463" cy="592539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~PP1089.WAV">
            <a:hlinkClick r:id="" action="ppaction://media"/>
          </p:cNvPr>
          <p:cNvPicPr>
            <a:picLocks noRot="1" noChangeAspect="1"/>
          </p:cNvPicPr>
          <p:nvPr>
            <a:wavAudioFile r:embed="rId2" name="~PP108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008624827"/>
      </p:ext>
    </p:extLst>
  </p:cSld>
  <p:clrMapOvr>
    <a:masterClrMapping/>
  </p:clrMapOvr>
  <p:transition advTm="56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Degree of Examination?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66800" y="1348850"/>
            <a:ext cx="6781800" cy="769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Complete code details probably not interesting and too time consuming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66800" y="2126490"/>
            <a:ext cx="6781800" cy="769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all code details well thought out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99782" y="3200400"/>
            <a:ext cx="6781800" cy="769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Aspects relevant to assignments, but perhaps not interesting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99782" y="4274023"/>
            <a:ext cx="6781800" cy="769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Aspects  particularly interesting</a:t>
            </a:r>
          </a:p>
        </p:txBody>
      </p:sp>
      <p:pic>
        <p:nvPicPr>
          <p:cNvPr id="7" name="~PP3300.WAV">
            <a:hlinkClick r:id="" action="ppaction://media"/>
          </p:cNvPr>
          <p:cNvPicPr>
            <a:picLocks noRot="1" noChangeAspect="1"/>
          </p:cNvPicPr>
          <p:nvPr>
            <a:wavAudioFile r:embed="rId2" name="~PP330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331875655"/>
      </p:ext>
    </p:extLst>
  </p:cSld>
  <p:clrMapOvr>
    <a:masterClrMapping/>
  </p:clrMapOvr>
  <p:transition advTm="55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GIPC  from Inside and Outside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247262" y="1810542"/>
            <a:ext cx="2344003" cy="93265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Decomposition into layers?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00" y="2181367"/>
            <a:ext cx="5562600" cy="5618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Application Interfaces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04800" y="1447800"/>
            <a:ext cx="5562600" cy="687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Code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4800" y="2743200"/>
            <a:ext cx="5561463" cy="3352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Implementation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05937" y="2746751"/>
            <a:ext cx="5561463" cy="3349249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~PP2916.WAV">
            <a:hlinkClick r:id="" action="ppaction://media"/>
          </p:cNvPr>
          <p:cNvPicPr>
            <a:picLocks noRot="1" noChangeAspect="1"/>
          </p:cNvPicPr>
          <p:nvPr>
            <a:wavAudioFile r:embed="rId2" name="~PP291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924267088"/>
      </p:ext>
    </p:extLst>
  </p:cSld>
  <p:clrMapOvr>
    <a:masterClrMapping/>
  </p:clrMapOvr>
  <p:transition advTm="3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 animBg="1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Monolithic Channel-Specific Implementation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247262" y="3182142"/>
            <a:ext cx="2344003" cy="9326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Common code?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00" y="2181367"/>
            <a:ext cx="5562600" cy="5618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Application Interfaces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04800" y="1447800"/>
            <a:ext cx="5562600" cy="687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Code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" y="2743201"/>
            <a:ext cx="1752600" cy="2667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Socket Implementation (reliable)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2057400" y="2743201"/>
            <a:ext cx="1752600" cy="2667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NIO Implementation (reliable, blocking)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3810000" y="2743201"/>
            <a:ext cx="2057400" cy="2667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Others  Channel-Specific Implementations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04800" y="5410200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057400" y="5410200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NIO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810000" y="5410200"/>
            <a:ext cx="2057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248400" y="4038600"/>
            <a:ext cx="2344003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 Factory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48400" y="4800600"/>
            <a:ext cx="2344003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Observer registration  an d notification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48400" y="1752600"/>
            <a:ext cx="2420203" cy="1295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Channel: Mechanism that delivers and receives messages  on the network</a:t>
            </a:r>
          </a:p>
        </p:txBody>
      </p:sp>
      <p:pic>
        <p:nvPicPr>
          <p:cNvPr id="23" name="~PP1309.WAV">
            <a:hlinkClick r:id="" action="ppaction://media"/>
          </p:cNvPr>
          <p:cNvPicPr>
            <a:picLocks noRot="1" noChangeAspect="1"/>
          </p:cNvPicPr>
          <p:nvPr>
            <a:wavAudioFile r:embed="rId2" name="~PP130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977492944"/>
      </p:ext>
    </p:extLst>
  </p:cSld>
  <p:clrMapOvr>
    <a:masterClrMapping/>
  </p:clrMapOvr>
  <p:transition advTm="231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  <p:bldP spid="18" grpId="0" animBg="1"/>
      <p:bldP spid="19" grpId="0" animBg="1"/>
      <p:bldP spid="2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GIPC  from Inside and Outside (Review)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247262" y="1810542"/>
            <a:ext cx="2344003" cy="93265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Decomposition into layers?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00" y="2181367"/>
            <a:ext cx="5562600" cy="5618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Application Interfaces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04800" y="1447800"/>
            <a:ext cx="5562600" cy="687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Code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4800" y="2743200"/>
            <a:ext cx="5561463" cy="3352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Implementation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05937" y="2746751"/>
            <a:ext cx="5561463" cy="3349249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~PP317.WAV">
            <a:hlinkClick r:id="" action="ppaction://media"/>
          </p:cNvPr>
          <p:cNvPicPr>
            <a:picLocks noRot="1" noChangeAspect="1"/>
          </p:cNvPicPr>
          <p:nvPr>
            <a:wavAudioFile r:embed="rId1" name="~PP31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4267088"/>
      </p:ext>
    </p:extLst>
  </p:cSld>
  <p:clrMapOvr>
    <a:masterClrMapping/>
  </p:clrMapOvr>
  <p:transition advTm="551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6858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28600" y="4495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Language?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28600" y="4876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228600" y="1719944"/>
            <a:ext cx="1600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Location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28600" y="2057400"/>
            <a:ext cx="1600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Reliable, In-Order?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715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28600" y="4114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28600" y="5257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28600" y="3733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Rcv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28600" y="259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228600" y="2971801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block times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33528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4572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21336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5715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21336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Intra-Proc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3528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Intra-Host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572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21336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3528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572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21336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Input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33528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Free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4572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5715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1336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33528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4572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28600" y="5638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5715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SB/No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21336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33528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4572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5715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21336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33528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4572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5715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21336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33528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4572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5715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21336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33528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4572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5715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21336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pid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3528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filedescp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572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5715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228600" y="6019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21336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33528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4572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715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1336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33528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4572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715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21336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3528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4572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228600" y="640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size?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21336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1 word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33528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4572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715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5715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5715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6858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Explicit Receive</a:t>
            </a:r>
            <a:endParaRPr lang="en-US" dirty="0"/>
          </a:p>
        </p:txBody>
      </p:sp>
      <p:sp>
        <p:nvSpPr>
          <p:cNvPr id="186" name="Rectangle 185"/>
          <p:cNvSpPr/>
          <p:nvPr/>
        </p:nvSpPr>
        <p:spPr>
          <a:xfrm>
            <a:off x="6858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6858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8" name="Rectangle 187"/>
          <p:cNvSpPr/>
          <p:nvPr/>
        </p:nvSpPr>
        <p:spPr>
          <a:xfrm>
            <a:off x="6858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858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858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057400" y="1752600"/>
            <a:ext cx="6172200" cy="6857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 receive requires thread programming and runtime overhead if multiple  ports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228600" y="3352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057400" y="3276600"/>
            <a:ext cx="5943600" cy="1219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2057400" y="2438400"/>
            <a:ext cx="6172200" cy="6857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Programming select is tedious</a:t>
            </a:r>
          </a:p>
        </p:txBody>
      </p:sp>
      <p:sp>
        <p:nvSpPr>
          <p:cNvPr id="93" name="Rectangle 92"/>
          <p:cNvSpPr/>
          <p:nvPr/>
        </p:nvSpPr>
        <p:spPr>
          <a:xfrm>
            <a:off x="2057400" y="4953001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 observer pattern for send, receive, and all other operations</a:t>
            </a:r>
          </a:p>
        </p:txBody>
      </p:sp>
      <p:sp>
        <p:nvSpPr>
          <p:cNvPr id="94" name="Rectangle 93"/>
          <p:cNvSpPr/>
          <p:nvPr/>
        </p:nvSpPr>
        <p:spPr>
          <a:xfrm>
            <a:off x="6858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95" name="Rectangle 94"/>
          <p:cNvSpPr/>
          <p:nvPr/>
        </p:nvSpPr>
        <p:spPr>
          <a:xfrm>
            <a:off x="2057400" y="5562601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Explicit  (receive) can be built on top using monitors</a:t>
            </a:r>
          </a:p>
        </p:txBody>
      </p:sp>
      <p:sp>
        <p:nvSpPr>
          <p:cNvPr id="96" name="Rectangle 95"/>
          <p:cNvSpPr/>
          <p:nvPr/>
        </p:nvSpPr>
        <p:spPr>
          <a:xfrm>
            <a:off x="6858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858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92" name="Rectangle 91"/>
          <p:cNvSpPr/>
          <p:nvPr/>
        </p:nvSpPr>
        <p:spPr>
          <a:xfrm>
            <a:off x="2057400" y="43434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GIPC: No explicit receive, as in RPC</a:t>
            </a:r>
          </a:p>
        </p:txBody>
      </p:sp>
      <p:sp>
        <p:nvSpPr>
          <p:cNvPr id="89" name="Rectangle 88"/>
          <p:cNvSpPr/>
          <p:nvPr/>
        </p:nvSpPr>
        <p:spPr>
          <a:xfrm>
            <a:off x="2057400" y="6172200"/>
            <a:ext cx="6248400" cy="5333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Underlying implementation may create &gt;= 1 threads</a:t>
            </a:r>
          </a:p>
        </p:txBody>
      </p:sp>
      <p:pic>
        <p:nvPicPr>
          <p:cNvPr id="98" name="~PP3879.WAV">
            <a:hlinkClick r:id="" action="ppaction://media"/>
          </p:cNvPr>
          <p:cNvPicPr>
            <a:picLocks noRot="1" noChangeAspect="1"/>
          </p:cNvPicPr>
          <p:nvPr>
            <a:wavAudioFile r:embed="rId2" name="~PP387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333067619"/>
      </p:ext>
    </p:extLst>
  </p:cSld>
  <p:clrMapOvr>
    <a:masterClrMapping/>
  </p:clrMapOvr>
  <p:transition advTm="293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  <p:bldLst>
      <p:bldP spid="88" grpId="0" animBg="1"/>
      <p:bldP spid="87" grpId="0" animBg="1"/>
      <p:bldP spid="91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2" grpId="0" animBg="1"/>
      <p:bldP spid="8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Monolithic Channel-Specific Implementation (Review)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247262" y="3182142"/>
            <a:ext cx="2344003" cy="9326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Common code?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00" y="2181367"/>
            <a:ext cx="5562600" cy="5618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Application Interfaces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04800" y="1447800"/>
            <a:ext cx="5562600" cy="687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Code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" y="2743201"/>
            <a:ext cx="1752600" cy="2667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Socket Implementation (reliable)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2057400" y="2743201"/>
            <a:ext cx="1752600" cy="2667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NIO Implementation (reliable, blocking)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3810000" y="2743201"/>
            <a:ext cx="2057400" cy="2667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Others  Channel-Specific Implementations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04800" y="5410200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057400" y="5410200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NIO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810000" y="5410200"/>
            <a:ext cx="2057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248400" y="4038600"/>
            <a:ext cx="2344003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 Factory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48400" y="4800600"/>
            <a:ext cx="2344003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Observer registration  an d notification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48400" y="1752600"/>
            <a:ext cx="2420203" cy="1295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Channel: Mechanism that delivers and receives messages  on the network</a:t>
            </a:r>
          </a:p>
        </p:txBody>
      </p:sp>
      <p:pic>
        <p:nvPicPr>
          <p:cNvPr id="24" name="~PP1596.WAV">
            <a:hlinkClick r:id="" action="ppaction://media"/>
          </p:cNvPr>
          <p:cNvPicPr>
            <a:picLocks noRot="1" noChangeAspect="1"/>
          </p:cNvPicPr>
          <p:nvPr>
            <a:wavAudioFile r:embed="rId1" name="~PP159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77492944"/>
      </p:ext>
    </p:extLst>
  </p:cSld>
  <p:clrMapOvr>
    <a:masterClrMapping/>
  </p:clrMapOvr>
  <p:transition advTm="431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Channel-independent Port Skeletons and Channel-Specific Port Drivers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2181367"/>
            <a:ext cx="5562600" cy="5618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Interfaces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3603173"/>
            <a:ext cx="17526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Port (Server and Client) Reliable Socket Drivers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57400" y="3603173"/>
            <a:ext cx="17526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Port (Server and Client) Reliable NIO Driver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0" y="3603173"/>
            <a:ext cx="20574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Others Channel-Specific Drivers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" y="1447800"/>
            <a:ext cx="5562600" cy="687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Code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" y="5410200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057400" y="5410200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NIO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810000" y="5410200"/>
            <a:ext cx="2057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5937" y="2743200"/>
            <a:ext cx="5561463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Port Skeletons and Helper Classes</a:t>
            </a:r>
            <a:endParaRPr lang="en-US" dirty="0"/>
          </a:p>
        </p:txBody>
      </p:sp>
      <p:pic>
        <p:nvPicPr>
          <p:cNvPr id="15" name="~PP1620.WAV">
            <a:hlinkClick r:id="" action="ppaction://media"/>
          </p:cNvPr>
          <p:cNvPicPr>
            <a:picLocks noRot="1" noChangeAspect="1"/>
          </p:cNvPicPr>
          <p:nvPr>
            <a:wavAudioFile r:embed="rId1" name="~PP162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66581641"/>
      </p:ext>
    </p:extLst>
  </p:cSld>
  <p:clrMapOvr>
    <a:masterClrMapping/>
  </p:clrMapOvr>
  <p:transition advTm="61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Analogous Device Architecture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2181367"/>
            <a:ext cx="5562600" cy="5618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Device-Independent I/O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3603173"/>
            <a:ext cx="17526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Teletype Driver (</a:t>
            </a:r>
            <a:r>
              <a:rPr lang="en-US" dirty="0" err="1" smtClean="0"/>
              <a:t>ttyRead</a:t>
            </a:r>
            <a:r>
              <a:rPr lang="en-US" dirty="0" smtClean="0"/>
              <a:t>())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57400" y="3603173"/>
            <a:ext cx="17526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File Driver (</a:t>
            </a:r>
            <a:r>
              <a:rPr lang="en-US" dirty="0" err="1" smtClean="0"/>
              <a:t>fileRead</a:t>
            </a:r>
            <a:r>
              <a:rPr lang="en-US" dirty="0" smtClean="0"/>
              <a:t>())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0" y="3603173"/>
            <a:ext cx="20574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 Drivers (</a:t>
            </a:r>
            <a:r>
              <a:rPr lang="en-US" dirty="0" err="1" smtClean="0"/>
              <a:t>socketRead</a:t>
            </a:r>
            <a:r>
              <a:rPr lang="en-US" dirty="0" smtClean="0"/>
              <a:t>())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" y="1447800"/>
            <a:ext cx="5562600" cy="687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Code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" y="5410200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Terminal Interface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057400" y="5410200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Disk Interface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810000" y="5410200"/>
            <a:ext cx="2057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Network Interface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5937" y="2743200"/>
            <a:ext cx="5561463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Device-Independent Drivers (read() 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172200" y="2971800"/>
            <a:ext cx="2344003" cy="10850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Channel (Socket, NIO) ~ 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Channel  Device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72200" y="4267200"/>
            <a:ext cx="2344003" cy="10850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 factories provide different socket implementations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72200" y="5486400"/>
            <a:ext cx="2344003" cy="10850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abstract factory concept</a:t>
            </a:r>
          </a:p>
        </p:txBody>
      </p:sp>
      <p:pic>
        <p:nvPicPr>
          <p:cNvPr id="18" name="~PP1718.WAV">
            <a:hlinkClick r:id="" action="ppaction://media"/>
          </p:cNvPr>
          <p:cNvPicPr>
            <a:picLocks noRot="1" noChangeAspect="1"/>
          </p:cNvPicPr>
          <p:nvPr>
            <a:wavAudioFile r:embed="rId2" name="~PP171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676430371"/>
      </p:ext>
    </p:extLst>
  </p:cSld>
  <p:clrMapOvr>
    <a:masterClrMapping/>
  </p:clrMapOvr>
  <p:transition advTm="490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 Skeleton and Driver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066800"/>
            <a:ext cx="17526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Client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76200" y="3810000"/>
            <a:ext cx="25146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AGeneric</a:t>
            </a:r>
            <a:r>
              <a:rPr lang="en-US" sz="1600" dirty="0" smtClean="0"/>
              <a:t> Simplex Buffer </a:t>
            </a:r>
            <a:r>
              <a:rPr lang="en-US" sz="1600" dirty="0" err="1" smtClean="0"/>
              <a:t>ClientInputPort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429000" y="3810000"/>
            <a:ext cx="24384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SimplexBuffer</a:t>
            </a:r>
            <a:r>
              <a:rPr lang="en-US" sz="1600" dirty="0" smtClean="0"/>
              <a:t> </a:t>
            </a:r>
            <a:r>
              <a:rPr lang="en-US" sz="1600" dirty="0" err="1" smtClean="0"/>
              <a:t>ClientInputPort</a:t>
            </a:r>
            <a:r>
              <a:rPr lang="en-US" sz="1600" dirty="0" smtClean="0"/>
              <a:t> Driver &lt;</a:t>
            </a:r>
            <a:r>
              <a:rPr lang="en-US" sz="1600" dirty="0" err="1" smtClean="0"/>
              <a:t>MesageChannelType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2895600" y="1066800"/>
            <a:ext cx="25146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SimplexClient</a:t>
            </a:r>
            <a:r>
              <a:rPr lang="en-US" sz="1600" dirty="0" smtClean="0"/>
              <a:t> </a:t>
            </a:r>
            <a:r>
              <a:rPr lang="en-US" sz="1600" dirty="0" err="1" smtClean="0"/>
              <a:t>InputPortSkeleton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6477000" y="2133600"/>
            <a:ext cx="22098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AnNIOSimplex</a:t>
            </a:r>
            <a:r>
              <a:rPr lang="en-US" sz="1600" dirty="0" smtClean="0"/>
              <a:t> </a:t>
            </a:r>
            <a:r>
              <a:rPr lang="en-US" sz="1600" dirty="0" err="1" smtClean="0"/>
              <a:t>BufferClientInput</a:t>
            </a:r>
            <a:r>
              <a:rPr lang="en-US" sz="1600" dirty="0" smtClean="0"/>
              <a:t> Driver &lt;</a:t>
            </a:r>
            <a:r>
              <a:rPr lang="en-US" sz="1600" dirty="0" err="1" smtClean="0"/>
              <a:t>SocketChannel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496094" y="3313906"/>
            <a:ext cx="1143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143000" y="29718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i</a:t>
            </a:r>
            <a:r>
              <a:rPr lang="en-US" sz="1600" dirty="0" smtClean="0"/>
              <a:t>mplements</a:t>
            </a:r>
            <a:endParaRPr lang="en-US" sz="1600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2667000" y="4800600"/>
            <a:ext cx="685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 rot="20106328">
            <a:off x="6029190" y="4189263"/>
            <a:ext cx="1524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791200" y="3886200"/>
            <a:ext cx="1447800" cy="685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486400" y="1752600"/>
            <a:ext cx="1828800" cy="381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 rot="629588">
            <a:off x="5814636" y="1470320"/>
            <a:ext cx="1524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HAS-A</a:t>
            </a:r>
            <a:endParaRPr lang="en-US" sz="1600" dirty="0"/>
          </a:p>
        </p:txBody>
      </p:sp>
      <p:cxnSp>
        <p:nvCxnSpPr>
          <p:cNvPr id="31" name="Straight Arrow Connector 30"/>
          <p:cNvCxnSpPr>
            <a:stCxn id="9" idx="2"/>
            <a:endCxn id="7" idx="0"/>
          </p:cNvCxnSpPr>
          <p:nvPr/>
        </p:nvCxnSpPr>
        <p:spPr>
          <a:xfrm rot="5400000">
            <a:off x="2247900" y="1905000"/>
            <a:ext cx="990600" cy="2819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514600" y="3962400"/>
            <a:ext cx="990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HAS-A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6019800" y="4876800"/>
            <a:ext cx="2667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Upcalls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or callbacks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19800" y="5334000"/>
            <a:ext cx="26670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Connection, send event, which may not occur immediately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6200" y="5562600"/>
            <a:ext cx="26670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Skeleton may store channel (e.g.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SocketChannel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Socket) specific data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" y="4724400"/>
            <a:ext cx="26670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~PP655.WAV">
            <a:hlinkClick r:id="" action="ppaction://media"/>
          </p:cNvPr>
          <p:cNvPicPr>
            <a:picLocks noRot="1" noChangeAspect="1"/>
          </p:cNvPicPr>
          <p:nvPr>
            <a:wavAudioFile r:embed="rId2" name="~PP65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990099759"/>
      </p:ext>
    </p:extLst>
  </p:cSld>
  <p:clrMapOvr>
    <a:masterClrMapping/>
  </p:clrMapOvr>
  <p:transition advTm="924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22" grpId="0" animBg="1"/>
      <p:bldP spid="30" grpId="0" animBg="1"/>
      <p:bldP spid="34" grpId="0" animBg="1"/>
      <p:bldP spid="17" grpId="0" animBg="1"/>
      <p:bldP spid="18" grpId="0" animBg="1"/>
      <p:bldP spid="21" grpId="0" animBg="1"/>
      <p:bldP spid="2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 Skeleton and Driver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066800"/>
            <a:ext cx="17526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</a:t>
            </a:r>
            <a:r>
              <a:rPr lang="en-US" sz="1600" dirty="0" err="1" smtClean="0"/>
              <a:t>ServerInputPort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76200" y="3810000"/>
            <a:ext cx="24384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AGeneric</a:t>
            </a:r>
            <a:r>
              <a:rPr lang="en-US" sz="1600" dirty="0" smtClean="0"/>
              <a:t> Simplex Buffer </a:t>
            </a:r>
            <a:r>
              <a:rPr lang="en-US" sz="1600" dirty="0" err="1" smtClean="0"/>
              <a:t>ServertInputPort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RequestChannelType</a:t>
            </a:r>
            <a:r>
              <a:rPr lang="en-US" sz="1600" dirty="0" smtClean="0"/>
              <a:t>, 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429000" y="3810000"/>
            <a:ext cx="24384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SimplexBuffer</a:t>
            </a:r>
            <a:r>
              <a:rPr lang="en-US" sz="1600" dirty="0" smtClean="0"/>
              <a:t> </a:t>
            </a:r>
            <a:r>
              <a:rPr lang="en-US" sz="1600" dirty="0" err="1" smtClean="0"/>
              <a:t>ServertInputPort</a:t>
            </a:r>
            <a:r>
              <a:rPr lang="en-US" sz="1600" dirty="0" smtClean="0"/>
              <a:t> Driver &lt;</a:t>
            </a:r>
            <a:r>
              <a:rPr lang="en-US" sz="1600" dirty="0" err="1" smtClean="0"/>
              <a:t>RequestChannelType</a:t>
            </a:r>
            <a:r>
              <a:rPr lang="en-US" sz="1600" dirty="0" smtClean="0"/>
              <a:t>, 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2895600" y="1066800"/>
            <a:ext cx="25146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SimplexServer</a:t>
            </a:r>
            <a:r>
              <a:rPr lang="en-US" sz="1600" dirty="0" smtClean="0"/>
              <a:t> </a:t>
            </a:r>
            <a:r>
              <a:rPr lang="en-US" sz="1600" dirty="0" err="1" smtClean="0"/>
              <a:t>InputPortSkeleton</a:t>
            </a:r>
            <a:r>
              <a:rPr lang="en-US" sz="1600" dirty="0" smtClean="0"/>
              <a:t> &lt;</a:t>
            </a:r>
            <a:r>
              <a:rPr lang="en-US" sz="1600" dirty="0" err="1" smtClean="0"/>
              <a:t>OpenChannelType</a:t>
            </a:r>
            <a:r>
              <a:rPr lang="en-US" sz="1600" dirty="0" smtClean="0"/>
              <a:t>, 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6096000" y="2133600"/>
            <a:ext cx="25908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AnNIOSimplex</a:t>
            </a:r>
            <a:r>
              <a:rPr lang="en-US" sz="1600" dirty="0" smtClean="0"/>
              <a:t> </a:t>
            </a:r>
            <a:r>
              <a:rPr lang="en-US" sz="1600" dirty="0" err="1" smtClean="0"/>
              <a:t>ServerInput</a:t>
            </a:r>
            <a:r>
              <a:rPr lang="en-US" sz="1600" dirty="0" smtClean="0"/>
              <a:t> Driver &lt;</a:t>
            </a:r>
            <a:r>
              <a:rPr lang="en-US" sz="1600" dirty="0" err="1" smtClean="0"/>
              <a:t>ServerSocketChannel</a:t>
            </a:r>
            <a:r>
              <a:rPr lang="en-US" sz="1600" dirty="0" smtClean="0"/>
              <a:t>, </a:t>
            </a:r>
            <a:r>
              <a:rPr lang="en-US" sz="1600" dirty="0" err="1" smtClean="0"/>
              <a:t>SocketChannel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496094" y="3313906"/>
            <a:ext cx="1143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143000" y="29718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2590800" y="4724400"/>
            <a:ext cx="762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 rot="20106328">
            <a:off x="6029188" y="4189263"/>
            <a:ext cx="1524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791200" y="3962400"/>
            <a:ext cx="1371600" cy="609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486400" y="1752600"/>
            <a:ext cx="1828800" cy="381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 rot="629588">
            <a:off x="5814636" y="1470320"/>
            <a:ext cx="1524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HAS-A</a:t>
            </a:r>
            <a:endParaRPr lang="en-US" sz="1600" dirty="0"/>
          </a:p>
        </p:txBody>
      </p:sp>
      <p:cxnSp>
        <p:nvCxnSpPr>
          <p:cNvPr id="31" name="Straight Arrow Connector 30"/>
          <p:cNvCxnSpPr>
            <a:stCxn id="9" idx="2"/>
            <a:endCxn id="7" idx="0"/>
          </p:cNvCxnSpPr>
          <p:nvPr/>
        </p:nvCxnSpPr>
        <p:spPr>
          <a:xfrm rot="5400000">
            <a:off x="2228850" y="1885950"/>
            <a:ext cx="990600" cy="28575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514600" y="411480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HAS-A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0" y="4800600"/>
            <a:ext cx="26670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200" y="5638800"/>
            <a:ext cx="39624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Request channel (e.g.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ServerSocketChannel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), Socket and message channel (e.g.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SocketChannel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Socket)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019800" y="4876800"/>
            <a:ext cx="2667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Upcalls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or callbacks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019800" y="5334000"/>
            <a:ext cx="2667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Connection, receive event</a:t>
            </a:r>
          </a:p>
        </p:txBody>
      </p:sp>
      <p:pic>
        <p:nvPicPr>
          <p:cNvPr id="25" name="~PP2868.WAV">
            <a:hlinkClick r:id="" action="ppaction://media"/>
          </p:cNvPr>
          <p:cNvPicPr>
            <a:picLocks noRot="1" noChangeAspect="1"/>
          </p:cNvPicPr>
          <p:nvPr>
            <a:wavAudioFile r:embed="rId1" name="~PP286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0099759"/>
      </p:ext>
    </p:extLst>
  </p:cSld>
  <p:clrMapOvr>
    <a:masterClrMapping/>
  </p:clrMapOvr>
  <p:transition advTm="756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7" grpId="0" animBg="1"/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Extensibility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2181367"/>
            <a:ext cx="5562600" cy="5618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Interfaces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3603173"/>
            <a:ext cx="17526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Port (Server and Client) Reliable Socket Drivers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57400" y="3603173"/>
            <a:ext cx="17526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Port (Server and Client) Reliable Socket Driver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0" y="3603173"/>
            <a:ext cx="20574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Others Channel-Specific Drivers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" y="1447800"/>
            <a:ext cx="5562600" cy="687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Code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" y="5410200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057400" y="5410200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NIO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810000" y="5410200"/>
            <a:ext cx="2057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5937" y="2743200"/>
            <a:ext cx="5561463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Port Skeletons and Helper Classes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096000" y="1143000"/>
            <a:ext cx="25146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if we want  to add delays with messages?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72200" y="3048000"/>
            <a:ext cx="2514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change or subclass skeletons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8600" y="2743200"/>
            <a:ext cx="5867400" cy="838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172200" y="4038600"/>
            <a:ext cx="2514600" cy="1219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to worry about several unrelated concepts such as connection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72200" y="5334000"/>
            <a:ext cx="2514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Sometimes all we want to  do is trap receives and sends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096000" y="1981200"/>
            <a:ext cx="2514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 not want to duplicate code in different drivers</a:t>
            </a:r>
          </a:p>
        </p:txBody>
      </p:sp>
      <p:pic>
        <p:nvPicPr>
          <p:cNvPr id="21" name="~PP311.WAV">
            <a:hlinkClick r:id="" action="ppaction://media"/>
          </p:cNvPr>
          <p:cNvPicPr>
            <a:picLocks noRot="1" noChangeAspect="1"/>
          </p:cNvPicPr>
          <p:nvPr>
            <a:wavAudioFile r:embed="rId2" name="~PP31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066581641"/>
      </p:ext>
    </p:extLst>
  </p:cSld>
  <p:clrMapOvr>
    <a:masterClrMapping/>
  </p:clrMapOvr>
  <p:transition advTm="4846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Pipe-Based Extensibility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2181367"/>
            <a:ext cx="5562600" cy="5618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Interfaces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3603173"/>
            <a:ext cx="17526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Port (Server and Client) Reliable Socket Drivers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57400" y="3603173"/>
            <a:ext cx="17526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Port (Server and Client) Reliable NIO Driver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0" y="3603173"/>
            <a:ext cx="20574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Others Channel-Specific Drivers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" y="1447800"/>
            <a:ext cx="5562600" cy="687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Code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" y="5410200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057400" y="5410200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NIO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810000" y="5410200"/>
            <a:ext cx="2057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5937" y="2743200"/>
            <a:ext cx="5561463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Port Skeletons and Helper Classes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782594" y="1371600"/>
            <a:ext cx="0" cy="419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8153400" y="1372394"/>
            <a:ext cx="794" cy="42664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172200" y="838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543800" y="838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48400" y="1600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48400" y="26670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48400" y="3124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324600" y="43434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324600" y="48006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620000" y="43434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620000" y="48006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620000" y="26670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620000" y="3124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20000" y="1600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56246" y="6172200"/>
            <a:ext cx="55245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add arbitrary long chains of  application message trappers between a producer/consumer pair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286500" y="56388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563134" y="56388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pic>
        <p:nvPicPr>
          <p:cNvPr id="38" name="~PP653.WAV">
            <a:hlinkClick r:id="" action="ppaction://media"/>
          </p:cNvPr>
          <p:cNvPicPr>
            <a:picLocks noRot="1" noChangeAspect="1"/>
          </p:cNvPicPr>
          <p:nvPr>
            <a:wavAudioFile r:embed="rId2" name="~PP65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066581641"/>
      </p:ext>
    </p:extLst>
  </p:cSld>
  <p:clrMapOvr>
    <a:masterClrMapping/>
  </p:clrMapOvr>
  <p:transition advTm="168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Flow and Trappers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7033" y="1066800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GIPC Send Caller (Client  Skeleton)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6109079" y="914400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GIPC Receive </a:t>
            </a:r>
            <a:r>
              <a:rPr lang="en-US" sz="1600" dirty="0" err="1" smtClean="0"/>
              <a:t>Notifier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311624" y="5410200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GIPC Send Destination (Client Driver)</a:t>
            </a:r>
            <a:endParaRPr lang="en-US" sz="1600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485900" y="2280314"/>
            <a:ext cx="0" cy="312988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36561" y="3845257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External Send Trapper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6172200" y="5384042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GIPC Receive Listener (Server Skeleton)</a:t>
            </a:r>
            <a:endParaRPr lang="en-US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5664389" y="3708210"/>
            <a:ext cx="3397724" cy="625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096000" y="2637999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External Receive Trapper</a:t>
            </a:r>
            <a:endParaRPr lang="en-US" sz="1600" dirty="0"/>
          </a:p>
        </p:txBody>
      </p:sp>
      <p:sp>
        <p:nvSpPr>
          <p:cNvPr id="40" name="Rectangle 39"/>
          <p:cNvSpPr/>
          <p:nvPr/>
        </p:nvSpPr>
        <p:spPr>
          <a:xfrm>
            <a:off x="6103961" y="3997657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External Receive Trapper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228600" y="2485599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External Send Trapper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2776182" y="2590800"/>
            <a:ext cx="278641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send(String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, 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 </a:t>
            </a:r>
            <a:r>
              <a:rPr lang="en-US" sz="1600" dirty="0" err="1" smtClean="0"/>
              <a:t>aMessage</a:t>
            </a:r>
            <a:r>
              <a:rPr lang="en-US" sz="1600" b="1" dirty="0" smtClean="0"/>
              <a:t>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19400" y="5638800"/>
            <a:ext cx="278641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send(String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, 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 </a:t>
            </a:r>
            <a:r>
              <a:rPr lang="en-US" sz="1600" dirty="0" err="1" smtClean="0"/>
              <a:t>aMessage</a:t>
            </a:r>
            <a:r>
              <a:rPr lang="en-US" sz="1600" b="1" dirty="0" smtClean="0"/>
              <a:t>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000" y="4038600"/>
            <a:ext cx="2680079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/>
              <a:t>notifyPortReceive</a:t>
            </a:r>
            <a:r>
              <a:rPr lang="en-US" sz="1600" dirty="0"/>
              <a:t>(String </a:t>
            </a:r>
            <a:r>
              <a:rPr lang="en-US" sz="1600" dirty="0" err="1"/>
              <a:t>remoteEnd</a:t>
            </a:r>
            <a:r>
              <a:rPr lang="en-US" sz="1600" dirty="0"/>
              <a:t>, 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 message</a:t>
            </a:r>
            <a:r>
              <a:rPr lang="en-US" sz="1600" dirty="0"/>
              <a:t>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29000" y="1143000"/>
            <a:ext cx="2680079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/>
              <a:t>notifyPortReceive</a:t>
            </a:r>
            <a:r>
              <a:rPr lang="en-US" sz="1600" dirty="0"/>
              <a:t>(String </a:t>
            </a:r>
            <a:r>
              <a:rPr lang="en-US" sz="1600" dirty="0" err="1"/>
              <a:t>remoteEnd</a:t>
            </a:r>
            <a:r>
              <a:rPr lang="en-US" sz="1600" dirty="0"/>
              <a:t>, 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 message</a:t>
            </a:r>
            <a:r>
              <a:rPr lang="en-US" sz="1600" dirty="0"/>
              <a:t>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~PP792.WAV">
            <a:hlinkClick r:id="" action="ppaction://media"/>
          </p:cNvPr>
          <p:cNvPicPr>
            <a:picLocks noRot="1" noChangeAspect="1"/>
          </p:cNvPicPr>
          <p:nvPr>
            <a:wavAudioFile r:embed="rId2" name="~PP79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311549340"/>
      </p:ext>
    </p:extLst>
  </p:cSld>
  <p:clrMapOvr>
    <a:masterClrMapping/>
  </p:clrMapOvr>
  <p:transition advTm="139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8" grpId="0" animBg="1"/>
      <p:bldP spid="39" grpId="0" animBg="1"/>
      <p:bldP spid="40" grpId="0" animBg="1"/>
      <p:bldP spid="22" grpId="0" animBg="1"/>
      <p:bldP spid="18" grpId="0" animBg="1"/>
      <p:bldP spid="2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 Trapper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" y="3886200"/>
            <a:ext cx="25146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SendTrapper</a:t>
            </a:r>
            <a:r>
              <a:rPr lang="en-US" sz="1600" dirty="0" smtClean="0"/>
              <a:t> &lt;</a:t>
            </a:r>
            <a:r>
              <a:rPr lang="en-US" sz="1600" dirty="0" err="1" smtClean="0"/>
              <a:t>InMessageType</a:t>
            </a:r>
            <a:r>
              <a:rPr lang="en-US" sz="1600" dirty="0" smtClean="0"/>
              <a:t>, 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2819400" y="4267200"/>
            <a:ext cx="3124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UniNamingSender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OutMessageType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Destination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19400" y="1752600"/>
            <a:ext cx="2971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send(String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, 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 </a:t>
            </a:r>
            <a:r>
              <a:rPr lang="en-US" sz="1600" dirty="0" err="1" smtClean="0"/>
              <a:t>aMessage</a:t>
            </a:r>
            <a:r>
              <a:rPr lang="en-US" sz="1600" b="1" dirty="0" smtClean="0"/>
              <a:t>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1524000"/>
            <a:ext cx="25146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UniNamingSender</a:t>
            </a:r>
            <a:r>
              <a:rPr lang="en-US" sz="1600" dirty="0" smtClean="0"/>
              <a:t> &lt;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1676400" y="32004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1028700" y="3314700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248400" y="2590800"/>
            <a:ext cx="2362200" cy="167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Implementation of </a:t>
            </a:r>
            <a:r>
              <a:rPr lang="en-US" sz="1600" dirty="0" err="1" smtClean="0"/>
              <a:t>SendTrapper</a:t>
            </a:r>
            <a:r>
              <a:rPr lang="en-US" sz="1600" dirty="0" smtClean="0"/>
              <a:t> &lt;</a:t>
            </a:r>
            <a:r>
              <a:rPr lang="en-US" sz="1600" dirty="0" err="1" smtClean="0"/>
              <a:t>InMessageType</a:t>
            </a:r>
            <a:r>
              <a:rPr lang="en-US" sz="1600" dirty="0" smtClean="0"/>
              <a:t>, 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819400" y="4191000"/>
            <a:ext cx="3429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733800" y="36576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895600" y="2667000"/>
            <a:ext cx="3352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733800" y="27432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has-a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2819400" y="5105400"/>
            <a:ext cx="31242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Property  with getter and setter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90600" y="5715000"/>
            <a:ext cx="3124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UniNamingSender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OutMessageType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getDestination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()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038600" y="5715000"/>
            <a:ext cx="3124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Void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setDestination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UniNamingSender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OutMessageType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d)</a:t>
            </a:r>
          </a:p>
        </p:txBody>
      </p:sp>
      <p:pic>
        <p:nvPicPr>
          <p:cNvPr id="27" name="~PP90.WAV">
            <a:hlinkClick r:id="" action="ppaction://media"/>
          </p:cNvPr>
          <p:cNvPicPr>
            <a:picLocks noRot="1" noChangeAspect="1"/>
          </p:cNvPicPr>
          <p:nvPr>
            <a:wavAudioFile r:embed="rId2" name="~PP9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836659373"/>
      </p:ext>
    </p:extLst>
  </p:cSld>
  <p:clrMapOvr>
    <a:masterClrMapping/>
  </p:clrMapOvr>
  <p:transition advTm="195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5" grpId="0" animBg="1"/>
      <p:bldP spid="31" grpId="0" animBg="1"/>
      <p:bldP spid="21" grpId="0" animBg="1"/>
      <p:bldP spid="15" grpId="0" animBg="1"/>
      <p:bldP spid="2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Receive Trapper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" y="3886200"/>
            <a:ext cx="25146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Trapper &lt;</a:t>
            </a:r>
            <a:r>
              <a:rPr lang="en-US" sz="1600" dirty="0" err="1" smtClean="0"/>
              <a:t>InMessageType</a:t>
            </a:r>
            <a:r>
              <a:rPr lang="en-US" sz="1600" dirty="0" smtClean="0"/>
              <a:t>, 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2819400" y="4343400"/>
            <a:ext cx="3124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ReceiveNotifier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OutMessageType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destination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19400" y="1600200"/>
            <a:ext cx="31242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notifyPortReceive</a:t>
            </a:r>
            <a:r>
              <a:rPr lang="en-US" sz="1600" dirty="0" smtClean="0"/>
              <a:t>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, 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 </a:t>
            </a:r>
            <a:r>
              <a:rPr lang="en-US" sz="1600" dirty="0" err="1" smtClean="0"/>
              <a:t>aMessage</a:t>
            </a:r>
            <a:r>
              <a:rPr lang="en-US" sz="1600" b="1" dirty="0" smtClean="0"/>
              <a:t>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1524000"/>
            <a:ext cx="25146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ReceiveNotifier</a:t>
            </a:r>
            <a:r>
              <a:rPr lang="en-US" sz="1600" dirty="0" smtClean="0"/>
              <a:t> &lt;</a:t>
            </a:r>
            <a:r>
              <a:rPr lang="en-US" sz="1600" dirty="0" err="1" smtClean="0"/>
              <a:t>InMessageType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1676400" y="32004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extends</a:t>
            </a:r>
            <a:endParaRPr lang="en-US" sz="1600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1028700" y="3314700"/>
            <a:ext cx="9906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248400" y="2590800"/>
            <a:ext cx="2362200" cy="167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Implementation of </a:t>
            </a:r>
            <a:r>
              <a:rPr lang="en-US" sz="1600" dirty="0" err="1" smtClean="0"/>
              <a:t>AReceive</a:t>
            </a:r>
            <a:r>
              <a:rPr lang="en-US" sz="1600" dirty="0" smtClean="0"/>
              <a:t> Trapper &lt;</a:t>
            </a:r>
            <a:r>
              <a:rPr lang="en-US" sz="1600" dirty="0" err="1" smtClean="0"/>
              <a:t>InMessageType</a:t>
            </a:r>
            <a:r>
              <a:rPr lang="en-US" sz="1600" dirty="0" smtClean="0"/>
              <a:t>, 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819400" y="4191000"/>
            <a:ext cx="3429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733800" y="36576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895600" y="2667000"/>
            <a:ext cx="3352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733800" y="27432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has-a</a:t>
            </a:r>
            <a:endParaRPr lang="en-US" sz="1600" dirty="0"/>
          </a:p>
        </p:txBody>
      </p:sp>
      <p:pic>
        <p:nvPicPr>
          <p:cNvPr id="14" name="~PP3346.WAV">
            <a:hlinkClick r:id="" action="ppaction://media"/>
          </p:cNvPr>
          <p:cNvPicPr>
            <a:picLocks noRot="1" noChangeAspect="1"/>
          </p:cNvPicPr>
          <p:nvPr>
            <a:wavAudioFile r:embed="rId1" name="~PP334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4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/>
          <p:nvPr/>
        </p:nvSpPr>
        <p:spPr>
          <a:xfrm>
            <a:off x="6858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90" name="Rectangle 89"/>
          <p:cNvSpPr/>
          <p:nvPr/>
        </p:nvSpPr>
        <p:spPr>
          <a:xfrm>
            <a:off x="6858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1" name="Rectangle 90"/>
          <p:cNvSpPr/>
          <p:nvPr/>
        </p:nvSpPr>
        <p:spPr>
          <a:xfrm>
            <a:off x="6858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28600" y="4495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Language?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28600" y="4876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228600" y="1719944"/>
            <a:ext cx="1600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Location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28600" y="2057400"/>
            <a:ext cx="1600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Reliable, In-Order?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715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28600" y="3352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228600" y="4114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28600" y="5257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28600" y="3733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Rcv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28600" y="259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228600" y="2971801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block times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33528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4572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21336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5715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21336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Intra-Proc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3528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Intra-Host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572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21336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3528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572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21336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Input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33528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Free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4572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5715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1336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33528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4572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28600" y="5638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5715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SB/No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21336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33528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4572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5715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21336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33528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Part Sync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4572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5715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21336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33528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4572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5715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21336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33528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4572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5715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21336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pid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3528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filedescp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572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5715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228600" y="6019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21336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33528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4572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715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1336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33528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4572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715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21336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3528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4572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228600" y="640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size?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21336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1 word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33528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4572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715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5715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5715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6858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 Block Times and Message Unit</a:t>
            </a:r>
            <a:endParaRPr lang="en-US" dirty="0"/>
          </a:p>
        </p:txBody>
      </p:sp>
      <p:sp>
        <p:nvSpPr>
          <p:cNvPr id="187" name="Rectangle 186"/>
          <p:cNvSpPr/>
          <p:nvPr/>
        </p:nvSpPr>
        <p:spPr>
          <a:xfrm>
            <a:off x="6858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8" name="Rectangle 187"/>
          <p:cNvSpPr/>
          <p:nvPr/>
        </p:nvSpPr>
        <p:spPr>
          <a:xfrm>
            <a:off x="6858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858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858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0" y="2895600"/>
            <a:ext cx="85344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0" y="6019800"/>
            <a:ext cx="84582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2438400" y="3886201"/>
            <a:ext cx="60960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Cannot  send full buffer and not block</a:t>
            </a:r>
          </a:p>
        </p:txBody>
      </p:sp>
      <p:sp>
        <p:nvSpPr>
          <p:cNvPr id="95" name="Rectangle 94"/>
          <p:cNvSpPr/>
          <p:nvPr/>
        </p:nvSpPr>
        <p:spPr>
          <a:xfrm>
            <a:off x="2438400" y="4495800"/>
            <a:ext cx="6096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 is simply to ensure reliability and do buffer reuse</a:t>
            </a:r>
          </a:p>
        </p:txBody>
      </p:sp>
      <p:sp>
        <p:nvSpPr>
          <p:cNvPr id="96" name="Rectangle 95"/>
          <p:cNvSpPr/>
          <p:nvPr/>
        </p:nvSpPr>
        <p:spPr>
          <a:xfrm>
            <a:off x="2438400" y="5181600"/>
            <a:ext cx="6096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GIPC: Have the IPC layer create thread(s) to wait if necessary  for system buffer(s) to send full app buffer, and use observer pattern to notify when buffer reusable</a:t>
            </a:r>
          </a:p>
        </p:txBody>
      </p:sp>
      <p:sp>
        <p:nvSpPr>
          <p:cNvPr id="97" name="Rectangle 96"/>
          <p:cNvSpPr/>
          <p:nvPr/>
        </p:nvSpPr>
        <p:spPr>
          <a:xfrm>
            <a:off x="2438400" y="3352800"/>
            <a:ext cx="60960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Unit of submission vs. delivery</a:t>
            </a:r>
          </a:p>
        </p:txBody>
      </p:sp>
      <p:sp>
        <p:nvSpPr>
          <p:cNvPr id="92" name="Rectangle 91"/>
          <p:cNvSpPr/>
          <p:nvPr/>
        </p:nvSpPr>
        <p:spPr>
          <a:xfrm>
            <a:off x="2438400" y="1676400"/>
            <a:ext cx="60960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unit for implicit receive? </a:t>
            </a:r>
          </a:p>
        </p:txBody>
      </p:sp>
      <p:sp>
        <p:nvSpPr>
          <p:cNvPr id="93" name="Rectangle 92"/>
          <p:cNvSpPr/>
          <p:nvPr/>
        </p:nvSpPr>
        <p:spPr>
          <a:xfrm>
            <a:off x="2438400" y="2286000"/>
            <a:ext cx="6096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 unit sent by the sender</a:t>
            </a:r>
          </a:p>
        </p:txBody>
      </p:sp>
      <p:pic>
        <p:nvPicPr>
          <p:cNvPr id="94" name="~PP1802.WAV">
            <a:hlinkClick r:id="" action="ppaction://media"/>
          </p:cNvPr>
          <p:cNvPicPr>
            <a:picLocks noRot="1" noChangeAspect="1"/>
          </p:cNvPicPr>
          <p:nvPr>
            <a:wavAudioFile r:embed="rId2" name="~PP180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333067619"/>
      </p:ext>
    </p:extLst>
  </p:cSld>
  <p:clrMapOvr>
    <a:masterClrMapping/>
  </p:clrMapOvr>
  <p:transition advTm="436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  <p:bldLst>
      <p:bldP spid="83" grpId="0" animBg="1"/>
      <p:bldP spid="86" grpId="0" animBg="1"/>
      <p:bldP spid="87" grpId="0" animBg="1"/>
      <p:bldP spid="88" grpId="0" animBg="1"/>
      <p:bldP spid="89" grpId="0" animBg="1"/>
      <p:bldP spid="95" grpId="0" animBg="1"/>
      <p:bldP spid="96" grpId="0" animBg="1"/>
      <p:bldP spid="97" grpId="0" animBg="1"/>
      <p:bldP spid="92" grpId="0" animBg="1"/>
      <p:bldP spid="9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Attaching Trappers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90800" y="2513806"/>
            <a:ext cx="31242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GIPC  </a:t>
            </a:r>
            <a:r>
              <a:rPr lang="en-US" sz="1600" dirty="0" err="1" smtClean="0"/>
              <a:t>Datacomm</a:t>
            </a:r>
            <a:r>
              <a:rPr lang="en-US" sz="1600" dirty="0" smtClean="0"/>
              <a:t> Port 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2133205" y="4800201"/>
            <a:ext cx="2134394" cy="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676400" y="4418806"/>
            <a:ext cx="2971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Send Trapper &lt;</a:t>
            </a:r>
            <a:r>
              <a:rPr lang="en-US" sz="1600" dirty="0" err="1" smtClean="0"/>
              <a:t>InMessageType</a:t>
            </a:r>
            <a:r>
              <a:rPr lang="en-US" sz="1600" dirty="0" smtClean="0"/>
              <a:t>, 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4304903" y="1714103"/>
            <a:ext cx="1600200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33800" y="1142206"/>
            <a:ext cx="28956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Receive Trapper &lt;</a:t>
            </a:r>
            <a:r>
              <a:rPr lang="en-US" sz="1600" dirty="0" err="1" smtClean="0"/>
              <a:t>InMessageType</a:t>
            </a:r>
            <a:r>
              <a:rPr lang="en-US" sz="1600" dirty="0" smtClean="0"/>
              <a:t>, 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5715000" y="2590006"/>
            <a:ext cx="24384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SendTrapper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 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OutMesageType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sendTrapper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52400" y="2590006"/>
            <a:ext cx="24384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ReceiveTrapper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 &lt;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InMessageType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OutMesageType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&gt;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receiverTrapper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648200" y="3733800"/>
            <a:ext cx="4038600" cy="9136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Application-defined trappers can be statically/dynamically attached to  a data communication port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648200" y="4648200"/>
            <a:ext cx="4038600" cy="6103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Factory selector used  by port to initialize trapper (chain)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648200" y="5257800"/>
            <a:ext cx="4038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 provides setters/getters for replacing or changing trapper chain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48200" y="5943600"/>
            <a:ext cx="4038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Predefined trappers for fault tolerance, causality,  delays, and (de)serialization</a:t>
            </a:r>
          </a:p>
        </p:txBody>
      </p:sp>
      <p:pic>
        <p:nvPicPr>
          <p:cNvPr id="16" name="~PP2175.WAV">
            <a:hlinkClick r:id="" action="ppaction://media"/>
          </p:cNvPr>
          <p:cNvPicPr>
            <a:picLocks noRot="1" noChangeAspect="1"/>
          </p:cNvPicPr>
          <p:nvPr>
            <a:wavAudioFile r:embed="rId2" name="~PP217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6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8" grpId="0" animBg="1"/>
      <p:bldP spid="39" grpId="0" animBg="1"/>
      <p:bldP spid="42" grpId="0" animBg="1"/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Trapper Factory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" y="990600"/>
            <a:ext cx="25146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ReceiveTrapperFactory</a:t>
            </a:r>
            <a:r>
              <a:rPr lang="en-US" sz="1600" dirty="0" smtClean="0"/>
              <a:t> &lt;</a:t>
            </a:r>
            <a:r>
              <a:rPr lang="en-US" sz="1600" dirty="0" err="1" smtClean="0"/>
              <a:t>InMessageType</a:t>
            </a:r>
            <a:r>
              <a:rPr lang="en-US" sz="1600" dirty="0" smtClean="0"/>
              <a:t>, 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2819400" y="1219200"/>
            <a:ext cx="56388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 err="1" smtClean="0"/>
              <a:t>ReceiveTrapper</a:t>
            </a:r>
            <a:r>
              <a:rPr lang="en-US" sz="1600" dirty="0" smtClean="0"/>
              <a:t>&lt;</a:t>
            </a:r>
            <a:r>
              <a:rPr lang="en-US" sz="1600" dirty="0" err="1" smtClean="0"/>
              <a:t>InMessageType</a:t>
            </a:r>
            <a:r>
              <a:rPr lang="en-US" sz="1600" dirty="0" smtClean="0"/>
              <a:t>, 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 </a:t>
            </a:r>
          </a:p>
          <a:p>
            <a:r>
              <a:rPr lang="en-US" sz="1600" dirty="0" smtClean="0"/>
              <a:t>     </a:t>
            </a:r>
            <a:r>
              <a:rPr lang="en-US" sz="1600" dirty="0" err="1" smtClean="0"/>
              <a:t>createReceiveTrapper</a:t>
            </a:r>
            <a:r>
              <a:rPr lang="en-US" sz="1600" dirty="0" smtClean="0"/>
              <a:t>(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</a:t>
            </a:r>
            <a:r>
              <a:rPr lang="en-US" sz="1600" dirty="0" err="1" smtClean="0"/>
              <a:t>anInputPort</a:t>
            </a:r>
            <a:r>
              <a:rPr lang="en-US" sz="1600" dirty="0" smtClean="0"/>
              <a:t>, </a:t>
            </a:r>
          </a:p>
          <a:p>
            <a:r>
              <a:rPr lang="en-US" sz="1600" dirty="0" smtClean="0"/>
              <a:t>         </a:t>
            </a:r>
            <a:r>
              <a:rPr lang="en-US" sz="1600" dirty="0" err="1" smtClean="0"/>
              <a:t>ReceiveNotifier</a:t>
            </a:r>
            <a:r>
              <a:rPr lang="en-US" sz="1600" dirty="0" smtClean="0"/>
              <a:t>&lt;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 </a:t>
            </a:r>
            <a:r>
              <a:rPr lang="en-US" sz="1600" dirty="0" err="1" smtClean="0"/>
              <a:t>aDestination</a:t>
            </a:r>
            <a:r>
              <a:rPr lang="en-US" sz="1600" dirty="0" smtClean="0"/>
              <a:t>) 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19400" y="2743200"/>
            <a:ext cx="56388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 err="1" smtClean="0"/>
              <a:t>SendTrapper</a:t>
            </a:r>
            <a:r>
              <a:rPr lang="en-US" sz="1600" dirty="0" smtClean="0"/>
              <a:t>&lt;</a:t>
            </a:r>
            <a:r>
              <a:rPr lang="en-US" sz="1600" dirty="0" err="1" smtClean="0"/>
              <a:t>InMessageType</a:t>
            </a:r>
            <a:r>
              <a:rPr lang="en-US" sz="1600" dirty="0" smtClean="0"/>
              <a:t>, 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    </a:t>
            </a:r>
          </a:p>
          <a:p>
            <a:r>
              <a:rPr lang="en-US" sz="1600" dirty="0" smtClean="0"/>
              <a:t>    </a:t>
            </a:r>
            <a:r>
              <a:rPr lang="en-US" sz="1600" dirty="0" err="1" smtClean="0"/>
              <a:t>createSendTrapper</a:t>
            </a:r>
            <a:r>
              <a:rPr lang="en-US" sz="1600" dirty="0" smtClean="0"/>
              <a:t>(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</a:t>
            </a:r>
            <a:r>
              <a:rPr lang="en-US" sz="1600" dirty="0" err="1" smtClean="0"/>
              <a:t>anInputPort</a:t>
            </a:r>
            <a:r>
              <a:rPr lang="en-US" sz="1600" dirty="0" smtClean="0"/>
              <a:t>, </a:t>
            </a:r>
          </a:p>
          <a:p>
            <a:r>
              <a:rPr lang="en-US" sz="1600" dirty="0" smtClean="0"/>
              <a:t>       </a:t>
            </a:r>
            <a:r>
              <a:rPr lang="en-US" sz="1600" dirty="0" err="1" smtClean="0"/>
              <a:t>UniNamingSender</a:t>
            </a:r>
            <a:r>
              <a:rPr lang="en-US" sz="1600" dirty="0" smtClean="0"/>
              <a:t>&lt;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 </a:t>
            </a:r>
            <a:r>
              <a:rPr lang="en-US" sz="1600" dirty="0" err="1" smtClean="0"/>
              <a:t>aDestination</a:t>
            </a:r>
            <a:r>
              <a:rPr lang="en-US" sz="1600" dirty="0" smtClean="0"/>
              <a:t>) ;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4800" y="2590800"/>
            <a:ext cx="251460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SendTrapperFactory</a:t>
            </a:r>
            <a:r>
              <a:rPr lang="en-US" sz="1600" dirty="0" smtClean="0"/>
              <a:t> &lt;</a:t>
            </a:r>
            <a:r>
              <a:rPr lang="en-US" sz="1600" dirty="0" err="1" smtClean="0"/>
              <a:t>InMessageType</a:t>
            </a:r>
            <a:r>
              <a:rPr lang="en-US" sz="1600" dirty="0" smtClean="0"/>
              <a:t>, </a:t>
            </a:r>
            <a:r>
              <a:rPr lang="en-US" sz="1600" dirty="0" err="1" smtClean="0"/>
              <a:t>OutMessageType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304800" y="3962400"/>
            <a:ext cx="4038600" cy="9136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 far, a single selector class with static methods for each factory kind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4876800"/>
            <a:ext cx="40386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Predefined trappers for fault tolerance, causality,  delays, and (de)serialization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648200" y="3962400"/>
            <a:ext cx="4038600" cy="9136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 ports will not use a single factory and hence selector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48200" y="4876800"/>
            <a:ext cx="40386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Buffer data port uses simple forwarder factory and object data port uses forwarder + (de)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5944394"/>
            <a:ext cx="4038600" cy="9136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These ports must use different selectors  each of which chooses, for instance, appropriate (de)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serializer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48200" y="5944394"/>
            <a:ext cx="4038600" cy="9136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Different implementations of a  (factory) interface do not always create alternative implementations</a:t>
            </a:r>
          </a:p>
        </p:txBody>
      </p:sp>
      <p:pic>
        <p:nvPicPr>
          <p:cNvPr id="15" name="~PP867.WAV">
            <a:hlinkClick r:id="" action="ppaction://media"/>
          </p:cNvPr>
          <p:cNvPicPr>
            <a:picLocks noRot="1" noChangeAspect="1"/>
          </p:cNvPicPr>
          <p:nvPr>
            <a:wavAudioFile r:embed="rId2" name="~PP86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 animBg="1"/>
      <p:bldP spid="21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Trapper Selector Interface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" y="1219200"/>
            <a:ext cx="2514600" cy="2514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TrapperSelector</a:t>
            </a:r>
            <a:r>
              <a:rPr lang="en-US" sz="1600" dirty="0" smtClean="0"/>
              <a:t> &lt;</a:t>
            </a:r>
            <a:r>
              <a:rPr lang="en-US" sz="1600" dirty="0" err="1" smtClean="0"/>
              <a:t>SendInMessageType</a:t>
            </a:r>
            <a:r>
              <a:rPr lang="en-US" sz="1600" dirty="0" smtClean="0"/>
              <a:t>, </a:t>
            </a:r>
            <a:r>
              <a:rPr lang="en-US" sz="1600" dirty="0" err="1" smtClean="0"/>
              <a:t>SendOutMessageType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2819400" y="2590800"/>
            <a:ext cx="518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 err="1" smtClean="0"/>
              <a:t>ReceiveTrapperFactory</a:t>
            </a:r>
            <a:r>
              <a:rPr lang="en-US" sz="1600" dirty="0" smtClean="0"/>
              <a:t>&lt;</a:t>
            </a:r>
            <a:r>
              <a:rPr lang="en-US" sz="1600" dirty="0" err="1" smtClean="0"/>
              <a:t>SendOutMessageType</a:t>
            </a:r>
            <a:r>
              <a:rPr lang="en-US" sz="1600" dirty="0" smtClean="0"/>
              <a:t>, </a:t>
            </a:r>
          </a:p>
          <a:p>
            <a:r>
              <a:rPr lang="en-US" sz="1600" dirty="0" smtClean="0"/>
              <a:t>    </a:t>
            </a:r>
            <a:r>
              <a:rPr lang="en-US" sz="1600" dirty="0" err="1" smtClean="0"/>
              <a:t>SendInMessageType</a:t>
            </a:r>
            <a:r>
              <a:rPr lang="en-US" sz="1600" dirty="0" smtClean="0"/>
              <a:t>&gt; </a:t>
            </a:r>
            <a:r>
              <a:rPr lang="en-US" sz="1600" dirty="0" err="1" smtClean="0"/>
              <a:t>receiveTrapperFactory</a:t>
            </a:r>
            <a:r>
              <a:rPr lang="en-US" sz="1600" dirty="0" smtClean="0"/>
              <a:t>();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19400" y="1371600"/>
            <a:ext cx="5181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 err="1" smtClean="0"/>
              <a:t>SendTrapperFactory</a:t>
            </a:r>
            <a:r>
              <a:rPr lang="en-US" sz="1600" dirty="0" smtClean="0"/>
              <a:t>&lt;</a:t>
            </a:r>
            <a:r>
              <a:rPr lang="en-US" sz="1600" dirty="0" err="1" smtClean="0"/>
              <a:t>SendInMessageType</a:t>
            </a:r>
            <a:r>
              <a:rPr lang="en-US" sz="1600" dirty="0" smtClean="0"/>
              <a:t>, </a:t>
            </a:r>
          </a:p>
          <a:p>
            <a:r>
              <a:rPr lang="en-US" sz="1600" dirty="0" smtClean="0"/>
              <a:t>     </a:t>
            </a:r>
            <a:r>
              <a:rPr lang="en-US" sz="1600" dirty="0" err="1" smtClean="0"/>
              <a:t>SendOutMessageType</a:t>
            </a:r>
            <a:r>
              <a:rPr lang="en-US" sz="1600" dirty="0" smtClean="0"/>
              <a:t>&gt; </a:t>
            </a:r>
            <a:r>
              <a:rPr lang="en-US" sz="1600" dirty="0" err="1" smtClean="0"/>
              <a:t>sendTrapperFactory</a:t>
            </a:r>
            <a:r>
              <a:rPr lang="en-US" sz="1600" dirty="0" smtClean="0"/>
              <a:t>();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1524000"/>
            <a:ext cx="2362200" cy="2743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971800" y="3048000"/>
            <a:ext cx="2362200" cy="2743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48000" y="1828800"/>
            <a:ext cx="2362200" cy="2743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81600" y="2743200"/>
            <a:ext cx="2362200" cy="2743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514600" y="4114800"/>
            <a:ext cx="40386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is trapper selector selected?</a:t>
            </a:r>
          </a:p>
        </p:txBody>
      </p:sp>
      <p:pic>
        <p:nvPicPr>
          <p:cNvPr id="11" name="~PP1268.WAV">
            <a:hlinkClick r:id="" action="ppaction://media"/>
          </p:cNvPr>
          <p:cNvPicPr>
            <a:picLocks noRot="1" noChangeAspect="1"/>
          </p:cNvPicPr>
          <p:nvPr>
            <a:wavAudioFile r:embed="rId2" name="~PP126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8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7" grpId="0" animBg="1"/>
      <p:bldP spid="17" grpId="2" animBg="1"/>
      <p:bldP spid="18" grpId="0" animBg="1"/>
      <p:bldP spid="18" grpId="2" animBg="1"/>
      <p:bldP spid="19" grpId="0" animBg="1"/>
      <p:bldP spid="20" grpId="0" animBg="1"/>
      <p:bldP spid="2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Selectors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" y="1219200"/>
            <a:ext cx="2514600" cy="2362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GlobalState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2057400" y="3733800"/>
            <a:ext cx="5334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Used by  simplex server and client skeletons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19400" y="1371600"/>
            <a:ext cx="548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static </a:t>
            </a:r>
            <a:r>
              <a:rPr lang="en-US" sz="1600" b="1" dirty="0" err="1" smtClean="0"/>
              <a:t>TrapperSelector</a:t>
            </a:r>
            <a:r>
              <a:rPr lang="en-US" sz="1600" b="1" dirty="0" smtClean="0"/>
              <a:t>&lt;</a:t>
            </a:r>
            <a:r>
              <a:rPr lang="en-US" sz="1600" b="1" dirty="0" err="1" smtClean="0"/>
              <a:t>ByteBuffer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ByteBuffer</a:t>
            </a:r>
            <a:r>
              <a:rPr lang="en-US" sz="1600" b="1" dirty="0" smtClean="0"/>
              <a:t>&gt;</a:t>
            </a:r>
          </a:p>
          <a:p>
            <a:r>
              <a:rPr lang="en-US" sz="1600" b="1" dirty="0" smtClean="0"/>
              <a:t>    </a:t>
            </a:r>
            <a:r>
              <a:rPr lang="en-US" sz="1600" dirty="0" err="1" smtClean="0"/>
              <a:t>simplexBufferClientIPTrapperSelector</a:t>
            </a:r>
            <a:endParaRPr lang="en-US" sz="16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2819400" y="2438400"/>
            <a:ext cx="5486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smtClean="0"/>
              <a:t>static </a:t>
            </a:r>
            <a:r>
              <a:rPr lang="en-US" sz="1600" b="1" dirty="0" err="1" smtClean="0"/>
              <a:t>TrapperSelector</a:t>
            </a:r>
            <a:r>
              <a:rPr lang="en-US" sz="1600" b="1" dirty="0" smtClean="0"/>
              <a:t>&lt;</a:t>
            </a:r>
            <a:r>
              <a:rPr lang="en-US" sz="1600" b="1" dirty="0" err="1" smtClean="0"/>
              <a:t>ByteBuffer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ByteBuffer</a:t>
            </a:r>
            <a:r>
              <a:rPr lang="en-US" sz="1600" b="1" dirty="0" smtClean="0"/>
              <a:t>&gt;</a:t>
            </a:r>
          </a:p>
          <a:p>
            <a:r>
              <a:rPr lang="en-US" sz="1600" b="1" dirty="0" smtClean="0"/>
              <a:t>   </a:t>
            </a:r>
            <a:r>
              <a:rPr lang="en-US" sz="1600" dirty="0" err="1" smtClean="0"/>
              <a:t>simplexBufferServerIPTrapperSelector</a:t>
            </a:r>
            <a:endParaRPr lang="en-US" sz="1600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2057400" y="4495800"/>
            <a:ext cx="5334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selectors used by different kinds of ports</a:t>
            </a:r>
          </a:p>
        </p:txBody>
      </p:sp>
      <p:pic>
        <p:nvPicPr>
          <p:cNvPr id="8" name="~PP1440.WAV">
            <a:hlinkClick r:id="" action="ppaction://media"/>
          </p:cNvPr>
          <p:cNvPicPr>
            <a:picLocks noRot="1" noChangeAspect="1"/>
          </p:cNvPicPr>
          <p:nvPr>
            <a:wavAudioFile r:embed="rId2" name="~PP144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4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Simplex Buffer Ports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2181367"/>
            <a:ext cx="5562600" cy="5618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Interfaces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3603173"/>
            <a:ext cx="17526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Port (Server and Client) Reliable Socket Drivers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57400" y="3603173"/>
            <a:ext cx="17526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Port (Server and Client) Reliable NIO Driver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0" y="3603173"/>
            <a:ext cx="2057400" cy="18070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Others Channel-Specific Drivers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" y="1447800"/>
            <a:ext cx="5562600" cy="687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Code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" y="5410200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Socket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057400" y="5410200"/>
            <a:ext cx="175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NIO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810000" y="5410200"/>
            <a:ext cx="2057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5937" y="2743200"/>
            <a:ext cx="5561463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GIPC Port Skeletons and Helper Classes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782594" y="1371600"/>
            <a:ext cx="0" cy="419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8153400" y="1372394"/>
            <a:ext cx="794" cy="42664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172200" y="838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543800" y="838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48400" y="1600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48400" y="26670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48400" y="3124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48400" y="43434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248400" y="48006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563134" y="43434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563134" y="48006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563134" y="26670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563134" y="3124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63134" y="1600200"/>
            <a:ext cx="1066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28600" y="6248400"/>
            <a:ext cx="61722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Tasks performed by skeletons and helper classes and drivers? 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248400" y="56388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563134" y="5638800"/>
            <a:ext cx="1143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pic>
        <p:nvPicPr>
          <p:cNvPr id="38" name="~PP2788.WAV">
            <a:hlinkClick r:id="" action="ppaction://media"/>
          </p:cNvPr>
          <p:cNvPicPr>
            <a:picLocks noRot="1" noChangeAspect="1"/>
          </p:cNvPicPr>
          <p:nvPr>
            <a:wavAudioFile r:embed="rId1" name="~PP278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66581641"/>
      </p:ext>
    </p:extLst>
  </p:cSld>
  <p:clrMapOvr>
    <a:masterClrMapping/>
  </p:clrMapOvr>
  <p:transition advTm="42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Tasks Types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76400" y="2514600"/>
            <a:ext cx="5334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Data type (buffer, object) independent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6400" y="4038600"/>
            <a:ext cx="5334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Buffer dependent but driver independent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0" y="5562600"/>
            <a:ext cx="5334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 dependent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6400" y="3200400"/>
            <a:ext cx="5334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inputport.simplex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4724400"/>
            <a:ext cx="53340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inputport.simplex.buffer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6248400"/>
            <a:ext cx="5334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inputport.simplex.buffer.nio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6400" y="1066800"/>
            <a:ext cx="5334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Independent of  Data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Comm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or RPC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76400" y="1752600"/>
            <a:ext cx="5334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~PP3471.WAV">
            <a:hlinkClick r:id="" action="ppaction://media"/>
          </p:cNvPr>
          <p:cNvPicPr>
            <a:picLocks noRot="1" noChangeAspect="1"/>
          </p:cNvPicPr>
          <p:nvPr>
            <a:wavAudioFile r:embed="rId2" name="~PP347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37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Tasks Types (Review)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76400" y="2514600"/>
            <a:ext cx="5334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Data type (buffer, object) independent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6400" y="4038600"/>
            <a:ext cx="5334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Buffer dependent but driver independent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0" y="5562600"/>
            <a:ext cx="5334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 dependent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6400" y="3200400"/>
            <a:ext cx="5334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inputport.simplex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4724400"/>
            <a:ext cx="53340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inputport.simplex.buffer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6248400"/>
            <a:ext cx="5334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inputport.simplex.buffer.nio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6400" y="1066800"/>
            <a:ext cx="5334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Independent of  Data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Comm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or RPC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76400" y="1752600"/>
            <a:ext cx="5334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~PP1756.WAV">
            <a:hlinkClick r:id="" action="ppaction://media"/>
          </p:cNvPr>
          <p:cNvPicPr>
            <a:picLocks noRot="1" noChangeAspect="1"/>
          </p:cNvPicPr>
          <p:nvPr>
            <a:wavAudioFile r:embed="rId2" name="~PP175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6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Registering/Notifying Connection Listeners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1524000"/>
            <a:ext cx="2514600" cy="4038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AConnectionRegistrar</a:t>
            </a:r>
            <a:r>
              <a:rPr lang="en-US" sz="1600" dirty="0" smtClean="0"/>
              <a:t> </a:t>
            </a:r>
            <a:r>
              <a:rPr lang="en-US" sz="1600" dirty="0" err="1" smtClean="0"/>
              <a:t>AndNotifier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2895600" y="1676400"/>
            <a:ext cx="556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addConnectionListener</a:t>
            </a:r>
            <a:r>
              <a:rPr lang="en-US" sz="1600" b="1" dirty="0" smtClean="0"/>
              <a:t>(</a:t>
            </a:r>
            <a:r>
              <a:rPr lang="en-US" sz="1600" b="1" dirty="0" err="1" smtClean="0"/>
              <a:t>ConnectionListener</a:t>
            </a:r>
            <a:r>
              <a:rPr lang="en-US" sz="1600" b="1" dirty="0" smtClean="0"/>
              <a:t> l);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95600" y="2362200"/>
            <a:ext cx="556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removeConnectionListener</a:t>
            </a:r>
            <a:r>
              <a:rPr lang="en-US" sz="1600" b="1" dirty="0" smtClean="0"/>
              <a:t>(</a:t>
            </a:r>
            <a:r>
              <a:rPr lang="en-US" sz="1600" b="1" dirty="0" err="1" smtClean="0"/>
              <a:t>ConnectionListener</a:t>
            </a:r>
            <a:r>
              <a:rPr lang="en-US" sz="1600" b="1" dirty="0" smtClean="0"/>
              <a:t> l);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95600" y="3124200"/>
            <a:ext cx="556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notifyConnect</a:t>
            </a:r>
            <a:r>
              <a:rPr lang="en-US" sz="1600" b="1" dirty="0" smtClean="0"/>
              <a:t> (String </a:t>
            </a:r>
            <a:r>
              <a:rPr lang="en-US" sz="1600" b="1" dirty="0" err="1" smtClean="0"/>
              <a:t>remoteEnd</a:t>
            </a:r>
            <a:r>
              <a:rPr lang="en-US" sz="1600" b="1" dirty="0" smtClean="0"/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95600" y="3886200"/>
            <a:ext cx="556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notifyConnectFailure</a:t>
            </a:r>
            <a:r>
              <a:rPr lang="en-US" sz="1600" b="1" dirty="0" smtClean="0"/>
              <a:t> (String </a:t>
            </a:r>
            <a:r>
              <a:rPr lang="en-US" sz="1600" b="1" dirty="0" err="1" smtClean="0"/>
              <a:t>remoteEnd</a:t>
            </a:r>
            <a:r>
              <a:rPr lang="en-US" sz="1600" b="1" dirty="0" smtClean="0"/>
              <a:t>, </a:t>
            </a:r>
          </a:p>
          <a:p>
            <a:r>
              <a:rPr lang="en-US" sz="1600" b="1" dirty="0" smtClean="0"/>
              <a:t>                                     String message)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95600" y="4648200"/>
            <a:ext cx="5562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notifyDisconnect</a:t>
            </a:r>
            <a:r>
              <a:rPr lang="en-US" sz="1600" b="1" dirty="0" smtClean="0"/>
              <a:t> (String </a:t>
            </a:r>
            <a:r>
              <a:rPr lang="en-US" sz="1600" b="1" dirty="0" err="1" smtClean="0"/>
              <a:t>aRemoteEnd</a:t>
            </a:r>
            <a:r>
              <a:rPr lang="en-US" sz="1600" b="1" dirty="0" smtClean="0"/>
              <a:t>, </a:t>
            </a:r>
          </a:p>
          <a:p>
            <a:r>
              <a:rPr lang="en-US" sz="1600" b="1" dirty="0" smtClean="0"/>
              <a:t>         </a:t>
            </a:r>
            <a:r>
              <a:rPr lang="en-US" sz="1600" b="1" dirty="0" err="1" smtClean="0"/>
              <a:t>boolean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anExplcitClose</a:t>
            </a:r>
            <a:r>
              <a:rPr lang="en-US" sz="1600" b="1" dirty="0" smtClean="0"/>
              <a:t>, String </a:t>
            </a:r>
            <a:r>
              <a:rPr lang="en-US" sz="1600" b="1" dirty="0" err="1" smtClean="0"/>
              <a:t>aCloseReason</a:t>
            </a:r>
            <a:endParaRPr lang="en-US" sz="1600" b="1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762000" y="1600200"/>
            <a:ext cx="1676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52600" y="6019800"/>
            <a:ext cx="6096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Notification methods call corresponding listener methods</a:t>
            </a:r>
          </a:p>
        </p:txBody>
      </p:sp>
      <p:pic>
        <p:nvPicPr>
          <p:cNvPr id="17" name="~PP616.WAV">
            <a:hlinkClick r:id="" action="ppaction://media"/>
          </p:cNvPr>
          <p:cNvPicPr>
            <a:picLocks noRot="1" noChangeAspect="1"/>
          </p:cNvPicPr>
          <p:nvPr>
            <a:wavAudioFile r:embed="rId2" name="~PP61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1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Notification Example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828800"/>
            <a:ext cx="83058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notifyConnect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remoteEnd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Tracer.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info(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smtClean="0">
                <a:solidFill>
                  <a:srgbClr val="2A00FF"/>
                </a:solidFill>
                <a:latin typeface="Courier New"/>
              </a:rPr>
              <a:t>"Notifying connect to:"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/>
              </a:rPr>
              <a:t>remoteEnd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ConnectionListener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portConnectListener: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portConnectListeners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portConnectListener.connected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remoteEnd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6400" y="4038600"/>
            <a:ext cx="5334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Trace is an executable form of comments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" y="2057400"/>
            <a:ext cx="69342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~PP1864.WAV">
            <a:hlinkClick r:id="" action="ppaction://media"/>
          </p:cNvPr>
          <p:cNvPicPr>
            <a:picLocks noRot="1" noChangeAspect="1"/>
          </p:cNvPicPr>
          <p:nvPr>
            <a:wavAudioFile r:embed="rId2" name="~PP186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7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Registering and Notifying Send Listeners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1524000"/>
            <a:ext cx="2514600" cy="2895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ASendRegistrar</a:t>
            </a:r>
            <a:r>
              <a:rPr lang="en-US" sz="1600" dirty="0" smtClean="0"/>
              <a:t> </a:t>
            </a:r>
            <a:r>
              <a:rPr lang="en-US" sz="1600" dirty="0" err="1" smtClean="0"/>
              <a:t>AndNotifier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2895600" y="1676400"/>
            <a:ext cx="5410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addSendListener</a:t>
            </a:r>
            <a:r>
              <a:rPr lang="en-US" sz="1600" b="1" dirty="0" smtClean="0"/>
              <a:t>(</a:t>
            </a:r>
            <a:r>
              <a:rPr lang="en-US" sz="1600" b="1" dirty="0" err="1" smtClean="0"/>
              <a:t>ByteBufferSendListener</a:t>
            </a:r>
            <a:r>
              <a:rPr lang="en-US" sz="1600" b="1" dirty="0" smtClean="0"/>
              <a:t> l);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95600" y="3581400"/>
            <a:ext cx="5410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notifyPortSend</a:t>
            </a:r>
            <a:r>
              <a:rPr lang="en-US" sz="1600" b="1" dirty="0" smtClean="0"/>
              <a:t>(String </a:t>
            </a:r>
            <a:r>
              <a:rPr lang="en-US" sz="1600" b="1" dirty="0" err="1" smtClean="0"/>
              <a:t>aRemoteEnd</a:t>
            </a:r>
            <a:r>
              <a:rPr lang="en-US" sz="1600" b="1" dirty="0" smtClean="0"/>
              <a:t>, </a:t>
            </a:r>
          </a:p>
          <a:p>
            <a:r>
              <a:rPr lang="en-US" sz="1600" b="1" dirty="0" smtClean="0"/>
              <a:t>                </a:t>
            </a:r>
            <a:r>
              <a:rPr lang="en-US" sz="1600" b="1" dirty="0" err="1" smtClean="0"/>
              <a:t>ByteBuffer</a:t>
            </a:r>
            <a:r>
              <a:rPr lang="en-US" sz="1600" b="1" dirty="0" smtClean="0"/>
              <a:t> message, </a:t>
            </a:r>
            <a:r>
              <a:rPr lang="en-US" sz="1600" b="1" dirty="0" err="1" smtClean="0"/>
              <a:t>int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sendId</a:t>
            </a:r>
            <a:r>
              <a:rPr lang="en-US" sz="1600" b="1" dirty="0" smtClean="0"/>
              <a:t>)</a:t>
            </a:r>
            <a:endParaRPr lang="en-US" sz="16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2895600" y="2590800"/>
            <a:ext cx="5410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b="1" dirty="0" err="1" smtClean="0"/>
              <a:t>removeSendListener</a:t>
            </a:r>
            <a:r>
              <a:rPr lang="en-US" sz="1600" b="1" dirty="0" smtClean="0"/>
              <a:t>( </a:t>
            </a:r>
            <a:r>
              <a:rPr lang="en-US" sz="1600" b="1" dirty="0" err="1" smtClean="0"/>
              <a:t>ByteBufferSendListener</a:t>
            </a:r>
            <a:r>
              <a:rPr lang="en-US" sz="1600" b="1" dirty="0" smtClean="0"/>
              <a:t>  l);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200" y="1524000"/>
            <a:ext cx="2362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inputport.simplex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buffer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09800" y="5105400"/>
            <a:ext cx="4343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single implementation for all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dataports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09800" y="5867400"/>
            <a:ext cx="4343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But it understand byte buffers</a:t>
            </a:r>
          </a:p>
        </p:txBody>
      </p:sp>
      <p:pic>
        <p:nvPicPr>
          <p:cNvPr id="13" name="~PP1241.WAV">
            <a:hlinkClick r:id="" action="ppaction://media"/>
          </p:cNvPr>
          <p:cNvPicPr>
            <a:picLocks noRot="1" noChangeAspect="1"/>
          </p:cNvPicPr>
          <p:nvPr>
            <a:wavAudioFile r:embed="rId2" name="~PP124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3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/>
          <p:cNvSpPr/>
          <p:nvPr/>
        </p:nvSpPr>
        <p:spPr>
          <a:xfrm>
            <a:off x="6858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8" name="Rectangle 87"/>
          <p:cNvSpPr/>
          <p:nvPr/>
        </p:nvSpPr>
        <p:spPr>
          <a:xfrm>
            <a:off x="6858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89" name="Rectangle 88"/>
          <p:cNvSpPr/>
          <p:nvPr/>
        </p:nvSpPr>
        <p:spPr>
          <a:xfrm>
            <a:off x="6858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5" name="Rectangle 94"/>
          <p:cNvSpPr/>
          <p:nvPr/>
        </p:nvSpPr>
        <p:spPr>
          <a:xfrm>
            <a:off x="6858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28600" y="4495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Language?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28600" y="4876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228600" y="1719944"/>
            <a:ext cx="1600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Location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28600" y="2057400"/>
            <a:ext cx="1600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Reliable, In-Order?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715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28600" y="3352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228600" y="4114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28600" y="5257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28600" y="3733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Rcv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28600" y="259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228600" y="2971801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block times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33528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4572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21336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5715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21336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Intra-Proc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3528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Intra-Host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572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21336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3528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572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21336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Input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33528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Free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4572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5715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1336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33528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4572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28600" y="5638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5715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SB/No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21336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33528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4572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5715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21336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33528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Part Sync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4572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5715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21336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33528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4572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5715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21336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33528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4572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5715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21336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pid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3528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filedescp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572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5715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228600" y="6019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21336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33528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4572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715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1336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33528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4572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715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21336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3528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4572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228600" y="640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size?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21336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1 word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33528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4572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715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5715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5715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6858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Guarantees and Reliable Datagram</a:t>
            </a:r>
            <a:endParaRPr lang="en-US" dirty="0"/>
          </a:p>
        </p:txBody>
      </p:sp>
      <p:sp>
        <p:nvSpPr>
          <p:cNvPr id="187" name="Rectangle 186"/>
          <p:cNvSpPr/>
          <p:nvPr/>
        </p:nvSpPr>
        <p:spPr>
          <a:xfrm>
            <a:off x="6858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8" name="Rectangle 187"/>
          <p:cNvSpPr/>
          <p:nvPr/>
        </p:nvSpPr>
        <p:spPr>
          <a:xfrm>
            <a:off x="6858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858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2" name="Rectangle 81"/>
          <p:cNvSpPr/>
          <p:nvPr/>
        </p:nvSpPr>
        <p:spPr>
          <a:xfrm>
            <a:off x="76200" y="2057400"/>
            <a:ext cx="84582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858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057400" y="2590800"/>
            <a:ext cx="6553200" cy="60959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Flexibility</a:t>
            </a:r>
          </a:p>
        </p:txBody>
      </p:sp>
      <p:sp>
        <p:nvSpPr>
          <p:cNvPr id="92" name="Rectangle 91"/>
          <p:cNvSpPr/>
          <p:nvPr/>
        </p:nvSpPr>
        <p:spPr>
          <a:xfrm>
            <a:off x="2057400" y="3200401"/>
            <a:ext cx="6553200" cy="685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using IPC and configuring reliability is mixed</a:t>
            </a:r>
          </a:p>
        </p:txBody>
      </p:sp>
      <p:sp>
        <p:nvSpPr>
          <p:cNvPr id="93" name="Rectangle 92"/>
          <p:cNvSpPr/>
          <p:nvPr/>
        </p:nvSpPr>
        <p:spPr>
          <a:xfrm>
            <a:off x="2057400" y="3886201"/>
            <a:ext cx="6553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GIPC: Application  and  IPC layer deciding guarantees is separate</a:t>
            </a:r>
          </a:p>
        </p:txBody>
      </p:sp>
      <p:sp>
        <p:nvSpPr>
          <p:cNvPr id="94" name="Rectangle 93"/>
          <p:cNvSpPr/>
          <p:nvPr/>
        </p:nvSpPr>
        <p:spPr>
          <a:xfrm>
            <a:off x="2057400" y="5257800"/>
            <a:ext cx="6553200" cy="6857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When configured for reliable, we have reliable datagram as buffer  as message unit</a:t>
            </a:r>
          </a:p>
        </p:txBody>
      </p:sp>
      <p:sp>
        <p:nvSpPr>
          <p:cNvPr id="85" name="Rectangle 84"/>
          <p:cNvSpPr/>
          <p:nvPr/>
        </p:nvSpPr>
        <p:spPr>
          <a:xfrm>
            <a:off x="6858000" y="5943600"/>
            <a:ext cx="1295400" cy="609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2057400" y="4572001"/>
            <a:ext cx="6553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Factory to configure guaranteeing  IPC layer</a:t>
            </a:r>
          </a:p>
        </p:txBody>
      </p:sp>
      <p:pic>
        <p:nvPicPr>
          <p:cNvPr id="97" name="~PP2344.WAV">
            <a:hlinkClick r:id="" action="ppaction://media"/>
          </p:cNvPr>
          <p:cNvPicPr>
            <a:picLocks noRot="1" noChangeAspect="1"/>
          </p:cNvPicPr>
          <p:nvPr>
            <a:wavAudioFile r:embed="rId2" name="~PP234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333067619"/>
      </p:ext>
    </p:extLst>
  </p:cSld>
  <p:clrMapOvr>
    <a:masterClrMapping/>
  </p:clrMapOvr>
  <p:transition advTm="344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95" grpId="0" animBg="1"/>
      <p:bldP spid="188" grpId="0" animBg="1"/>
      <p:bldP spid="82" grpId="0" animBg="1"/>
      <p:bldP spid="92" grpId="0" animBg="1"/>
      <p:bldP spid="93" grpId="0" animBg="1"/>
      <p:bldP spid="94" grpId="0" animBg="1"/>
      <p:bldP spid="85" grpId="0" animBg="1"/>
      <p:bldP spid="9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Registering and Notifying Receive Listeners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1524000"/>
            <a:ext cx="2514600" cy="2895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AReceiveRegistrar</a:t>
            </a:r>
            <a:r>
              <a:rPr lang="en-US" sz="1600" dirty="0" smtClean="0"/>
              <a:t> </a:t>
            </a:r>
            <a:r>
              <a:rPr lang="en-US" sz="1600" dirty="0" err="1" smtClean="0"/>
              <a:t>AndNotifier</a:t>
            </a:r>
            <a:endParaRPr lang="en-US" sz="1600" dirty="0" smtClean="0"/>
          </a:p>
          <a:p>
            <a:pPr algn="ctr"/>
            <a:r>
              <a:rPr lang="en-US" sz="1600" dirty="0" smtClean="0"/>
              <a:t>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2895600" y="1676400"/>
            <a:ext cx="5638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 err="1" smtClean="0"/>
              <a:t>addReceiveListener</a:t>
            </a:r>
            <a:r>
              <a:rPr lang="en-US" sz="1600" dirty="0" smtClean="0"/>
              <a:t>(</a:t>
            </a:r>
            <a:r>
              <a:rPr lang="en-US" sz="1600" dirty="0" err="1" smtClean="0"/>
              <a:t>ReceiveListener</a:t>
            </a:r>
            <a:r>
              <a:rPr lang="en-US" sz="1600" dirty="0" smtClean="0"/>
              <a:t>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 l)</a:t>
            </a:r>
            <a:endParaRPr lang="en-US" sz="1600" b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2895600" y="3581400"/>
            <a:ext cx="5638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 err="1" smtClean="0"/>
              <a:t>notifyPortReceive</a:t>
            </a:r>
            <a:r>
              <a:rPr lang="en-US" sz="1600" dirty="0" smtClean="0"/>
              <a:t> (String </a:t>
            </a:r>
            <a:r>
              <a:rPr lang="en-US" sz="1600" dirty="0" err="1" smtClean="0"/>
              <a:t>remoteEnd</a:t>
            </a:r>
            <a:r>
              <a:rPr lang="en-US" sz="1600" dirty="0" smtClean="0"/>
              <a:t>, </a:t>
            </a:r>
          </a:p>
          <a:p>
            <a:r>
              <a:rPr lang="en-US" sz="1600" dirty="0" smtClean="0"/>
              <a:t>                                     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 message)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95600" y="2590800"/>
            <a:ext cx="5638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 err="1" smtClean="0"/>
              <a:t>removeReceiveListener</a:t>
            </a:r>
            <a:r>
              <a:rPr lang="en-US" sz="1600" dirty="0" smtClean="0"/>
              <a:t>(</a:t>
            </a:r>
            <a:r>
              <a:rPr lang="en-US" sz="1600" dirty="0" err="1" smtClean="0"/>
              <a:t>ReceiveListener</a:t>
            </a:r>
            <a:r>
              <a:rPr lang="en-US" sz="1600" dirty="0" smtClean="0"/>
              <a:t>&lt;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&gt; l)</a:t>
            </a:r>
            <a:endParaRPr lang="en-US" sz="1600" b="1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609600" y="1524000"/>
            <a:ext cx="20574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inputport.simplex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43000" y="5029200"/>
            <a:ext cx="6705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Definition and implementation of methods independent of  data type</a:t>
            </a:r>
          </a:p>
        </p:txBody>
      </p:sp>
      <p:pic>
        <p:nvPicPr>
          <p:cNvPr id="13" name="~PP3594.WAV">
            <a:hlinkClick r:id="" action="ppaction://media"/>
          </p:cNvPr>
          <p:cNvPicPr>
            <a:picLocks noRot="1" noChangeAspect="1"/>
          </p:cNvPicPr>
          <p:nvPr>
            <a:wavAudioFile r:embed="rId2" name="~PP359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7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Type Independent Notification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828800"/>
            <a:ext cx="8001000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notifyPortReceive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remoteEnd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MessageType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message)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Tracer.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info(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 smtClean="0">
                <a:solidFill>
                  <a:srgbClr val="2A00FF"/>
                </a:solidFill>
                <a:latin typeface="Courier New"/>
              </a:rPr>
              <a:t>"Notifying receive listeners"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ReceiveListener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MessageType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&gt;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portReceiveListener: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portReceiveListeners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portReceiveListener.messageReceived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remoteEnd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, message);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4038600"/>
            <a:ext cx="6705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single implementation notifying receive listeners of different types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0" y="4724400"/>
            <a:ext cx="6705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ByteBuffer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listener notified the same way as Object listener</a:t>
            </a:r>
          </a:p>
        </p:txBody>
      </p:sp>
      <p:pic>
        <p:nvPicPr>
          <p:cNvPr id="7" name="~PP1561.WAV">
            <a:hlinkClick r:id="" action="ppaction://media"/>
          </p:cNvPr>
          <p:cNvPicPr>
            <a:picLocks noRot="1" noChangeAspect="1"/>
          </p:cNvPicPr>
          <p:nvPr>
            <a:wavAudioFile r:embed="rId2" name="~PP156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10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Connection and Communication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71600" y="1295400"/>
            <a:ext cx="6096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Establishing channel connections between client and server</a:t>
            </a:r>
          </a:p>
        </p:txBody>
      </p:sp>
      <p:sp>
        <p:nvSpPr>
          <p:cNvPr id="4" name="Rectangle 3"/>
          <p:cNvSpPr/>
          <p:nvPr/>
        </p:nvSpPr>
        <p:spPr>
          <a:xfrm>
            <a:off x="1371600" y="2133600"/>
            <a:ext cx="6096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Sending  and receiving messages on channels</a:t>
            </a:r>
          </a:p>
        </p:txBody>
      </p:sp>
      <p:sp>
        <p:nvSpPr>
          <p:cNvPr id="5" name="Rectangle 4"/>
          <p:cNvSpPr/>
          <p:nvPr/>
        </p:nvSpPr>
        <p:spPr>
          <a:xfrm>
            <a:off x="1371600" y="5943600"/>
            <a:ext cx="6096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Detecting channel failures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1600" y="4953000"/>
            <a:ext cx="6096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Translating between logical remote end and channel?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71600" y="3962400"/>
            <a:ext cx="6096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Sending and receiving logical names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71600" y="2971800"/>
            <a:ext cx="6096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Sending and receiving full  byte buffers</a:t>
            </a:r>
          </a:p>
        </p:txBody>
      </p:sp>
      <p:pic>
        <p:nvPicPr>
          <p:cNvPr id="12" name="~PP334.WAV">
            <a:hlinkClick r:id="" action="ppaction://media"/>
          </p:cNvPr>
          <p:cNvPicPr>
            <a:picLocks noRot="1" noChangeAspect="1"/>
          </p:cNvPicPr>
          <p:nvPr>
            <a:wavAudioFile r:embed="rId2" name="~PP33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66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 Skeleton and Driver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066800"/>
            <a:ext cx="17526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Client </a:t>
            </a:r>
            <a:r>
              <a:rPr lang="en-US" sz="1600" dirty="0" err="1" smtClean="0"/>
              <a:t>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76200" y="3810000"/>
            <a:ext cx="25146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AGeneric</a:t>
            </a:r>
            <a:r>
              <a:rPr lang="en-US" sz="1600" dirty="0" smtClean="0"/>
              <a:t> Simplex Buffer </a:t>
            </a:r>
            <a:r>
              <a:rPr lang="en-US" sz="1600" dirty="0" err="1" smtClean="0"/>
              <a:t>ClientInputPort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429000" y="3810000"/>
            <a:ext cx="24384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SimplexBuffer</a:t>
            </a:r>
            <a:r>
              <a:rPr lang="en-US" sz="1600" dirty="0" smtClean="0"/>
              <a:t> </a:t>
            </a:r>
            <a:r>
              <a:rPr lang="en-US" sz="1600" dirty="0" err="1" smtClean="0"/>
              <a:t>ClientInputPort</a:t>
            </a:r>
            <a:r>
              <a:rPr lang="en-US" sz="1600" dirty="0" smtClean="0"/>
              <a:t> Driver &lt;</a:t>
            </a:r>
            <a:r>
              <a:rPr lang="en-US" sz="1600" dirty="0" err="1" smtClean="0"/>
              <a:t>MesageChannelType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2895600" y="1066800"/>
            <a:ext cx="25146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SimplexClient</a:t>
            </a:r>
            <a:r>
              <a:rPr lang="en-US" sz="1600" dirty="0" smtClean="0"/>
              <a:t> </a:t>
            </a:r>
            <a:r>
              <a:rPr lang="en-US" sz="1600" dirty="0" err="1" smtClean="0"/>
              <a:t>InputPortSkeleton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6477000" y="2133600"/>
            <a:ext cx="22098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AnNIOSimplex</a:t>
            </a:r>
            <a:r>
              <a:rPr lang="en-US" sz="1600" dirty="0" smtClean="0"/>
              <a:t> </a:t>
            </a:r>
            <a:r>
              <a:rPr lang="en-US" sz="1600" dirty="0" err="1" smtClean="0"/>
              <a:t>BufferClientInput</a:t>
            </a:r>
            <a:r>
              <a:rPr lang="en-US" sz="1600" dirty="0" smtClean="0"/>
              <a:t> Driver &lt;</a:t>
            </a:r>
            <a:r>
              <a:rPr lang="en-US" sz="1600" dirty="0" err="1" smtClean="0"/>
              <a:t>SocketChannel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496094" y="3313906"/>
            <a:ext cx="1143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143000" y="29718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i</a:t>
            </a:r>
            <a:r>
              <a:rPr lang="en-US" sz="1600" dirty="0" smtClean="0"/>
              <a:t>mplements</a:t>
            </a:r>
            <a:endParaRPr lang="en-US" sz="1600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2667000" y="4800600"/>
            <a:ext cx="685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 rot="20106328">
            <a:off x="6029190" y="4189263"/>
            <a:ext cx="1524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791200" y="3886200"/>
            <a:ext cx="1447800" cy="685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486400" y="1752600"/>
            <a:ext cx="1828800" cy="381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 rot="629588">
            <a:off x="5814636" y="1470320"/>
            <a:ext cx="1524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HAS-A</a:t>
            </a:r>
            <a:endParaRPr lang="en-US" sz="1600" dirty="0"/>
          </a:p>
        </p:txBody>
      </p:sp>
      <p:cxnSp>
        <p:nvCxnSpPr>
          <p:cNvPr id="31" name="Straight Arrow Connector 30"/>
          <p:cNvCxnSpPr>
            <a:stCxn id="9" idx="2"/>
            <a:endCxn id="7" idx="0"/>
          </p:cNvCxnSpPr>
          <p:nvPr/>
        </p:nvCxnSpPr>
        <p:spPr>
          <a:xfrm rot="5400000">
            <a:off x="2247900" y="1905000"/>
            <a:ext cx="990600" cy="2819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514600" y="3962400"/>
            <a:ext cx="990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HAS-A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1828800" y="5715000"/>
            <a:ext cx="4953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Skeleton has two interfaces: one  (port)for the  application and one (skeleton) for the driver.</a:t>
            </a:r>
          </a:p>
        </p:txBody>
      </p:sp>
      <p:pic>
        <p:nvPicPr>
          <p:cNvPr id="18" name="~PP3517.WAV">
            <a:hlinkClick r:id="" action="ppaction://media"/>
          </p:cNvPr>
          <p:cNvPicPr>
            <a:picLocks noRot="1" noChangeAspect="1"/>
          </p:cNvPicPr>
          <p:nvPr>
            <a:wavAudioFile r:embed="rId1" name="~PP351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0099759"/>
      </p:ext>
    </p:extLst>
  </p:cSld>
  <p:clrMapOvr>
    <a:masterClrMapping/>
  </p:clrMapOvr>
  <p:transition advTm="31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 Skeleton and Driver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066800"/>
            <a:ext cx="17526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Simplex </a:t>
            </a:r>
            <a:r>
              <a:rPr lang="en-US" sz="1600" dirty="0" err="1" smtClean="0"/>
              <a:t>ServerInputPort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76200" y="3810000"/>
            <a:ext cx="24384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AGeneric</a:t>
            </a:r>
            <a:r>
              <a:rPr lang="en-US" sz="1600" dirty="0" smtClean="0"/>
              <a:t> Simplex Buffer </a:t>
            </a:r>
            <a:r>
              <a:rPr lang="en-US" sz="1600" dirty="0" err="1" smtClean="0"/>
              <a:t>ServertInputPort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RequestChannelType</a:t>
            </a:r>
            <a:r>
              <a:rPr lang="en-US" sz="1600" dirty="0" smtClean="0"/>
              <a:t>, 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429000" y="3810000"/>
            <a:ext cx="24384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SimplexBuffer</a:t>
            </a:r>
            <a:r>
              <a:rPr lang="en-US" sz="1600" dirty="0" smtClean="0"/>
              <a:t> </a:t>
            </a:r>
            <a:r>
              <a:rPr lang="en-US" sz="1600" dirty="0" err="1" smtClean="0"/>
              <a:t>ServertInputPort</a:t>
            </a:r>
            <a:r>
              <a:rPr lang="en-US" sz="1600" dirty="0" smtClean="0"/>
              <a:t> Driver &lt;</a:t>
            </a:r>
            <a:r>
              <a:rPr lang="en-US" sz="1600" dirty="0" err="1" smtClean="0"/>
              <a:t>RequestChannelType</a:t>
            </a:r>
            <a:r>
              <a:rPr lang="en-US" sz="1600" dirty="0" smtClean="0"/>
              <a:t>, 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2895600" y="1066800"/>
            <a:ext cx="25146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SimplexServer</a:t>
            </a:r>
            <a:r>
              <a:rPr lang="en-US" sz="1600" dirty="0" smtClean="0"/>
              <a:t> </a:t>
            </a:r>
            <a:r>
              <a:rPr lang="en-US" sz="1600" dirty="0" err="1" smtClean="0"/>
              <a:t>InputPortSkeleton</a:t>
            </a:r>
            <a:r>
              <a:rPr lang="en-US" sz="1600" dirty="0" smtClean="0"/>
              <a:t> &lt;</a:t>
            </a:r>
            <a:r>
              <a:rPr lang="en-US" sz="1600" dirty="0" err="1" smtClean="0"/>
              <a:t>OpenChannelType</a:t>
            </a:r>
            <a:r>
              <a:rPr lang="en-US" sz="1600" dirty="0" smtClean="0"/>
              <a:t>, 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6096000" y="2133600"/>
            <a:ext cx="2590800" cy="1752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AnNIOSimplex</a:t>
            </a:r>
            <a:r>
              <a:rPr lang="en-US" sz="1600" dirty="0" smtClean="0"/>
              <a:t> </a:t>
            </a:r>
            <a:r>
              <a:rPr lang="en-US" sz="1600" dirty="0" err="1" smtClean="0"/>
              <a:t>ServerClientInput</a:t>
            </a:r>
            <a:r>
              <a:rPr lang="en-US" sz="1600" dirty="0" smtClean="0"/>
              <a:t> Driver &lt;</a:t>
            </a:r>
            <a:r>
              <a:rPr lang="en-US" sz="1600" dirty="0" err="1" smtClean="0"/>
              <a:t>ServerSocketChannel</a:t>
            </a:r>
            <a:r>
              <a:rPr lang="en-US" sz="1600" dirty="0" smtClean="0"/>
              <a:t>, </a:t>
            </a:r>
            <a:r>
              <a:rPr lang="en-US" sz="1600" dirty="0" err="1" smtClean="0"/>
              <a:t>SocketChannel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496094" y="3313906"/>
            <a:ext cx="1143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143000" y="29718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2590800" y="4724400"/>
            <a:ext cx="762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 rot="20106328">
            <a:off x="6029188" y="4189263"/>
            <a:ext cx="1524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implements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791200" y="3962400"/>
            <a:ext cx="1371600" cy="609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486400" y="1752600"/>
            <a:ext cx="1828800" cy="381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 rot="629588">
            <a:off x="5814636" y="1470320"/>
            <a:ext cx="1524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HAS-A</a:t>
            </a:r>
            <a:endParaRPr lang="en-US" sz="1600" dirty="0"/>
          </a:p>
        </p:txBody>
      </p:sp>
      <p:cxnSp>
        <p:nvCxnSpPr>
          <p:cNvPr id="31" name="Straight Arrow Connector 30"/>
          <p:cNvCxnSpPr>
            <a:stCxn id="9" idx="2"/>
            <a:endCxn id="7" idx="0"/>
          </p:cNvCxnSpPr>
          <p:nvPr/>
        </p:nvCxnSpPr>
        <p:spPr>
          <a:xfrm rot="5400000">
            <a:off x="2228850" y="1885950"/>
            <a:ext cx="990600" cy="28575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514600" y="4114800"/>
            <a:ext cx="9144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HAS-A</a:t>
            </a:r>
            <a:endParaRPr lang="en-US" sz="1600" dirty="0"/>
          </a:p>
        </p:txBody>
      </p:sp>
      <p:pic>
        <p:nvPicPr>
          <p:cNvPr id="17" name="~PP872.WAV">
            <a:hlinkClick r:id="" action="ppaction://media"/>
          </p:cNvPr>
          <p:cNvPicPr>
            <a:picLocks noRot="1" noChangeAspect="1"/>
          </p:cNvPicPr>
          <p:nvPr>
            <a:wavAudioFile r:embed="rId1" name="~PP87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0099759"/>
      </p:ext>
    </p:extLst>
  </p:cSld>
  <p:clrMapOvr>
    <a:masterClrMapping/>
  </p:clrMapOvr>
  <p:transition advTm="1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Client Input Port Connection and Communication: Application API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1066800"/>
            <a:ext cx="2590800" cy="434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AGeneric</a:t>
            </a:r>
            <a:r>
              <a:rPr lang="en-US" sz="1600" dirty="0" smtClean="0"/>
              <a:t> Simplex Buffer </a:t>
            </a:r>
            <a:r>
              <a:rPr lang="en-US" sz="1600" dirty="0" err="1" smtClean="0"/>
              <a:t>ClientInputPort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2819400" y="1219200"/>
            <a:ext cx="45720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(</a:t>
            </a:r>
            <a:r>
              <a:rPr lang="en-US" sz="1600" dirty="0" err="1" smtClean="0"/>
              <a:t>dis</a:t>
            </a:r>
            <a:r>
              <a:rPr lang="en-US" sz="1600" dirty="0" smtClean="0"/>
              <a:t>)connect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19400" y="2133600"/>
            <a:ext cx="45720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send (String destination, 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 message)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" y="1066800"/>
            <a:ext cx="25146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inputport.simplex.buffer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76600" y="4267200"/>
            <a:ext cx="43434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Client name sent for all channels, hence sent by client skeleton  on connection and received by  server  skeleton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76600" y="5486400"/>
            <a:ext cx="43434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Since there is only one channel, no need for translation between logical name and  channel</a:t>
            </a:r>
          </a:p>
        </p:txBody>
      </p:sp>
      <p:pic>
        <p:nvPicPr>
          <p:cNvPr id="10" name="~PP3115.WAV">
            <a:hlinkClick r:id="" action="ppaction://media"/>
          </p:cNvPr>
          <p:cNvPicPr>
            <a:picLocks noRot="1" noChangeAspect="1"/>
          </p:cNvPicPr>
          <p:nvPr>
            <a:wavAudioFile r:embed="rId2" name="~PP311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607853243"/>
      </p:ext>
    </p:extLst>
  </p:cSld>
  <p:clrMapOvr>
    <a:masterClrMapping/>
  </p:clrMapOvr>
  <p:transition advTm="178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 Driver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1295400"/>
            <a:ext cx="2590800" cy="281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AnNIOSimplexBuffer</a:t>
            </a:r>
            <a:r>
              <a:rPr lang="en-US" sz="1600" dirty="0" smtClean="0"/>
              <a:t> </a:t>
            </a:r>
            <a:r>
              <a:rPr lang="en-US" sz="1600" dirty="0" err="1" smtClean="0"/>
              <a:t>ClientInputPortDriver</a:t>
            </a:r>
            <a:r>
              <a:rPr lang="en-US" sz="1600" dirty="0" smtClean="0"/>
              <a:t> &lt;</a:t>
            </a:r>
            <a:r>
              <a:rPr lang="en-US" sz="1600" dirty="0" err="1" smtClean="0"/>
              <a:t>SocketChannel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2819400" y="2209800"/>
            <a:ext cx="4572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(</a:t>
            </a:r>
            <a:r>
              <a:rPr lang="en-US" sz="1600" dirty="0" err="1" smtClean="0"/>
              <a:t>dis</a:t>
            </a:r>
            <a:r>
              <a:rPr lang="en-US" sz="1600" dirty="0" smtClean="0"/>
              <a:t>)connect();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19400" y="2895600"/>
            <a:ext cx="45720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send(String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, 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 </a:t>
            </a:r>
            <a:r>
              <a:rPr lang="en-US" sz="1600" dirty="0" err="1" smtClean="0"/>
              <a:t>aMessage</a:t>
            </a:r>
            <a:r>
              <a:rPr lang="en-US" sz="1600" dirty="0" smtClean="0"/>
              <a:t>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819400" y="1371600"/>
            <a:ext cx="4572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setSkeleton</a:t>
            </a:r>
            <a:r>
              <a:rPr lang="en-US" sz="1600" dirty="0" smtClean="0"/>
              <a:t>(</a:t>
            </a:r>
            <a:r>
              <a:rPr lang="en-US" sz="1600" dirty="0" err="1" smtClean="0"/>
              <a:t>SimplexClientInputPortSkeleton</a:t>
            </a:r>
            <a:r>
              <a:rPr lang="en-US" sz="1600" dirty="0" smtClean="0"/>
              <a:t>&lt;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 </a:t>
            </a:r>
            <a:r>
              <a:rPr lang="en-US" sz="1600" dirty="0" err="1" smtClean="0"/>
              <a:t>theSkeleton</a:t>
            </a:r>
            <a:r>
              <a:rPr lang="en-US" sz="1600" dirty="0" smtClean="0"/>
              <a:t>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4191000"/>
            <a:ext cx="4343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(Dis) Connects 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at channel level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" y="4953000"/>
            <a:ext cx="4343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send  the complete byte buffer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24400" y="4114800"/>
            <a:ext cx="3962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send information so the receiver can receive the complete buffer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2400" y="5638800"/>
            <a:ext cx="4343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 involve sending multiple channel messages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4400" y="4953000"/>
            <a:ext cx="4038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this is done may depend on channel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5800" y="1295400"/>
            <a:ext cx="1981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inputport.simplex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buffer.nio</a:t>
            </a:r>
          </a:p>
        </p:txBody>
      </p:sp>
      <p:pic>
        <p:nvPicPr>
          <p:cNvPr id="14" name="~PP2462.WAV">
            <a:hlinkClick r:id="" action="ppaction://media"/>
          </p:cNvPr>
          <p:cNvPicPr>
            <a:picLocks noRot="1" noChangeAspect="1"/>
          </p:cNvPicPr>
          <p:nvPr>
            <a:wavAudioFile r:embed="rId2" name="~PP246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990099759"/>
      </p:ext>
    </p:extLst>
  </p:cSld>
  <p:clrMapOvr>
    <a:masterClrMapping/>
  </p:clrMapOvr>
  <p:transition advTm="122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animBg="1"/>
      <p:bldP spid="27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 Skeleton (</a:t>
            </a:r>
            <a:r>
              <a:rPr lang="en-US" dirty="0" err="1" smtClean="0"/>
              <a:t>Upcalls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1066800"/>
            <a:ext cx="2590800" cy="434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AGeneric</a:t>
            </a:r>
            <a:r>
              <a:rPr lang="en-US" sz="1600" dirty="0" smtClean="0"/>
              <a:t> Simplex Buffer </a:t>
            </a:r>
            <a:r>
              <a:rPr lang="en-US" sz="1600" dirty="0" err="1" smtClean="0"/>
              <a:t>ClientInputPort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</a:t>
            </a:r>
          </a:p>
          <a:p>
            <a:pPr algn="ctr"/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2819400" y="1219200"/>
            <a:ext cx="4572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setDriver</a:t>
            </a:r>
            <a:r>
              <a:rPr lang="en-US" sz="1600" dirty="0" smtClean="0"/>
              <a:t>(</a:t>
            </a:r>
            <a:r>
              <a:rPr lang="en-US" sz="1600" dirty="0" err="1" smtClean="0"/>
              <a:t>SimplexBufferClientInputPortDriver</a:t>
            </a:r>
            <a:endParaRPr lang="en-US" sz="1600" dirty="0" smtClean="0"/>
          </a:p>
          <a:p>
            <a:pPr algn="ctr"/>
            <a:r>
              <a:rPr lang="en-US" sz="1600" dirty="0" smtClean="0"/>
              <a:t>&lt;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 d);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19400" y="2133600"/>
            <a:ext cx="4572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connected(String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819400" y="2667000"/>
            <a:ext cx="4572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notConnected</a:t>
            </a:r>
            <a:r>
              <a:rPr lang="en-US" sz="1600" dirty="0" smtClean="0"/>
              <a:t>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, String </a:t>
            </a:r>
            <a:r>
              <a:rPr lang="en-US" sz="1600" dirty="0" err="1" smtClean="0"/>
              <a:t>anExplanation</a:t>
            </a:r>
            <a:r>
              <a:rPr lang="en-US" sz="1600" dirty="0" smtClean="0"/>
              <a:t>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19400" y="3505200"/>
            <a:ext cx="4572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disconnected(String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, </a:t>
            </a:r>
            <a:r>
              <a:rPr lang="en-US" sz="1600" b="1" dirty="0" err="1" smtClean="0"/>
              <a:t>boolean</a:t>
            </a:r>
            <a:r>
              <a:rPr lang="en-US" sz="1600" b="1" dirty="0" smtClean="0"/>
              <a:t> </a:t>
            </a:r>
            <a:r>
              <a:rPr lang="en-US" sz="1600" dirty="0" err="1" smtClean="0"/>
              <a:t>anExplicitClose</a:t>
            </a:r>
            <a:r>
              <a:rPr lang="en-US" sz="1600" dirty="0" smtClean="0"/>
              <a:t>, String </a:t>
            </a:r>
            <a:r>
              <a:rPr lang="en-US" sz="1600" dirty="0" err="1" smtClean="0"/>
              <a:t>anExplanation</a:t>
            </a:r>
            <a:r>
              <a:rPr lang="en-US" sz="1600" b="1" dirty="0" smtClean="0"/>
              <a:t>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819400" y="4343400"/>
            <a:ext cx="4572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messageSent</a:t>
            </a:r>
            <a:r>
              <a:rPr lang="en-US" sz="1600" dirty="0" smtClean="0"/>
              <a:t>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, </a:t>
            </a:r>
            <a:r>
              <a:rPr lang="en-US" sz="1600" dirty="0" err="1" smtClean="0"/>
              <a:t>ByteBuffer</a:t>
            </a:r>
            <a:r>
              <a:rPr lang="en-US" sz="1600" dirty="0" smtClean="0"/>
              <a:t> </a:t>
            </a:r>
            <a:r>
              <a:rPr lang="en-US" sz="1600" dirty="0" err="1" smtClean="0"/>
              <a:t>aMessage</a:t>
            </a:r>
            <a:r>
              <a:rPr lang="en-US" sz="1600" dirty="0" smtClean="0"/>
              <a:t>, </a:t>
            </a:r>
            <a:r>
              <a:rPr lang="en-US" sz="1600" dirty="0" err="1" smtClean="0"/>
              <a:t>int</a:t>
            </a:r>
            <a:r>
              <a:rPr lang="en-US" sz="1600" b="1" dirty="0" smtClean="0"/>
              <a:t> </a:t>
            </a:r>
            <a:r>
              <a:rPr lang="en-US" sz="1600" dirty="0" err="1" smtClean="0"/>
              <a:t>aSendId</a:t>
            </a:r>
            <a:r>
              <a:rPr lang="en-US" sz="1600" b="1" dirty="0" smtClean="0"/>
              <a:t>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5410200"/>
            <a:ext cx="3429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Upcalls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for operation completion or failure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0" y="5410200"/>
            <a:ext cx="3429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Skeleton forwards to connect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notifier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(seen earlier)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6172200"/>
            <a:ext cx="3429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Client driver supports (dis)connect and send operation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00" y="6172200"/>
            <a:ext cx="3429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Skeleton forwards to send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notifier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(seen earlier)</a:t>
            </a:r>
          </a:p>
        </p:txBody>
      </p:sp>
      <p:sp>
        <p:nvSpPr>
          <p:cNvPr id="18" name="Rectangle 17"/>
          <p:cNvSpPr/>
          <p:nvPr/>
        </p:nvSpPr>
        <p:spPr>
          <a:xfrm rot="5400000">
            <a:off x="6391275" y="2924175"/>
            <a:ext cx="333375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Server is well known name known to driver at creation time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00600" y="4419600"/>
            <a:ext cx="1371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~PP1550.WAV">
            <a:hlinkClick r:id="" action="ppaction://media"/>
          </p:cNvPr>
          <p:cNvPicPr>
            <a:picLocks noRot="1" noChangeAspect="1"/>
          </p:cNvPicPr>
          <p:nvPr>
            <a:wavAudioFile r:embed="rId2" name="~PP155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607853243"/>
      </p:ext>
    </p:extLst>
  </p:cSld>
  <p:clrMapOvr>
    <a:masterClrMapping/>
  </p:clrMapOvr>
  <p:transition advTm="1627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  <p:bldP spid="33" grpId="0" animBg="1"/>
      <p:bldP spid="11" grpId="0" animBg="1"/>
      <p:bldP spid="12" grpId="0" animBg="1"/>
      <p:bldP spid="13" grpId="0" animBg="1"/>
      <p:bldP spid="1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Server Input Port Connection and Communication: Application API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1066800"/>
            <a:ext cx="2590800" cy="434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AGeneric</a:t>
            </a:r>
            <a:r>
              <a:rPr lang="en-US" sz="1600" dirty="0" smtClean="0"/>
              <a:t> Simplex Buffer </a:t>
            </a:r>
            <a:r>
              <a:rPr lang="en-US" sz="1600" dirty="0" err="1" smtClean="0"/>
              <a:t>ServerInputPort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RequestChannelType</a:t>
            </a:r>
            <a:r>
              <a:rPr lang="en-US" sz="1600" dirty="0" smtClean="0"/>
              <a:t>, 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2819400" y="1219200"/>
            <a:ext cx="45720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(</a:t>
            </a:r>
            <a:r>
              <a:rPr lang="en-US" sz="1600" dirty="0" err="1" smtClean="0"/>
              <a:t>dis</a:t>
            </a:r>
            <a:r>
              <a:rPr lang="en-US" sz="1600" dirty="0" smtClean="0"/>
              <a:t>)connect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" y="1066800"/>
            <a:ext cx="25146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inputport.simplex.buffer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76600" y="3200400"/>
            <a:ext cx="4343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calls to receive messages and  port is simplex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76600" y="4267200"/>
            <a:ext cx="4343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Connect does not have to send name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76600" y="5181600"/>
            <a:ext cx="4343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Disconnect must remove channel and all message channels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76600" y="5943600"/>
            <a:ext cx="43434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Skeleton keeps track of all message channels</a:t>
            </a:r>
          </a:p>
        </p:txBody>
      </p:sp>
      <p:pic>
        <p:nvPicPr>
          <p:cNvPr id="13" name="~PP3166.WAV">
            <a:hlinkClick r:id="" action="ppaction://media"/>
          </p:cNvPr>
          <p:cNvPicPr>
            <a:picLocks noRot="1" noChangeAspect="1"/>
          </p:cNvPicPr>
          <p:nvPr>
            <a:wavAudioFile r:embed="rId2" name="~PP316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607853243"/>
      </p:ext>
    </p:extLst>
  </p:cSld>
  <p:clrMapOvr>
    <a:masterClrMapping/>
  </p:clrMapOvr>
  <p:transition advTm="1570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0" grpId="0" animBg="1"/>
      <p:bldP spid="11" grpId="0" animBg="1"/>
      <p:bldP spid="1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 Driver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1295400"/>
            <a:ext cx="2590800" cy="3276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AnNIOSimplexBuffer</a:t>
            </a:r>
            <a:r>
              <a:rPr lang="en-US" sz="1600" dirty="0" smtClean="0"/>
              <a:t> </a:t>
            </a:r>
            <a:r>
              <a:rPr lang="en-US" sz="1600" dirty="0" err="1" smtClean="0"/>
              <a:t>ServerInputPortDriver</a:t>
            </a:r>
            <a:r>
              <a:rPr lang="en-US" sz="1600" dirty="0" smtClean="0"/>
              <a:t> &lt;</a:t>
            </a:r>
            <a:r>
              <a:rPr lang="en-US" sz="1600" dirty="0" err="1" smtClean="0"/>
              <a:t>ServerSocketChannel</a:t>
            </a:r>
            <a:r>
              <a:rPr lang="en-US" sz="1600" dirty="0" smtClean="0"/>
              <a:t>, </a:t>
            </a:r>
            <a:r>
              <a:rPr lang="en-US" sz="1600" dirty="0" err="1" smtClean="0"/>
              <a:t>SocketChannel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2819400" y="2362200"/>
            <a:ext cx="4724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(</a:t>
            </a:r>
            <a:r>
              <a:rPr lang="en-US" sz="1600" dirty="0" err="1" smtClean="0"/>
              <a:t>dis</a:t>
            </a:r>
            <a:r>
              <a:rPr lang="en-US" sz="1600" dirty="0" smtClean="0"/>
              <a:t>)connect()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819400" y="1447800"/>
            <a:ext cx="4724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setSkeleton</a:t>
            </a:r>
            <a:r>
              <a:rPr lang="en-US" sz="1600" dirty="0" smtClean="0"/>
              <a:t>(</a:t>
            </a:r>
            <a:r>
              <a:rPr lang="en-US" sz="1600" dirty="0" err="1" smtClean="0"/>
              <a:t>SimplexServerInputPortSkeleton</a:t>
            </a:r>
            <a:r>
              <a:rPr lang="en-US" sz="1600" dirty="0" smtClean="0"/>
              <a:t> &lt;</a:t>
            </a:r>
            <a:r>
              <a:rPr lang="en-US" sz="1600" dirty="0" err="1" smtClean="0"/>
              <a:t>RequestChannelType</a:t>
            </a:r>
            <a:r>
              <a:rPr lang="en-US" sz="1600" dirty="0" smtClean="0"/>
              <a:t>, 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 </a:t>
            </a:r>
            <a:r>
              <a:rPr lang="en-US" sz="1600" dirty="0" err="1" smtClean="0"/>
              <a:t>aSkeleton</a:t>
            </a:r>
            <a:r>
              <a:rPr lang="en-US" sz="1600" dirty="0" smtClean="0"/>
              <a:t>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19400" y="2895600"/>
            <a:ext cx="4724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disconnect(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 </a:t>
            </a:r>
            <a:r>
              <a:rPr lang="en-US" sz="1600" dirty="0" err="1" smtClean="0"/>
              <a:t>aChannel</a:t>
            </a:r>
            <a:r>
              <a:rPr lang="en-US" sz="1600" dirty="0" smtClean="0"/>
              <a:t>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6534" y="4953000"/>
            <a:ext cx="4724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)connect  (closes) creates request channel and allow it to be connected by clients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5795749"/>
            <a:ext cx="4724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Disconnect message channel, called by skeleton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38800" y="4876800"/>
            <a:ext cx="290015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Skeleton disconnect closes request channel and all message channels</a:t>
            </a:r>
          </a:p>
        </p:txBody>
      </p:sp>
      <p:pic>
        <p:nvPicPr>
          <p:cNvPr id="11" name="~PP3962.WAV">
            <a:hlinkClick r:id="" action="ppaction://media"/>
          </p:cNvPr>
          <p:cNvPicPr>
            <a:picLocks noRot="1" noChangeAspect="1"/>
          </p:cNvPicPr>
          <p:nvPr>
            <a:wavAudioFile r:embed="rId2" name="~PP396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990099759"/>
      </p:ext>
    </p:extLst>
  </p:cSld>
  <p:clrMapOvr>
    <a:masterClrMapping/>
  </p:clrMapOvr>
  <p:transition advTm="197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7" grpId="0" animBg="1"/>
      <p:bldP spid="29" grpId="0" animBg="1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/>
          <p:cNvSpPr/>
          <p:nvPr/>
        </p:nvSpPr>
        <p:spPr>
          <a:xfrm>
            <a:off x="6858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572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572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715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5715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Space (Review)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28600" y="3352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8600" y="4114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600" y="5257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8600" y="3733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Rcv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28600" y="259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8600" y="2057400"/>
            <a:ext cx="1600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Reliable, In-Order?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8600" y="1719944"/>
            <a:ext cx="1600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Location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8600" y="4876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28600" y="2971801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block times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3528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572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28600" y="4495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Language?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1336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715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1336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Intra-Proc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3528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Intra-Host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1336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3528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1336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Input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3528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Free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572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715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1336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3528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572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28600" y="5638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715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SB/No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1336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3528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572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715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1336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66" name="Rectangle 65"/>
          <p:cNvSpPr/>
          <p:nvPr/>
        </p:nvSpPr>
        <p:spPr>
          <a:xfrm>
            <a:off x="33528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Part Sync</a:t>
            </a:r>
          </a:p>
        </p:txBody>
      </p:sp>
      <p:sp>
        <p:nvSpPr>
          <p:cNvPr id="67" name="Rectangle 66"/>
          <p:cNvSpPr/>
          <p:nvPr/>
        </p:nvSpPr>
        <p:spPr>
          <a:xfrm>
            <a:off x="4572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68" name="Rectangle 67"/>
          <p:cNvSpPr/>
          <p:nvPr/>
        </p:nvSpPr>
        <p:spPr>
          <a:xfrm>
            <a:off x="5715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70" name="Rectangle 69"/>
          <p:cNvSpPr/>
          <p:nvPr/>
        </p:nvSpPr>
        <p:spPr>
          <a:xfrm>
            <a:off x="21336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3528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72" name="Rectangle 71"/>
          <p:cNvSpPr/>
          <p:nvPr/>
        </p:nvSpPr>
        <p:spPr>
          <a:xfrm>
            <a:off x="4572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73" name="Rectangle 72"/>
          <p:cNvSpPr/>
          <p:nvPr/>
        </p:nvSpPr>
        <p:spPr>
          <a:xfrm>
            <a:off x="5715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1336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3528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572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77" name="Rectangle 76"/>
          <p:cNvSpPr/>
          <p:nvPr/>
        </p:nvSpPr>
        <p:spPr>
          <a:xfrm>
            <a:off x="5715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78" name="Rectangle 77"/>
          <p:cNvSpPr/>
          <p:nvPr/>
        </p:nvSpPr>
        <p:spPr>
          <a:xfrm>
            <a:off x="21336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pid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33528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filedescp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572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715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28600" y="6019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1336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6" name="Rectangle 85"/>
          <p:cNvSpPr/>
          <p:nvPr/>
        </p:nvSpPr>
        <p:spPr>
          <a:xfrm>
            <a:off x="33528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7" name="Rectangle 86"/>
          <p:cNvSpPr/>
          <p:nvPr/>
        </p:nvSpPr>
        <p:spPr>
          <a:xfrm>
            <a:off x="4572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8" name="Rectangle 87"/>
          <p:cNvSpPr/>
          <p:nvPr/>
        </p:nvSpPr>
        <p:spPr>
          <a:xfrm>
            <a:off x="5715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9" name="Rectangle 88"/>
          <p:cNvSpPr/>
          <p:nvPr/>
        </p:nvSpPr>
        <p:spPr>
          <a:xfrm>
            <a:off x="21336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3528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1" name="Rectangle 90"/>
          <p:cNvSpPr/>
          <p:nvPr/>
        </p:nvSpPr>
        <p:spPr>
          <a:xfrm>
            <a:off x="4572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2" name="Rectangle 91"/>
          <p:cNvSpPr/>
          <p:nvPr/>
        </p:nvSpPr>
        <p:spPr>
          <a:xfrm>
            <a:off x="5715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3" name="Rectangle 92"/>
          <p:cNvSpPr/>
          <p:nvPr/>
        </p:nvSpPr>
        <p:spPr>
          <a:xfrm>
            <a:off x="21336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94" name="Rectangle 93"/>
          <p:cNvSpPr/>
          <p:nvPr/>
        </p:nvSpPr>
        <p:spPr>
          <a:xfrm>
            <a:off x="33528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572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5715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228600" y="640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size?</a:t>
            </a:r>
          </a:p>
        </p:txBody>
      </p:sp>
      <p:sp>
        <p:nvSpPr>
          <p:cNvPr id="98" name="Rectangle 97"/>
          <p:cNvSpPr/>
          <p:nvPr/>
        </p:nvSpPr>
        <p:spPr>
          <a:xfrm>
            <a:off x="21336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1 word</a:t>
            </a:r>
          </a:p>
        </p:txBody>
      </p:sp>
      <p:sp>
        <p:nvSpPr>
          <p:cNvPr id="99" name="Rectangle 98"/>
          <p:cNvSpPr/>
          <p:nvPr/>
        </p:nvSpPr>
        <p:spPr>
          <a:xfrm>
            <a:off x="33528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4572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715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6858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858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4419600" y="990600"/>
            <a:ext cx="2514600" cy="5867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2057400" y="4876800"/>
            <a:ext cx="47244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can we improve distributed IPC without language support?</a:t>
            </a:r>
          </a:p>
        </p:txBody>
      </p:sp>
      <p:pic>
        <p:nvPicPr>
          <p:cNvPr id="106" name="~PP2263.WAV">
            <a:hlinkClick r:id="" action="ppaction://media"/>
          </p:cNvPr>
          <p:cNvPicPr>
            <a:picLocks noRot="1" noChangeAspect="1"/>
          </p:cNvPicPr>
          <p:nvPr>
            <a:wavAudioFile r:embed="rId2" name="~PP226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333067619"/>
      </p:ext>
    </p:extLst>
  </p:cSld>
  <p:clrMapOvr>
    <a:masterClrMapping/>
  </p:clrMapOvr>
  <p:transition advTm="192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104" grpId="0" animBg="1"/>
      <p:bldP spid="82" grpId="0" animBg="1"/>
      <p:bldP spid="10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 Skeleton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2400" y="1066800"/>
            <a:ext cx="2514600" cy="441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AGeneric</a:t>
            </a:r>
            <a:r>
              <a:rPr lang="en-US" sz="1600" dirty="0" smtClean="0"/>
              <a:t> Simplex Buffer </a:t>
            </a:r>
            <a:r>
              <a:rPr lang="en-US" sz="1600" dirty="0" err="1" smtClean="0"/>
              <a:t>ClientInputPort</a:t>
            </a:r>
            <a:r>
              <a:rPr lang="en-US" sz="1600" dirty="0" smtClean="0"/>
              <a:t> &lt;</a:t>
            </a:r>
            <a:r>
              <a:rPr lang="en-US" sz="1600" dirty="0" err="1" smtClean="0"/>
              <a:t>RequestChannelType</a:t>
            </a:r>
            <a:r>
              <a:rPr lang="en-US" sz="1600" dirty="0" smtClean="0"/>
              <a:t>, 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2667000" y="1066800"/>
            <a:ext cx="5943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sz="1600" dirty="0" err="1" smtClean="0"/>
              <a:t>setDriver</a:t>
            </a:r>
            <a:r>
              <a:rPr lang="en-US" sz="1600" dirty="0" smtClean="0"/>
              <a:t>(</a:t>
            </a:r>
            <a:r>
              <a:rPr lang="en-US" sz="1600" dirty="0" err="1" smtClean="0"/>
              <a:t>SimplexBufferServerInputPortDriver</a:t>
            </a:r>
            <a:r>
              <a:rPr lang="en-US" sz="1600" dirty="0" smtClean="0"/>
              <a:t>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&lt;</a:t>
            </a:r>
            <a:r>
              <a:rPr lang="en-US" sz="1600" dirty="0" err="1" smtClean="0"/>
              <a:t>RequestChannelType</a:t>
            </a:r>
            <a:r>
              <a:rPr lang="en-US" sz="1600" dirty="0" smtClean="0"/>
              <a:t>, 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&gt; 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667000" y="1828800"/>
            <a:ext cx="59436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connected(String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667000" y="2362200"/>
            <a:ext cx="5943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notConnected</a:t>
            </a:r>
            <a:r>
              <a:rPr lang="en-US" sz="1600" dirty="0" smtClean="0"/>
              <a:t>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, String </a:t>
            </a:r>
            <a:r>
              <a:rPr lang="en-US" sz="1600" dirty="0" err="1" smtClean="0"/>
              <a:t>anExplanation</a:t>
            </a:r>
            <a:r>
              <a:rPr lang="en-US" sz="1600" dirty="0" smtClean="0"/>
              <a:t>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64725" y="4724969"/>
            <a:ext cx="594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messageReceived</a:t>
            </a:r>
            <a:r>
              <a:rPr lang="en-US" sz="1600" dirty="0" smtClean="0"/>
              <a:t>(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 channel,</a:t>
            </a:r>
          </a:p>
          <a:p>
            <a:pPr algn="ctr"/>
            <a:r>
              <a:rPr lang="en-US" sz="1600" dirty="0" err="1" smtClean="0"/>
              <a:t>ByteBuffer</a:t>
            </a:r>
            <a:r>
              <a:rPr lang="en-US" sz="1600" dirty="0" smtClean="0"/>
              <a:t> message)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67000" y="3048000"/>
            <a:ext cx="5943600" cy="6573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/>
              <a:t>d</a:t>
            </a:r>
            <a:r>
              <a:rPr lang="en-US" sz="1600" dirty="0" smtClean="0"/>
              <a:t>isconnected 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, </a:t>
            </a:r>
            <a:r>
              <a:rPr lang="en-US" sz="1600" b="1" dirty="0" err="1" smtClean="0"/>
              <a:t>boolean</a:t>
            </a:r>
            <a:r>
              <a:rPr lang="en-US" sz="1600" b="1" dirty="0" smtClean="0"/>
              <a:t> </a:t>
            </a:r>
            <a:r>
              <a:rPr lang="en-US" sz="1600" dirty="0" err="1" smtClean="0"/>
              <a:t>anExplicitClose</a:t>
            </a:r>
            <a:r>
              <a:rPr lang="en-US" sz="1600" dirty="0" smtClean="0"/>
              <a:t>, String </a:t>
            </a:r>
            <a:r>
              <a:rPr lang="en-US" sz="1600" dirty="0" err="1" smtClean="0"/>
              <a:t>anExplanation</a:t>
            </a:r>
            <a:r>
              <a:rPr lang="en-US" sz="1600" b="1" dirty="0" smtClean="0"/>
              <a:t>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800" y="5486400"/>
            <a:ext cx="2590800" cy="1299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messageReceived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takes channel as its first call associates received name to channel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64725" y="3755408"/>
            <a:ext cx="5943600" cy="4719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String </a:t>
            </a:r>
            <a:r>
              <a:rPr lang="en-US" sz="1600" dirty="0" err="1" smtClean="0"/>
              <a:t>getClientName</a:t>
            </a:r>
            <a:r>
              <a:rPr lang="en-US" sz="1600" dirty="0" smtClean="0"/>
              <a:t>(</a:t>
            </a:r>
            <a:r>
              <a:rPr lang="en-US" sz="1600" dirty="0" err="1" smtClean="0"/>
              <a:t>MessageChannelType</a:t>
            </a:r>
            <a:r>
              <a:rPr lang="en-US" sz="1600" dirty="0" smtClean="0"/>
              <a:t> channel,)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38600" y="5486400"/>
            <a:ext cx="2049439" cy="771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receive full message from client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410200" y="1828800"/>
            <a:ext cx="2133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Client connect notifications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67000" y="4230237"/>
            <a:ext cx="5959522" cy="4719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MessageChannelType</a:t>
            </a:r>
            <a:r>
              <a:rPr lang="en-US" sz="1600" dirty="0" smtClean="0"/>
              <a:t> </a:t>
            </a:r>
            <a:r>
              <a:rPr lang="en-US" sz="1600" dirty="0" err="1" smtClean="0"/>
              <a:t>getChannel</a:t>
            </a:r>
            <a:r>
              <a:rPr lang="en-US" sz="1600" dirty="0" smtClean="0"/>
              <a:t>(String </a:t>
            </a:r>
            <a:r>
              <a:rPr lang="en-US" sz="1600" dirty="0" err="1" smtClean="0"/>
              <a:t>clientName</a:t>
            </a:r>
            <a:r>
              <a:rPr lang="en-US" sz="1600" dirty="0" smtClean="0"/>
              <a:t>,)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334000" y="3657600"/>
            <a:ext cx="2590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Server skeleton maintains channel to logical name mapping</a:t>
            </a:r>
          </a:p>
        </p:txBody>
      </p:sp>
      <p:pic>
        <p:nvPicPr>
          <p:cNvPr id="19" name="~PP608.WAV">
            <a:hlinkClick r:id="" action="ppaction://media"/>
          </p:cNvPr>
          <p:cNvPicPr>
            <a:picLocks noRot="1" noChangeAspect="1"/>
          </p:cNvPicPr>
          <p:nvPr>
            <a:wavAudioFile r:embed="rId2" name="~PP60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990099759"/>
      </p:ext>
    </p:extLst>
  </p:cSld>
  <p:clrMapOvr>
    <a:masterClrMapping/>
  </p:clrMapOvr>
  <p:transition advTm="324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3" grpId="0" animBg="1"/>
      <p:bldP spid="15" grpId="0" animBg="1"/>
      <p:bldP spid="12" grpId="0" animBg="1"/>
      <p:bldP spid="14" grpId="0" animBg="1"/>
      <p:bldP spid="18" grpId="0" animBg="1"/>
      <p:bldP spid="16" grpId="0" animBg="1"/>
      <p:bldP spid="3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Tasks: Selecting and Defining Trappers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7033" y="1066800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GIPC Send Caller (Client  Skeleton)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6109079" y="914400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GIPC Receive </a:t>
            </a:r>
            <a:r>
              <a:rPr lang="en-US" sz="1600" dirty="0" err="1" smtClean="0"/>
              <a:t>Notifier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311624" y="5410200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GIPC Send Destination (Client Driver)</a:t>
            </a:r>
            <a:endParaRPr lang="en-US" sz="1600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485900" y="2280314"/>
            <a:ext cx="0" cy="312988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36561" y="3845257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External Send Trapper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6172200" y="5384042"/>
            <a:ext cx="2514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GIPC Receive Listener (Server Skeleton)</a:t>
            </a:r>
            <a:endParaRPr lang="en-US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5664389" y="3708210"/>
            <a:ext cx="3397724" cy="625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096000" y="2637999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External Receive Trapper</a:t>
            </a:r>
            <a:endParaRPr lang="en-US" sz="1600" dirty="0"/>
          </a:p>
        </p:txBody>
      </p:sp>
      <p:sp>
        <p:nvSpPr>
          <p:cNvPr id="40" name="Rectangle 39"/>
          <p:cNvSpPr/>
          <p:nvPr/>
        </p:nvSpPr>
        <p:spPr>
          <a:xfrm>
            <a:off x="6103961" y="3997657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External Receive Trapper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228600" y="2485599"/>
            <a:ext cx="2514600" cy="8109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External Send Trapper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2776182" y="2590800"/>
            <a:ext cx="278641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send(String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, 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 </a:t>
            </a:r>
            <a:r>
              <a:rPr lang="en-US" sz="1600" dirty="0" err="1" smtClean="0"/>
              <a:t>aMessage</a:t>
            </a:r>
            <a:r>
              <a:rPr lang="en-US" sz="1600" b="1" dirty="0" smtClean="0"/>
              <a:t>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19400" y="5638800"/>
            <a:ext cx="2786418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send(String </a:t>
            </a:r>
            <a:r>
              <a:rPr lang="en-US" sz="1600" dirty="0" err="1" smtClean="0"/>
              <a:t>aRemoteEnd</a:t>
            </a:r>
            <a:r>
              <a:rPr lang="en-US" sz="1600" dirty="0" smtClean="0"/>
              <a:t>, 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 </a:t>
            </a:r>
            <a:r>
              <a:rPr lang="en-US" sz="1600" dirty="0" err="1" smtClean="0"/>
              <a:t>aMessage</a:t>
            </a:r>
            <a:r>
              <a:rPr lang="en-US" sz="1600" b="1" dirty="0" smtClean="0"/>
              <a:t>);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000" y="4038600"/>
            <a:ext cx="2680079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/>
              <a:t>notifyPortReceive</a:t>
            </a:r>
            <a:r>
              <a:rPr lang="en-US" sz="1600" dirty="0"/>
              <a:t>(String </a:t>
            </a:r>
            <a:r>
              <a:rPr lang="en-US" sz="1600" dirty="0" err="1"/>
              <a:t>remoteEnd</a:t>
            </a:r>
            <a:r>
              <a:rPr lang="en-US" sz="1600" dirty="0"/>
              <a:t>, 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 message</a:t>
            </a:r>
            <a:r>
              <a:rPr lang="en-US" sz="1600" dirty="0"/>
              <a:t>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29000" y="1143000"/>
            <a:ext cx="2680079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/>
              <a:t>notifyPortReceive</a:t>
            </a:r>
            <a:r>
              <a:rPr lang="en-US" sz="1600" dirty="0"/>
              <a:t>(String </a:t>
            </a:r>
            <a:r>
              <a:rPr lang="en-US" sz="1600" dirty="0" err="1"/>
              <a:t>remoteEnd</a:t>
            </a:r>
            <a:r>
              <a:rPr lang="en-US" sz="1600" dirty="0"/>
              <a:t>, </a:t>
            </a:r>
            <a:r>
              <a:rPr lang="en-US" sz="1600" dirty="0" err="1" smtClean="0"/>
              <a:t>MessageType</a:t>
            </a:r>
            <a:r>
              <a:rPr lang="en-US" sz="1600" dirty="0" smtClean="0"/>
              <a:t> message</a:t>
            </a:r>
            <a:r>
              <a:rPr lang="en-US" sz="1600" dirty="0"/>
              <a:t>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81200" y="2057400"/>
            <a:ext cx="5181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Channels are end nodes so oblivious of trappers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81200" y="2743200"/>
            <a:ext cx="5257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port can select initial trappers (changed at runtime by that port or some other object)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81200" y="3505200"/>
            <a:ext cx="5257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Many ports share common trappers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981200" y="4114800"/>
            <a:ext cx="5257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Forwarding trappers and associated factories</a:t>
            </a:r>
          </a:p>
        </p:txBody>
      </p:sp>
      <p:pic>
        <p:nvPicPr>
          <p:cNvPr id="30" name="~PP1851.WAV">
            <a:hlinkClick r:id="" action="ppaction://media"/>
          </p:cNvPr>
          <p:cNvPicPr>
            <a:picLocks noRot="1" noChangeAspect="1"/>
          </p:cNvPicPr>
          <p:nvPr>
            <a:wavAudioFile r:embed="rId2" name="~PP185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311549340"/>
      </p:ext>
    </p:extLst>
  </p:cSld>
  <p:clrMapOvr>
    <a:masterClrMapping/>
  </p:clrMapOvr>
  <p:transition advTm="185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7" grpId="0" animBg="1"/>
      <p:bldP spid="21" grpId="0" animBg="1"/>
      <p:bldP spid="24" grpId="0" animBg="1"/>
      <p:bldP spid="2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 Forwarder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5772" y="1280616"/>
            <a:ext cx="8275138" cy="28341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ASendMessageForwarder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InAndOutMessageType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AnAbstractSendTrapper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InAndOutMessageType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InAndOutMessageType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&gt;{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ASendMessageForwarder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UniNamingSender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InAndOutMessageType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&gt; 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endParaRPr lang="en-US" sz="1400" dirty="0" smtClean="0">
              <a:solidFill>
                <a:srgbClr val="646464"/>
              </a:solidFill>
              <a:latin typeface="Courier New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send(String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remoteName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InAndOutMessageType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message)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Tracer.</a:t>
            </a:r>
            <a:r>
              <a:rPr lang="en-US" sz="1400" i="1" dirty="0" smtClean="0">
                <a:solidFill>
                  <a:srgbClr val="000000"/>
                </a:solidFill>
                <a:latin typeface="Courier New"/>
              </a:rPr>
              <a:t>info(</a:t>
            </a:r>
            <a:r>
              <a:rPr lang="en-US" sz="1400" b="1" i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400" b="1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b="1" i="1" dirty="0" smtClean="0">
                <a:solidFill>
                  <a:srgbClr val="2A00FF"/>
                </a:solidFill>
                <a:latin typeface="Courier New"/>
              </a:rPr>
              <a:t>"Forwarding sent message "</a:t>
            </a:r>
            <a:r>
              <a:rPr lang="en-US" sz="1400" b="1" i="1" dirty="0" smtClean="0">
                <a:solidFill>
                  <a:srgbClr val="000000"/>
                </a:solidFill>
                <a:latin typeface="Courier New"/>
              </a:rPr>
              <a:t> + message);</a:t>
            </a:r>
          </a:p>
          <a:p>
            <a:r>
              <a:rPr lang="en-US" sz="1400" dirty="0" smtClean="0">
                <a:solidFill>
                  <a:srgbClr val="0000C0"/>
                </a:solidFill>
                <a:latin typeface="Courier New"/>
              </a:rPr>
              <a:t>     </a:t>
            </a:r>
            <a:r>
              <a:rPr lang="en-US" sz="1400" dirty="0" err="1" smtClean="0">
                <a:solidFill>
                  <a:srgbClr val="0000C0"/>
                </a:solidFill>
                <a:latin typeface="Courier New"/>
              </a:rPr>
              <a:t>destination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.send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remoteName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,  message);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76600" y="4572000"/>
            <a:ext cx="32766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Inputport.datacomm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~PP4094.WAV">
            <a:hlinkClick r:id="" action="ppaction://media"/>
          </p:cNvPr>
          <p:cNvPicPr>
            <a:picLocks noRot="1" noChangeAspect="1"/>
          </p:cNvPicPr>
          <p:nvPr>
            <a:wavAudioFile r:embed="rId2" name="~PP409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 Forwarder factory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5772" y="1280616"/>
            <a:ext cx="8275138" cy="24531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ASendMessageForwarderFactory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InAndOutMessageType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     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SendTrapperFactory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InAndOutMessageType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InAndOutMessageType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&gt; {</a:t>
            </a:r>
          </a:p>
          <a:p>
            <a:endParaRPr lang="en-US" sz="1400" dirty="0" smtClean="0">
              <a:latin typeface="Courier New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SendTrapper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InAndOutMessageType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InAndOutMessageType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&gt;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     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createSendTrapper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InputPort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anInputPort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    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UniNamingSender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InAndOutMessageType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  return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ASendMessageForwarder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aDestination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76600" y="4572000"/>
            <a:ext cx="32766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Inputport.datacomm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~PP1419.WAV">
            <a:hlinkClick r:id="" action="ppaction://media"/>
          </p:cNvPr>
          <p:cNvPicPr>
            <a:picLocks noRot="1" noChangeAspect="1"/>
          </p:cNvPicPr>
          <p:nvPr>
            <a:wavAudioFile r:embed="rId2" name="~PP141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8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Receive Forwarder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5772" y="1280616"/>
            <a:ext cx="8275138" cy="29865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AReceiveMessageForwarder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InAndOutMessageType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   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AnAbstractReceiveTrapper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InAndOutMessageType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InAndOutMessageType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&gt;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AReceiveMessageForwarder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InputPort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anInputPort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ReceiveNotifier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InAndOutMessageType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aReceiveNotifier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aReceiveNotifier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notifyPortReceive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remoteEnd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InAndOutMessageType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message)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  Tracer.</a:t>
            </a:r>
            <a:r>
              <a:rPr lang="en-US" sz="1400" i="1" dirty="0" smtClean="0">
                <a:solidFill>
                  <a:srgbClr val="000000"/>
                </a:solidFill>
                <a:latin typeface="Courier New"/>
              </a:rPr>
              <a:t>info(</a:t>
            </a:r>
            <a:r>
              <a:rPr lang="en-US" sz="1400" b="1" i="1" dirty="0" smtClean="0">
                <a:solidFill>
                  <a:srgbClr val="7F0055"/>
                </a:solidFill>
                <a:latin typeface="Courier New"/>
              </a:rPr>
              <a:t>this</a:t>
            </a:r>
            <a:r>
              <a:rPr lang="en-US" sz="1400" b="1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b="1" i="1" dirty="0" smtClean="0">
                <a:solidFill>
                  <a:srgbClr val="2A00FF"/>
                </a:solidFill>
                <a:latin typeface="Courier New"/>
              </a:rPr>
              <a:t>“Forwarding received message "</a:t>
            </a:r>
            <a:r>
              <a:rPr lang="en-US" sz="1400" b="1" i="1" dirty="0" smtClean="0">
                <a:solidFill>
                  <a:srgbClr val="000000"/>
                </a:solidFill>
                <a:latin typeface="Courier New"/>
              </a:rPr>
              <a:t> + message);</a:t>
            </a:r>
          </a:p>
          <a:p>
            <a:r>
              <a:rPr lang="en-US" sz="14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400" dirty="0" err="1" smtClean="0">
                <a:solidFill>
                  <a:srgbClr val="0000C0"/>
                </a:solidFill>
                <a:latin typeface="Courier New"/>
              </a:rPr>
              <a:t>destination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.notifyPortReceive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dirty="0" err="1" smtClean="0">
                <a:solidFill>
                  <a:srgbClr val="000000"/>
                </a:solidFill>
                <a:latin typeface="Courier New"/>
              </a:rPr>
              <a:t>remoteEnd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, message);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76600" y="4572000"/>
            <a:ext cx="32766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Inputport.datacomm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~PP147.WAV">
            <a:hlinkClick r:id="" action="ppaction://media"/>
          </p:cNvPr>
          <p:cNvPicPr>
            <a:picLocks noRot="1" noChangeAspect="1"/>
          </p:cNvPicPr>
          <p:nvPr>
            <a:wavAudioFile r:embed="rId2" name="~PP14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 Forwarder factory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5772" y="1280616"/>
            <a:ext cx="8275138" cy="23769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400" dirty="0" smtClean="0">
              <a:latin typeface="Courier New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AReceiveMessageForwarderFactory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InAndOutMessageType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&gt;  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ReceiveTrapperFactory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InAndOutMessageType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InAndOutMessageType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&gt; {</a:t>
            </a:r>
            <a:endParaRPr lang="en-US" sz="1400" dirty="0" smtClean="0">
              <a:solidFill>
                <a:srgbClr val="646464"/>
              </a:solidFill>
              <a:latin typeface="Courier New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ReceiveTrapper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InAndOutMessageType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InAndOutMessageType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&gt;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     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createReceiveTrapper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InputPort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anInputPort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         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ReceiveNotifier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InAndOutMessageType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&gt;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aReceiveNotifier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AReceiveMessageForwarder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anInputPort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aReceiveNotifier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400" dirty="0" smtClean="0"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76600" y="4572000"/>
            <a:ext cx="32766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Inputport.datacomm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~PP3639.WAV">
            <a:hlinkClick r:id="" action="ppaction://media"/>
          </p:cNvPr>
          <p:cNvPicPr>
            <a:picLocks noRot="1" noChangeAspect="1"/>
          </p:cNvPicPr>
          <p:nvPr>
            <a:wavAudioFile r:embed="rId2" name="~PP363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Tasks Types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9600" y="2514600"/>
            <a:ext cx="7848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Data type (buffer, object) independent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4038600"/>
            <a:ext cx="7848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Buffer dependent but driver independent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5562600"/>
            <a:ext cx="7848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 dependent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3200400"/>
            <a:ext cx="78486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send, receive observers (registry, notification), forwarders and factories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4724400"/>
            <a:ext cx="7848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Logical names, and mapping to channels, trapper selection and maybe implementation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6248400"/>
            <a:ext cx="78486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Physical connection and communication, and send/receipt of full messages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1066800"/>
            <a:ext cx="7848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Independent of  Data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Comm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or RPC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600" y="1752600"/>
            <a:ext cx="78486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 connection observers (registry, notification)</a:t>
            </a:r>
          </a:p>
        </p:txBody>
      </p:sp>
      <p:pic>
        <p:nvPicPr>
          <p:cNvPr id="11" name="~PP327.WAV">
            <a:hlinkClick r:id="" action="ppaction://media"/>
          </p:cNvPr>
          <p:cNvPicPr>
            <a:picLocks noRot="1" noChangeAspect="1"/>
          </p:cNvPicPr>
          <p:nvPr>
            <a:wavAudioFile r:embed="rId2" name="~PP32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9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Tasks Types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76400" y="2514600"/>
            <a:ext cx="5334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Data type (buffer, object) independent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6400" y="4038600"/>
            <a:ext cx="5334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Buffer dependent but driver independent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0" y="5562600"/>
            <a:ext cx="5334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Driver dependent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6400" y="3200400"/>
            <a:ext cx="5334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inputport.simplex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4724400"/>
            <a:ext cx="53340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inputport.simplex.buffer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6248400"/>
            <a:ext cx="5334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inputport.simplex.buffer.nio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6400" y="1066800"/>
            <a:ext cx="5334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Independent of  Data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Comm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or RPC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76400" y="1752600"/>
            <a:ext cx="5334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inputport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09800" y="3505200"/>
            <a:ext cx="42672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Determine at runtime the division of labor?</a:t>
            </a:r>
          </a:p>
        </p:txBody>
      </p:sp>
      <p:pic>
        <p:nvPicPr>
          <p:cNvPr id="12" name="~PP2838.WAV">
            <a:hlinkClick r:id="" action="ppaction://media"/>
          </p:cNvPr>
          <p:cNvPicPr>
            <a:picLocks noRot="1" noChangeAspect="1"/>
          </p:cNvPicPr>
          <p:nvPr>
            <a:wavAudioFile r:embed="rId2" name="~PP283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9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143000"/>
            <a:ext cx="83439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209800" y="3352800"/>
            <a:ext cx="4267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 not want to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know about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nio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9800" y="4114800"/>
            <a:ext cx="42672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Filtering?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9800" y="2590800"/>
            <a:ext cx="4191000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 smtClean="0"/>
              <a:t>Tracer.</a:t>
            </a:r>
            <a:r>
              <a:rPr lang="en-US" sz="1600" i="1" dirty="0" err="1" smtClean="0"/>
              <a:t>showInfo</a:t>
            </a:r>
            <a:r>
              <a:rPr lang="en-US" sz="1600" i="1" dirty="0" smtClean="0"/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 smtClean="0"/>
              <a:t>");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7" name="~PP784.WAV">
            <a:hlinkClick r:id="" action="ppaction://media"/>
          </p:cNvPr>
          <p:cNvPicPr>
            <a:picLocks noRot="1" noChangeAspect="1"/>
          </p:cNvPicPr>
          <p:nvPr>
            <a:wavAudioFile r:embed="rId2" name="~PP78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1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Only </a:t>
            </a:r>
            <a:r>
              <a:rPr lang="en-US" dirty="0" err="1" smtClean="0"/>
              <a:t>InputPort.DataComm.Simplex.Buffer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-41091" t="-6550" r="30467" b="22129"/>
          <a:stretch/>
        </p:blipFill>
        <p:spPr bwMode="auto">
          <a:xfrm>
            <a:off x="-4495800" y="881492"/>
            <a:ext cx="12573000" cy="212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-36478" t="144" r="30189" b="-144"/>
          <a:stretch/>
        </p:blipFill>
        <p:spPr bwMode="auto">
          <a:xfrm>
            <a:off x="-3810000" y="3002152"/>
            <a:ext cx="11648364" cy="406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3621.WAV">
            <a:hlinkClick r:id="" action="ppaction://media"/>
          </p:cNvPr>
          <p:cNvPicPr>
            <a:picLocks noRot="1" noChangeAspect="1"/>
          </p:cNvPicPr>
          <p:nvPr>
            <a:wavAudioFile r:embed="rId1" name="~PP362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5918967"/>
      </p:ext>
    </p:extLst>
  </p:cSld>
  <p:clrMapOvr>
    <a:masterClrMapping/>
  </p:clrMapOvr>
  <p:transition advTm="108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6858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28600" y="4495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Language?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28600" y="4876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228600" y="1719944"/>
            <a:ext cx="1600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Location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28600" y="2057400"/>
            <a:ext cx="1600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Reliable, In-Order?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715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28600" y="4114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228600" y="5257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28600" y="3733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Rcv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28600" y="259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228600" y="2971801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Send block times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33528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4572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2133600" y="106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Xinu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5715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21336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Intra-Proc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352800" y="1719944"/>
            <a:ext cx="12192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Intra-Host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572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21336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352800" y="205740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572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21336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Input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3352800" y="259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Free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4572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5715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Bound./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1336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3352800" y="2971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4572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28600" y="5638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blck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times?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5715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SB/No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21336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3352800" y="3352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4572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5715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21336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Sync/No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3352800" y="3733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4572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Sync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5715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21336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3352800" y="4114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4572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5715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21336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3352800" y="4495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4572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5715000" y="4495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21336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pid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352800" y="4876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filedescp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572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5715000" y="487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Host, Port#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228600" y="6019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Unit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21336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3352800" y="5257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4572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715000" y="5257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1336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3352800" y="5638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4572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715000" y="5638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21336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word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352800" y="6019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4572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Byte/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228600" y="6400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size?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21336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1 word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3352800" y="6400800"/>
            <a:ext cx="1219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4572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715000" y="640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5715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5715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6858000" y="1066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Explicit Receive</a:t>
            </a:r>
            <a:endParaRPr lang="en-US" dirty="0"/>
          </a:p>
        </p:txBody>
      </p:sp>
      <p:sp>
        <p:nvSpPr>
          <p:cNvPr id="186" name="Rectangle 185"/>
          <p:cNvSpPr/>
          <p:nvPr/>
        </p:nvSpPr>
        <p:spPr>
          <a:xfrm>
            <a:off x="6858000" y="2590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Inp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6858000" y="1719944"/>
            <a:ext cx="1143000" cy="3374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Distributed</a:t>
            </a:r>
          </a:p>
        </p:txBody>
      </p:sp>
      <p:sp>
        <p:nvSpPr>
          <p:cNvPr id="188" name="Rectangle 187"/>
          <p:cNvSpPr/>
          <p:nvPr/>
        </p:nvSpPr>
        <p:spPr>
          <a:xfrm>
            <a:off x="6858000" y="2057400"/>
            <a:ext cx="1143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Yes/No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858000" y="2971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858000" y="6019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Buf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057400" y="1752600"/>
            <a:ext cx="6172200" cy="6857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 receive requires thread programming and runtime overhead if multiple  ports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228600" y="3352800"/>
            <a:ext cx="16002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057400" y="3276600"/>
            <a:ext cx="5943600" cy="1219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2057400" y="2438400"/>
            <a:ext cx="6172200" cy="6857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Programming select is tedious</a:t>
            </a:r>
          </a:p>
        </p:txBody>
      </p:sp>
      <p:sp>
        <p:nvSpPr>
          <p:cNvPr id="93" name="Rectangle 92"/>
          <p:cNvSpPr/>
          <p:nvPr/>
        </p:nvSpPr>
        <p:spPr>
          <a:xfrm>
            <a:off x="2057400" y="4953001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 observer pattern for send, receive, and all other operations</a:t>
            </a:r>
          </a:p>
        </p:txBody>
      </p:sp>
      <p:sp>
        <p:nvSpPr>
          <p:cNvPr id="94" name="Rectangle 93"/>
          <p:cNvSpPr/>
          <p:nvPr/>
        </p:nvSpPr>
        <p:spPr>
          <a:xfrm>
            <a:off x="6858000" y="3352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95" name="Rectangle 94"/>
          <p:cNvSpPr/>
          <p:nvPr/>
        </p:nvSpPr>
        <p:spPr>
          <a:xfrm>
            <a:off x="2057400" y="5562601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Explicit  (receive) can be built on top using monitors</a:t>
            </a:r>
          </a:p>
        </p:txBody>
      </p:sp>
      <p:sp>
        <p:nvSpPr>
          <p:cNvPr id="96" name="Rectangle 95"/>
          <p:cNvSpPr/>
          <p:nvPr/>
        </p:nvSpPr>
        <p:spPr>
          <a:xfrm>
            <a:off x="6858000" y="3733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N/A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858000" y="4114800"/>
            <a:ext cx="1143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No</a:t>
            </a:r>
          </a:p>
        </p:txBody>
      </p:sp>
      <p:sp>
        <p:nvSpPr>
          <p:cNvPr id="92" name="Rectangle 91"/>
          <p:cNvSpPr/>
          <p:nvPr/>
        </p:nvSpPr>
        <p:spPr>
          <a:xfrm>
            <a:off x="2057400" y="43434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GIPC: No explicit receive, as in RPC</a:t>
            </a:r>
          </a:p>
        </p:txBody>
      </p:sp>
      <p:sp>
        <p:nvSpPr>
          <p:cNvPr id="89" name="Rectangle 88"/>
          <p:cNvSpPr/>
          <p:nvPr/>
        </p:nvSpPr>
        <p:spPr>
          <a:xfrm>
            <a:off x="2057400" y="6172200"/>
            <a:ext cx="6248400" cy="5333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Underlying implementation may create &gt;= 1 threads</a:t>
            </a:r>
          </a:p>
        </p:txBody>
      </p:sp>
      <p:pic>
        <p:nvPicPr>
          <p:cNvPr id="99" name="~PP20.WAV">
            <a:hlinkClick r:id="" action="ppaction://media"/>
          </p:cNvPr>
          <p:cNvPicPr>
            <a:picLocks noRot="1" noChangeAspect="1"/>
          </p:cNvPicPr>
          <p:nvPr>
            <a:wavAudioFile r:embed="rId2" name="~PP2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333067619"/>
      </p:ext>
    </p:extLst>
  </p:cSld>
  <p:clrMapOvr>
    <a:masterClrMapping/>
  </p:clrMapOvr>
  <p:transition advTm="177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</p:childTnLst>
        </p:cTn>
      </p:par>
    </p:tnLst>
    <p:bldLst>
      <p:bldP spid="88" grpId="0" animBg="1"/>
      <p:bldP spid="87" grpId="0" animBg="1"/>
      <p:bldP spid="91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2" grpId="0" animBg="1"/>
      <p:bldP spid="8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Explicit Keywords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137313"/>
            <a:ext cx="7239000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info(String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keyWord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String info);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1444" y="2590800"/>
            <a:ext cx="72390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setKeyWordStatus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keyWord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Boolean status);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443" y="1760561"/>
            <a:ext cx="7239000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Tracer.</a:t>
            </a:r>
            <a:r>
              <a:rPr lang="en-US" sz="1600" i="1" dirty="0">
                <a:latin typeface="Courier New" pitchFamily="49" charset="0"/>
                <a:cs typeface="Courier New" pitchFamily="49" charset="0"/>
              </a:rPr>
              <a:t>info</a:t>
            </a:r>
            <a:r>
              <a:rPr lang="en-US" sz="1600" i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b="1" i="1" dirty="0" smtClean="0">
                <a:latin typeface="Courier New" pitchFamily="49" charset="0"/>
                <a:cs typeface="Courier New" pitchFamily="49" charset="0"/>
              </a:rPr>
              <a:t>“</a:t>
            </a:r>
            <a:r>
              <a:rPr lang="en-US" sz="1600" b="1" i="1" dirty="0" err="1" smtClean="0">
                <a:latin typeface="Courier New" pitchFamily="49" charset="0"/>
                <a:cs typeface="Courier New" pitchFamily="49" charset="0"/>
              </a:rPr>
              <a:t>inputport.datacomm.simplex.buffer</a:t>
            </a:r>
            <a:r>
              <a:rPr lang="en-US" sz="1600" b="1" i="1" dirty="0" smtClean="0">
                <a:latin typeface="Courier New" pitchFamily="49" charset="0"/>
                <a:cs typeface="Courier New" pitchFamily="49" charset="0"/>
              </a:rPr>
              <a:t>", </a:t>
            </a:r>
            <a:r>
              <a:rPr lang="en-US" sz="1600" b="1" i="1" dirty="0">
                <a:latin typeface="Courier New" pitchFamily="49" charset="0"/>
                <a:cs typeface="Courier New" pitchFamily="49" charset="0"/>
              </a:rPr>
              <a:t>"Asking driver to connect and changing status");</a:t>
            </a:r>
            <a:endParaRPr lang="en-US" sz="1600" b="1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1444" y="3661012"/>
            <a:ext cx="7239000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Tracer.</a:t>
            </a:r>
            <a:r>
              <a:rPr lang="en-US" sz="1600" i="1" dirty="0" err="1" smtClean="0">
                <a:latin typeface="Courier New" pitchFamily="49" charset="0"/>
                <a:cs typeface="Courier New" pitchFamily="49" charset="0"/>
              </a:rPr>
              <a:t>setKeyWordStatus</a:t>
            </a:r>
            <a:r>
              <a:rPr lang="en-US" sz="1600" i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b="1" i="1" dirty="0" smtClean="0">
                <a:latin typeface="Courier New" pitchFamily="49" charset="0"/>
                <a:cs typeface="Courier New" pitchFamily="49" charset="0"/>
              </a:rPr>
              <a:t>“</a:t>
            </a:r>
            <a:r>
              <a:rPr lang="en-US" sz="1600" b="1" i="1" dirty="0" err="1" smtClean="0">
                <a:latin typeface="Courier New" pitchFamily="49" charset="0"/>
                <a:cs typeface="Courier New" pitchFamily="49" charset="0"/>
              </a:rPr>
              <a:t>inputport.datacomm.simplex.buffer</a:t>
            </a:r>
            <a:r>
              <a:rPr lang="en-US" sz="1600" b="1" i="1" dirty="0" smtClean="0">
                <a:latin typeface="Courier New" pitchFamily="49" charset="0"/>
                <a:cs typeface="Courier New" pitchFamily="49" charset="0"/>
              </a:rPr>
              <a:t>", true)</a:t>
            </a:r>
            <a:endParaRPr lang="en-US" sz="1600" b="1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4267200"/>
            <a:ext cx="7239000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setKeyWordStatus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ALL_KEYWORDS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81200" y="5181600"/>
            <a:ext cx="4267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Have to specify package name each time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73239" y="5868537"/>
            <a:ext cx="4267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Package name can change</a:t>
            </a:r>
          </a:p>
        </p:txBody>
      </p:sp>
      <p:pic>
        <p:nvPicPr>
          <p:cNvPr id="11" name="~PP3230.WAV">
            <a:hlinkClick r:id="" action="ppaction://media"/>
          </p:cNvPr>
          <p:cNvPicPr>
            <a:picLocks noRot="1" noChangeAspect="1"/>
          </p:cNvPicPr>
          <p:nvPr>
            <a:wavAudioFile r:embed="rId2" name="~PP323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753128569"/>
      </p:ext>
    </p:extLst>
  </p:cSld>
  <p:clrMapOvr>
    <a:masterClrMapping/>
  </p:clrMapOvr>
  <p:transition advTm="232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Implicit </a:t>
            </a:r>
            <a:r>
              <a:rPr lang="en-US" dirty="0" err="1" smtClean="0"/>
              <a:t>KeyWords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137313"/>
            <a:ext cx="8455356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info(Object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String info);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1444" y="2590800"/>
            <a:ext cx="8455356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setKeyWordStatus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(Class c, Boolean status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443" y="1760561"/>
            <a:ext cx="8455356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/>
              <a:t>Tracer.</a:t>
            </a:r>
            <a:r>
              <a:rPr lang="en-US" sz="1600" i="1" dirty="0" smtClean="0"/>
              <a:t>info(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this,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smtClean="0"/>
              <a:t>"Asking </a:t>
            </a:r>
            <a:r>
              <a:rPr lang="en-US" sz="1600" b="1" i="1" dirty="0"/>
              <a:t>driver to connect and changing status");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3200400"/>
            <a:ext cx="8475282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setKeyWordStatus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AGenericSimplexBufferClientInputPort.</a:t>
            </a:r>
            <a:r>
              <a:rPr lang="en-US" sz="1600" b="1" i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             false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7" name="~PP745.WAV">
            <a:hlinkClick r:id="" action="ppaction://media"/>
          </p:cNvPr>
          <p:cNvPicPr>
            <a:picLocks noRot="1" noChangeAspect="1"/>
          </p:cNvPicPr>
          <p:nvPr>
            <a:wavAudioFile r:embed="rId2" name="~PP74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838008656"/>
      </p:ext>
    </p:extLst>
  </p:cSld>
  <p:clrMapOvr>
    <a:masterClrMapping/>
  </p:clrMapOvr>
  <p:transition advTm="50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  <p:bldP spid="11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Showing Package Names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-41091" t="-6550" r="30467" b="22129"/>
          <a:stretch/>
        </p:blipFill>
        <p:spPr bwMode="auto">
          <a:xfrm>
            <a:off x="-4495800" y="881492"/>
            <a:ext cx="12573000" cy="212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l="-36478" t="144" r="30189" b="-144"/>
          <a:stretch/>
        </p:blipFill>
        <p:spPr bwMode="auto">
          <a:xfrm>
            <a:off x="-3810000" y="3002152"/>
            <a:ext cx="11648364" cy="406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133600" y="1828800"/>
            <a:ext cx="4267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Cannot identify classes of the objects printing out messages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3581400"/>
            <a:ext cx="83058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showInfo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setKeyWordStatus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ALL_KEYWORDS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setKeyWordStatus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AGenericSimplexBufferClientInputPort.</a:t>
            </a:r>
            <a:r>
              <a:rPr lang="en-US" sz="1600" b="1" i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setMessagePrefixKind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MessagePrefixKind.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PACKAGE_NAME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7" name="~PP955.WAV">
            <a:hlinkClick r:id="" action="ppaction://media"/>
          </p:cNvPr>
          <p:cNvPicPr>
            <a:picLocks noRot="1" noChangeAspect="1"/>
          </p:cNvPicPr>
          <p:nvPr>
            <a:wavAudioFile r:embed="rId2" name="~PP955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24999634"/>
      </p:ext>
    </p:extLst>
  </p:cSld>
  <p:clrMapOvr>
    <a:masterClrMapping/>
  </p:clrMapOvr>
  <p:transition advTm="163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Showing Short Class Names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1753"/>
          <a:stretch/>
        </p:blipFill>
        <p:spPr bwMode="auto">
          <a:xfrm>
            <a:off x="424218" y="914400"/>
            <a:ext cx="8160224" cy="186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 r="28028"/>
          <a:stretch>
            <a:fillRect/>
          </a:stretch>
        </p:blipFill>
        <p:spPr bwMode="auto">
          <a:xfrm>
            <a:off x="914400" y="3005535"/>
            <a:ext cx="7010400" cy="327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24218" y="2895600"/>
            <a:ext cx="8338782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showInfo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setKeyWordStatus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ALL_KEYWORDS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setKeyWordStatus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AGenericSimplexBufferClientInputPort.</a:t>
            </a:r>
            <a:r>
              <a:rPr lang="en-US" sz="1600" b="1" i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setMessagePrefixKind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MessagePrefixKind.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SHORT_CLASS_NAME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7" name="~PP602.WAV">
            <a:hlinkClick r:id="" action="ppaction://media"/>
          </p:cNvPr>
          <p:cNvPicPr>
            <a:picLocks noRot="1" noChangeAspect="1"/>
          </p:cNvPicPr>
          <p:nvPr>
            <a:wavAudioFile r:embed="rId1" name="~PP60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4571892"/>
      </p:ext>
    </p:extLst>
  </p:cSld>
  <p:clrMapOvr>
    <a:masterClrMapping/>
  </p:clrMapOvr>
  <p:transition advTm="11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MessagePrefix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1137313"/>
            <a:ext cx="7924800" cy="996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setMessagePrefixKind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MessagePrefixKind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</a:t>
            </a:r>
            <a:endParaRPr lang="en-US" sz="16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" y="2590800"/>
            <a:ext cx="7924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enum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MessagePrefixKind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NONE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OBJECT_TO_STRING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SHORT_CLASS_NAME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FULL_CLASS_NAME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PACKAGE_NAME</a:t>
            </a:r>
            <a:endParaRPr lang="en-US" sz="1600" dirty="0" smtClean="0"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pic>
        <p:nvPicPr>
          <p:cNvPr id="6" name="~PP1088.WAV">
            <a:hlinkClick r:id="" action="ppaction://media"/>
          </p:cNvPr>
          <p:cNvPicPr>
            <a:picLocks noRot="1" noChangeAspect="1"/>
          </p:cNvPicPr>
          <p:nvPr>
            <a:wavAudioFile r:embed="rId1" name="~PP108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2208994"/>
      </p:ext>
    </p:extLst>
  </p:cSld>
  <p:clrMapOvr>
    <a:masterClrMapping/>
  </p:clrMapOvr>
  <p:transition advTm="20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Displaying All Classes in Package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r="1753"/>
          <a:stretch/>
        </p:blipFill>
        <p:spPr bwMode="auto">
          <a:xfrm>
            <a:off x="424218" y="914400"/>
            <a:ext cx="8160224" cy="186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 r="28028"/>
          <a:stretch>
            <a:fillRect/>
          </a:stretch>
        </p:blipFill>
        <p:spPr bwMode="auto">
          <a:xfrm>
            <a:off x="914400" y="3005535"/>
            <a:ext cx="7010400" cy="327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09600" y="2205435"/>
            <a:ext cx="8338782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showInfo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setKeyWordStatus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ALL_KEYWORDS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setKeyWordStatus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AGenericSimplexBufferClientInputPort.</a:t>
            </a:r>
            <a:r>
              <a:rPr lang="en-US" sz="1600" b="1" i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setMessagePrefixKind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MessagePrefixKind.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SHORT_CLASS_NAME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66950" y="6019800"/>
            <a:ext cx="42672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if we want  to focus  on one class?</a:t>
            </a:r>
          </a:p>
        </p:txBody>
      </p:sp>
      <p:sp>
        <p:nvSpPr>
          <p:cNvPr id="8" name="Rectangle 7"/>
          <p:cNvSpPr/>
          <p:nvPr/>
        </p:nvSpPr>
        <p:spPr>
          <a:xfrm>
            <a:off x="1394062" y="4642044"/>
            <a:ext cx="3006488" cy="15547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7130" y="1066800"/>
            <a:ext cx="3239069" cy="15547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77771" y="3961112"/>
            <a:ext cx="3239069" cy="15547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3000" y="3124200"/>
            <a:ext cx="52578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~PP3283.WAV">
            <a:hlinkClick r:id="" action="ppaction://media"/>
          </p:cNvPr>
          <p:cNvPicPr>
            <a:picLocks noRot="1" noChangeAspect="1"/>
          </p:cNvPicPr>
          <p:nvPr>
            <a:wavAudioFile r:embed="rId2" name="~PP3283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49080831"/>
      </p:ext>
    </p:extLst>
  </p:cSld>
  <p:clrMapOvr>
    <a:masterClrMapping/>
  </p:clrMapOvr>
  <p:transition advTm="55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Controlling Implicit Keyword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00" y="1095374"/>
            <a:ext cx="550545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1852"/>
          <a:stretch/>
        </p:blipFill>
        <p:spPr bwMode="auto">
          <a:xfrm>
            <a:off x="152825" y="1831644"/>
            <a:ext cx="9480227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2514600"/>
            <a:ext cx="8793282" cy="2095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showInfo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setKeyWordStatus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ALL_KEYWORDS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setImplicitKeywordKind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ImplicitKeywordKind.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OBJECT_CLASS_NAME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setKeyWordStatus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AGenericSimplexBufferClientInputPort.</a:t>
            </a:r>
            <a:r>
              <a:rPr lang="en-US" sz="1600" b="1" i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setMessagePrefixKind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MessagePrefixKind.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SHORT_CLASS_NAME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7" name="~PP3915.WAV">
            <a:hlinkClick r:id="" action="ppaction://media"/>
          </p:cNvPr>
          <p:cNvPicPr>
            <a:picLocks noRot="1" noChangeAspect="1"/>
          </p:cNvPicPr>
          <p:nvPr>
            <a:wavAudioFile r:embed="rId2" name="~PP3915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705350136"/>
      </p:ext>
    </p:extLst>
  </p:cSld>
  <p:clrMapOvr>
    <a:masterClrMapping/>
  </p:clrMapOvr>
  <p:transition advTm="33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Implicit Keyword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1137313"/>
            <a:ext cx="8001000" cy="11486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setImplicitKeywordKind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ImplicitKeywordKind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</a:t>
            </a:r>
            <a:endParaRPr lang="en-US" sz="16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" y="2590800"/>
            <a:ext cx="80010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enum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ImplicitKeywordKind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OBJECT_TO_STRING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OBJECT_CLASS_NAME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OBJECT_PACKAGE_NAME</a:t>
            </a:r>
            <a:endParaRPr lang="en-US" sz="1600" i="1" dirty="0">
              <a:solidFill>
                <a:srgbClr val="0000C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pic>
        <p:nvPicPr>
          <p:cNvPr id="6" name="~PP3544.WAV">
            <a:hlinkClick r:id="" action="ppaction://media"/>
          </p:cNvPr>
          <p:cNvPicPr>
            <a:picLocks noRot="1" noChangeAspect="1"/>
          </p:cNvPicPr>
          <p:nvPr>
            <a:wavAudioFile r:embed="rId1" name="~PP354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5051543"/>
      </p:ext>
    </p:extLst>
  </p:cSld>
  <p:clrMapOvr>
    <a:masterClrMapping/>
  </p:clrMapOvr>
  <p:transition advTm="486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Simplex Echo Server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086600" y="13716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7086600" y="33528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Alice Client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7162800" y="54102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Bob Client</a:t>
            </a:r>
            <a:endParaRPr lang="en-US" sz="16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0" y="914400"/>
            <a:ext cx="6771015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0" y="2667000"/>
            <a:ext cx="6369188" cy="203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29" y="4763352"/>
            <a:ext cx="6369189" cy="209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~PP1420.WAV">
            <a:hlinkClick r:id="" action="ppaction://media"/>
          </p:cNvPr>
          <p:cNvPicPr>
            <a:picLocks noRot="1" noChangeAspect="1"/>
          </p:cNvPicPr>
          <p:nvPr>
            <a:wavAudioFile r:embed="rId1" name="~PP1420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43914995"/>
      </p:ext>
    </p:extLst>
  </p:cSld>
  <p:clrMapOvr>
    <a:masterClrMapping/>
  </p:clrMapOvr>
  <p:transition advTm="42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Duplex  Echo Server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066800"/>
            <a:ext cx="6219969" cy="148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075"/>
          <a:stretch/>
        </p:blipFill>
        <p:spPr bwMode="auto">
          <a:xfrm>
            <a:off x="351429" y="2629578"/>
            <a:ext cx="7239001" cy="194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35" y="4648089"/>
            <a:ext cx="7209431" cy="2040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86600" y="13716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Server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7086600" y="33528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Alice Client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7162800" y="5410200"/>
            <a:ext cx="13716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Bob Client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1676400" y="1485900"/>
            <a:ext cx="5105400" cy="1905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76400" y="1837037"/>
            <a:ext cx="5105400" cy="1905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51429" y="3257550"/>
            <a:ext cx="5105400" cy="28575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0999" y="5314950"/>
            <a:ext cx="5105400" cy="28575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~PP3946.WAV">
            <a:hlinkClick r:id="" action="ppaction://media"/>
          </p:cNvPr>
          <p:cNvPicPr>
            <a:picLocks noRot="1" noChangeAspect="1"/>
          </p:cNvPicPr>
          <p:nvPr>
            <a:wavAudioFile r:embed="rId2" name="~PP3946.WAV"/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530131027"/>
      </p:ext>
    </p:extLst>
  </p:cSld>
  <p:clrMapOvr>
    <a:masterClrMapping/>
  </p:clrMapOvr>
  <p:transition advTm="39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0.1|1.2|34.9|24.7|3.2|3|127|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69.6|37.9|4|3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7.7|3.3|12.4|4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|21|3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30.5|5.9|41.9|5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.2|1.2|2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5|6.6|17.1|21|24.5|5|175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|21.2|1.8|0.9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7.5|2.4|2.3|4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8.8|27.7|1|64.8|4|1.6|7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9.1|15.4|1.9|2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0.4|95|12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8.4|3|58.2|4.7|5.4|6.3|5.5|10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20.2|11.2|2.4|20.9|3.3|1.5|20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8|1.3|15.8|17|16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5|11.7|2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9|3.3|9.1|1.3|1.6|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2.2|26.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8|23.1|8.8|5.4|7.3|4.4|18.3|34.5|16.4|5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7|43.9|2.2|2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7|1.2|1.2|0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6|43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8.4|4.2|15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3|1.6|0.7|0.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1.8|18.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0.6|1.3|19.7|21.7|34.7|374|64.1|64.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4|158.4|2.4|5.9|1.8|2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52.2|102.4|2.2|35|2.3|3.8|25.6|140.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|4.2|5.4|12.4|3.1|12|3.1|1.4|2.9|0.5|0.4|0.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|2.7|52.8|0.9|1.4|1.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4.8|16.1|38.5|2.7|1.2|125.5|1.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|63.1|6.6|16.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2.8|7.2|60|169.7|4.3|10|7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22.4|0.8|9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4.9|6|27.4|19.1|15.8|13.2|2.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40.7|1.2|5.6|1.2|27|1.7|0.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9.5|14.7|1.7|11.7|3.9|1.6|2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1.6|5.6|53.8|66.1|23.3|26.5|2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3|10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2|2.4|2.2|62.6|3.1|9.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0.7|1|1.7|36.9|1.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2|1.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78|4.6|270.8|208.5|62.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6|1.5|35.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|4.3|1.2|54.4|4.3|6.6|3.6|4.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.7|7.2|1.7|1|43.3|1.8|55.8|14.2|4.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7.4|2.3|20.7|9.4|11.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40.7|120.2|22.6|6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0.8|4.2|2.5|8.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1|71|38.9|38.8|2.4|100.6|10.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0.3|32.2|3.5|2.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1|6.3|1.8|8.3|1.2|12.3|0.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47.6|86.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8.2|6|5.9|6.7|201.7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|47.5|6.6|4.8|2|2.1|1.6|8|23.1|5.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2|5.2|19.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9|90.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0.9|0.6|6.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3|1.5|1.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35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9|4.1|18.1|29.7|1.6|2.9|17.2|42.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55.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5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3.9|1.5|55.8|5.1|10.8|40.8|4.8|2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30324</TotalTime>
  <Words>6630</Words>
  <Application>Microsoft Office PowerPoint</Application>
  <PresentationFormat>On-screen Show (4:3)</PresentationFormat>
  <Paragraphs>2063</Paragraphs>
  <Slides>112</Slides>
  <Notes>21</Notes>
  <HiddenSlides>0</HiddenSlides>
  <MMClips>108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3" baseType="lpstr">
      <vt:lpstr>Oriel</vt:lpstr>
      <vt:lpstr>GIPC Byte Data Communication</vt:lpstr>
      <vt:lpstr>GIPC (Generalized IPC)</vt:lpstr>
      <vt:lpstr>GIPC Pair-wise Communication</vt:lpstr>
      <vt:lpstr>Design Space</vt:lpstr>
      <vt:lpstr>Explicit Receive</vt:lpstr>
      <vt:lpstr>Send Block Times and Message Unit</vt:lpstr>
      <vt:lpstr>Guarantees and Reliable Datagram</vt:lpstr>
      <vt:lpstr>Design Space (Review)</vt:lpstr>
      <vt:lpstr>Explicit Receive</vt:lpstr>
      <vt:lpstr>Send Block Times and Message Unit</vt:lpstr>
      <vt:lpstr>Guarantees and Reliable Datagram</vt:lpstr>
      <vt:lpstr>Access- Input Port </vt:lpstr>
      <vt:lpstr>Naming</vt:lpstr>
      <vt:lpstr>Reply</vt:lpstr>
      <vt:lpstr>Buffer Size</vt:lpstr>
      <vt:lpstr>GIPC Design Features</vt:lpstr>
      <vt:lpstr>Simplex Input Port</vt:lpstr>
      <vt:lpstr>Connect</vt:lpstr>
      <vt:lpstr>Connection Interfaces</vt:lpstr>
      <vt:lpstr>Send</vt:lpstr>
      <vt:lpstr>Send Interfaces</vt:lpstr>
      <vt:lpstr> Observer Pattern</vt:lpstr>
      <vt:lpstr>Connection Observer and Observable</vt:lpstr>
      <vt:lpstr>Receive Observable and Observer</vt:lpstr>
      <vt:lpstr>Send Observer and Observable</vt:lpstr>
      <vt:lpstr>Factory-Based Instantiation</vt:lpstr>
      <vt:lpstr>GIPC Abstract Factories</vt:lpstr>
      <vt:lpstr>Simplex Input Port Factory Interface</vt:lpstr>
      <vt:lpstr>Simplex Input Port Factory</vt:lpstr>
      <vt:lpstr>GIPC Simplex Abstract Factories</vt:lpstr>
      <vt:lpstr>Echo Server</vt:lpstr>
      <vt:lpstr>Connection Messages</vt:lpstr>
      <vt:lpstr>Tracing Connection Listener</vt:lpstr>
      <vt:lpstr>Echo Messages</vt:lpstr>
      <vt:lpstr>Echoing Receive Listener</vt:lpstr>
      <vt:lpstr>Send Tracing Messages</vt:lpstr>
      <vt:lpstr>Tracing Send Listener</vt:lpstr>
      <vt:lpstr>Echo Server</vt:lpstr>
      <vt:lpstr>Server</vt:lpstr>
      <vt:lpstr>Code Shared with Client</vt:lpstr>
      <vt:lpstr>Alice/Bob Clients</vt:lpstr>
      <vt:lpstr>Shared Client Code</vt:lpstr>
      <vt:lpstr>Shared Client Code: Process Input</vt:lpstr>
      <vt:lpstr>GIPC Design Features</vt:lpstr>
      <vt:lpstr>GIPC  from Inside and Outside</vt:lpstr>
      <vt:lpstr>Degree of Examination?</vt:lpstr>
      <vt:lpstr>GIPC  from Inside and Outside</vt:lpstr>
      <vt:lpstr>Monolithic Channel-Specific Implementation</vt:lpstr>
      <vt:lpstr>GIPC  from Inside and Outside (Review)</vt:lpstr>
      <vt:lpstr>Monolithic Channel-Specific Implementation (Review)</vt:lpstr>
      <vt:lpstr>Channel-independent Port Skeletons and Channel-Specific Port Drivers</vt:lpstr>
      <vt:lpstr>Analogous Device Architecture</vt:lpstr>
      <vt:lpstr>Client Skeleton and Driver</vt:lpstr>
      <vt:lpstr>Server Skeleton and Driver</vt:lpstr>
      <vt:lpstr>Extensibility</vt:lpstr>
      <vt:lpstr>Pipe-Based Extensibility</vt:lpstr>
      <vt:lpstr>Communication Flow and Trappers</vt:lpstr>
      <vt:lpstr>Send Trapper</vt:lpstr>
      <vt:lpstr>Receive Trapper</vt:lpstr>
      <vt:lpstr>Attaching Trappers</vt:lpstr>
      <vt:lpstr>Trapper Factory</vt:lpstr>
      <vt:lpstr>Trapper Selector Interface</vt:lpstr>
      <vt:lpstr>Global Selectors</vt:lpstr>
      <vt:lpstr>Simplex Buffer Ports</vt:lpstr>
      <vt:lpstr>Tasks Types</vt:lpstr>
      <vt:lpstr>Tasks Types (Review)</vt:lpstr>
      <vt:lpstr>Registering/Notifying Connection Listeners</vt:lpstr>
      <vt:lpstr>Notification Example</vt:lpstr>
      <vt:lpstr>Registering and Notifying Send Listeners</vt:lpstr>
      <vt:lpstr>Registering and Notifying Receive Listeners</vt:lpstr>
      <vt:lpstr>Type Independent Notification</vt:lpstr>
      <vt:lpstr>Connection and Communication</vt:lpstr>
      <vt:lpstr>Client Skeleton and Driver</vt:lpstr>
      <vt:lpstr>Server Skeleton and Driver</vt:lpstr>
      <vt:lpstr>Client Input Port Connection and Communication: Application API</vt:lpstr>
      <vt:lpstr>Client Driver</vt:lpstr>
      <vt:lpstr>Client Skeleton (Upcalls)</vt:lpstr>
      <vt:lpstr>Server Input Port Connection and Communication: Application API</vt:lpstr>
      <vt:lpstr>Server Driver</vt:lpstr>
      <vt:lpstr>Server Skeleton</vt:lpstr>
      <vt:lpstr>Tasks: Selecting and Defining Trappers</vt:lpstr>
      <vt:lpstr>Send Forwarder</vt:lpstr>
      <vt:lpstr>Send Forwarder factory</vt:lpstr>
      <vt:lpstr>Receive Forwarder</vt:lpstr>
      <vt:lpstr>Send Forwarder factory</vt:lpstr>
      <vt:lpstr>Tasks Types</vt:lpstr>
      <vt:lpstr>Tasks Types</vt:lpstr>
      <vt:lpstr>Trace</vt:lpstr>
      <vt:lpstr>Only InputPort.DataComm.Simplex.Buffer</vt:lpstr>
      <vt:lpstr>Explicit Keywords</vt:lpstr>
      <vt:lpstr>Implicit KeyWords</vt:lpstr>
      <vt:lpstr>Showing Package Names</vt:lpstr>
      <vt:lpstr>Showing Short Class Names</vt:lpstr>
      <vt:lpstr>MessagePrefix</vt:lpstr>
      <vt:lpstr>Displaying All Classes in Package</vt:lpstr>
      <vt:lpstr>Controlling Implicit Keyword</vt:lpstr>
      <vt:lpstr>Implicit Keyword</vt:lpstr>
      <vt:lpstr>Simplex Echo Server</vt:lpstr>
      <vt:lpstr>Duplex  Echo Server</vt:lpstr>
      <vt:lpstr>Sublcassed Server Connection Listener</vt:lpstr>
      <vt:lpstr>Duplex Server</vt:lpstr>
      <vt:lpstr>Code Shared with Client</vt:lpstr>
      <vt:lpstr>Client Code</vt:lpstr>
      <vt:lpstr>Duplex Input Port Interfaces</vt:lpstr>
      <vt:lpstr>Driver Inheritance</vt:lpstr>
      <vt:lpstr>Skeleton Inheritance</vt:lpstr>
      <vt:lpstr>Global Selectors</vt:lpstr>
      <vt:lpstr>New Layering</vt:lpstr>
      <vt:lpstr>Server Connect</vt:lpstr>
      <vt:lpstr>Client Connect</vt:lpstr>
      <vt:lpstr>Send and Receive Client Name</vt:lpstr>
      <vt:lpstr>Send and Receive Message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dewan</cp:lastModifiedBy>
  <cp:revision>2574</cp:revision>
  <dcterms:created xsi:type="dcterms:W3CDTF">2006-08-16T00:00:00Z</dcterms:created>
  <dcterms:modified xsi:type="dcterms:W3CDTF">2011-11-13T19:30:03Z</dcterms:modified>
</cp:coreProperties>
</file>