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2.xml" ContentType="application/vnd.openxmlformats-officedocument.presentationml.notesSlide+xml"/>
  <Override PartName="/ppt/tags/tag55.xml" ContentType="application/vnd.openxmlformats-officedocument.presentationml.tags+xml"/>
  <Override PartName="/ppt/notesSlides/notesSlide3.xml" ContentType="application/vnd.openxmlformats-officedocument.presentationml.notesSlide+xml"/>
  <Override PartName="/ppt/tags/tag56.xml" ContentType="application/vnd.openxmlformats-officedocument.presentationml.tags+xml"/>
  <Override PartName="/ppt/notesSlides/notesSlide4.xml" ContentType="application/vnd.openxmlformats-officedocument.presentationml.notesSlide+xml"/>
  <Override PartName="/ppt/tags/tag57.xml" ContentType="application/vnd.openxmlformats-officedocument.presentationml.tags+xml"/>
  <Override PartName="/ppt/notesSlides/notesSlide5.xml" ContentType="application/vnd.openxmlformats-officedocument.presentationml.notesSlide+xml"/>
  <Override PartName="/ppt/tags/tag58.xml" ContentType="application/vnd.openxmlformats-officedocument.presentationml.tags+xml"/>
  <Override PartName="/ppt/notesSlides/notesSlide6.xml" ContentType="application/vnd.openxmlformats-officedocument.presentationml.notesSlide+xml"/>
  <Override PartName="/ppt/tags/tag59.xml" ContentType="application/vnd.openxmlformats-officedocument.presentationml.tags+xml"/>
  <Override PartName="/ppt/notesSlides/notesSlide7.xml" ContentType="application/vnd.openxmlformats-officedocument.presentationml.notesSlide+xml"/>
  <Override PartName="/ppt/tags/tag60.xml" ContentType="application/vnd.openxmlformats-officedocument.presentationml.tags+xml"/>
  <Override PartName="/ppt/notesSlides/notesSlide8.xml" ContentType="application/vnd.openxmlformats-officedocument.presentationml.notesSlide+xml"/>
  <Override PartName="/ppt/tags/tag61.xml" ContentType="application/vnd.openxmlformats-officedocument.presentationml.tags+xml"/>
  <Override PartName="/ppt/notesSlides/notesSlide9.xml" ContentType="application/vnd.openxmlformats-officedocument.presentationml.notesSlide+xml"/>
  <Override PartName="/ppt/tags/tag62.xml" ContentType="application/vnd.openxmlformats-officedocument.presentationml.tags+xml"/>
  <Override PartName="/ppt/notesSlides/notesSlide10.xml" ContentType="application/vnd.openxmlformats-officedocument.presentationml.notesSlide+xml"/>
  <Override PartName="/ppt/tags/tag63.xml" ContentType="application/vnd.openxmlformats-officedocument.presentationml.tags+xml"/>
  <Override PartName="/ppt/notesSlides/notesSlide11.xml" ContentType="application/vnd.openxmlformats-officedocument.presentationml.notesSlide+xml"/>
  <Override PartName="/ppt/tags/tag64.xml" ContentType="application/vnd.openxmlformats-officedocument.presentationml.tags+xml"/>
  <Override PartName="/ppt/notesSlides/notesSlide12.xml" ContentType="application/vnd.openxmlformats-officedocument.presentationml.notesSlide+xml"/>
  <Override PartName="/ppt/tags/tag65.xml" ContentType="application/vnd.openxmlformats-officedocument.presentationml.tags+xml"/>
  <Override PartName="/ppt/notesSlides/notesSlide13.xml" ContentType="application/vnd.openxmlformats-officedocument.presentationml.notesSlide+xml"/>
  <Override PartName="/ppt/tags/tag66.xml" ContentType="application/vnd.openxmlformats-officedocument.presentationml.tags+xml"/>
  <Override PartName="/ppt/notesSlides/notesSlide14.xml" ContentType="application/vnd.openxmlformats-officedocument.presentationml.notesSlide+xml"/>
  <Override PartName="/ppt/tags/tag67.xml" ContentType="application/vnd.openxmlformats-officedocument.presentationml.tags+xml"/>
  <Override PartName="/ppt/notesSlides/notesSlide15.xml" ContentType="application/vnd.openxmlformats-officedocument.presentationml.notesSlide+xml"/>
  <Override PartName="/ppt/tags/tag68.xml" ContentType="application/vnd.openxmlformats-officedocument.presentationml.tags+xml"/>
  <Override PartName="/ppt/notesSlides/notesSlide16.xml" ContentType="application/vnd.openxmlformats-officedocument.presentationml.notesSlide+xml"/>
  <Override PartName="/ppt/tags/tag69.xml" ContentType="application/vnd.openxmlformats-officedocument.presentationml.tags+xml"/>
  <Override PartName="/ppt/notesSlides/notesSlide17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18.xml" ContentType="application/vnd.openxmlformats-officedocument.presentationml.notesSlide+xml"/>
  <Override PartName="/ppt/tags/tag72.xml" ContentType="application/vnd.openxmlformats-officedocument.presentationml.tags+xml"/>
  <Override PartName="/ppt/notesSlides/notesSlide19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20.xml" ContentType="application/vnd.openxmlformats-officedocument.presentationml.notesSlide+xml"/>
  <Override PartName="/ppt/tags/tag76.xml" ContentType="application/vnd.openxmlformats-officedocument.presentationml.tags+xml"/>
  <Override PartName="/ppt/notesSlides/notesSlide21.xml" ContentType="application/vnd.openxmlformats-officedocument.presentationml.notesSlide+xml"/>
  <Override PartName="/ppt/tags/tag77.xml" ContentType="application/vnd.openxmlformats-officedocument.presentationml.tags+xml"/>
  <Override PartName="/ppt/notesSlides/notesSlide22.xml" ContentType="application/vnd.openxmlformats-officedocument.presentationml.notesSlide+xml"/>
  <Override PartName="/ppt/tags/tag78.xml" ContentType="application/vnd.openxmlformats-officedocument.presentationml.tags+xml"/>
  <Override PartName="/ppt/notesSlides/notesSlide23.xml" ContentType="application/vnd.openxmlformats-officedocument.presentationml.notesSlide+xml"/>
  <Override PartName="/ppt/tags/tag79.xml" ContentType="application/vnd.openxmlformats-officedocument.presentationml.tags+xml"/>
  <Override PartName="/ppt/notesSlides/notesSlide24.xml" ContentType="application/vnd.openxmlformats-officedocument.presentationml.notesSlide+xml"/>
  <Override PartName="/ppt/tags/tag80.xml" ContentType="application/vnd.openxmlformats-officedocument.presentationml.tags+xml"/>
  <Override PartName="/ppt/notesSlides/notesSlide25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26.xml" ContentType="application/vnd.openxmlformats-officedocument.presentationml.notesSlide+xml"/>
  <Override PartName="/ppt/tags/tag83.xml" ContentType="application/vnd.openxmlformats-officedocument.presentationml.tags+xml"/>
  <Override PartName="/ppt/notesSlides/notesSlide27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28.xml" ContentType="application/vnd.openxmlformats-officedocument.presentationml.notesSl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1"/>
  </p:notesMasterIdLst>
  <p:handoutMasterIdLst>
    <p:handoutMasterId r:id="rId112"/>
  </p:handoutMasterIdLst>
  <p:sldIdLst>
    <p:sldId id="256" r:id="rId2"/>
    <p:sldId id="796" r:id="rId3"/>
    <p:sldId id="797" r:id="rId4"/>
    <p:sldId id="795" r:id="rId5"/>
    <p:sldId id="679" r:id="rId6"/>
    <p:sldId id="800" r:id="rId7"/>
    <p:sldId id="682" r:id="rId8"/>
    <p:sldId id="683" r:id="rId9"/>
    <p:sldId id="684" r:id="rId10"/>
    <p:sldId id="688" r:id="rId11"/>
    <p:sldId id="689" r:id="rId12"/>
    <p:sldId id="690" r:id="rId13"/>
    <p:sldId id="726" r:id="rId14"/>
    <p:sldId id="798" r:id="rId15"/>
    <p:sldId id="691" r:id="rId16"/>
    <p:sldId id="799" r:id="rId17"/>
    <p:sldId id="694" r:id="rId18"/>
    <p:sldId id="695" r:id="rId19"/>
    <p:sldId id="696" r:id="rId20"/>
    <p:sldId id="697" r:id="rId21"/>
    <p:sldId id="698" r:id="rId22"/>
    <p:sldId id="699" r:id="rId23"/>
    <p:sldId id="702" r:id="rId24"/>
    <p:sldId id="703" r:id="rId25"/>
    <p:sldId id="855" r:id="rId26"/>
    <p:sldId id="856" r:id="rId27"/>
    <p:sldId id="857" r:id="rId28"/>
    <p:sldId id="704" r:id="rId29"/>
    <p:sldId id="705" r:id="rId30"/>
    <p:sldId id="706" r:id="rId31"/>
    <p:sldId id="707" r:id="rId32"/>
    <p:sldId id="717" r:id="rId33"/>
    <p:sldId id="718" r:id="rId34"/>
    <p:sldId id="719" r:id="rId35"/>
    <p:sldId id="804" r:id="rId36"/>
    <p:sldId id="802" r:id="rId37"/>
    <p:sldId id="803" r:id="rId38"/>
    <p:sldId id="825" r:id="rId39"/>
    <p:sldId id="826" r:id="rId40"/>
    <p:sldId id="835" r:id="rId41"/>
    <p:sldId id="828" r:id="rId42"/>
    <p:sldId id="829" r:id="rId43"/>
    <p:sldId id="830" r:id="rId44"/>
    <p:sldId id="831" r:id="rId45"/>
    <p:sldId id="836" r:id="rId46"/>
    <p:sldId id="832" r:id="rId47"/>
    <p:sldId id="833" r:id="rId48"/>
    <p:sldId id="834" r:id="rId49"/>
    <p:sldId id="837" r:id="rId50"/>
    <p:sldId id="838" r:id="rId51"/>
    <p:sldId id="712" r:id="rId52"/>
    <p:sldId id="839" r:id="rId53"/>
    <p:sldId id="708" r:id="rId54"/>
    <p:sldId id="709" r:id="rId55"/>
    <p:sldId id="860" r:id="rId56"/>
    <p:sldId id="861" r:id="rId57"/>
    <p:sldId id="862" r:id="rId58"/>
    <p:sldId id="842" r:id="rId59"/>
    <p:sldId id="843" r:id="rId60"/>
    <p:sldId id="710" r:id="rId61"/>
    <p:sldId id="760" r:id="rId62"/>
    <p:sldId id="761" r:id="rId63"/>
    <p:sldId id="711" r:id="rId64"/>
    <p:sldId id="850" r:id="rId65"/>
    <p:sldId id="851" r:id="rId66"/>
    <p:sldId id="852" r:id="rId67"/>
    <p:sldId id="853" r:id="rId68"/>
    <p:sldId id="844" r:id="rId69"/>
    <p:sldId id="845" r:id="rId70"/>
    <p:sldId id="847" r:id="rId71"/>
    <p:sldId id="848" r:id="rId72"/>
    <p:sldId id="849" r:id="rId73"/>
    <p:sldId id="720" r:id="rId74"/>
    <p:sldId id="724" r:id="rId75"/>
    <p:sldId id="757" r:id="rId76"/>
    <p:sldId id="870" r:id="rId77"/>
    <p:sldId id="728" r:id="rId78"/>
    <p:sldId id="727" r:id="rId79"/>
    <p:sldId id="755" r:id="rId80"/>
    <p:sldId id="732" r:id="rId81"/>
    <p:sldId id="872" r:id="rId82"/>
    <p:sldId id="737" r:id="rId83"/>
    <p:sldId id="871" r:id="rId84"/>
    <p:sldId id="859" r:id="rId85"/>
    <p:sldId id="858" r:id="rId86"/>
    <p:sldId id="788" r:id="rId87"/>
    <p:sldId id="791" r:id="rId88"/>
    <p:sldId id="738" r:id="rId89"/>
    <p:sldId id="740" r:id="rId90"/>
    <p:sldId id="741" r:id="rId91"/>
    <p:sldId id="742" r:id="rId92"/>
    <p:sldId id="743" r:id="rId93"/>
    <p:sldId id="744" r:id="rId94"/>
    <p:sldId id="745" r:id="rId95"/>
    <p:sldId id="746" r:id="rId96"/>
    <p:sldId id="750" r:id="rId97"/>
    <p:sldId id="762" r:id="rId98"/>
    <p:sldId id="873" r:id="rId99"/>
    <p:sldId id="770" r:id="rId100"/>
    <p:sldId id="771" r:id="rId101"/>
    <p:sldId id="772" r:id="rId102"/>
    <p:sldId id="773" r:id="rId103"/>
    <p:sldId id="863" r:id="rId104"/>
    <p:sldId id="864" r:id="rId105"/>
    <p:sldId id="865" r:id="rId106"/>
    <p:sldId id="866" r:id="rId107"/>
    <p:sldId id="867" r:id="rId108"/>
    <p:sldId id="868" r:id="rId109"/>
    <p:sldId id="869" r:id="rId110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D5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1" autoAdjust="0"/>
    <p:restoredTop sz="94494" autoAdjust="0"/>
  </p:normalViewPr>
  <p:slideViewPr>
    <p:cSldViewPr>
      <p:cViewPr varScale="1">
        <p:scale>
          <a:sx n="66" d="100"/>
          <a:sy n="66" d="100"/>
        </p:scale>
        <p:origin x="-44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3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8058B8E9-B5B1-48EF-A384-E4A943DA83A7}" type="datetimeFigureOut">
              <a:rPr lang="en-US" smtClean="0"/>
              <a:pPr/>
              <a:t>10/10/2013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D8DF4898-2120-4E0B-890F-0E75DC2A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509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10/10/2013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50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46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337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337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337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103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10/10/2013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10/10/2013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10/10/2013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2" Type="http://schemas.microsoft.com/office/2007/relationships/media" Target="../media/media10.wm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0.wma"/><Relationship Id="rId2" Type="http://schemas.microsoft.com/office/2007/relationships/media" Target="../media/media100.wma"/><Relationship Id="rId1" Type="http://schemas.openxmlformats.org/officeDocument/2006/relationships/tags" Target="../tags/tag86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1.wma"/><Relationship Id="rId2" Type="http://schemas.microsoft.com/office/2007/relationships/media" Target="../media/media101.wma"/><Relationship Id="rId1" Type="http://schemas.openxmlformats.org/officeDocument/2006/relationships/tags" Target="../tags/tag8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2.wma"/><Relationship Id="rId2" Type="http://schemas.microsoft.com/office/2007/relationships/media" Target="../media/media102.wma"/><Relationship Id="rId1" Type="http://schemas.openxmlformats.org/officeDocument/2006/relationships/tags" Target="../tags/tag88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3.wma"/><Relationship Id="rId1" Type="http://schemas.microsoft.com/office/2007/relationships/media" Target="../media/media103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4.wma"/><Relationship Id="rId2" Type="http://schemas.microsoft.com/office/2007/relationships/media" Target="../media/media104.wma"/><Relationship Id="rId1" Type="http://schemas.openxmlformats.org/officeDocument/2006/relationships/tags" Target="../tags/tag8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5.wma"/><Relationship Id="rId2" Type="http://schemas.microsoft.com/office/2007/relationships/media" Target="../media/media105.wma"/><Relationship Id="rId1" Type="http://schemas.openxmlformats.org/officeDocument/2006/relationships/tags" Target="../tags/tag9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6.wma"/><Relationship Id="rId2" Type="http://schemas.microsoft.com/office/2007/relationships/media" Target="../media/media106.wma"/><Relationship Id="rId1" Type="http://schemas.openxmlformats.org/officeDocument/2006/relationships/tags" Target="../tags/tag9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7.wma"/><Relationship Id="rId2" Type="http://schemas.microsoft.com/office/2007/relationships/media" Target="../media/media107.wma"/><Relationship Id="rId1" Type="http://schemas.openxmlformats.org/officeDocument/2006/relationships/tags" Target="../tags/tag9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8.wma"/><Relationship Id="rId2" Type="http://schemas.microsoft.com/office/2007/relationships/media" Target="../media/media108.wma"/><Relationship Id="rId1" Type="http://schemas.openxmlformats.org/officeDocument/2006/relationships/tags" Target="../tags/tag93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9.wma"/><Relationship Id="rId1" Type="http://schemas.microsoft.com/office/2007/relationships/media" Target="../media/media109.wm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ma"/><Relationship Id="rId2" Type="http://schemas.microsoft.com/office/2007/relationships/media" Target="../media/media11.wm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ma"/><Relationship Id="rId2" Type="http://schemas.microsoft.com/office/2007/relationships/media" Target="../media/media12.wm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2" Type="http://schemas.microsoft.com/office/2007/relationships/media" Target="../media/media13.wma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ma"/><Relationship Id="rId2" Type="http://schemas.microsoft.com/office/2007/relationships/media" Target="../media/media15.wma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ma"/><Relationship Id="rId2" Type="http://schemas.microsoft.com/office/2007/relationships/media" Target="../media/media17.wma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ma"/><Relationship Id="rId2" Type="http://schemas.microsoft.com/office/2007/relationships/media" Target="../media/media18.wma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ma"/><Relationship Id="rId2" Type="http://schemas.microsoft.com/office/2007/relationships/media" Target="../media/media19.wma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2" Type="http://schemas.microsoft.com/office/2007/relationships/media" Target="../media/media2.wm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ma"/><Relationship Id="rId2" Type="http://schemas.microsoft.com/office/2007/relationships/media" Target="../media/media21.wma"/><Relationship Id="rId1" Type="http://schemas.openxmlformats.org/officeDocument/2006/relationships/tags" Target="../tags/tag1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ma"/><Relationship Id="rId2" Type="http://schemas.microsoft.com/office/2007/relationships/media" Target="../media/media22.wma"/><Relationship Id="rId1" Type="http://schemas.openxmlformats.org/officeDocument/2006/relationships/tags" Target="../tags/tag1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ma"/><Relationship Id="rId2" Type="http://schemas.microsoft.com/office/2007/relationships/media" Target="../media/media23.wma"/><Relationship Id="rId1" Type="http://schemas.openxmlformats.org/officeDocument/2006/relationships/tags" Target="../tags/tag1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ma"/><Relationship Id="rId2" Type="http://schemas.microsoft.com/office/2007/relationships/media" Target="../media/media24.wma"/><Relationship Id="rId1" Type="http://schemas.openxmlformats.org/officeDocument/2006/relationships/tags" Target="../tags/tag1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ma"/><Relationship Id="rId2" Type="http://schemas.microsoft.com/office/2007/relationships/media" Target="../media/media25.wma"/><Relationship Id="rId1" Type="http://schemas.openxmlformats.org/officeDocument/2006/relationships/tags" Target="../tags/tag2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ma"/><Relationship Id="rId2" Type="http://schemas.microsoft.com/office/2007/relationships/media" Target="../media/media26.wma"/><Relationship Id="rId1" Type="http://schemas.openxmlformats.org/officeDocument/2006/relationships/tags" Target="../tags/tag2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wma"/><Relationship Id="rId2" Type="http://schemas.microsoft.com/office/2007/relationships/media" Target="../media/media27.wma"/><Relationship Id="rId1" Type="http://schemas.openxmlformats.org/officeDocument/2006/relationships/tags" Target="../tags/tag2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wma"/><Relationship Id="rId2" Type="http://schemas.microsoft.com/office/2007/relationships/media" Target="../media/media28.wma"/><Relationship Id="rId1" Type="http://schemas.openxmlformats.org/officeDocument/2006/relationships/tags" Target="../tags/tag2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wma"/><Relationship Id="rId2" Type="http://schemas.microsoft.com/office/2007/relationships/media" Target="../media/media29.wma"/><Relationship Id="rId1" Type="http://schemas.openxmlformats.org/officeDocument/2006/relationships/tags" Target="../tags/tag2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wma"/><Relationship Id="rId2" Type="http://schemas.microsoft.com/office/2007/relationships/media" Target="../media/media30.wma"/><Relationship Id="rId1" Type="http://schemas.openxmlformats.org/officeDocument/2006/relationships/tags" Target="../tags/tag2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wma"/><Relationship Id="rId2" Type="http://schemas.microsoft.com/office/2007/relationships/media" Target="../media/media31.wma"/><Relationship Id="rId1" Type="http://schemas.openxmlformats.org/officeDocument/2006/relationships/tags" Target="../tags/tag2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wma"/><Relationship Id="rId2" Type="http://schemas.microsoft.com/office/2007/relationships/media" Target="../media/media32.wma"/><Relationship Id="rId1" Type="http://schemas.openxmlformats.org/officeDocument/2006/relationships/tags" Target="../tags/tag2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wma"/><Relationship Id="rId2" Type="http://schemas.microsoft.com/office/2007/relationships/media" Target="../media/media33.wma"/><Relationship Id="rId1" Type="http://schemas.openxmlformats.org/officeDocument/2006/relationships/tags" Target="../tags/tag2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wma"/><Relationship Id="rId2" Type="http://schemas.microsoft.com/office/2007/relationships/media" Target="../media/media34.wma"/><Relationship Id="rId1" Type="http://schemas.openxmlformats.org/officeDocument/2006/relationships/tags" Target="../tags/tag2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wma"/><Relationship Id="rId2" Type="http://schemas.microsoft.com/office/2007/relationships/media" Target="../media/media35.wma"/><Relationship Id="rId1" Type="http://schemas.openxmlformats.org/officeDocument/2006/relationships/tags" Target="../tags/tag3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wma"/><Relationship Id="rId2" Type="http://schemas.microsoft.com/office/2007/relationships/media" Target="../media/media36.wma"/><Relationship Id="rId1" Type="http://schemas.openxmlformats.org/officeDocument/2006/relationships/tags" Target="../tags/tag3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wma"/><Relationship Id="rId2" Type="http://schemas.microsoft.com/office/2007/relationships/media" Target="../media/media37.wma"/><Relationship Id="rId1" Type="http://schemas.openxmlformats.org/officeDocument/2006/relationships/tags" Target="../tags/tag3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8.wma"/><Relationship Id="rId1" Type="http://schemas.microsoft.com/office/2007/relationships/media" Target="../media/media38.wm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wma"/><Relationship Id="rId2" Type="http://schemas.microsoft.com/office/2007/relationships/media" Target="../media/media39.wma"/><Relationship Id="rId1" Type="http://schemas.openxmlformats.org/officeDocument/2006/relationships/tags" Target="../tags/tag3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2" Type="http://schemas.microsoft.com/office/2007/relationships/media" Target="../media/media4.wm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0.wma"/><Relationship Id="rId1" Type="http://schemas.microsoft.com/office/2007/relationships/media" Target="../media/media40.wm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wma"/><Relationship Id="rId2" Type="http://schemas.microsoft.com/office/2007/relationships/media" Target="../media/media41.wma"/><Relationship Id="rId1" Type="http://schemas.openxmlformats.org/officeDocument/2006/relationships/tags" Target="../tags/tag3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2.wma"/><Relationship Id="rId1" Type="http://schemas.microsoft.com/office/2007/relationships/media" Target="../media/media42.wm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wma"/><Relationship Id="rId2" Type="http://schemas.microsoft.com/office/2007/relationships/media" Target="../media/media43.wma"/><Relationship Id="rId1" Type="http://schemas.openxmlformats.org/officeDocument/2006/relationships/tags" Target="../tags/tag3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4.wma"/><Relationship Id="rId2" Type="http://schemas.microsoft.com/office/2007/relationships/media" Target="../media/media44.wma"/><Relationship Id="rId1" Type="http://schemas.openxmlformats.org/officeDocument/2006/relationships/tags" Target="../tags/tag3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5.wma"/><Relationship Id="rId2" Type="http://schemas.microsoft.com/office/2007/relationships/media" Target="../media/media45.wma"/><Relationship Id="rId1" Type="http://schemas.openxmlformats.org/officeDocument/2006/relationships/tags" Target="../tags/tag3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6.wma"/><Relationship Id="rId2" Type="http://schemas.microsoft.com/office/2007/relationships/media" Target="../media/media46.wma"/><Relationship Id="rId1" Type="http://schemas.openxmlformats.org/officeDocument/2006/relationships/tags" Target="../tags/tag3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7.wma"/><Relationship Id="rId2" Type="http://schemas.microsoft.com/office/2007/relationships/media" Target="../media/media47.wma"/><Relationship Id="rId1" Type="http://schemas.openxmlformats.org/officeDocument/2006/relationships/tags" Target="../tags/tag3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8.wma"/><Relationship Id="rId2" Type="http://schemas.microsoft.com/office/2007/relationships/media" Target="../media/media48.wma"/><Relationship Id="rId1" Type="http://schemas.openxmlformats.org/officeDocument/2006/relationships/tags" Target="../tags/tag4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9.wma"/><Relationship Id="rId2" Type="http://schemas.microsoft.com/office/2007/relationships/media" Target="../media/media49.wma"/><Relationship Id="rId1" Type="http://schemas.openxmlformats.org/officeDocument/2006/relationships/tags" Target="../tags/tag4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2" Type="http://schemas.microsoft.com/office/2007/relationships/media" Target="../media/media5.wm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0.wma"/><Relationship Id="rId2" Type="http://schemas.microsoft.com/office/2007/relationships/media" Target="../media/media50.wma"/><Relationship Id="rId1" Type="http://schemas.openxmlformats.org/officeDocument/2006/relationships/tags" Target="../tags/tag4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1.wma"/><Relationship Id="rId1" Type="http://schemas.microsoft.com/office/2007/relationships/media" Target="../media/media51.wma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2.wma"/><Relationship Id="rId2" Type="http://schemas.microsoft.com/office/2007/relationships/media" Target="../media/media52.wma"/><Relationship Id="rId1" Type="http://schemas.openxmlformats.org/officeDocument/2006/relationships/tags" Target="../tags/tag4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media53.wma"/><Relationship Id="rId2" Type="http://schemas.microsoft.com/office/2007/relationships/media" Target="../media/media53.wma"/><Relationship Id="rId1" Type="http://schemas.openxmlformats.org/officeDocument/2006/relationships/tags" Target="../tags/tag4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4.wma"/><Relationship Id="rId2" Type="http://schemas.microsoft.com/office/2007/relationships/media" Target="../media/media54.wma"/><Relationship Id="rId1" Type="http://schemas.openxmlformats.org/officeDocument/2006/relationships/tags" Target="../tags/tag4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5.wma"/><Relationship Id="rId2" Type="http://schemas.microsoft.com/office/2007/relationships/media" Target="../media/media55.wma"/><Relationship Id="rId1" Type="http://schemas.openxmlformats.org/officeDocument/2006/relationships/tags" Target="../tags/tag4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6.wma"/><Relationship Id="rId2" Type="http://schemas.microsoft.com/office/2007/relationships/media" Target="../media/media56.wma"/><Relationship Id="rId1" Type="http://schemas.openxmlformats.org/officeDocument/2006/relationships/tags" Target="../tags/tag4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7.wma"/><Relationship Id="rId2" Type="http://schemas.microsoft.com/office/2007/relationships/media" Target="../media/media57.wma"/><Relationship Id="rId1" Type="http://schemas.openxmlformats.org/officeDocument/2006/relationships/tags" Target="../tags/tag4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8.wma"/><Relationship Id="rId2" Type="http://schemas.microsoft.com/office/2007/relationships/media" Target="../media/media58.wma"/><Relationship Id="rId1" Type="http://schemas.openxmlformats.org/officeDocument/2006/relationships/tags" Target="../tags/tag4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9.wma"/><Relationship Id="rId1" Type="http://schemas.microsoft.com/office/2007/relationships/media" Target="../media/media59.wm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2" Type="http://schemas.microsoft.com/office/2007/relationships/media" Target="../media/media6.wm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media60.wma"/><Relationship Id="rId2" Type="http://schemas.microsoft.com/office/2007/relationships/media" Target="../media/media60.wma"/><Relationship Id="rId1" Type="http://schemas.openxmlformats.org/officeDocument/2006/relationships/tags" Target="../tags/tag5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media61.wma"/><Relationship Id="rId2" Type="http://schemas.microsoft.com/office/2007/relationships/media" Target="../media/media61.wma"/><Relationship Id="rId1" Type="http://schemas.openxmlformats.org/officeDocument/2006/relationships/tags" Target="../tags/tag5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media62.wma"/><Relationship Id="rId2" Type="http://schemas.microsoft.com/office/2007/relationships/media" Target="../media/media62.wma"/><Relationship Id="rId1" Type="http://schemas.openxmlformats.org/officeDocument/2006/relationships/tags" Target="../tags/tag5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3.wma"/><Relationship Id="rId2" Type="http://schemas.microsoft.com/office/2007/relationships/media" Target="../media/media63.wma"/><Relationship Id="rId1" Type="http://schemas.openxmlformats.org/officeDocument/2006/relationships/tags" Target="../tags/tag5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media64.wma"/><Relationship Id="rId2" Type="http://schemas.microsoft.com/office/2007/relationships/media" Target="../media/media64.wma"/><Relationship Id="rId1" Type="http://schemas.openxmlformats.org/officeDocument/2006/relationships/tags" Target="../tags/tag5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5.wma"/><Relationship Id="rId2" Type="http://schemas.microsoft.com/office/2007/relationships/media" Target="../media/media65.wma"/><Relationship Id="rId1" Type="http://schemas.openxmlformats.org/officeDocument/2006/relationships/tags" Target="../tags/tag5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6.wma"/><Relationship Id="rId2" Type="http://schemas.microsoft.com/office/2007/relationships/media" Target="../media/media66.wma"/><Relationship Id="rId1" Type="http://schemas.openxmlformats.org/officeDocument/2006/relationships/tags" Target="../tags/tag5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7.wma"/><Relationship Id="rId2" Type="http://schemas.microsoft.com/office/2007/relationships/media" Target="../media/media67.wma"/><Relationship Id="rId1" Type="http://schemas.openxmlformats.org/officeDocument/2006/relationships/tags" Target="../tags/tag5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8.wma"/><Relationship Id="rId2" Type="http://schemas.microsoft.com/office/2007/relationships/media" Target="../media/media68.wma"/><Relationship Id="rId1" Type="http://schemas.openxmlformats.org/officeDocument/2006/relationships/tags" Target="../tags/tag58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audio" Target="../media/media69.wma"/><Relationship Id="rId2" Type="http://schemas.microsoft.com/office/2007/relationships/media" Target="../media/media69.wma"/><Relationship Id="rId1" Type="http://schemas.openxmlformats.org/officeDocument/2006/relationships/tags" Target="../tags/tag59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2" Type="http://schemas.microsoft.com/office/2007/relationships/media" Target="../media/media7.wm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audio" Target="../media/media70.wma"/><Relationship Id="rId2" Type="http://schemas.microsoft.com/office/2007/relationships/media" Target="../media/media70.wma"/><Relationship Id="rId1" Type="http://schemas.openxmlformats.org/officeDocument/2006/relationships/tags" Target="../tags/tag60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audio" Target="../media/media71.wma"/><Relationship Id="rId2" Type="http://schemas.microsoft.com/office/2007/relationships/media" Target="../media/media71.wma"/><Relationship Id="rId1" Type="http://schemas.openxmlformats.org/officeDocument/2006/relationships/tags" Target="../tags/tag6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audio" Target="../media/media72.wma"/><Relationship Id="rId2" Type="http://schemas.microsoft.com/office/2007/relationships/media" Target="../media/media72.wma"/><Relationship Id="rId1" Type="http://schemas.openxmlformats.org/officeDocument/2006/relationships/tags" Target="../tags/tag6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3.wma"/><Relationship Id="rId1" Type="http://schemas.microsoft.com/office/2007/relationships/media" Target="../media/media73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audio" Target="../media/media74.wma"/><Relationship Id="rId2" Type="http://schemas.microsoft.com/office/2007/relationships/media" Target="../media/media74.wma"/><Relationship Id="rId1" Type="http://schemas.openxmlformats.org/officeDocument/2006/relationships/tags" Target="../tags/tag6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audio" Target="../media/media75.wma"/><Relationship Id="rId2" Type="http://schemas.microsoft.com/office/2007/relationships/media" Target="../media/media75.wma"/><Relationship Id="rId1" Type="http://schemas.openxmlformats.org/officeDocument/2006/relationships/tags" Target="../tags/tag6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6.wma"/><Relationship Id="rId2" Type="http://schemas.microsoft.com/office/2007/relationships/media" Target="../media/media76.wma"/><Relationship Id="rId1" Type="http://schemas.openxmlformats.org/officeDocument/2006/relationships/tags" Target="../tags/tag6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7.wma"/><Relationship Id="rId2" Type="http://schemas.microsoft.com/office/2007/relationships/media" Target="../media/media77.wma"/><Relationship Id="rId1" Type="http://schemas.openxmlformats.org/officeDocument/2006/relationships/tags" Target="../tags/tag6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8.wma"/><Relationship Id="rId2" Type="http://schemas.microsoft.com/office/2007/relationships/media" Target="../media/media78.wma"/><Relationship Id="rId1" Type="http://schemas.openxmlformats.org/officeDocument/2006/relationships/tags" Target="../tags/tag6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audio" Target="../media/media79.wma"/><Relationship Id="rId2" Type="http://schemas.microsoft.com/office/2007/relationships/media" Target="../media/media79.wma"/><Relationship Id="rId1" Type="http://schemas.openxmlformats.org/officeDocument/2006/relationships/tags" Target="../tags/tag68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2" Type="http://schemas.microsoft.com/office/2007/relationships/media" Target="../media/media8.wm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audio" Target="../media/media80.wma"/><Relationship Id="rId2" Type="http://schemas.microsoft.com/office/2007/relationships/media" Target="../media/media80.wma"/><Relationship Id="rId1" Type="http://schemas.openxmlformats.org/officeDocument/2006/relationships/tags" Target="../tags/tag69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audio" Target="../media/media81.wma"/><Relationship Id="rId2" Type="http://schemas.microsoft.com/office/2007/relationships/media" Target="../media/media81.wma"/><Relationship Id="rId1" Type="http://schemas.openxmlformats.org/officeDocument/2006/relationships/tags" Target="../tags/tag7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audio" Target="../media/media82.wma"/><Relationship Id="rId2" Type="http://schemas.microsoft.com/office/2007/relationships/media" Target="../media/media82.wma"/><Relationship Id="rId1" Type="http://schemas.openxmlformats.org/officeDocument/2006/relationships/tags" Target="../tags/tag7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audio" Target="../media/media83.wma"/><Relationship Id="rId2" Type="http://schemas.microsoft.com/office/2007/relationships/media" Target="../media/media83.wma"/><Relationship Id="rId1" Type="http://schemas.openxmlformats.org/officeDocument/2006/relationships/tags" Target="../tags/tag7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audio" Target="../media/media84.wma"/><Relationship Id="rId2" Type="http://schemas.microsoft.com/office/2007/relationships/media" Target="../media/media84.wma"/><Relationship Id="rId1" Type="http://schemas.openxmlformats.org/officeDocument/2006/relationships/tags" Target="../tags/tag7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audio" Target="../media/media85.wma"/><Relationship Id="rId2" Type="http://schemas.microsoft.com/office/2007/relationships/media" Target="../media/media85.wma"/><Relationship Id="rId1" Type="http://schemas.openxmlformats.org/officeDocument/2006/relationships/tags" Target="../tags/tag7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audio" Target="../media/media86.wma"/><Relationship Id="rId2" Type="http://schemas.microsoft.com/office/2007/relationships/media" Target="../media/media86.wma"/><Relationship Id="rId1" Type="http://schemas.openxmlformats.org/officeDocument/2006/relationships/tags" Target="../tags/tag7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7.wma"/><Relationship Id="rId2" Type="http://schemas.microsoft.com/office/2007/relationships/media" Target="../media/media87.wma"/><Relationship Id="rId1" Type="http://schemas.openxmlformats.org/officeDocument/2006/relationships/tags" Target="../tags/tag7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8.wma"/><Relationship Id="rId2" Type="http://schemas.microsoft.com/office/2007/relationships/media" Target="../media/media88.wma"/><Relationship Id="rId1" Type="http://schemas.openxmlformats.org/officeDocument/2006/relationships/tags" Target="../tags/tag7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9.wma"/><Relationship Id="rId2" Type="http://schemas.microsoft.com/office/2007/relationships/media" Target="../media/media89.wma"/><Relationship Id="rId1" Type="http://schemas.openxmlformats.org/officeDocument/2006/relationships/tags" Target="../tags/tag78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2" Type="http://schemas.microsoft.com/office/2007/relationships/media" Target="../media/media9.wm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0.wma"/><Relationship Id="rId2" Type="http://schemas.microsoft.com/office/2007/relationships/media" Target="../media/media90.wma"/><Relationship Id="rId1" Type="http://schemas.openxmlformats.org/officeDocument/2006/relationships/tags" Target="../tags/tag79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audio" Target="../media/media91.wma"/><Relationship Id="rId2" Type="http://schemas.microsoft.com/office/2007/relationships/media" Target="../media/media91.wma"/><Relationship Id="rId1" Type="http://schemas.openxmlformats.org/officeDocument/2006/relationships/tags" Target="../tags/tag80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audio" Target="../media/media92.wma"/><Relationship Id="rId2" Type="http://schemas.microsoft.com/office/2007/relationships/media" Target="../media/media92.wma"/><Relationship Id="rId1" Type="http://schemas.openxmlformats.org/officeDocument/2006/relationships/tags" Target="../tags/tag8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3.wma"/><Relationship Id="rId1" Type="http://schemas.microsoft.com/office/2007/relationships/media" Target="../media/media93.wm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94.wma"/><Relationship Id="rId7" Type="http://schemas.openxmlformats.org/officeDocument/2006/relationships/image" Target="../media/image6.png"/><Relationship Id="rId2" Type="http://schemas.microsoft.com/office/2007/relationships/media" Target="../media/media94.wma"/><Relationship Id="rId1" Type="http://schemas.openxmlformats.org/officeDocument/2006/relationships/tags" Target="../tags/tag8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95.wma"/><Relationship Id="rId7" Type="http://schemas.openxmlformats.org/officeDocument/2006/relationships/image" Target="../media/image6.png"/><Relationship Id="rId2" Type="http://schemas.microsoft.com/office/2007/relationships/media" Target="../media/media95.wma"/><Relationship Id="rId1" Type="http://schemas.openxmlformats.org/officeDocument/2006/relationships/tags" Target="../tags/tag83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audio" Target="../media/media96.wma"/><Relationship Id="rId2" Type="http://schemas.microsoft.com/office/2007/relationships/media" Target="../media/media96.wma"/><Relationship Id="rId1" Type="http://schemas.openxmlformats.org/officeDocument/2006/relationships/tags" Target="../tags/tag8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7.wma"/><Relationship Id="rId1" Type="http://schemas.microsoft.com/office/2007/relationships/media" Target="../media/media97.wma"/><Relationship Id="rId4" Type="http://schemas.openxmlformats.org/officeDocument/2006/relationships/image" Target="../media/image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8.wma"/><Relationship Id="rId1" Type="http://schemas.microsoft.com/office/2007/relationships/media" Target="../media/media98.wma"/><Relationship Id="rId4" Type="http://schemas.openxmlformats.org/officeDocument/2006/relationships/image" Target="../media/image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9.wma"/><Relationship Id="rId2" Type="http://schemas.microsoft.com/office/2007/relationships/media" Target="../media/media99.wma"/><Relationship Id="rId1" Type="http://schemas.openxmlformats.org/officeDocument/2006/relationships/tags" Target="../tags/tag85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Inter Process and Thread Communication: Design Space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858000" cy="1117122"/>
          </a:xfrm>
        </p:spPr>
        <p:txBody>
          <a:bodyPr/>
          <a:lstStyle/>
          <a:p>
            <a:r>
              <a:rPr lang="en-US" dirty="0" smtClean="0"/>
              <a:t>Instructor: Prasun Dewan (FB 150, dewan@unc.edu)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61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/>
          <p:nvPr/>
        </p:nvSpPr>
        <p:spPr>
          <a:xfrm>
            <a:off x="2819400" y="3810000"/>
            <a:ext cx="1905000" cy="2209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 (P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Software Interrupts (Signals)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52400" y="3733800"/>
            <a:ext cx="1905000" cy="2209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 (P</a:t>
            </a:r>
            <a:r>
              <a:rPr lang="en-US" baseline="30000" dirty="0" smtClean="0"/>
              <a:t>1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17" name="Straight Arrow Connector 16"/>
          <p:cNvCxnSpPr>
            <a:endCxn id="26" idx="0"/>
          </p:cNvCxnSpPr>
          <p:nvPr/>
        </p:nvCxnSpPr>
        <p:spPr>
          <a:xfrm>
            <a:off x="2743200" y="2819400"/>
            <a:ext cx="1028700" cy="9906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124200" y="4191000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handler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124200" y="5257800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handler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295400" y="1752600"/>
            <a:ext cx="25146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Operating System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971800" y="2935069"/>
            <a:ext cx="137160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register (1, handler</a:t>
            </a:r>
            <a:r>
              <a:rPr lang="en-US" baseline="30000" dirty="0" smtClean="0"/>
              <a:t>1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10800000" flipV="1">
            <a:off x="1143000" y="2819400"/>
            <a:ext cx="1143000" cy="9144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14400" y="2935069"/>
            <a:ext cx="121920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interrupt (P</a:t>
            </a:r>
            <a:r>
              <a:rPr lang="en-US" baseline="30000" dirty="0" smtClean="0"/>
              <a:t>2</a:t>
            </a:r>
            <a:r>
              <a:rPr lang="en-US" dirty="0" smtClean="0"/>
              <a:t>, 1)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rot="10800000">
            <a:off x="2438400" y="2667000"/>
            <a:ext cx="685800" cy="14859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4800600" y="1143000"/>
            <a:ext cx="37338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Information receiving process registers software  interrupt number and handlers with OS</a:t>
            </a:r>
          </a:p>
        </p:txBody>
      </p:sp>
      <p:sp>
        <p:nvSpPr>
          <p:cNvPr id="54" name="Rectangle 53"/>
          <p:cNvSpPr/>
          <p:nvPr/>
        </p:nvSpPr>
        <p:spPr>
          <a:xfrm>
            <a:off x="4800600" y="2667000"/>
            <a:ext cx="37338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Information sender interrupts (signals) receiving process by naming process and handler#</a:t>
            </a:r>
          </a:p>
        </p:txBody>
      </p:sp>
      <p:sp>
        <p:nvSpPr>
          <p:cNvPr id="58" name="Rectangle 57"/>
          <p:cNvSpPr/>
          <p:nvPr/>
        </p:nvSpPr>
        <p:spPr>
          <a:xfrm>
            <a:off x="4800600" y="4267200"/>
            <a:ext cx="3733800" cy="1371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OS calls  software interrupt handler in process, interrupting  its current activity,  just as hardware calls hardware-interrupt handler  in  CPU.  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800600" y="2133600"/>
            <a:ext cx="373380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register (</a:t>
            </a:r>
            <a:r>
              <a:rPr lang="en-US" dirty="0" err="1" smtClean="0"/>
              <a:t>interupt</a:t>
            </a:r>
            <a:r>
              <a:rPr lang="en-US" dirty="0" smtClean="0"/>
              <a:t>#, handler)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4800600" y="3733800"/>
            <a:ext cx="373380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interrupt (process id, interrupt#)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800600" y="6248400"/>
            <a:ext cx="37338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Uses stack of current thread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00600" y="5791200"/>
            <a:ext cx="3733800" cy="4572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New thread created?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929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 animBg="1"/>
      <p:bldP spid="22" grpId="0" animBg="1"/>
      <p:bldP spid="28" grpId="0" animBg="1"/>
      <p:bldP spid="32" grpId="0" animBg="1"/>
      <p:bldP spid="53" grpId="0" animBg="1"/>
      <p:bldP spid="54" grpId="0" animBg="1"/>
      <p:bldP spid="58" grpId="0" animBg="1"/>
      <p:bldP spid="62" grpId="0" animBg="1"/>
      <p:bldP spid="63" grpId="0" animBg="1"/>
      <p:bldP spid="18" grpId="0" animBg="1"/>
      <p:bldP spid="19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38200" y="1447800"/>
            <a:ext cx="69342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Intra-Computer Message Passing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2192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1600200" y="3521765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3429000" y="3200400"/>
            <a:ext cx="16764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5400000">
            <a:off x="1981994" y="3123406"/>
            <a:ext cx="7620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1676400" y="1752600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5105400" y="16764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50" name="Oval 49"/>
          <p:cNvSpPr/>
          <p:nvPr/>
        </p:nvSpPr>
        <p:spPr>
          <a:xfrm>
            <a:off x="5486400" y="3597965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 rot="5400000">
            <a:off x="5868194" y="3199606"/>
            <a:ext cx="7620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5562600" y="1828800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676400" y="5181600"/>
            <a:ext cx="4800600" cy="76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Inter-Process:  Cooperating processes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76400" y="5867400"/>
            <a:ext cx="4800600" cy="762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| more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04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953000" y="1447800"/>
            <a:ext cx="25146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143000" y="1447800"/>
            <a:ext cx="25146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Inter-Computer Message Passing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2192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1600200" y="3521765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3429000" y="3200400"/>
            <a:ext cx="16764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5400000">
            <a:off x="1981994" y="3123406"/>
            <a:ext cx="7620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1676400" y="1752600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5105400" y="16764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50" name="Oval 49"/>
          <p:cNvSpPr/>
          <p:nvPr/>
        </p:nvSpPr>
        <p:spPr>
          <a:xfrm>
            <a:off x="5486400" y="3597965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 rot="5400000">
            <a:off x="5868194" y="3199606"/>
            <a:ext cx="7620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5562600" y="1828800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133600" y="5867400"/>
            <a:ext cx="4800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Inter-Computer 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 Inter-Process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33600" y="4114800"/>
            <a:ext cx="4800600" cy="76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Inter-Computer:  Cooperating remote processes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133600" y="4876800"/>
            <a:ext cx="4800600" cy="762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File, web, …, servers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5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Location: Applications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76400" y="1524000"/>
            <a:ext cx="4800600" cy="76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Intra-Process:  Avoids global memory</a:t>
            </a:r>
          </a:p>
        </p:txBody>
      </p:sp>
      <p:sp>
        <p:nvSpPr>
          <p:cNvPr id="4" name="Rectangle 3"/>
          <p:cNvSpPr/>
          <p:nvPr/>
        </p:nvSpPr>
        <p:spPr>
          <a:xfrm>
            <a:off x="1676400" y="2438400"/>
            <a:ext cx="4800600" cy="76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Inter-Process:  Cooperating processes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676400" y="4114800"/>
            <a:ext cx="4800600" cy="76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Inter-Computer:  Cooperating remote processes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676400" y="3124200"/>
            <a:ext cx="4800600" cy="762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| more</a:t>
            </a:r>
          </a:p>
        </p:txBody>
      </p:sp>
      <p:sp>
        <p:nvSpPr>
          <p:cNvPr id="7" name="Rectangle 6"/>
          <p:cNvSpPr/>
          <p:nvPr/>
        </p:nvSpPr>
        <p:spPr>
          <a:xfrm>
            <a:off x="1676400" y="4876800"/>
            <a:ext cx="4800600" cy="762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File, web, …, servers</a:t>
            </a:r>
          </a:p>
        </p:txBody>
      </p:sp>
      <p:sp>
        <p:nvSpPr>
          <p:cNvPr id="8" name="Rectangle 7"/>
          <p:cNvSpPr/>
          <p:nvPr/>
        </p:nvSpPr>
        <p:spPr>
          <a:xfrm>
            <a:off x="1676400" y="5791200"/>
            <a:ext cx="4800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More flexible and distant the message passing, the more complex the API and implementation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87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Name Port?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4290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37345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 flipH="1" flipV="1">
            <a:off x="37345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33528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B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33528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A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08165"/>
      </p:ext>
    </p:extLst>
  </p:cSld>
  <p:clrMapOvr>
    <a:masterClrMapping/>
  </p:clrMapOvr>
  <p:transition advTm="523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Intra-Process (Address Space) Communication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52400" y="1600200"/>
            <a:ext cx="65532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1600200" y="3521765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48" name="Oval 47"/>
          <p:cNvSpPr/>
          <p:nvPr/>
        </p:nvSpPr>
        <p:spPr>
          <a:xfrm>
            <a:off x="1676400" y="1752600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09600" y="5105400"/>
            <a:ext cx="2590800" cy="8686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same process, shared memory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95800" y="5105400"/>
            <a:ext cx="2590800" cy="8686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single  port variable can be used by all threads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3429000" y="2743200"/>
            <a:ext cx="12954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Handle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410200" y="2743200"/>
            <a:ext cx="990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3048000" y="3505199"/>
            <a:ext cx="1143000" cy="58806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>
            <a:off x="3124200" y="2286000"/>
            <a:ext cx="1066800" cy="4572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>
            <a:off x="4724400" y="3124200"/>
            <a:ext cx="685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971800" y="6172200"/>
            <a:ext cx="2590800" cy="5638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Xinu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CSP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5813804"/>
      </p:ext>
    </p:extLst>
  </p:cSld>
  <p:clrMapOvr>
    <a:masterClrMapping/>
  </p:clrMapOvr>
  <p:transition advTm="32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3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38200" y="1447800"/>
            <a:ext cx="70104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Intra-Computer Message Passing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219200" y="2514600"/>
            <a:ext cx="2286000" cy="2209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5181600" y="2667000"/>
            <a:ext cx="2286000" cy="2133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971800" y="5334000"/>
            <a:ext cx="2590800" cy="1295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With different processes, on same OS, different resource (file) descriptors name common port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2400" y="5334000"/>
            <a:ext cx="2590800" cy="1295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Similar to naming shared file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96000" y="5257800"/>
            <a:ext cx="2590800" cy="1600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These can be inherited from common parent process (like standard I/O) or they can have external name like a file name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10000" y="1676400"/>
            <a:ext cx="9906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</a:t>
            </a:r>
            <a:endParaRPr lang="en-US" dirty="0"/>
          </a:p>
        </p:txBody>
      </p:sp>
      <p:cxnSp>
        <p:nvCxnSpPr>
          <p:cNvPr id="19" name="Straight Arrow Connector 18"/>
          <p:cNvCxnSpPr>
            <a:stCxn id="17" idx="1"/>
            <a:endCxn id="21" idx="0"/>
          </p:cNvCxnSpPr>
          <p:nvPr/>
        </p:nvCxnSpPr>
        <p:spPr>
          <a:xfrm rot="10800000" flipV="1">
            <a:off x="2324100" y="2057400"/>
            <a:ext cx="1485900" cy="9144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524000" y="2971800"/>
            <a:ext cx="16002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Process-specific local handle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562600" y="3048000"/>
            <a:ext cx="16002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Process-specific local handle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800600" y="1981200"/>
            <a:ext cx="1600200" cy="9906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791200" y="1295400"/>
            <a:ext cx="2590800" cy="5638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Pipes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2341376"/>
      </p:ext>
    </p:extLst>
  </p:cSld>
  <p:clrMapOvr>
    <a:masterClrMapping/>
  </p:clrMapOvr>
  <p:transition advTm="417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5" grpId="0" animBg="1"/>
      <p:bldP spid="16" grpId="0" animBg="1"/>
      <p:bldP spid="21" grpId="0" animBg="1"/>
      <p:bldP spid="24" grpId="0" animBg="1"/>
      <p:bldP spid="14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343400" y="1447800"/>
            <a:ext cx="41910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533400" y="1447800"/>
            <a:ext cx="25146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General Message Passing: External Name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6096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60960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838200" y="3855720"/>
            <a:ext cx="2819400" cy="8686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Cannot inherit handle from common parent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67200" y="3855720"/>
            <a:ext cx="3810000" cy="8686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an external name on which both parties agree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48200" y="1676400"/>
            <a:ext cx="9906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400800" y="2133600"/>
            <a:ext cx="1600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Local Handle</a:t>
            </a:r>
            <a:endParaRPr lang="en-US" dirty="0"/>
          </a:p>
        </p:txBody>
      </p:sp>
      <p:cxnSp>
        <p:nvCxnSpPr>
          <p:cNvPr id="28" name="Straight Arrow Connector 27"/>
          <p:cNvCxnSpPr>
            <a:endCxn id="26" idx="1"/>
          </p:cNvCxnSpPr>
          <p:nvPr/>
        </p:nvCxnSpPr>
        <p:spPr>
          <a:xfrm>
            <a:off x="5638800" y="1905000"/>
            <a:ext cx="762000" cy="6096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914400" y="2133600"/>
            <a:ext cx="1600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Remote Handle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10800000" flipV="1">
            <a:off x="2514600" y="1981200"/>
            <a:ext cx="2057400" cy="5334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103667"/>
      </p:ext>
    </p:extLst>
  </p:cSld>
  <p:clrMapOvr>
    <a:masterClrMapping/>
  </p:clrMapOvr>
  <p:transition advTm="299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21" grpId="0" animBg="1"/>
      <p:bldP spid="26" grpId="0" animBg="1"/>
      <p:bldP spid="55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3551" y="2045387"/>
            <a:ext cx="7950176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compatible if underlying communication mechanism requires handshake and thus connection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0238" y="5181600"/>
            <a:ext cx="7933214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 external name server keeps name to handle binding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3551" y="1570383"/>
            <a:ext cx="7950176" cy="4614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Datagram Socket</a:t>
            </a:r>
          </a:p>
        </p:txBody>
      </p:sp>
      <p:sp>
        <p:nvSpPr>
          <p:cNvPr id="7" name="Rectangle 6"/>
          <p:cNvSpPr/>
          <p:nvPr/>
        </p:nvSpPr>
        <p:spPr>
          <a:xfrm>
            <a:off x="443551" y="1113183"/>
            <a:ext cx="7950176" cy="46147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use external name  for each message, specifying machine address each time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0238" y="3657600"/>
            <a:ext cx="7933215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External name may be bound to handle, which may result in handshake between two machines and authentication and access control  at connection time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3551" y="2807387"/>
            <a:ext cx="7950176" cy="4614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Access control needed on each message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0238" y="4495800"/>
            <a:ext cx="7950176" cy="4614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Stream Socket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0238" y="5943600"/>
            <a:ext cx="7950176" cy="4614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Java RMI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67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12"/>
    </mc:Choice>
    <mc:Fallback xmlns="">
      <p:transition spd="slow" advTm="203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Connection vs. Non Connection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00200" y="1905000"/>
            <a:ext cx="6400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Non connection based IPC can use any of these mechanisms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0200" y="3048000"/>
            <a:ext cx="64008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Connection based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ipc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uses handles, not involving external name server, representing specific connection that defines data associated with connection such as offset in stream and rights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8005668"/>
      </p:ext>
    </p:extLst>
  </p:cSld>
  <p:clrMapOvr>
    <a:masterClrMapping/>
  </p:clrMapOvr>
  <p:transition advTm="267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IPC Design </a:t>
            </a:r>
            <a:r>
              <a:rPr lang="en-US" dirty="0" smtClean="0"/>
              <a:t>Space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33400" y="990600"/>
            <a:ext cx="8077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Shared Memory</a:t>
            </a:r>
          </a:p>
        </p:txBody>
      </p:sp>
      <p:sp>
        <p:nvSpPr>
          <p:cNvPr id="4" name="Rectangle 3"/>
          <p:cNvSpPr/>
          <p:nvPr/>
        </p:nvSpPr>
        <p:spPr>
          <a:xfrm>
            <a:off x="532598" y="1600200"/>
            <a:ext cx="80772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Software Interrupts</a:t>
            </a:r>
          </a:p>
        </p:txBody>
      </p:sp>
      <p:sp>
        <p:nvSpPr>
          <p:cNvPr id="5" name="Rectangle 4"/>
          <p:cNvSpPr/>
          <p:nvPr/>
        </p:nvSpPr>
        <p:spPr>
          <a:xfrm>
            <a:off x="543827" y="2362200"/>
            <a:ext cx="80772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Passing (Multiple Dimensions)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92485" y="3832699"/>
            <a:ext cx="2203316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 blocking times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92486" y="4419600"/>
            <a:ext cx="2203316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Language support?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92486" y="3200400"/>
            <a:ext cx="2203315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Buffer sizes?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3294" y="5029200"/>
            <a:ext cx="1708316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RPC or RA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648200" y="3200400"/>
            <a:ext cx="2173706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Explicit receive?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648200" y="4267200"/>
            <a:ext cx="2173706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Select?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934434" y="3200400"/>
            <a:ext cx="1676166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Reply?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648200" y="3733800"/>
            <a:ext cx="2173706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 Blocking times?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934200" y="3733800"/>
            <a:ext cx="16764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Reply </a:t>
            </a:r>
            <a:r>
              <a:rPr lang="en-US" dirty="0">
                <a:latin typeface="Calibri" pitchFamily="34" charset="0"/>
                <a:cs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locking times?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93294" y="4419600"/>
            <a:ext cx="1708316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Access?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01484" y="5638800"/>
            <a:ext cx="1708316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Byte, Block or Object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01484" y="3810000"/>
            <a:ext cx="1708316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In-order?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01484" y="3200400"/>
            <a:ext cx="1708316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Reliable?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648200" y="4876800"/>
            <a:ext cx="2209800" cy="8382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Location of communicating threads?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648200" y="5791200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Naming?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910764"/>
      </p:ext>
    </p:extLst>
  </p:cSld>
  <p:clrMapOvr>
    <a:masterClrMapping/>
  </p:clrMapOvr>
  <p:transition advTm="1217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/>
          <p:nvPr/>
        </p:nvSpPr>
        <p:spPr>
          <a:xfrm>
            <a:off x="2819400" y="3810000"/>
            <a:ext cx="1905000" cy="2209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 (P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OS-Process Communication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743200" y="2819400"/>
            <a:ext cx="1028700" cy="9906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124200" y="4191000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handler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124200" y="5257800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handler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295400" y="1752600"/>
            <a:ext cx="25146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Operating System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971800" y="2935069"/>
            <a:ext cx="137160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register (1, handler</a:t>
            </a:r>
            <a:r>
              <a:rPr lang="en-US" baseline="30000" dirty="0" smtClean="0"/>
              <a:t>1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rot="10800000">
            <a:off x="2438400" y="2667000"/>
            <a:ext cx="685800" cy="14859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4953000" y="1905000"/>
            <a:ext cx="3733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User  wishes to kill process (CTRL-C)</a:t>
            </a:r>
          </a:p>
        </p:txBody>
      </p:sp>
      <p:sp>
        <p:nvSpPr>
          <p:cNvPr id="54" name="Rectangle 53"/>
          <p:cNvSpPr/>
          <p:nvPr/>
        </p:nvSpPr>
        <p:spPr>
          <a:xfrm>
            <a:off x="4953000" y="2743200"/>
            <a:ext cx="3733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 alarm set by process goes 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953000" y="3581400"/>
            <a:ext cx="3733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Some limit such as file size or virtual time expired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57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3" grpId="0" animBg="1"/>
      <p:bldP spid="54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Software Interrupts Pro and Cons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600200" y="1295400"/>
            <a:ext cx="5650706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React to OS Event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612106" y="3276600"/>
            <a:ext cx="5638800" cy="838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Assumes processes share an operating system thus not suitable  when processes on different computers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612106" y="4953000"/>
            <a:ext cx="5638800" cy="6096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Receiver  cannot  delay processing information (Dual of shared memory problem)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612106" y="2438400"/>
            <a:ext cx="5638800" cy="762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Communicates only event id, not parameters of the event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1612106" y="1828800"/>
            <a:ext cx="5650706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Familiar interrupt  model for IPC</a:t>
            </a:r>
          </a:p>
        </p:txBody>
      </p:sp>
      <p:sp>
        <p:nvSpPr>
          <p:cNvPr id="9" name="Rectangle 8"/>
          <p:cNvSpPr/>
          <p:nvPr/>
        </p:nvSpPr>
        <p:spPr>
          <a:xfrm>
            <a:off x="1600200" y="5562600"/>
            <a:ext cx="56388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way of queuing signals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00200" y="4114800"/>
            <a:ext cx="56388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Process ids  (usually) make no sense on other computers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817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31" grpId="0" animBg="1"/>
      <p:bldP spid="32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Message Passing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600200" y="1295400"/>
            <a:ext cx="5486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Alternative to Shared Memory and Software Interrupts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828800" y="2514600"/>
            <a:ext cx="24384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Sockets</a:t>
            </a:r>
          </a:p>
        </p:txBody>
      </p:sp>
      <p:sp>
        <p:nvSpPr>
          <p:cNvPr id="8" name="Rectangle 7"/>
          <p:cNvSpPr/>
          <p:nvPr/>
        </p:nvSpPr>
        <p:spPr>
          <a:xfrm>
            <a:off x="1612106" y="1905000"/>
            <a:ext cx="5474494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Many Examples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43400" y="2514600"/>
            <a:ext cx="2514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 Channels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28800" y="3124200"/>
            <a:ext cx="24384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Pipes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43400" y="3124200"/>
            <a:ext cx="2514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HTTP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28800" y="3733800"/>
            <a:ext cx="24384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Web Services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343400" y="3733800"/>
            <a:ext cx="2514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RMI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00200" y="4953000"/>
            <a:ext cx="5486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Common mechanism and issues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00200" y="5562600"/>
            <a:ext cx="5486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Abstract model to cover all of them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00200" y="4343400"/>
            <a:ext cx="5486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Traditionally: RPC not considered message passing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600200" y="6096000"/>
            <a:ext cx="5486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 (Generalized IPC) based on abstract model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38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Unifying Basis?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514600" y="1752600"/>
            <a:ext cx="0" cy="1828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514600" y="3581400"/>
            <a:ext cx="1828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676400" y="3581400"/>
            <a:ext cx="838200" cy="1219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072384" y="1828800"/>
            <a:ext cx="6858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Xinu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57300" y="2438400"/>
            <a:ext cx="838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Pipes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00350" y="4340352"/>
            <a:ext cx="12573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62000" y="3581400"/>
            <a:ext cx="11430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RMI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962400" y="2481072"/>
            <a:ext cx="993648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343400" y="3819144"/>
            <a:ext cx="11430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33400" y="4608576"/>
            <a:ext cx="1371600" cy="6492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Serialized Streams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4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019"/>
    </mc:Choice>
    <mc:Fallback xmlns="">
      <p:transition spd="slow" advTm="117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/>
          <p:nvPr/>
        </p:nvSpPr>
        <p:spPr>
          <a:xfrm>
            <a:off x="26670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Message Passing: Common Basis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26670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743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0487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209800" y="25146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message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sp>
        <p:nvSpPr>
          <p:cNvPr id="27" name="Rectangle 26"/>
          <p:cNvSpPr/>
          <p:nvPr/>
        </p:nvSpPr>
        <p:spPr>
          <a:xfrm>
            <a:off x="4800600" y="2057400"/>
            <a:ext cx="3733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Processes /threads send each other messages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800600" y="2895600"/>
            <a:ext cx="3733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Sender deposits message in  port queue (of varying size)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800600" y="3733800"/>
            <a:ext cx="3733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Receiver gets message from queue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800600" y="4572000"/>
            <a:ext cx="37338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Issues?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rot="5400000" flipH="1" flipV="1">
            <a:off x="30487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447800" y="35814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message</a:t>
            </a:r>
            <a:r>
              <a:rPr lang="en-US" baseline="30000" dirty="0" smtClean="0"/>
              <a:t> 2</a:t>
            </a:r>
            <a:endParaRPr lang="en-US" baseline="30000" dirty="0"/>
          </a:p>
        </p:txBody>
      </p:sp>
      <p:sp>
        <p:nvSpPr>
          <p:cNvPr id="44" name="TextBox 43"/>
          <p:cNvSpPr txBox="1"/>
          <p:nvPr/>
        </p:nvSpPr>
        <p:spPr>
          <a:xfrm>
            <a:off x="152400" y="35814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message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sp>
        <p:nvSpPr>
          <p:cNvPr id="46" name="TextBox 45"/>
          <p:cNvSpPr txBox="1"/>
          <p:nvPr/>
        </p:nvSpPr>
        <p:spPr>
          <a:xfrm>
            <a:off x="2133600" y="45720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message</a:t>
            </a:r>
            <a:r>
              <a:rPr lang="en-US" baseline="30000" dirty="0" smtClean="0"/>
              <a:t> 1</a:t>
            </a:r>
            <a:endParaRPr lang="en-US" baseline="30000" dirty="0"/>
          </a:p>
        </p:txBody>
      </p:sp>
      <p:sp>
        <p:nvSpPr>
          <p:cNvPr id="47" name="Rectangle 46"/>
          <p:cNvSpPr/>
          <p:nvPr/>
        </p:nvSpPr>
        <p:spPr>
          <a:xfrm>
            <a:off x="533400" y="3048000"/>
            <a:ext cx="1905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Queue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846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 animBg="1"/>
      <p:bldP spid="32" grpId="1" animBg="1"/>
      <p:bldP spid="27" grpId="0" animBg="1"/>
      <p:bldP spid="29" grpId="0" animBg="1"/>
      <p:bldP spid="31" grpId="0" animBg="1"/>
      <p:bldP spid="35" grpId="0" animBg="1"/>
      <p:bldP spid="44" grpId="0" animBg="1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Distinguishing Issues?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514600" y="1752600"/>
            <a:ext cx="0" cy="1828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514600" y="3581400"/>
            <a:ext cx="1828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676400" y="3581400"/>
            <a:ext cx="838200" cy="1219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072384" y="1828800"/>
            <a:ext cx="6858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Xinu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57300" y="2438400"/>
            <a:ext cx="838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Pipes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00350" y="4340352"/>
            <a:ext cx="12573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62000" y="3581400"/>
            <a:ext cx="11430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RMI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962400" y="2481072"/>
            <a:ext cx="993648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343400" y="3819144"/>
            <a:ext cx="11430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33400" y="4608576"/>
            <a:ext cx="1371600" cy="6492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Serialized Streams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7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1"/>
    </mc:Choice>
    <mc:Fallback xmlns="">
      <p:transition spd="slow" advTm="1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Issues in Message Passing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743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0487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209800" y="25146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message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sp>
        <p:nvSpPr>
          <p:cNvPr id="35" name="Rectangle 34"/>
          <p:cNvSpPr/>
          <p:nvPr/>
        </p:nvSpPr>
        <p:spPr>
          <a:xfrm>
            <a:off x="4876800" y="16764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In-order message delivery?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rot="5400000" flipH="1" flipV="1">
            <a:off x="30487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447800" y="35814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message</a:t>
            </a:r>
            <a:r>
              <a:rPr lang="en-US" baseline="30000" dirty="0" smtClean="0"/>
              <a:t> 2</a:t>
            </a:r>
            <a:endParaRPr lang="en-US" baseline="30000" dirty="0"/>
          </a:p>
        </p:txBody>
      </p:sp>
      <p:sp>
        <p:nvSpPr>
          <p:cNvPr id="46" name="TextBox 45"/>
          <p:cNvSpPr txBox="1"/>
          <p:nvPr/>
        </p:nvSpPr>
        <p:spPr>
          <a:xfrm>
            <a:off x="2133600" y="45720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message</a:t>
            </a:r>
            <a:r>
              <a:rPr lang="en-US" baseline="30000" dirty="0" smtClean="0"/>
              <a:t> 1</a:t>
            </a:r>
            <a:endParaRPr lang="en-US" baseline="30000" dirty="0"/>
          </a:p>
        </p:txBody>
      </p:sp>
      <p:sp>
        <p:nvSpPr>
          <p:cNvPr id="47" name="Rectangle 46"/>
          <p:cNvSpPr/>
          <p:nvPr/>
        </p:nvSpPr>
        <p:spPr>
          <a:xfrm>
            <a:off x="533400" y="3048000"/>
            <a:ext cx="1905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Queue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76800" y="10668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Reliable message delivery?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76800" y="22860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Port access (and message routing)?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76800" y="28956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Operations?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876800" y="4724400"/>
            <a:ext cx="37338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Buffering of messages at queue?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876800" y="35052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Synchronous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asynchronous 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876800" y="41148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non blocking?</a:t>
            </a:r>
          </a:p>
        </p:txBody>
      </p:sp>
      <p:sp>
        <p:nvSpPr>
          <p:cNvPr id="23" name="Oval 22"/>
          <p:cNvSpPr/>
          <p:nvPr/>
        </p:nvSpPr>
        <p:spPr>
          <a:xfrm>
            <a:off x="26670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26670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4876800" y="5410200"/>
            <a:ext cx="37338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Location of communicating threads?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54864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07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Reliable vs. Un-Reliable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743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0487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209800" y="25146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message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cxnSp>
        <p:nvCxnSpPr>
          <p:cNvPr id="40" name="Straight Arrow Connector 39"/>
          <p:cNvCxnSpPr/>
          <p:nvPr/>
        </p:nvCxnSpPr>
        <p:spPr>
          <a:xfrm rot="5400000" flipH="1" flipV="1">
            <a:off x="30487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447800" y="35814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message</a:t>
            </a:r>
            <a:r>
              <a:rPr lang="en-US" baseline="30000" dirty="0" smtClean="0"/>
              <a:t> 2</a:t>
            </a:r>
            <a:endParaRPr lang="en-US" baseline="30000" dirty="0"/>
          </a:p>
        </p:txBody>
      </p:sp>
      <p:sp>
        <p:nvSpPr>
          <p:cNvPr id="46" name="TextBox 45"/>
          <p:cNvSpPr txBox="1"/>
          <p:nvPr/>
        </p:nvSpPr>
        <p:spPr>
          <a:xfrm>
            <a:off x="2133600" y="45720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message</a:t>
            </a:r>
            <a:r>
              <a:rPr lang="en-US" baseline="30000" dirty="0" smtClean="0"/>
              <a:t> 1</a:t>
            </a:r>
            <a:endParaRPr lang="en-US" baseline="30000" dirty="0"/>
          </a:p>
        </p:txBody>
      </p:sp>
      <p:sp>
        <p:nvSpPr>
          <p:cNvPr id="47" name="Rectangle 46"/>
          <p:cNvSpPr/>
          <p:nvPr/>
        </p:nvSpPr>
        <p:spPr>
          <a:xfrm>
            <a:off x="533400" y="3048000"/>
            <a:ext cx="1905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Queue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76800" y="990600"/>
            <a:ext cx="3657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Reliable: every  message sent to a port is receivable</a:t>
            </a:r>
          </a:p>
        </p:txBody>
      </p:sp>
      <p:sp>
        <p:nvSpPr>
          <p:cNvPr id="24" name="Multiply 23"/>
          <p:cNvSpPr/>
          <p:nvPr/>
        </p:nvSpPr>
        <p:spPr>
          <a:xfrm>
            <a:off x="1752600" y="3429000"/>
            <a:ext cx="762000" cy="6858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876800" y="2514600"/>
            <a:ext cx="3657600" cy="838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When reliability needed, programmer does not need to implement it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876800" y="4648200"/>
            <a:ext cx="3657600" cy="9906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Reliable is less space efficient (redundancy) and time efficient (reliability algorithm)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876800" y="3429000"/>
            <a:ext cx="3657600" cy="5334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Reliable not always needed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876800" y="3962400"/>
            <a:ext cx="3657600" cy="533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Spam, load averages,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telepointers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876800" y="5715000"/>
            <a:ext cx="3657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Networking handles this issue</a:t>
            </a:r>
          </a:p>
        </p:txBody>
      </p:sp>
      <p:sp>
        <p:nvSpPr>
          <p:cNvPr id="37" name="Oval 36"/>
          <p:cNvSpPr/>
          <p:nvPr/>
        </p:nvSpPr>
        <p:spPr>
          <a:xfrm>
            <a:off x="26670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26670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876800" y="1752600"/>
            <a:ext cx="36576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Noise, disconnection can cause unreliability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415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  <p:bldP spid="24" grpId="0" animBg="1"/>
      <p:bldP spid="27" grpId="0" animBg="1"/>
      <p:bldP spid="28" grpId="0" animBg="1"/>
      <p:bldP spid="29" grpId="0" animBg="1"/>
      <p:bldP spid="31" grpId="0" animBg="1"/>
      <p:bldP spid="34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In-Order vs. Not In-Order Delivery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743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0487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0487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447800" y="35814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message</a:t>
            </a:r>
            <a:r>
              <a:rPr lang="en-US" baseline="30000" dirty="0" smtClean="0"/>
              <a:t> 3</a:t>
            </a:r>
            <a:endParaRPr lang="en-US" baseline="30000" dirty="0"/>
          </a:p>
        </p:txBody>
      </p:sp>
      <p:sp>
        <p:nvSpPr>
          <p:cNvPr id="44" name="TextBox 43"/>
          <p:cNvSpPr txBox="1"/>
          <p:nvPr/>
        </p:nvSpPr>
        <p:spPr>
          <a:xfrm>
            <a:off x="152400" y="35814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message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46" name="TextBox 45"/>
          <p:cNvSpPr txBox="1"/>
          <p:nvPr/>
        </p:nvSpPr>
        <p:spPr>
          <a:xfrm>
            <a:off x="2133600" y="45720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message</a:t>
            </a:r>
            <a:r>
              <a:rPr lang="en-US" baseline="30000" dirty="0" smtClean="0"/>
              <a:t> 1</a:t>
            </a:r>
            <a:endParaRPr lang="en-US" baseline="30000" dirty="0"/>
          </a:p>
        </p:txBody>
      </p:sp>
      <p:sp>
        <p:nvSpPr>
          <p:cNvPr id="47" name="Rectangle 46"/>
          <p:cNvSpPr/>
          <p:nvPr/>
        </p:nvSpPr>
        <p:spPr>
          <a:xfrm>
            <a:off x="533400" y="3048000"/>
            <a:ext cx="1905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Queue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76800" y="914400"/>
            <a:ext cx="36576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Order: message received in order in which they are sent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876800" y="2438400"/>
            <a:ext cx="3657600" cy="838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When order needed, programmer does not need to implement it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876800" y="4572000"/>
            <a:ext cx="3657600" cy="9906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In-order is less space efficient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seq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# ) and time efficient (in-order algorithm)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876800" y="3352800"/>
            <a:ext cx="3657600" cy="5334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Order not always needed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876800" y="3886200"/>
            <a:ext cx="3657600" cy="533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Commuting operations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876800" y="5638800"/>
            <a:ext cx="3657600" cy="1066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Networking handles this issue, but relevant to distributed computing as we see later</a:t>
            </a:r>
          </a:p>
        </p:txBody>
      </p:sp>
      <p:sp>
        <p:nvSpPr>
          <p:cNvPr id="21" name="Oval 20"/>
          <p:cNvSpPr/>
          <p:nvPr/>
        </p:nvSpPr>
        <p:spPr>
          <a:xfrm>
            <a:off x="26670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26670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876800" y="1676400"/>
            <a:ext cx="36576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Different routes can take different times</a:t>
            </a:r>
          </a:p>
        </p:txBody>
      </p:sp>
      <p:sp>
        <p:nvSpPr>
          <p:cNvPr id="23" name="Multiply 22"/>
          <p:cNvSpPr/>
          <p:nvPr/>
        </p:nvSpPr>
        <p:spPr>
          <a:xfrm>
            <a:off x="1066800" y="3429000"/>
            <a:ext cx="762000" cy="6858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64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  <p:bldP spid="27" grpId="0" animBg="1"/>
      <p:bldP spid="28" grpId="0" animBg="1"/>
      <p:bldP spid="29" grpId="0" animBg="1"/>
      <p:bldP spid="31" grpId="0" animBg="1"/>
      <p:bldP spid="34" grpId="0" animBg="1"/>
      <p:bldP spid="20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Points vs. Design space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514600" y="1752600"/>
            <a:ext cx="0" cy="1828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514600" y="3581400"/>
            <a:ext cx="1828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676400" y="3581400"/>
            <a:ext cx="838200" cy="1219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072384" y="1828800"/>
            <a:ext cx="6858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Xinu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57300" y="2438400"/>
            <a:ext cx="838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Pipes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00350" y="4340352"/>
            <a:ext cx="12573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62000" y="3581400"/>
            <a:ext cx="11430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RMI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962400" y="2481072"/>
            <a:ext cx="993648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343400" y="3819144"/>
            <a:ext cx="11430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867400" y="1524000"/>
            <a:ext cx="25146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Dimensions are issues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882640" y="2438400"/>
            <a:ext cx="25146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Value are approaches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33400" y="4608576"/>
            <a:ext cx="11430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Serialized Streams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660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000"/>
    </mc:Choice>
    <mc:Fallback xmlns="">
      <p:transition spd="slow" advTm="36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Access/Routing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743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0487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0487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876800" y="12192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Set of senders and receivers? </a:t>
            </a:r>
          </a:p>
        </p:txBody>
      </p:sp>
      <p:sp>
        <p:nvSpPr>
          <p:cNvPr id="27" name="Oval 26"/>
          <p:cNvSpPr/>
          <p:nvPr/>
        </p:nvSpPr>
        <p:spPr>
          <a:xfrm>
            <a:off x="26670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6670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51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Simplex Bound Port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743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0487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0487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876800" y="1219200"/>
            <a:ext cx="3733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Communication between a pair of processes/threads</a:t>
            </a:r>
          </a:p>
        </p:txBody>
      </p:sp>
      <p:sp>
        <p:nvSpPr>
          <p:cNvPr id="14" name="Oval 13"/>
          <p:cNvSpPr/>
          <p:nvPr/>
        </p:nvSpPr>
        <p:spPr>
          <a:xfrm>
            <a:off x="26670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Receiver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6670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876800" y="2133600"/>
            <a:ext cx="3733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One is the sender and another the receiver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76800" y="3657600"/>
            <a:ext cx="3733800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port can represent an opened file in a file server - File server sends file bytes to the file client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76800" y="2971800"/>
            <a:ext cx="37338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Example?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11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Duplex Bound Port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743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0487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0487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876800" y="1219200"/>
            <a:ext cx="3733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Communication between a pair of processes/threads</a:t>
            </a:r>
          </a:p>
        </p:txBody>
      </p:sp>
      <p:sp>
        <p:nvSpPr>
          <p:cNvPr id="14" name="Oval 13"/>
          <p:cNvSpPr/>
          <p:nvPr/>
        </p:nvSpPr>
        <p:spPr>
          <a:xfrm>
            <a:off x="26670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Sender/ Receiver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6670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Sender/ Receiver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876800" y="2133600"/>
            <a:ext cx="3733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Either can send or receive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76800" y="3657600"/>
            <a:ext cx="37338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HTTP connection, two–player game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76800" y="2971800"/>
            <a:ext cx="37338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Example?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76800" y="4724400"/>
            <a:ext cx="37338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&gt; 1 sender, receiver?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10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Simplex Input Port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600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>
            <a:endCxn id="9" idx="4"/>
          </p:cNvCxnSpPr>
          <p:nvPr/>
        </p:nvCxnSpPr>
        <p:spPr>
          <a:xfrm rot="10800000">
            <a:off x="1257300" y="2209800"/>
            <a:ext cx="1181100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19057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876800" y="1219200"/>
            <a:ext cx="37338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single receiver, called server</a:t>
            </a:r>
          </a:p>
        </p:txBody>
      </p:sp>
      <p:sp>
        <p:nvSpPr>
          <p:cNvPr id="27" name="Oval 26"/>
          <p:cNvSpPr/>
          <p:nvPr/>
        </p:nvSpPr>
        <p:spPr>
          <a:xfrm>
            <a:off x="14478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7432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3048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25" idx="0"/>
          </p:cNvCxnSpPr>
          <p:nvPr/>
        </p:nvCxnSpPr>
        <p:spPr>
          <a:xfrm rot="5400000" flipH="1" flipV="1">
            <a:off x="2457450" y="2152650"/>
            <a:ext cx="1066800" cy="11811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876800" y="1905000"/>
            <a:ext cx="3733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Arbitrary number of  senders, called clients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876800" y="4953000"/>
            <a:ext cx="3733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Print Server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76800" y="3200400"/>
            <a:ext cx="3733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Messages from all clients queued together (not a collection of simplex bound ports)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76800" y="5791200"/>
            <a:ext cx="3733800" cy="9144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Few examples where no information comes back from server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76800" y="2590800"/>
            <a:ext cx="37338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Set of simplex ports?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76800" y="4267200"/>
            <a:ext cx="37338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Example?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40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 animBg="1"/>
      <p:bldP spid="13" grpId="0" animBg="1"/>
      <p:bldP spid="15" grpId="0" animBg="1"/>
      <p:bldP spid="14" grpId="0" animBg="1"/>
      <p:bldP spid="19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(Replying) Duplex Input Port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600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>
            <a:endCxn id="9" idx="4"/>
          </p:cNvCxnSpPr>
          <p:nvPr/>
        </p:nvCxnSpPr>
        <p:spPr>
          <a:xfrm rot="10800000">
            <a:off x="1257300" y="2209800"/>
            <a:ext cx="1181100" cy="10668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19057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876800" y="990600"/>
            <a:ext cx="3733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Like simplex equivalent except server can also send messages to clients, each with separate queue</a:t>
            </a:r>
          </a:p>
        </p:txBody>
      </p:sp>
      <p:sp>
        <p:nvSpPr>
          <p:cNvPr id="27" name="Oval 26"/>
          <p:cNvSpPr/>
          <p:nvPr/>
        </p:nvSpPr>
        <p:spPr>
          <a:xfrm>
            <a:off x="14478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7432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3048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25" idx="0"/>
          </p:cNvCxnSpPr>
          <p:nvPr/>
        </p:nvCxnSpPr>
        <p:spPr>
          <a:xfrm rot="5400000" flipH="1" flipV="1">
            <a:off x="2457450" y="2152650"/>
            <a:ext cx="1066800" cy="11811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876800" y="4191000"/>
            <a:ext cx="37338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Http Server,  File Server (open, close)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76800" y="1981200"/>
            <a:ext cx="3733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replying duplex input port, server can only reply back to messages, cannot initiate sends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76800" y="3581400"/>
            <a:ext cx="3733800" cy="6000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Example of replying?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76800" y="2895600"/>
            <a:ext cx="37338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Security, simpler API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76800" y="4876800"/>
            <a:ext cx="3733800" cy="6000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Example of  general?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76800" y="5486400"/>
            <a:ext cx="37338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Session manager,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relayer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76800" y="6181725"/>
            <a:ext cx="3733800" cy="6000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Dual of  input port?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160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 animBg="1"/>
      <p:bldP spid="15" grpId="0" animBg="1"/>
      <p:bldP spid="16" grpId="0" animBg="1"/>
      <p:bldP spid="13" grpId="0" animBg="1"/>
      <p:bldP spid="14" grpId="0" animBg="1"/>
      <p:bldP spid="17" grpId="0" animBg="1"/>
      <p:bldP spid="19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/>
          <p:nvPr/>
        </p:nvSpPr>
        <p:spPr>
          <a:xfrm>
            <a:off x="26670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Message Passing: Common Basis (Review)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26670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743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0487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209800" y="25146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message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sp>
        <p:nvSpPr>
          <p:cNvPr id="27" name="Rectangle 26"/>
          <p:cNvSpPr/>
          <p:nvPr/>
        </p:nvSpPr>
        <p:spPr>
          <a:xfrm>
            <a:off x="4800600" y="2057400"/>
            <a:ext cx="3733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Processes /threads send each other messages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800600" y="2895600"/>
            <a:ext cx="3733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Sender deposits message in  port queue (of varying size)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800600" y="3733800"/>
            <a:ext cx="3733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Receiver gets message from queue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800600" y="4572000"/>
            <a:ext cx="37338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Issues?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rot="5400000" flipH="1" flipV="1">
            <a:off x="30487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447800" y="35814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message</a:t>
            </a:r>
            <a:r>
              <a:rPr lang="en-US" baseline="30000" dirty="0" smtClean="0"/>
              <a:t> 2</a:t>
            </a:r>
            <a:endParaRPr lang="en-US" baseline="30000" dirty="0"/>
          </a:p>
        </p:txBody>
      </p:sp>
      <p:sp>
        <p:nvSpPr>
          <p:cNvPr id="44" name="TextBox 43"/>
          <p:cNvSpPr txBox="1"/>
          <p:nvPr/>
        </p:nvSpPr>
        <p:spPr>
          <a:xfrm>
            <a:off x="152400" y="35814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message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sp>
        <p:nvSpPr>
          <p:cNvPr id="46" name="TextBox 45"/>
          <p:cNvSpPr txBox="1"/>
          <p:nvPr/>
        </p:nvSpPr>
        <p:spPr>
          <a:xfrm>
            <a:off x="2133600" y="45720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message</a:t>
            </a:r>
            <a:r>
              <a:rPr lang="en-US" baseline="30000" dirty="0" smtClean="0"/>
              <a:t> 1</a:t>
            </a:r>
            <a:endParaRPr lang="en-US" baseline="30000" dirty="0"/>
          </a:p>
        </p:txBody>
      </p:sp>
      <p:sp>
        <p:nvSpPr>
          <p:cNvPr id="47" name="Rectangle 46"/>
          <p:cNvSpPr/>
          <p:nvPr/>
        </p:nvSpPr>
        <p:spPr>
          <a:xfrm>
            <a:off x="533400" y="3048000"/>
            <a:ext cx="1905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Queue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236428"/>
      </p:ext>
    </p:extLst>
  </p:cSld>
  <p:clrMapOvr>
    <a:masterClrMapping/>
  </p:clrMapOvr>
  <p:transition advTm="779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Duplex Bound Port (Review)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743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0487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0487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876800" y="1219200"/>
            <a:ext cx="3733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Communication between a pair of processes/threads</a:t>
            </a:r>
          </a:p>
        </p:txBody>
      </p:sp>
      <p:sp>
        <p:nvSpPr>
          <p:cNvPr id="14" name="Oval 13"/>
          <p:cNvSpPr/>
          <p:nvPr/>
        </p:nvSpPr>
        <p:spPr>
          <a:xfrm>
            <a:off x="26670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Sender/ Receiver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6670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Sender/ Receiver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876800" y="2133600"/>
            <a:ext cx="3733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Either can send or receive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76800" y="3657600"/>
            <a:ext cx="37338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HTTP connection, two–player game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76800" y="2971800"/>
            <a:ext cx="37338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Example?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76800" y="4724400"/>
            <a:ext cx="37338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&gt; 1 sender, receiver?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7748832"/>
      </p:ext>
    </p:extLst>
  </p:cSld>
  <p:clrMapOvr>
    <a:masterClrMapping/>
  </p:clrMapOvr>
  <p:transition advTm="159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(Replying) Duplex Input Port (Review)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600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>
            <a:endCxn id="9" idx="4"/>
          </p:cNvCxnSpPr>
          <p:nvPr/>
        </p:nvCxnSpPr>
        <p:spPr>
          <a:xfrm rot="10800000">
            <a:off x="1257300" y="2209800"/>
            <a:ext cx="1181100" cy="10668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19057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876800" y="990600"/>
            <a:ext cx="3733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Like simplex equivalent except server can also send messages to clients, each with separate queue</a:t>
            </a:r>
          </a:p>
        </p:txBody>
      </p:sp>
      <p:sp>
        <p:nvSpPr>
          <p:cNvPr id="27" name="Oval 26"/>
          <p:cNvSpPr/>
          <p:nvPr/>
        </p:nvSpPr>
        <p:spPr>
          <a:xfrm>
            <a:off x="14478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7432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3048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25" idx="0"/>
          </p:cNvCxnSpPr>
          <p:nvPr/>
        </p:nvCxnSpPr>
        <p:spPr>
          <a:xfrm rot="5400000" flipH="1" flipV="1">
            <a:off x="2457450" y="2152650"/>
            <a:ext cx="1066800" cy="11811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876800" y="4191000"/>
            <a:ext cx="37338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Http Server,  File Server (open, close)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76800" y="1981200"/>
            <a:ext cx="3733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replying duplex input port, server can only reply back to messages, cannot initiate sends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76800" y="3581400"/>
            <a:ext cx="3733800" cy="6000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Example of replying?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76800" y="2895600"/>
            <a:ext cx="37338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Security, simpler API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76800" y="4876800"/>
            <a:ext cx="3733800" cy="6000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Example of  general?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76800" y="5486400"/>
            <a:ext cx="37338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Session manager,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relayer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76800" y="6181725"/>
            <a:ext cx="3733800" cy="6000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Dual of  input port?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9806197"/>
      </p:ext>
    </p:extLst>
  </p:cSld>
  <p:clrMapOvr>
    <a:masterClrMapping/>
  </p:clrMapOvr>
  <p:transition advTm="1180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Simplex Output Port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600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40" name="Straight Arrow Connector 39"/>
          <p:cNvCxnSpPr>
            <a:stCxn id="27" idx="0"/>
          </p:cNvCxnSpPr>
          <p:nvPr/>
        </p:nvCxnSpPr>
        <p:spPr>
          <a:xfrm rot="5400000" flipH="1" flipV="1">
            <a:off x="1353344" y="4247356"/>
            <a:ext cx="1066800" cy="11064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876800" y="1219200"/>
            <a:ext cx="37338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single sender, called client</a:t>
            </a:r>
          </a:p>
        </p:txBody>
      </p:sp>
      <p:sp>
        <p:nvSpPr>
          <p:cNvPr id="27" name="Oval 26"/>
          <p:cNvSpPr/>
          <p:nvPr/>
        </p:nvSpPr>
        <p:spPr>
          <a:xfrm>
            <a:off x="3810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14478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876800" y="1981200"/>
            <a:ext cx="3733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Arbitrary number of  receivers, called servers, sharing a single queue of received messages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876800" y="4953000"/>
            <a:ext cx="3733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Coupon distribution</a:t>
            </a:r>
          </a:p>
        </p:txBody>
      </p:sp>
      <p:sp>
        <p:nvSpPr>
          <p:cNvPr id="14" name="Oval 13"/>
          <p:cNvSpPr/>
          <p:nvPr/>
        </p:nvSpPr>
        <p:spPr>
          <a:xfrm>
            <a:off x="2590800" y="5410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19057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4" idx="0"/>
          </p:cNvCxnSpPr>
          <p:nvPr/>
        </p:nvCxnSpPr>
        <p:spPr>
          <a:xfrm rot="16200000" flipV="1">
            <a:off x="2419350" y="4286250"/>
            <a:ext cx="1143000" cy="11049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33400" y="44196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sp>
        <p:nvSpPr>
          <p:cNvPr id="31" name="TextBox 30"/>
          <p:cNvSpPr txBox="1"/>
          <p:nvPr/>
        </p:nvSpPr>
        <p:spPr>
          <a:xfrm>
            <a:off x="2971800" y="44196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32" name="Rectangle 31"/>
          <p:cNvSpPr/>
          <p:nvPr/>
        </p:nvSpPr>
        <p:spPr>
          <a:xfrm>
            <a:off x="4876800" y="3581400"/>
            <a:ext cx="3733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message goes to a single server – it is not broadcast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76800" y="2971800"/>
            <a:ext cx="3733800" cy="6000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Broadcast?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76800" y="4343400"/>
            <a:ext cx="3733800" cy="6000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Example?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933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 animBg="1"/>
      <p:bldP spid="13" grpId="0" animBg="1"/>
      <p:bldP spid="15" grpId="0" animBg="1"/>
      <p:bldP spid="32" grpId="0" animBg="1"/>
      <p:bldP spid="16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Duplex Output Port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600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40" name="Straight Arrow Connector 39"/>
          <p:cNvCxnSpPr>
            <a:stCxn id="19" idx="0"/>
          </p:cNvCxnSpPr>
          <p:nvPr/>
        </p:nvCxnSpPr>
        <p:spPr>
          <a:xfrm flipV="1">
            <a:off x="1333500" y="4267200"/>
            <a:ext cx="1106488" cy="11430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876800" y="1219200"/>
            <a:ext cx="3733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Like simplex output port, except servers can send messages to client </a:t>
            </a:r>
          </a:p>
        </p:txBody>
      </p:sp>
      <p:sp>
        <p:nvSpPr>
          <p:cNvPr id="28" name="Oval 27"/>
          <p:cNvSpPr/>
          <p:nvPr/>
        </p:nvSpPr>
        <p:spPr>
          <a:xfrm>
            <a:off x="14478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876800" y="2514600"/>
            <a:ext cx="3733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SETI computation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19057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6200000" flipV="1">
            <a:off x="2419350" y="4286250"/>
            <a:ext cx="1143000" cy="11049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2590800" y="5410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381000" y="5410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876800" y="3429000"/>
            <a:ext cx="3733800" cy="9144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Few examples of one client with many servers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76800" y="1905000"/>
            <a:ext cx="3733800" cy="6000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Example?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48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 animBg="1"/>
      <p:bldP spid="15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 Example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2514600" y="1752600"/>
            <a:ext cx="0" cy="1828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2514600" y="3581400"/>
            <a:ext cx="1828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1676400" y="3581400"/>
            <a:ext cx="838200" cy="1219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1263101" y="2505503"/>
            <a:ext cx="1675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Synchronization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89343" y="3638788"/>
            <a:ext cx="230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Memory Management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8358437">
            <a:off x="1179173" y="4050030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Scheduling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6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45"/>
    </mc:Choice>
    <mc:Fallback xmlns="">
      <p:transition spd="slow" advTm="20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Simplex Free Port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600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40" name="Straight Arrow Connector 39"/>
          <p:cNvCxnSpPr>
            <a:stCxn id="22" idx="0"/>
          </p:cNvCxnSpPr>
          <p:nvPr/>
        </p:nvCxnSpPr>
        <p:spPr>
          <a:xfrm rot="5400000" flipH="1" flipV="1">
            <a:off x="1315244" y="4285456"/>
            <a:ext cx="1143000" cy="11064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533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800600" y="3733800"/>
            <a:ext cx="3733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Load distribution  among servers</a:t>
            </a:r>
          </a:p>
        </p:txBody>
      </p:sp>
      <p:sp>
        <p:nvSpPr>
          <p:cNvPr id="14" name="Oval 13"/>
          <p:cNvSpPr/>
          <p:nvPr/>
        </p:nvSpPr>
        <p:spPr>
          <a:xfrm>
            <a:off x="2590800" y="5410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4" idx="0"/>
          </p:cNvCxnSpPr>
          <p:nvPr/>
        </p:nvCxnSpPr>
        <p:spPr>
          <a:xfrm rot="16200000" flipV="1">
            <a:off x="2419350" y="4286250"/>
            <a:ext cx="1143000" cy="11049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6670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16200000" flipV="1">
            <a:off x="1352550" y="2228850"/>
            <a:ext cx="1143000" cy="11049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12" idx="4"/>
          </p:cNvCxnSpPr>
          <p:nvPr/>
        </p:nvCxnSpPr>
        <p:spPr>
          <a:xfrm flipV="1">
            <a:off x="2438400" y="2209800"/>
            <a:ext cx="1181100" cy="11430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381000" y="5410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4800600" y="2133600"/>
            <a:ext cx="3733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Arbitrary number of  receivers, called servers, sharing a single queue of received messages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800600" y="1219200"/>
            <a:ext cx="3733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Arbitrary number of senders, called clients,  to a single message queue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800600" y="4343400"/>
            <a:ext cx="3733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Shared pool of print servers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00600" y="3124200"/>
            <a:ext cx="3733800" cy="6000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Examples?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373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26" grpId="0" animBg="1"/>
      <p:bldP spid="29" grpId="0" animBg="1"/>
      <p:bldP spid="30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Duplex Free Port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600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40" name="Straight Arrow Connector 39"/>
          <p:cNvCxnSpPr>
            <a:stCxn id="22" idx="0"/>
          </p:cNvCxnSpPr>
          <p:nvPr/>
        </p:nvCxnSpPr>
        <p:spPr>
          <a:xfrm rot="5400000" flipH="1" flipV="1">
            <a:off x="1315244" y="4285456"/>
            <a:ext cx="1143000" cy="11064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876800" y="1219200"/>
            <a:ext cx="3733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Like simplex free port, except servers can send messages to client </a:t>
            </a:r>
          </a:p>
        </p:txBody>
      </p:sp>
      <p:sp>
        <p:nvSpPr>
          <p:cNvPr id="28" name="Oval 27"/>
          <p:cNvSpPr/>
          <p:nvPr/>
        </p:nvSpPr>
        <p:spPr>
          <a:xfrm>
            <a:off x="533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876800" y="3505200"/>
            <a:ext cx="3733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Web search server</a:t>
            </a:r>
          </a:p>
        </p:txBody>
      </p:sp>
      <p:sp>
        <p:nvSpPr>
          <p:cNvPr id="14" name="Oval 13"/>
          <p:cNvSpPr/>
          <p:nvPr/>
        </p:nvSpPr>
        <p:spPr>
          <a:xfrm>
            <a:off x="2590800" y="5410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4" idx="0"/>
          </p:cNvCxnSpPr>
          <p:nvPr/>
        </p:nvCxnSpPr>
        <p:spPr>
          <a:xfrm rot="16200000" flipV="1">
            <a:off x="2419350" y="4286250"/>
            <a:ext cx="1143000" cy="11049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6670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16200000" flipV="1">
            <a:off x="1352550" y="2228850"/>
            <a:ext cx="1143000" cy="11049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12" idx="4"/>
          </p:cNvCxnSpPr>
          <p:nvPr/>
        </p:nvCxnSpPr>
        <p:spPr>
          <a:xfrm flipV="1">
            <a:off x="2438400" y="2209800"/>
            <a:ext cx="1181100" cy="11430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381000" y="5410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876800" y="2057400"/>
            <a:ext cx="3733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Unlike servers, clients do not share a common message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76800" y="4267200"/>
            <a:ext cx="3733800" cy="6858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General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scalabale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solution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876800" y="5029200"/>
            <a:ext cx="3733800" cy="762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Less efficient when clients on different computers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876800" y="2895600"/>
            <a:ext cx="3733800" cy="6000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Example?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876800" y="5953125"/>
            <a:ext cx="3733800" cy="6000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Which machine has the queue?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28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 animBg="1"/>
      <p:bldP spid="15" grpId="0" animBg="1"/>
      <p:bldP spid="17" grpId="0" animBg="1"/>
      <p:bldP spid="19" grpId="0" animBg="1"/>
      <p:bldP spid="21" grpId="0" animBg="1"/>
      <p:bldP spid="23" grpId="0" animBg="1"/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152400" y="2971800"/>
            <a:ext cx="4914900" cy="373379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Queue Location in Input Port and Message Latency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9718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>
            <a:endCxn id="9" idx="4"/>
          </p:cNvCxnSpPr>
          <p:nvPr/>
        </p:nvCxnSpPr>
        <p:spPr>
          <a:xfrm rot="10800000">
            <a:off x="2628900" y="2209800"/>
            <a:ext cx="1181100" cy="10668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2773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2819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41148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1676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25" idx="0"/>
          </p:cNvCxnSpPr>
          <p:nvPr/>
        </p:nvCxnSpPr>
        <p:spPr>
          <a:xfrm rot="5400000" flipH="1" flipV="1">
            <a:off x="3829050" y="2152650"/>
            <a:ext cx="1066800" cy="11811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76400" y="35814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 2</a:t>
            </a:r>
            <a:endParaRPr lang="en-US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381000" y="35814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message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sp>
        <p:nvSpPr>
          <p:cNvPr id="17" name="Rectangle 16"/>
          <p:cNvSpPr/>
          <p:nvPr/>
        </p:nvSpPr>
        <p:spPr>
          <a:xfrm>
            <a:off x="762000" y="3048000"/>
            <a:ext cx="1905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Queue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867400" y="2667000"/>
            <a:ext cx="2461846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Unique server has queue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867400" y="3587262"/>
            <a:ext cx="2461846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sent from client to server  - one hop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0404866"/>
      </p:ext>
    </p:extLst>
  </p:cSld>
  <p:clrMapOvr>
    <a:masterClrMapping/>
  </p:clrMapOvr>
  <p:transition advTm="149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21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52400" y="1043408"/>
            <a:ext cx="4705350" cy="34523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Duplex Output Port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30480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40" name="Straight Arrow Connector 39"/>
          <p:cNvCxnSpPr>
            <a:stCxn id="19" idx="0"/>
          </p:cNvCxnSpPr>
          <p:nvPr/>
        </p:nvCxnSpPr>
        <p:spPr>
          <a:xfrm flipV="1">
            <a:off x="2781300" y="4267200"/>
            <a:ext cx="1106488" cy="11430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28956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33535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6200000" flipV="1">
            <a:off x="3867150" y="4286250"/>
            <a:ext cx="1143000" cy="11049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038600" y="5410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1828800" y="5410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752600" y="35814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 2</a:t>
            </a:r>
            <a:endParaRPr lang="en-US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457200" y="35814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message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sp>
        <p:nvSpPr>
          <p:cNvPr id="22" name="Rectangle 21"/>
          <p:cNvSpPr/>
          <p:nvPr/>
        </p:nvSpPr>
        <p:spPr>
          <a:xfrm>
            <a:off x="838200" y="3048000"/>
            <a:ext cx="1905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Queue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410200" y="1647092"/>
            <a:ext cx="3352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Unique client, has queue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410200" y="2743200"/>
            <a:ext cx="3352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fetched  by servers from client - one hop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7597065"/>
      </p:ext>
    </p:extLst>
  </p:cSld>
  <p:clrMapOvr>
    <a:masterClrMapping/>
  </p:clrMapOvr>
  <p:transition advTm="289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23" grpId="0" animBg="1"/>
      <p:bldP spid="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228600" y="2781300"/>
            <a:ext cx="4476750" cy="1852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Duplex Free Port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3000375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40" name="Straight Arrow Connector 39"/>
          <p:cNvCxnSpPr>
            <a:stCxn id="22" idx="0"/>
          </p:cNvCxnSpPr>
          <p:nvPr/>
        </p:nvCxnSpPr>
        <p:spPr>
          <a:xfrm rot="5400000" flipH="1" flipV="1">
            <a:off x="2715419" y="4285456"/>
            <a:ext cx="1143000" cy="11064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1933575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3990975" y="5410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4" idx="0"/>
          </p:cNvCxnSpPr>
          <p:nvPr/>
        </p:nvCxnSpPr>
        <p:spPr>
          <a:xfrm rot="16200000" flipV="1">
            <a:off x="3819525" y="4286250"/>
            <a:ext cx="1143000" cy="11049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067175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16200000" flipV="1">
            <a:off x="2752725" y="2228850"/>
            <a:ext cx="1143000" cy="11049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12" idx="4"/>
          </p:cNvCxnSpPr>
          <p:nvPr/>
        </p:nvCxnSpPr>
        <p:spPr>
          <a:xfrm flipV="1">
            <a:off x="3838575" y="2209800"/>
            <a:ext cx="1181100" cy="11430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1781175" y="5410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704975" y="35814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 2</a:t>
            </a:r>
            <a:endParaRPr lang="en-US" baseline="30000" dirty="0"/>
          </a:p>
        </p:txBody>
      </p:sp>
      <p:sp>
        <p:nvSpPr>
          <p:cNvPr id="27" name="TextBox 26"/>
          <p:cNvSpPr txBox="1"/>
          <p:nvPr/>
        </p:nvSpPr>
        <p:spPr>
          <a:xfrm>
            <a:off x="409575" y="35814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message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sp>
        <p:nvSpPr>
          <p:cNvPr id="29" name="Rectangle 28"/>
          <p:cNvSpPr/>
          <p:nvPr/>
        </p:nvSpPr>
        <p:spPr>
          <a:xfrm>
            <a:off x="790575" y="3048000"/>
            <a:ext cx="1905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Queue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181600" y="2362200"/>
            <a:ext cx="3352800" cy="6477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distinguished client or server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187462" y="3077308"/>
            <a:ext cx="3352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general queue is remote from both a client and server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181600" y="4114800"/>
            <a:ext cx="3352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goes from client to queue machine, and from queue machine to server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3932988"/>
      </p:ext>
    </p:extLst>
  </p:cSld>
  <p:clrMapOvr>
    <a:masterClrMapping/>
  </p:clrMapOvr>
  <p:transition advTm="882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Output/Free Port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600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40" name="Straight Arrow Connector 39"/>
          <p:cNvCxnSpPr>
            <a:stCxn id="27" idx="0"/>
          </p:cNvCxnSpPr>
          <p:nvPr/>
        </p:nvCxnSpPr>
        <p:spPr>
          <a:xfrm rot="5400000" flipH="1" flipV="1">
            <a:off x="1353344" y="4247356"/>
            <a:ext cx="1066800" cy="11064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3810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14478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2590800" y="5410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19057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4" idx="0"/>
          </p:cNvCxnSpPr>
          <p:nvPr/>
        </p:nvCxnSpPr>
        <p:spPr>
          <a:xfrm rot="16200000" flipV="1">
            <a:off x="2419350" y="4286250"/>
            <a:ext cx="1143000" cy="11049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33400" y="44196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sp>
        <p:nvSpPr>
          <p:cNvPr id="31" name="TextBox 30"/>
          <p:cNvSpPr txBox="1"/>
          <p:nvPr/>
        </p:nvSpPr>
        <p:spPr>
          <a:xfrm>
            <a:off x="2971800" y="44196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32" name="Rectangle 31"/>
          <p:cNvSpPr/>
          <p:nvPr/>
        </p:nvSpPr>
        <p:spPr>
          <a:xfrm>
            <a:off x="4876800" y="3581400"/>
            <a:ext cx="3733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message goes to a single server – it is not broadcast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76800" y="2971800"/>
            <a:ext cx="3733800" cy="6000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Broadcast?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4808299"/>
      </p:ext>
    </p:extLst>
  </p:cSld>
  <p:clrMapOvr>
    <a:masterClrMapping/>
  </p:clrMapOvr>
  <p:transition advTm="1703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4600575" y="472136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 1</a:t>
            </a:r>
            <a:endParaRPr lang="en-US" baseline="30000" dirty="0"/>
          </a:p>
        </p:txBody>
      </p:sp>
      <p:sp>
        <p:nvSpPr>
          <p:cNvPr id="30" name="Rounded Rectangle 29"/>
          <p:cNvSpPr/>
          <p:nvPr/>
        </p:nvSpPr>
        <p:spPr>
          <a:xfrm>
            <a:off x="228600" y="2781300"/>
            <a:ext cx="4476750" cy="1852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Multicast/Broadcast Port (Routing)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3000375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40" name="Straight Arrow Connector 39"/>
          <p:cNvCxnSpPr>
            <a:stCxn id="22" idx="0"/>
          </p:cNvCxnSpPr>
          <p:nvPr/>
        </p:nvCxnSpPr>
        <p:spPr>
          <a:xfrm rot="5400000" flipH="1" flipV="1">
            <a:off x="2715419" y="4285456"/>
            <a:ext cx="1143000" cy="11064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1933575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3990975" y="5410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4" idx="0"/>
          </p:cNvCxnSpPr>
          <p:nvPr/>
        </p:nvCxnSpPr>
        <p:spPr>
          <a:xfrm rot="16200000" flipV="1">
            <a:off x="3819525" y="4286250"/>
            <a:ext cx="1143000" cy="11049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067175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16200000" flipV="1">
            <a:off x="2752725" y="2228850"/>
            <a:ext cx="1143000" cy="11049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12" idx="4"/>
          </p:cNvCxnSpPr>
          <p:nvPr/>
        </p:nvCxnSpPr>
        <p:spPr>
          <a:xfrm flipV="1">
            <a:off x="3838575" y="2209800"/>
            <a:ext cx="1181100" cy="11430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1781175" y="5410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704975" y="35814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 2</a:t>
            </a:r>
            <a:endParaRPr lang="en-US" baseline="30000" dirty="0"/>
          </a:p>
        </p:txBody>
      </p:sp>
      <p:sp>
        <p:nvSpPr>
          <p:cNvPr id="27" name="TextBox 26"/>
          <p:cNvSpPr txBox="1"/>
          <p:nvPr/>
        </p:nvSpPr>
        <p:spPr>
          <a:xfrm>
            <a:off x="409575" y="35814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message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sp>
        <p:nvSpPr>
          <p:cNvPr id="29" name="Rectangle 28"/>
          <p:cNvSpPr/>
          <p:nvPr/>
        </p:nvSpPr>
        <p:spPr>
          <a:xfrm>
            <a:off x="790575" y="3048000"/>
            <a:ext cx="1905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46320" y="2362200"/>
            <a:ext cx="3733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message from client  goes to multiple receivers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846320" y="3192780"/>
            <a:ext cx="3733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theory could have a single sender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876800" y="4054372"/>
            <a:ext cx="3733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message from server goes to specific client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876800" y="6019800"/>
            <a:ext cx="3733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Fault tolerance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876800" y="5410200"/>
            <a:ext cx="3733800" cy="6000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Example?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30136" y="4753626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 1</a:t>
            </a:r>
            <a:endParaRPr lang="en-US" baseline="30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8871821"/>
      </p:ext>
    </p:extLst>
  </p:cSld>
  <p:clrMapOvr>
    <a:masterClrMapping/>
  </p:clrMapOvr>
  <p:transition advTm="395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21" grpId="0" animBg="1"/>
      <p:bldP spid="23" grpId="0" animBg="1"/>
      <p:bldP spid="24" grpId="0" animBg="1"/>
      <p:bldP spid="3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228600" y="2781300"/>
            <a:ext cx="4476750" cy="1852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Session Port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3000375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40" name="Straight Arrow Connector 39"/>
          <p:cNvCxnSpPr>
            <a:stCxn id="22" idx="0"/>
          </p:cNvCxnSpPr>
          <p:nvPr/>
        </p:nvCxnSpPr>
        <p:spPr>
          <a:xfrm rot="5400000" flipH="1" flipV="1">
            <a:off x="2715419" y="4285456"/>
            <a:ext cx="1143000" cy="11064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1933575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3990975" y="5410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4" idx="0"/>
          </p:cNvCxnSpPr>
          <p:nvPr/>
        </p:nvCxnSpPr>
        <p:spPr>
          <a:xfrm rot="16200000" flipV="1">
            <a:off x="3819525" y="4286250"/>
            <a:ext cx="1143000" cy="11049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067175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16200000" flipV="1">
            <a:off x="2752725" y="2228850"/>
            <a:ext cx="1143000" cy="11049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12" idx="4"/>
          </p:cNvCxnSpPr>
          <p:nvPr/>
        </p:nvCxnSpPr>
        <p:spPr>
          <a:xfrm flipV="1">
            <a:off x="3838575" y="2209800"/>
            <a:ext cx="1181100" cy="11430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1781175" y="5410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704975" y="35814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 2</a:t>
            </a:r>
            <a:endParaRPr lang="en-US" baseline="30000" dirty="0"/>
          </a:p>
        </p:txBody>
      </p:sp>
      <p:sp>
        <p:nvSpPr>
          <p:cNvPr id="27" name="TextBox 26"/>
          <p:cNvSpPr txBox="1"/>
          <p:nvPr/>
        </p:nvSpPr>
        <p:spPr>
          <a:xfrm>
            <a:off x="409575" y="35814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message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sp>
        <p:nvSpPr>
          <p:cNvPr id="29" name="Rectangle 28"/>
          <p:cNvSpPr/>
          <p:nvPr/>
        </p:nvSpPr>
        <p:spPr>
          <a:xfrm>
            <a:off x="790575" y="3048000"/>
            <a:ext cx="1905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Queue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846320" y="2636520"/>
            <a:ext cx="3733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message from a process goes to every one else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912995" y="3505200"/>
            <a:ext cx="3733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“Reply” goes to sender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876800" y="6019800"/>
            <a:ext cx="3733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Multi-Player Game, Replicated File System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876800" y="5410200"/>
            <a:ext cx="3733800" cy="6000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Example?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12540" y="2267188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 1</a:t>
            </a:r>
            <a:endParaRPr lang="en-US" baseline="30000" dirty="0"/>
          </a:p>
        </p:txBody>
      </p:sp>
      <p:sp>
        <p:nvSpPr>
          <p:cNvPr id="23" name="TextBox 22"/>
          <p:cNvSpPr txBox="1"/>
          <p:nvPr/>
        </p:nvSpPr>
        <p:spPr>
          <a:xfrm>
            <a:off x="1781175" y="4633492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 1</a:t>
            </a:r>
            <a:endParaRPr lang="en-US" baseline="30000" dirty="0"/>
          </a:p>
        </p:txBody>
      </p:sp>
      <p:sp>
        <p:nvSpPr>
          <p:cNvPr id="34" name="TextBox 33"/>
          <p:cNvSpPr txBox="1"/>
          <p:nvPr/>
        </p:nvSpPr>
        <p:spPr>
          <a:xfrm>
            <a:off x="4600575" y="4633492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 1</a:t>
            </a:r>
            <a:endParaRPr lang="en-US" baseline="30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0258626"/>
      </p:ext>
    </p:extLst>
  </p:cSld>
  <p:clrMapOvr>
    <a:masterClrMapping/>
  </p:clrMapOvr>
  <p:transition advTm="1982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 animBg="1"/>
      <p:bldP spid="31" grpId="0" animBg="1"/>
      <p:bldP spid="32" grpId="0" animBg="1"/>
      <p:bldP spid="3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Access/Routing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743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0487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0487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876800" y="12192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Set of senders and receivers? </a:t>
            </a:r>
          </a:p>
        </p:txBody>
      </p:sp>
      <p:sp>
        <p:nvSpPr>
          <p:cNvPr id="27" name="Oval 26"/>
          <p:cNvSpPr/>
          <p:nvPr/>
        </p:nvSpPr>
        <p:spPr>
          <a:xfrm>
            <a:off x="26670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6670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742774" y="2365672"/>
            <a:ext cx="1828800" cy="4000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Input Port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5742774" y="2917855"/>
            <a:ext cx="1828800" cy="4000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Output Port</a:t>
            </a:r>
            <a:endParaRPr lang="en-US" sz="1600" dirty="0"/>
          </a:p>
        </p:txBody>
      </p:sp>
      <p:sp>
        <p:nvSpPr>
          <p:cNvPr id="13" name="Rectangle 12"/>
          <p:cNvSpPr/>
          <p:nvPr/>
        </p:nvSpPr>
        <p:spPr>
          <a:xfrm>
            <a:off x="5742774" y="1865031"/>
            <a:ext cx="1828800" cy="4000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Bound Port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5742774" y="3470305"/>
            <a:ext cx="1828800" cy="4000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Free Port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5742774" y="4067175"/>
            <a:ext cx="1828800" cy="4000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Broadcast Port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5742774" y="4600575"/>
            <a:ext cx="1828800" cy="4000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Session Port</a:t>
            </a:r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 rot="16200000">
            <a:off x="4157262" y="3213397"/>
            <a:ext cx="1828800" cy="533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Simplex or </a:t>
            </a:r>
            <a:r>
              <a:rPr lang="en-US" sz="1400" dirty="0" smtClean="0"/>
              <a:t>(Replying) Duplex</a:t>
            </a:r>
            <a:endParaRPr lang="en-US" sz="1400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057419" y="4394497"/>
            <a:ext cx="0" cy="5211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5071662" y="1889155"/>
            <a:ext cx="0" cy="6765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65414"/>
      </p:ext>
    </p:extLst>
  </p:cSld>
  <p:clrMapOvr>
    <a:masterClrMapping/>
  </p:clrMapOvr>
  <p:transition advTm="322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Distinction based on Access?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2743200" y="2819400"/>
            <a:ext cx="1600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43200" y="1447800"/>
            <a:ext cx="1600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Xinu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43200" y="2133600"/>
            <a:ext cx="1600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Pipes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743200" y="4191000"/>
            <a:ext cx="1600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RMI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43200" y="3505200"/>
            <a:ext cx="1600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5534265"/>
      </p:ext>
    </p:extLst>
  </p:cSld>
  <p:clrMapOvr>
    <a:masterClrMapping/>
  </p:clrMapOvr>
  <p:transition advTm="131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 IPC Design Space?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828800" y="2514600"/>
            <a:ext cx="24384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Xinu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12106" y="1905000"/>
            <a:ext cx="5474494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Many Examples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43400" y="2514600"/>
            <a:ext cx="2514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 Channels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28800" y="3124200"/>
            <a:ext cx="24384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Pipes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43400" y="3124200"/>
            <a:ext cx="2514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28800" y="3733800"/>
            <a:ext cx="24384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Web Services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343400" y="3733800"/>
            <a:ext cx="2514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RMI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00200" y="4648200"/>
            <a:ext cx="5486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Common mechanism and issues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00200" y="5257800"/>
            <a:ext cx="5486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Abstract model to cover all of them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600200" y="5791200"/>
            <a:ext cx="5486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Implementation  of the model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6006775"/>
      </p:ext>
    </p:extLst>
  </p:cSld>
  <p:clrMapOvr>
    <a:masterClrMapping/>
  </p:clrMapOvr>
  <p:transition advTm="3924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Xinu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90800" y="1620078"/>
            <a:ext cx="3581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thread_id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&gt;, 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expression&gt;)</a:t>
            </a:r>
          </a:p>
        </p:txBody>
      </p:sp>
      <p:sp>
        <p:nvSpPr>
          <p:cNvPr id="4" name="Rectangle 3"/>
          <p:cNvSpPr/>
          <p:nvPr/>
        </p:nvSpPr>
        <p:spPr>
          <a:xfrm>
            <a:off x="2590800" y="2534478"/>
            <a:ext cx="3581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receive ()</a:t>
            </a:r>
          </a:p>
        </p:txBody>
      </p:sp>
      <p:sp>
        <p:nvSpPr>
          <p:cNvPr id="5" name="Rectangle 4"/>
          <p:cNvSpPr/>
          <p:nvPr/>
        </p:nvSpPr>
        <p:spPr>
          <a:xfrm>
            <a:off x="2590800" y="3601278"/>
            <a:ext cx="3581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recvclr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()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5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40"/>
    </mc:Choice>
    <mc:Fallback xmlns="">
      <p:transition spd="slow" advTm="67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Xinu</a:t>
            </a:r>
            <a:r>
              <a:rPr lang="en-US" dirty="0" smtClean="0"/>
              <a:t>: Simplex Input Port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600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>
            <a:endCxn id="9" idx="4"/>
          </p:cNvCxnSpPr>
          <p:nvPr/>
        </p:nvCxnSpPr>
        <p:spPr>
          <a:xfrm rot="10800000">
            <a:off x="1257300" y="2209800"/>
            <a:ext cx="1181100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19057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876800" y="1219200"/>
            <a:ext cx="3733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Each thread (process) has a single built in input port</a:t>
            </a:r>
          </a:p>
        </p:txBody>
      </p:sp>
      <p:sp>
        <p:nvSpPr>
          <p:cNvPr id="27" name="Oval 26"/>
          <p:cNvSpPr/>
          <p:nvPr/>
        </p:nvSpPr>
        <p:spPr>
          <a:xfrm>
            <a:off x="14478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7432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3048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25" idx="0"/>
          </p:cNvCxnSpPr>
          <p:nvPr/>
        </p:nvCxnSpPr>
        <p:spPr>
          <a:xfrm rot="5400000" flipH="1" flipV="1">
            <a:off x="2457450" y="2152650"/>
            <a:ext cx="1066800" cy="11811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876800" y="3276600"/>
            <a:ext cx="3733800" cy="6858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need for port creation operations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876800" y="4876800"/>
            <a:ext cx="3733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duplex, but sender can be sent back a message on its  input port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876800" y="3962400"/>
            <a:ext cx="3733800" cy="685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 id is the port id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876800" y="1905000"/>
            <a:ext cx="37338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la each Java monitor having a single built in condition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876800" y="2590800"/>
            <a:ext cx="3733800" cy="6858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Less flexible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5452083"/>
      </p:ext>
    </p:extLst>
  </p:cSld>
  <p:clrMapOvr>
    <a:masterClrMapping/>
  </p:clrMapOvr>
  <p:transition advTm="454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 animBg="1"/>
      <p:bldP spid="21" grpId="0" animBg="1"/>
      <p:bldP spid="22" grpId="0" animBg="1"/>
      <p:bldP spid="23" grpId="0" animBg="1"/>
      <p:bldP spid="24" grpId="0" animBg="1"/>
      <p:bldP spid="3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Pipes: Simplex Bound Port?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743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0487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0487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6670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Receiver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6670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791200" y="1333500"/>
            <a:ext cx="19050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an 2 pipe | more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029200" y="2485292"/>
            <a:ext cx="32766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Command interpreter connects output of a process to input of another process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8136"/>
      </p:ext>
    </p:extLst>
  </p:cSld>
  <p:clrMapOvr>
    <a:masterClrMapping/>
  </p:clrMapOvr>
  <p:transition advTm="58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Duplex Free Port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600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40" name="Straight Arrow Connector 39"/>
          <p:cNvCxnSpPr>
            <a:stCxn id="22" idx="0"/>
          </p:cNvCxnSpPr>
          <p:nvPr/>
        </p:nvCxnSpPr>
        <p:spPr>
          <a:xfrm rot="5400000" flipH="1" flipV="1">
            <a:off x="1315244" y="4285456"/>
            <a:ext cx="1143000" cy="11064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533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2590800" y="5410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4" idx="0"/>
          </p:cNvCxnSpPr>
          <p:nvPr/>
        </p:nvCxnSpPr>
        <p:spPr>
          <a:xfrm rot="16200000" flipV="1">
            <a:off x="2419350" y="4286250"/>
            <a:ext cx="1143000" cy="11049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6670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16200000" flipV="1">
            <a:off x="1352550" y="2228850"/>
            <a:ext cx="1143000" cy="11049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12" idx="4"/>
          </p:cNvCxnSpPr>
          <p:nvPr/>
        </p:nvCxnSpPr>
        <p:spPr>
          <a:xfrm flipV="1">
            <a:off x="2438400" y="2209800"/>
            <a:ext cx="1181100" cy="11430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381000" y="5410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4887668" y="1257300"/>
            <a:ext cx="3733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Some process calls pipe() to create the port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887668" y="2209800"/>
            <a:ext cx="37338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Children of pipe creator can send and receive messages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887668" y="3505200"/>
            <a:ext cx="3733800" cy="8675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Usually one child writes and another reads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0316358"/>
      </p:ext>
    </p:extLst>
  </p:cSld>
  <p:clrMapOvr>
    <a:masterClrMapping/>
  </p:clrMapOvr>
  <p:transition advTm="358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Socket/NIO Access: Many Kinds of Sockets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743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0487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0487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26670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6670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800600" y="1447800"/>
            <a:ext cx="3276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Server Socket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00600" y="2438400"/>
            <a:ext cx="3276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Stream Socket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00600" y="3505200"/>
            <a:ext cx="3276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Datagram Socket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0046199"/>
      </p:ext>
    </p:extLst>
  </p:cSld>
  <p:clrMapOvr>
    <a:masterClrMapping/>
  </p:clrMapOvr>
  <p:transition advTm="77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Server Socket: Duplex Input Port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600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 Socket</a:t>
            </a:r>
            <a:endParaRPr lang="en-US" dirty="0"/>
          </a:p>
        </p:txBody>
      </p:sp>
      <p:cxnSp>
        <p:nvCxnSpPr>
          <p:cNvPr id="30" name="Straight Arrow Connector 29"/>
          <p:cNvCxnSpPr>
            <a:endCxn id="9" idx="4"/>
          </p:cNvCxnSpPr>
          <p:nvPr/>
        </p:nvCxnSpPr>
        <p:spPr>
          <a:xfrm rot="10800000">
            <a:off x="1257300" y="2209800"/>
            <a:ext cx="1181100" cy="10668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19057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14478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7432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3048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25" idx="0"/>
          </p:cNvCxnSpPr>
          <p:nvPr/>
        </p:nvCxnSpPr>
        <p:spPr>
          <a:xfrm rot="5400000" flipH="1" flipV="1">
            <a:off x="2457450" y="2152650"/>
            <a:ext cx="1066800" cy="11811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105400" y="1295400"/>
            <a:ext cx="327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Server socket  is used to create regular sockets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105400" y="2133600"/>
            <a:ext cx="327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Represent a non-stream input port handling multiple clients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105400" y="3048000"/>
            <a:ext cx="3276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Each client connects to it to create a dedicated stream duplex port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3499720"/>
      </p:ext>
    </p:extLst>
  </p:cSld>
  <p:clrMapOvr>
    <a:masterClrMapping/>
  </p:clrMapOvr>
  <p:transition advTm="881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Stream Socket: Duplex Bound Port?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743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0487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0487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6670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6670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6091885"/>
      </p:ext>
    </p:extLst>
  </p:cSld>
  <p:clrMapOvr>
    <a:masterClrMapping/>
  </p:clrMapOvr>
  <p:transition advTm="80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Regular Stream Socket: Duplex/Free Port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743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0487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0487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6670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6670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876800" y="1371600"/>
            <a:ext cx="327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Regular socket represents a duplex port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876800" y="2133600"/>
            <a:ext cx="3276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Children processes share descriptors, so actually free port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4345539"/>
      </p:ext>
    </p:extLst>
  </p:cSld>
  <p:clrMapOvr>
    <a:masterClrMapping/>
  </p:clrMapOvr>
  <p:transition advTm="93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Datagram Server Socket:  Simplex Input Port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600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(Datagram) Socket</a:t>
            </a: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14478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7432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3048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4876800" y="1600200"/>
            <a:ext cx="3429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need to create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ServerSocket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rot="10800000">
            <a:off x="1257300" y="2209800"/>
            <a:ext cx="1181100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 flipH="1" flipV="1">
            <a:off x="19057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 flipH="1" flipV="1">
            <a:off x="2457450" y="2152650"/>
            <a:ext cx="1066800" cy="11811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4876800" y="2514600"/>
            <a:ext cx="3429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Each client also creates a simplex input port to receive replies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876800" y="3429000"/>
            <a:ext cx="3429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Address of client simplex port sent with each  message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8261274"/>
      </p:ext>
    </p:extLst>
  </p:cSld>
  <p:clrMapOvr>
    <a:masterClrMapping/>
  </p:clrMapOvr>
  <p:transition advTm="4292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 animBg="1"/>
      <p:bldP spid="36" grpId="0" animBg="1"/>
      <p:bldP spid="3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6096000" y="1524000"/>
            <a:ext cx="2590800" cy="3124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52400" y="1566086"/>
            <a:ext cx="2514600" cy="3124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RMI Access?</a:t>
            </a:r>
            <a:endParaRPr lang="en-US" dirty="0"/>
          </a:p>
        </p:txBody>
      </p:sp>
      <p:sp>
        <p:nvSpPr>
          <p:cNvPr id="6" name="Picture 14"/>
          <p:cNvSpPr/>
          <p:nvPr/>
        </p:nvSpPr>
        <p:spPr>
          <a:xfrm>
            <a:off x="228600" y="1828800"/>
            <a:ext cx="2362200" cy="8382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Client Object</a:t>
            </a:r>
            <a:endParaRPr lang="en-US" dirty="0"/>
          </a:p>
        </p:txBody>
      </p:sp>
      <p:sp>
        <p:nvSpPr>
          <p:cNvPr id="12" name="Picture 14"/>
          <p:cNvSpPr/>
          <p:nvPr/>
        </p:nvSpPr>
        <p:spPr>
          <a:xfrm>
            <a:off x="6248400" y="1752600"/>
            <a:ext cx="2362200" cy="8382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Server Object</a:t>
            </a:r>
            <a:endParaRPr lang="en-US" dirty="0"/>
          </a:p>
        </p:txBody>
      </p:sp>
      <p:sp>
        <p:nvSpPr>
          <p:cNvPr id="16" name="Picture 14"/>
          <p:cNvSpPr/>
          <p:nvPr/>
        </p:nvSpPr>
        <p:spPr>
          <a:xfrm>
            <a:off x="248653" y="3007894"/>
            <a:ext cx="2362200" cy="8382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Server Proxy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409700" y="2667000"/>
            <a:ext cx="0" cy="3810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667500" y="2602831"/>
            <a:ext cx="1524000" cy="4832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m</a:t>
            </a:r>
            <a:r>
              <a:rPr lang="en-US" dirty="0" smtClean="0"/>
              <a:t>(p</a:t>
            </a:r>
            <a:r>
              <a:rPr lang="en-US" baseline="30000" dirty="0" smtClean="0"/>
              <a:t>1</a:t>
            </a:r>
            <a:r>
              <a:rPr lang="en-US" dirty="0" smtClean="0"/>
              <a:t>, … </a:t>
            </a:r>
            <a:r>
              <a:rPr lang="en-US" dirty="0" err="1" smtClean="0"/>
              <a:t>p</a:t>
            </a:r>
            <a:r>
              <a:rPr lang="en-US" baseline="30000" dirty="0" err="1" smtClean="0"/>
              <a:t>N</a:t>
            </a:r>
            <a:r>
              <a:rPr lang="en-US" dirty="0" smtClean="0"/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90074" y="3860131"/>
            <a:ext cx="1524000" cy="4832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m</a:t>
            </a:r>
            <a:r>
              <a:rPr lang="en-US" dirty="0" smtClean="0"/>
              <a:t>(p</a:t>
            </a:r>
            <a:r>
              <a:rPr lang="en-US" baseline="30000" dirty="0" smtClean="0"/>
              <a:t>1</a:t>
            </a:r>
            <a:r>
              <a:rPr lang="en-US" dirty="0" smtClean="0"/>
              <a:t>, … </a:t>
            </a:r>
            <a:r>
              <a:rPr lang="en-US" dirty="0" err="1" smtClean="0"/>
              <a:t>p</a:t>
            </a:r>
            <a:r>
              <a:rPr lang="en-US" baseline="30000" dirty="0" err="1" smtClean="0"/>
              <a:t>N</a:t>
            </a:r>
            <a:r>
              <a:rPr lang="en-US" dirty="0" smtClean="0"/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314074" y="2844466"/>
            <a:ext cx="4353426" cy="12573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094422"/>
      </p:ext>
    </p:extLst>
  </p:cSld>
  <p:clrMapOvr>
    <a:masterClrMapping/>
  </p:clrMapOvr>
  <p:transition advTm="242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Scope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52400" y="16764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533400" y="3597965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2362200" y="3275012"/>
            <a:ext cx="6096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5400000">
            <a:off x="915194" y="3199606"/>
            <a:ext cx="7620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609600" y="1828800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2971800" y="17526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50" name="Oval 49"/>
          <p:cNvSpPr/>
          <p:nvPr/>
        </p:nvSpPr>
        <p:spPr>
          <a:xfrm>
            <a:off x="3352800" y="3674165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 rot="5400000">
            <a:off x="3734594" y="3275806"/>
            <a:ext cx="7620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3429000" y="1905000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5410200" y="1905000"/>
            <a:ext cx="32004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Inter-process coupling</a:t>
            </a:r>
          </a:p>
        </p:txBody>
      </p:sp>
      <p:sp>
        <p:nvSpPr>
          <p:cNvPr id="56" name="Rectangle 55"/>
          <p:cNvSpPr/>
          <p:nvPr/>
        </p:nvSpPr>
        <p:spPr>
          <a:xfrm>
            <a:off x="5410200" y="3886200"/>
            <a:ext cx="32004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Communication  among lightweight or heavyweight processes</a:t>
            </a:r>
          </a:p>
        </p:txBody>
      </p:sp>
      <p:sp>
        <p:nvSpPr>
          <p:cNvPr id="57" name="Rectangle 56"/>
          <p:cNvSpPr/>
          <p:nvPr/>
        </p:nvSpPr>
        <p:spPr>
          <a:xfrm>
            <a:off x="5410200" y="2667000"/>
            <a:ext cx="32004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inter-process information communication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410200" y="1143000"/>
            <a:ext cx="32004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Distributed program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41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RMI: Replying Duplex </a:t>
            </a:r>
            <a:r>
              <a:rPr lang="en-US" dirty="0" smtClean="0"/>
              <a:t>Input Port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600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 Socket</a:t>
            </a:r>
            <a:endParaRPr lang="en-US" dirty="0"/>
          </a:p>
        </p:txBody>
      </p:sp>
      <p:cxnSp>
        <p:nvCxnSpPr>
          <p:cNvPr id="30" name="Straight Arrow Connector 29"/>
          <p:cNvCxnSpPr>
            <a:endCxn id="9" idx="4"/>
          </p:cNvCxnSpPr>
          <p:nvPr/>
        </p:nvCxnSpPr>
        <p:spPr>
          <a:xfrm rot="10800000">
            <a:off x="1257300" y="2209800"/>
            <a:ext cx="1181100" cy="10668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19057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14478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7432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3048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25" idx="0"/>
          </p:cNvCxnSpPr>
          <p:nvPr/>
        </p:nvCxnSpPr>
        <p:spPr>
          <a:xfrm rot="5400000" flipH="1" flipV="1">
            <a:off x="2457450" y="2152650"/>
            <a:ext cx="1066800" cy="11811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640943" y="2971800"/>
            <a:ext cx="3733800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imagine simplex, bound, output, free port semantics for RMI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2641125"/>
      </p:ext>
    </p:extLst>
  </p:cSld>
  <p:clrMapOvr>
    <a:masterClrMapping/>
  </p:clrMapOvr>
  <p:transition advTm="411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4876800" y="16764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In-order message delivery?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876800" y="10668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Reliable message delivery?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876800" y="22860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Port access?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Issues in Message Passing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8956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2011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362200" y="25146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4</a:t>
            </a:r>
            <a:endParaRPr lang="en-US" baseline="30000" dirty="0"/>
          </a:p>
        </p:txBody>
      </p:sp>
      <p:cxnSp>
        <p:nvCxnSpPr>
          <p:cNvPr id="40" name="Straight Arrow Connector 39"/>
          <p:cNvCxnSpPr/>
          <p:nvPr/>
        </p:nvCxnSpPr>
        <p:spPr>
          <a:xfrm rot="5400000" flipH="1" flipV="1">
            <a:off x="3201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600200" y="35814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 2</a:t>
            </a:r>
            <a:endParaRPr lang="en-US" baseline="30000" dirty="0"/>
          </a:p>
        </p:txBody>
      </p:sp>
      <p:sp>
        <p:nvSpPr>
          <p:cNvPr id="44" name="TextBox 43"/>
          <p:cNvSpPr txBox="1"/>
          <p:nvPr/>
        </p:nvSpPr>
        <p:spPr>
          <a:xfrm>
            <a:off x="304800" y="35814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message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sp>
        <p:nvSpPr>
          <p:cNvPr id="46" name="TextBox 45"/>
          <p:cNvSpPr txBox="1"/>
          <p:nvPr/>
        </p:nvSpPr>
        <p:spPr>
          <a:xfrm>
            <a:off x="2286000" y="45720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 1</a:t>
            </a:r>
            <a:endParaRPr lang="en-US" baseline="30000" dirty="0"/>
          </a:p>
        </p:txBody>
      </p:sp>
      <p:sp>
        <p:nvSpPr>
          <p:cNvPr id="47" name="Rectangle 46"/>
          <p:cNvSpPr/>
          <p:nvPr/>
        </p:nvSpPr>
        <p:spPr>
          <a:xfrm>
            <a:off x="685800" y="3048000"/>
            <a:ext cx="1905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Queue</a:t>
            </a:r>
          </a:p>
        </p:txBody>
      </p:sp>
      <p:sp>
        <p:nvSpPr>
          <p:cNvPr id="23" name="Oval 22"/>
          <p:cNvSpPr/>
          <p:nvPr/>
        </p:nvSpPr>
        <p:spPr>
          <a:xfrm>
            <a:off x="2819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2819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4876801" y="1066800"/>
            <a:ext cx="3733799" cy="1752600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876800" y="4724400"/>
            <a:ext cx="37338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Buffering of messages at queue?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876800" y="35052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Synchronous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asynchronous 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76800" y="41148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non blocking?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876800" y="28956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Semantics?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876800" y="5410200"/>
            <a:ext cx="37338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Location of communicating threads?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84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6096000" y="1524000"/>
            <a:ext cx="2590800" cy="3124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52400" y="1566086"/>
            <a:ext cx="2514600" cy="3124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RMI vs. </a:t>
            </a:r>
            <a:r>
              <a:rPr lang="en-US" dirty="0" err="1" smtClean="0"/>
              <a:t>Xinu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6" name="Picture 14"/>
          <p:cNvSpPr/>
          <p:nvPr/>
        </p:nvSpPr>
        <p:spPr>
          <a:xfrm>
            <a:off x="228600" y="1828800"/>
            <a:ext cx="2362200" cy="8382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Client Object</a:t>
            </a:r>
            <a:endParaRPr lang="en-US" dirty="0"/>
          </a:p>
        </p:txBody>
      </p:sp>
      <p:sp>
        <p:nvSpPr>
          <p:cNvPr id="12" name="Picture 14"/>
          <p:cNvSpPr/>
          <p:nvPr/>
        </p:nvSpPr>
        <p:spPr>
          <a:xfrm>
            <a:off x="6248400" y="1752600"/>
            <a:ext cx="2362200" cy="8382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Server Object</a:t>
            </a:r>
            <a:endParaRPr lang="en-US" dirty="0"/>
          </a:p>
        </p:txBody>
      </p:sp>
      <p:sp>
        <p:nvSpPr>
          <p:cNvPr id="16" name="Picture 14"/>
          <p:cNvSpPr/>
          <p:nvPr/>
        </p:nvSpPr>
        <p:spPr>
          <a:xfrm>
            <a:off x="248653" y="3007894"/>
            <a:ext cx="2362200" cy="8382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Server Proxy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409700" y="2667000"/>
            <a:ext cx="0" cy="3810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667500" y="2602831"/>
            <a:ext cx="1524000" cy="4832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m</a:t>
            </a:r>
            <a:r>
              <a:rPr lang="en-US" dirty="0" smtClean="0"/>
              <a:t>(p</a:t>
            </a:r>
            <a:r>
              <a:rPr lang="en-US" baseline="30000" dirty="0" smtClean="0"/>
              <a:t>1</a:t>
            </a:r>
            <a:r>
              <a:rPr lang="en-US" dirty="0" smtClean="0"/>
              <a:t>, … </a:t>
            </a:r>
            <a:r>
              <a:rPr lang="en-US" dirty="0" err="1" smtClean="0"/>
              <a:t>p</a:t>
            </a:r>
            <a:r>
              <a:rPr lang="en-US" baseline="30000" dirty="0" err="1" smtClean="0"/>
              <a:t>N</a:t>
            </a:r>
            <a:r>
              <a:rPr lang="en-US" dirty="0" smtClean="0"/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90074" y="3860131"/>
            <a:ext cx="1524000" cy="4832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m</a:t>
            </a:r>
            <a:r>
              <a:rPr lang="en-US" dirty="0" smtClean="0"/>
              <a:t>(p</a:t>
            </a:r>
            <a:r>
              <a:rPr lang="en-US" baseline="30000" dirty="0" smtClean="0"/>
              <a:t>1</a:t>
            </a:r>
            <a:r>
              <a:rPr lang="en-US" dirty="0" smtClean="0"/>
              <a:t>, … </a:t>
            </a:r>
            <a:r>
              <a:rPr lang="en-US" dirty="0" err="1" smtClean="0"/>
              <a:t>p</a:t>
            </a:r>
            <a:r>
              <a:rPr lang="en-US" baseline="30000" dirty="0" err="1" smtClean="0"/>
              <a:t>N</a:t>
            </a:r>
            <a:r>
              <a:rPr lang="en-US" dirty="0" smtClean="0"/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314074" y="2844466"/>
            <a:ext cx="4353426" cy="12573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42717" y="4403035"/>
            <a:ext cx="3581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thread_id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&gt;, 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expression&gt;)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42717" y="5257800"/>
            <a:ext cx="3581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receive ()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542717" y="6013174"/>
            <a:ext cx="3581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recvclr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1398592"/>
      </p:ext>
    </p:extLst>
  </p:cSld>
  <p:clrMapOvr>
    <a:masterClrMapping/>
  </p:clrMapOvr>
  <p:transition advTm="1724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Send Semantics?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8956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2011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201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2819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2819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876800" y="3048000"/>
            <a:ext cx="3733800" cy="1066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What does it mean for a process/thread  to consume a message produced by another process/thread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209800" y="25908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209800" y="46482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76800" y="1371600"/>
            <a:ext cx="3733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production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53000" y="4648200"/>
            <a:ext cx="3733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consumption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22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 animBg="1"/>
      <p:bldP spid="35" grpId="0" animBg="1"/>
      <p:bldP spid="35" grpId="1" animBg="1"/>
      <p:bldP spid="36" grpId="0" animBg="1"/>
      <p:bldP spid="36" grpId="1" animBg="1"/>
      <p:bldP spid="11" grpId="0" animBg="1"/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Remote Assignment (Data Communication)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8956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2011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201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2819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2819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724400" y="2438400"/>
            <a:ext cx="3733800" cy="1371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result of send is to assign a sent expression  to be assigned to some variable (typically called buffer) in the remote process/thread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24400" y="3886200"/>
            <a:ext cx="3733800" cy="1371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Type of expression depends on mechanisms and whether language support is provided to define primitives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24400" y="1524000"/>
            <a:ext cx="3733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is data to be  remotely assigned to a variable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209800" y="25908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&lt;expression&gt;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209800" y="46482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&lt;expression&gt;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371600" y="57150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371600" y="5715000"/>
            <a:ext cx="1447800" cy="457200"/>
          </a:xfrm>
          <a:prstGeom prst="rect">
            <a:avLst/>
          </a:prstGeom>
          <a:solidFill>
            <a:schemeClr val="accent4">
              <a:alpha val="44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&lt;expression&gt;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705600" y="5562600"/>
            <a:ext cx="15240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mtClean="0">
                <a:latin typeface="Calibri" pitchFamily="34" charset="0"/>
                <a:cs typeface="Calibri" pitchFamily="34" charset="0"/>
              </a:rPr>
              <a:t>Q?&lt;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76800" y="5562600"/>
            <a:ext cx="1727752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P!&lt;Expression&gt;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27424" y="6286500"/>
            <a:ext cx="1727752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CSP (Hoare)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49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18" grpId="0" animBg="1"/>
      <p:bldP spid="19" grpId="0" animBg="1"/>
      <p:bldP spid="28" grpId="0" animBg="1"/>
      <p:bldP spid="28" grpId="1" animBg="1"/>
      <p:bldP spid="29" grpId="0" animBg="1"/>
      <p:bldP spid="29" grpId="1" animBg="1"/>
      <p:bldP spid="34" grpId="0" animBg="1"/>
      <p:bldP spid="35" grpId="0" animBg="1"/>
      <p:bldP spid="16" grpId="0" animBg="1"/>
      <p:bldP spid="17" grpId="0" animBg="1"/>
      <p:bldP spid="2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6096000" y="1524000"/>
            <a:ext cx="2590800" cy="3124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52400" y="1566086"/>
            <a:ext cx="2514600" cy="3124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RMI vs. </a:t>
            </a:r>
            <a:r>
              <a:rPr lang="en-US" dirty="0" err="1" smtClean="0"/>
              <a:t>Xinu</a:t>
            </a:r>
            <a:r>
              <a:rPr lang="en-US" dirty="0" smtClean="0"/>
              <a:t>? (Review)</a:t>
            </a:r>
            <a:endParaRPr lang="en-US" dirty="0"/>
          </a:p>
        </p:txBody>
      </p:sp>
      <p:sp>
        <p:nvSpPr>
          <p:cNvPr id="6" name="Picture 14"/>
          <p:cNvSpPr/>
          <p:nvPr/>
        </p:nvSpPr>
        <p:spPr>
          <a:xfrm>
            <a:off x="228600" y="1828800"/>
            <a:ext cx="2362200" cy="8382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Client Object</a:t>
            </a:r>
            <a:endParaRPr lang="en-US" dirty="0"/>
          </a:p>
        </p:txBody>
      </p:sp>
      <p:sp>
        <p:nvSpPr>
          <p:cNvPr id="12" name="Picture 14"/>
          <p:cNvSpPr/>
          <p:nvPr/>
        </p:nvSpPr>
        <p:spPr>
          <a:xfrm>
            <a:off x="6248400" y="1752600"/>
            <a:ext cx="2362200" cy="8382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Server Object</a:t>
            </a:r>
            <a:endParaRPr lang="en-US" dirty="0"/>
          </a:p>
        </p:txBody>
      </p:sp>
      <p:sp>
        <p:nvSpPr>
          <p:cNvPr id="16" name="Picture 14"/>
          <p:cNvSpPr/>
          <p:nvPr/>
        </p:nvSpPr>
        <p:spPr>
          <a:xfrm>
            <a:off x="248653" y="3007894"/>
            <a:ext cx="2362200" cy="8382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Server Proxy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409700" y="2667000"/>
            <a:ext cx="0" cy="3810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667500" y="2602831"/>
            <a:ext cx="1524000" cy="4832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m</a:t>
            </a:r>
            <a:r>
              <a:rPr lang="en-US" dirty="0" smtClean="0"/>
              <a:t>(p</a:t>
            </a:r>
            <a:r>
              <a:rPr lang="en-US" baseline="30000" dirty="0" smtClean="0"/>
              <a:t>1</a:t>
            </a:r>
            <a:r>
              <a:rPr lang="en-US" dirty="0" smtClean="0"/>
              <a:t>, … </a:t>
            </a:r>
            <a:r>
              <a:rPr lang="en-US" dirty="0" err="1" smtClean="0"/>
              <a:t>p</a:t>
            </a:r>
            <a:r>
              <a:rPr lang="en-US" baseline="30000" dirty="0" err="1" smtClean="0"/>
              <a:t>N</a:t>
            </a:r>
            <a:r>
              <a:rPr lang="en-US" dirty="0" smtClean="0"/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90074" y="3860131"/>
            <a:ext cx="1524000" cy="4832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m</a:t>
            </a:r>
            <a:r>
              <a:rPr lang="en-US" dirty="0" smtClean="0"/>
              <a:t>(p</a:t>
            </a:r>
            <a:r>
              <a:rPr lang="en-US" baseline="30000" dirty="0" smtClean="0"/>
              <a:t>1</a:t>
            </a:r>
            <a:r>
              <a:rPr lang="en-US" dirty="0" smtClean="0"/>
              <a:t>, … </a:t>
            </a:r>
            <a:r>
              <a:rPr lang="en-US" dirty="0" err="1" smtClean="0"/>
              <a:t>p</a:t>
            </a:r>
            <a:r>
              <a:rPr lang="en-US" baseline="30000" dirty="0" err="1" smtClean="0"/>
              <a:t>N</a:t>
            </a:r>
            <a:r>
              <a:rPr lang="en-US" dirty="0" smtClean="0"/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314074" y="2844466"/>
            <a:ext cx="4353426" cy="12573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42717" y="4403035"/>
            <a:ext cx="3581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thread_id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&gt;, 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expression&gt;)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42717" y="5257800"/>
            <a:ext cx="3581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receive ()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542717" y="6013174"/>
            <a:ext cx="3581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recvclr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9451975"/>
      </p:ext>
    </p:extLst>
  </p:cSld>
  <p:clrMapOvr>
    <a:masterClrMapping/>
  </p:clrMapOvr>
  <p:transition advTm="1047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Send Semantics? (Review)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8956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2011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201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2819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2819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876800" y="3048000"/>
            <a:ext cx="3733800" cy="1066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What does it mean for a process/thread  to consume a message produced by another process/thread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209800" y="25908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209800" y="46482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76800" y="1371600"/>
            <a:ext cx="3733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production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53000" y="4648200"/>
            <a:ext cx="3733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consumption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8096073"/>
      </p:ext>
    </p:extLst>
  </p:cSld>
  <p:clrMapOvr>
    <a:masterClrMapping/>
  </p:clrMapOvr>
  <p:transition advTm="384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" grpId="0" animBg="1"/>
      <p:bldP spid="35" grpId="0" animBg="1"/>
      <p:bldP spid="35" grpId="1" animBg="1"/>
      <p:bldP spid="36" grpId="0" animBg="1"/>
      <p:bldP spid="36" grpId="1" animBg="1"/>
      <p:bldP spid="11" grpId="0" animBg="1"/>
      <p:bldP spid="1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Remote Assignment (Review)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8956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2011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201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2819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2819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724400" y="2438400"/>
            <a:ext cx="3733800" cy="1371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result of send is to assign a sent expression  to be assigned to some variable (typically called buffer) in the remote process/thread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24400" y="3886200"/>
            <a:ext cx="3733800" cy="1371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Type of expression depends on mechanisms and whether language support is provided to define primitives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24400" y="1524000"/>
            <a:ext cx="3733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is data to be  remotely assigned to a variable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209800" y="25908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&lt;expression&gt;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209800" y="46482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&lt;expression&gt;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371600" y="57150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371600" y="5715000"/>
            <a:ext cx="1447800" cy="457200"/>
          </a:xfrm>
          <a:prstGeom prst="rect">
            <a:avLst/>
          </a:prstGeom>
          <a:solidFill>
            <a:schemeClr val="accent4">
              <a:alpha val="44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&lt;expression&gt;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705600" y="5562600"/>
            <a:ext cx="15240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mtClean="0">
                <a:latin typeface="Calibri" pitchFamily="34" charset="0"/>
                <a:cs typeface="Calibri" pitchFamily="34" charset="0"/>
              </a:rPr>
              <a:t>Q?&lt;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76800" y="5562600"/>
            <a:ext cx="1727752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P!&lt;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Exprerssion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27424" y="6286500"/>
            <a:ext cx="1727752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CSP (Hoare)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2940782"/>
      </p:ext>
    </p:extLst>
  </p:cSld>
  <p:clrMapOvr>
    <a:masterClrMapping/>
  </p:clrMapOvr>
  <p:transition advTm="1288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 animBg="1"/>
      <p:bldP spid="18" grpId="0" animBg="1"/>
      <p:bldP spid="19" grpId="0" animBg="1"/>
      <p:bldP spid="28" grpId="0" animBg="1"/>
      <p:bldP spid="28" grpId="1" animBg="1"/>
      <p:bldP spid="29" grpId="0" animBg="1"/>
      <p:bldP spid="29" grpId="1" animBg="1"/>
      <p:bldP spid="34" grpId="0" animBg="1"/>
      <p:bldP spid="35" grpId="0" animBg="1"/>
      <p:bldP spid="16" grpId="0" animBg="1"/>
      <p:bldP spid="17" grpId="0" animBg="1"/>
      <p:bldP spid="2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Remote  Procedure Call (RPC)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8956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2011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201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2819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2819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800600" y="2286000"/>
            <a:ext cx="37338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result of a send is to  invoke some method in the  remote receiving thread/process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800600" y="1371600"/>
            <a:ext cx="3733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is request to be  remotely executed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724400" y="56388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057400" y="24384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981200" y="45720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724400" y="5638800"/>
            <a:ext cx="1600200" cy="609600"/>
          </a:xfrm>
          <a:prstGeom prst="rect">
            <a:avLst/>
          </a:prstGeom>
          <a:solidFill>
            <a:schemeClr val="accent4">
              <a:alpha val="46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00600" y="3581400"/>
            <a:ext cx="37338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Usually built on top of object communication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2743132"/>
      </p:ext>
    </p:extLst>
  </p:cSld>
  <p:clrMapOvr>
    <a:masterClrMapping/>
  </p:clrMapOvr>
  <p:transition advTm="976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20" grpId="0" animBg="1"/>
      <p:bldP spid="27" grpId="0" animBg="1"/>
      <p:bldP spid="27" grpId="1" animBg="1"/>
      <p:bldP spid="28" grpId="0" animBg="1"/>
      <p:bldP spid="28" grpId="1" animBg="1"/>
      <p:bldP spid="29" grpId="0" animBg="1"/>
      <p:bldP spid="1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Variations of Remote Assignment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667000" y="1474304"/>
            <a:ext cx="3505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Socket/NIO Stream</a:t>
            </a:r>
          </a:p>
        </p:txBody>
      </p:sp>
      <p:sp>
        <p:nvSpPr>
          <p:cNvPr id="4" name="Rectangle 3"/>
          <p:cNvSpPr/>
          <p:nvPr/>
        </p:nvSpPr>
        <p:spPr>
          <a:xfrm>
            <a:off x="2667000" y="2590800"/>
            <a:ext cx="3505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Socket/NIO Datagram</a:t>
            </a:r>
          </a:p>
        </p:txBody>
      </p:sp>
      <p:sp>
        <p:nvSpPr>
          <p:cNvPr id="5" name="Rectangle 4"/>
          <p:cNvSpPr/>
          <p:nvPr/>
        </p:nvSpPr>
        <p:spPr>
          <a:xfrm>
            <a:off x="2703443" y="3810000"/>
            <a:ext cx="3505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 Object Stream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1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448"/>
    </mc:Choice>
    <mc:Fallback xmlns="">
      <p:transition spd="slow" advTm="402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Unifying Basis?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514600" y="1752600"/>
            <a:ext cx="0" cy="1828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514600" y="3581400"/>
            <a:ext cx="1828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676400" y="3581400"/>
            <a:ext cx="838200" cy="1219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072384" y="1828800"/>
            <a:ext cx="6858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Xinu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57300" y="2438400"/>
            <a:ext cx="838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Pipes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00350" y="4340352"/>
            <a:ext cx="12573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62000" y="3581400"/>
            <a:ext cx="11430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RMI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962400" y="2481072"/>
            <a:ext cx="993648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343400" y="3819144"/>
            <a:ext cx="11430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33400" y="4608576"/>
            <a:ext cx="1371600" cy="6492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Serialized Streams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57800" y="1790700"/>
            <a:ext cx="32004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Are there forms of IPC that are fundamentally different from these?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518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37"/>
    </mc:Choice>
    <mc:Fallback xmlns="">
      <p:transition spd="slow" advTm="77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Byte Data Communication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8956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2011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201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2819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2819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876800" y="1371600"/>
            <a:ext cx="3733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Provided by OS interface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76800" y="2209800"/>
            <a:ext cx="3733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Assume expression is a byte  sequence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76800" y="3200400"/>
            <a:ext cx="3733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It is assigned to a variable that can hold such a sequence 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rot="5400000" flipH="1" flipV="1">
            <a:off x="3201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209800" y="25908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209800" y="46482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371600" y="57150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371600" y="5715000"/>
            <a:ext cx="1447800" cy="457200"/>
          </a:xfrm>
          <a:prstGeom prst="rect">
            <a:avLst/>
          </a:prstGeom>
          <a:solidFill>
            <a:schemeClr val="accent4">
              <a:alpha val="44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447800" y="35052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6200" y="35052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19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Byte Communication </a:t>
            </a:r>
            <a:r>
              <a:rPr lang="en-US" dirty="0" err="1" smtClean="0"/>
              <a:t>Communication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8956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2011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201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2819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2819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800600" y="1295400"/>
            <a:ext cx="3733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Assume expression is a single byte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rot="5400000" flipH="1" flipV="1">
            <a:off x="3201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209800" y="25908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209800" y="46482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371600" y="57150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371600" y="5715000"/>
            <a:ext cx="1447800" cy="457200"/>
          </a:xfrm>
          <a:prstGeom prst="rect">
            <a:avLst/>
          </a:prstGeom>
          <a:solidFill>
            <a:schemeClr val="accent4">
              <a:alpha val="44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00600" y="2209800"/>
            <a:ext cx="37338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 blocks can be communicated through libraries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447800" y="35052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6200" y="35052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800600" y="3429000"/>
            <a:ext cx="37338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These blocks are not known to port queue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027386" y="4931229"/>
            <a:ext cx="3505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Socket/NIO Stream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5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18" grpId="0" animBg="1"/>
      <p:bldP spid="26" grpId="0" animBg="1"/>
      <p:bldP spid="2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Block Communication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8956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2011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201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2819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2819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876800" y="2209800"/>
            <a:ext cx="3733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Assume expression is a variable sized byte sequence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rot="5400000" flipH="1" flipV="1">
            <a:off x="3201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209800" y="25908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 block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209800" y="46482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 block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371600" y="57150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371600" y="5715000"/>
            <a:ext cx="1447800" cy="457200"/>
          </a:xfrm>
          <a:prstGeom prst="rect">
            <a:avLst/>
          </a:prstGeom>
          <a:solidFill>
            <a:schemeClr val="accent4">
              <a:alpha val="44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 block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76800" y="3200400"/>
            <a:ext cx="37338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Port queue is in terms of byte blocks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47800" y="35052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 block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35052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 block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027386" y="4931229"/>
            <a:ext cx="3505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Socket/NIO Datagram?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10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18" grpId="0" animBg="1"/>
      <p:bldP spid="1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Object Data Communication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8956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2011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201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2819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2819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876800" y="1371600"/>
            <a:ext cx="3733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Provided by OO Language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76800" y="2209800"/>
            <a:ext cx="3733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Assume expression is a location-independent object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76800" y="3200400"/>
            <a:ext cx="3733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It is assigned to a variable that can hold such an object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3201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209800" y="25908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&lt;expression&gt;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209800" y="46482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&lt;expression&gt;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371600" y="57150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371600" y="5715000"/>
            <a:ext cx="1447800" cy="457200"/>
          </a:xfrm>
          <a:prstGeom prst="rect">
            <a:avLst/>
          </a:prstGeom>
          <a:solidFill>
            <a:schemeClr val="accent4">
              <a:alpha val="44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&lt;expression&gt;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876800" y="4191000"/>
            <a:ext cx="3733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Typically implemented on top of stream or block communication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447800" y="35052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&lt;expression&gt;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876800" y="5257800"/>
            <a:ext cx="3733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Typically port queue  does not understand objects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261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23" grpId="0" animBg="1"/>
      <p:bldP spid="2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4343400" y="1066800"/>
            <a:ext cx="4419600" cy="56388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52400" y="1066800"/>
            <a:ext cx="3581400" cy="56388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Remote Assignment vs.  Procedure Call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3340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56395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 flipH="1" flipV="1">
            <a:off x="56395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52578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52578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162800" y="56388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495800" y="24384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7526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rot="5400000" flipH="1" flipV="1">
            <a:off x="20581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 flipH="1" flipV="1">
            <a:off x="2058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676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676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228600" y="57150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066800" y="25908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&lt;expression&gt;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667000" y="6019800"/>
            <a:ext cx="39624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one simulate one with the other?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3087054"/>
      </p:ext>
    </p:extLst>
  </p:cSld>
  <p:clrMapOvr>
    <a:masterClrMapping/>
  </p:clrMapOvr>
  <p:transition advTm="4089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152400" y="1066800"/>
            <a:ext cx="5105400" cy="56388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Simulating Remote Procedure Call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17526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rot="5400000" flipH="1" flipV="1">
            <a:off x="20581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 flipH="1" flipV="1">
            <a:off x="2058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676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676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228600" y="55626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066800" y="26670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66800" y="21336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28600" y="60960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66800" y="48768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066800" y="43434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581400" y="56388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28600" y="5562600"/>
            <a:ext cx="1447800" cy="457200"/>
          </a:xfrm>
          <a:prstGeom prst="rect">
            <a:avLst/>
          </a:prstGeom>
          <a:solidFill>
            <a:schemeClr val="accent4">
              <a:alpha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46185" y="6096000"/>
            <a:ext cx="1447800" cy="457200"/>
          </a:xfrm>
          <a:prstGeom prst="rect">
            <a:avLst/>
          </a:prstGeom>
          <a:solidFill>
            <a:schemeClr val="accent4">
              <a:alpha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410200" y="1905000"/>
            <a:ext cx="327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 expressions encoding method and parameters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410200" y="2743200"/>
            <a:ext cx="327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These are assigned to corresponding remote variables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410200" y="3581400"/>
            <a:ext cx="327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Side effect of assignment is to call method with parameters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375031" y="1066800"/>
            <a:ext cx="327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Goal is to call a method with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410200" y="5257800"/>
            <a:ext cx="32766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Several simulating calls for one simulated call – less efficient if OS involved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581400" y="5638800"/>
            <a:ext cx="1600200" cy="609600"/>
          </a:xfrm>
          <a:prstGeom prst="rect">
            <a:avLst/>
          </a:prstGeom>
          <a:solidFill>
            <a:schemeClr val="accent4">
              <a:alpha val="46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410200" y="4419600"/>
            <a:ext cx="32766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Efficiency?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0321654"/>
      </p:ext>
    </p:extLst>
  </p:cSld>
  <p:clrMapOvr>
    <a:masterClrMapping/>
  </p:clrMapOvr>
  <p:transition advTm="2305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" grpId="0" animBg="1"/>
      <p:bldP spid="38" grpId="1" animBg="1"/>
      <p:bldP spid="25" grpId="0" animBg="1"/>
      <p:bldP spid="25" grpId="1" animBg="1"/>
      <p:bldP spid="32" grpId="0" animBg="1"/>
      <p:bldP spid="32" grpId="1" animBg="1"/>
      <p:bldP spid="40" grpId="0" animBg="1"/>
      <p:bldP spid="40" grpId="1" animBg="1"/>
      <p:bldP spid="47" grpId="0" animBg="1"/>
      <p:bldP spid="48" grpId="0" animBg="1"/>
      <p:bldP spid="20" grpId="0" animBg="1"/>
      <p:bldP spid="21" grpId="0" animBg="1"/>
      <p:bldP spid="22" grpId="0" animBg="1"/>
      <p:bldP spid="23" grpId="0" animBg="1"/>
      <p:bldP spid="26" grpId="0" animBg="1"/>
      <p:bldP spid="2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152400" y="1066800"/>
            <a:ext cx="5029200" cy="56388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Simulating Remote Assignment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7526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20581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 flipH="1" flipV="1">
            <a:off x="2058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676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1676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3581400" y="56388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assign (v)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14400" y="24384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assign (&lt;expression&gt;)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38200" y="45720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ssign (&lt;expression&gt;)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28600" y="57150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581400" y="5638800"/>
            <a:ext cx="1600200" cy="609600"/>
          </a:xfrm>
          <a:prstGeom prst="rect">
            <a:avLst/>
          </a:prstGeom>
          <a:solidFill>
            <a:schemeClr val="accent4">
              <a:alpha val="44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assign (&lt;expression&gt;)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28600" y="5715000"/>
            <a:ext cx="1447800" cy="457200"/>
          </a:xfrm>
          <a:prstGeom prst="rect">
            <a:avLst/>
          </a:prstGeom>
          <a:solidFill>
            <a:schemeClr val="accent4">
              <a:alpha val="48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&lt;expression&gt;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92615" y="1905000"/>
            <a:ext cx="327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Define special assign method with  single formal parameter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10200" y="2743200"/>
            <a:ext cx="3276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 this method with the expression to be assigned to the buffer variable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410200" y="3733800"/>
            <a:ext cx="32766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Side effect of method call is to assign actual parameter to buffer variable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392615" y="1066800"/>
            <a:ext cx="327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Goal is to assign some expression to a buffer variable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410200" y="5638800"/>
            <a:ext cx="32766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More expensive RPC to do RA</a:t>
            </a:r>
            <a:r>
              <a:rPr lang="en-US" dirty="0">
                <a:latin typeface="Calibri" pitchFamily="34" charset="0"/>
                <a:cs typeface="Calibri" pitchFamily="34" charset="0"/>
              </a:rPr>
              <a:t>.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10200" y="4800600"/>
            <a:ext cx="32766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Efficiency?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7414619"/>
      </p:ext>
    </p:extLst>
  </p:cSld>
  <p:clrMapOvr>
    <a:masterClrMapping/>
  </p:clrMapOvr>
  <p:transition advTm="914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8" grpId="1" animBg="1"/>
      <p:bldP spid="29" grpId="0" animBg="1"/>
      <p:bldP spid="29" grpId="1" animBg="1"/>
      <p:bldP spid="23" grpId="0" animBg="1"/>
      <p:bldP spid="25" grpId="0" animBg="1"/>
      <p:bldP spid="15" grpId="0" animBg="1"/>
      <p:bldP spid="16" grpId="0" animBg="1"/>
      <p:bldP spid="17" grpId="0" animBg="1"/>
      <p:bldP spid="21" grpId="0" animBg="1"/>
      <p:bldP spid="2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Remote Procedure Call vs. Remote Assignment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600200" y="1295400"/>
            <a:ext cx="5650706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Suitable when requests must be serviced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600200" y="5410200"/>
            <a:ext cx="5638800" cy="6096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Remote assignment can  implement RPC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600200" y="4495800"/>
            <a:ext cx="56388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E.g.  Next command in simulation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600200" y="2971800"/>
            <a:ext cx="56388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Simulation awkward and not efficient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1600200" y="1752600"/>
            <a:ext cx="5650706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E.g. join a session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1600200" y="2514600"/>
            <a:ext cx="5650706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simulate remote assignment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00200" y="3886200"/>
            <a:ext cx="5638800" cy="6096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Remote assignment suitable when data must be sent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00200" y="6019800"/>
            <a:ext cx="5650706" cy="533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However, simulation awkward and not as efficient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0494901"/>
      </p:ext>
    </p:extLst>
  </p:cSld>
  <p:clrMapOvr>
    <a:masterClrMapping/>
  </p:clrMapOvr>
  <p:transition advTm="675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29" grpId="0" animBg="1"/>
      <p:bldP spid="32" grpId="0" animBg="1"/>
      <p:bldP spid="8" grpId="0" animBg="1"/>
      <p:bldP spid="9" grpId="0" animBg="1"/>
      <p:bldP spid="11" grpId="0" animBg="1"/>
      <p:bldP spid="1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4343400" y="1066800"/>
            <a:ext cx="4419600" cy="56388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52400" y="1066800"/>
            <a:ext cx="3581400" cy="56388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Operations?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3340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56395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 flipH="1" flipV="1">
            <a:off x="56395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52578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52578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162800" y="56388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495800" y="24384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7526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rot="5400000" flipH="1" flipV="1">
            <a:off x="20581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 flipH="1" flipV="1">
            <a:off x="2058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676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676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228600" y="57150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066800" y="25908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&lt;expression&gt;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28600" y="2743200"/>
            <a:ext cx="3962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Executed by process that sends expression or calls method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8600" y="4114800"/>
            <a:ext cx="3962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Every system will have a send operation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28600" y="4800600"/>
            <a:ext cx="3962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Other operations can vary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572000" y="2743200"/>
            <a:ext cx="3962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Multiple or single method may be associated with port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572000" y="3352800"/>
            <a:ext cx="39624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Assuming multiple; in later examples, a port names a single method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09600" y="1066800"/>
            <a:ext cx="2667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send(&lt;port&gt;, &lt;expression&gt;)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876800" y="1066800"/>
            <a:ext cx="3505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call(&lt;port&gt;, &lt;method&gt;, 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28600" y="3429000"/>
            <a:ext cx="3962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Nature depends on semantics and system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7810931"/>
      </p:ext>
    </p:extLst>
  </p:cSld>
  <p:clrMapOvr>
    <a:masterClrMapping/>
  </p:clrMapOvr>
  <p:transition advTm="1901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4" grpId="0" animBg="1"/>
      <p:bldP spid="22" grpId="0" animBg="1"/>
      <p:bldP spid="23" grpId="0" animBg="1"/>
      <p:bldP spid="25" grpId="0" animBg="1"/>
      <p:bldP spid="29" grpId="0" animBg="1"/>
      <p:bldP spid="30" grpId="0" animBg="1"/>
      <p:bldP spid="32" grpId="0" animBg="1"/>
      <p:bldP spid="3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Language/Compiler Support: Type Checking and Special Syntax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914400" y="1752600"/>
            <a:ext cx="2667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send(&lt;port&gt;, &lt;expression&gt;)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724400" y="1752600"/>
            <a:ext cx="3505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call(&lt;port&gt;, &lt;method&gt;, 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04800" y="2590800"/>
            <a:ext cx="39624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Allows  typed  &lt;expression&gt; of arbitrary type to be assigned to 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 of arbitrary type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648200" y="2590800"/>
            <a:ext cx="38862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Allows  safe method calls, where name is  port is associated with (one or more) signatures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648200" y="5715000"/>
            <a:ext cx="3886200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example, single  signature,    </a:t>
            </a: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add(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), associated with port, and procedure name is port name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800" y="3886200"/>
            <a:ext cx="3962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dirty="0" smtClean="0"/>
              <a:t>&lt;port&gt;(&lt;typed expression&gt;)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4800" y="4495800"/>
            <a:ext cx="3962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dirty="0" smtClean="0"/>
              <a:t>load(5.2)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48200" y="3733800"/>
            <a:ext cx="38862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dirty="0" smtClean="0"/>
              <a:t>&lt;port/method&gt;           (&lt;actual </a:t>
            </a:r>
            <a:r>
              <a:rPr lang="en-US" dirty="0" err="1" smtClean="0"/>
              <a:t>params</a:t>
            </a:r>
            <a:r>
              <a:rPr lang="en-US" dirty="0" smtClean="0"/>
              <a:t>&gt;);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648200" y="4648200"/>
            <a:ext cx="3886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dirty="0" smtClean="0"/>
              <a:t>add(5,3); 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04800" y="5105400"/>
            <a:ext cx="3962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dirty="0" smtClean="0"/>
              <a:t>echoer(“hello”)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648200" y="5181600"/>
            <a:ext cx="3886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dirty="0" smtClean="0"/>
              <a:t>open(“rpc.doc”);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895600" y="1219200"/>
            <a:ext cx="2667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language support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3760678"/>
      </p:ext>
    </p:extLst>
  </p:cSld>
  <p:clrMapOvr>
    <a:masterClrMapping/>
  </p:clrMapOvr>
  <p:transition advTm="1865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 animBg="1"/>
      <p:bldP spid="29" grpId="0" animBg="1"/>
      <p:bldP spid="40" grpId="0" animBg="1"/>
      <p:bldP spid="13" grpId="0" animBg="1"/>
      <p:bldP spid="15" grpId="0" animBg="1"/>
      <p:bldP spid="18" grpId="0" animBg="1"/>
      <p:bldP spid="19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Intra Process Shared Memory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0" y="1295400"/>
            <a:ext cx="4953000" cy="3886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533400" y="3597965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48" name="Oval 47"/>
          <p:cNvSpPr/>
          <p:nvPr/>
        </p:nvSpPr>
        <p:spPr>
          <a:xfrm>
            <a:off x="609600" y="1828800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200400" y="2743200"/>
            <a:ext cx="13716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Shared Object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9" idx="0"/>
          </p:cNvCxnSpPr>
          <p:nvPr/>
        </p:nvCxnSpPr>
        <p:spPr>
          <a:xfrm rot="16200000" flipV="1">
            <a:off x="2667000" y="1524000"/>
            <a:ext cx="609600" cy="1828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9" idx="2"/>
          </p:cNvCxnSpPr>
          <p:nvPr/>
        </p:nvCxnSpPr>
        <p:spPr>
          <a:xfrm rot="5400000">
            <a:off x="2628900" y="3086100"/>
            <a:ext cx="533400" cy="198120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1026396">
            <a:off x="2546504" y="1924934"/>
            <a:ext cx="84738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Write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 rot="20904464">
            <a:off x="2695466" y="4196172"/>
            <a:ext cx="84738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Read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5410200" y="1828800"/>
            <a:ext cx="32004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e.g.: Shared object could be  result of matrix communication</a:t>
            </a:r>
          </a:p>
        </p:txBody>
      </p:sp>
      <p:sp>
        <p:nvSpPr>
          <p:cNvPr id="53" name="Rectangle 52"/>
          <p:cNvSpPr/>
          <p:nvPr/>
        </p:nvSpPr>
        <p:spPr>
          <a:xfrm>
            <a:off x="5410200" y="2667000"/>
            <a:ext cx="3200400" cy="990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does information consumer get notified about new information?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410200" y="3810000"/>
            <a:ext cx="32004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 synchronization mechanisms (semaphores, conditions, …)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410200" y="4953000"/>
            <a:ext cx="3200400" cy="6858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Receiving thread must wait</a:t>
            </a:r>
          </a:p>
        </p:txBody>
      </p:sp>
      <p:sp>
        <p:nvSpPr>
          <p:cNvPr id="62" name="Rectangle 61"/>
          <p:cNvSpPr/>
          <p:nvPr/>
        </p:nvSpPr>
        <p:spPr>
          <a:xfrm>
            <a:off x="5410200" y="5715000"/>
            <a:ext cx="3200400" cy="990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Threads in different processes?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410200" y="1066800"/>
            <a:ext cx="32004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Write sends info, read receives it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197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43" grpId="0" animBg="1"/>
      <p:bldP spid="53" grpId="0" animBg="1"/>
      <p:bldP spid="58" grpId="0" animBg="1"/>
      <p:bldP spid="61" grpId="0" animBg="1"/>
      <p:bldP spid="62" grpId="0" animBg="1"/>
      <p:bldP spid="1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4343400" y="1066800"/>
            <a:ext cx="4419600" cy="56388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52400" y="1066800"/>
            <a:ext cx="3581400" cy="56388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Explicit Receive (Language Support)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3340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56395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 flipH="1" flipV="1">
            <a:off x="56395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52578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52578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162800" y="56388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495800" y="24384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7526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rot="5400000" flipH="1" flipV="1">
            <a:off x="20581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 flipH="1" flipV="1">
            <a:off x="2058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676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676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228600" y="57150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066800" y="25908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&lt;expression&gt;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743200" y="3581400"/>
            <a:ext cx="3962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Special call by receiver to indicate willingness to receive</a:t>
            </a:r>
          </a:p>
        </p:txBody>
      </p:sp>
      <p:sp>
        <p:nvSpPr>
          <p:cNvPr id="51" name="Rectangle 50"/>
          <p:cNvSpPr/>
          <p:nvPr/>
        </p:nvSpPr>
        <p:spPr>
          <a:xfrm>
            <a:off x="381000" y="5105400"/>
            <a:ext cx="32766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&lt;port&gt;(&lt;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var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9600" y="990600"/>
            <a:ext cx="30480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&lt;port&gt;(&lt;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expr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09600" y="1524000"/>
            <a:ext cx="30480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load(2.2)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419600" y="990600"/>
            <a:ext cx="3962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&lt;port&gt;(&lt;actual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parms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419600" y="1524000"/>
            <a:ext cx="3962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add (5, 3)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81000" y="5715000"/>
            <a:ext cx="3276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load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343400" y="4953000"/>
            <a:ext cx="4419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r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eceive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&lt;type&gt; 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port&gt;(&lt;formal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param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declarations&gt;) {&lt;body&gt;}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343400" y="5715000"/>
            <a:ext cx="44196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add(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p1,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p2){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return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p1 + p2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8562114"/>
      </p:ext>
    </p:extLst>
  </p:cSld>
  <p:clrMapOvr>
    <a:masterClrMapping/>
  </p:clrMapOvr>
  <p:transition advTm="417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" grpId="0" animBg="1"/>
      <p:bldP spid="51" grpId="0" animBg="1"/>
      <p:bldP spid="48" grpId="0" animBg="1"/>
      <p:bldP spid="52" grpId="0" animBg="1"/>
      <p:bldP spid="5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4343400" y="1066800"/>
            <a:ext cx="4419600" cy="56388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52400" y="1066800"/>
            <a:ext cx="3581400" cy="56388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Implicit Receive (Language Support)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3340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56395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 flipH="1" flipV="1">
            <a:off x="56395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52578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52578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162800" y="56388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495800" y="24384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7526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rot="5400000" flipH="1" flipV="1">
            <a:off x="20581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 flipH="1" flipV="1">
            <a:off x="2058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676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676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228600" y="57150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066800" y="25908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&lt;expression&gt;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642536" y="2667000"/>
            <a:ext cx="40386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System provides way to automatically assign some known matching  variable or call some known matching procedure when message arrives </a:t>
            </a:r>
          </a:p>
        </p:txBody>
      </p:sp>
      <p:sp>
        <p:nvSpPr>
          <p:cNvPr id="51" name="Rectangle 50"/>
          <p:cNvSpPr/>
          <p:nvPr/>
        </p:nvSpPr>
        <p:spPr>
          <a:xfrm>
            <a:off x="381000" y="5105400"/>
            <a:ext cx="32766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r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egister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&lt;port&gt;(&lt;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var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9600" y="990600"/>
            <a:ext cx="30480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&lt;port&gt;(&lt;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expr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09600" y="1524000"/>
            <a:ext cx="30480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load(2.2)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419600" y="990600"/>
            <a:ext cx="3962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&lt;port&gt;(&lt;actual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parms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419600" y="1524000"/>
            <a:ext cx="3962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add (5, 3)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81000" y="5715000"/>
            <a:ext cx="3276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register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load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343400" y="4953000"/>
            <a:ext cx="4419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register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&lt;type&gt; 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port&gt;(&lt;formal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param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declarations&gt;) {&lt;body&gt;}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343400" y="5715000"/>
            <a:ext cx="44196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r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egister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add(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p1,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p2){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return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p1 + p2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653765" y="3810000"/>
            <a:ext cx="4038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These could have been registered by a special register call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7868422"/>
      </p:ext>
    </p:extLst>
  </p:cSld>
  <p:clrMapOvr>
    <a:masterClrMapping/>
  </p:clrMapOvr>
  <p:transition advTm="3308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" grpId="0" animBg="1"/>
      <p:bldP spid="51" grpId="0" animBg="1"/>
      <p:bldP spid="48" grpId="0" animBg="1"/>
      <p:bldP spid="52" grpId="0" animBg="1"/>
      <p:bldP spid="53" grpId="0" animBg="1"/>
      <p:bldP spid="2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Reply?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65760" y="1143000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&lt;port&gt;(&lt;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expr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58915" y="1134979"/>
            <a:ext cx="4387516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&lt;port&gt;(&lt;actual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parms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43200" y="4343400"/>
            <a:ext cx="3289835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Syntax and semantics?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65760" y="2057400"/>
            <a:ext cx="329184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r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eply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expr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58915" y="2057400"/>
            <a:ext cx="4409975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reply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(&lt;actual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parms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43200" y="5257800"/>
            <a:ext cx="3289835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Last sender is implicit port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43200" y="5943600"/>
            <a:ext cx="3289835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Could reply  multiple times according to this definition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5658548"/>
      </p:ext>
    </p:extLst>
  </p:cSld>
  <p:clrMapOvr>
    <a:masterClrMapping/>
  </p:clrMapOvr>
  <p:transition advTm="2506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Issues in Message Passing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8956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2011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362200" y="25146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4</a:t>
            </a:r>
            <a:endParaRPr lang="en-US" baseline="30000" dirty="0"/>
          </a:p>
        </p:txBody>
      </p:sp>
      <p:cxnSp>
        <p:nvCxnSpPr>
          <p:cNvPr id="40" name="Straight Arrow Connector 39"/>
          <p:cNvCxnSpPr/>
          <p:nvPr/>
        </p:nvCxnSpPr>
        <p:spPr>
          <a:xfrm rot="5400000" flipH="1" flipV="1">
            <a:off x="3201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600200" y="35814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 2</a:t>
            </a:r>
            <a:endParaRPr lang="en-US" baseline="30000" dirty="0"/>
          </a:p>
        </p:txBody>
      </p:sp>
      <p:sp>
        <p:nvSpPr>
          <p:cNvPr id="44" name="TextBox 43"/>
          <p:cNvSpPr txBox="1"/>
          <p:nvPr/>
        </p:nvSpPr>
        <p:spPr>
          <a:xfrm>
            <a:off x="304800" y="35814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message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sp>
        <p:nvSpPr>
          <p:cNvPr id="46" name="TextBox 45"/>
          <p:cNvSpPr txBox="1"/>
          <p:nvPr/>
        </p:nvSpPr>
        <p:spPr>
          <a:xfrm>
            <a:off x="2286000" y="45720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47" name="Rectangle 46"/>
          <p:cNvSpPr/>
          <p:nvPr/>
        </p:nvSpPr>
        <p:spPr>
          <a:xfrm>
            <a:off x="685800" y="3048000"/>
            <a:ext cx="1905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Queue</a:t>
            </a:r>
          </a:p>
        </p:txBody>
      </p:sp>
      <p:sp>
        <p:nvSpPr>
          <p:cNvPr id="23" name="Oval 22"/>
          <p:cNvSpPr/>
          <p:nvPr/>
        </p:nvSpPr>
        <p:spPr>
          <a:xfrm>
            <a:off x="2819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2819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4876800" y="16764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In-order message delivery?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876800" y="10668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Reliable message delivery?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876800" y="22860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Port access?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76800" y="4800600"/>
            <a:ext cx="37338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Buffering of messages at queue?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876800" y="35814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Synchronous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asynchronous 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876800" y="41910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non blocking?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876800" y="28956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Semantics?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876801" y="1066800"/>
            <a:ext cx="3733799" cy="2362200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876800" y="5486400"/>
            <a:ext cx="37338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Location of communicating threads?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102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Synchronous vs. Asynchronous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819400" y="1066800"/>
            <a:ext cx="2667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operation(&lt;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66800" y="3352800"/>
            <a:ext cx="7010400" cy="6705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Synchronous:  Operation invoker waits until the operation finishes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66800" y="4099560"/>
            <a:ext cx="7010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Asynchronous:   Operation invoker does not wait until completion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66800" y="4724400"/>
            <a:ext cx="7010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Some other operation (e.g. software interrupt) needed to  wait for result or completion status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19400" y="1676400"/>
            <a:ext cx="26670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read(file)</a:t>
            </a:r>
          </a:p>
        </p:txBody>
      </p:sp>
      <p:sp>
        <p:nvSpPr>
          <p:cNvPr id="8" name="Rectangle 7"/>
          <p:cNvSpPr/>
          <p:nvPr/>
        </p:nvSpPr>
        <p:spPr>
          <a:xfrm>
            <a:off x="2819400" y="2286000"/>
            <a:ext cx="26670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loadAvgPort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1.2)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260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Synchronous vs. Asynchronous vs. Blocking Operations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819400" y="1066800"/>
            <a:ext cx="2667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operation(&lt;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66800" y="3048000"/>
            <a:ext cx="7010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Blocking:   Operation invoker waits,  unblocking possibly before, until, or after operation completion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066800" y="3810000"/>
            <a:ext cx="7010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Synchronous is always blocking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66800" y="4419600"/>
            <a:ext cx="7010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Blocking is not always synchronous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5257800"/>
            <a:ext cx="70104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Logical blocking times?</a:t>
            </a:r>
          </a:p>
        </p:txBody>
      </p:sp>
      <p:sp>
        <p:nvSpPr>
          <p:cNvPr id="9" name="Rectangle 8"/>
          <p:cNvSpPr/>
          <p:nvPr/>
        </p:nvSpPr>
        <p:spPr>
          <a:xfrm>
            <a:off x="2819400" y="1676400"/>
            <a:ext cx="26670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read(file)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19400" y="2286000"/>
            <a:ext cx="26670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loadAvgPort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1.2)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963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30" grpId="0" animBg="1"/>
      <p:bldP spid="32" grpId="0" animBg="1"/>
      <p:bldP spid="1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Synchronous vs. Asynchronous vs. Blocking Operations (Review)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819400" y="1066800"/>
            <a:ext cx="2667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operation(&lt;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66800" y="3048000"/>
            <a:ext cx="7010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Blocking:   Operation invoker waits,  unblocking possibly before, until, or after operation completion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066800" y="3810000"/>
            <a:ext cx="7010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Synchronous is always blocking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66800" y="4419600"/>
            <a:ext cx="7010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Blocking is not always synchronous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5257800"/>
            <a:ext cx="70104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Logical blocking times?</a:t>
            </a:r>
          </a:p>
        </p:txBody>
      </p:sp>
      <p:sp>
        <p:nvSpPr>
          <p:cNvPr id="9" name="Rectangle 8"/>
          <p:cNvSpPr/>
          <p:nvPr/>
        </p:nvSpPr>
        <p:spPr>
          <a:xfrm>
            <a:off x="2819400" y="1676400"/>
            <a:ext cx="26670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read(file)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19400" y="2286000"/>
            <a:ext cx="26670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loadAvgPort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1.2)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3631134"/>
      </p:ext>
    </p:extLst>
  </p:cSld>
  <p:clrMapOvr>
    <a:masterClrMapping/>
  </p:clrMapOvr>
  <p:transition advTm="126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9" grpId="0" animBg="1"/>
      <p:bldP spid="30" grpId="0" animBg="1"/>
      <p:bldP spid="32" grpId="0" animBg="1"/>
      <p:bldP spid="1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Blocking (Logical) Times? A La Binding Time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914400" y="1295400"/>
            <a:ext cx="7010400" cy="67056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Binding time: When is some property bound to an entity?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14400" y="1981200"/>
            <a:ext cx="7010400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E.g. when variable bound to to an address, value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14400" y="2727960"/>
            <a:ext cx="7010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 writing, compilation, link, load, runtime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14400" y="3429000"/>
            <a:ext cx="7010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Tied to phases in the lifetime of a program</a:t>
            </a:r>
          </a:p>
        </p:txBody>
      </p:sp>
      <p:sp>
        <p:nvSpPr>
          <p:cNvPr id="30" name="Rectangle 29"/>
          <p:cNvSpPr/>
          <p:nvPr/>
        </p:nvSpPr>
        <p:spPr>
          <a:xfrm>
            <a:off x="914400" y="4267200"/>
            <a:ext cx="70104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Logical times for blocking?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14400" y="4876800"/>
            <a:ext cx="7010400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Phases in the lifetime of a message?</a:t>
            </a:r>
          </a:p>
        </p:txBody>
      </p:sp>
      <p:sp>
        <p:nvSpPr>
          <p:cNvPr id="9" name="Rectangle 8"/>
          <p:cNvSpPr/>
          <p:nvPr/>
        </p:nvSpPr>
        <p:spPr>
          <a:xfrm>
            <a:off x="914400" y="5486400"/>
            <a:ext cx="7010400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Communication pipe line?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3728859"/>
      </p:ext>
    </p:extLst>
  </p:cSld>
  <p:clrMapOvr>
    <a:masterClrMapping/>
  </p:clrMapOvr>
  <p:transition advTm="138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5" grpId="0" animBg="1"/>
      <p:bldP spid="29" grpId="0" animBg="1"/>
      <p:bldP spid="30" grpId="0" animBg="1"/>
      <p:bldP spid="32" grpId="0" animBg="1"/>
      <p:bldP spid="9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152400" y="1066800"/>
            <a:ext cx="3581400" cy="56388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343400" y="1066800"/>
            <a:ext cx="4419600" cy="56388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4419600" y="4267200"/>
            <a:ext cx="4419600" cy="2438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8" name="Rounded Rectangle 27"/>
          <p:cNvSpPr/>
          <p:nvPr/>
        </p:nvSpPr>
        <p:spPr>
          <a:xfrm>
            <a:off x="4419600" y="1066800"/>
            <a:ext cx="4343400" cy="2133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7" name="Rounded Rectangle 26"/>
          <p:cNvSpPr/>
          <p:nvPr/>
        </p:nvSpPr>
        <p:spPr>
          <a:xfrm>
            <a:off x="152400" y="4191000"/>
            <a:ext cx="3581400" cy="2438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152400" y="973015"/>
            <a:ext cx="3581400" cy="2286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cxnSp>
        <p:nvCxnSpPr>
          <p:cNvPr id="41" name="Straight Arrow Connector 40"/>
          <p:cNvCxnSpPr>
            <a:stCxn id="43" idx="0"/>
          </p:cNvCxnSpPr>
          <p:nvPr/>
        </p:nvCxnSpPr>
        <p:spPr>
          <a:xfrm rot="16200000" flipV="1">
            <a:off x="3791744" y="3753644"/>
            <a:ext cx="3124200" cy="36512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44196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44196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6400800" y="56388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rot="5400000" flipH="1" flipV="1">
            <a:off x="1067594" y="3733006"/>
            <a:ext cx="3048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1676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51" name="Oval 50"/>
          <p:cNvSpPr/>
          <p:nvPr/>
        </p:nvSpPr>
        <p:spPr>
          <a:xfrm>
            <a:off x="1676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228600" y="57150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Blocking </a:t>
            </a:r>
            <a:r>
              <a:rPr lang="en-US" smtClean="0"/>
              <a:t>Times?: Message </a:t>
            </a:r>
            <a:r>
              <a:rPr lang="en-US" dirty="0" smtClean="0"/>
              <a:t>Pipe Line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28600" y="44958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ystem buffer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2715" y="1565709"/>
            <a:ext cx="1403685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ender buffer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63091" y="25146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system buffer</a:t>
            </a:r>
          </a:p>
        </p:txBody>
      </p:sp>
      <p:sp>
        <p:nvSpPr>
          <p:cNvPr id="53" name="Rectangle 52"/>
          <p:cNvSpPr/>
          <p:nvPr/>
        </p:nvSpPr>
        <p:spPr>
          <a:xfrm>
            <a:off x="228600" y="2514600"/>
            <a:ext cx="1447800" cy="457200"/>
          </a:xfrm>
          <a:prstGeom prst="rect">
            <a:avLst/>
          </a:prstGeom>
          <a:solidFill>
            <a:schemeClr val="accent4">
              <a:alpha val="42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&lt;expression&gt;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72715" y="1565709"/>
            <a:ext cx="1447800" cy="457200"/>
          </a:xfrm>
          <a:prstGeom prst="rect">
            <a:avLst/>
          </a:prstGeom>
          <a:solidFill>
            <a:schemeClr val="accent4">
              <a:alpha val="49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&lt;expression&gt;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28600" y="4495800"/>
            <a:ext cx="1447800" cy="457200"/>
          </a:xfrm>
          <a:prstGeom prst="rect">
            <a:avLst/>
          </a:prstGeom>
          <a:solidFill>
            <a:schemeClr val="accent4">
              <a:alpha val="42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&lt;expression&gt;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28600" y="5715000"/>
            <a:ext cx="1447800" cy="457200"/>
          </a:xfrm>
          <a:prstGeom prst="rect">
            <a:avLst/>
          </a:prstGeom>
          <a:solidFill>
            <a:schemeClr val="accent4">
              <a:alpha val="47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&lt;expression&gt;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324600" y="13716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Sender buffer(stack)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400800" y="24384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ystem buffer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324600" y="1371600"/>
            <a:ext cx="1600200" cy="609600"/>
          </a:xfrm>
          <a:prstGeom prst="rect">
            <a:avLst/>
          </a:prstGeom>
          <a:solidFill>
            <a:schemeClr val="accent4">
              <a:alpha val="49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400800" y="2438400"/>
            <a:ext cx="1600200" cy="609600"/>
          </a:xfrm>
          <a:prstGeom prst="rect">
            <a:avLst/>
          </a:prstGeom>
          <a:solidFill>
            <a:schemeClr val="accent4">
              <a:alpha val="47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324600" y="44196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ystem buffer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324600" y="4419600"/>
            <a:ext cx="1600200" cy="609600"/>
          </a:xfrm>
          <a:prstGeom prst="rect">
            <a:avLst/>
          </a:prstGeom>
          <a:solidFill>
            <a:schemeClr val="accent4">
              <a:alpha val="47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400800" y="5632383"/>
            <a:ext cx="1600200" cy="609600"/>
          </a:xfrm>
          <a:prstGeom prst="rect">
            <a:avLst/>
          </a:prstGeom>
          <a:solidFill>
            <a:schemeClr val="accent4">
              <a:alpha val="49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895600" y="1371600"/>
            <a:ext cx="2286000" cy="6705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Operation started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895600" y="2529840"/>
            <a:ext cx="2286000" cy="6705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in Source System Buffer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895600" y="4037428"/>
            <a:ext cx="2286000" cy="6705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in Destination System Buffer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895600" y="4876800"/>
            <a:ext cx="22860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Destination thread/process starts operation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895600" y="5829300"/>
            <a:ext cx="22860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Destination thread/process finishes operation</a:t>
            </a:r>
          </a:p>
        </p:txBody>
      </p:sp>
      <p:sp>
        <p:nvSpPr>
          <p:cNvPr id="57" name="Rectangle 56"/>
          <p:cNvSpPr/>
          <p:nvPr/>
        </p:nvSpPr>
        <p:spPr>
          <a:xfrm>
            <a:off x="609600" y="762000"/>
            <a:ext cx="2667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send(&lt;port&gt;, &lt;expression&gt;)</a:t>
            </a:r>
          </a:p>
        </p:txBody>
      </p:sp>
      <p:sp>
        <p:nvSpPr>
          <p:cNvPr id="58" name="Rectangle 57"/>
          <p:cNvSpPr/>
          <p:nvPr/>
        </p:nvSpPr>
        <p:spPr>
          <a:xfrm>
            <a:off x="4876800" y="762000"/>
            <a:ext cx="3505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call(&lt;port&gt;, &lt;method&gt;, 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872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3" grpId="0" animBg="1"/>
      <p:bldP spid="53" grpId="1" animBg="1"/>
      <p:bldP spid="26" grpId="0" animBg="1"/>
      <p:bldP spid="26" grpId="1" animBg="1"/>
      <p:bldP spid="30" grpId="0" animBg="1"/>
      <p:bldP spid="30" grpId="1" animBg="1"/>
      <p:bldP spid="31" grpId="0" animBg="1"/>
      <p:bldP spid="31" grpId="1" animBg="1"/>
      <p:bldP spid="46" grpId="0" animBg="1"/>
      <p:bldP spid="46" grpId="1" animBg="1"/>
      <p:bldP spid="34" grpId="0" animBg="1"/>
      <p:bldP spid="34" grpId="1" animBg="1"/>
      <p:bldP spid="35" grpId="0" animBg="1"/>
      <p:bldP spid="35" grpId="1" animBg="1"/>
      <p:bldP spid="37" grpId="0" animBg="1"/>
      <p:bldP spid="37" grpId="1" animBg="1"/>
      <p:bldP spid="40" grpId="0" animBg="1"/>
      <p:bldP spid="42" grpId="0" animBg="1"/>
      <p:bldP spid="47" grpId="0" animBg="1"/>
      <p:bldP spid="49" grpId="0" animBg="1"/>
      <p:bldP spid="5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Blocking Times Pros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3048000" y="1371600"/>
            <a:ext cx="2286000" cy="9144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waiting, most concurrency  (without using extra thread)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486400" y="1371600"/>
            <a:ext cx="3048000" cy="6705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Sending load average</a:t>
            </a:r>
          </a:p>
        </p:txBody>
      </p:sp>
      <p:sp>
        <p:nvSpPr>
          <p:cNvPr id="59" name="Rectangle 58"/>
          <p:cNvSpPr/>
          <p:nvPr/>
        </p:nvSpPr>
        <p:spPr>
          <a:xfrm>
            <a:off x="3048000" y="2438400"/>
            <a:ext cx="2286000" cy="9144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Waits until buffer available, prevents flooding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486400" y="2529840"/>
            <a:ext cx="3048000" cy="6705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Sending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-pointers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048000" y="3522785"/>
            <a:ext cx="2286000" cy="9144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Sender knows   message did not get lost in network</a:t>
            </a:r>
          </a:p>
        </p:txBody>
      </p:sp>
      <p:sp>
        <p:nvSpPr>
          <p:cNvPr id="62" name="Rectangle 61"/>
          <p:cNvSpPr/>
          <p:nvPr/>
        </p:nvSpPr>
        <p:spPr>
          <a:xfrm>
            <a:off x="5498123" y="3644705"/>
            <a:ext cx="3048000" cy="6705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Sending  load average on unreliable port</a:t>
            </a:r>
          </a:p>
        </p:txBody>
      </p:sp>
      <p:sp>
        <p:nvSpPr>
          <p:cNvPr id="63" name="Rectangle 62"/>
          <p:cNvSpPr/>
          <p:nvPr/>
        </p:nvSpPr>
        <p:spPr>
          <a:xfrm>
            <a:off x="3048000" y="4648200"/>
            <a:ext cx="2286000" cy="9144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Sender knows receiving process did not fail or ignore message</a:t>
            </a:r>
          </a:p>
        </p:txBody>
      </p:sp>
      <p:sp>
        <p:nvSpPr>
          <p:cNvPr id="64" name="Rectangle 63"/>
          <p:cNvSpPr/>
          <p:nvPr/>
        </p:nvSpPr>
        <p:spPr>
          <a:xfrm>
            <a:off x="3048000" y="5715000"/>
            <a:ext cx="2286000" cy="9144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Sender knows  operation finished</a:t>
            </a:r>
          </a:p>
        </p:txBody>
      </p:sp>
      <p:sp>
        <p:nvSpPr>
          <p:cNvPr id="66" name="Rectangle 65"/>
          <p:cNvSpPr/>
          <p:nvPr/>
        </p:nvSpPr>
        <p:spPr>
          <a:xfrm>
            <a:off x="5498123" y="5760720"/>
            <a:ext cx="3048000" cy="6705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Reservation made by airline, file received by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Dropbox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486400" y="4732020"/>
            <a:ext cx="3048000" cy="6705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Remote animation started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04800" y="1371600"/>
            <a:ext cx="2286000" cy="6705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Operation started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4800" y="2529840"/>
            <a:ext cx="2286000" cy="6705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in Source System Buffer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04800" y="3656428"/>
            <a:ext cx="2286000" cy="6705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in Destination System Buffer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04800" y="4648200"/>
            <a:ext cx="22860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Destination thread/process starts operation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04800" y="5676900"/>
            <a:ext cx="22860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Destination thread/process finishes operation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6467348"/>
      </p:ext>
    </p:extLst>
  </p:cSld>
  <p:clrMapOvr>
    <a:masterClrMapping/>
  </p:clrMapOvr>
  <p:transition advTm="3251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6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2667000" y="2438400"/>
            <a:ext cx="2438400" cy="1600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52400" y="3276600"/>
            <a:ext cx="2438400" cy="1600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152400" y="1524000"/>
            <a:ext cx="2438400" cy="1600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7" name="Oval 16"/>
          <p:cNvSpPr/>
          <p:nvPr/>
        </p:nvSpPr>
        <p:spPr>
          <a:xfrm>
            <a:off x="2743200" y="2514600"/>
            <a:ext cx="22860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28600" y="3352800"/>
            <a:ext cx="22860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 Process Shared Memory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228600" y="1600200"/>
            <a:ext cx="22860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533400" y="3597965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48" name="Oval 47"/>
          <p:cNvSpPr/>
          <p:nvPr/>
        </p:nvSpPr>
        <p:spPr>
          <a:xfrm>
            <a:off x="609600" y="1828800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200400" y="2743200"/>
            <a:ext cx="13716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Shared Object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9" idx="0"/>
          </p:cNvCxnSpPr>
          <p:nvPr/>
        </p:nvCxnSpPr>
        <p:spPr>
          <a:xfrm rot="16200000" flipV="1">
            <a:off x="2667000" y="1524000"/>
            <a:ext cx="609600" cy="1828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9" idx="2"/>
          </p:cNvCxnSpPr>
          <p:nvPr/>
        </p:nvCxnSpPr>
        <p:spPr>
          <a:xfrm rot="5400000">
            <a:off x="2628900" y="3086100"/>
            <a:ext cx="533400" cy="198120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1026396">
            <a:off x="2546504" y="1924934"/>
            <a:ext cx="84738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Write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 rot="20904464">
            <a:off x="2695466" y="4196172"/>
            <a:ext cx="84738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Read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5410200" y="1219200"/>
            <a:ext cx="32004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Shared file/database/memory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10200" y="2209800"/>
            <a:ext cx="32004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not on same computer, then need process around it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410200" y="3429000"/>
            <a:ext cx="3200400" cy="838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some other mechanism to communicate with the process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67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  <p:bldP spid="53" grpId="0" animBg="1"/>
      <p:bldP spid="1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152400" y="1066800"/>
            <a:ext cx="3581400" cy="56388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343400" y="1066800"/>
            <a:ext cx="4419600" cy="56388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4419600" y="4267200"/>
            <a:ext cx="4419600" cy="2438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8" name="Rounded Rectangle 27"/>
          <p:cNvSpPr/>
          <p:nvPr/>
        </p:nvSpPr>
        <p:spPr>
          <a:xfrm>
            <a:off x="4419600" y="1066800"/>
            <a:ext cx="4343400" cy="2133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7" name="Rounded Rectangle 26"/>
          <p:cNvSpPr/>
          <p:nvPr/>
        </p:nvSpPr>
        <p:spPr>
          <a:xfrm>
            <a:off x="152400" y="4191000"/>
            <a:ext cx="3581400" cy="2438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152400" y="1014046"/>
            <a:ext cx="3581400" cy="2286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cxnSp>
        <p:nvCxnSpPr>
          <p:cNvPr id="41" name="Straight Arrow Connector 40"/>
          <p:cNvCxnSpPr>
            <a:stCxn id="43" idx="0"/>
          </p:cNvCxnSpPr>
          <p:nvPr/>
        </p:nvCxnSpPr>
        <p:spPr>
          <a:xfrm rot="16200000" flipV="1">
            <a:off x="3791744" y="3753644"/>
            <a:ext cx="3124200" cy="36512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44196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44196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cxnSp>
        <p:nvCxnSpPr>
          <p:cNvPr id="48" name="Straight Arrow Connector 47"/>
          <p:cNvCxnSpPr/>
          <p:nvPr/>
        </p:nvCxnSpPr>
        <p:spPr>
          <a:xfrm rot="5400000" flipH="1" flipV="1">
            <a:off x="1067594" y="3733006"/>
            <a:ext cx="3048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1676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51" name="Oval 50"/>
          <p:cNvSpPr/>
          <p:nvPr/>
        </p:nvSpPr>
        <p:spPr>
          <a:xfrm>
            <a:off x="1676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228600" y="57150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Late Blocking and Buffering 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28600" y="44958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ystem buffer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2715" y="1565709"/>
            <a:ext cx="1403685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ender buffer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63091" y="25146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system buffer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324600" y="13716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ender buffer(stack)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400800" y="24384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ystem buffer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324600" y="44196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ystem buffer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895600" y="1371600"/>
            <a:ext cx="2286000" cy="6705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Operation started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895600" y="2529840"/>
            <a:ext cx="2286000" cy="6705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in Source System Buffer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895600" y="4037428"/>
            <a:ext cx="2286000" cy="6705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in Destination System Buffer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895600" y="4876800"/>
            <a:ext cx="22860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Destination thread/process starts operation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895600" y="5829300"/>
            <a:ext cx="22860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Destination thread/process finishes operation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638800" y="2895600"/>
            <a:ext cx="3044792" cy="10287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</a:t>
            </a:r>
            <a:r>
              <a:rPr lang="en-US" dirty="0">
                <a:latin typeface="Calibri" pitchFamily="34" charset="0"/>
                <a:cs typeface="Calibri" pitchFamily="34" charset="0"/>
              </a:rPr>
              <a:t>sender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waits, message can be kept in user buffer until it is in destination system buffer</a:t>
            </a:r>
          </a:p>
        </p:txBody>
      </p:sp>
      <p:sp>
        <p:nvSpPr>
          <p:cNvPr id="3" name="Multiply 2"/>
          <p:cNvSpPr/>
          <p:nvPr/>
        </p:nvSpPr>
        <p:spPr>
          <a:xfrm>
            <a:off x="685800" y="2514600"/>
            <a:ext cx="533400" cy="4572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09600" y="990600"/>
            <a:ext cx="2667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send(&lt;port&gt;, &lt;expression&gt;)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876800" y="1066800"/>
            <a:ext cx="3505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call(&lt;port&gt;, &lt;method&gt;, 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53" name="Rectangle 52"/>
          <p:cNvSpPr/>
          <p:nvPr/>
        </p:nvSpPr>
        <p:spPr>
          <a:xfrm>
            <a:off x="5643211" y="2057400"/>
            <a:ext cx="3044792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Size of source and destination system buffers is an issue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643211" y="4800600"/>
            <a:ext cx="3044792" cy="12954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However, multiple  messages from thread cannot be coalesced into one network  message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638800" y="6096000"/>
            <a:ext cx="30480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flush(port)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28600" y="4191000"/>
            <a:ext cx="3044792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Coalescing more important in byte communication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28600" y="5181600"/>
            <a:ext cx="3044792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 Byte communication cannot allow sender to wait until data in system buffer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638800" y="4038600"/>
            <a:ext cx="3048000" cy="5334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flooding!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3400811"/>
      </p:ext>
    </p:extLst>
  </p:cSld>
  <p:clrMapOvr>
    <a:masterClrMapping/>
  </p:clrMapOvr>
  <p:transition advTm="5134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8" grpId="0" animBg="1"/>
      <p:bldP spid="3" grpId="0" animBg="1"/>
      <p:bldP spid="53" grpId="0" animBg="1"/>
      <p:bldP spid="34" grpId="0" animBg="1"/>
      <p:bldP spid="35" grpId="0" animBg="1"/>
      <p:bldP spid="45" grpId="0" animBg="1"/>
      <p:bldP spid="54" grpId="0" animBg="1"/>
      <p:bldP spid="5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Sender Buffer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37188" y="1379861"/>
            <a:ext cx="7063811" cy="6705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Async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NIO has direct </a:t>
            </a:r>
            <a:r>
              <a:rPr lang="en-US" dirty="0">
                <a:latin typeface="Calibri" pitchFamily="34" charset="0"/>
                <a:cs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uffer to prevent copying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914400" y="2324741"/>
            <a:ext cx="7086600" cy="6705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Programmer can use select to determine when buffer is available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447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439"/>
    </mc:Choice>
    <mc:Fallback xmlns="">
      <p:transition spd="slow" advTm="157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Synchronous vs. Asynchronous Receive (Semantics)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838200" y="1905000"/>
            <a:ext cx="7010400" cy="6705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Synchronous:  Operation invoker waits until the operation finishes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38200" y="3429000"/>
            <a:ext cx="7010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Asynchronous:   Operation invoker  initiates operation  and does not wait until completion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8200" y="2590800"/>
            <a:ext cx="7010400" cy="6705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Synchronous receive:  Receive blocks until remote assignment or procedure call finishes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200" y="4038600"/>
            <a:ext cx="7010400" cy="6705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Asynchronous receive:  Receive  provides buffers to receive &lt;expression&gt; or &lt;method&gt; call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4876800"/>
            <a:ext cx="7010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Some other operation (e.g. software interrupt) needed to  wait for result or completion status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5800" y="1143000"/>
            <a:ext cx="32766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&lt;port&gt;(&lt;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var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91000" y="1143000"/>
            <a:ext cx="4191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&lt;type&gt; &lt;port&gt;(&lt;formal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param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declarations&gt;) {&lt;body&gt;}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177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10" grpId="0" animBg="1"/>
      <p:bldP spid="6" grpId="0" animBg="1"/>
      <p:bldP spid="7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4343400" y="1066800"/>
            <a:ext cx="4419600" cy="56388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52400" y="1066800"/>
            <a:ext cx="3581400" cy="56388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Implicit vs</a:t>
            </a:r>
            <a:r>
              <a:rPr lang="en-US" dirty="0"/>
              <a:t>.</a:t>
            </a:r>
            <a:r>
              <a:rPr lang="en-US" dirty="0" smtClean="0"/>
              <a:t> </a:t>
            </a:r>
            <a:r>
              <a:rPr lang="en-US" dirty="0" err="1" smtClean="0"/>
              <a:t>Async</a:t>
            </a:r>
            <a:r>
              <a:rPr lang="en-US" dirty="0" smtClean="0"/>
              <a:t> Receive (Semantics)?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3340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56395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 flipH="1" flipV="1">
            <a:off x="56395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52578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52578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162800" y="56388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495800" y="24384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7526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rot="5400000" flipH="1" flipV="1">
            <a:off x="20581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 flipH="1" flipV="1">
            <a:off x="2058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676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676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228600" y="57150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066800" y="25908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&lt;expression&gt;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642536" y="2667000"/>
            <a:ext cx="40386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System provides way to automatically assign some known matching  variable or call some known matching procedure when message arrives </a:t>
            </a:r>
          </a:p>
        </p:txBody>
      </p:sp>
      <p:sp>
        <p:nvSpPr>
          <p:cNvPr id="51" name="Rectangle 50"/>
          <p:cNvSpPr/>
          <p:nvPr/>
        </p:nvSpPr>
        <p:spPr>
          <a:xfrm>
            <a:off x="381000" y="5105400"/>
            <a:ext cx="32766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r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egister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&lt;port&gt;(&lt;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var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9600" y="990600"/>
            <a:ext cx="30480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&lt;port&gt;(&lt;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expr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09600" y="1524000"/>
            <a:ext cx="30480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load(2.2)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419600" y="990600"/>
            <a:ext cx="3962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&lt;port&gt;(&lt;actual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parms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419600" y="1524000"/>
            <a:ext cx="3962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add (5, 3)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81000" y="5715000"/>
            <a:ext cx="3276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register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load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343400" y="4953000"/>
            <a:ext cx="4419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register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&lt;type&gt; 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port&gt;(&lt;formal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param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declarations&gt;) {&lt;body&gt;}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343400" y="5715000"/>
            <a:ext cx="44196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r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egister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add(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p1,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p2){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return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p1 + p2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653765" y="3810000"/>
            <a:ext cx="4038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These could have been registered by a special register call for all receives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668008" y="4686300"/>
            <a:ext cx="4038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async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receive, a special call made for each message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6306660"/>
      </p:ext>
    </p:extLst>
  </p:cSld>
  <p:clrMapOvr>
    <a:masterClrMapping/>
  </p:clrMapOvr>
  <p:transition advTm="1884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0" grpId="0" animBg="1"/>
      <p:bldP spid="51" grpId="0" animBg="1"/>
      <p:bldP spid="48" grpId="0" animBg="1"/>
      <p:bldP spid="52" grpId="0" animBg="1"/>
      <p:bldP spid="53" grpId="0" animBg="1"/>
      <p:bldP spid="29" grpId="0" animBg="1"/>
      <p:bldP spid="3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Blocking Times in Sockets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447800"/>
            <a:ext cx="34290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b="1" dirty="0" err="1">
                <a:solidFill>
                  <a:srgbClr val="000000"/>
                </a:solidFill>
                <a:latin typeface="Courier New"/>
              </a:rPr>
              <a:t>socket.connect</a:t>
            </a:r>
            <a:r>
              <a:rPr lang="en-US" sz="1200" b="1" dirty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Courier New"/>
              </a:rPr>
              <a:t>InetSocketAddress</a:t>
            </a:r>
            <a:r>
              <a:rPr lang="en-US" sz="12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200" b="1" dirty="0" err="1">
                <a:solidFill>
                  <a:srgbClr val="0000C0"/>
                </a:solidFill>
                <a:latin typeface="Courier New"/>
              </a:rPr>
              <a:t>host,port</a:t>
            </a:r>
            <a:r>
              <a:rPr lang="en-US" sz="1200" b="1" dirty="0">
                <a:solidFill>
                  <a:srgbClr val="000000"/>
                </a:solidFill>
                <a:latin typeface="Courier New"/>
              </a:rPr>
              <a:t>));</a:t>
            </a:r>
          </a:p>
        </p:txBody>
      </p:sp>
      <p:sp>
        <p:nvSpPr>
          <p:cNvPr id="4" name="Rectangle 3"/>
          <p:cNvSpPr/>
          <p:nvPr/>
        </p:nvSpPr>
        <p:spPr>
          <a:xfrm>
            <a:off x="4648200" y="1524000"/>
            <a:ext cx="3581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Socket </a:t>
            </a:r>
            <a:r>
              <a:rPr lang="en-US" sz="1200" b="1" dirty="0" err="1" smtClean="0">
                <a:solidFill>
                  <a:srgbClr val="000000"/>
                </a:solidFill>
                <a:latin typeface="Courier New"/>
              </a:rPr>
              <a:t>socket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200" b="1" dirty="0" err="1" smtClean="0">
                <a:solidFill>
                  <a:srgbClr val="0000C0"/>
                </a:solidFill>
                <a:latin typeface="Courier New"/>
              </a:rPr>
              <a:t>serverSocket</a:t>
            </a:r>
            <a:r>
              <a:rPr lang="en-US" sz="1200" b="1" dirty="0" err="1" smtClean="0">
                <a:solidFill>
                  <a:srgbClr val="000000"/>
                </a:solidFill>
                <a:latin typeface="Courier New"/>
              </a:rPr>
              <a:t>.accept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sz="12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95800" y="2438400"/>
            <a:ext cx="35052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 until  next client tries to contact the server socket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2438400"/>
            <a:ext cx="32766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 until  server accepts connection to server socket</a:t>
            </a:r>
          </a:p>
        </p:txBody>
      </p:sp>
      <p:sp>
        <p:nvSpPr>
          <p:cNvPr id="9" name="Rectangle 8"/>
          <p:cNvSpPr/>
          <p:nvPr/>
        </p:nvSpPr>
        <p:spPr>
          <a:xfrm>
            <a:off x="2905125" y="4505325"/>
            <a:ext cx="2819400" cy="4343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 until in system buffer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81200" y="5105400"/>
            <a:ext cx="48768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inputStream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socket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.getInputStream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sz="1400" b="1" dirty="0" smtClean="0">
              <a:latin typeface="Courier New"/>
            </a:endParaRPr>
          </a:p>
          <a:p>
            <a:r>
              <a:rPr lang="en-US" sz="14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inputStream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.read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buf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offset, length);</a:t>
            </a:r>
            <a:endParaRPr lang="en-US" sz="1400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24025" y="3724275"/>
            <a:ext cx="48768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outputStream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socket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.getOutputStream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outputStream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.write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buf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offset, length);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81200" y="5989320"/>
            <a:ext cx="4953000" cy="6400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 until &lt;= length &gt;=1 bytes received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3610210"/>
      </p:ext>
    </p:extLst>
  </p:cSld>
  <p:clrMapOvr>
    <a:masterClrMapping/>
  </p:clrMapOvr>
  <p:transition advTm="841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Asynchronous RPC?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0" y="1219199"/>
            <a:ext cx="4038600" cy="9487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Asynchronous RPC semantics?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2133600"/>
            <a:ext cx="4018656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Starting remote thread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0" y="4267200"/>
            <a:ext cx="4018656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remote animation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0" y="3276600"/>
            <a:ext cx="4038600" cy="9487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Example?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4152934"/>
      </p:ext>
    </p:extLst>
  </p:cSld>
  <p:clrMapOvr>
    <a:masterClrMapping/>
  </p:clrMapOvr>
  <p:transition advTm="2773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228601" y="3200400"/>
            <a:ext cx="8386969" cy="19050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28600" y="1143000"/>
            <a:ext cx="8386969" cy="19050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Rendezvous in Sync RPC Send, Receive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953001" y="2058412"/>
            <a:ext cx="35814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Synchronous  RPC port receive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04801" y="1219200"/>
            <a:ext cx="35814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Synchronous port send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94861" y="1676400"/>
            <a:ext cx="3591339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wait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953001" y="3319531"/>
            <a:ext cx="35814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Synchronous  RPC port receive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94861" y="4071869"/>
            <a:ext cx="35814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Synchronous port send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953001" y="3776731"/>
            <a:ext cx="3586369" cy="7523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wait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953001" y="2515612"/>
            <a:ext cx="35814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 code executed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953001" y="4529069"/>
            <a:ext cx="35814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 code executed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94862" y="4526663"/>
            <a:ext cx="3591339" cy="4596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wait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04800" y="2514600"/>
            <a:ext cx="8315740" cy="484472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Rendezvous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299830" y="4495800"/>
            <a:ext cx="8315740" cy="484472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Rendezvous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2438401" y="5181600"/>
            <a:ext cx="3581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Receiver may make the sender wait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438401" y="5702166"/>
            <a:ext cx="3581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Sender may make the receiver wait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33401" y="6194658"/>
            <a:ext cx="8077200" cy="5871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(Ada) Rendezvous: when RPC is executing – both sender and receiver are waiting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4800" y="2514600"/>
            <a:ext cx="35814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 code executed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1297882"/>
      </p:ext>
    </p:extLst>
  </p:cSld>
  <p:clrMapOvr>
    <a:masterClrMapping/>
  </p:clrMapOvr>
  <p:transition advTm="1325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" grpId="0" animBg="1"/>
      <p:bldP spid="36" grpId="0" animBg="1"/>
      <p:bldP spid="37" grpId="0" animBg="1"/>
      <p:bldP spid="38" grpId="0" animBg="1"/>
      <p:bldP spid="40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19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Synchronous vs. Asynchronous Receive (Pros/cons)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371600" y="1219200"/>
            <a:ext cx="5638800" cy="838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Sync: no need to have separate operation to determine when operation finishes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95400" y="4114800"/>
            <a:ext cx="5715000" cy="838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Receiver can block on a port on which a message does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not arrive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71600" y="2057400"/>
            <a:ext cx="5638800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Sometimes receiver does not need notification, shared memory model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371600" y="2895600"/>
            <a:ext cx="5638800" cy="838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Alpha/beta search optimization  parameters, when receiver next looks at them, the value may have been set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605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8" grpId="0" animBg="1"/>
      <p:bldP spid="19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Waiting on Multiple Receipts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85800" y="1219200"/>
            <a:ext cx="32766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&lt;port1&gt;(&lt;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var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81600" y="1143000"/>
            <a:ext cx="35052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&lt;type1&gt; &lt;port1&gt;(&lt;formal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params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{&lt;body&gt;}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5800" y="2362200"/>
            <a:ext cx="32766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&lt;port1&gt;(&lt;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var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181600" y="2209800"/>
            <a:ext cx="35052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r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eceive 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&lt;type1&gt;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&lt;port2&gt;(&lt;formal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params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 {&lt;body&gt;}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36859" y="4267200"/>
            <a:ext cx="7010400" cy="67056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Synchronous receive 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 fork a thread for each receive (inefficient)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39265" y="5029200"/>
            <a:ext cx="7010400" cy="670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Asynchronous receive 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 a single thread can wait on multiple receives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9640" y="3520440"/>
            <a:ext cx="7010400" cy="6705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single thread/process can expect messages on multiple ports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990600" y="5791200"/>
            <a:ext cx="70104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New construct for single thread and sync receive?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86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 animBg="1"/>
      <p:bldP spid="21" grpId="0" animBg="1"/>
      <p:bldP spid="9" grpId="0" animBg="1"/>
      <p:bldP spid="10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200400" y="1905000"/>
            <a:ext cx="3200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… &lt;port</a:t>
            </a:r>
            <a:r>
              <a:rPr lang="en-US" b="1" baseline="30000" dirty="0" smtClean="0">
                <a:solidFill>
                  <a:srgbClr val="000000"/>
                </a:solidFill>
                <a:latin typeface="Courier New"/>
              </a:rPr>
              <a:t>1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…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Abstract Sync Select with Sync Receive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200400" y="2590800"/>
            <a:ext cx="3200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… 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port</a:t>
            </a:r>
            <a:r>
              <a:rPr lang="en-US" b="1" baseline="30000" dirty="0" err="1" smtClean="0">
                <a:solidFill>
                  <a:srgbClr val="000000"/>
                </a:solidFill>
                <a:latin typeface="Courier New"/>
              </a:rPr>
              <a:t>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…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71800" y="1295400"/>
            <a:ext cx="1219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select 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71800" y="3276600"/>
            <a:ext cx="11430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end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7200" y="4114800"/>
            <a:ext cx="7467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Select operation waits until a matching send arrives for one of the receives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57200" y="5486400"/>
            <a:ext cx="74676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more than one matching send?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57200" y="4800600"/>
            <a:ext cx="7467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It completes  when the  receive completes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6096000"/>
            <a:ext cx="7467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Pick one non deterministically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881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Shared Memory Pros and Cons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816894" y="1295400"/>
            <a:ext cx="5650706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Familiar model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828800" y="2590800"/>
            <a:ext cx="5638800" cy="6096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Global variables considered bad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828800" y="3352800"/>
            <a:ext cx="56388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Threads  other than the writer and reader can access them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828800" y="4114800"/>
            <a:ext cx="5638800" cy="762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Receiving thread must wait  for or poll for information (unless some notification mechanism added)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828800" y="1905000"/>
            <a:ext cx="5638800" cy="6096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sufficient when threads on different computers</a:t>
            </a:r>
          </a:p>
        </p:txBody>
      </p:sp>
      <p:sp>
        <p:nvSpPr>
          <p:cNvPr id="8" name="Rectangle 7"/>
          <p:cNvSpPr/>
          <p:nvPr/>
        </p:nvSpPr>
        <p:spPr>
          <a:xfrm>
            <a:off x="1828800" y="5029200"/>
            <a:ext cx="5638800" cy="8382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Inter-process notification method?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783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29" grpId="0" animBg="1"/>
      <p:bldP spid="31" grpId="0" animBg="1"/>
      <p:bldP spid="32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200400" y="3048000"/>
            <a:ext cx="3200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… 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port</a:t>
            </a:r>
            <a:r>
              <a:rPr lang="en-US" b="1" baseline="30000" dirty="0" err="1" smtClean="0">
                <a:solidFill>
                  <a:srgbClr val="000000"/>
                </a:solidFill>
                <a:latin typeface="Courier New"/>
              </a:rPr>
              <a:t>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…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00400" y="2362200"/>
            <a:ext cx="3200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… &lt;port</a:t>
            </a:r>
            <a:r>
              <a:rPr lang="en-US" b="1" baseline="30000" dirty="0" smtClean="0">
                <a:solidFill>
                  <a:srgbClr val="000000"/>
                </a:solidFill>
                <a:latin typeface="Courier New"/>
              </a:rPr>
              <a:t>1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…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Usually Receive All Requests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971800" y="1752600"/>
            <a:ext cx="1219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select 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71800" y="3733800"/>
            <a:ext cx="11430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end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38200" y="5410200"/>
            <a:ext cx="7010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Select is typically in a loop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438400" y="1066800"/>
            <a:ext cx="914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loop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38400" y="4343400"/>
            <a:ext cx="9144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end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4669" y="6155356"/>
            <a:ext cx="7010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Each receive is executed atomically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68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 animBg="1"/>
      <p:bldP spid="10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Guarded Receive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953000" y="2362200"/>
            <a:ext cx="3200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… &lt;port</a:t>
            </a:r>
            <a:r>
              <a:rPr lang="en-US" b="1" baseline="30000" dirty="0" smtClean="0">
                <a:solidFill>
                  <a:srgbClr val="000000"/>
                </a:solidFill>
                <a:latin typeface="Courier New"/>
              </a:rPr>
              <a:t>1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…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53000" y="3048000"/>
            <a:ext cx="3200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… 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port</a:t>
            </a:r>
            <a:r>
              <a:rPr lang="en-US" b="1" baseline="30000" dirty="0" err="1" smtClean="0">
                <a:solidFill>
                  <a:srgbClr val="000000"/>
                </a:solidFill>
                <a:latin typeface="Courier New"/>
              </a:rPr>
              <a:t>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…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71800" y="1752600"/>
            <a:ext cx="1219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select 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71800" y="3733800"/>
            <a:ext cx="11430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end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7200" y="4876800"/>
            <a:ext cx="7543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receive is matched if a matching send arrives and the guard evaluates to true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438400" y="1066800"/>
            <a:ext cx="914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loop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00400" y="2362200"/>
            <a:ext cx="1676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boolexpr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00400" y="3048000"/>
            <a:ext cx="1676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boolexpr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38400" y="4343400"/>
            <a:ext cx="9144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end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399" y="2729163"/>
            <a:ext cx="1295400" cy="4953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guard</a:t>
            </a:r>
          </a:p>
        </p:txBody>
      </p:sp>
      <p:cxnSp>
        <p:nvCxnSpPr>
          <p:cNvPr id="15" name="Straight Arrow Connector 14"/>
          <p:cNvCxnSpPr>
            <a:endCxn id="20" idx="1"/>
          </p:cNvCxnSpPr>
          <p:nvPr/>
        </p:nvCxnSpPr>
        <p:spPr>
          <a:xfrm>
            <a:off x="2209800" y="2998470"/>
            <a:ext cx="990600" cy="31623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8" idx="1"/>
          </p:cNvCxnSpPr>
          <p:nvPr/>
        </p:nvCxnSpPr>
        <p:spPr>
          <a:xfrm flipV="1">
            <a:off x="2209800" y="2628900"/>
            <a:ext cx="990600" cy="35994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57200" y="5562600"/>
            <a:ext cx="75438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Use?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57200" y="6172200"/>
            <a:ext cx="7543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Ensure preconditions, block synchronous sender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866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 animBg="1"/>
      <p:bldP spid="12" grpId="0" animBg="1"/>
      <p:bldP spid="24" grpId="0" animBg="1"/>
      <p:bldP spid="2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Bounded Buffer Thread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14400" y="1219200"/>
            <a:ext cx="6934200" cy="487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loop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select 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{</a:t>
            </a:r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when </a:t>
            </a:r>
            <a:r>
              <a:rPr lang="en-US" dirty="0" smtClean="0"/>
              <a:t>size &lt; MAX_SIZE: </a:t>
            </a:r>
          </a:p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   receive 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put(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element) {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    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b="1" dirty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        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= (</a:t>
            </a:r>
            <a:r>
              <a:rPr lang="en-US" b="1" dirty="0" err="1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b="1" i="1" dirty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>
                <a:solidFill>
                  <a:srgbClr val="0000C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          </a:t>
            </a:r>
            <a:r>
              <a:rPr lang="en-US" b="1" dirty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 when </a:t>
            </a:r>
            <a:r>
              <a:rPr lang="en-US" dirty="0"/>
              <a:t>size </a:t>
            </a:r>
            <a:r>
              <a:rPr lang="en-US" dirty="0" smtClean="0"/>
              <a:t>&gt;  0: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    receive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b="1" dirty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 (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b="1" dirty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b="1" dirty="0" err="1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b="1" dirty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       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= (</a:t>
            </a:r>
            <a:r>
              <a:rPr lang="en-US" b="1" dirty="0" err="1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b="1" i="1" dirty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        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-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-;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    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}   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}</a:t>
            </a:r>
            <a:endParaRPr lang="en-US" b="1" dirty="0" smtClean="0">
              <a:solidFill>
                <a:srgbClr val="0000C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31507" y="5867400"/>
            <a:ext cx="3235693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put(“hello”);</a:t>
            </a:r>
            <a:endParaRPr lang="en-US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95800" y="5867400"/>
            <a:ext cx="3235693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get();</a:t>
            </a:r>
            <a:endParaRPr lang="en-US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20716" y="971550"/>
            <a:ext cx="2286000" cy="4953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Bounded Buffer Thread/Process</a:t>
            </a:r>
          </a:p>
        </p:txBody>
      </p:sp>
      <p:sp>
        <p:nvSpPr>
          <p:cNvPr id="7" name="Rectangle 6"/>
          <p:cNvSpPr/>
          <p:nvPr/>
        </p:nvSpPr>
        <p:spPr>
          <a:xfrm>
            <a:off x="1600200" y="5600700"/>
            <a:ext cx="2286000" cy="4953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sp>
        <p:nvSpPr>
          <p:cNvPr id="8" name="Rectangle 7"/>
          <p:cNvSpPr/>
          <p:nvPr/>
        </p:nvSpPr>
        <p:spPr>
          <a:xfrm>
            <a:off x="4876800" y="5600700"/>
            <a:ext cx="2286000" cy="4953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6897706"/>
      </p:ext>
    </p:extLst>
  </p:cSld>
  <p:clrMapOvr>
    <a:masterClrMapping/>
  </p:clrMapOvr>
  <p:transition advTm="946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990600" y="3733800"/>
            <a:ext cx="7543800" cy="25146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990600" y="990600"/>
            <a:ext cx="7543800" cy="25146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Thread/Process vs. Monitor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600200" y="1295400"/>
            <a:ext cx="1447800" cy="1981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Monitor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048000" y="12954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48000" y="2504173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124200" y="1447800"/>
            <a:ext cx="3810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12192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3124200" y="2656573"/>
            <a:ext cx="3810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</a:t>
            </a:r>
          </a:p>
        </p:txBody>
      </p:sp>
      <p:sp>
        <p:nvSpPr>
          <p:cNvPr id="21" name="Oval 20"/>
          <p:cNvSpPr/>
          <p:nvPr/>
        </p:nvSpPr>
        <p:spPr>
          <a:xfrm>
            <a:off x="6172200" y="1143000"/>
            <a:ext cx="1676400" cy="8382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Process/Thread</a:t>
            </a: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6172200" y="2362200"/>
            <a:ext cx="1676400" cy="8382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Process/Thread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5029200" y="1577725"/>
            <a:ext cx="1143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029200" y="2807385"/>
            <a:ext cx="1143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158288" y="1219200"/>
            <a:ext cx="1013912" cy="3084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</a:t>
            </a:r>
          </a:p>
        </p:txBody>
      </p:sp>
      <p:sp>
        <p:nvSpPr>
          <p:cNvPr id="29" name="Oval 28"/>
          <p:cNvSpPr/>
          <p:nvPr/>
        </p:nvSpPr>
        <p:spPr>
          <a:xfrm>
            <a:off x="1447800" y="3962400"/>
            <a:ext cx="1676400" cy="19050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Process/Thread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3048000" y="3962400"/>
            <a:ext cx="2009274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port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048000" y="51816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port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33" name="Oval 32"/>
          <p:cNvSpPr/>
          <p:nvPr/>
        </p:nvSpPr>
        <p:spPr>
          <a:xfrm>
            <a:off x="6172200" y="3810000"/>
            <a:ext cx="1676400" cy="8382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Process/Thread</a:t>
            </a: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6172200" y="5029200"/>
            <a:ext cx="1676400" cy="8382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Process/Thread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5029200" y="4244725"/>
            <a:ext cx="1143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5029200" y="5474385"/>
            <a:ext cx="1143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105400" y="3886200"/>
            <a:ext cx="1013912" cy="3084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158288" y="2472890"/>
            <a:ext cx="1013912" cy="3084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105400" y="5101790"/>
            <a:ext cx="1013912" cy="3084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84275"/>
      </p:ext>
    </p:extLst>
  </p:cSld>
  <p:clrMapOvr>
    <a:masterClrMapping/>
  </p:clrMapOvr>
  <p:transition advTm="700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Shared Memory/Message Passing Duality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51" y="990600"/>
            <a:ext cx="4017149" cy="2957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90600" y="1524000"/>
            <a:ext cx="3124200" cy="152400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76858"/>
            <a:ext cx="3542374" cy="278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825464" y="1295400"/>
            <a:ext cx="1880135" cy="304801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172200" y="1131771"/>
            <a:ext cx="2057400" cy="152400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250483" y="3887204"/>
            <a:ext cx="1873717" cy="3261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put(“hello”);</a:t>
            </a:r>
            <a:endParaRPr lang="en-US" sz="12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29513" y="3887204"/>
            <a:ext cx="1380887" cy="2723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put(“hello”);</a:t>
            </a:r>
            <a:endParaRPr lang="en-US" sz="12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34000" y="1131771"/>
            <a:ext cx="762000" cy="141171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81000" y="1066801"/>
            <a:ext cx="762000" cy="282342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216794" y="3903846"/>
            <a:ext cx="1907406" cy="309464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562600" y="3886200"/>
            <a:ext cx="1447800" cy="309464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57200" y="5334000"/>
            <a:ext cx="3554931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Guard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57200" y="4267200"/>
            <a:ext cx="3581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Synchronous  RPC port receive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872387" y="4301691"/>
            <a:ext cx="3581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rocedure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903269" y="5334000"/>
            <a:ext cx="3554931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Condition wait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90600" y="2133600"/>
            <a:ext cx="762000" cy="141171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457199" y="5867400"/>
            <a:ext cx="3581401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Return from RPC receive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898856" y="5867400"/>
            <a:ext cx="3554931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Signal and return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57200" y="6400800"/>
            <a:ext cx="3588619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Synchronous RPC port send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899658" y="6400800"/>
            <a:ext cx="3554931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procedure call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57200" y="4800600"/>
            <a:ext cx="3554931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Loop and select 1 receive at a time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876800" y="4841508"/>
            <a:ext cx="3554931" cy="4162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procedure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62000" y="1371600"/>
            <a:ext cx="1524000" cy="152400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4953000" y="2057400"/>
            <a:ext cx="2133600" cy="152400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9044097"/>
      </p:ext>
    </p:extLst>
  </p:cSld>
  <p:clrMapOvr>
    <a:masterClrMapping/>
  </p:clrMapOvr>
  <p:transition advTm="5384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Flexibility Comparison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51" y="990600"/>
            <a:ext cx="4017149" cy="2957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76858"/>
            <a:ext cx="3542374" cy="278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457200" y="4419600"/>
            <a:ext cx="3581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Guard evaluated once at start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872387" y="4419600"/>
            <a:ext cx="3581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Multiple waits in entry procedure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160069" y="5638800"/>
            <a:ext cx="4215865" cy="4572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Do we need  the extra monitor flexibility?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57200" y="4953000"/>
            <a:ext cx="3554931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One signal, which is a return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876800" y="4953000"/>
            <a:ext cx="3554931" cy="4162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Multiple signals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160069" y="6096000"/>
            <a:ext cx="4240731" cy="4162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Probability not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9945508"/>
      </p:ext>
    </p:extLst>
  </p:cSld>
  <p:clrMapOvr>
    <a:masterClrMapping/>
  </p:clrMapOvr>
  <p:transition advTm="829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9" grpId="0" animBg="1"/>
      <p:bldP spid="31" grpId="0" animBg="1"/>
      <p:bldP spid="32" grpId="0" animBg="1"/>
      <p:bldP spid="33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Explicit Sync vs. Implicit Receive (Pros, Cons)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95400" y="1295400"/>
            <a:ext cx="5943600" cy="4953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be used to make sender wait when sync send</a:t>
            </a:r>
          </a:p>
        </p:txBody>
      </p:sp>
      <p:sp>
        <p:nvSpPr>
          <p:cNvPr id="4" name="Rectangle 3"/>
          <p:cNvSpPr/>
          <p:nvPr/>
        </p:nvSpPr>
        <p:spPr>
          <a:xfrm>
            <a:off x="1303421" y="1828800"/>
            <a:ext cx="5943600" cy="4953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Necessary to simulate monitors</a:t>
            </a:r>
          </a:p>
        </p:txBody>
      </p:sp>
      <p:sp>
        <p:nvSpPr>
          <p:cNvPr id="5" name="Rectangle 4"/>
          <p:cNvSpPr/>
          <p:nvPr/>
        </p:nvSpPr>
        <p:spPr>
          <a:xfrm>
            <a:off x="1303421" y="2324100"/>
            <a:ext cx="5943600" cy="4953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Sender has to wait</a:t>
            </a:r>
          </a:p>
        </p:txBody>
      </p:sp>
      <p:sp>
        <p:nvSpPr>
          <p:cNvPr id="6" name="Rectangle 5"/>
          <p:cNvSpPr/>
          <p:nvPr/>
        </p:nvSpPr>
        <p:spPr>
          <a:xfrm>
            <a:off x="1303421" y="2819400"/>
            <a:ext cx="5943600" cy="4953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oop, select, receive needed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3962400"/>
            <a:ext cx="5943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other mechanisms available to make sender wait,  then implicit receive better</a:t>
            </a:r>
          </a:p>
        </p:txBody>
      </p:sp>
      <p:sp>
        <p:nvSpPr>
          <p:cNvPr id="8" name="Rectangle 7"/>
          <p:cNvSpPr/>
          <p:nvPr/>
        </p:nvSpPr>
        <p:spPr>
          <a:xfrm>
            <a:off x="1295400" y="5029200"/>
            <a:ext cx="5943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Usually implicit receive  for RPC, and explicit  receive for remote assignment (data communication)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6488000"/>
      </p:ext>
    </p:extLst>
  </p:cSld>
  <p:clrMapOvr>
    <a:masterClrMapping/>
  </p:clrMapOvr>
  <p:transition advTm="1574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Location of Communicating Threads?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2192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1600200" y="3521765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3429000" y="3200400"/>
            <a:ext cx="16764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5400000">
            <a:off x="1981994" y="3123406"/>
            <a:ext cx="7620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1676400" y="1752600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5105400" y="16764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50" name="Oval 49"/>
          <p:cNvSpPr/>
          <p:nvPr/>
        </p:nvSpPr>
        <p:spPr>
          <a:xfrm>
            <a:off x="5486400" y="3597965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 rot="5400000">
            <a:off x="5868194" y="3199606"/>
            <a:ext cx="7620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5562600" y="1828800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80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Location of Communicating Threads?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2192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1600200" y="3521765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3429000" y="3200400"/>
            <a:ext cx="16764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5400000">
            <a:off x="1981994" y="3123406"/>
            <a:ext cx="7620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1676400" y="1752600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5105400" y="16764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50" name="Oval 49"/>
          <p:cNvSpPr/>
          <p:nvPr/>
        </p:nvSpPr>
        <p:spPr>
          <a:xfrm>
            <a:off x="5486400" y="3597965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 rot="5400000">
            <a:off x="5868194" y="3199606"/>
            <a:ext cx="7620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5562600" y="1828800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17155"/>
      </p:ext>
    </p:extLst>
  </p:cSld>
  <p:clrMapOvr>
    <a:masterClrMapping/>
  </p:clrMapOvr>
  <p:transition advTm="911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Intra-Process (Address Space) Communication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2192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1600200" y="3521765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45" name="Straight Arrow Connector 44"/>
          <p:cNvCxnSpPr/>
          <p:nvPr/>
        </p:nvCxnSpPr>
        <p:spPr>
          <a:xfrm rot="5400000">
            <a:off x="1981994" y="3123406"/>
            <a:ext cx="7620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1676400" y="1752600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733800" y="2133600"/>
            <a:ext cx="4800600" cy="76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Intra-Process:  Avoids global memory</a:t>
            </a:r>
          </a:p>
        </p:txBody>
      </p:sp>
      <p:sp>
        <p:nvSpPr>
          <p:cNvPr id="8" name="Rectangle 7"/>
          <p:cNvSpPr/>
          <p:nvPr/>
        </p:nvSpPr>
        <p:spPr>
          <a:xfrm>
            <a:off x="3733800" y="1371600"/>
            <a:ext cx="48006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Rationale?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777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8|64.7|2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3.5|1|130.6|3.3|11|1.6|8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|1|0.8|19.2|3|1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4.4|1.6|10.5|6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8.9|3.3|25.2|3.9|1.9|5.7|6.3|6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48.8|113.2|11.6|2.7|1.2|42.5|8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.7|50.2|4.3|1.3|0.9|2.9|5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0.5|13.7|0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7.4|1.6|0.5|5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8|0.6|1.1|0.6|29.6|0.5|33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9.5|15.2|28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0.8|1.8|194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4.4|1.6|10.5|6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7.4|1.6|0.5|5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8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0.8|1.1|2.3|1.1|2.3|0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5|11.5|13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8.6|2.9|4.4|2.6|55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2|1.2|0.5|7.3|122.4|2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3.2|0.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9|1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2|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1.7|5.5|2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4.9|1.1|5.4|1|72.8|29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2.5|8.6|5.4|2.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|2.3|2|0.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.6|11.3|121.7|3.9|2.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3|3.8|1|6.3|0.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4.3|2.8|10.9|2.4|0.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3|5.4|4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6.2|3.3|11.5|17.5|24.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4.6|11.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4|5.4|3.5|4.2|5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2.8|406.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8.7|5.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8.7|5.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7|7.5|1.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5.9|2.8|3.7|3.1|8.9|10.2|18.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8.7|5.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9.6|14|0.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9.4|14.6|3.8|0.9|2.1|10.7|14.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42.6|16.5|3.7|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2.6|9.2|141.5|21.2|2.5|6.9|17.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4.6|2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|3.2|2.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.5|2.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14.1|218.1|8.9|2.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7.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|5.7|1.2|1.2|2.2|0.5|1.9|168.8|0.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9|1.5|0.5|3.2|62.7|1.1|1|0.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7.9|12.1|2.1|2|1.9|1.9|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8|57.8|1.3|11.7|34.1|13.8|7.4|3.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|1.7|27.9|57.4|6.1|4.1|28.8|13.5|1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1|0.7|0.5|22.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0.7|1.1|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2|8.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0.2|0.9|3.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0.7|13.8|18.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1.6|1.4|9.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1.9|1.5|2|0.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2|0.2|0.2|0.2|0.5|8.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7|1.6|1.7|1.2|3.2|0.9|3.5|6.5|3.4|2.3|4.9|1.4|228.9|1.5|0.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9.6|57.4|27.5|63.3|17.2|14.1|95|15.3|1.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9.5|5.3|6.7|4.7|144.4|9.7|6.9|2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7.8|4.1|4.7|12.9|11.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5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3.7|7.3|20.7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0.8|132.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13.6|15.5|1|19|1.5|5.9|2.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8.2|28.8|0.7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4.2|3.9|3.1|1.7|17.7|1.2|0.8|4.8|1|0.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8.4|6.1|6.9|1.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4.9|3.7|5.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9|7|16|1.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29.7|41.3|1.9|23.6|3.1|177.5|10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4.5|0|4.5|1.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9.3|3.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5.2|1.2|2.2|9.2|18.8|42.7|49|12.2|263|1.7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8.2|14.8|15.5|7.6|5.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0.1|1.3|0.8|0.5|10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7.3|0.8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2|67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4|4.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9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4.5|4.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34.8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4.9|2.6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0.3|0.9|11|84.7|4.6|1|59.6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27023</TotalTime>
  <Words>5407</Words>
  <Application>Microsoft Office PowerPoint</Application>
  <PresentationFormat>On-screen Show (4:3)</PresentationFormat>
  <Paragraphs>1288</Paragraphs>
  <Slides>109</Slides>
  <Notes>28</Notes>
  <HiddenSlides>0</HiddenSlides>
  <MMClips>109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10" baseType="lpstr">
      <vt:lpstr>Oriel</vt:lpstr>
      <vt:lpstr>Inter Process and Thread Communication: Design Space</vt:lpstr>
      <vt:lpstr>Points vs. Design space</vt:lpstr>
      <vt:lpstr>OS Example</vt:lpstr>
      <vt:lpstr>Why  IPC Design Space?</vt:lpstr>
      <vt:lpstr>Scope</vt:lpstr>
      <vt:lpstr>Unifying Basis?</vt:lpstr>
      <vt:lpstr>Intra Process Shared Memory</vt:lpstr>
      <vt:lpstr>Inter Process Shared Memory</vt:lpstr>
      <vt:lpstr>Shared Memory Pros and Cons</vt:lpstr>
      <vt:lpstr>Software Interrupts (Signals)</vt:lpstr>
      <vt:lpstr>OS-Process Communication</vt:lpstr>
      <vt:lpstr>Software Interrupts Pro and Cons</vt:lpstr>
      <vt:lpstr>Message Passing</vt:lpstr>
      <vt:lpstr>Unifying Basis?</vt:lpstr>
      <vt:lpstr>Message Passing: Common Basis</vt:lpstr>
      <vt:lpstr>Distinguishing Issues?</vt:lpstr>
      <vt:lpstr>Issues in Message Passing</vt:lpstr>
      <vt:lpstr>Reliable vs. Un-Reliable</vt:lpstr>
      <vt:lpstr>In-Order vs. Not In-Order Delivery</vt:lpstr>
      <vt:lpstr>Access/Routing</vt:lpstr>
      <vt:lpstr>Simplex Bound Port</vt:lpstr>
      <vt:lpstr>Duplex Bound Port</vt:lpstr>
      <vt:lpstr>Simplex Input Port</vt:lpstr>
      <vt:lpstr>(Replying) Duplex Input Port</vt:lpstr>
      <vt:lpstr>Message Passing: Common Basis (Review)</vt:lpstr>
      <vt:lpstr>Duplex Bound Port (Review)</vt:lpstr>
      <vt:lpstr>(Replying) Duplex Input Port (Review)</vt:lpstr>
      <vt:lpstr>Simplex Output Port</vt:lpstr>
      <vt:lpstr>Duplex Output Port</vt:lpstr>
      <vt:lpstr>Simplex Free Port</vt:lpstr>
      <vt:lpstr>Duplex Free Port</vt:lpstr>
      <vt:lpstr>Queue Location in Input Port and Message Latency</vt:lpstr>
      <vt:lpstr>Duplex Output Port</vt:lpstr>
      <vt:lpstr>Duplex Free Port</vt:lpstr>
      <vt:lpstr>Output/Free Port</vt:lpstr>
      <vt:lpstr>Multicast/Broadcast Port (Routing)</vt:lpstr>
      <vt:lpstr>Session Port</vt:lpstr>
      <vt:lpstr>Access/Routing</vt:lpstr>
      <vt:lpstr>Distinction based on Access?</vt:lpstr>
      <vt:lpstr>Xinu</vt:lpstr>
      <vt:lpstr>Xinu: Simplex Input Port</vt:lpstr>
      <vt:lpstr>Pipes: Simplex Bound Port?</vt:lpstr>
      <vt:lpstr>Duplex Free Port</vt:lpstr>
      <vt:lpstr>Socket/NIO Access: Many Kinds of Sockets</vt:lpstr>
      <vt:lpstr>Server Socket: Duplex Input Port</vt:lpstr>
      <vt:lpstr>Stream Socket: Duplex Bound Port?</vt:lpstr>
      <vt:lpstr>Regular Stream Socket: Duplex/Free Port</vt:lpstr>
      <vt:lpstr>Datagram Server Socket:  Simplex Input Port</vt:lpstr>
      <vt:lpstr>RMI Access?</vt:lpstr>
      <vt:lpstr>RMI: Replying Duplex Input Port</vt:lpstr>
      <vt:lpstr>Issues in Message Passing</vt:lpstr>
      <vt:lpstr>RMI vs. Xinu?</vt:lpstr>
      <vt:lpstr>Send Semantics?</vt:lpstr>
      <vt:lpstr>Remote Assignment (Data Communication)</vt:lpstr>
      <vt:lpstr>RMI vs. Xinu? (Review)</vt:lpstr>
      <vt:lpstr>Send Semantics? (Review)</vt:lpstr>
      <vt:lpstr>Remote Assignment (Review)</vt:lpstr>
      <vt:lpstr>Remote  Procedure Call (RPC)</vt:lpstr>
      <vt:lpstr>Variations of Remote Assignment</vt:lpstr>
      <vt:lpstr>Byte Data Communication</vt:lpstr>
      <vt:lpstr>Byte Communication Communication</vt:lpstr>
      <vt:lpstr>Block Communication</vt:lpstr>
      <vt:lpstr>Object Data Communication</vt:lpstr>
      <vt:lpstr>Remote Assignment vs.  Procedure Call</vt:lpstr>
      <vt:lpstr>Simulating Remote Procedure Call</vt:lpstr>
      <vt:lpstr>Simulating Remote Assignment </vt:lpstr>
      <vt:lpstr>Remote Procedure Call vs. Remote Assignment</vt:lpstr>
      <vt:lpstr>Operations?</vt:lpstr>
      <vt:lpstr>Language/Compiler Support: Type Checking and Special Syntax</vt:lpstr>
      <vt:lpstr>Explicit Receive (Language Support)</vt:lpstr>
      <vt:lpstr>Implicit Receive (Language Support)</vt:lpstr>
      <vt:lpstr>Reply?</vt:lpstr>
      <vt:lpstr>Issues in Message Passing</vt:lpstr>
      <vt:lpstr>Synchronous vs. Asynchronous</vt:lpstr>
      <vt:lpstr>Synchronous vs. Asynchronous vs. Blocking Operations</vt:lpstr>
      <vt:lpstr>Synchronous vs. Asynchronous vs. Blocking Operations (Review)</vt:lpstr>
      <vt:lpstr>Blocking (Logical) Times? A La Binding Time</vt:lpstr>
      <vt:lpstr>Blocking Times?: Message Pipe Line</vt:lpstr>
      <vt:lpstr>Blocking Times Pros</vt:lpstr>
      <vt:lpstr>Late Blocking and Buffering </vt:lpstr>
      <vt:lpstr>Using Sender Buffer</vt:lpstr>
      <vt:lpstr>Synchronous vs. Asynchronous Receive (Semantics)</vt:lpstr>
      <vt:lpstr>Implicit vs. Async Receive (Semantics)?</vt:lpstr>
      <vt:lpstr>Blocking Times in Sockets</vt:lpstr>
      <vt:lpstr>Asynchronous RPC?</vt:lpstr>
      <vt:lpstr>Rendezvous in Sync RPC Send, Receive</vt:lpstr>
      <vt:lpstr>Synchronous vs. Asynchronous Receive (Pros/cons)</vt:lpstr>
      <vt:lpstr>Waiting on Multiple Receipts</vt:lpstr>
      <vt:lpstr>Abstract Sync Select with Sync Receive</vt:lpstr>
      <vt:lpstr>Usually Receive All Requests</vt:lpstr>
      <vt:lpstr>Guarded Receive</vt:lpstr>
      <vt:lpstr>Bounded Buffer Thread</vt:lpstr>
      <vt:lpstr>Thread/Process vs. Monitor</vt:lpstr>
      <vt:lpstr>Shared Memory/Message Passing Duality</vt:lpstr>
      <vt:lpstr>Flexibility Comparison</vt:lpstr>
      <vt:lpstr>Explicit Sync vs. Implicit Receive (Pros, Cons)</vt:lpstr>
      <vt:lpstr>Location of Communicating Threads?</vt:lpstr>
      <vt:lpstr>Location of Communicating Threads?</vt:lpstr>
      <vt:lpstr>Intra-Process (Address Space) Communication</vt:lpstr>
      <vt:lpstr>Intra-Computer Message Passing</vt:lpstr>
      <vt:lpstr>Inter-Computer Message Passing</vt:lpstr>
      <vt:lpstr>Location: Applications</vt:lpstr>
      <vt:lpstr>How to Name Port?</vt:lpstr>
      <vt:lpstr>Intra-Process (Address Space) Communication</vt:lpstr>
      <vt:lpstr>Intra-Computer Message Passing</vt:lpstr>
      <vt:lpstr>General Message Passing: External Name</vt:lpstr>
      <vt:lpstr>Alternatives</vt:lpstr>
      <vt:lpstr>Connection vs. Non Connection </vt:lpstr>
      <vt:lpstr>IPC Design Space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2268</cp:revision>
  <cp:lastPrinted>2013-10-07T17:54:24Z</cp:lastPrinted>
  <dcterms:created xsi:type="dcterms:W3CDTF">2006-08-16T00:00:00Z</dcterms:created>
  <dcterms:modified xsi:type="dcterms:W3CDTF">2013-10-10T23:22:41Z</dcterms:modified>
</cp:coreProperties>
</file>