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tags/tag52.xml" ContentType="application/vnd.openxmlformats-officedocument.presentationml.tags+xml"/>
  <Override PartName="/ppt/notesSlides/notesSlide30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notesSlides/notesSlide13.xml" ContentType="application/vnd.openxmlformats-officedocument.presentationml.notesSlide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53.xml" ContentType="application/vnd.openxmlformats-officedocument.presentationml.tags+xml"/>
  <Override PartName="/ppt/notesSlides/notesSlide31.xml" ContentType="application/vnd.openxmlformats-officedocument.presentationml.notesSlide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notesSlides/notesSlide14.xml" ContentType="application/vnd.openxmlformats-officedocument.presentationml.notesSlide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notesSlides/notesSlide32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tags/tag43.xml" ContentType="application/vnd.openxmlformats-officedocument.presentationml.tags+xml"/>
  <Override PartName="/ppt/notesSlides/notesSlide21.xml" ContentType="application/vnd.openxmlformats-officedocument.presentationml.notesSlide+xml"/>
  <Override PartName="/ppt/tags/tag61.xml" ContentType="application/vnd.openxmlformats-officedocument.presentationml.tags+xml"/>
  <Override PartName="/ppt/slides/slide79.xml" ContentType="application/vnd.openxmlformats-officedocument.presentationml.slide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notesSlides/notesSlide15.xml" ContentType="application/vnd.openxmlformats-officedocument.presentationml.notesSlide+xml"/>
  <Override PartName="/ppt/tags/tag48.xml" ContentType="application/vnd.openxmlformats-officedocument.presentationml.tags+xml"/>
  <Override PartName="/ppt/notesSlides/notesSlide26.xml" ContentType="application/vnd.openxmlformats-officedocument.presentationml.notesSlide+xml"/>
  <Override PartName="/ppt/tags/tag66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55.xml" ContentType="application/vnd.openxmlformats-officedocument.presentationml.tags+xml"/>
  <Override PartName="/ppt/notesSlides/notesSlide33.xml" ContentType="application/vnd.openxmlformats-officedocument.presentationml.notes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notesSlides/notesSlide11.xml" ContentType="application/vnd.openxmlformats-officedocument.presentationml.notesSlide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7"/>
  </p:notesMasterIdLst>
  <p:handoutMasterIdLst>
    <p:handoutMasterId r:id="rId88"/>
  </p:handoutMasterIdLst>
  <p:sldIdLst>
    <p:sldId id="256" r:id="rId2"/>
    <p:sldId id="679" r:id="rId3"/>
    <p:sldId id="682" r:id="rId4"/>
    <p:sldId id="683" r:id="rId5"/>
    <p:sldId id="684" r:id="rId6"/>
    <p:sldId id="688" r:id="rId7"/>
    <p:sldId id="689" r:id="rId8"/>
    <p:sldId id="690" r:id="rId9"/>
    <p:sldId id="726" r:id="rId10"/>
    <p:sldId id="691" r:id="rId11"/>
    <p:sldId id="694" r:id="rId12"/>
    <p:sldId id="695" r:id="rId13"/>
    <p:sldId id="696" r:id="rId14"/>
    <p:sldId id="697" r:id="rId15"/>
    <p:sldId id="698" r:id="rId16"/>
    <p:sldId id="699" r:id="rId17"/>
    <p:sldId id="702" r:id="rId18"/>
    <p:sldId id="703" r:id="rId19"/>
    <p:sldId id="704" r:id="rId20"/>
    <p:sldId id="705" r:id="rId21"/>
    <p:sldId id="706" r:id="rId22"/>
    <p:sldId id="774" r:id="rId23"/>
    <p:sldId id="707" r:id="rId24"/>
    <p:sldId id="717" r:id="rId25"/>
    <p:sldId id="718" r:id="rId26"/>
    <p:sldId id="719" r:id="rId27"/>
    <p:sldId id="712" r:id="rId28"/>
    <p:sldId id="708" r:id="rId29"/>
    <p:sldId id="709" r:id="rId30"/>
    <p:sldId id="710" r:id="rId31"/>
    <p:sldId id="760" r:id="rId32"/>
    <p:sldId id="761" r:id="rId33"/>
    <p:sldId id="711" r:id="rId34"/>
    <p:sldId id="713" r:id="rId35"/>
    <p:sldId id="714" r:id="rId36"/>
    <p:sldId id="715" r:id="rId37"/>
    <p:sldId id="716" r:id="rId38"/>
    <p:sldId id="686" r:id="rId39"/>
    <p:sldId id="720" r:id="rId40"/>
    <p:sldId id="722" r:id="rId41"/>
    <p:sldId id="777" r:id="rId42"/>
    <p:sldId id="778" r:id="rId43"/>
    <p:sldId id="724" r:id="rId44"/>
    <p:sldId id="756" r:id="rId45"/>
    <p:sldId id="757" r:id="rId46"/>
    <p:sldId id="728" r:id="rId47"/>
    <p:sldId id="727" r:id="rId48"/>
    <p:sldId id="755" r:id="rId49"/>
    <p:sldId id="732" r:id="rId50"/>
    <p:sldId id="733" r:id="rId51"/>
    <p:sldId id="734" r:id="rId52"/>
    <p:sldId id="737" r:id="rId53"/>
    <p:sldId id="789" r:id="rId54"/>
    <p:sldId id="790" r:id="rId55"/>
    <p:sldId id="788" r:id="rId56"/>
    <p:sldId id="791" r:id="rId57"/>
    <p:sldId id="738" r:id="rId58"/>
    <p:sldId id="740" r:id="rId59"/>
    <p:sldId id="741" r:id="rId60"/>
    <p:sldId id="742" r:id="rId61"/>
    <p:sldId id="743" r:id="rId62"/>
    <p:sldId id="744" r:id="rId63"/>
    <p:sldId id="745" r:id="rId64"/>
    <p:sldId id="746" r:id="rId65"/>
    <p:sldId id="758" r:id="rId66"/>
    <p:sldId id="749" r:id="rId67"/>
    <p:sldId id="750" r:id="rId68"/>
    <p:sldId id="752" r:id="rId69"/>
    <p:sldId id="753" r:id="rId70"/>
    <p:sldId id="762" r:id="rId71"/>
    <p:sldId id="770" r:id="rId72"/>
    <p:sldId id="771" r:id="rId73"/>
    <p:sldId id="772" r:id="rId74"/>
    <p:sldId id="773" r:id="rId75"/>
    <p:sldId id="793" r:id="rId76"/>
    <p:sldId id="782" r:id="rId77"/>
    <p:sldId id="783" r:id="rId78"/>
    <p:sldId id="784" r:id="rId79"/>
    <p:sldId id="787" r:id="rId80"/>
    <p:sldId id="794" r:id="rId81"/>
    <p:sldId id="751" r:id="rId82"/>
    <p:sldId id="776" r:id="rId83"/>
    <p:sldId id="792" r:id="rId84"/>
    <p:sldId id="786" r:id="rId85"/>
    <p:sldId id="775" r:id="rId86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BD53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494" autoAdjust="0"/>
  </p:normalViewPr>
  <p:slideViewPr>
    <p:cSldViewPr>
      <p:cViewPr varScale="1">
        <p:scale>
          <a:sx n="92" d="100"/>
          <a:sy n="92" d="100"/>
        </p:scale>
        <p:origin x="-96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5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058B8E9-B5B1-48EF-A384-E4A943DA83A7}" type="datetimeFigureOut">
              <a:rPr lang="en-US" smtClean="0"/>
              <a:pPr/>
              <a:t>10/9/2011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DF4898-2120-4E0B-890F-0E75DC2A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70550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10/9/2011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165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77337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77337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77337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3146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3146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10/9/2011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10/9/2011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10/9/2011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.wav"/><Relationship Id="rId1" Type="http://schemas.openxmlformats.org/officeDocument/2006/relationships/tags" Target="../tags/tag9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.wav"/><Relationship Id="rId1" Type="http://schemas.openxmlformats.org/officeDocument/2006/relationships/tags" Target="../tags/tag10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.wav"/><Relationship Id="rId1" Type="http://schemas.openxmlformats.org/officeDocument/2006/relationships/tags" Target="../tags/tag1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8.wav"/><Relationship Id="rId1" Type="http://schemas.openxmlformats.org/officeDocument/2006/relationships/tags" Target="../tags/tag1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9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0.wav"/><Relationship Id="rId1" Type="http://schemas.openxmlformats.org/officeDocument/2006/relationships/tags" Target="../tags/tag1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.wav"/><Relationship Id="rId1" Type="http://schemas.openxmlformats.org/officeDocument/2006/relationships/tags" Target="../tags/tag14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2.wav"/><Relationship Id="rId1" Type="http://schemas.openxmlformats.org/officeDocument/2006/relationships/tags" Target="../tags/tag15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3.wav"/><Relationship Id="rId1" Type="http://schemas.openxmlformats.org/officeDocument/2006/relationships/tags" Target="../tags/tag16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4.wav"/><Relationship Id="rId1" Type="http://schemas.openxmlformats.org/officeDocument/2006/relationships/tags" Target="../tags/tag1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5.wav"/><Relationship Id="rId1" Type="http://schemas.openxmlformats.org/officeDocument/2006/relationships/tags" Target="../tags/tag18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7.wav"/><Relationship Id="rId1" Type="http://schemas.openxmlformats.org/officeDocument/2006/relationships/tags" Target="../tags/tag19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8.wav"/><Relationship Id="rId1" Type="http://schemas.openxmlformats.org/officeDocument/2006/relationships/tags" Target="../tags/tag20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9.wav"/><Relationship Id="rId1" Type="http://schemas.openxmlformats.org/officeDocument/2006/relationships/tags" Target="../tags/tag21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0.wav"/><Relationship Id="rId1" Type="http://schemas.openxmlformats.org/officeDocument/2006/relationships/tags" Target="../tags/tag2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1.wav"/><Relationship Id="rId1" Type="http://schemas.openxmlformats.org/officeDocument/2006/relationships/tags" Target="../tags/tag23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3.wav"/><Relationship Id="rId1" Type="http://schemas.openxmlformats.org/officeDocument/2006/relationships/tags" Target="../tags/tag24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4.wav"/><Relationship Id="rId1" Type="http://schemas.openxmlformats.org/officeDocument/2006/relationships/tags" Target="../tags/tag25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5.wav"/><Relationship Id="rId1" Type="http://schemas.openxmlformats.org/officeDocument/2006/relationships/tags" Target="../tags/tag26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6.wav"/><Relationship Id="rId1" Type="http://schemas.openxmlformats.org/officeDocument/2006/relationships/tags" Target="../tags/tag2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7.wav"/><Relationship Id="rId1" Type="http://schemas.openxmlformats.org/officeDocument/2006/relationships/tags" Target="../tags/tag28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8.wav"/><Relationship Id="rId1" Type="http://schemas.openxmlformats.org/officeDocument/2006/relationships/tags" Target="../tags/tag29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9.wav"/><Relationship Id="rId1" Type="http://schemas.openxmlformats.org/officeDocument/2006/relationships/tags" Target="../tags/tag30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0.wav"/><Relationship Id="rId1" Type="http://schemas.openxmlformats.org/officeDocument/2006/relationships/tags" Target="../tags/tag31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1.wav"/><Relationship Id="rId1" Type="http://schemas.openxmlformats.org/officeDocument/2006/relationships/tags" Target="../tags/tag32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2.wav"/><Relationship Id="rId1" Type="http://schemas.openxmlformats.org/officeDocument/2006/relationships/tags" Target="../tags/tag33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3.wav"/><Relationship Id="rId1" Type="http://schemas.openxmlformats.org/officeDocument/2006/relationships/tags" Target="../tags/tag34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4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5.wav"/><Relationship Id="rId1" Type="http://schemas.openxmlformats.org/officeDocument/2006/relationships/tags" Target="../tags/tag35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6.wav"/><Relationship Id="rId1" Type="http://schemas.openxmlformats.org/officeDocument/2006/relationships/tags" Target="../tags/tag36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7.wav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8.wav"/><Relationship Id="rId1" Type="http://schemas.openxmlformats.org/officeDocument/2006/relationships/tags" Target="../tags/tag37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9.wav"/><Relationship Id="rId1" Type="http://schemas.openxmlformats.org/officeDocument/2006/relationships/tags" Target="../tags/tag38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0.wav"/><Relationship Id="rId1" Type="http://schemas.openxmlformats.org/officeDocument/2006/relationships/tags" Target="../tags/tag39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1.wav"/><Relationship Id="rId1" Type="http://schemas.openxmlformats.org/officeDocument/2006/relationships/tags" Target="../tags/tag40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2.wav"/><Relationship Id="rId1" Type="http://schemas.openxmlformats.org/officeDocument/2006/relationships/tags" Target="../tags/tag41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3.wav"/><Relationship Id="rId1" Type="http://schemas.openxmlformats.org/officeDocument/2006/relationships/tags" Target="../tags/tag42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4.wav"/><Relationship Id="rId1" Type="http://schemas.openxmlformats.org/officeDocument/2006/relationships/tags" Target="../tags/tag43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5.wav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6.wav"/><Relationship Id="rId1" Type="http://schemas.openxmlformats.org/officeDocument/2006/relationships/tags" Target="../tags/tag44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7.wav"/><Relationship Id="rId1" Type="http://schemas.openxmlformats.org/officeDocument/2006/relationships/tags" Target="../tags/tag45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8.wav"/><Relationship Id="rId1" Type="http://schemas.openxmlformats.org/officeDocument/2006/relationships/tags" Target="../tags/tag46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9.wav"/><Relationship Id="rId1" Type="http://schemas.openxmlformats.org/officeDocument/2006/relationships/tags" Target="../tags/tag47.xm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0.wav"/><Relationship Id="rId1" Type="http://schemas.openxmlformats.org/officeDocument/2006/relationships/tags" Target="../tags/tag48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1.wav"/><Relationship Id="rId1" Type="http://schemas.openxmlformats.org/officeDocument/2006/relationships/tags" Target="../tags/tag49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2.wav"/><Relationship Id="rId1" Type="http://schemas.openxmlformats.org/officeDocument/2006/relationships/tags" Target="../tags/tag50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3.wav"/><Relationship Id="rId1" Type="http://schemas.openxmlformats.org/officeDocument/2006/relationships/tags" Target="../tags/tag51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4.wav"/><Relationship Id="rId1" Type="http://schemas.openxmlformats.org/officeDocument/2006/relationships/tags" Target="../tags/tag52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.wav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5.wav"/><Relationship Id="rId1" Type="http://schemas.openxmlformats.org/officeDocument/2006/relationships/tags" Target="../tags/tag53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56.wav"/><Relationship Id="rId1" Type="http://schemas.openxmlformats.org/officeDocument/2006/relationships/tags" Target="../tags/tag54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7.wav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audio58.wav"/><Relationship Id="rId1" Type="http://schemas.openxmlformats.org/officeDocument/2006/relationships/tags" Target="../tags/tag5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audio59.wav"/><Relationship Id="rId1" Type="http://schemas.openxmlformats.org/officeDocument/2006/relationships/tags" Target="../tags/tag5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0.wav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1.wav"/><Relationship Id="rId1" Type="http://schemas.openxmlformats.org/officeDocument/2006/relationships/tags" Target="../tags/tag57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2.wav"/><Relationship Id="rId1" Type="http://schemas.openxmlformats.org/officeDocument/2006/relationships/tags" Target="../tags/tag58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3.wav"/><Relationship Id="rId1" Type="http://schemas.openxmlformats.org/officeDocument/2006/relationships/tags" Target="../tags/tag59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.wav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5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6.wav"/><Relationship Id="rId1" Type="http://schemas.openxmlformats.org/officeDocument/2006/relationships/tags" Target="../tags/tag60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7.wav"/><Relationship Id="rId1" Type="http://schemas.openxmlformats.org/officeDocument/2006/relationships/tags" Target="../tags/tag61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8.wav"/><Relationship Id="rId1" Type="http://schemas.openxmlformats.org/officeDocument/2006/relationships/tags" Target="../tags/tag62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9.wav"/><Relationship Id="rId1" Type="http://schemas.openxmlformats.org/officeDocument/2006/relationships/tags" Target="../tags/tag63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0.wav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1.wav"/><Relationship Id="rId1" Type="http://schemas.openxmlformats.org/officeDocument/2006/relationships/tags" Target="../tags/tag64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2.wav"/><Relationship Id="rId1" Type="http://schemas.openxmlformats.org/officeDocument/2006/relationships/tags" Target="../tags/tag65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3.wav"/><Relationship Id="rId1" Type="http://schemas.openxmlformats.org/officeDocument/2006/relationships/tags" Target="../tags/tag66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4.wav"/><Relationship Id="rId1" Type="http://schemas.openxmlformats.org/officeDocument/2006/relationships/tags" Target="../tags/tag6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.wav"/><Relationship Id="rId1" Type="http://schemas.openxmlformats.org/officeDocument/2006/relationships/tags" Target="../tags/tag7.xml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5.wav"/><Relationship Id="rId1" Type="http://schemas.openxmlformats.org/officeDocument/2006/relationships/tags" Target="../tags/tag68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6.wav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.wav"/><Relationship Id="rId1" Type="http://schemas.openxmlformats.org/officeDocument/2006/relationships/tags" Target="../tags/tag8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Inter Process and Thread Communication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r>
              <a:rPr lang="en-US" dirty="0" smtClean="0"/>
              <a:t> (FB 150, dewan@unc.edu)</a:t>
            </a:r>
            <a:endParaRPr lang="en-US" dirty="0"/>
          </a:p>
        </p:txBody>
      </p:sp>
    </p:spTree>
  </p:cSld>
  <p:clrMapOvr>
    <a:masterClrMapping/>
  </p:clrMapOvr>
  <p:transition advTm="14445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Message Passing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09800" y="25146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27" name="Rectangle 26"/>
          <p:cNvSpPr/>
          <p:nvPr/>
        </p:nvSpPr>
        <p:spPr>
          <a:xfrm>
            <a:off x="4800600" y="20574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Processes /threads send each other messages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00600" y="28956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Sender deposits message in  port queue (of varying size)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00600" y="37338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Receiver gets message from queue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800600" y="4572000"/>
            <a:ext cx="37338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Issues?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4478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 2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524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33600" y="45720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 1</a:t>
            </a:r>
            <a:endParaRPr lang="en-US" baseline="30000" dirty="0"/>
          </a:p>
        </p:txBody>
      </p:sp>
      <p:sp>
        <p:nvSpPr>
          <p:cNvPr id="47" name="Rectangle 46"/>
          <p:cNvSpPr/>
          <p:nvPr/>
        </p:nvSpPr>
        <p:spPr>
          <a:xfrm>
            <a:off x="533400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pic>
        <p:nvPicPr>
          <p:cNvPr id="17" name="~PP3125.WAV">
            <a:hlinkClick r:id="" action="ppaction://media"/>
          </p:cNvPr>
          <p:cNvPicPr>
            <a:picLocks noRot="1" noChangeAspect="1"/>
          </p:cNvPicPr>
          <p:nvPr>
            <a:wavAudioFile r:embed="rId2" name="~PP312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3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27" grpId="0" animBg="1"/>
      <p:bldP spid="29" grpId="0" animBg="1"/>
      <p:bldP spid="31" grpId="0" animBg="1"/>
      <p:bldP spid="35" grpId="0" animBg="1"/>
      <p:bldP spid="44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Issues in Message Passing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09800" y="25146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35" name="Rectangle 34"/>
          <p:cNvSpPr/>
          <p:nvPr/>
        </p:nvSpPr>
        <p:spPr>
          <a:xfrm>
            <a:off x="4876800" y="16764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In-order message delivery?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4478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 2</a:t>
            </a:r>
            <a:endParaRPr lang="en-US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33600" y="45720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 1</a:t>
            </a:r>
            <a:endParaRPr lang="en-US" baseline="30000" dirty="0"/>
          </a:p>
        </p:txBody>
      </p:sp>
      <p:sp>
        <p:nvSpPr>
          <p:cNvPr id="47" name="Rectangle 46"/>
          <p:cNvSpPr/>
          <p:nvPr/>
        </p:nvSpPr>
        <p:spPr>
          <a:xfrm>
            <a:off x="533400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10668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Reliable message delivery?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76800" y="22860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access?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76800" y="35052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Operations?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76800" y="5334000"/>
            <a:ext cx="3733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Buffering of messages at queue?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76800" y="41148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asynchronous 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76800" y="47244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non blocking?</a:t>
            </a:r>
          </a:p>
        </p:txBody>
      </p:sp>
      <p:sp>
        <p:nvSpPr>
          <p:cNvPr id="23" name="Oval 22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4876800" y="28956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Semantics?</a:t>
            </a:r>
          </a:p>
        </p:txBody>
      </p:sp>
      <p:pic>
        <p:nvPicPr>
          <p:cNvPr id="26" name="~PP1981.WAV">
            <a:hlinkClick r:id="" action="ppaction://media"/>
          </p:cNvPr>
          <p:cNvPicPr>
            <a:picLocks noRot="1" noChangeAspect="1"/>
          </p:cNvPicPr>
          <p:nvPr>
            <a:wavAudioFile r:embed="rId2" name="~PP198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876800" y="6019800"/>
            <a:ext cx="3733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Location of communicating threads?</a:t>
            </a:r>
          </a:p>
        </p:txBody>
      </p:sp>
    </p:spTree>
    <p:custDataLst>
      <p:tags r:id="rId1"/>
    </p:custDataLst>
  </p:cSld>
  <p:clrMapOvr>
    <a:masterClrMapping/>
  </p:clrMapOvr>
  <p:transition advTm="88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3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Reliable vs. Un-Reliable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209800" y="25146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4478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 2</a:t>
            </a:r>
            <a:endParaRPr lang="en-US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33600" y="45720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 1</a:t>
            </a:r>
            <a:endParaRPr lang="en-US" baseline="30000" dirty="0"/>
          </a:p>
        </p:txBody>
      </p:sp>
      <p:sp>
        <p:nvSpPr>
          <p:cNvPr id="47" name="Rectangle 46"/>
          <p:cNvSpPr/>
          <p:nvPr/>
        </p:nvSpPr>
        <p:spPr>
          <a:xfrm>
            <a:off x="533400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990600"/>
            <a:ext cx="3657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Reliable: every  message sent to a port is receivable</a:t>
            </a:r>
          </a:p>
        </p:txBody>
      </p:sp>
      <p:sp>
        <p:nvSpPr>
          <p:cNvPr id="24" name="Multiply 23"/>
          <p:cNvSpPr/>
          <p:nvPr/>
        </p:nvSpPr>
        <p:spPr>
          <a:xfrm>
            <a:off x="1752600" y="3429000"/>
            <a:ext cx="762000" cy="6858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876800" y="2514600"/>
            <a:ext cx="3657600" cy="838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When reliability needed, programmer does not need to implement it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76800" y="4648200"/>
            <a:ext cx="3657600" cy="990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Reliable is less space efficient (redundancy) and time efficient (reliability algorithm)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76800" y="3429000"/>
            <a:ext cx="3657600" cy="533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Reliable not always needed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76800" y="3962400"/>
            <a:ext cx="365760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Spam, load averages,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telepointers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76800" y="5715000"/>
            <a:ext cx="3657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Networking handles this issue</a:t>
            </a:r>
          </a:p>
        </p:txBody>
      </p:sp>
      <p:sp>
        <p:nvSpPr>
          <p:cNvPr id="37" name="Oval 36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876800" y="1752600"/>
            <a:ext cx="3657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Noise, disconnection can cause unreliability</a:t>
            </a:r>
          </a:p>
        </p:txBody>
      </p:sp>
      <p:pic>
        <p:nvPicPr>
          <p:cNvPr id="21" name="~PP1829.WAV">
            <a:hlinkClick r:id="" action="ppaction://media"/>
          </p:cNvPr>
          <p:cNvPicPr>
            <a:picLocks noRot="1" noChangeAspect="1"/>
          </p:cNvPicPr>
          <p:nvPr>
            <a:wavAudioFile r:embed="rId2" name="~PP182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5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animBg="1"/>
      <p:bldP spid="24" grpId="0" animBg="1"/>
      <p:bldP spid="27" grpId="0" animBg="1"/>
      <p:bldP spid="28" grpId="0" animBg="1"/>
      <p:bldP spid="29" grpId="0" animBg="1"/>
      <p:bldP spid="31" grpId="0" animBg="1"/>
      <p:bldP spid="34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In-Order vs. Not In-Order Delivery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4478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 3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1524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2133600" y="45720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 1</a:t>
            </a:r>
            <a:endParaRPr lang="en-US" baseline="30000" dirty="0"/>
          </a:p>
        </p:txBody>
      </p:sp>
      <p:sp>
        <p:nvSpPr>
          <p:cNvPr id="47" name="Rectangle 46"/>
          <p:cNvSpPr/>
          <p:nvPr/>
        </p:nvSpPr>
        <p:spPr>
          <a:xfrm>
            <a:off x="533400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914400"/>
            <a:ext cx="36576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Order: message received in order in which they are sent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876800" y="2438400"/>
            <a:ext cx="3657600" cy="838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When order needed, programmer does not need to implement it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76800" y="4572000"/>
            <a:ext cx="3657600" cy="990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In-order is less space efficient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# ) and time efficient (in-order algorithm)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76800" y="3352800"/>
            <a:ext cx="3657600" cy="533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Order not always needed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76800" y="3886200"/>
            <a:ext cx="3657600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Commuting operations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76800" y="5638800"/>
            <a:ext cx="3657600" cy="1066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Networking handles this issue, but relevant to distributed computing as we see later</a:t>
            </a:r>
          </a:p>
        </p:txBody>
      </p:sp>
      <p:sp>
        <p:nvSpPr>
          <p:cNvPr id="21" name="Oval 20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876800" y="1676400"/>
            <a:ext cx="3657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Different routes can take different times</a:t>
            </a:r>
          </a:p>
        </p:txBody>
      </p:sp>
      <p:sp>
        <p:nvSpPr>
          <p:cNvPr id="23" name="Multiply 22"/>
          <p:cNvSpPr/>
          <p:nvPr/>
        </p:nvSpPr>
        <p:spPr>
          <a:xfrm>
            <a:off x="1066800" y="3429000"/>
            <a:ext cx="762000" cy="6858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~PP3485.WAV">
            <a:hlinkClick r:id="" action="ppaction://media"/>
          </p:cNvPr>
          <p:cNvPicPr>
            <a:picLocks noRot="1" noChangeAspect="1"/>
          </p:cNvPicPr>
          <p:nvPr>
            <a:wavAudioFile r:embed="rId2" name="~PP348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7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7" grpId="0" animBg="1"/>
      <p:bldP spid="27" grpId="0" animBg="1"/>
      <p:bldP spid="28" grpId="0" animBg="1"/>
      <p:bldP spid="29" grpId="0" animBg="1"/>
      <p:bldP spid="31" grpId="0" animBg="1"/>
      <p:bldP spid="34" grpId="0" animBg="1"/>
      <p:bldP spid="20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Access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12192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 of senders and receivers? </a:t>
            </a:r>
          </a:p>
        </p:txBody>
      </p:sp>
      <p:sp>
        <p:nvSpPr>
          <p:cNvPr id="27" name="Oval 26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pic>
        <p:nvPicPr>
          <p:cNvPr id="9" name="~PP2001.WAV">
            <a:hlinkClick r:id="" action="ppaction://media"/>
          </p:cNvPr>
          <p:cNvPicPr>
            <a:picLocks noRot="1" noChangeAspect="1"/>
          </p:cNvPicPr>
          <p:nvPr>
            <a:wavAudioFile r:embed="rId1" name="~PP2001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7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Simplex Bound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12192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Communication between a pair of processes/threads</a:t>
            </a:r>
          </a:p>
        </p:txBody>
      </p:sp>
      <p:sp>
        <p:nvSpPr>
          <p:cNvPr id="14" name="Oval 13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Receiver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76800" y="21336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One is the sender and another the receiver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3657600"/>
            <a:ext cx="37338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port can represent an opened file in a file server - File server sends file bytes to the file client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76800" y="2971800"/>
            <a:ext cx="37338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Example?</a:t>
            </a:r>
          </a:p>
        </p:txBody>
      </p:sp>
      <p:pic>
        <p:nvPicPr>
          <p:cNvPr id="12" name="~PP4050.WAV">
            <a:hlinkClick r:id="" action="ppaction://media"/>
          </p:cNvPr>
          <p:cNvPicPr>
            <a:picLocks noRot="1" noChangeAspect="1"/>
          </p:cNvPicPr>
          <p:nvPr>
            <a:wavAudioFile r:embed="rId2" name="~PP405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9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Duplex Bound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743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048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048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12192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Communication between a pair of processes/threads</a:t>
            </a:r>
          </a:p>
        </p:txBody>
      </p:sp>
      <p:sp>
        <p:nvSpPr>
          <p:cNvPr id="14" name="Oval 13"/>
          <p:cNvSpPr/>
          <p:nvPr/>
        </p:nvSpPr>
        <p:spPr>
          <a:xfrm>
            <a:off x="2667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Sender/ Receiver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Sender/ Receiver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76800" y="21336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Either can send or receive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36576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HTTP connection, two–player game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76800" y="2971800"/>
            <a:ext cx="37338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6800" y="4724400"/>
            <a:ext cx="37338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&gt; 1 sender, receiver?</a:t>
            </a:r>
          </a:p>
        </p:txBody>
      </p:sp>
      <p:pic>
        <p:nvPicPr>
          <p:cNvPr id="13" name="~PP3022.WAV">
            <a:hlinkClick r:id="" action="ppaction://media"/>
          </p:cNvPr>
          <p:cNvPicPr>
            <a:picLocks noRot="1" noChangeAspect="1"/>
          </p:cNvPicPr>
          <p:nvPr>
            <a:wavAudioFile r:embed="rId2" name="~PP302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7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Simplex Input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9" idx="4"/>
          </p:cNvCxnSpPr>
          <p:nvPr/>
        </p:nvCxnSpPr>
        <p:spPr>
          <a:xfrm rot="10800000">
            <a:off x="1257300" y="2209800"/>
            <a:ext cx="1181100" cy="1066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1905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1219200"/>
            <a:ext cx="3733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single receiver, called server</a:t>
            </a:r>
          </a:p>
        </p:txBody>
      </p:sp>
      <p:sp>
        <p:nvSpPr>
          <p:cNvPr id="27" name="Oval 26"/>
          <p:cNvSpPr/>
          <p:nvPr/>
        </p:nvSpPr>
        <p:spPr>
          <a:xfrm>
            <a:off x="144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432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4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25" idx="0"/>
          </p:cNvCxnSpPr>
          <p:nvPr/>
        </p:nvCxnSpPr>
        <p:spPr>
          <a:xfrm rot="5400000" flipH="1" flipV="1">
            <a:off x="2457450" y="2152650"/>
            <a:ext cx="1066800" cy="11811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76800" y="19050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Arbitrary number of  senders, called clients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76800" y="49530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Print Server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76800" y="3200400"/>
            <a:ext cx="3733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Messages from all clients queued together (not a collection of simplex bound ports)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76800" y="5791200"/>
            <a:ext cx="3733800" cy="914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Few examples where no information comes back from server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6800" y="2590800"/>
            <a:ext cx="3733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 of simplex ports?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4267200"/>
            <a:ext cx="37338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Example?</a:t>
            </a:r>
          </a:p>
        </p:txBody>
      </p:sp>
      <p:pic>
        <p:nvPicPr>
          <p:cNvPr id="20" name="~PP2795.WAV">
            <a:hlinkClick r:id="" action="ppaction://media"/>
          </p:cNvPr>
          <p:cNvPicPr>
            <a:picLocks noRot="1" noChangeAspect="1"/>
          </p:cNvPicPr>
          <p:nvPr>
            <a:wavAudioFile r:embed="rId2" name="~PP279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0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13" grpId="0" animBg="1"/>
      <p:bldP spid="15" grpId="0" animBg="1"/>
      <p:bldP spid="14" grpId="0" animBg="1"/>
      <p:bldP spid="19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(Replying) Duplex Input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9" idx="4"/>
          </p:cNvCxnSpPr>
          <p:nvPr/>
        </p:nvCxnSpPr>
        <p:spPr>
          <a:xfrm rot="10800000">
            <a:off x="1257300" y="2209800"/>
            <a:ext cx="1181100" cy="10668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19057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990600"/>
            <a:ext cx="3733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Like simplex equivalent except server can also send messages to clients, each with separate queue</a:t>
            </a:r>
          </a:p>
        </p:txBody>
      </p:sp>
      <p:sp>
        <p:nvSpPr>
          <p:cNvPr id="27" name="Oval 26"/>
          <p:cNvSpPr/>
          <p:nvPr/>
        </p:nvSpPr>
        <p:spPr>
          <a:xfrm>
            <a:off x="144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432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4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25" idx="0"/>
          </p:cNvCxnSpPr>
          <p:nvPr/>
        </p:nvCxnSpPr>
        <p:spPr>
          <a:xfrm rot="5400000" flipH="1" flipV="1">
            <a:off x="2457450" y="2152650"/>
            <a:ext cx="1066800" cy="11811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876800" y="4191000"/>
            <a:ext cx="3733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Http Server,  File Server (open, close)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6800" y="1981200"/>
            <a:ext cx="3733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replying duplex input port, server can only reply back to messages, cannot initiate sends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76800" y="3581400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 of replying?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76800" y="2895600"/>
            <a:ext cx="3733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Security, simpler API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4876800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 of  general?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76800" y="5486400"/>
            <a:ext cx="3733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Session manager,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relayer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76800" y="6181725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Dual of  input port?</a:t>
            </a:r>
          </a:p>
        </p:txBody>
      </p:sp>
      <p:pic>
        <p:nvPicPr>
          <p:cNvPr id="21" name="~PP1273.WAV">
            <a:hlinkClick r:id="" action="ppaction://media"/>
          </p:cNvPr>
          <p:cNvPicPr>
            <a:picLocks noRot="1" noChangeAspect="1"/>
          </p:cNvPicPr>
          <p:nvPr>
            <a:wavAudioFile r:embed="rId2" name="~PP127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90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8" grpId="0" animBg="1"/>
      <p:bldP spid="15" grpId="0" animBg="1"/>
      <p:bldP spid="16" grpId="0" animBg="1"/>
      <p:bldP spid="13" grpId="0" animBg="1"/>
      <p:bldP spid="14" grpId="0" animBg="1"/>
      <p:bldP spid="17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Simplex Output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27" idx="0"/>
          </p:cNvCxnSpPr>
          <p:nvPr/>
        </p:nvCxnSpPr>
        <p:spPr>
          <a:xfrm rot="5400000" flipH="1" flipV="1">
            <a:off x="1353344" y="4247356"/>
            <a:ext cx="1066800" cy="11064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1219200"/>
            <a:ext cx="3733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single sender, called client</a:t>
            </a:r>
          </a:p>
        </p:txBody>
      </p:sp>
      <p:sp>
        <p:nvSpPr>
          <p:cNvPr id="27" name="Oval 26"/>
          <p:cNvSpPr/>
          <p:nvPr/>
        </p:nvSpPr>
        <p:spPr>
          <a:xfrm>
            <a:off x="3810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1447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76800" y="1981200"/>
            <a:ext cx="3733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Arbitrary number of  receivers, called servers, sharing a single queue of received messages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876800" y="49530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Coupon distribution</a:t>
            </a:r>
          </a:p>
        </p:txBody>
      </p:sp>
      <p:sp>
        <p:nvSpPr>
          <p:cNvPr id="14" name="Oval 13"/>
          <p:cNvSpPr/>
          <p:nvPr/>
        </p:nvSpPr>
        <p:spPr>
          <a:xfrm>
            <a:off x="25908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905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0"/>
          </p:cNvCxnSpPr>
          <p:nvPr/>
        </p:nvCxnSpPr>
        <p:spPr>
          <a:xfrm rot="16200000" flipV="1">
            <a:off x="2419350" y="4286250"/>
            <a:ext cx="11430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33400" y="44196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2971800" y="44196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32" name="Rectangle 31"/>
          <p:cNvSpPr/>
          <p:nvPr/>
        </p:nvSpPr>
        <p:spPr>
          <a:xfrm>
            <a:off x="4876800" y="35814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message goes to a single server – it is not broadcast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6800" y="2971800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Broadcast?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76800" y="4343400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Example?</a:t>
            </a:r>
          </a:p>
        </p:txBody>
      </p:sp>
      <p:pic>
        <p:nvPicPr>
          <p:cNvPr id="21" name="~PP269.WAV">
            <a:hlinkClick r:id="" action="ppaction://media"/>
          </p:cNvPr>
          <p:cNvPicPr>
            <a:picLocks noRot="1" noChangeAspect="1"/>
          </p:cNvPicPr>
          <p:nvPr>
            <a:wavAudioFile r:embed="rId2" name="~PP26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0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8" grpId="0" animBg="1"/>
      <p:bldP spid="13" grpId="0" animBg="1"/>
      <p:bldP spid="15" grpId="0" animBg="1"/>
      <p:bldP spid="32" grpId="0" animBg="1"/>
      <p:bldP spid="16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Coupling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Information Exchange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52400" y="16764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533400" y="35979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362200" y="3275012"/>
            <a:ext cx="6096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915194" y="31996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609600" y="18288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2971800" y="17526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3352800" y="36741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5400000">
            <a:off x="3734594" y="32758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3429000" y="19050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5410200" y="19050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Inter-process coupling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410200" y="3886200"/>
            <a:ext cx="3200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Communication  among threads in different processes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410200" y="2667000"/>
            <a:ext cx="3200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inter-process information communication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410200" y="11430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program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410200" y="5105400"/>
            <a:ext cx="3200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~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Communication among threads in same process?</a:t>
            </a:r>
          </a:p>
        </p:txBody>
      </p:sp>
    </p:spTree>
    <p:custDataLst>
      <p:tags r:id="rId1"/>
    </p:custDataLst>
  </p:cSld>
  <p:clrMapOvr>
    <a:masterClrMapping/>
  </p:clrMapOvr>
  <p:transition advTm="174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Duplex Output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19" idx="0"/>
          </p:cNvCxnSpPr>
          <p:nvPr/>
        </p:nvCxnSpPr>
        <p:spPr>
          <a:xfrm flipV="1">
            <a:off x="1333500" y="4267200"/>
            <a:ext cx="1106488" cy="1143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12192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Like simplex output port, except servers can send messages to client </a:t>
            </a:r>
          </a:p>
        </p:txBody>
      </p:sp>
      <p:sp>
        <p:nvSpPr>
          <p:cNvPr id="28" name="Oval 27"/>
          <p:cNvSpPr/>
          <p:nvPr/>
        </p:nvSpPr>
        <p:spPr>
          <a:xfrm>
            <a:off x="1447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76800" y="25146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SETI computation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9057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V="1">
            <a:off x="2419350" y="42862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5908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3810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876800" y="3429000"/>
            <a:ext cx="3733800" cy="914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Few examples of one client with many servers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76800" y="1905000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Example?</a:t>
            </a:r>
          </a:p>
        </p:txBody>
      </p:sp>
      <p:pic>
        <p:nvPicPr>
          <p:cNvPr id="14" name="~PP1313.WAV">
            <a:hlinkClick r:id="" action="ppaction://media"/>
          </p:cNvPr>
          <p:cNvPicPr>
            <a:picLocks noRot="1" noChangeAspect="1"/>
          </p:cNvPicPr>
          <p:nvPr>
            <a:wavAudioFile r:embed="rId2" name="~PP131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7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8" grpId="0" animBg="1"/>
      <p:bldP spid="15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Simplex Free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22" idx="0"/>
          </p:cNvCxnSpPr>
          <p:nvPr/>
        </p:nvCxnSpPr>
        <p:spPr>
          <a:xfrm rot="5400000" flipH="1" flipV="1">
            <a:off x="1315244" y="4285456"/>
            <a:ext cx="1143000" cy="11064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533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00600" y="37338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Load distribution  among servers</a:t>
            </a:r>
          </a:p>
        </p:txBody>
      </p:sp>
      <p:sp>
        <p:nvSpPr>
          <p:cNvPr id="14" name="Oval 13"/>
          <p:cNvSpPr/>
          <p:nvPr/>
        </p:nvSpPr>
        <p:spPr>
          <a:xfrm>
            <a:off x="25908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0"/>
          </p:cNvCxnSpPr>
          <p:nvPr/>
        </p:nvCxnSpPr>
        <p:spPr>
          <a:xfrm rot="16200000" flipV="1">
            <a:off x="2419350" y="4286250"/>
            <a:ext cx="11430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1352550" y="2228850"/>
            <a:ext cx="11430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2" idx="4"/>
          </p:cNvCxnSpPr>
          <p:nvPr/>
        </p:nvCxnSpPr>
        <p:spPr>
          <a:xfrm flipV="1">
            <a:off x="2438400" y="2209800"/>
            <a:ext cx="1181100" cy="1143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810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800600" y="2133600"/>
            <a:ext cx="3733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Arbitrary number of  receivers, called servers, sharing a single queue of received messages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00600" y="12192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Arbitrary number of senders, called clients,  to a single message queue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00600" y="43434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Shared pool of print servers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00600" y="3124200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Examples?</a:t>
            </a:r>
          </a:p>
        </p:txBody>
      </p:sp>
      <p:pic>
        <p:nvPicPr>
          <p:cNvPr id="18" name="~PP628.WAV">
            <a:hlinkClick r:id="" action="ppaction://media"/>
          </p:cNvPr>
          <p:cNvPicPr>
            <a:picLocks noRot="1" noChangeAspect="1"/>
          </p:cNvPicPr>
          <p:nvPr>
            <a:wavAudioFile r:embed="rId1" name="~PP62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 animBg="1"/>
      <p:bldP spid="26" grpId="0" animBg="1"/>
      <p:bldP spid="29" grpId="0" animBg="1"/>
      <p:bldP spid="30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Simplex Free Port (Review)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22" idx="0"/>
          </p:cNvCxnSpPr>
          <p:nvPr/>
        </p:nvCxnSpPr>
        <p:spPr>
          <a:xfrm rot="5400000" flipH="1" flipV="1">
            <a:off x="1315244" y="4285456"/>
            <a:ext cx="1143000" cy="11064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533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00600" y="37338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Load distribution  among servers</a:t>
            </a:r>
          </a:p>
        </p:txBody>
      </p:sp>
      <p:sp>
        <p:nvSpPr>
          <p:cNvPr id="14" name="Oval 13"/>
          <p:cNvSpPr/>
          <p:nvPr/>
        </p:nvSpPr>
        <p:spPr>
          <a:xfrm>
            <a:off x="25908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0"/>
          </p:cNvCxnSpPr>
          <p:nvPr/>
        </p:nvCxnSpPr>
        <p:spPr>
          <a:xfrm rot="16200000" flipV="1">
            <a:off x="2419350" y="4286250"/>
            <a:ext cx="11430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1352550" y="2228850"/>
            <a:ext cx="1143000" cy="1104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2" idx="4"/>
          </p:cNvCxnSpPr>
          <p:nvPr/>
        </p:nvCxnSpPr>
        <p:spPr>
          <a:xfrm flipV="1">
            <a:off x="2438400" y="2209800"/>
            <a:ext cx="1181100" cy="1143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810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800600" y="2133600"/>
            <a:ext cx="3733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Arbitrary number of  receivers, called servers, sharing a single queue of received messages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00600" y="12192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Arbitrary number of senders, called clients,  to a single message queue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00600" y="43434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Shared pool of print servers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00600" y="3124200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Examples?</a:t>
            </a:r>
          </a:p>
        </p:txBody>
      </p:sp>
      <p:pic>
        <p:nvPicPr>
          <p:cNvPr id="19" name="~PP3322.WAV">
            <a:hlinkClick r:id="" action="ppaction://media"/>
          </p:cNvPr>
          <p:cNvPicPr>
            <a:picLocks noRot="1" noChangeAspect="1"/>
          </p:cNvPicPr>
          <p:nvPr>
            <a:wavAudioFile r:embed="rId2" name="~PP332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164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 animBg="1"/>
      <p:bldP spid="26" grpId="0" animBg="1"/>
      <p:bldP spid="29" grpId="0" animBg="1"/>
      <p:bldP spid="30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Duplex Free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22" idx="0"/>
          </p:cNvCxnSpPr>
          <p:nvPr/>
        </p:nvCxnSpPr>
        <p:spPr>
          <a:xfrm rot="5400000" flipH="1" flipV="1">
            <a:off x="1315244" y="4285456"/>
            <a:ext cx="1143000" cy="11064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76800" y="1219200"/>
            <a:ext cx="3733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Like simplex free port, except servers can send messages to client </a:t>
            </a:r>
          </a:p>
        </p:txBody>
      </p:sp>
      <p:sp>
        <p:nvSpPr>
          <p:cNvPr id="28" name="Oval 27"/>
          <p:cNvSpPr/>
          <p:nvPr/>
        </p:nvSpPr>
        <p:spPr>
          <a:xfrm>
            <a:off x="533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76800" y="35052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Web search server</a:t>
            </a:r>
          </a:p>
        </p:txBody>
      </p:sp>
      <p:sp>
        <p:nvSpPr>
          <p:cNvPr id="14" name="Oval 13"/>
          <p:cNvSpPr/>
          <p:nvPr/>
        </p:nvSpPr>
        <p:spPr>
          <a:xfrm>
            <a:off x="25908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0"/>
          </p:cNvCxnSpPr>
          <p:nvPr/>
        </p:nvCxnSpPr>
        <p:spPr>
          <a:xfrm rot="16200000" flipV="1">
            <a:off x="2419350" y="42862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667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1352550" y="22288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2" idx="4"/>
          </p:cNvCxnSpPr>
          <p:nvPr/>
        </p:nvCxnSpPr>
        <p:spPr>
          <a:xfrm flipV="1">
            <a:off x="2438400" y="2209800"/>
            <a:ext cx="1181100" cy="1143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810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876800" y="2057400"/>
            <a:ext cx="3733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Unlike servers, clients do not share a common message queue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76800" y="4267200"/>
            <a:ext cx="3733800" cy="685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General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scalabale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solution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76800" y="5029200"/>
            <a:ext cx="37338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Less efficient when clients on different computers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76800" y="2895600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76800" y="5953125"/>
            <a:ext cx="3733800" cy="6000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Which machine has the Q?</a:t>
            </a:r>
          </a:p>
        </p:txBody>
      </p:sp>
      <p:pic>
        <p:nvPicPr>
          <p:cNvPr id="26" name="~PP999.WAV">
            <a:hlinkClick r:id="" action="ppaction://media"/>
          </p:cNvPr>
          <p:cNvPicPr>
            <a:picLocks noRot="1" noChangeAspect="1"/>
          </p:cNvPicPr>
          <p:nvPr>
            <a:wavAudioFile r:embed="rId2" name="~PP99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72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8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152400" y="2971800"/>
            <a:ext cx="4914900" cy="37337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Queue Location in Input Port and Message Latency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9718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9" idx="4"/>
          </p:cNvCxnSpPr>
          <p:nvPr/>
        </p:nvCxnSpPr>
        <p:spPr>
          <a:xfrm rot="10800000">
            <a:off x="2628900" y="2209800"/>
            <a:ext cx="1181100" cy="10668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2773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4114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25" idx="0"/>
          </p:cNvCxnSpPr>
          <p:nvPr/>
        </p:nvCxnSpPr>
        <p:spPr>
          <a:xfrm rot="5400000" flipH="1" flipV="1">
            <a:off x="3829050" y="2152650"/>
            <a:ext cx="1066800" cy="11811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 2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17" name="Rectangle 16"/>
          <p:cNvSpPr/>
          <p:nvPr/>
        </p:nvSpPr>
        <p:spPr>
          <a:xfrm>
            <a:off x="762000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67400" y="2667000"/>
            <a:ext cx="2461846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Unique server has Q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867400" y="3587262"/>
            <a:ext cx="2461846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sent from client to server  - one hop</a:t>
            </a:r>
          </a:p>
        </p:txBody>
      </p:sp>
      <p:pic>
        <p:nvPicPr>
          <p:cNvPr id="16" name="~PP636.WAV">
            <a:hlinkClick r:id="" action="ppaction://media"/>
          </p:cNvPr>
          <p:cNvPicPr>
            <a:picLocks noRot="1" noChangeAspect="1"/>
          </p:cNvPicPr>
          <p:nvPr>
            <a:wavAudioFile r:embed="rId2" name="~PP63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400404866"/>
      </p:ext>
    </p:extLst>
  </p:cSld>
  <p:clrMapOvr>
    <a:masterClrMapping/>
  </p:clrMapOvr>
  <p:transition advTm="81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52400" y="1043408"/>
            <a:ext cx="4705350" cy="34523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Duplex Output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0480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19" idx="0"/>
          </p:cNvCxnSpPr>
          <p:nvPr/>
        </p:nvCxnSpPr>
        <p:spPr>
          <a:xfrm flipV="1">
            <a:off x="2781300" y="4267200"/>
            <a:ext cx="1106488" cy="1143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8956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33535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V="1">
            <a:off x="3867150" y="42862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0386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828800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526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 2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22" name="Rectangle 21"/>
          <p:cNvSpPr/>
          <p:nvPr/>
        </p:nvSpPr>
        <p:spPr>
          <a:xfrm>
            <a:off x="838200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10200" y="1647092"/>
            <a:ext cx="3352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Unique client, has Q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10200" y="2743200"/>
            <a:ext cx="3352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fetched  by servers from client - one hop</a:t>
            </a:r>
          </a:p>
        </p:txBody>
      </p:sp>
      <p:pic>
        <p:nvPicPr>
          <p:cNvPr id="18" name="~PP2305.WAV">
            <a:hlinkClick r:id="" action="ppaction://media"/>
          </p:cNvPr>
          <p:cNvPicPr>
            <a:picLocks noRot="1" noChangeAspect="1"/>
          </p:cNvPicPr>
          <p:nvPr>
            <a:wavAudioFile r:embed="rId2" name="~PP230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937597065"/>
      </p:ext>
    </p:extLst>
  </p:cSld>
  <p:clrMapOvr>
    <a:masterClrMapping/>
  </p:clrMapOvr>
  <p:transition advTm="38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228600" y="2781300"/>
            <a:ext cx="4476750" cy="1852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Duplex Free Port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000375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22" idx="0"/>
          </p:cNvCxnSpPr>
          <p:nvPr/>
        </p:nvCxnSpPr>
        <p:spPr>
          <a:xfrm rot="5400000" flipH="1" flipV="1">
            <a:off x="2715419" y="4285456"/>
            <a:ext cx="1143000" cy="11064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1933575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990975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4" idx="0"/>
          </p:cNvCxnSpPr>
          <p:nvPr/>
        </p:nvCxnSpPr>
        <p:spPr>
          <a:xfrm rot="16200000" flipV="1">
            <a:off x="3819525" y="42862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067175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Client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2752725" y="2228850"/>
            <a:ext cx="1143000" cy="11049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2" idx="4"/>
          </p:cNvCxnSpPr>
          <p:nvPr/>
        </p:nvCxnSpPr>
        <p:spPr>
          <a:xfrm flipV="1">
            <a:off x="3838575" y="2209800"/>
            <a:ext cx="1181100" cy="1143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781175" y="54102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704975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 2</a:t>
            </a:r>
            <a:endParaRPr lang="en-US" baseline="30000" dirty="0"/>
          </a:p>
        </p:txBody>
      </p:sp>
      <p:sp>
        <p:nvSpPr>
          <p:cNvPr id="27" name="TextBox 26"/>
          <p:cNvSpPr txBox="1"/>
          <p:nvPr/>
        </p:nvSpPr>
        <p:spPr>
          <a:xfrm>
            <a:off x="409575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29" name="Rectangle 28"/>
          <p:cNvSpPr/>
          <p:nvPr/>
        </p:nvSpPr>
        <p:spPr>
          <a:xfrm>
            <a:off x="790575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181600" y="2362200"/>
            <a:ext cx="3352800" cy="6477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distinguished client or server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187462" y="3077308"/>
            <a:ext cx="3352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general Q is remote from both a client and server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181600" y="4114800"/>
            <a:ext cx="3352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Client sends message to Q machine, server waits for it</a:t>
            </a:r>
          </a:p>
        </p:txBody>
      </p:sp>
      <p:pic>
        <p:nvPicPr>
          <p:cNvPr id="19" name="~PP2335.WAV">
            <a:hlinkClick r:id="" action="ppaction://media"/>
          </p:cNvPr>
          <p:cNvPicPr>
            <a:picLocks noRot="1" noChangeAspect="1"/>
          </p:cNvPicPr>
          <p:nvPr>
            <a:wavAudioFile r:embed="rId2" name="~PP233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943932988"/>
      </p:ext>
    </p:extLst>
  </p:cSld>
  <p:clrMapOvr>
    <a:masterClrMapping/>
  </p:clrMapOvr>
  <p:transition advTm="367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876800" y="16764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In-order message delivery?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76800" y="10668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Reliable message delivery?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76800" y="22860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access?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Issues in Message Passing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362200" y="25146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4</a:t>
            </a:r>
            <a:endParaRPr lang="en-US" baseline="30000" dirty="0"/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6002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 2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3048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2286000" y="45720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 1</a:t>
            </a:r>
            <a:endParaRPr lang="en-US" baseline="30000" dirty="0"/>
          </a:p>
        </p:txBody>
      </p:sp>
      <p:sp>
        <p:nvSpPr>
          <p:cNvPr id="47" name="Rectangle 46"/>
          <p:cNvSpPr/>
          <p:nvPr/>
        </p:nvSpPr>
        <p:spPr>
          <a:xfrm>
            <a:off x="685800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sp>
        <p:nvSpPr>
          <p:cNvPr id="23" name="Oval 22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876801" y="1066800"/>
            <a:ext cx="3733799" cy="1752600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876800" y="35052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Operations?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76800" y="5334000"/>
            <a:ext cx="3733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Buffering of messages at queue?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876800" y="41148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asynchronous 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76800" y="47244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non blocking?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876800" y="28956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Semantics?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76800" y="6019800"/>
            <a:ext cx="3733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Location of communicating threads?</a:t>
            </a:r>
          </a:p>
        </p:txBody>
      </p:sp>
      <p:pic>
        <p:nvPicPr>
          <p:cNvPr id="33" name="~PP1333.WAV">
            <a:hlinkClick r:id="" action="ppaction://media"/>
          </p:cNvPr>
          <p:cNvPicPr>
            <a:picLocks noRot="1" noChangeAspect="1"/>
          </p:cNvPicPr>
          <p:nvPr>
            <a:wavAudioFile r:embed="rId1" name="~PP133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Send Semantics?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876800" y="3048000"/>
            <a:ext cx="3733800" cy="1066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does it mean for a process/thread  to consume a message produced by another process/thread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209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209800" y="4648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76800" y="1371600"/>
            <a:ext cx="3733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production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53000" y="4648200"/>
            <a:ext cx="3733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consumption</a:t>
            </a:r>
          </a:p>
        </p:txBody>
      </p:sp>
      <p:pic>
        <p:nvPicPr>
          <p:cNvPr id="14" name="~PP3037.WAV">
            <a:hlinkClick r:id="" action="ppaction://media"/>
          </p:cNvPr>
          <p:cNvPicPr>
            <a:picLocks noRot="1" noChangeAspect="1"/>
          </p:cNvPicPr>
          <p:nvPr>
            <a:wavAudioFile r:embed="rId2" name="~PP303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86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3" grpId="0" animBg="1"/>
      <p:bldP spid="35" grpId="0" animBg="1"/>
      <p:bldP spid="35" grpId="1" animBg="1"/>
      <p:bldP spid="36" grpId="0" animBg="1"/>
      <p:bldP spid="36" grpId="1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Remote Assignment (Data Communication)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724400" y="2819400"/>
            <a:ext cx="3733800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result of send is to assign a sent expression  to be assigned to some variable (typically called buffer) in the remote process/thread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24400" y="4267200"/>
            <a:ext cx="3733800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Type of expression depends on mechanisms and whether language support is provided to define primitives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4400" y="1905000"/>
            <a:ext cx="3733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is data to be  remotely assigned to a variable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09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09800" y="4648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  <a:solidFill>
            <a:schemeClr val="accent4">
              <a:alpha val="44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pic>
        <p:nvPicPr>
          <p:cNvPr id="16" name="~PP297.WAV">
            <a:hlinkClick r:id="" action="ppaction://media"/>
          </p:cNvPr>
          <p:cNvPicPr>
            <a:picLocks noRot="1" noChangeAspect="1"/>
          </p:cNvPicPr>
          <p:nvPr>
            <a:wavAudioFile r:embed="rId2" name="~PP29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3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  <p:bldP spid="18" grpId="0" animBg="1"/>
      <p:bldP spid="19" grpId="0" animBg="1"/>
      <p:bldP spid="28" grpId="0" animBg="1"/>
      <p:bldP spid="28" grpId="1" animBg="1"/>
      <p:bldP spid="29" grpId="0" animBg="1"/>
      <p:bldP spid="29" grpId="1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Intra Process Shared Memory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0" y="1295400"/>
            <a:ext cx="4953000" cy="3886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533400" y="35979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609600" y="18288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200400" y="2743200"/>
            <a:ext cx="13716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Shared Object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rot="16200000" flipV="1">
            <a:off x="2667000" y="1524000"/>
            <a:ext cx="609600" cy="1828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2"/>
          </p:cNvCxnSpPr>
          <p:nvPr/>
        </p:nvCxnSpPr>
        <p:spPr>
          <a:xfrm rot="5400000">
            <a:off x="2628900" y="3086100"/>
            <a:ext cx="533400" cy="19812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026396">
            <a:off x="2546504" y="1924934"/>
            <a:ext cx="84738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Write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rot="20904464">
            <a:off x="2695466" y="4196172"/>
            <a:ext cx="84738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Read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5410200" y="18288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e.g.: Shared object could be  result of matrix communication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410200" y="2667000"/>
            <a:ext cx="3200400" cy="990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does information consumer get notified about new information?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410200" y="3810000"/>
            <a:ext cx="3200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synchronization mechanisms (semaphores, conditions, …)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410200" y="4953000"/>
            <a:ext cx="3200400" cy="685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Receiving thread must wait</a:t>
            </a:r>
          </a:p>
        </p:txBody>
      </p:sp>
      <p:sp>
        <p:nvSpPr>
          <p:cNvPr id="62" name="Rectangle 61"/>
          <p:cNvSpPr/>
          <p:nvPr/>
        </p:nvSpPr>
        <p:spPr>
          <a:xfrm>
            <a:off x="5410200" y="5715000"/>
            <a:ext cx="3200400" cy="990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Threads in different processes?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10200" y="1066800"/>
            <a:ext cx="32004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Write sends info, read receives it</a:t>
            </a:r>
          </a:p>
        </p:txBody>
      </p:sp>
    </p:spTree>
    <p:custDataLst>
      <p:tags r:id="rId1"/>
    </p:custDataLst>
  </p:cSld>
  <p:clrMapOvr>
    <a:masterClrMapping/>
  </p:clrMapOvr>
  <p:transition advTm="174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43" grpId="0" animBg="1"/>
      <p:bldP spid="53" grpId="0" animBg="1"/>
      <p:bldP spid="58" grpId="0" animBg="1"/>
      <p:bldP spid="61" grpId="0" animBg="1"/>
      <p:bldP spid="62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Byte Data Communication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76800" y="13716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Provided by OS interface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6800" y="22098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Assume expression is a byte  sequence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32004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It is assigned to a variable that can hold such a sequence 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9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09800" y="4648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  <a:solidFill>
            <a:schemeClr val="accent4">
              <a:alpha val="44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47800" y="3505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200" y="3505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bytes</a:t>
            </a:r>
          </a:p>
        </p:txBody>
      </p:sp>
      <p:pic>
        <p:nvPicPr>
          <p:cNvPr id="20" name="~PP2892.WAV">
            <a:hlinkClick r:id="" action="ppaction://media"/>
          </p:cNvPr>
          <p:cNvPicPr>
            <a:picLocks noRot="1" noChangeAspect="1"/>
          </p:cNvPicPr>
          <p:nvPr>
            <a:wavAudioFile r:embed="rId2" name="~PP289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Stream Communication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00600" y="12954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Assume expression is a single byte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9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09800" y="4648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  <a:solidFill>
            <a:schemeClr val="accent4">
              <a:alpha val="44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00600" y="2209800"/>
            <a:ext cx="3733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 blocks can be communicated through libraries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47800" y="3505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200" y="3505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00600" y="3429000"/>
            <a:ext cx="3733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These blocks are not known to port queue</a:t>
            </a:r>
          </a:p>
        </p:txBody>
      </p:sp>
      <p:pic>
        <p:nvPicPr>
          <p:cNvPr id="27" name="~PP1398.WAV">
            <a:hlinkClick r:id="" action="ppaction://media"/>
          </p:cNvPr>
          <p:cNvPicPr>
            <a:picLocks noRot="1" noChangeAspect="1"/>
          </p:cNvPicPr>
          <p:nvPr>
            <a:wavAudioFile r:embed="rId2" name="~PP139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7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Block Communication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76800" y="22098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Assume expression is a variable sized byte sequence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09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 block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09800" y="4648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 block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  <a:solidFill>
            <a:schemeClr val="accent4">
              <a:alpha val="44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 block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76800" y="3200400"/>
            <a:ext cx="3733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queue is in terms of byte blocks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47800" y="3505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 block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3505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 block</a:t>
            </a:r>
          </a:p>
        </p:txBody>
      </p:sp>
      <p:pic>
        <p:nvPicPr>
          <p:cNvPr id="17" name="~PP2779.WAV">
            <a:hlinkClick r:id="" action="ppaction://media"/>
          </p:cNvPr>
          <p:cNvPicPr>
            <a:picLocks noRot="1" noChangeAspect="1"/>
          </p:cNvPicPr>
          <p:nvPr>
            <a:wavAudioFile r:embed="rId2" name="~PP277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 Data Communication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76800" y="13716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Provided by OO Language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6800" y="22098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Assume expression is a location-independent object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76800" y="32004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It is assigned to a variable that can hold such an object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209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09800" y="4648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71600" y="5715000"/>
            <a:ext cx="1447800" cy="457200"/>
          </a:xfrm>
          <a:prstGeom prst="rect">
            <a:avLst/>
          </a:prstGeom>
          <a:solidFill>
            <a:schemeClr val="accent4">
              <a:alpha val="44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76800" y="41910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Typically implemented on top of stream or block communication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447800" y="3505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76800" y="5257800"/>
            <a:ext cx="37338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Typically port queue  does not understand objects</a:t>
            </a:r>
          </a:p>
        </p:txBody>
      </p:sp>
      <p:pic>
        <p:nvPicPr>
          <p:cNvPr id="29" name="~PP3534.WAV">
            <a:hlinkClick r:id="" action="ppaction://media"/>
          </p:cNvPr>
          <p:cNvPicPr>
            <a:picLocks noRot="1" noChangeAspect="1"/>
          </p:cNvPicPr>
          <p:nvPr>
            <a:wavAudioFile r:embed="rId2" name="~PP353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5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23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Remote  Procedure Call (RPC)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00600" y="2286000"/>
            <a:ext cx="3733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result of a send is to  invoke some method in the  remote receiving thread/process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00600" y="1371600"/>
            <a:ext cx="3733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is request to be  remotely executed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244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057400" y="24384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981200" y="45720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724400" y="5638800"/>
            <a:ext cx="1600200" cy="609600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00600" y="3581400"/>
            <a:ext cx="3733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Usually built on top of object communication</a:t>
            </a:r>
          </a:p>
        </p:txBody>
      </p:sp>
      <p:pic>
        <p:nvPicPr>
          <p:cNvPr id="16" name="~PP1827.WAV">
            <a:hlinkClick r:id="" action="ppaction://media"/>
          </p:cNvPr>
          <p:cNvPicPr>
            <a:picLocks noRot="1" noChangeAspect="1"/>
          </p:cNvPicPr>
          <p:nvPr>
            <a:wavAudioFile r:embed="rId2" name="~PP182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5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  <p:bldP spid="20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4343400" y="1066800"/>
            <a:ext cx="44196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52400" y="1066800"/>
            <a:ext cx="35814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Remote Assignment vs.  Procedure Call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3340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56395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56395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25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5257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1628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95800" y="24384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52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2058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2058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66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667000" y="6019800"/>
            <a:ext cx="39624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one simulate one with the other?</a:t>
            </a:r>
          </a:p>
        </p:txBody>
      </p:sp>
      <p:pic>
        <p:nvPicPr>
          <p:cNvPr id="20" name="~PP2295.WAV">
            <a:hlinkClick r:id="" action="ppaction://media"/>
          </p:cNvPr>
          <p:cNvPicPr>
            <a:picLocks noRot="1" noChangeAspect="1"/>
          </p:cNvPicPr>
          <p:nvPr>
            <a:wavAudioFile r:embed="rId2" name="~PP229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6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52400" y="1066800"/>
            <a:ext cx="51054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Simulating Remote Procedure Call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752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2058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2058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28600" y="55626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66800" y="2667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66800" y="21336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8600" y="6096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66800" y="4876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66800" y="43434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5814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8600" y="5562600"/>
            <a:ext cx="1447800" cy="457200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46185" y="6096000"/>
            <a:ext cx="1447800" cy="457200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10200" y="19050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 expressions encoding method and parameters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10200" y="27432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These are assigned to corresponding remote variables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10200" y="35814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Side effect of assignment is to call method with parameters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75031" y="10668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Goal is to call a method with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10200" y="5257800"/>
            <a:ext cx="3276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Several simulating calls for one simulated call – less efficient if OS involved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81400" y="5638800"/>
            <a:ext cx="1600200" cy="609600"/>
          </a:xfrm>
          <a:prstGeom prst="rect">
            <a:avLst/>
          </a:prstGeom>
          <a:solidFill>
            <a:schemeClr val="accent4">
              <a:alpha val="46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10200" y="4419600"/>
            <a:ext cx="32766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Efficiency?</a:t>
            </a:r>
          </a:p>
        </p:txBody>
      </p:sp>
      <p:pic>
        <p:nvPicPr>
          <p:cNvPr id="29" name="~PP1290.WAV">
            <a:hlinkClick r:id="" action="ppaction://media"/>
          </p:cNvPr>
          <p:cNvPicPr>
            <a:picLocks noRot="1" noChangeAspect="1"/>
          </p:cNvPicPr>
          <p:nvPr>
            <a:wavAudioFile r:embed="rId2" name="~PP129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1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8" grpId="0" animBg="1"/>
      <p:bldP spid="38" grpId="1" animBg="1"/>
      <p:bldP spid="25" grpId="0" animBg="1"/>
      <p:bldP spid="25" grpId="1" animBg="1"/>
      <p:bldP spid="32" grpId="0" animBg="1"/>
      <p:bldP spid="32" grpId="1" animBg="1"/>
      <p:bldP spid="40" grpId="0" animBg="1"/>
      <p:bldP spid="40" grpId="1" animBg="1"/>
      <p:bldP spid="47" grpId="0" animBg="1"/>
      <p:bldP spid="48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152400" y="1066800"/>
            <a:ext cx="50292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Simulating Remote Assignment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752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2058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2058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5814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 (v)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14400" y="24384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 (&lt;expression&gt;)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38200" y="45720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ssign (&lt;expression&gt;)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81400" y="5638800"/>
            <a:ext cx="1600200" cy="609600"/>
          </a:xfrm>
          <a:prstGeom prst="rect">
            <a:avLst/>
          </a:prstGeom>
          <a:solidFill>
            <a:schemeClr val="accent4">
              <a:alpha val="44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assign (&lt;expression&gt;)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  <a:solidFill>
            <a:schemeClr val="accent4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92615" y="19050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Define special assign method with  single formal parameter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10200" y="2743200"/>
            <a:ext cx="3276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 this method with the expression to be assigned to the buffer variable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10200" y="3733800"/>
            <a:ext cx="3276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Side effect of method call is to assign actual parameter to buffer variable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92615" y="1066800"/>
            <a:ext cx="327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Goal is to assign some expression to a buffer variable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10200" y="5638800"/>
            <a:ext cx="32766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More expensive RPC to do RA, and multiple, possible OS, calls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10200" y="4800600"/>
            <a:ext cx="32766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Efficiency?</a:t>
            </a:r>
          </a:p>
        </p:txBody>
      </p:sp>
      <p:pic>
        <p:nvPicPr>
          <p:cNvPr id="30" name="~PP1391.WAV">
            <a:hlinkClick r:id="" action="ppaction://media"/>
          </p:cNvPr>
          <p:cNvPicPr>
            <a:picLocks noRot="1" noChangeAspect="1"/>
          </p:cNvPicPr>
          <p:nvPr>
            <a:wavAudioFile r:embed="rId2" name="~PP139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8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8" grpId="1" animBg="1"/>
      <p:bldP spid="29" grpId="0" animBg="1"/>
      <p:bldP spid="29" grpId="1" animBg="1"/>
      <p:bldP spid="23" grpId="0" animBg="1"/>
      <p:bldP spid="25" grpId="0" animBg="1"/>
      <p:bldP spid="15" grpId="0" animBg="1"/>
      <p:bldP spid="16" grpId="0" animBg="1"/>
      <p:bldP spid="17" grpId="0" animBg="1"/>
      <p:bldP spid="21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Remote Procedure Call vs. Remote Assignment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1295400"/>
            <a:ext cx="5650706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Suitable when requests must be serviced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00200" y="5410200"/>
            <a:ext cx="56388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Remote assignment can  implement RPC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600200" y="4495800"/>
            <a:ext cx="56388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E.g.  Next command in simulation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600200" y="2971800"/>
            <a:ext cx="56388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Simulation awkward and not efficient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0200" y="1752600"/>
            <a:ext cx="5650706" cy="457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E.g. join a session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600200" y="2514600"/>
            <a:ext cx="5650706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simulate remote assignment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00200" y="3886200"/>
            <a:ext cx="56388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Remote assignment suitable when data must be sent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00200" y="6019800"/>
            <a:ext cx="5650706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However, simulation awkward and not as efficient </a:t>
            </a:r>
          </a:p>
        </p:txBody>
      </p:sp>
      <p:pic>
        <p:nvPicPr>
          <p:cNvPr id="12" name="~PP876.WAV">
            <a:hlinkClick r:id="" action="ppaction://media"/>
          </p:cNvPr>
          <p:cNvPicPr>
            <a:picLocks noRot="1" noChangeAspect="1"/>
          </p:cNvPicPr>
          <p:nvPr>
            <a:wavAudioFile r:embed="rId2" name="~PP87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2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9" grpId="0" animBg="1"/>
      <p:bldP spid="32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Issues in Message Passing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362200" y="25146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4</a:t>
            </a:r>
            <a:endParaRPr lang="en-US" baseline="30000" dirty="0"/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6002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 2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3048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2286000" y="45720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7" name="Rectangle 46"/>
          <p:cNvSpPr/>
          <p:nvPr/>
        </p:nvSpPr>
        <p:spPr>
          <a:xfrm>
            <a:off x="685800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sp>
        <p:nvSpPr>
          <p:cNvPr id="23" name="Oval 22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876800" y="16764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In-order message delivery?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76800" y="10668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Reliable message delivery?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76800" y="22860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access?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876800" y="35052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Operations?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76800" y="5334000"/>
            <a:ext cx="3733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Buffering of messages at queue?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876800" y="41148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asynchronous 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876800" y="47244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non blocking?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876800" y="28956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Semantics?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76801" y="1066800"/>
            <a:ext cx="3733799" cy="2362200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876800" y="6019800"/>
            <a:ext cx="3733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Location of communicating threads?</a:t>
            </a:r>
          </a:p>
        </p:txBody>
      </p:sp>
      <p:pic>
        <p:nvPicPr>
          <p:cNvPr id="26" name="~PP3417.WAV">
            <a:hlinkClick r:id="" action="ppaction://media"/>
          </p:cNvPr>
          <p:cNvPicPr>
            <a:picLocks noRot="1" noChangeAspect="1"/>
          </p:cNvPicPr>
          <p:nvPr>
            <a:wavAudioFile r:embed="rId1" name="~PP341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2667000" y="2438400"/>
            <a:ext cx="2438400" cy="1600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52400" y="3276600"/>
            <a:ext cx="2438400" cy="1600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152400" y="1524000"/>
            <a:ext cx="2438400" cy="1600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7" name="Oval 16"/>
          <p:cNvSpPr/>
          <p:nvPr/>
        </p:nvSpPr>
        <p:spPr>
          <a:xfrm>
            <a:off x="2743200" y="2514600"/>
            <a:ext cx="22860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28600" y="3352800"/>
            <a:ext cx="22860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 Process Shared Memory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228600" y="1600200"/>
            <a:ext cx="22860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533400" y="35979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609600" y="18288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200400" y="2743200"/>
            <a:ext cx="13716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Shared Object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rot="16200000" flipV="1">
            <a:off x="2667000" y="1524000"/>
            <a:ext cx="609600" cy="18288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2"/>
          </p:cNvCxnSpPr>
          <p:nvPr/>
        </p:nvCxnSpPr>
        <p:spPr>
          <a:xfrm rot="5400000">
            <a:off x="2628900" y="3086100"/>
            <a:ext cx="533400" cy="19812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1026396">
            <a:off x="2546504" y="1924934"/>
            <a:ext cx="84738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Write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 rot="20904464">
            <a:off x="2695466" y="4196172"/>
            <a:ext cx="84738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Read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5410200" y="1219200"/>
            <a:ext cx="3200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Shared file/database/memory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10200" y="2209800"/>
            <a:ext cx="3200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not on same computer, then need process around it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10200" y="3429000"/>
            <a:ext cx="32004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some other mechanism to communicate with the process</a:t>
            </a:r>
          </a:p>
        </p:txBody>
      </p:sp>
    </p:spTree>
    <p:custDataLst>
      <p:tags r:id="rId1"/>
    </p:custDataLst>
  </p:cSld>
  <p:clrMapOvr>
    <a:masterClrMapping/>
  </p:clrMapOvr>
  <p:transition advTm="174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3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4343400" y="1066800"/>
            <a:ext cx="44196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52400" y="1066800"/>
            <a:ext cx="35814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Abstract Send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3340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56395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56395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25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5257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1628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95800" y="24384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52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2058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2058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66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28600" y="2743200"/>
            <a:ext cx="3962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Executed by process that sends expression or calls method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8600" y="4114800"/>
            <a:ext cx="3962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Every system will have a send operation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28600" y="4800600"/>
            <a:ext cx="3962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operations can vary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72000" y="2743200"/>
            <a:ext cx="3962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Multiple or single method may be associated with port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572000" y="3352800"/>
            <a:ext cx="3962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Assuming multiple; in later examples, a port names a single method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09600" y="1066800"/>
            <a:ext cx="2667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send(&lt;port&gt;, &lt;expression&gt;)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876800" y="1066800"/>
            <a:ext cx="3505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call(&lt;port&gt;, &lt;method&gt;, 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28600" y="3429000"/>
            <a:ext cx="3962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Nature depends on semantics and system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572000" y="4191000"/>
            <a:ext cx="3962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Assuming no language support</a:t>
            </a:r>
          </a:p>
        </p:txBody>
      </p:sp>
      <p:pic>
        <p:nvPicPr>
          <p:cNvPr id="41" name="~PP3067.WAV">
            <a:hlinkClick r:id="" action="ppaction://media"/>
          </p:cNvPr>
          <p:cNvPicPr>
            <a:picLocks noRot="1" noChangeAspect="1"/>
          </p:cNvPicPr>
          <p:nvPr>
            <a:wavAudioFile r:embed="rId2" name="~PP306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7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4" grpId="0" animBg="1"/>
      <p:bldP spid="22" grpId="0" animBg="1"/>
      <p:bldP spid="23" grpId="0" animBg="1"/>
      <p:bldP spid="25" grpId="0" animBg="1"/>
      <p:bldP spid="29" grpId="0" animBg="1"/>
      <p:bldP spid="30" grpId="0" animBg="1"/>
      <p:bldP spid="32" grpId="0" animBg="1"/>
      <p:bldP spid="39" grpId="0" animBg="1"/>
      <p:bldP spid="4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Language/Compiler Support: Type Checking and Special Syntax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14400" y="1752600"/>
            <a:ext cx="2667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send(&lt;port&gt;, &lt;expression&gt;)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24400" y="1752600"/>
            <a:ext cx="3505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call(&lt;port&gt;, &lt;method&gt;, 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4800" y="2590800"/>
            <a:ext cx="39624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Allows  typed  &lt;expression&gt; of arbitrary type to be assigned to 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 of arbitrary type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48200" y="2590800"/>
            <a:ext cx="38862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Allows  safe method calls, where name is  port is associated with (one or more) signatures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648200" y="5715000"/>
            <a:ext cx="38862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example, single  signature,    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add(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), associated with port, and procedure name is port name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4800" y="3886200"/>
            <a:ext cx="3962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dirty="0" smtClean="0"/>
              <a:t>&lt;port&gt;(&lt;typed expression&gt;)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" y="4495800"/>
            <a:ext cx="3962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dirty="0" smtClean="0"/>
              <a:t>load(5.2)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48200" y="3733800"/>
            <a:ext cx="38862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dirty="0" smtClean="0"/>
              <a:t>&lt;port/method&gt;           (&lt;actual </a:t>
            </a:r>
            <a:r>
              <a:rPr lang="en-US" dirty="0" err="1" smtClean="0"/>
              <a:t>params</a:t>
            </a:r>
            <a:r>
              <a:rPr lang="en-US" dirty="0" smtClean="0"/>
              <a:t>&gt;);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648200" y="4648200"/>
            <a:ext cx="3886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dirty="0" smtClean="0"/>
              <a:t>add(5,3);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04800" y="5105400"/>
            <a:ext cx="39624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dirty="0" smtClean="0"/>
              <a:t>echoer(“hello”)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48200" y="5181600"/>
            <a:ext cx="3886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dirty="0" smtClean="0"/>
              <a:t>open(“rpc.doc”);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895600" y="1219200"/>
            <a:ext cx="2667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language support</a:t>
            </a:r>
          </a:p>
        </p:txBody>
      </p:sp>
      <p:pic>
        <p:nvPicPr>
          <p:cNvPr id="16" name="~PP2804.WAV">
            <a:hlinkClick r:id="" action="ppaction://media"/>
          </p:cNvPr>
          <p:cNvPicPr>
            <a:picLocks noRot="1" noChangeAspect="1"/>
          </p:cNvPicPr>
          <p:nvPr>
            <a:wavAudioFile r:embed="rId2" name="~PP280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911318266"/>
      </p:ext>
    </p:extLst>
  </p:cSld>
  <p:clrMapOvr>
    <a:masterClrMapping/>
  </p:clrMapOvr>
  <p:transition advTm="85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2" grpId="0" animBg="1"/>
      <p:bldP spid="29" grpId="0" animBg="1"/>
      <p:bldP spid="40" grpId="0" animBg="1"/>
      <p:bldP spid="13" grpId="0" animBg="1"/>
      <p:bldP spid="15" grpId="0" animBg="1"/>
      <p:bldP spid="18" grpId="0" animBg="1"/>
      <p:bldP spid="19" grpId="0" animBg="1"/>
      <p:bldP spid="23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Issues in Message Passing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895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5400000" flipH="1" flipV="1">
            <a:off x="3201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362200" y="25146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4</a:t>
            </a:r>
            <a:endParaRPr lang="en-US" baseline="30000" dirty="0"/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3201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6002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 2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304800" y="35814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message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46" name="TextBox 45"/>
          <p:cNvSpPr txBox="1"/>
          <p:nvPr/>
        </p:nvSpPr>
        <p:spPr>
          <a:xfrm>
            <a:off x="2286000" y="4572000"/>
            <a:ext cx="12954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message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7" name="Rectangle 46"/>
          <p:cNvSpPr/>
          <p:nvPr/>
        </p:nvSpPr>
        <p:spPr>
          <a:xfrm>
            <a:off x="685800" y="3048000"/>
            <a:ext cx="1905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Queue</a:t>
            </a:r>
          </a:p>
        </p:txBody>
      </p:sp>
      <p:sp>
        <p:nvSpPr>
          <p:cNvPr id="23" name="Oval 22"/>
          <p:cNvSpPr/>
          <p:nvPr/>
        </p:nvSpPr>
        <p:spPr>
          <a:xfrm>
            <a:off x="2819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2819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876800" y="16764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In-order message delivery?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76800" y="10668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Reliable message delivery?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76800" y="22860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access?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876800" y="35052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Operations?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76800" y="5334000"/>
            <a:ext cx="3733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Buffering of messages at queue?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876800" y="41148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asynchronous 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876800" y="47244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non blocking?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876800" y="2895600"/>
            <a:ext cx="37338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Semantics?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76800" y="1066800"/>
            <a:ext cx="3733799" cy="2971800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876800" y="6019800"/>
            <a:ext cx="3733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Location of communicating threads?</a:t>
            </a:r>
          </a:p>
        </p:txBody>
      </p:sp>
      <p:pic>
        <p:nvPicPr>
          <p:cNvPr id="26" name="~PP174.WAV">
            <a:hlinkClick r:id="" action="ppaction://media"/>
          </p:cNvPr>
          <p:cNvPicPr>
            <a:picLocks noRot="1" noChangeAspect="1"/>
          </p:cNvPicPr>
          <p:nvPr>
            <a:wavAudioFile r:embed="rId1" name="~PP17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Synchronous vs. Asynchronous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819400" y="1066800"/>
            <a:ext cx="2667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66800" y="3352800"/>
            <a:ext cx="70104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Synchronous:  Operation invoker waits until the operation finishes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66800" y="409956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Asynchronous:   Operation invoker does not wait until completion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66800" y="472440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other operation (e.g. software interrupt) needed to  wait for result or completion status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19400" y="1676400"/>
            <a:ext cx="2667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read(file)</a:t>
            </a:r>
          </a:p>
        </p:txBody>
      </p:sp>
      <p:sp>
        <p:nvSpPr>
          <p:cNvPr id="8" name="Rectangle 7"/>
          <p:cNvSpPr/>
          <p:nvPr/>
        </p:nvSpPr>
        <p:spPr>
          <a:xfrm>
            <a:off x="2819400" y="2286000"/>
            <a:ext cx="2667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loadAvgPort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1.2)</a:t>
            </a:r>
          </a:p>
        </p:txBody>
      </p:sp>
      <p:pic>
        <p:nvPicPr>
          <p:cNvPr id="9" name="~PP1442.WAV">
            <a:hlinkClick r:id="" action="ppaction://media"/>
          </p:cNvPr>
          <p:cNvPicPr>
            <a:picLocks noRot="1" noChangeAspect="1"/>
          </p:cNvPicPr>
          <p:nvPr>
            <a:wavAudioFile r:embed="rId2" name="~PP144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9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Asynchronous RPC?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" y="1219199"/>
            <a:ext cx="4038600" cy="9487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Asynchronous RPC semantics?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2133600"/>
            <a:ext cx="4018656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Starting remote thread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0" y="4267200"/>
            <a:ext cx="4018656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remote animation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0" y="3276600"/>
            <a:ext cx="4038600" cy="9487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Example?</a:t>
            </a:r>
          </a:p>
        </p:txBody>
      </p:sp>
      <p:pic>
        <p:nvPicPr>
          <p:cNvPr id="7" name="~PP3498.WAV">
            <a:hlinkClick r:id="" action="ppaction://media"/>
          </p:cNvPr>
          <p:cNvPicPr>
            <a:picLocks noRot="1" noChangeAspect="1"/>
          </p:cNvPicPr>
          <p:nvPr>
            <a:wavAudioFile r:embed="rId2" name="~PP349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9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Synchronous vs. Asynchronous vs. Blocking Operations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819400" y="1066800"/>
            <a:ext cx="2667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66800" y="3048000"/>
            <a:ext cx="7010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Blocking:   Operation invoker waits,  unblocking possibly before, until, or after operation completion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66800" y="381000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is always blocking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66800" y="441960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Blocking is not always synchronous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5257800"/>
            <a:ext cx="70104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 blocking times?</a:t>
            </a:r>
          </a:p>
        </p:txBody>
      </p:sp>
      <p:sp>
        <p:nvSpPr>
          <p:cNvPr id="9" name="Rectangle 8"/>
          <p:cNvSpPr/>
          <p:nvPr/>
        </p:nvSpPr>
        <p:spPr>
          <a:xfrm>
            <a:off x="2819400" y="1676400"/>
            <a:ext cx="2667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read(file)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19400" y="2286000"/>
            <a:ext cx="2667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loadAvgPort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1.2)</a:t>
            </a:r>
          </a:p>
        </p:txBody>
      </p:sp>
      <p:pic>
        <p:nvPicPr>
          <p:cNvPr id="13" name="~PP1459.WAV">
            <a:hlinkClick r:id="" action="ppaction://media"/>
          </p:cNvPr>
          <p:cNvPicPr>
            <a:picLocks noRot="1" noChangeAspect="1"/>
          </p:cNvPicPr>
          <p:nvPr>
            <a:wavAudioFile r:embed="rId2" name="~PP145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11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2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Blocking (Logical) Times? A La Binding Time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14400" y="1295400"/>
            <a:ext cx="7010400" cy="67056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Binding time: When is some property bound to an entity?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14400" y="1981200"/>
            <a:ext cx="70104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E.g. when variable bound to to an address, value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14400" y="272796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 writing, compilation, link, load, runtime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14400" y="3429000"/>
            <a:ext cx="7010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Tied to phases in the lifetime of a program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14400" y="4267200"/>
            <a:ext cx="70104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 times for blocking?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14400" y="4876800"/>
            <a:ext cx="70104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Phases in the lifetime of a message?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400" y="5486400"/>
            <a:ext cx="70104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Communication pipe line?</a:t>
            </a:r>
          </a:p>
        </p:txBody>
      </p:sp>
      <p:pic>
        <p:nvPicPr>
          <p:cNvPr id="10" name="~PP382.WAV">
            <a:hlinkClick r:id="" action="ppaction://media"/>
          </p:cNvPr>
          <p:cNvPicPr>
            <a:picLocks noRot="1" noChangeAspect="1"/>
          </p:cNvPicPr>
          <p:nvPr>
            <a:wavAudioFile r:embed="rId2" name="~PP38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163728859"/>
      </p:ext>
    </p:extLst>
  </p:cSld>
  <p:clrMapOvr>
    <a:masterClrMapping/>
  </p:clrMapOvr>
  <p:transition advTm="297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5" grpId="0" animBg="1"/>
      <p:bldP spid="29" grpId="0" animBg="1"/>
      <p:bldP spid="30" grpId="0" animBg="1"/>
      <p:bldP spid="32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152400" y="1066800"/>
            <a:ext cx="35814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343400" y="1066800"/>
            <a:ext cx="44196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4419600" y="4267200"/>
            <a:ext cx="4419600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4419600" y="1066800"/>
            <a:ext cx="4343400" cy="2133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7" name="Rounded Rectangle 26"/>
          <p:cNvSpPr/>
          <p:nvPr/>
        </p:nvSpPr>
        <p:spPr>
          <a:xfrm>
            <a:off x="152400" y="4191000"/>
            <a:ext cx="3581400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152400" y="973015"/>
            <a:ext cx="3581400" cy="228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41" name="Straight Arrow Connector 40"/>
          <p:cNvCxnSpPr>
            <a:stCxn id="43" idx="0"/>
          </p:cNvCxnSpPr>
          <p:nvPr/>
        </p:nvCxnSpPr>
        <p:spPr>
          <a:xfrm rot="16200000" flipV="1">
            <a:off x="3791744" y="3753644"/>
            <a:ext cx="3124200" cy="3651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44196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44196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4008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 flipV="1">
            <a:off x="1067594" y="3733006"/>
            <a:ext cx="3048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Blocking </a:t>
            </a:r>
            <a:r>
              <a:rPr lang="en-US" smtClean="0"/>
              <a:t>Times?: Message </a:t>
            </a:r>
            <a:r>
              <a:rPr lang="en-US" dirty="0" smtClean="0"/>
              <a:t>Pipe Line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28600" y="4495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ystem buffer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2715" y="1565709"/>
            <a:ext cx="1403685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ender buffer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3091" y="25146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 buffer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28600" y="2514600"/>
            <a:ext cx="1447800" cy="457200"/>
          </a:xfrm>
          <a:prstGeom prst="rect">
            <a:avLst/>
          </a:prstGeom>
          <a:solidFill>
            <a:schemeClr val="accent4">
              <a:alpha val="42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72715" y="1565709"/>
            <a:ext cx="1447800" cy="457200"/>
          </a:xfrm>
          <a:prstGeom prst="rect">
            <a:avLst/>
          </a:prstGeom>
          <a:solidFill>
            <a:schemeClr val="accent4">
              <a:alpha val="49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8600" y="4495800"/>
            <a:ext cx="1447800" cy="457200"/>
          </a:xfrm>
          <a:prstGeom prst="rect">
            <a:avLst/>
          </a:prstGeom>
          <a:solidFill>
            <a:schemeClr val="accent4">
              <a:alpha val="42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  <a:solidFill>
            <a:schemeClr val="accent4">
              <a:alpha val="47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24600" y="13716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Sender buffer(stack)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400800" y="24384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ystem buffer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324600" y="1371600"/>
            <a:ext cx="1600200" cy="609600"/>
          </a:xfrm>
          <a:prstGeom prst="rect">
            <a:avLst/>
          </a:prstGeom>
          <a:solidFill>
            <a:schemeClr val="accent4">
              <a:alpha val="49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400800" y="2438400"/>
            <a:ext cx="1600200" cy="609600"/>
          </a:xfrm>
          <a:prstGeom prst="rect">
            <a:avLst/>
          </a:prstGeom>
          <a:solidFill>
            <a:schemeClr val="accent4">
              <a:alpha val="47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324600" y="44196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ystem buffer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324600" y="4419600"/>
            <a:ext cx="1600200" cy="609600"/>
          </a:xfrm>
          <a:prstGeom prst="rect">
            <a:avLst/>
          </a:prstGeom>
          <a:solidFill>
            <a:schemeClr val="accent4">
              <a:alpha val="47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400800" y="5632383"/>
            <a:ext cx="1600200" cy="609600"/>
          </a:xfrm>
          <a:prstGeom prst="rect">
            <a:avLst/>
          </a:prstGeom>
          <a:solidFill>
            <a:schemeClr val="accent4">
              <a:alpha val="49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895600" y="1371600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895600" y="2529840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in Source System Buffer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895600" y="4037428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in Destination System Buffer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895600" y="4876800"/>
            <a:ext cx="2286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Destination thread/process starts operation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895600" y="5829300"/>
            <a:ext cx="2286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Destination thread/process finishes operation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09600" y="762000"/>
            <a:ext cx="2667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send(&lt;port&gt;, &lt;expression&gt;)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876800" y="762000"/>
            <a:ext cx="3505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call(&lt;port&gt;, &lt;method&gt;, 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pic>
        <p:nvPicPr>
          <p:cNvPr id="54" name="~PP1598.WAV">
            <a:hlinkClick r:id="" action="ppaction://media"/>
          </p:cNvPr>
          <p:cNvPicPr>
            <a:picLocks noRot="1" noChangeAspect="1"/>
          </p:cNvPicPr>
          <p:nvPr>
            <a:wavAudioFile r:embed="rId2" name="~PP159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4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53" grpId="0" animBg="1"/>
      <p:bldP spid="53" grpId="1" animBg="1"/>
      <p:bldP spid="26" grpId="0" animBg="1"/>
      <p:bldP spid="26" grpId="1" animBg="1"/>
      <p:bldP spid="30" grpId="0" animBg="1"/>
      <p:bldP spid="30" grpId="1" animBg="1"/>
      <p:bldP spid="31" grpId="0" animBg="1"/>
      <p:bldP spid="31" grpId="1" animBg="1"/>
      <p:bldP spid="46" grpId="0" animBg="1"/>
      <p:bldP spid="46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40" grpId="0" animBg="1"/>
      <p:bldP spid="42" grpId="0" animBg="1"/>
      <p:bldP spid="47" grpId="0" animBg="1"/>
      <p:bldP spid="49" grpId="0" animBg="1"/>
      <p:bldP spid="5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Blocking Times Pros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3048000" y="1371600"/>
            <a:ext cx="22860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waiting, most concurrency  (without using extra thread)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486400" y="1371600"/>
            <a:ext cx="3048000" cy="6705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Sending load average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048000" y="2438400"/>
            <a:ext cx="22860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Waits until buffer available, prevents flooding</a:t>
            </a:r>
          </a:p>
        </p:txBody>
      </p:sp>
      <p:sp>
        <p:nvSpPr>
          <p:cNvPr id="60" name="Rectangle 59"/>
          <p:cNvSpPr/>
          <p:nvPr/>
        </p:nvSpPr>
        <p:spPr>
          <a:xfrm>
            <a:off x="5486400" y="2529840"/>
            <a:ext cx="3048000" cy="6705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Sending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-pointers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048000" y="3522785"/>
            <a:ext cx="22860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Sender knows   message did not get lost in network</a:t>
            </a:r>
          </a:p>
        </p:txBody>
      </p:sp>
      <p:sp>
        <p:nvSpPr>
          <p:cNvPr id="62" name="Rectangle 61"/>
          <p:cNvSpPr/>
          <p:nvPr/>
        </p:nvSpPr>
        <p:spPr>
          <a:xfrm>
            <a:off x="5498123" y="3644705"/>
            <a:ext cx="3048000" cy="6705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Sending  load average on unreliable port</a:t>
            </a:r>
          </a:p>
        </p:txBody>
      </p:sp>
      <p:sp>
        <p:nvSpPr>
          <p:cNvPr id="63" name="Rectangle 62"/>
          <p:cNvSpPr/>
          <p:nvPr/>
        </p:nvSpPr>
        <p:spPr>
          <a:xfrm>
            <a:off x="3048000" y="4648200"/>
            <a:ext cx="22860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Sender knows receiving process did not fail or ignore message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048000" y="5715000"/>
            <a:ext cx="2286000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Sender knows  operation finished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498123" y="5760720"/>
            <a:ext cx="3048000" cy="6705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Reservation made by airline, file received by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Dropbox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486400" y="4732020"/>
            <a:ext cx="3048000" cy="6705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Remote animation started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800" y="1371600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 started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4800" y="2529840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in Source System Buffer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4800" y="3656428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in Destination System Buffer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4800" y="4648200"/>
            <a:ext cx="2286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Destination thread/process starts operation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4800" y="5676900"/>
            <a:ext cx="2286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Destination thread/process finishes operation</a:t>
            </a:r>
          </a:p>
        </p:txBody>
      </p:sp>
      <p:pic>
        <p:nvPicPr>
          <p:cNvPr id="23" name="~PP1180.WAV">
            <a:hlinkClick r:id="" action="ppaction://media"/>
          </p:cNvPr>
          <p:cNvPicPr>
            <a:picLocks noRot="1" noChangeAspect="1"/>
          </p:cNvPicPr>
          <p:nvPr>
            <a:wavAudioFile r:embed="rId2" name="~PP118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216467348"/>
      </p:ext>
    </p:extLst>
  </p:cSld>
  <p:clrMapOvr>
    <a:masterClrMapping/>
  </p:clrMapOvr>
  <p:transition advTm="114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152400" y="1066800"/>
            <a:ext cx="35814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343400" y="1066800"/>
            <a:ext cx="44196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4419600" y="4267200"/>
            <a:ext cx="4419600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4419600" y="1066800"/>
            <a:ext cx="4343400" cy="2133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7" name="Rounded Rectangle 26"/>
          <p:cNvSpPr/>
          <p:nvPr/>
        </p:nvSpPr>
        <p:spPr>
          <a:xfrm>
            <a:off x="152400" y="4191000"/>
            <a:ext cx="3581400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152400" y="1014046"/>
            <a:ext cx="3581400" cy="228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41" name="Straight Arrow Connector 40"/>
          <p:cNvCxnSpPr>
            <a:stCxn id="43" idx="0"/>
          </p:cNvCxnSpPr>
          <p:nvPr/>
        </p:nvCxnSpPr>
        <p:spPr>
          <a:xfrm rot="16200000" flipV="1">
            <a:off x="3791744" y="3753644"/>
            <a:ext cx="3124200" cy="3651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44196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44196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 flipV="1">
            <a:off x="1067594" y="3733006"/>
            <a:ext cx="3048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Late Blocking and Buffering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28600" y="4495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ystem buffer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2715" y="1565709"/>
            <a:ext cx="1403685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ender buffer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3091" y="25146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 buffer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24600" y="13716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ender buffer(stack)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400800" y="24384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ystem buffer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324600" y="44196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ystem buffer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895600" y="1371600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Operation started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895600" y="2529840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in Source System Buffer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895600" y="4037428"/>
            <a:ext cx="22860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in Destination System Buffer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895600" y="4876800"/>
            <a:ext cx="2286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Destination thread/process starts operation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895600" y="5829300"/>
            <a:ext cx="2286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Destination thread/process finishes operation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899611" y="4037428"/>
            <a:ext cx="2286000" cy="2687808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638800" y="2895600"/>
            <a:ext cx="3044792" cy="10287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can be kept in user buffer if sender waits until it is in destination system buffer</a:t>
            </a:r>
          </a:p>
        </p:txBody>
      </p:sp>
      <p:sp>
        <p:nvSpPr>
          <p:cNvPr id="3" name="Multiply 2"/>
          <p:cNvSpPr/>
          <p:nvPr/>
        </p:nvSpPr>
        <p:spPr>
          <a:xfrm>
            <a:off x="685800" y="2514600"/>
            <a:ext cx="533400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09600" y="990600"/>
            <a:ext cx="2667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send(&lt;port&gt;, &lt;expression&gt;)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876800" y="1066800"/>
            <a:ext cx="3505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call(&lt;port&gt;, &lt;method&gt;, 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643211" y="2057400"/>
            <a:ext cx="3044792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Size of source and destination system buffers is an issue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643211" y="4800600"/>
            <a:ext cx="3044792" cy="1295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However, multiple  messages from thread cannot be coalesced into one network  message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38800" y="6096000"/>
            <a:ext cx="3048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flush(port)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28600" y="4191000"/>
            <a:ext cx="3044792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Coalescing more important in byte communication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28600" y="5181600"/>
            <a:ext cx="3044792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Byte communication cannot allow sender to wait until data in system buffer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638800" y="4038600"/>
            <a:ext cx="3048000" cy="533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flooding!</a:t>
            </a:r>
          </a:p>
        </p:txBody>
      </p:sp>
      <p:pic>
        <p:nvPicPr>
          <p:cNvPr id="59" name="~PP1631.WAV">
            <a:hlinkClick r:id="" action="ppaction://media"/>
          </p:cNvPr>
          <p:cNvPicPr>
            <a:picLocks noRot="1" noChangeAspect="1"/>
          </p:cNvPicPr>
          <p:nvPr>
            <a:wavAudioFile r:embed="rId2" name="~PP163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943400811"/>
      </p:ext>
    </p:extLst>
  </p:cSld>
  <p:clrMapOvr>
    <a:masterClrMapping/>
  </p:clrMapOvr>
  <p:transition advTm="467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57" grpId="0" animBg="1"/>
      <p:bldP spid="58" grpId="0" animBg="1"/>
      <p:bldP spid="3" grpId="0" animBg="1"/>
      <p:bldP spid="53" grpId="0" animBg="1"/>
      <p:bldP spid="34" grpId="0" animBg="1"/>
      <p:bldP spid="35" grpId="0" animBg="1"/>
      <p:bldP spid="45" grpId="0" animBg="1"/>
      <p:bldP spid="54" grpId="0" animBg="1"/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Shared Memory Pros and Cons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816894" y="1295400"/>
            <a:ext cx="5650706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Familiar model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28800" y="2590800"/>
            <a:ext cx="56388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Global variables considered bad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828800" y="3352800"/>
            <a:ext cx="56388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Threads  other than the writer and reader can access them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828800" y="4114800"/>
            <a:ext cx="56388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Receiving thread must wait  for or poll for information (unless some notification mechanism added)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28800" y="1905000"/>
            <a:ext cx="56388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sufficient when threads on different computers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1828800" y="5029200"/>
            <a:ext cx="56388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Inter-process notification method?</a:t>
            </a:r>
          </a:p>
        </p:txBody>
      </p:sp>
    </p:spTree>
    <p:custDataLst>
      <p:tags r:id="rId1"/>
    </p:custDataLst>
  </p:cSld>
  <p:clrMapOvr>
    <a:masterClrMapping/>
  </p:clrMapOvr>
  <p:transition advTm="174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31" grpId="0" animBg="1"/>
      <p:bldP spid="3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4343400" y="1066800"/>
            <a:ext cx="44196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52400" y="1066800"/>
            <a:ext cx="35814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Operations?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3340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56395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56395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25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5257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1628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95800" y="24384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52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2058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2058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1430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66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743200" y="4595446"/>
            <a:ext cx="3962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Executed by process that sends expression or calls method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43200" y="5281246"/>
            <a:ext cx="3962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Every system will have such an operation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43200" y="6043246"/>
            <a:ext cx="3962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operations can vary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9600" y="990600"/>
            <a:ext cx="3048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expr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9600" y="1524000"/>
            <a:ext cx="3048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load(2.2)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419600" y="990600"/>
            <a:ext cx="3962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&lt;port&gt;(&lt;actual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parms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19600" y="1524000"/>
            <a:ext cx="3962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add (5, 3)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9" name="~PP4077.WAV">
            <a:hlinkClick r:id="" action="ppaction://media"/>
          </p:cNvPr>
          <p:cNvPicPr>
            <a:picLocks noRot="1" noChangeAspect="1"/>
          </p:cNvPicPr>
          <p:nvPr>
            <a:wavAudioFile r:embed="rId1" name="~PP407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8056851"/>
      </p:ext>
    </p:extLst>
  </p:cSld>
  <p:clrMapOvr>
    <a:masterClrMapping/>
  </p:clrMapOvr>
  <p:transition advTm="37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4343400" y="1066800"/>
            <a:ext cx="44196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52400" y="1066800"/>
            <a:ext cx="35814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Explicit Receive (Language Support)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3340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56395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56395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25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5257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1628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95800" y="24384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52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2058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2058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66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743200" y="3581400"/>
            <a:ext cx="3962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Special call by receiver to indicate willingness to receive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81000" y="5105400"/>
            <a:ext cx="327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var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9600" y="990600"/>
            <a:ext cx="3048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expr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9600" y="1524000"/>
            <a:ext cx="3048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load(2.2)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19600" y="990600"/>
            <a:ext cx="3962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&lt;port&gt;(&lt;actual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parms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419600" y="1524000"/>
            <a:ext cx="3962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add (5, 3)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81000" y="5715000"/>
            <a:ext cx="3276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load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343400" y="4953000"/>
            <a:ext cx="4419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r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eceive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&lt;type&gt;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port&gt;(&lt;formal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declarations&gt;) {&lt;body&gt;}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343400" y="5715000"/>
            <a:ext cx="44196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add(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p1,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p2){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p1 + p2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29" name="~PP1649.WAV">
            <a:hlinkClick r:id="" action="ppaction://media"/>
          </p:cNvPr>
          <p:cNvPicPr>
            <a:picLocks noRot="1" noChangeAspect="1"/>
          </p:cNvPicPr>
          <p:nvPr>
            <a:wavAudioFile r:embed="rId2" name="~PP164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225102820"/>
      </p:ext>
    </p:extLst>
  </p:cSld>
  <p:clrMapOvr>
    <a:masterClrMapping/>
  </p:clrMapOvr>
  <p:transition advTm="140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0" grpId="0" animBg="1"/>
      <p:bldP spid="51" grpId="0" animBg="1"/>
      <p:bldP spid="48" grpId="0" animBg="1"/>
      <p:bldP spid="52" grpId="0" animBg="1"/>
      <p:bldP spid="5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Synchronous vs. Asynchronous Receive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38200" y="1905000"/>
            <a:ext cx="70104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Synchronous:  Operation invoker waits until the operation finishes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38200" y="342900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Asynchronous:   Operation invoker  initiates operation  and does not wait until completion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8200" y="2590800"/>
            <a:ext cx="7010400" cy="6705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receive:  Receive blocks until remote assignment or procedure call finishes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4038600"/>
            <a:ext cx="7010400" cy="6705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Asynchronous receive:  Receive  provides buffers to receive &lt;expression&gt; or &lt;method&gt; call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487680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other operation (e.g. software interrupt) needed to  wait for result or completion status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800" y="1143000"/>
            <a:ext cx="327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var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1000" y="1143000"/>
            <a:ext cx="4191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&lt;type&gt; &lt;port&gt;(&lt;formal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declarations&gt;) {&lt;body&gt;}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200" y="5943600"/>
            <a:ext cx="3505200" cy="838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Sync: no need to have separate operation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0" y="5943600"/>
            <a:ext cx="35052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Async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 receiver does not block on a port on which a message that does not arrive, can </a:t>
            </a:r>
          </a:p>
        </p:txBody>
      </p:sp>
      <p:pic>
        <p:nvPicPr>
          <p:cNvPr id="16" name="~PP1608.WAV">
            <a:hlinkClick r:id="" action="ppaction://media"/>
          </p:cNvPr>
          <p:cNvPicPr>
            <a:picLocks noRot="1" noChangeAspect="1"/>
          </p:cNvPicPr>
          <p:nvPr>
            <a:wavAudioFile r:embed="rId2" name="~PP160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7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10" grpId="0" animBg="1"/>
      <p:bldP spid="6" grpId="0" animBg="1"/>
      <p:bldP spid="7" grpId="0" animBg="1"/>
      <p:bldP spid="14" grpId="0" animBg="1"/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4343400" y="1066800"/>
            <a:ext cx="44196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52400" y="1066800"/>
            <a:ext cx="35814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Explicit Receive (Review)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3340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56395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56395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25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5257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1628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95800" y="24384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52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2058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2058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66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743200" y="3581400"/>
            <a:ext cx="3962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Special call by receiver to indicate willingness to receive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81000" y="5105400"/>
            <a:ext cx="327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var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9600" y="990600"/>
            <a:ext cx="3048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expr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9600" y="1524000"/>
            <a:ext cx="3048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load(2.2)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19600" y="990600"/>
            <a:ext cx="3962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&lt;port&gt;(&lt;actual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parms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419600" y="1524000"/>
            <a:ext cx="3962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add (5, 3)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81000" y="5715000"/>
            <a:ext cx="3276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load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343400" y="4953000"/>
            <a:ext cx="4419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r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eceive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&lt;type&gt;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port&gt;(&lt;formal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declarations&gt;) {&lt;body&gt;}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343400" y="5715000"/>
            <a:ext cx="44196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add(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p1,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p2){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p1 + p2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9" name="~PP2435.WAV">
            <a:hlinkClick r:id="" action="ppaction://media"/>
          </p:cNvPr>
          <p:cNvPicPr>
            <a:picLocks noRot="1" noChangeAspect="1"/>
          </p:cNvPicPr>
          <p:nvPr>
            <a:wavAudioFile r:embed="rId2" name="~PP243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225102820"/>
      </p:ext>
    </p:extLst>
  </p:cSld>
  <p:clrMapOvr>
    <a:masterClrMapping/>
  </p:clrMapOvr>
  <p:transition advTm="612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0" grpId="0" animBg="1"/>
      <p:bldP spid="51" grpId="0" animBg="1"/>
      <p:bldP spid="48" grpId="0" animBg="1"/>
      <p:bldP spid="52" grpId="0" animBg="1"/>
      <p:bldP spid="5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Synchronous vs. Asynchronous Receive (Review)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38200" y="1905000"/>
            <a:ext cx="70104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Synchronous:  Operation invoker waits until the operation finishes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38200" y="342900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Asynchronous:   Operation invoker  initiates operation  and does not wait until completion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8200" y="2590800"/>
            <a:ext cx="7010400" cy="6705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receive:  Receive blocks until remote assignment or procedure call finishes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4038600"/>
            <a:ext cx="7010400" cy="6705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Asynchronous receive:  Receive  provides buffers to receive &lt;expression&gt; or &lt;method&gt; call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487680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other operation (e.g. software interrupt) needed to  wait for result or completion status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800" y="1143000"/>
            <a:ext cx="327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var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1000" y="1143000"/>
            <a:ext cx="4191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&lt;type&gt; &lt;port&gt;(&lt;formal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declarations&gt;) {&lt;body&gt;}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200" y="5943600"/>
            <a:ext cx="3505200" cy="838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Sync: no need to have separate operation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0" y="5943600"/>
            <a:ext cx="35052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Async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 receiver does not block on a port on which a message that does not arrive, can </a:t>
            </a:r>
          </a:p>
        </p:txBody>
      </p:sp>
      <p:pic>
        <p:nvPicPr>
          <p:cNvPr id="17" name="~PP146.WAV">
            <a:hlinkClick r:id="" action="ppaction://media"/>
          </p:cNvPr>
          <p:cNvPicPr>
            <a:picLocks noRot="1" noChangeAspect="1"/>
          </p:cNvPicPr>
          <p:nvPr>
            <a:wavAudioFile r:embed="rId2" name="~PP14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2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10" grpId="0" animBg="1"/>
      <p:bldP spid="6" grpId="0" animBg="1"/>
      <p:bldP spid="7" grpId="0" animBg="1"/>
      <p:bldP spid="14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228601" y="3200400"/>
            <a:ext cx="8386969" cy="19050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28600" y="1143000"/>
            <a:ext cx="8386969" cy="19050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Rendezvous in Sync RPC Send, Receive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953001" y="2058412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 RPC port receive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4801" y="1219200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port send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94861" y="1676400"/>
            <a:ext cx="3591339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wait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953001" y="3319531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 RPC port receive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94861" y="4071869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port send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953001" y="3776731"/>
            <a:ext cx="3586369" cy="7523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wait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953001" y="2515612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 code executed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953001" y="4529069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 code executed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94862" y="4526663"/>
            <a:ext cx="3591339" cy="4596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wait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4800" y="2514600"/>
            <a:ext cx="8315740" cy="484472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Rendezvous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299830" y="4495800"/>
            <a:ext cx="8315740" cy="484472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Rendezvous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2438401" y="5181600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Receiver may make the sender wait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438401" y="5702166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Sender may make the receiver wait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33401" y="6194658"/>
            <a:ext cx="8077200" cy="5871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(Ada) Rendezvous: when RPC is executing – both sender and receiver are waiting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4800" y="2514600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 code executed</a:t>
            </a:r>
          </a:p>
        </p:txBody>
      </p:sp>
      <p:pic>
        <p:nvPicPr>
          <p:cNvPr id="20" name="~PP787.WAV">
            <a:hlinkClick r:id="" action="ppaction://media"/>
          </p:cNvPr>
          <p:cNvPicPr>
            <a:picLocks noRot="1" noChangeAspect="1"/>
          </p:cNvPicPr>
          <p:nvPr>
            <a:wavAudioFile r:embed="rId2" name="~PP78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021297882"/>
      </p:ext>
    </p:extLst>
  </p:cSld>
  <p:clrMapOvr>
    <a:masterClrMapping/>
  </p:clrMapOvr>
  <p:transition advTm="1233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0" grpId="0" animBg="1"/>
      <p:bldP spid="36" grpId="0" animBg="1"/>
      <p:bldP spid="37" grpId="0" animBg="1"/>
      <p:bldP spid="38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Synchronous vs. Asynchronous Receive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371600" y="1219200"/>
            <a:ext cx="5638800" cy="838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Sync: no need to have separate operation to determine when operation finishes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95400" y="4114800"/>
            <a:ext cx="57150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Receiver can block on a port on which a message does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not arrive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71600" y="2057400"/>
            <a:ext cx="5638800" cy="838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Sometimes receiver does not need notification, shared memory model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71600" y="2895600"/>
            <a:ext cx="5638800" cy="838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Alpha/beta search optimization  parameters, when receiver next looks at them, the value may have been set</a:t>
            </a:r>
          </a:p>
        </p:txBody>
      </p:sp>
      <p:pic>
        <p:nvPicPr>
          <p:cNvPr id="8" name="~PP1357.WAV">
            <a:hlinkClick r:id="" action="ppaction://media"/>
          </p:cNvPr>
          <p:cNvPicPr>
            <a:picLocks noRot="1" noChangeAspect="1"/>
          </p:cNvPicPr>
          <p:nvPr>
            <a:wavAudioFile r:embed="rId2" name="~PP135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4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Waiting on Multiple Receipts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85800" y="1219200"/>
            <a:ext cx="327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&lt;port1&gt;(&lt;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var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81600" y="1143000"/>
            <a:ext cx="35052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&lt;type1&gt; &lt;port1&gt;(&lt;formal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params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{&lt;body&gt;}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5800" y="2362200"/>
            <a:ext cx="327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&lt;port1&gt;(&lt;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var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81600" y="2209800"/>
            <a:ext cx="35052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r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eceive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&lt;type1&gt;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&lt;port2&gt;(&lt;formal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params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 {&lt;body&gt;}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36859" y="4267200"/>
            <a:ext cx="7010400" cy="6705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receive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fork a thread for each receive (inefficient)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39265" y="5029200"/>
            <a:ext cx="7010400" cy="6705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Asynchronous receive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a single thread can wait on multiple receives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9640" y="3520440"/>
            <a:ext cx="7010400" cy="6705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single thread/process can expect messages on multiple ports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0600" y="5791200"/>
            <a:ext cx="70104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New construct for single thread and sync receive?</a:t>
            </a:r>
          </a:p>
        </p:txBody>
      </p:sp>
      <p:pic>
        <p:nvPicPr>
          <p:cNvPr id="11" name="~PP3957.WAV">
            <a:hlinkClick r:id="" action="ppaction://media"/>
          </p:cNvPr>
          <p:cNvPicPr>
            <a:picLocks noRot="1" noChangeAspect="1"/>
          </p:cNvPicPr>
          <p:nvPr>
            <a:wavAudioFile r:embed="rId2" name="~PP395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2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9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200400" y="19050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&lt;port</a:t>
            </a:r>
            <a:r>
              <a:rPr lang="en-US" b="1" baseline="30000" dirty="0" smtClean="0">
                <a:solidFill>
                  <a:srgbClr val="000000"/>
                </a:solidFill>
                <a:latin typeface="Courier New"/>
              </a:rPr>
              <a:t>1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Abstract Sync Select with Sync Receive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200400" y="25908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port</a:t>
            </a:r>
            <a:r>
              <a:rPr lang="en-US" b="1" baseline="30000" dirty="0" err="1" smtClean="0">
                <a:solidFill>
                  <a:srgbClr val="000000"/>
                </a:solidFill>
                <a:latin typeface="Courier New"/>
              </a:rPr>
              <a:t>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1800" y="1295400"/>
            <a:ext cx="1219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select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71800" y="3276600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end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7200" y="4114800"/>
            <a:ext cx="7467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 operation waits until a matching send arrives for one of the receives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7200" y="5486400"/>
            <a:ext cx="74676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more than one matching send?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7200" y="4800600"/>
            <a:ext cx="7467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It completes  when the  receive completes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6096000"/>
            <a:ext cx="7467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Pick one non deterministically</a:t>
            </a:r>
          </a:p>
        </p:txBody>
      </p:sp>
      <p:pic>
        <p:nvPicPr>
          <p:cNvPr id="11" name="~PP2139.WAV">
            <a:hlinkClick r:id="" action="ppaction://media"/>
          </p:cNvPr>
          <p:cNvPicPr>
            <a:picLocks noRot="1" noChangeAspect="1"/>
          </p:cNvPicPr>
          <p:nvPr>
            <a:wavAudioFile r:embed="rId2" name="~PP213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297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200400" y="30480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port</a:t>
            </a:r>
            <a:r>
              <a:rPr lang="en-US" b="1" baseline="30000" dirty="0" err="1" smtClean="0">
                <a:solidFill>
                  <a:srgbClr val="000000"/>
                </a:solidFill>
                <a:latin typeface="Courier New"/>
              </a:rPr>
              <a:t>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00400" y="23622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&lt;port</a:t>
            </a:r>
            <a:r>
              <a:rPr lang="en-US" b="1" baseline="30000" dirty="0" smtClean="0">
                <a:solidFill>
                  <a:srgbClr val="000000"/>
                </a:solidFill>
                <a:latin typeface="Courier New"/>
              </a:rPr>
              <a:t>1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Usually Receive All Requests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71800" y="1752600"/>
            <a:ext cx="1219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select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71800" y="3733800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end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38200" y="5410200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 is typically in a loop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38400" y="1066800"/>
            <a:ext cx="914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loop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38400" y="4343400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end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4669" y="6155356"/>
            <a:ext cx="7010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receive is executed atomically</a:t>
            </a:r>
          </a:p>
        </p:txBody>
      </p:sp>
      <p:pic>
        <p:nvPicPr>
          <p:cNvPr id="11" name="~PP4092.WAV">
            <a:hlinkClick r:id="" action="ppaction://media"/>
          </p:cNvPr>
          <p:cNvPicPr>
            <a:picLocks noRot="1" noChangeAspect="1"/>
          </p:cNvPicPr>
          <p:nvPr>
            <a:wavAudioFile r:embed="rId2" name="~PP4092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3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2819400" y="3810000"/>
            <a:ext cx="1905000" cy="2209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(P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 Interrupts (Signals)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52400" y="3733800"/>
            <a:ext cx="1905000" cy="2209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(P</a:t>
            </a:r>
            <a:r>
              <a:rPr lang="en-US" baseline="30000" dirty="0" smtClean="0"/>
              <a:t>1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7" name="Straight Arrow Connector 16"/>
          <p:cNvCxnSpPr>
            <a:endCxn id="26" idx="0"/>
          </p:cNvCxnSpPr>
          <p:nvPr/>
        </p:nvCxnSpPr>
        <p:spPr>
          <a:xfrm>
            <a:off x="2743200" y="2819400"/>
            <a:ext cx="1028700" cy="990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24200" y="41910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handler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24200" y="52578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handler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95400" y="1752600"/>
            <a:ext cx="25146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Operating System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971800" y="2935069"/>
            <a:ext cx="13716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register (1, handler</a:t>
            </a:r>
            <a:r>
              <a:rPr lang="en-US" baseline="30000" dirty="0" smtClean="0"/>
              <a:t>1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10800000" flipV="1">
            <a:off x="1143000" y="2819400"/>
            <a:ext cx="1143000" cy="914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14400" y="2935069"/>
            <a:ext cx="12192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interrupt (P</a:t>
            </a:r>
            <a:r>
              <a:rPr lang="en-US" baseline="30000" dirty="0" smtClean="0"/>
              <a:t>2</a:t>
            </a:r>
            <a:r>
              <a:rPr lang="en-US" dirty="0" smtClean="0"/>
              <a:t>, 1)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10800000">
            <a:off x="2438400" y="2667000"/>
            <a:ext cx="685800" cy="1485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4800600" y="1143000"/>
            <a:ext cx="37338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Information receiving process registers software  interrupt number and handlers with OS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800600" y="2667000"/>
            <a:ext cx="37338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Information sender interrupts (signals) receiving process by naming process and handler#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800600" y="4267200"/>
            <a:ext cx="3733800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OS calls  software interrupt handler in process, interrupting  its current activity,  just as hardware calls hardware-interrupt handler  in  CPU.  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800600" y="2133600"/>
            <a:ext cx="373380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register (</a:t>
            </a:r>
            <a:r>
              <a:rPr lang="en-US" dirty="0" err="1" smtClean="0"/>
              <a:t>interupt</a:t>
            </a:r>
            <a:r>
              <a:rPr lang="en-US" dirty="0" smtClean="0"/>
              <a:t>#, handler)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4800600" y="3733800"/>
            <a:ext cx="373380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interrupt (process id, interrupt#)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800600" y="6248400"/>
            <a:ext cx="37338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Uses stack of current thread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00600" y="5791200"/>
            <a:ext cx="3733800" cy="457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New thread created?</a:t>
            </a:r>
          </a:p>
        </p:txBody>
      </p:sp>
      <p:pic>
        <p:nvPicPr>
          <p:cNvPr id="21" name="~PP379.WAV">
            <a:hlinkClick r:id="" action="ppaction://media"/>
          </p:cNvPr>
          <p:cNvPicPr>
            <a:picLocks noRot="1" noChangeAspect="1"/>
          </p:cNvPicPr>
          <p:nvPr>
            <a:wavAudioFile r:embed="rId2" name="~PP37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 animBg="1"/>
      <p:bldP spid="22" grpId="0" animBg="1"/>
      <p:bldP spid="28" grpId="0" animBg="1"/>
      <p:bldP spid="32" grpId="0" animBg="1"/>
      <p:bldP spid="53" grpId="0" animBg="1"/>
      <p:bldP spid="54" grpId="0" animBg="1"/>
      <p:bldP spid="58" grpId="0" animBg="1"/>
      <p:bldP spid="62" grpId="0" animBg="1"/>
      <p:bldP spid="63" grpId="0" animBg="1"/>
      <p:bldP spid="18" grpId="0" animBg="1"/>
      <p:bldP spid="1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Guarded Receive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953000" y="23622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&lt;port</a:t>
            </a:r>
            <a:r>
              <a:rPr lang="en-US" b="1" baseline="30000" dirty="0" smtClean="0">
                <a:solidFill>
                  <a:srgbClr val="000000"/>
                </a:solidFill>
                <a:latin typeface="Courier New"/>
              </a:rPr>
              <a:t>1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3000" y="3048000"/>
            <a:ext cx="3200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… 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port</a:t>
            </a:r>
            <a:r>
              <a:rPr lang="en-US" b="1" baseline="30000" dirty="0" err="1" smtClean="0">
                <a:solidFill>
                  <a:srgbClr val="000000"/>
                </a:solidFill>
                <a:latin typeface="Courier New"/>
              </a:rPr>
              <a:t>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1800" y="1752600"/>
            <a:ext cx="1219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select 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71800" y="3733800"/>
            <a:ext cx="1143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end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7200" y="4876800"/>
            <a:ext cx="7543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receive is matched if a matching send arrives and the guard evaluates to true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38400" y="1066800"/>
            <a:ext cx="914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loop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0400" y="2362200"/>
            <a:ext cx="1676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boolexpr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00400" y="3048000"/>
            <a:ext cx="1676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boolexpr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38400" y="4343400"/>
            <a:ext cx="914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end</a:t>
            </a:r>
            <a:endParaRPr lang="en-US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399" y="2729163"/>
            <a:ext cx="1295400" cy="4953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guard</a:t>
            </a:r>
          </a:p>
        </p:txBody>
      </p:sp>
      <p:cxnSp>
        <p:nvCxnSpPr>
          <p:cNvPr id="15" name="Straight Arrow Connector 14"/>
          <p:cNvCxnSpPr>
            <a:endCxn id="20" idx="1"/>
          </p:cNvCxnSpPr>
          <p:nvPr/>
        </p:nvCxnSpPr>
        <p:spPr>
          <a:xfrm>
            <a:off x="2209800" y="2998470"/>
            <a:ext cx="990600" cy="3162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8" idx="1"/>
          </p:cNvCxnSpPr>
          <p:nvPr/>
        </p:nvCxnSpPr>
        <p:spPr>
          <a:xfrm flipV="1">
            <a:off x="2209800" y="2628900"/>
            <a:ext cx="990600" cy="35994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57200" y="5562600"/>
            <a:ext cx="75438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7200" y="6172200"/>
            <a:ext cx="7543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Ensure preconditions, block synchronous sender</a:t>
            </a:r>
          </a:p>
        </p:txBody>
      </p:sp>
      <p:pic>
        <p:nvPicPr>
          <p:cNvPr id="26" name="~PP1956.WAV">
            <a:hlinkClick r:id="" action="ppaction://media"/>
          </p:cNvPr>
          <p:cNvPicPr>
            <a:picLocks noRot="1" noChangeAspect="1"/>
          </p:cNvPicPr>
          <p:nvPr>
            <a:wavAudioFile r:embed="rId2" name="~PP195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8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3" grpId="0" animBg="1"/>
      <p:bldP spid="12" grpId="0" animBg="1"/>
      <p:bldP spid="24" grpId="0" animBg="1"/>
      <p:bldP spid="2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Bounded Buffer Thread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4400" y="1219200"/>
            <a:ext cx="6934200" cy="487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loop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select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{</a:t>
            </a:r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when </a:t>
            </a:r>
            <a:r>
              <a:rPr lang="en-US" dirty="0" smtClean="0"/>
              <a:t>size &lt; MAX_SIZE: 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   receive 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put(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element) {</a:t>
            </a:r>
          </a:p>
          <a:p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	    buffer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] = element;</a:t>
            </a:r>
          </a:p>
          <a:p>
            <a:r>
              <a:rPr lang="en-US" b="1" dirty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       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= (</a:t>
            </a:r>
            <a:r>
              <a:rPr lang="en-US" b="1" dirty="0" err="1">
                <a:solidFill>
                  <a:srgbClr val="0000C0"/>
                </a:solidFill>
                <a:latin typeface="Courier New"/>
              </a:rPr>
              <a:t>nextIn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>
                <a:solidFill>
                  <a:srgbClr val="0000C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        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++;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 when </a:t>
            </a:r>
            <a:r>
              <a:rPr lang="en-US" dirty="0"/>
              <a:t>size </a:t>
            </a:r>
            <a:r>
              <a:rPr lang="en-US" dirty="0" smtClean="0"/>
              <a:t>&gt;  0: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    receive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get() 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= 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(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ElementType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buffer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[</a:t>
            </a:r>
            <a:r>
              <a:rPr lang="en-US" b="1" dirty="0" err="1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];</a:t>
            </a:r>
          </a:p>
          <a:p>
            <a:r>
              <a:rPr lang="en-US" b="1" dirty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       </a:t>
            </a:r>
            <a:r>
              <a:rPr lang="en-US" b="1" dirty="0" err="1" smtClean="0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= (</a:t>
            </a:r>
            <a:r>
              <a:rPr lang="en-US" b="1" dirty="0" err="1">
                <a:solidFill>
                  <a:srgbClr val="0000C0"/>
                </a:solidFill>
                <a:latin typeface="Courier New"/>
              </a:rPr>
              <a:t>nextOut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+ 1) % </a:t>
            </a:r>
            <a:r>
              <a:rPr lang="en-US" b="1" i="1" dirty="0">
                <a:solidFill>
                  <a:srgbClr val="0000C0"/>
                </a:solidFill>
                <a:latin typeface="Courier New"/>
              </a:rPr>
              <a:t>MAX_SIZE</a:t>
            </a:r>
            <a:r>
              <a:rPr lang="en-US" b="1" i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>
                <a:solidFill>
                  <a:srgbClr val="0000C0"/>
                </a:solidFill>
                <a:latin typeface="Courier New"/>
              </a:rPr>
              <a:t> 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        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-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-;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    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}   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}</a:t>
            </a:r>
            <a:endParaRPr lang="en-US" b="1" dirty="0" smtClean="0">
              <a:solidFill>
                <a:srgbClr val="0000C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1507" y="5867400"/>
            <a:ext cx="3235693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put(“hello”);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5800" y="5867400"/>
            <a:ext cx="3235693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retVal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get();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20716" y="971550"/>
            <a:ext cx="2286000" cy="4953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Bounded Buffer Thread/Process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0200" y="5600700"/>
            <a:ext cx="2286000" cy="4953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Producer</a:t>
            </a:r>
          </a:p>
        </p:txBody>
      </p:sp>
      <p:sp>
        <p:nvSpPr>
          <p:cNvPr id="8" name="Rectangle 7"/>
          <p:cNvSpPr/>
          <p:nvPr/>
        </p:nvSpPr>
        <p:spPr>
          <a:xfrm>
            <a:off x="4876800" y="5600700"/>
            <a:ext cx="2286000" cy="4953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Consumer</a:t>
            </a:r>
          </a:p>
        </p:txBody>
      </p:sp>
      <p:pic>
        <p:nvPicPr>
          <p:cNvPr id="9" name="~PP399.WAV">
            <a:hlinkClick r:id="" action="ppaction://media"/>
          </p:cNvPr>
          <p:cNvPicPr>
            <a:picLocks noRot="1" noChangeAspect="1"/>
          </p:cNvPicPr>
          <p:nvPr>
            <a:wavAudioFile r:embed="rId2" name="~PP39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776897706"/>
      </p:ext>
    </p:extLst>
  </p:cSld>
  <p:clrMapOvr>
    <a:masterClrMapping/>
  </p:clrMapOvr>
  <p:transition advTm="1498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990600" y="3733800"/>
            <a:ext cx="7543800" cy="25146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90600" y="990600"/>
            <a:ext cx="7543800" cy="25146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Thread/Process vs. Monitor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600200" y="1295400"/>
            <a:ext cx="1447800" cy="1981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Monitor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048000" y="12954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48000" y="2504173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24200" y="1447800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219200"/>
            <a:ext cx="351422" cy="5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3124200" y="2656573"/>
            <a:ext cx="3810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21" name="Oval 20"/>
          <p:cNvSpPr/>
          <p:nvPr/>
        </p:nvSpPr>
        <p:spPr>
          <a:xfrm>
            <a:off x="6172200" y="1143000"/>
            <a:ext cx="1676400" cy="8382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Process/Thread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172200" y="2362200"/>
            <a:ext cx="1676400" cy="8382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Process/Thread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5029200" y="1577725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029200" y="2807385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158288" y="1219200"/>
            <a:ext cx="1013912" cy="3084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</a:t>
            </a:r>
          </a:p>
        </p:txBody>
      </p:sp>
      <p:sp>
        <p:nvSpPr>
          <p:cNvPr id="29" name="Oval 28"/>
          <p:cNvSpPr/>
          <p:nvPr/>
        </p:nvSpPr>
        <p:spPr>
          <a:xfrm>
            <a:off x="1447800" y="3962400"/>
            <a:ext cx="1676400" cy="19050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Process/Thread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048000" y="3962400"/>
            <a:ext cx="2009274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48000" y="5181600"/>
            <a:ext cx="1981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33" name="Oval 32"/>
          <p:cNvSpPr/>
          <p:nvPr/>
        </p:nvSpPr>
        <p:spPr>
          <a:xfrm>
            <a:off x="6172200" y="3810000"/>
            <a:ext cx="1676400" cy="8382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Process/Thread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6172200" y="5029200"/>
            <a:ext cx="1676400" cy="8382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Process/Thread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5029200" y="4244725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029200" y="5474385"/>
            <a:ext cx="1143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105400" y="3886200"/>
            <a:ext cx="1013912" cy="3084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58288" y="2472890"/>
            <a:ext cx="1013912" cy="3084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05400" y="5101790"/>
            <a:ext cx="1013912" cy="3084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</a:t>
            </a:r>
          </a:p>
        </p:txBody>
      </p:sp>
      <p:pic>
        <p:nvPicPr>
          <p:cNvPr id="31" name="~PP2795.WAV">
            <a:hlinkClick r:id="" action="ppaction://media"/>
          </p:cNvPr>
          <p:cNvPicPr>
            <a:picLocks noRot="1" noChangeAspect="1"/>
          </p:cNvPicPr>
          <p:nvPr>
            <a:wavAudioFile r:embed="rId1" name="~PP279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9684275"/>
      </p:ext>
    </p:extLst>
  </p:cSld>
  <p:clrMapOvr>
    <a:masterClrMapping/>
  </p:clrMapOvr>
  <p:transition advTm="26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Shared Memory/Message Passing Duality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51" y="990600"/>
            <a:ext cx="4017149" cy="295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90600" y="1524000"/>
            <a:ext cx="3124200" cy="152400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76858"/>
            <a:ext cx="3542374" cy="278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825464" y="1295400"/>
            <a:ext cx="1880135" cy="304801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72200" y="1131771"/>
            <a:ext cx="2057400" cy="152400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250483" y="3887204"/>
            <a:ext cx="1873717" cy="3261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put(“hello”);</a:t>
            </a:r>
            <a:endParaRPr lang="en-US" sz="12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29513" y="3887204"/>
            <a:ext cx="1380887" cy="2723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rgbClr val="000000"/>
                </a:solidFill>
                <a:latin typeface="Courier New"/>
              </a:rPr>
              <a:t>put(“hello”);</a:t>
            </a:r>
            <a:endParaRPr lang="en-US" sz="12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34000" y="1131771"/>
            <a:ext cx="762000" cy="141171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81000" y="1066801"/>
            <a:ext cx="762000" cy="282342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216794" y="3903846"/>
            <a:ext cx="1907406" cy="309464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562600" y="3886200"/>
            <a:ext cx="1447800" cy="309464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57200" y="5334000"/>
            <a:ext cx="3554931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Guard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7200" y="4267200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 RPC port receive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72387" y="4301691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rocedure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903269" y="5334000"/>
            <a:ext cx="3554931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Condition wait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90600" y="2133600"/>
            <a:ext cx="762000" cy="141171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57199" y="5867400"/>
            <a:ext cx="3581401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Return from RPC receive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98856" y="5867400"/>
            <a:ext cx="3554931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Signal and return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57200" y="6400800"/>
            <a:ext cx="3588619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Synchronous RPC port send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99658" y="6400800"/>
            <a:ext cx="3554931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procedure call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57200" y="4800600"/>
            <a:ext cx="3554931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Loop and select 1 receive at a time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876800" y="4841508"/>
            <a:ext cx="3554931" cy="4162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Entry procedure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62000" y="1371600"/>
            <a:ext cx="1524000" cy="152400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953000" y="2057400"/>
            <a:ext cx="2133600" cy="152400"/>
          </a:xfrm>
          <a:prstGeom prst="rect">
            <a:avLst/>
          </a:prstGeom>
          <a:solidFill>
            <a:srgbClr val="FFC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~PP2892.WAV">
            <a:hlinkClick r:id="" action="ppaction://media"/>
          </p:cNvPr>
          <p:cNvPicPr>
            <a:picLocks noRot="1" noChangeAspect="1"/>
          </p:cNvPicPr>
          <p:nvPr>
            <a:wavAudioFile r:embed="rId2" name="~PP2892.WAV"/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819044097"/>
      </p:ext>
    </p:extLst>
  </p:cSld>
  <p:clrMapOvr>
    <a:masterClrMapping/>
  </p:clrMapOvr>
  <p:transition advTm="151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Flexibility Comparison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51" y="990600"/>
            <a:ext cx="4017149" cy="295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76858"/>
            <a:ext cx="3542374" cy="278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57200" y="4419600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Guard evaluated once at start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72387" y="4419600"/>
            <a:ext cx="3581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Multiple waits in entry procedure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160069" y="5638800"/>
            <a:ext cx="4215865" cy="457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 we need  the extra monitor flexibility?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57200" y="4953000"/>
            <a:ext cx="3554931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One signal, which is a return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876800" y="4953000"/>
            <a:ext cx="3554931" cy="4162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Multiple signals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160069" y="6096000"/>
            <a:ext cx="4240731" cy="4162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Probability not</a:t>
            </a:r>
          </a:p>
        </p:txBody>
      </p:sp>
      <p:pic>
        <p:nvPicPr>
          <p:cNvPr id="11" name="~PP2148.WAV">
            <a:hlinkClick r:id="" action="ppaction://media"/>
          </p:cNvPr>
          <p:cNvPicPr>
            <a:picLocks noRot="1" noChangeAspect="1"/>
          </p:cNvPicPr>
          <p:nvPr>
            <a:wavAudioFile r:embed="rId2" name="~PP2148.WAV"/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479945508"/>
      </p:ext>
    </p:extLst>
  </p:cSld>
  <p:clrMapOvr>
    <a:masterClrMapping/>
  </p:clrMapOvr>
  <p:transition advTm="339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9" grpId="0" animBg="1"/>
      <p:bldP spid="31" grpId="0" animBg="1"/>
      <p:bldP spid="32" grpId="0" animBg="1"/>
      <p:bldP spid="3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4343400" y="1066800"/>
            <a:ext cx="44196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52400" y="1066800"/>
            <a:ext cx="35814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Explicit Receive (Language Support)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3340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56395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56395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25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5257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1628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95800" y="24384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52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2058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2058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66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743200" y="3581400"/>
            <a:ext cx="3962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Special call by receiver to indicate willingness to receive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81000" y="5105400"/>
            <a:ext cx="327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var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9600" y="990600"/>
            <a:ext cx="3048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expr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9600" y="1524000"/>
            <a:ext cx="3048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load(2.2)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19600" y="990600"/>
            <a:ext cx="3962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&lt;port&gt;(&lt;actual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parms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419600" y="1524000"/>
            <a:ext cx="3962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add (5, 3)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81000" y="5715000"/>
            <a:ext cx="3276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load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343400" y="4953000"/>
            <a:ext cx="4419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r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eceive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&lt;type&gt;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port&gt;(&lt;formal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declarations&gt;) {&lt;body&gt;}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343400" y="5715000"/>
            <a:ext cx="44196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add(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p1,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p2){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p1 + p2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29" name="~PP1195.WAV">
            <a:hlinkClick r:id="" action="ppaction://media"/>
          </p:cNvPr>
          <p:cNvPicPr>
            <a:picLocks noRot="1" noChangeAspect="1"/>
          </p:cNvPicPr>
          <p:nvPr>
            <a:wavAudioFile r:embed="rId1" name="~PP119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25102820"/>
      </p:ext>
    </p:extLst>
  </p:cSld>
  <p:clrMapOvr>
    <a:masterClrMapping/>
  </p:clrMapOvr>
  <p:transition advTm="35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4343400" y="1066800"/>
            <a:ext cx="44196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52400" y="1066800"/>
            <a:ext cx="35814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Implicit Receive (Language Support)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3340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56395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56395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257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5257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1628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495800" y="24384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526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(Mailbox)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20581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20581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66800" y="25908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&lt;expression&gt;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42536" y="2667000"/>
            <a:ext cx="4038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 provides way to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automatically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assign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some known matching  variable or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call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some known matching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procedure when message arrives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81000" y="5105400"/>
            <a:ext cx="327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r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egister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var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9600" y="990600"/>
            <a:ext cx="3048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expr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9600" y="1524000"/>
            <a:ext cx="3048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load(2.2)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19600" y="990600"/>
            <a:ext cx="39624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&lt;port&gt;(&lt;actual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parms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419600" y="1524000"/>
            <a:ext cx="3962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add (5, 3)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81000" y="5715000"/>
            <a:ext cx="32766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egister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load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343400" y="4953000"/>
            <a:ext cx="4419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register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&lt;type&gt;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port&gt;(&lt;formal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declarations&gt;) {&lt;body&gt;}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343400" y="5715000"/>
            <a:ext cx="44196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r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egister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add(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p1,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int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p2){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p1 + p2 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53765" y="3810000"/>
            <a:ext cx="4038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These could have been registered by a special register call</a:t>
            </a:r>
          </a:p>
        </p:txBody>
      </p:sp>
      <p:pic>
        <p:nvPicPr>
          <p:cNvPr id="39" name="~PP2585.WAV">
            <a:hlinkClick r:id="" action="ppaction://media"/>
          </p:cNvPr>
          <p:cNvPicPr>
            <a:picLocks noRot="1" noChangeAspect="1"/>
          </p:cNvPicPr>
          <p:nvPr>
            <a:wavAudioFile r:embed="rId2" name="~PP258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239420093"/>
      </p:ext>
    </p:extLst>
  </p:cSld>
  <p:clrMapOvr>
    <a:masterClrMapping/>
  </p:clrMapOvr>
  <p:transition advTm="95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51" grpId="0" animBg="1"/>
      <p:bldP spid="48" grpId="0" animBg="1"/>
      <p:bldP spid="52" grpId="0" animBg="1"/>
      <p:bldP spid="53" grpId="0" animBg="1"/>
      <p:bldP spid="2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Explicit vs. Implicit Receive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95400" y="1295400"/>
            <a:ext cx="5943600" cy="4953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be used to make sender wait when sync send</a:t>
            </a:r>
          </a:p>
        </p:txBody>
      </p:sp>
      <p:sp>
        <p:nvSpPr>
          <p:cNvPr id="4" name="Rectangle 3"/>
          <p:cNvSpPr/>
          <p:nvPr/>
        </p:nvSpPr>
        <p:spPr>
          <a:xfrm>
            <a:off x="1303421" y="1828800"/>
            <a:ext cx="5943600" cy="495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Necessary to simulate monitors</a:t>
            </a:r>
          </a:p>
        </p:txBody>
      </p:sp>
      <p:sp>
        <p:nvSpPr>
          <p:cNvPr id="5" name="Rectangle 4"/>
          <p:cNvSpPr/>
          <p:nvPr/>
        </p:nvSpPr>
        <p:spPr>
          <a:xfrm>
            <a:off x="1303421" y="2324100"/>
            <a:ext cx="5943600" cy="4953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Sender has to wait</a:t>
            </a:r>
          </a:p>
        </p:txBody>
      </p:sp>
      <p:sp>
        <p:nvSpPr>
          <p:cNvPr id="6" name="Rectangle 5"/>
          <p:cNvSpPr/>
          <p:nvPr/>
        </p:nvSpPr>
        <p:spPr>
          <a:xfrm>
            <a:off x="1303421" y="2819400"/>
            <a:ext cx="5943600" cy="4953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oop, select, receive needed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3962400"/>
            <a:ext cx="5943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other mechanisms available to make sender wait,  then implicit receive better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295400" y="5029200"/>
            <a:ext cx="5943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Usually implicit receive  for RPC, and explicit  receive for remote assignment (data communication)</a:t>
            </a:r>
          </a:p>
        </p:txBody>
      </p:sp>
      <p:pic>
        <p:nvPicPr>
          <p:cNvPr id="9" name="~PP2167.WAV">
            <a:hlinkClick r:id="" action="ppaction://media"/>
          </p:cNvPr>
          <p:cNvPicPr>
            <a:picLocks noRot="1" noChangeAspect="1"/>
          </p:cNvPicPr>
          <p:nvPr>
            <a:wavAudioFile r:embed="rId2" name="~PP216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096488000"/>
      </p:ext>
    </p:extLst>
  </p:cSld>
  <p:clrMapOvr>
    <a:masterClrMapping/>
  </p:clrMapOvr>
  <p:transition advTm="85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Reply?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65760" y="1143000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expr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58915" y="1134979"/>
            <a:ext cx="4387516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&lt;port&gt;(&lt;actual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parms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43200" y="4343400"/>
            <a:ext cx="3289835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Syntax and semantics?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5760" y="2057400"/>
            <a:ext cx="329184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r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eply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expr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58915" y="2057400"/>
            <a:ext cx="4409975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reply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(&lt;actual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parms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43200" y="5257800"/>
            <a:ext cx="3289835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Last sender is implicit port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43200" y="5943600"/>
            <a:ext cx="3289835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Could reply  multiple times according to this definition</a:t>
            </a:r>
          </a:p>
        </p:txBody>
      </p:sp>
      <p:pic>
        <p:nvPicPr>
          <p:cNvPr id="10" name="~PP292.WAV">
            <a:hlinkClick r:id="" action="ppaction://media"/>
          </p:cNvPr>
          <p:cNvPicPr>
            <a:picLocks noRot="1" noChangeAspect="1"/>
          </p:cNvPicPr>
          <p:nvPr>
            <a:wavAudioFile r:embed="rId2" name="~PP29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386379916"/>
      </p:ext>
    </p:extLst>
  </p:cSld>
  <p:clrMapOvr>
    <a:masterClrMapping/>
  </p:clrMapOvr>
  <p:transition advTm="108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 Summary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5760" y="2743200"/>
            <a:ext cx="327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r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egister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var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5760" y="1143000"/>
            <a:ext cx="327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expr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58915" y="1134979"/>
            <a:ext cx="4387516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send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&lt;port&gt;(&lt;actual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parms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58915" y="2743200"/>
            <a:ext cx="4419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register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&lt;type&gt;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port&gt;(&lt;formal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declarations&gt;) {&lt;body&gt;}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5760" y="1828800"/>
            <a:ext cx="32766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receive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&lt;port&gt;(&lt;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var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58915" y="1828800"/>
            <a:ext cx="4419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r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eceive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&lt;type&gt;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&lt;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port&gt;(&lt;formal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param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declarations&gt;) {&lt;body&gt;}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5760" y="3657600"/>
            <a:ext cx="329184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select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58915" y="3657600"/>
            <a:ext cx="4442059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flush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&lt;port&gt;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5760" y="4343400"/>
            <a:ext cx="329184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r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eply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(&lt;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expr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58915" y="4343400"/>
            <a:ext cx="4409975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reply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(&lt;actual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parms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&gt;)</a:t>
            </a:r>
            <a:endParaRPr lang="en-US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17" name="~PP2523.WAV">
            <a:hlinkClick r:id="" action="ppaction://media"/>
          </p:cNvPr>
          <p:cNvPicPr>
            <a:picLocks noRot="1" noChangeAspect="1"/>
          </p:cNvPicPr>
          <p:nvPr>
            <a:wavAudioFile r:embed="rId1" name="~PP252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2603445"/>
      </p:ext>
    </p:extLst>
  </p:cSld>
  <p:clrMapOvr>
    <a:masterClrMapping/>
  </p:clrMapOvr>
  <p:transition advTm="30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2819400" y="3810000"/>
            <a:ext cx="1905000" cy="2209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(P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OS-Process Communication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743200" y="2819400"/>
            <a:ext cx="1028700" cy="990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24200" y="41910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handler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24200" y="5257800"/>
            <a:ext cx="1219200" cy="38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handler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95400" y="1752600"/>
            <a:ext cx="25146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Operating System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971800" y="2935069"/>
            <a:ext cx="13716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register (1, handler</a:t>
            </a:r>
            <a:r>
              <a:rPr lang="en-US" baseline="30000" dirty="0" smtClean="0"/>
              <a:t>1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rot="10800000">
            <a:off x="2438400" y="2667000"/>
            <a:ext cx="685800" cy="14859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4953000" y="19050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User  wishes to kill process (CTRL-C)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953000" y="2743200"/>
            <a:ext cx="3733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An alarm set by process goes 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53000" y="3581400"/>
            <a:ext cx="37338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limit such as file size or virtual time expired</a:t>
            </a:r>
          </a:p>
        </p:txBody>
      </p:sp>
      <p:pic>
        <p:nvPicPr>
          <p:cNvPr id="13" name="~PP641.WAV">
            <a:hlinkClick r:id="" action="ppaction://media"/>
          </p:cNvPr>
          <p:cNvPicPr>
            <a:picLocks noRot="1" noChangeAspect="1"/>
          </p:cNvPicPr>
          <p:nvPr>
            <a:wavAudioFile r:embed="rId2" name="~PP64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5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3" grpId="0" animBg="1"/>
      <p:bldP spid="54" grpId="0" animBg="1"/>
      <p:bldP spid="2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Location of Communicating Threads?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2192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1600200" y="35217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429000" y="3200400"/>
            <a:ext cx="16764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1981994" y="31234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676400" y="17526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5105400" y="16764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5486400" y="35979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5400000">
            <a:off x="5868194" y="31996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5562600" y="18288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pic>
        <p:nvPicPr>
          <p:cNvPr id="12" name="~PP2020.WAV">
            <a:hlinkClick r:id="" action="ppaction://media"/>
          </p:cNvPr>
          <p:cNvPicPr>
            <a:picLocks noRot="1" noChangeAspect="1"/>
          </p:cNvPicPr>
          <p:nvPr>
            <a:wavAudioFile r:embed="rId1" name="~PP202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Intra-Process (Address Space) Communication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2192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1600200" y="35217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 rot="5400000">
            <a:off x="1981994" y="31234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676400" y="17526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33800" y="2133600"/>
            <a:ext cx="48006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Intra-Process:  Avoids global memory</a:t>
            </a:r>
          </a:p>
        </p:txBody>
      </p:sp>
      <p:sp>
        <p:nvSpPr>
          <p:cNvPr id="8" name="Rectangle 7"/>
          <p:cNvSpPr/>
          <p:nvPr/>
        </p:nvSpPr>
        <p:spPr>
          <a:xfrm>
            <a:off x="3733800" y="1371600"/>
            <a:ext cx="48006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Rationale?</a:t>
            </a:r>
          </a:p>
        </p:txBody>
      </p:sp>
      <p:pic>
        <p:nvPicPr>
          <p:cNvPr id="9" name="~PP3209.WAV">
            <a:hlinkClick r:id="" action="ppaction://media"/>
          </p:cNvPr>
          <p:cNvPicPr>
            <a:picLocks noRot="1" noChangeAspect="1"/>
          </p:cNvPicPr>
          <p:nvPr>
            <a:wavAudioFile r:embed="rId2" name="~PP3209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7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38200" y="1447800"/>
            <a:ext cx="69342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Intra-Computer Message Passing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2192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1600200" y="35217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429000" y="3200400"/>
            <a:ext cx="16764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1981994" y="31234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676400" y="17526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5105400" y="16764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5486400" y="35979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5400000">
            <a:off x="5868194" y="31996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5562600" y="18288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676400" y="5181600"/>
            <a:ext cx="48006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Inter-Process:  Cooperating processes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76400" y="5867400"/>
            <a:ext cx="4800600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| more</a:t>
            </a:r>
          </a:p>
        </p:txBody>
      </p:sp>
      <p:pic>
        <p:nvPicPr>
          <p:cNvPr id="15" name="~PP3048.WAV">
            <a:hlinkClick r:id="" action="ppaction://media"/>
          </p:cNvPr>
          <p:cNvPicPr>
            <a:picLocks noRot="1" noChangeAspect="1"/>
          </p:cNvPicPr>
          <p:nvPr>
            <a:wavAudioFile r:embed="rId2" name="~PP304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2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9530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1430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Inter-Computer Message Passing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2192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1600200" y="35217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429000" y="3200400"/>
            <a:ext cx="16764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>
            <a:off x="1981994" y="31234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1676400" y="17526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5105400" y="16764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50" name="Oval 49"/>
          <p:cNvSpPr/>
          <p:nvPr/>
        </p:nvSpPr>
        <p:spPr>
          <a:xfrm>
            <a:off x="5486400" y="35979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rot="5400000">
            <a:off x="5868194" y="31996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5562600" y="18288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133600" y="5867400"/>
            <a:ext cx="4800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Inter-Computer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Inter-Process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33600" y="4114800"/>
            <a:ext cx="48006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Inter-Computer:  Cooperating remote processes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33600" y="4876800"/>
            <a:ext cx="4800600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File, web, …, servers</a:t>
            </a:r>
          </a:p>
        </p:txBody>
      </p:sp>
      <p:pic>
        <p:nvPicPr>
          <p:cNvPr id="17" name="~PP2592.WAV">
            <a:hlinkClick r:id="" action="ppaction://media"/>
          </p:cNvPr>
          <p:cNvPicPr>
            <a:picLocks noRot="1" noChangeAspect="1"/>
          </p:cNvPicPr>
          <p:nvPr>
            <a:wavAudioFile r:embed="rId2" name="~PP2592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Location: Applications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76400" y="1524000"/>
            <a:ext cx="48006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Intra-Process:  Avoids global memory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6400" y="2438400"/>
            <a:ext cx="48006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Inter-Process:  Cooperating processes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4114800"/>
            <a:ext cx="4800600" cy="762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Inter-Computer:  Cooperating remote processes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6400" y="3124200"/>
            <a:ext cx="4800600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| more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400" y="4876800"/>
            <a:ext cx="4800600" cy="762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File, web, …, servers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6400" y="5791200"/>
            <a:ext cx="4800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More flexible and distant the message passing, the more complex the API and implementation</a:t>
            </a:r>
          </a:p>
        </p:txBody>
      </p:sp>
      <p:pic>
        <p:nvPicPr>
          <p:cNvPr id="9" name="~PP2504.WAV">
            <a:hlinkClick r:id="" action="ppaction://media"/>
          </p:cNvPr>
          <p:cNvPicPr>
            <a:picLocks noRot="1" noChangeAspect="1"/>
          </p:cNvPicPr>
          <p:nvPr>
            <a:wavAudioFile r:embed="rId2" name="~PP2504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Name Port?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290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37345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37345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3352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B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3352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A</a:t>
            </a:r>
            <a:endParaRPr lang="en-US" dirty="0"/>
          </a:p>
        </p:txBody>
      </p:sp>
      <p:pic>
        <p:nvPicPr>
          <p:cNvPr id="8" name="~PP1991.WAV">
            <a:hlinkClick r:id="" action="ppaction://media"/>
          </p:cNvPr>
          <p:cNvPicPr>
            <a:picLocks noRot="1" noChangeAspect="1"/>
          </p:cNvPicPr>
          <p:nvPr>
            <a:wavAudioFile r:embed="rId1" name="~PP199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6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Intra-Process (Address Space) Communication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52400" y="1600200"/>
            <a:ext cx="65532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1600200" y="3521765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1676400" y="1752600"/>
            <a:ext cx="1447800" cy="974035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5105400"/>
            <a:ext cx="25908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same process, shared memory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5800" y="5105400"/>
            <a:ext cx="25908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single  port variable can be used by all threads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3429000" y="2743200"/>
            <a:ext cx="1295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 Handle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410200" y="2743200"/>
            <a:ext cx="990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3048000" y="3505199"/>
            <a:ext cx="1143000" cy="58806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3124200" y="2286000"/>
            <a:ext cx="106680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4724400" y="3124200"/>
            <a:ext cx="685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3" name="~PP925.WAV">
            <a:hlinkClick r:id="" action="ppaction://media"/>
          </p:cNvPr>
          <p:cNvPicPr>
            <a:picLocks noRot="1" noChangeAspect="1"/>
          </p:cNvPicPr>
          <p:nvPr>
            <a:wavAudioFile r:embed="rId2" name="~PP92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38200" y="1447800"/>
            <a:ext cx="70104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Intra-Computer Message Passing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219200" y="2514600"/>
            <a:ext cx="2286000" cy="2209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5181600" y="2667000"/>
            <a:ext cx="2286000" cy="2133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71800" y="5334000"/>
            <a:ext cx="2590800" cy="1295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With different processes, on same OS, different resource (file) descriptors name common port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0" y="5334000"/>
            <a:ext cx="2590800" cy="1295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Similar to naming shared file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96000" y="5257800"/>
            <a:ext cx="2590800" cy="1600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These can be inherited from common parent process (like standard I/O) or they can have external name like a file name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10000" y="1676400"/>
            <a:ext cx="990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7" idx="1"/>
            <a:endCxn id="21" idx="0"/>
          </p:cNvCxnSpPr>
          <p:nvPr/>
        </p:nvCxnSpPr>
        <p:spPr>
          <a:xfrm rot="10800000" flipV="1">
            <a:off x="2324100" y="2057400"/>
            <a:ext cx="1485900" cy="914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24000" y="2971800"/>
            <a:ext cx="16002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Process-specific local handle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562600" y="3048000"/>
            <a:ext cx="16002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Process-specific local handle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800600" y="1981200"/>
            <a:ext cx="1600200" cy="990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~PP2537.WAV">
            <a:hlinkClick r:id="" action="ppaction://media"/>
          </p:cNvPr>
          <p:cNvPicPr>
            <a:picLocks noRot="1" noChangeAspect="1"/>
          </p:cNvPicPr>
          <p:nvPr>
            <a:wavAudioFile r:embed="rId2" name="~PP253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9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16" grpId="0" animBg="1"/>
      <p:bldP spid="21" grpId="0" animBg="1"/>
      <p:bldP spid="2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343400" y="1447800"/>
            <a:ext cx="41910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334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Handle-Based Message Passing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096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60960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38200" y="3886200"/>
            <a:ext cx="2819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Again, different handles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200" y="4800600"/>
            <a:ext cx="28194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inherit handle from common parent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67200" y="3855720"/>
            <a:ext cx="38100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an external name on which both parties agree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48200" y="1676400"/>
            <a:ext cx="990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4008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Handle</a:t>
            </a:r>
            <a:endParaRPr lang="en-US" dirty="0"/>
          </a:p>
        </p:txBody>
      </p:sp>
      <p:cxnSp>
        <p:nvCxnSpPr>
          <p:cNvPr id="28" name="Straight Arrow Connector 27"/>
          <p:cNvCxnSpPr>
            <a:endCxn id="26" idx="1"/>
          </p:cNvCxnSpPr>
          <p:nvPr/>
        </p:nvCxnSpPr>
        <p:spPr>
          <a:xfrm>
            <a:off x="5638800" y="1905000"/>
            <a:ext cx="762000" cy="609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4267200" y="4800600"/>
            <a:ext cx="3810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Binding of handle to  external name may result in handshake between two machines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144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Handle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2514600" y="1981200"/>
            <a:ext cx="2057400" cy="533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8" name="~PP3016.WAV">
            <a:hlinkClick r:id="" action="ppaction://media"/>
          </p:cNvPr>
          <p:cNvPicPr>
            <a:picLocks noRot="1" noChangeAspect="1"/>
          </p:cNvPicPr>
          <p:nvPr>
            <a:wavAudioFile r:embed="rId2" name="~PP301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21" grpId="0" animBg="1"/>
      <p:bldP spid="26" grpId="0" animBg="1"/>
      <p:bldP spid="53" grpId="0" animBg="1"/>
      <p:bldP spid="5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343400" y="1447800"/>
            <a:ext cx="41910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334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 Handle-based Inter-Computer Message Passing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096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60960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648200" y="1676400"/>
            <a:ext cx="990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4008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Name</a:t>
            </a:r>
            <a:endParaRPr lang="en-US" dirty="0"/>
          </a:p>
        </p:txBody>
      </p:sp>
      <p:cxnSp>
        <p:nvCxnSpPr>
          <p:cNvPr id="28" name="Straight Arrow Connector 27"/>
          <p:cNvCxnSpPr>
            <a:endCxn id="26" idx="1"/>
          </p:cNvCxnSpPr>
          <p:nvPr/>
        </p:nvCxnSpPr>
        <p:spPr>
          <a:xfrm>
            <a:off x="5638800" y="1905000"/>
            <a:ext cx="762000" cy="609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1524000" y="4343400"/>
            <a:ext cx="5867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use external name  for each message, specifying machine address each time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44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Name</a:t>
            </a:r>
            <a:endParaRPr lang="en-US" dirty="0"/>
          </a:p>
        </p:txBody>
      </p:sp>
      <p:cxnSp>
        <p:nvCxnSpPr>
          <p:cNvPr id="18" name="Straight Arrow Connector 17"/>
          <p:cNvCxnSpPr>
            <a:endCxn id="17" idx="3"/>
          </p:cNvCxnSpPr>
          <p:nvPr/>
        </p:nvCxnSpPr>
        <p:spPr>
          <a:xfrm rot="10800000" flipV="1">
            <a:off x="2514600" y="1981200"/>
            <a:ext cx="2057400" cy="533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524000" y="5181600"/>
            <a:ext cx="5867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compatible if underlying communication mechanism requires handshake and thus connection (handle is form authentication)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524000" y="6019800"/>
            <a:ext cx="5867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One party can use handle, one external name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~PP1790.WAV">
            <a:hlinkClick r:id="" action="ppaction://media"/>
          </p:cNvPr>
          <p:cNvPicPr>
            <a:picLocks noRot="1" noChangeAspect="1"/>
          </p:cNvPicPr>
          <p:nvPr>
            <a:wavAudioFile r:embed="rId2" name="~PP179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8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6" grpId="0" animBg="1"/>
      <p:bldP spid="24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 Interrupts Pro and Cons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1295400"/>
            <a:ext cx="5650706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React to OS Event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12106" y="3276600"/>
            <a:ext cx="56388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Assumes processes share an operating system thus not suitable  when processes on different computers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612106" y="4953000"/>
            <a:ext cx="5638800" cy="609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Receiver  cannot  wait  for information (Dual of shared memory problem)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612106" y="2438400"/>
            <a:ext cx="56388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Communicates only event id, not parameters of the event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1612106" y="1828800"/>
            <a:ext cx="5650706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Familiar interrupt  model for IPC</a:t>
            </a:r>
          </a:p>
        </p:txBody>
      </p:sp>
      <p:sp>
        <p:nvSpPr>
          <p:cNvPr id="9" name="Rectangle 8"/>
          <p:cNvSpPr/>
          <p:nvPr/>
        </p:nvSpPr>
        <p:spPr>
          <a:xfrm>
            <a:off x="1600200" y="5562600"/>
            <a:ext cx="56388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way of queuing signals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00200" y="4114800"/>
            <a:ext cx="56388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ids  (usually) make no sense on other computers</a:t>
            </a:r>
          </a:p>
        </p:txBody>
      </p:sp>
      <p:pic>
        <p:nvPicPr>
          <p:cNvPr id="11" name="~PP2477.WAV">
            <a:hlinkClick r:id="" action="ppaction://media"/>
          </p:cNvPr>
          <p:cNvPicPr>
            <a:picLocks noRot="1" noChangeAspect="1"/>
          </p:cNvPicPr>
          <p:nvPr>
            <a:wavAudioFile r:embed="rId2" name="~PP247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7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31" grpId="0" animBg="1"/>
      <p:bldP spid="32" grpId="0" animBg="1"/>
      <p:bldP spid="8" grpId="0" animBg="1"/>
      <p:bldP spid="9" grpId="0" animBg="1"/>
      <p:bldP spid="1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Handle </a:t>
            </a:r>
            <a:r>
              <a:rPr lang="en-US" dirty="0" err="1" smtClean="0"/>
              <a:t>vs</a:t>
            </a:r>
            <a:r>
              <a:rPr lang="en-US" dirty="0" smtClean="0"/>
              <a:t> Non Handle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600200" y="1905000"/>
            <a:ext cx="5029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connection based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ipc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can use both handle based and external name based addressing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048000"/>
            <a:ext cx="5029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Connection based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ipc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uses handles representing specific connection that defines data associated with connection such as offset in stream and rights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~PP1266.WAV">
            <a:hlinkClick r:id="" action="ppaction://media"/>
          </p:cNvPr>
          <p:cNvPicPr>
            <a:picLocks noRot="1" noChangeAspect="1"/>
          </p:cNvPicPr>
          <p:nvPr>
            <a:wavAudioFile r:embed="rId2" name="~PP1266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IPC Design </a:t>
            </a:r>
            <a:r>
              <a:rPr lang="en-US" dirty="0" smtClean="0"/>
              <a:t>Space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3400" y="990600"/>
            <a:ext cx="8077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Shared Memory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532598" y="1600200"/>
            <a:ext cx="8077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Software Interrupts</a:t>
            </a:r>
          </a:p>
        </p:txBody>
      </p:sp>
      <p:sp>
        <p:nvSpPr>
          <p:cNvPr id="5" name="Rectangle 4"/>
          <p:cNvSpPr/>
          <p:nvPr/>
        </p:nvSpPr>
        <p:spPr>
          <a:xfrm>
            <a:off x="543827" y="2362200"/>
            <a:ext cx="8077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Message Passing (Multiple Dimensions)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92485" y="3832699"/>
            <a:ext cx="220331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 blocking times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92486" y="4419600"/>
            <a:ext cx="220331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Language support?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92486" y="3200400"/>
            <a:ext cx="2203315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Buffer sizes?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3294" y="5029200"/>
            <a:ext cx="170831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RPC or RA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48200" y="3200400"/>
            <a:ext cx="217370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Explicit receive?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48200" y="4267200"/>
            <a:ext cx="2173706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Select?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34434" y="3200400"/>
            <a:ext cx="167616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Reply?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48200" y="3733800"/>
            <a:ext cx="2173706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 Blocking times?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934200" y="3733800"/>
            <a:ext cx="1676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Reply </a:t>
            </a:r>
            <a:r>
              <a:rPr lang="en-US" dirty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locking times?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3294" y="4419600"/>
            <a:ext cx="170831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Access?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1484" y="5638800"/>
            <a:ext cx="1708316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Byte, Block or Object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1484" y="3810000"/>
            <a:ext cx="170831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In-order?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01484" y="3200400"/>
            <a:ext cx="1708316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Reliable?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648200" y="4876800"/>
            <a:ext cx="2209800" cy="838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Location of communicating threads?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48200" y="57912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Naming?</a:t>
            </a:r>
          </a:p>
        </p:txBody>
      </p:sp>
      <p:pic>
        <p:nvPicPr>
          <p:cNvPr id="30" name="~PP868.WAV">
            <a:hlinkClick r:id="" action="ppaction://media"/>
          </p:cNvPr>
          <p:cNvPicPr>
            <a:picLocks noRot="1" noChangeAspect="1"/>
          </p:cNvPicPr>
          <p:nvPr>
            <a:wavAudioFile r:embed="rId1" name="~PP868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3067619"/>
      </p:ext>
    </p:extLst>
  </p:cSld>
  <p:clrMapOvr>
    <a:masterClrMapping/>
  </p:clrMapOvr>
  <p:transition advTm="97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Name Port?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29000" y="3276600"/>
            <a:ext cx="16002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3734594" y="27424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3734594" y="4799806"/>
            <a:ext cx="10668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33528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B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33528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 A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943600" y="1295400"/>
            <a:ext cx="25908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same process, shared memory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43600" y="2362200"/>
            <a:ext cx="2590800" cy="1295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With different processes, on same OS, different file descriptors name common port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43600" y="3810000"/>
            <a:ext cx="25908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Same idea can be used for different machines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43600" y="4876800"/>
            <a:ext cx="2590800" cy="1295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Unlike  pipes, some common ancestor cannot bind them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98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343400" y="1447800"/>
            <a:ext cx="41910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33400" y="1447800"/>
            <a:ext cx="2514600" cy="3581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Inter-Computer Message Passing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096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6096000" y="1600200"/>
            <a:ext cx="2286000" cy="3124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8600" y="4800600"/>
            <a:ext cx="2133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Again, different handles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" y="5836920"/>
            <a:ext cx="21336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inherit handle from common parent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38400" y="4800600"/>
            <a:ext cx="25908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creator  registers port name with well known registry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38400" y="5715000"/>
            <a:ext cx="25908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Usually, registry is at  machine of port creator and name is local name within machine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15000" y="4800600"/>
            <a:ext cx="2209800" cy="8686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Port  user looks up  registry to get handle to it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48200" y="1676400"/>
            <a:ext cx="990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Port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4572000" y="3657600"/>
            <a:ext cx="1524000" cy="9906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Registry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914400" y="2057400"/>
            <a:ext cx="16002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Handle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400800" y="2133600"/>
            <a:ext cx="1600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Local Handle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2514600" y="1905000"/>
            <a:ext cx="2133600" cy="5334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6" idx="1"/>
          </p:cNvCxnSpPr>
          <p:nvPr/>
        </p:nvCxnSpPr>
        <p:spPr>
          <a:xfrm>
            <a:off x="5638800" y="1905000"/>
            <a:ext cx="762000" cy="609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36" idx="6"/>
          </p:cNvCxnSpPr>
          <p:nvPr/>
        </p:nvCxnSpPr>
        <p:spPr>
          <a:xfrm rot="10800000">
            <a:off x="2895600" y="3162300"/>
            <a:ext cx="2286000" cy="4953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4" idx="0"/>
          </p:cNvCxnSpPr>
          <p:nvPr/>
        </p:nvCxnSpPr>
        <p:spPr>
          <a:xfrm rot="5400000" flipH="1" flipV="1">
            <a:off x="5524500" y="3086100"/>
            <a:ext cx="381000" cy="7620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 rot="20203490">
            <a:off x="4893582" y="2983767"/>
            <a:ext cx="1201803" cy="3486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register()</a:t>
            </a:r>
          </a:p>
        </p:txBody>
      </p:sp>
      <p:sp>
        <p:nvSpPr>
          <p:cNvPr id="44" name="Rectangle 43"/>
          <p:cNvSpPr/>
          <p:nvPr/>
        </p:nvSpPr>
        <p:spPr>
          <a:xfrm rot="757770">
            <a:off x="3069983" y="2896258"/>
            <a:ext cx="1295400" cy="3444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lookup()</a:t>
            </a:r>
          </a:p>
        </p:txBody>
      </p:sp>
    </p:spTree>
    <p:custDataLst>
      <p:tags r:id="rId1"/>
    </p:custDataLst>
  </p:cSld>
  <p:clrMapOvr>
    <a:masterClrMapping/>
  </p:clrMapOvr>
  <p:transition advTm="174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152400" y="1066800"/>
            <a:ext cx="35814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343400" y="1066800"/>
            <a:ext cx="4419600" cy="5638800"/>
          </a:xfrm>
          <a:prstGeom prst="rect">
            <a:avLst/>
          </a:prstGeom>
          <a:solidFill>
            <a:srgbClr val="BBD5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4343400" y="4267200"/>
            <a:ext cx="4419600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4419600" y="1066800"/>
            <a:ext cx="4343400" cy="2133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7" name="Rounded Rectangle 26"/>
          <p:cNvSpPr/>
          <p:nvPr/>
        </p:nvSpPr>
        <p:spPr>
          <a:xfrm>
            <a:off x="152400" y="4191000"/>
            <a:ext cx="3581400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152400" y="1014046"/>
            <a:ext cx="3581400" cy="2286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41" name="Straight Arrow Connector 40"/>
          <p:cNvCxnSpPr>
            <a:stCxn id="43" idx="0"/>
          </p:cNvCxnSpPr>
          <p:nvPr/>
        </p:nvCxnSpPr>
        <p:spPr>
          <a:xfrm rot="16200000" flipV="1">
            <a:off x="3791744" y="3753644"/>
            <a:ext cx="3124200" cy="3651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44196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44" name="Oval 43"/>
          <p:cNvSpPr/>
          <p:nvPr/>
        </p:nvSpPr>
        <p:spPr>
          <a:xfrm>
            <a:off x="44196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6400800" y="5638800"/>
            <a:ext cx="16002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&lt;method&gt; (&lt;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 flipV="1">
            <a:off x="1067594" y="3733006"/>
            <a:ext cx="3048000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676400" y="5334000"/>
            <a:ext cx="19050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1676400" y="1143000"/>
            <a:ext cx="1905000" cy="1066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Process/ Thread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228600" y="57150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Blocking </a:t>
            </a:r>
            <a:r>
              <a:rPr lang="en-US" smtClean="0"/>
              <a:t>Times?: Message </a:t>
            </a:r>
            <a:r>
              <a:rPr lang="en-US" dirty="0" smtClean="0"/>
              <a:t>Pipe Line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09600" y="990600"/>
            <a:ext cx="2667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send(&lt;port&gt;, &lt;expression&gt;)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76800" y="1066800"/>
            <a:ext cx="35052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call(&lt;port&gt;, &lt;method&gt;, &lt;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params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&gt;)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322330300"/>
      </p:ext>
    </p:extLst>
  </p:cSld>
  <p:clrMapOvr>
    <a:masterClrMapping/>
  </p:clrMapOvr>
  <p:transition advTm="17453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Message Passing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600200" y="1295400"/>
            <a:ext cx="5486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Alternative to Shared Memory and Software Interrupts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28800" y="2514600"/>
            <a:ext cx="2438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Sockets</a:t>
            </a:r>
          </a:p>
        </p:txBody>
      </p:sp>
      <p:sp>
        <p:nvSpPr>
          <p:cNvPr id="8" name="Rectangle 7"/>
          <p:cNvSpPr/>
          <p:nvPr/>
        </p:nvSpPr>
        <p:spPr>
          <a:xfrm>
            <a:off x="1612106" y="1905000"/>
            <a:ext cx="5474494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Many Examples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43400" y="2514600"/>
            <a:ext cx="2514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 Channels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8800" y="3124200"/>
            <a:ext cx="2438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Pipes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43400" y="3124200"/>
            <a:ext cx="2514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HTTP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28800" y="3733800"/>
            <a:ext cx="24384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Web Services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43400" y="3733800"/>
            <a:ext cx="2514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RMI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00200" y="4953000"/>
            <a:ext cx="5486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Common mechanism and issues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00200" y="5562600"/>
            <a:ext cx="5486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 model to cover all of them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00200" y="4343400"/>
            <a:ext cx="5486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Traditionally: RPC not considered message passing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00200" y="6096000"/>
            <a:ext cx="5486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 (Generalized IPC) based on abstract model</a:t>
            </a:r>
          </a:p>
        </p:txBody>
      </p:sp>
      <p:pic>
        <p:nvPicPr>
          <p:cNvPr id="19" name="~PP2015.WAV">
            <a:hlinkClick r:id="" action="ppaction://media"/>
          </p:cNvPr>
          <p:cNvPicPr>
            <a:picLocks noRot="1" noChangeAspect="1"/>
          </p:cNvPicPr>
          <p:nvPr>
            <a:wavAudioFile r:embed="rId2" name="~PP2015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1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2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2|14.4|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7|0.7|49.2|7.4|7.8|7.9|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6.7|68.5|11.4|62.3|0.8|35|36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4|1.7|8.2|9.6|1|2.9|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1.9|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4.4|1.5|0.9|24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8|1|14.1|36|14.8|1.1|64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8.3|69.7|74.5|0.9|6.7|0.7|23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4.9|1.1|5.4|1|72.8|29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1.6|28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8.7|10|9.3|1.1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2|14.4|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2|3.6|1.6|134.1|2.5|5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5|5.5|0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5.3|0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3.2|4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1|2.1|6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5.6|6.5|2.4|5.9|31.4|12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5.9|1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1|15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2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.6|69.4|7.2|1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2|14.4|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|22|9.4|20.6|35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0.9|2.4|3.5|1.2|1.2|2.8|4.5|141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6.6|1.2|3.1|1.3|1.9|1.5|63.4|0.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9|4.2|2.2|10.3|7.7|1.5|2.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2|4.3|10.5|12.4|16.5|22.8|6.3|144.5|1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6.3|21.1|5.6|8.8|3.3|5.1|1.8|18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1|11.4|2.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8|24.6|0.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7|57.7|1.9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2|14.4|1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5.1|4.9|3.1|12.6|2.3|83.3|2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|2.5|3|4.6|3.6|1.7|62.7|93.9|1.9|1.3|1.9|0.7|0.9|5.2|1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8.1|4.3|34.7|3.8|5.2|2.9|12.4|4.6|1.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7.6|193.6|157.8|2|3.5|7.4|27.4|1.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3.7|121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8.3|7.1|5.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0.9|48.2|34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|7.3|6.6|1.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|4.4|18.3|26|1.7|1.9|2.5|16.1|1.4|1.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|54.1|7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2|0.2|0.2|0.2|0.5|0.3|0.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5.3|45.1|22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3.5|3.3|1.4|1.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6|125.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6|11.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45.5|4.7|14.1|7.3|6.9|1.8|9.7|32.6|6.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3.2|21.9|1.3|1.6|1|2.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3.6|2.1|5.8|1.7|53.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|5.2|1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16.3|5.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4|1.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|2.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5|2.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3.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6.3|13.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0.2|1.3|3.3|18.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5|13.5|6.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3.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6.6|1.2|3.1|1.3|1.9|1.5|63.4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0.6|2.3|5.2|4.2|8.9|2|29.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2|14.4|1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2|14.4|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6|11.3|121.7|3.9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8|5.2|2.3|2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25638</TotalTime>
  <Words>4919</Words>
  <Application>Microsoft Office PowerPoint</Application>
  <PresentationFormat>On-screen Show (4:3)</PresentationFormat>
  <Paragraphs>1138</Paragraphs>
  <Slides>85</Slides>
  <Notes>33</Notes>
  <HiddenSlides>0</HiddenSlides>
  <MMClips>76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Oriel</vt:lpstr>
      <vt:lpstr>Inter Process and Thread Communication</vt:lpstr>
      <vt:lpstr>Coupling Information Exchange</vt:lpstr>
      <vt:lpstr>Intra Process Shared Memory</vt:lpstr>
      <vt:lpstr>Inter Process Shared Memory</vt:lpstr>
      <vt:lpstr>Shared Memory Pros and Cons</vt:lpstr>
      <vt:lpstr>Software Interrupts (Signals)</vt:lpstr>
      <vt:lpstr>OS-Process Communication</vt:lpstr>
      <vt:lpstr>Software Interrupts Pro and Cons</vt:lpstr>
      <vt:lpstr>Message Passing</vt:lpstr>
      <vt:lpstr>Message Passing</vt:lpstr>
      <vt:lpstr>Issues in Message Passing</vt:lpstr>
      <vt:lpstr>Reliable vs. Un-Reliable</vt:lpstr>
      <vt:lpstr>In-Order vs. Not In-Order Delivery</vt:lpstr>
      <vt:lpstr>Access</vt:lpstr>
      <vt:lpstr>Simplex Bound Port</vt:lpstr>
      <vt:lpstr>Duplex Bound Port</vt:lpstr>
      <vt:lpstr>Simplex Input Port</vt:lpstr>
      <vt:lpstr>(Replying) Duplex Input Port</vt:lpstr>
      <vt:lpstr>Simplex Output Port</vt:lpstr>
      <vt:lpstr>Duplex Output Port</vt:lpstr>
      <vt:lpstr>Simplex Free Port</vt:lpstr>
      <vt:lpstr>Simplex Free Port (Review)</vt:lpstr>
      <vt:lpstr>Duplex Free Port</vt:lpstr>
      <vt:lpstr>Queue Location in Input Port and Message Latency</vt:lpstr>
      <vt:lpstr>Duplex Output Port</vt:lpstr>
      <vt:lpstr>Duplex Free Port</vt:lpstr>
      <vt:lpstr>Issues in Message Passing</vt:lpstr>
      <vt:lpstr>Send Semantics?</vt:lpstr>
      <vt:lpstr>Remote Assignment (Data Communication)</vt:lpstr>
      <vt:lpstr>Byte Data Communication</vt:lpstr>
      <vt:lpstr>Stream Communication</vt:lpstr>
      <vt:lpstr>Block Communication</vt:lpstr>
      <vt:lpstr>Object Data Communication</vt:lpstr>
      <vt:lpstr>Remote  Procedure Call (RPC)</vt:lpstr>
      <vt:lpstr>Remote Assignment vs.  Procedure Call</vt:lpstr>
      <vt:lpstr>Simulating Remote Procedure Call</vt:lpstr>
      <vt:lpstr>Simulating Remote Assignment </vt:lpstr>
      <vt:lpstr>Remote Procedure Call vs. Remote Assignment</vt:lpstr>
      <vt:lpstr>Issues in Message Passing</vt:lpstr>
      <vt:lpstr>Abstract Send</vt:lpstr>
      <vt:lpstr>Language/Compiler Support: Type Checking and Special Syntax</vt:lpstr>
      <vt:lpstr>Issues in Message Passing</vt:lpstr>
      <vt:lpstr>Synchronous vs. Asynchronous</vt:lpstr>
      <vt:lpstr>Asynchronous RPC?</vt:lpstr>
      <vt:lpstr>Synchronous vs. Asynchronous vs. Blocking Operations</vt:lpstr>
      <vt:lpstr>Blocking (Logical) Times? A La Binding Time</vt:lpstr>
      <vt:lpstr>Blocking Times?: Message Pipe Line</vt:lpstr>
      <vt:lpstr>Blocking Times Pros</vt:lpstr>
      <vt:lpstr>Late Blocking and Buffering </vt:lpstr>
      <vt:lpstr>Other Operations?</vt:lpstr>
      <vt:lpstr>Explicit Receive (Language Support)</vt:lpstr>
      <vt:lpstr>Synchronous vs. Asynchronous Receive</vt:lpstr>
      <vt:lpstr>Explicit Receive (Review)</vt:lpstr>
      <vt:lpstr>Synchronous vs. Asynchronous Receive (Review)</vt:lpstr>
      <vt:lpstr>Rendezvous in Sync RPC Send, Receive</vt:lpstr>
      <vt:lpstr>Synchronous vs. Asynchronous Receive</vt:lpstr>
      <vt:lpstr>Waiting on Multiple Receipts</vt:lpstr>
      <vt:lpstr>Abstract Sync Select with Sync Receive</vt:lpstr>
      <vt:lpstr>Usually Receive All Requests</vt:lpstr>
      <vt:lpstr>Guarded Receive</vt:lpstr>
      <vt:lpstr>Bounded Buffer Thread</vt:lpstr>
      <vt:lpstr>Thread/Process vs. Monitor</vt:lpstr>
      <vt:lpstr>Shared Memory/Message Passing Duality</vt:lpstr>
      <vt:lpstr>Flexibility Comparison</vt:lpstr>
      <vt:lpstr>Explicit Receive (Language Support)</vt:lpstr>
      <vt:lpstr>Implicit Receive (Language Support)</vt:lpstr>
      <vt:lpstr>Explicit vs. Implicit Receive</vt:lpstr>
      <vt:lpstr>Reply?</vt:lpstr>
      <vt:lpstr>Operation Summary</vt:lpstr>
      <vt:lpstr>Location of Communicating Threads?</vt:lpstr>
      <vt:lpstr>Intra-Process (Address Space) Communication</vt:lpstr>
      <vt:lpstr>Intra-Computer Message Passing</vt:lpstr>
      <vt:lpstr>Inter-Computer Message Passing</vt:lpstr>
      <vt:lpstr>Location: Applications</vt:lpstr>
      <vt:lpstr>How to Name Port?</vt:lpstr>
      <vt:lpstr>Intra-Process (Address Space) Communication</vt:lpstr>
      <vt:lpstr>Intra-Computer Message Passing</vt:lpstr>
      <vt:lpstr>Handle-Based Message Passing</vt:lpstr>
      <vt:lpstr>Non Handle-based Inter-Computer Message Passing</vt:lpstr>
      <vt:lpstr>Handle vs Non Handle</vt:lpstr>
      <vt:lpstr>IPC Design Space</vt:lpstr>
      <vt:lpstr>Extra Slides</vt:lpstr>
      <vt:lpstr>How to Name Port?</vt:lpstr>
      <vt:lpstr>Inter-Computer Message Passing</vt:lpstr>
      <vt:lpstr>Blocking Times?: Message Pipe Line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dewan</cp:lastModifiedBy>
  <cp:revision>2202</cp:revision>
  <dcterms:created xsi:type="dcterms:W3CDTF">2006-08-16T00:00:00Z</dcterms:created>
  <dcterms:modified xsi:type="dcterms:W3CDTF">2011-10-09T20:08:21Z</dcterms:modified>
</cp:coreProperties>
</file>