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slides/slide99.xml" ContentType="application/vnd.openxmlformats-officedocument.presentationml.slide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notesSlides/notesSlide13.xml" ContentType="application/vnd.openxmlformats-officedocument.presentationml.notesSlide+xml"/>
  <Override PartName="/ppt/tags/tag82.xml" ContentType="application/vnd.openxmlformats-officedocument.presentationml.tags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notesSlides/notesSlide9.xml" ContentType="application/vnd.openxmlformats-officedocument.presentationml.notesSlide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notesSlides/notesSlide11.xml" ContentType="application/vnd.openxmlformats-officedocument.presentationml.notesSlide+xml"/>
  <Override PartName="/ppt/tags/tag80.xml" ContentType="application/vnd.openxmlformats-officedocument.presentationml.tags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slides/slide129.xml" ContentType="application/vnd.openxmlformats-officedocument.presentationml.slide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tags/tag81.xml" ContentType="application/vnd.openxmlformats-officedocument.presentationml.tags+xml"/>
  <Override PartName="/ppt/slides/slide118.xml" ContentType="application/vnd.openxmlformats-officedocument.presentationml.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5"/>
  </p:notesMasterIdLst>
  <p:handoutMasterIdLst>
    <p:handoutMasterId r:id="rId136"/>
  </p:handoutMasterIdLst>
  <p:sldIdLst>
    <p:sldId id="256" r:id="rId2"/>
    <p:sldId id="567" r:id="rId3"/>
    <p:sldId id="719" r:id="rId4"/>
    <p:sldId id="592" r:id="rId5"/>
    <p:sldId id="593" r:id="rId6"/>
    <p:sldId id="594" r:id="rId7"/>
    <p:sldId id="595" r:id="rId8"/>
    <p:sldId id="604" r:id="rId9"/>
    <p:sldId id="603" r:id="rId10"/>
    <p:sldId id="697" r:id="rId11"/>
    <p:sldId id="574" r:id="rId12"/>
    <p:sldId id="578" r:id="rId13"/>
    <p:sldId id="579" r:id="rId14"/>
    <p:sldId id="572" r:id="rId15"/>
    <p:sldId id="637" r:id="rId16"/>
    <p:sldId id="638" r:id="rId17"/>
    <p:sldId id="639" r:id="rId18"/>
    <p:sldId id="640" r:id="rId19"/>
    <p:sldId id="641" r:id="rId20"/>
    <p:sldId id="689" r:id="rId21"/>
    <p:sldId id="642" r:id="rId22"/>
    <p:sldId id="643" r:id="rId23"/>
    <p:sldId id="644" r:id="rId24"/>
    <p:sldId id="647" r:id="rId25"/>
    <p:sldId id="656" r:id="rId26"/>
    <p:sldId id="686" r:id="rId27"/>
    <p:sldId id="679" r:id="rId28"/>
    <p:sldId id="664" r:id="rId29"/>
    <p:sldId id="659" r:id="rId30"/>
    <p:sldId id="676" r:id="rId31"/>
    <p:sldId id="680" r:id="rId32"/>
    <p:sldId id="661" r:id="rId33"/>
    <p:sldId id="687" r:id="rId34"/>
    <p:sldId id="681" r:id="rId35"/>
    <p:sldId id="672" r:id="rId36"/>
    <p:sldId id="673" r:id="rId37"/>
    <p:sldId id="675" r:id="rId38"/>
    <p:sldId id="677" r:id="rId39"/>
    <p:sldId id="684" r:id="rId40"/>
    <p:sldId id="690" r:id="rId41"/>
    <p:sldId id="682" r:id="rId42"/>
    <p:sldId id="678" r:id="rId43"/>
    <p:sldId id="743" r:id="rId44"/>
    <p:sldId id="744" r:id="rId45"/>
    <p:sldId id="691" r:id="rId46"/>
    <p:sldId id="645" r:id="rId47"/>
    <p:sldId id="650" r:id="rId48"/>
    <p:sldId id="651" r:id="rId49"/>
    <p:sldId id="652" r:id="rId50"/>
    <p:sldId id="597" r:id="rId51"/>
    <p:sldId id="623" r:id="rId52"/>
    <p:sldId id="631" r:id="rId53"/>
    <p:sldId id="598" r:id="rId54"/>
    <p:sldId id="606" r:id="rId55"/>
    <p:sldId id="608" r:id="rId56"/>
    <p:sldId id="609" r:id="rId57"/>
    <p:sldId id="610" r:id="rId58"/>
    <p:sldId id="612" r:id="rId59"/>
    <p:sldId id="613" r:id="rId60"/>
    <p:sldId id="619" r:id="rId61"/>
    <p:sldId id="620" r:id="rId62"/>
    <p:sldId id="621" r:id="rId63"/>
    <p:sldId id="624" r:id="rId64"/>
    <p:sldId id="627" r:id="rId65"/>
    <p:sldId id="626" r:id="rId66"/>
    <p:sldId id="628" r:id="rId67"/>
    <p:sldId id="602" r:id="rId68"/>
    <p:sldId id="747" r:id="rId69"/>
    <p:sldId id="654" r:id="rId70"/>
    <p:sldId id="655" r:id="rId71"/>
    <p:sldId id="629" r:id="rId72"/>
    <p:sldId id="635" r:id="rId73"/>
    <p:sldId id="693" r:id="rId74"/>
    <p:sldId id="694" r:id="rId75"/>
    <p:sldId id="695" r:id="rId76"/>
    <p:sldId id="698" r:id="rId77"/>
    <p:sldId id="700" r:id="rId78"/>
    <p:sldId id="696" r:id="rId79"/>
    <p:sldId id="702" r:id="rId80"/>
    <p:sldId id="701" r:id="rId81"/>
    <p:sldId id="708" r:id="rId82"/>
    <p:sldId id="709" r:id="rId83"/>
    <p:sldId id="711" r:id="rId84"/>
    <p:sldId id="710" r:id="rId85"/>
    <p:sldId id="706" r:id="rId86"/>
    <p:sldId id="707" r:id="rId87"/>
    <p:sldId id="748" r:id="rId88"/>
    <p:sldId id="729" r:id="rId89"/>
    <p:sldId id="730" r:id="rId90"/>
    <p:sldId id="712" r:id="rId91"/>
    <p:sldId id="714" r:id="rId92"/>
    <p:sldId id="715" r:id="rId93"/>
    <p:sldId id="716" r:id="rId94"/>
    <p:sldId id="725" r:id="rId95"/>
    <p:sldId id="724" r:id="rId96"/>
    <p:sldId id="717" r:id="rId97"/>
    <p:sldId id="731" r:id="rId98"/>
    <p:sldId id="749" r:id="rId99"/>
    <p:sldId id="733" r:id="rId100"/>
    <p:sldId id="736" r:id="rId101"/>
    <p:sldId id="737" r:id="rId102"/>
    <p:sldId id="735" r:id="rId103"/>
    <p:sldId id="745" r:id="rId104"/>
    <p:sldId id="751" r:id="rId105"/>
    <p:sldId id="750" r:id="rId106"/>
    <p:sldId id="746" r:id="rId107"/>
    <p:sldId id="728" r:id="rId108"/>
    <p:sldId id="726" r:id="rId109"/>
    <p:sldId id="727" r:id="rId110"/>
    <p:sldId id="590" r:id="rId111"/>
    <p:sldId id="573" r:id="rId112"/>
    <p:sldId id="314" r:id="rId113"/>
    <p:sldId id="336" r:id="rId114"/>
    <p:sldId id="416" r:id="rId115"/>
    <p:sldId id="418" r:id="rId116"/>
    <p:sldId id="444" r:id="rId117"/>
    <p:sldId id="447" r:id="rId118"/>
    <p:sldId id="485" r:id="rId119"/>
    <p:sldId id="487" r:id="rId120"/>
    <p:sldId id="533" r:id="rId121"/>
    <p:sldId id="605" r:id="rId122"/>
    <p:sldId id="611" r:id="rId123"/>
    <p:sldId id="648" r:id="rId124"/>
    <p:sldId id="649" r:id="rId125"/>
    <p:sldId id="653" r:id="rId126"/>
    <p:sldId id="721" r:id="rId127"/>
    <p:sldId id="722" r:id="rId128"/>
    <p:sldId id="723" r:id="rId129"/>
    <p:sldId id="738" r:id="rId130"/>
    <p:sldId id="739" r:id="rId131"/>
    <p:sldId id="740" r:id="rId132"/>
    <p:sldId id="741" r:id="rId133"/>
    <p:sldId id="742" r:id="rId134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BD53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12" autoAdjust="0"/>
    <p:restoredTop sz="94915" autoAdjust="0"/>
  </p:normalViewPr>
  <p:slideViewPr>
    <p:cSldViewPr>
      <p:cViewPr>
        <p:scale>
          <a:sx n="70" d="100"/>
          <a:sy n="70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36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058B8E9-B5B1-48EF-A384-E4A943DA83A7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DF4898-2120-4E0B-890F-0E75DC2A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70550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165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7112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47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.wav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9.wav"/><Relationship Id="rId1" Type="http://schemas.openxmlformats.org/officeDocument/2006/relationships/tags" Target="../tags/tag69.xml"/><Relationship Id="rId4" Type="http://schemas.openxmlformats.org/officeDocument/2006/relationships/image" Target="../media/image3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0.wav"/><Relationship Id="rId1" Type="http://schemas.openxmlformats.org/officeDocument/2006/relationships/tags" Target="../tags/tag70.xm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1.wav"/><Relationship Id="rId1" Type="http://schemas.openxmlformats.org/officeDocument/2006/relationships/tags" Target="../tags/tag71.xml"/><Relationship Id="rId4" Type="http://schemas.openxmlformats.org/officeDocument/2006/relationships/image" Target="../media/image3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2.wav"/><Relationship Id="rId1" Type="http://schemas.openxmlformats.org/officeDocument/2006/relationships/tags" Target="../tags/tag72.xml"/><Relationship Id="rId4" Type="http://schemas.openxmlformats.org/officeDocument/2006/relationships/image" Target="../media/image3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3.wav"/><Relationship Id="rId1" Type="http://schemas.openxmlformats.org/officeDocument/2006/relationships/tags" Target="../tags/tag73.xml"/><Relationship Id="rId4" Type="http://schemas.openxmlformats.org/officeDocument/2006/relationships/image" Target="../media/image3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04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05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.wav"/><Relationship Id="rId1" Type="http://schemas.openxmlformats.org/officeDocument/2006/relationships/tags" Target="../tags/tag74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.wav"/><Relationship Id="rId1" Type="http://schemas.openxmlformats.org/officeDocument/2006/relationships/tags" Target="../tags/tag75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.wav"/><Relationship Id="rId1" Type="http://schemas.openxmlformats.org/officeDocument/2006/relationships/tags" Target="../tags/tag76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1.wav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0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2.wav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3.wav"/><Relationship Id="rId1" Type="http://schemas.openxmlformats.org/officeDocument/2006/relationships/tags" Target="../tags/tag9.xml"/><Relationship Id="rId4" Type="http://schemas.openxmlformats.org/officeDocument/2006/relationships/image" Target="../media/image2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4.wav"/><Relationship Id="rId1" Type="http://schemas.openxmlformats.org/officeDocument/2006/relationships/tags" Target="../tags/tag10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5.wav"/><Relationship Id="rId1" Type="http://schemas.openxmlformats.org/officeDocument/2006/relationships/tags" Target="../tags/tag1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6.wav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7.wav"/><Relationship Id="rId1" Type="http://schemas.openxmlformats.org/officeDocument/2006/relationships/tags" Target="../tags/tag1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8.wav"/><Relationship Id="rId1" Type="http://schemas.openxmlformats.org/officeDocument/2006/relationships/tags" Target="../tags/tag14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0.wav"/><Relationship Id="rId1" Type="http://schemas.openxmlformats.org/officeDocument/2006/relationships/tags" Target="../tags/tag15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4.wav"/><Relationship Id="rId1" Type="http://schemas.openxmlformats.org/officeDocument/2006/relationships/tags" Target="../tags/tag16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6.wav"/><Relationship Id="rId1" Type="http://schemas.openxmlformats.org/officeDocument/2006/relationships/tags" Target="../tags/tag1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8.wav"/><Relationship Id="rId1" Type="http://schemas.openxmlformats.org/officeDocument/2006/relationships/tags" Target="../tags/tag18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0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2.wav"/><Relationship Id="rId1" Type="http://schemas.openxmlformats.org/officeDocument/2006/relationships/tags" Target="../tags/tag19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3.wav"/><Relationship Id="rId1" Type="http://schemas.openxmlformats.org/officeDocument/2006/relationships/tags" Target="../tags/tag20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4.wav"/><Relationship Id="rId1" Type="http://schemas.openxmlformats.org/officeDocument/2006/relationships/tags" Target="../tags/tag21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5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6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7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8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.wav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0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1.wav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3.wav"/><Relationship Id="rId1" Type="http://schemas.openxmlformats.org/officeDocument/2006/relationships/tags" Target="../tags/tag22.xml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4.wav"/><Relationship Id="rId1" Type="http://schemas.openxmlformats.org/officeDocument/2006/relationships/tags" Target="../tags/tag23.xml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5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6.wav"/><Relationship Id="rId1" Type="http://schemas.openxmlformats.org/officeDocument/2006/relationships/tags" Target="../tags/tag24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7.wav"/><Relationship Id="rId1" Type="http://schemas.openxmlformats.org/officeDocument/2006/relationships/tags" Target="../tags/tag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8.wav"/><Relationship Id="rId1" Type="http://schemas.openxmlformats.org/officeDocument/2006/relationships/tags" Target="../tags/tag2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.wav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9.wav"/><Relationship Id="rId1" Type="http://schemas.openxmlformats.org/officeDocument/2006/relationships/tags" Target="../tags/tag27.xml"/><Relationship Id="rId4" Type="http://schemas.openxmlformats.org/officeDocument/2006/relationships/image" Target="../media/image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0.wav"/><Relationship Id="rId1" Type="http://schemas.openxmlformats.org/officeDocument/2006/relationships/tags" Target="../tags/tag28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1.wav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2.wav"/><Relationship Id="rId1" Type="http://schemas.openxmlformats.org/officeDocument/2006/relationships/tags" Target="../tags/tag29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3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4.wav"/><Relationship Id="rId1" Type="http://schemas.openxmlformats.org/officeDocument/2006/relationships/tags" Target="../tags/tag30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5.wav"/><Relationship Id="rId1" Type="http://schemas.openxmlformats.org/officeDocument/2006/relationships/tags" Target="../tags/tag31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6.wav"/><Relationship Id="rId1" Type="http://schemas.openxmlformats.org/officeDocument/2006/relationships/tags" Target="../tags/tag3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7.wav"/><Relationship Id="rId1" Type="http://schemas.openxmlformats.org/officeDocument/2006/relationships/tags" Target="../tags/tag33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8.wav"/><Relationship Id="rId1" Type="http://schemas.openxmlformats.org/officeDocument/2006/relationships/tags" Target="../tags/tag3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.wav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9.wav"/><Relationship Id="rId1" Type="http://schemas.openxmlformats.org/officeDocument/2006/relationships/tags" Target="../tags/tag35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0.wav"/><Relationship Id="rId1" Type="http://schemas.openxmlformats.org/officeDocument/2006/relationships/tags" Target="../tags/tag36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1.wav"/><Relationship Id="rId1" Type="http://schemas.openxmlformats.org/officeDocument/2006/relationships/tags" Target="../tags/tag37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2.wav"/><Relationship Id="rId1" Type="http://schemas.openxmlformats.org/officeDocument/2006/relationships/tags" Target="../tags/tag38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3.wav"/><Relationship Id="rId1" Type="http://schemas.openxmlformats.org/officeDocument/2006/relationships/tags" Target="../tags/tag39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4.wav"/><Relationship Id="rId1" Type="http://schemas.openxmlformats.org/officeDocument/2006/relationships/tags" Target="../tags/tag40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5.wav"/><Relationship Id="rId1" Type="http://schemas.openxmlformats.org/officeDocument/2006/relationships/tags" Target="../tags/tag41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6.wav"/><Relationship Id="rId1" Type="http://schemas.openxmlformats.org/officeDocument/2006/relationships/tags" Target="../tags/tag42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7.wav"/><Relationship Id="rId1" Type="http://schemas.openxmlformats.org/officeDocument/2006/relationships/tags" Target="../tags/tag43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8.wav"/><Relationship Id="rId1" Type="http://schemas.openxmlformats.org/officeDocument/2006/relationships/tags" Target="../tags/tag44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.wav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9.wav"/><Relationship Id="rId1" Type="http://schemas.openxmlformats.org/officeDocument/2006/relationships/tags" Target="../tags/tag45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0.wav"/><Relationship Id="rId1" Type="http://schemas.openxmlformats.org/officeDocument/2006/relationships/tags" Target="../tags/tag46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1.wav"/><Relationship Id="rId1" Type="http://schemas.openxmlformats.org/officeDocument/2006/relationships/tags" Target="../tags/tag47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2.wav"/><Relationship Id="rId1" Type="http://schemas.openxmlformats.org/officeDocument/2006/relationships/tags" Target="../tags/tag48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3.wav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4.wav"/><Relationship Id="rId1" Type="http://schemas.openxmlformats.org/officeDocument/2006/relationships/tags" Target="../tags/tag49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5.wav"/><Relationship Id="rId1" Type="http://schemas.openxmlformats.org/officeDocument/2006/relationships/tags" Target="../tags/tag50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6.wav"/><Relationship Id="rId1" Type="http://schemas.openxmlformats.org/officeDocument/2006/relationships/tags" Target="../tags/tag51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7.wav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8.wav"/><Relationship Id="rId1" Type="http://schemas.openxmlformats.org/officeDocument/2006/relationships/tags" Target="../tags/tag5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.wav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9.wav"/><Relationship Id="rId1" Type="http://schemas.openxmlformats.org/officeDocument/2006/relationships/tags" Target="../tags/tag53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0.wav"/><Relationship Id="rId1" Type="http://schemas.openxmlformats.org/officeDocument/2006/relationships/tags" Target="../tags/tag54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2.wav"/><Relationship Id="rId1" Type="http://schemas.openxmlformats.org/officeDocument/2006/relationships/tags" Target="../tags/tag55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3.wav"/><Relationship Id="rId1" Type="http://schemas.openxmlformats.org/officeDocument/2006/relationships/tags" Target="../tags/tag56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4.wav"/><Relationship Id="rId1" Type="http://schemas.openxmlformats.org/officeDocument/2006/relationships/tags" Target="../tags/tag57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5.wav"/><Relationship Id="rId1" Type="http://schemas.openxmlformats.org/officeDocument/2006/relationships/tags" Target="../tags/tag58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6.wav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png"/><Relationship Id="rId2" Type="http://schemas.openxmlformats.org/officeDocument/2006/relationships/audio" Target="../media/audio87.wav"/><Relationship Id="rId1" Type="http://schemas.openxmlformats.org/officeDocument/2006/relationships/tags" Target="../tags/tag59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8.wav"/><Relationship Id="rId1" Type="http://schemas.openxmlformats.org/officeDocument/2006/relationships/tags" Target="../tags/tag60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.wav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hyperlink" Target="http://en.wikipedia.org/wiki/Object-relational_impedance_mismatch" TargetMode="External"/><Relationship Id="rId4" Type="http://schemas.openxmlformats.org/officeDocument/2006/relationships/hyperlink" Target="http://en.wikipedia.org/wiki/Impedance_matching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9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0.wav"/><Relationship Id="rId1" Type="http://schemas.openxmlformats.org/officeDocument/2006/relationships/tags" Target="../tags/tag61.xml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9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2.wav"/><Relationship Id="rId1" Type="http://schemas.openxmlformats.org/officeDocument/2006/relationships/tags" Target="../tags/tag62.xml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3.wav"/><Relationship Id="rId1" Type="http://schemas.openxmlformats.org/officeDocument/2006/relationships/tags" Target="../tags/tag63.xml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4.wav"/><Relationship Id="rId1" Type="http://schemas.openxmlformats.org/officeDocument/2006/relationships/tags" Target="../tags/tag64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5.wav"/><Relationship Id="rId1" Type="http://schemas.openxmlformats.org/officeDocument/2006/relationships/tags" Target="../tags/tag65.xml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6.wav"/><Relationship Id="rId1" Type="http://schemas.openxmlformats.org/officeDocument/2006/relationships/tags" Target="../tags/tag66.xml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7.wav"/><Relationship Id="rId1" Type="http://schemas.openxmlformats.org/officeDocument/2006/relationships/tags" Target="../tags/tag67.xml"/><Relationship Id="rId4" Type="http://schemas.openxmlformats.org/officeDocument/2006/relationships/image" Target="../media/image2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8.wav"/><Relationship Id="rId1" Type="http://schemas.openxmlformats.org/officeDocument/2006/relationships/tags" Target="../tags/tag68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Asynchronous NIO Programming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r>
              <a:rPr lang="en-US" dirty="0" smtClean="0"/>
              <a:t> (FB 150, dewan@unc.edu)</a:t>
            </a:r>
            <a:endParaRPr lang="en-US" dirty="0"/>
          </a:p>
        </p:txBody>
      </p:sp>
      <p:pic>
        <p:nvPicPr>
          <p:cNvPr id="4" name="~PP2494.WAV">
            <a:hlinkClick r:id="" action="ppaction://media"/>
          </p:cNvPr>
          <p:cNvPicPr>
            <a:picLocks noRot="1" noChangeAspect="1"/>
          </p:cNvPicPr>
          <p:nvPr>
            <a:wavAudioFile r:embed="rId1" name="~PP249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 Flow</a:t>
            </a:r>
            <a:endParaRPr lang="en-US" dirty="0"/>
          </a:p>
        </p:txBody>
      </p:sp>
      <p:sp>
        <p:nvSpPr>
          <p:cNvPr id="191" name="Rectangle 190"/>
          <p:cNvSpPr/>
          <p:nvPr/>
        </p:nvSpPr>
        <p:spPr>
          <a:xfrm>
            <a:off x="228600" y="16002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Sending Port and  Skeleton</a:t>
            </a:r>
            <a:endParaRPr lang="en-US" sz="1600" dirty="0"/>
          </a:p>
        </p:txBody>
      </p:sp>
      <p:sp>
        <p:nvSpPr>
          <p:cNvPr id="192" name="Rectangle 191"/>
          <p:cNvSpPr/>
          <p:nvPr/>
        </p:nvSpPr>
        <p:spPr>
          <a:xfrm>
            <a:off x="228600" y="37338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Sending Driver</a:t>
            </a:r>
            <a:endParaRPr lang="en-US" sz="1600" dirty="0"/>
          </a:p>
        </p:txBody>
      </p:sp>
      <p:sp>
        <p:nvSpPr>
          <p:cNvPr id="194" name="Rectangle 193"/>
          <p:cNvSpPr/>
          <p:nvPr/>
        </p:nvSpPr>
        <p:spPr>
          <a:xfrm>
            <a:off x="228600" y="44958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Channel</a:t>
            </a:r>
            <a:endParaRPr lang="en-US" sz="1600" dirty="0"/>
          </a:p>
        </p:txBody>
      </p:sp>
      <p:sp>
        <p:nvSpPr>
          <p:cNvPr id="195" name="Rectangle 194"/>
          <p:cNvSpPr/>
          <p:nvPr/>
        </p:nvSpPr>
        <p:spPr>
          <a:xfrm>
            <a:off x="228600" y="26670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 Forwarder</a:t>
            </a:r>
            <a:endParaRPr lang="en-US" sz="1600" dirty="0"/>
          </a:p>
        </p:txBody>
      </p:sp>
      <p:cxnSp>
        <p:nvCxnSpPr>
          <p:cNvPr id="196" name="Straight Arrow Connector 195"/>
          <p:cNvCxnSpPr/>
          <p:nvPr/>
        </p:nvCxnSpPr>
        <p:spPr>
          <a:xfrm rot="5400000" flipH="1" flipV="1">
            <a:off x="3352006" y="41140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 rot="5400000">
            <a:off x="190500" y="3086100"/>
            <a:ext cx="1295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>
          <a:xfrm rot="16200000" flipH="1">
            <a:off x="648494" y="43807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724400" y="37338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Receiving Driver</a:t>
            </a:r>
            <a:endParaRPr lang="en-US" sz="1600" dirty="0"/>
          </a:p>
        </p:txBody>
      </p:sp>
      <p:sp>
        <p:nvSpPr>
          <p:cNvPr id="45" name="Rectangle 44"/>
          <p:cNvSpPr/>
          <p:nvPr/>
        </p:nvSpPr>
        <p:spPr>
          <a:xfrm>
            <a:off x="4724400" y="44958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Channel</a:t>
            </a:r>
            <a:endParaRPr lang="en-US" sz="1600" dirty="0"/>
          </a:p>
        </p:txBody>
      </p:sp>
      <p:cxnSp>
        <p:nvCxnSpPr>
          <p:cNvPr id="47" name="Straight Arrow Connector 46"/>
          <p:cNvCxnSpPr/>
          <p:nvPr/>
        </p:nvCxnSpPr>
        <p:spPr>
          <a:xfrm rot="16200000" flipH="1">
            <a:off x="5220494" y="43807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724400" y="26670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Receiving Port and Skeleton</a:t>
            </a:r>
            <a:endParaRPr lang="en-US" sz="1600" dirty="0"/>
          </a:p>
        </p:txBody>
      </p:sp>
      <p:cxnSp>
        <p:nvCxnSpPr>
          <p:cNvPr id="61" name="Straight Arrow Connector 60"/>
          <p:cNvCxnSpPr/>
          <p:nvPr/>
        </p:nvCxnSpPr>
        <p:spPr>
          <a:xfrm rot="16200000" flipH="1">
            <a:off x="5220494" y="36187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4724400" y="3124200"/>
            <a:ext cx="2133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messagReceived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68" name="Rectangle 67"/>
          <p:cNvSpPr/>
          <p:nvPr/>
        </p:nvSpPr>
        <p:spPr>
          <a:xfrm>
            <a:off x="3429000" y="3429000"/>
            <a:ext cx="762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send()</a:t>
            </a:r>
            <a:endParaRPr lang="en-US" sz="1600" dirty="0" smtClean="0"/>
          </a:p>
        </p:txBody>
      </p:sp>
      <p:cxnSp>
        <p:nvCxnSpPr>
          <p:cNvPr id="72" name="Straight Arrow Connector 71"/>
          <p:cNvCxnSpPr/>
          <p:nvPr/>
        </p:nvCxnSpPr>
        <p:spPr>
          <a:xfrm rot="10800000">
            <a:off x="4191000" y="4648200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228600" y="2133600"/>
            <a:ext cx="20574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messagSent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90" name="Rectangle 89"/>
          <p:cNvSpPr/>
          <p:nvPr/>
        </p:nvSpPr>
        <p:spPr>
          <a:xfrm>
            <a:off x="3505200" y="2362200"/>
            <a:ext cx="762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send()</a:t>
            </a:r>
            <a:endParaRPr lang="en-US" sz="1600" dirty="0" smtClean="0"/>
          </a:p>
        </p:txBody>
      </p:sp>
      <p:cxnSp>
        <p:nvCxnSpPr>
          <p:cNvPr id="96" name="Straight Arrow Connector 95"/>
          <p:cNvCxnSpPr>
            <a:stCxn id="68" idx="0"/>
          </p:cNvCxnSpPr>
          <p:nvPr/>
        </p:nvCxnSpPr>
        <p:spPr>
          <a:xfrm rot="5400000" flipH="1" flipV="1">
            <a:off x="3429794" y="3047206"/>
            <a:ext cx="762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28600" y="53340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Network Device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810000" y="4876800"/>
            <a:ext cx="1588" cy="533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724400" y="53340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Network Device</a:t>
            </a:r>
            <a:endParaRPr lang="en-US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 rot="16200000" flipH="1">
            <a:off x="5218906" y="51427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H="1">
            <a:off x="646906" y="51427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62000" y="4114800"/>
            <a:ext cx="64770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62000" y="4876800"/>
            <a:ext cx="64770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876800" y="1371600"/>
            <a:ext cx="3352800" cy="1142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Mismatch between GPIC and NIO  analogous to mismatch between NIO and Network Device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76800" y="5867400"/>
            <a:ext cx="3429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Learn some general principles in writing device drivers</a:t>
            </a:r>
          </a:p>
        </p:txBody>
      </p:sp>
      <p:pic>
        <p:nvPicPr>
          <p:cNvPr id="32" name="~PP1457.WAV">
            <a:hlinkClick r:id="" action="ppaction://media"/>
          </p:cNvPr>
          <p:cNvPicPr>
            <a:picLocks noRot="1" noChangeAspect="1"/>
          </p:cNvPicPr>
          <p:nvPr>
            <a:wavAudioFile r:embed="rId2" name="~PP145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3886200"/>
            <a:ext cx="1447800" cy="1600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76401" y="4419600"/>
            <a:ext cx="2861442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Set&lt;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SelectionKey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selectedKeys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1752600"/>
            <a:ext cx="31242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SelectionKey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register(Selector s,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ops )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1676400"/>
            <a:ext cx="14478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Selectable Channel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8600" y="5791200"/>
            <a:ext cx="1447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Selection Key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76402" y="3962400"/>
            <a:ext cx="1257298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select()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76401" y="5029200"/>
            <a:ext cx="1734207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Selector wakeup()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6400" y="6019800"/>
            <a:ext cx="261262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SelectableChannel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channel ()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76400" y="2362200"/>
            <a:ext cx="2514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configureBlocking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boolean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53000" y="3086100"/>
            <a:ext cx="3352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These operations are all hidden by having observers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~PP2872.WAV">
            <a:hlinkClick r:id="" action="ppaction://media"/>
          </p:cNvPr>
          <p:cNvPicPr>
            <a:picLocks noRot="1" noChangeAspect="1"/>
          </p:cNvPicPr>
          <p:nvPr>
            <a:wavAudioFile r:embed="rId2" name="~PP287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966789507"/>
      </p:ext>
    </p:extLst>
  </p:cSld>
  <p:clrMapOvr>
    <a:masterClrMapping/>
  </p:clrMapOvr>
  <p:transition advTm="113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2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ServerSocket</a:t>
            </a:r>
            <a:r>
              <a:rPr lang="en-US" dirty="0" smtClean="0"/>
              <a:t> and Socket Channels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90800" y="1524000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Selectable Channel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3400" y="2895599"/>
            <a:ext cx="1524000" cy="22098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      Socket Channel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724400" y="2895600"/>
            <a:ext cx="1524000" cy="2286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Channel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043752" y="2936543"/>
            <a:ext cx="2286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ServerSocket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socket()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48400" y="3505200"/>
            <a:ext cx="2362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read(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48400" y="4038600"/>
            <a:ext cx="2362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write(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48400" y="2971800"/>
            <a:ext cx="2362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cxnSp>
        <p:nvCxnSpPr>
          <p:cNvPr id="4" name="Straight Arrow Connector 3"/>
          <p:cNvCxnSpPr>
            <a:stCxn id="12" idx="0"/>
            <a:endCxn id="9" idx="2"/>
          </p:cNvCxnSpPr>
          <p:nvPr/>
        </p:nvCxnSpPr>
        <p:spPr>
          <a:xfrm flipV="1">
            <a:off x="1295400" y="2362200"/>
            <a:ext cx="2019300" cy="5333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81100" y="2267918"/>
            <a:ext cx="8001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IS-A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0"/>
            <a:endCxn id="9" idx="2"/>
          </p:cNvCxnSpPr>
          <p:nvPr/>
        </p:nvCxnSpPr>
        <p:spPr>
          <a:xfrm flipH="1" flipV="1">
            <a:off x="3314700" y="2362200"/>
            <a:ext cx="21717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86300" y="2301497"/>
            <a:ext cx="8001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IS-A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068954" y="3471080"/>
            <a:ext cx="2286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SocketChannel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accept()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48400" y="4572000"/>
            <a:ext cx="2362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(finish)connect()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4800" y="5502324"/>
            <a:ext cx="3352800" cy="8905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Accept, connect, read, write associated with observer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4800" y="6477000"/>
            <a:ext cx="340142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finishConnect</a:t>
            </a:r>
            <a:r>
              <a:rPr lang="en-US" dirty="0" smtClean="0"/>
              <a:t>() hidden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016405" y="5494360"/>
            <a:ext cx="3352800" cy="8984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Explicit accept, connect, write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" name="~PP3061.WAV">
            <a:hlinkClick r:id="" action="ppaction://media"/>
          </p:cNvPr>
          <p:cNvPicPr>
            <a:picLocks noRot="1" noChangeAspect="1"/>
          </p:cNvPicPr>
          <p:nvPr>
            <a:wavAudioFile r:embed="rId2" name="~PP306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392376238"/>
      </p:ext>
    </p:extLst>
  </p:cSld>
  <p:clrMapOvr>
    <a:masterClrMapping/>
  </p:clrMapOvr>
  <p:transition advTm="122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35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Observable NIO Façade: New Abstraction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0224" y="1143000"/>
            <a:ext cx="1676400" cy="43178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ObservableNIOManager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16624" y="1219200"/>
            <a:ext cx="5708176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accept(</a:t>
            </a:r>
            <a:r>
              <a:rPr lang="en-US" sz="1600" dirty="0" err="1"/>
              <a:t>ServerSocketChannel</a:t>
            </a:r>
            <a:r>
              <a:rPr lang="en-US" sz="1600" dirty="0"/>
              <a:t> </a:t>
            </a:r>
            <a:r>
              <a:rPr lang="en-US" sz="1600" dirty="0" err="1"/>
              <a:t>aChannel</a:t>
            </a:r>
            <a:r>
              <a:rPr lang="en-US" sz="1600" dirty="0"/>
              <a:t>, </a:t>
            </a:r>
            <a:r>
              <a:rPr lang="en-US" sz="1600" dirty="0" err="1"/>
              <a:t>SocketChannelAcceptListener</a:t>
            </a:r>
            <a:r>
              <a:rPr lang="en-US" sz="1600" dirty="0"/>
              <a:t>[] listeners);</a:t>
            </a:r>
          </a:p>
        </p:txBody>
      </p:sp>
      <p:sp>
        <p:nvSpPr>
          <p:cNvPr id="5" name="Rectangle 4"/>
          <p:cNvSpPr/>
          <p:nvPr/>
        </p:nvSpPr>
        <p:spPr>
          <a:xfrm>
            <a:off x="2216624" y="1905000"/>
            <a:ext cx="5708176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connect(</a:t>
            </a:r>
            <a:r>
              <a:rPr lang="en-US" sz="1600" dirty="0" err="1"/>
              <a:t>SocketChannel</a:t>
            </a:r>
            <a:r>
              <a:rPr lang="en-US" sz="1600" dirty="0"/>
              <a:t> </a:t>
            </a:r>
            <a:r>
              <a:rPr lang="en-US" sz="1600" dirty="0" err="1"/>
              <a:t>aSocketChannel</a:t>
            </a:r>
            <a:r>
              <a:rPr lang="en-US" sz="1600" dirty="0"/>
              <a:t>, </a:t>
            </a:r>
            <a:r>
              <a:rPr lang="en-US" sz="1600" dirty="0" err="1"/>
              <a:t>InetAddress</a:t>
            </a:r>
            <a:r>
              <a:rPr lang="en-US" sz="1600" dirty="0"/>
              <a:t> </a:t>
            </a:r>
            <a:r>
              <a:rPr lang="en-US" sz="1600" dirty="0" err="1"/>
              <a:t>s</a:t>
            </a:r>
            <a:r>
              <a:rPr lang="en-US" sz="1600" dirty="0" err="1" smtClean="0"/>
              <a:t>ServerHost</a:t>
            </a:r>
            <a:r>
              <a:rPr lang="en-US" sz="1600" dirty="0"/>
              <a:t>, </a:t>
            </a:r>
            <a:r>
              <a:rPr lang="en-US" sz="1600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thePort</a:t>
            </a:r>
            <a:r>
              <a:rPr lang="en-US" sz="1600" dirty="0"/>
              <a:t>, </a:t>
            </a:r>
            <a:r>
              <a:rPr lang="en-US" sz="1600" dirty="0" err="1"/>
              <a:t>SocketChannelConnectListener</a:t>
            </a:r>
            <a:r>
              <a:rPr lang="en-US" sz="1600" dirty="0"/>
              <a:t> </a:t>
            </a:r>
            <a:r>
              <a:rPr lang="en-US" sz="1600" dirty="0" err="1"/>
              <a:t>aListener</a:t>
            </a:r>
            <a:r>
              <a:rPr lang="en-US" sz="1600" dirty="0"/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2216624" y="2895600"/>
            <a:ext cx="5708176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write(</a:t>
            </a:r>
            <a:r>
              <a:rPr lang="en-US" sz="1600" dirty="0" err="1"/>
              <a:t>SocketChannel</a:t>
            </a:r>
            <a:r>
              <a:rPr lang="en-US" sz="1600" dirty="0"/>
              <a:t> </a:t>
            </a:r>
            <a:r>
              <a:rPr lang="en-US" sz="1600" dirty="0" err="1"/>
              <a:t>aChannel</a:t>
            </a:r>
            <a:r>
              <a:rPr lang="en-US" sz="1600" dirty="0"/>
              <a:t>, </a:t>
            </a:r>
            <a:r>
              <a:rPr lang="en-US" sz="1600" dirty="0" err="1"/>
              <a:t>ByteBuffer</a:t>
            </a:r>
            <a:r>
              <a:rPr lang="en-US" sz="1600" dirty="0"/>
              <a:t> </a:t>
            </a:r>
            <a:r>
              <a:rPr lang="en-US" sz="1600" dirty="0" err="1"/>
              <a:t>aByteBuffer</a:t>
            </a:r>
            <a:r>
              <a:rPr lang="en-US" sz="1600" dirty="0"/>
              <a:t>, </a:t>
            </a:r>
            <a:r>
              <a:rPr lang="en-US" sz="1600" dirty="0" err="1"/>
              <a:t>SocketChannelWriteListener</a:t>
            </a:r>
            <a:r>
              <a:rPr lang="en-US" sz="1600" dirty="0"/>
              <a:t>[] listeners);</a:t>
            </a:r>
          </a:p>
        </p:txBody>
      </p:sp>
      <p:sp>
        <p:nvSpPr>
          <p:cNvPr id="8" name="Rectangle 7"/>
          <p:cNvSpPr/>
          <p:nvPr/>
        </p:nvSpPr>
        <p:spPr>
          <a:xfrm>
            <a:off x="2216624" y="3733800"/>
            <a:ext cx="5708176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addReadListener</a:t>
            </a:r>
            <a:r>
              <a:rPr lang="en-US" sz="1600" dirty="0"/>
              <a:t>(</a:t>
            </a:r>
            <a:r>
              <a:rPr lang="en-US" sz="1600" dirty="0" err="1"/>
              <a:t>SocketChannel</a:t>
            </a:r>
            <a:r>
              <a:rPr lang="en-US" sz="1600" dirty="0"/>
              <a:t> </a:t>
            </a:r>
            <a:r>
              <a:rPr lang="en-US" sz="1600" dirty="0" err="1"/>
              <a:t>aChannel</a:t>
            </a:r>
            <a:r>
              <a:rPr lang="en-US" sz="1600" dirty="0"/>
              <a:t>, </a:t>
            </a:r>
            <a:r>
              <a:rPr lang="en-US" sz="1600" dirty="0" err="1"/>
              <a:t>SocketChannelReadListener</a:t>
            </a:r>
            <a:r>
              <a:rPr lang="en-US" sz="1600" dirty="0"/>
              <a:t> </a:t>
            </a:r>
            <a:r>
              <a:rPr lang="en-US" sz="1600" dirty="0" err="1"/>
              <a:t>aListener</a:t>
            </a:r>
            <a:r>
              <a:rPr lang="en-US" sz="1600" dirty="0"/>
              <a:t>);</a:t>
            </a:r>
          </a:p>
        </p:txBody>
      </p:sp>
      <p:sp>
        <p:nvSpPr>
          <p:cNvPr id="9" name="Rectangle 8"/>
          <p:cNvSpPr/>
          <p:nvPr/>
        </p:nvSpPr>
        <p:spPr>
          <a:xfrm>
            <a:off x="2216624" y="4572000"/>
            <a:ext cx="5708176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addCloseListener</a:t>
            </a:r>
            <a:r>
              <a:rPr lang="en-US" sz="1600" dirty="0"/>
              <a:t>(</a:t>
            </a:r>
            <a:r>
              <a:rPr lang="en-US" sz="1600" dirty="0" err="1"/>
              <a:t>SocketChannel</a:t>
            </a:r>
            <a:r>
              <a:rPr lang="en-US" sz="1600" dirty="0"/>
              <a:t> </a:t>
            </a:r>
            <a:r>
              <a:rPr lang="en-US" sz="1600" dirty="0" err="1"/>
              <a:t>aChannel</a:t>
            </a:r>
            <a:r>
              <a:rPr lang="en-US" sz="1600" dirty="0"/>
              <a:t>, </a:t>
            </a:r>
            <a:r>
              <a:rPr lang="en-US" sz="1600" dirty="0" err="1"/>
              <a:t>SocketChannelCloseListener</a:t>
            </a:r>
            <a:r>
              <a:rPr lang="en-US" sz="1600" dirty="0"/>
              <a:t> </a:t>
            </a:r>
            <a:r>
              <a:rPr lang="en-US" sz="1600" dirty="0" err="1"/>
              <a:t>aListener</a:t>
            </a:r>
            <a:r>
              <a:rPr lang="en-US" sz="1600" dirty="0"/>
              <a:t>);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400" y="5486400"/>
            <a:ext cx="7848600" cy="8131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Listener for accept, connect, write requests should be added before </a:t>
            </a:r>
            <a:r>
              <a:rPr lang="en-US" dirty="0" err="1" smtClean="0"/>
              <a:t>interestops</a:t>
            </a:r>
            <a:r>
              <a:rPr lang="en-US" dirty="0" smtClean="0"/>
              <a:t> set and request processed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6104" y="6355308"/>
            <a:ext cx="7875896" cy="426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 factory to choose between the two lower halves</a:t>
            </a:r>
          </a:p>
        </p:txBody>
      </p:sp>
      <p:pic>
        <p:nvPicPr>
          <p:cNvPr id="11" name="~PP1733.WAV">
            <a:hlinkClick r:id="" action="ppaction://media"/>
          </p:cNvPr>
          <p:cNvPicPr>
            <a:picLocks noRot="1" noChangeAspect="1"/>
          </p:cNvPicPr>
          <p:nvPr>
            <a:wavAudioFile r:embed="rId2" name="~PP173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738647044"/>
      </p:ext>
    </p:extLst>
  </p:cSld>
  <p:clrMapOvr>
    <a:masterClrMapping/>
  </p:clrMapOvr>
  <p:transition advTm="334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Complexity of NIO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52600" y="2362200"/>
            <a:ext cx="5562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a compiler does not work right, turn the optimization off</a:t>
            </a:r>
          </a:p>
        </p:txBody>
      </p:sp>
      <p:sp>
        <p:nvSpPr>
          <p:cNvPr id="9" name="Rectangle 8"/>
          <p:cNvSpPr/>
          <p:nvPr/>
        </p:nvSpPr>
        <p:spPr>
          <a:xfrm>
            <a:off x="1752600" y="1600200"/>
            <a:ext cx="5562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Tradeoff between correctness, simplicity and efficiency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52600" y="3124200"/>
            <a:ext cx="5562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Sacrifice simplicity only if efficiency helps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52600" y="3886200"/>
            <a:ext cx="5562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Complexity should be  handled once in a system abstraction rather than multiple times using patterns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52600" y="4724400"/>
            <a:ext cx="5562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Hide NIO behind GIPC Abstractions </a:t>
            </a:r>
          </a:p>
        </p:txBody>
      </p:sp>
      <p:pic>
        <p:nvPicPr>
          <p:cNvPr id="8" name="~PP3769.WAV">
            <a:hlinkClick r:id="" action="ppaction://media"/>
          </p:cNvPr>
          <p:cNvPicPr>
            <a:picLocks noRot="1" noChangeAspect="1"/>
          </p:cNvPicPr>
          <p:nvPr>
            <a:wavAudioFile r:embed="rId2" name="~PP376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Incremental Abstractions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70463" y="1219200"/>
            <a:ext cx="5562600" cy="687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Code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0463" y="1905000"/>
            <a:ext cx="5561463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Port Skeletons and Helper Classes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0463" y="2667000"/>
            <a:ext cx="5562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NIO Upper Half </a:t>
            </a:r>
            <a:r>
              <a:rPr lang="en-US" dirty="0"/>
              <a:t> </a:t>
            </a:r>
            <a:r>
              <a:rPr lang="en-US" dirty="0" smtClean="0"/>
              <a:t>Supporting </a:t>
            </a:r>
            <a:r>
              <a:rPr lang="en-US" dirty="0"/>
              <a:t>Input </a:t>
            </a:r>
            <a:r>
              <a:rPr lang="en-US" dirty="0" smtClean="0"/>
              <a:t>Ports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1" y="3352800"/>
            <a:ext cx="5562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 Lower Half Supporting  NIO Channels and Full Messages (Headers , Scatter/ Gather)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71601" y="4038600"/>
            <a:ext cx="5562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 Lower Half Supporting  NIO Channels (Scatter)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371600" y="4724400"/>
            <a:ext cx="7315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NIO Facade with Listeners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934200" y="1219200"/>
            <a:ext cx="1752600" cy="3505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Code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6168788"/>
            <a:ext cx="83820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More efficient for those who want convenient  interface to NIO without full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mesages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" y="5562600"/>
            <a:ext cx="8382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 factory to choose between the two lower halves</a:t>
            </a:r>
          </a:p>
        </p:txBody>
      </p:sp>
      <p:pic>
        <p:nvPicPr>
          <p:cNvPr id="14" name="~PP2902.WAV">
            <a:hlinkClick r:id="" action="ppaction://media"/>
          </p:cNvPr>
          <p:cNvPicPr>
            <a:picLocks noRot="1" noChangeAspect="1"/>
          </p:cNvPicPr>
          <p:nvPr>
            <a:wavAudioFile r:embed="rId2" name="~PP290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86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Abstractions</a:t>
            </a:r>
            <a:endParaRPr lang="en-US" dirty="0"/>
          </a:p>
        </p:txBody>
      </p:sp>
      <p:pic>
        <p:nvPicPr>
          <p:cNvPr id="3" name="~PP772.WAV">
            <a:hlinkClick r:id="" action="ppaction://media"/>
          </p:cNvPr>
          <p:cNvPicPr>
            <a:picLocks noRot="1" noChangeAspect="1"/>
          </p:cNvPicPr>
          <p:nvPr>
            <a:wavAudioFile r:embed="rId1" name="~PP77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pic>
        <p:nvPicPr>
          <p:cNvPr id="3" name="~PP2972.WAV">
            <a:hlinkClick r:id="" action="ppaction://media"/>
          </p:cNvPr>
          <p:cNvPicPr>
            <a:picLocks noRot="1" noChangeAspect="1"/>
          </p:cNvPicPr>
          <p:nvPr>
            <a:wavAudioFile r:embed="rId1" name="~PP297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5397688"/>
      </p:ext>
    </p:extLst>
  </p:cSld>
  <p:clrMapOvr>
    <a:masterClrMapping/>
  </p:clrMapOvr>
  <p:transition advTm="2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 Connect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24400" y="9906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Application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4724400" y="5486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Driver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4724400" y="6248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Channel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7696994" y="58666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4724400" y="23622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Connect Registrar and </a:t>
            </a:r>
            <a:r>
              <a:rPr lang="en-US" sz="1600" dirty="0" err="1" smtClean="0"/>
              <a:t>Notifier</a:t>
            </a:r>
            <a:endParaRPr lang="en-US" sz="1600" dirty="0"/>
          </a:p>
        </p:txBody>
      </p:sp>
      <p:sp>
        <p:nvSpPr>
          <p:cNvPr id="81" name="Rectangle 80"/>
          <p:cNvSpPr/>
          <p:nvPr/>
        </p:nvSpPr>
        <p:spPr>
          <a:xfrm>
            <a:off x="4724400" y="2057400"/>
            <a:ext cx="2514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addConnectListener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82" name="Rectangle 81"/>
          <p:cNvSpPr/>
          <p:nvPr/>
        </p:nvSpPr>
        <p:spPr>
          <a:xfrm>
            <a:off x="7543800" y="5181600"/>
            <a:ext cx="1143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connect()</a:t>
            </a:r>
            <a:endParaRPr lang="en-US" sz="1600" dirty="0" smtClean="0"/>
          </a:p>
        </p:txBody>
      </p:sp>
      <p:cxnSp>
        <p:nvCxnSpPr>
          <p:cNvPr id="61" name="Straight Arrow Connector 60"/>
          <p:cNvCxnSpPr/>
          <p:nvPr/>
        </p:nvCxnSpPr>
        <p:spPr>
          <a:xfrm rot="5400000" flipH="1" flipV="1">
            <a:off x="4534694" y="2781300"/>
            <a:ext cx="2666206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rot="5400000" flipH="1" flipV="1">
            <a:off x="6857206" y="2818606"/>
            <a:ext cx="2590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724400" y="44196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Port and Skeleton</a:t>
            </a:r>
            <a:endParaRPr lang="en-US" sz="1600" dirty="0"/>
          </a:p>
        </p:txBody>
      </p:sp>
      <p:cxnSp>
        <p:nvCxnSpPr>
          <p:cNvPr id="101" name="Straight Arrow Connector 100"/>
          <p:cNvCxnSpPr/>
          <p:nvPr/>
        </p:nvCxnSpPr>
        <p:spPr>
          <a:xfrm rot="5400000" flipH="1" flipV="1">
            <a:off x="7771605" y="4800600"/>
            <a:ext cx="762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7543800" y="4114800"/>
            <a:ext cx="1143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connect()</a:t>
            </a:r>
            <a:endParaRPr lang="en-US" sz="1600" dirty="0" smtClean="0"/>
          </a:p>
        </p:txBody>
      </p:sp>
      <p:sp>
        <p:nvSpPr>
          <p:cNvPr id="47" name="Rectangle 46"/>
          <p:cNvSpPr/>
          <p:nvPr/>
        </p:nvSpPr>
        <p:spPr>
          <a:xfrm>
            <a:off x="4724400" y="4114800"/>
            <a:ext cx="2514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addConnectListener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49" name="Straight Arrow Connector 48"/>
          <p:cNvCxnSpPr/>
          <p:nvPr/>
        </p:nvCxnSpPr>
        <p:spPr>
          <a:xfrm rot="16200000" flipH="1">
            <a:off x="4686697" y="3238104"/>
            <a:ext cx="1752600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7" name="~PP3505.WAV">
            <a:hlinkClick r:id="" action="ppaction://media"/>
          </p:cNvPr>
          <p:cNvPicPr>
            <a:picLocks noRot="1" noChangeAspect="1"/>
          </p:cNvPicPr>
          <p:nvPr>
            <a:wavAudioFile r:embed="rId2" name="~PP350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254616143"/>
      </p:ext>
    </p:extLst>
  </p:cSld>
  <p:clrMapOvr>
    <a:masterClrMapping/>
  </p:clrMapOvr>
  <p:transition advTm="98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 animBg="1"/>
      <p:bldP spid="16" grpId="0" animBg="1"/>
      <p:bldP spid="80" grpId="0" animBg="1"/>
      <p:bldP spid="81" grpId="0" animBg="1"/>
      <p:bldP spid="82" grpId="0" animBg="1"/>
      <p:bldP spid="41" grpId="0" animBg="1"/>
      <p:bldP spid="46" grpId="0" animBg="1"/>
      <p:bldP spid="4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 Connect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724400" y="5486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Driver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4724400" y="6248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Channel</a:t>
            </a:r>
            <a:endParaRPr lang="en-US" sz="1600" dirty="0"/>
          </a:p>
        </p:txBody>
      </p:sp>
      <p:cxnSp>
        <p:nvCxnSpPr>
          <p:cNvPr id="67" name="Straight Arrow Connector 66"/>
          <p:cNvCxnSpPr/>
          <p:nvPr/>
        </p:nvCxnSpPr>
        <p:spPr>
          <a:xfrm rot="10800000">
            <a:off x="4191000" y="6400800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4191000" y="6629400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0" name="Rectangle 189"/>
          <p:cNvSpPr/>
          <p:nvPr/>
        </p:nvSpPr>
        <p:spPr>
          <a:xfrm>
            <a:off x="228600" y="9906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Application</a:t>
            </a:r>
            <a:endParaRPr lang="en-US" sz="1600" dirty="0"/>
          </a:p>
        </p:txBody>
      </p:sp>
      <p:sp>
        <p:nvSpPr>
          <p:cNvPr id="191" name="Rectangle 190"/>
          <p:cNvSpPr/>
          <p:nvPr/>
        </p:nvSpPr>
        <p:spPr>
          <a:xfrm>
            <a:off x="228600" y="33528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Skeleton</a:t>
            </a:r>
            <a:endParaRPr lang="en-US" sz="1600" dirty="0"/>
          </a:p>
        </p:txBody>
      </p:sp>
      <p:sp>
        <p:nvSpPr>
          <p:cNvPr id="192" name="Rectangle 191"/>
          <p:cNvSpPr/>
          <p:nvPr/>
        </p:nvSpPr>
        <p:spPr>
          <a:xfrm>
            <a:off x="228600" y="5486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Driver</a:t>
            </a:r>
            <a:endParaRPr lang="en-US" sz="1600" dirty="0"/>
          </a:p>
        </p:txBody>
      </p:sp>
      <p:sp>
        <p:nvSpPr>
          <p:cNvPr id="193" name="Rectangle 192"/>
          <p:cNvSpPr/>
          <p:nvPr/>
        </p:nvSpPr>
        <p:spPr>
          <a:xfrm>
            <a:off x="2971800" y="3048000"/>
            <a:ext cx="12192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connect()</a:t>
            </a:r>
            <a:endParaRPr lang="en-US" sz="1600" dirty="0" smtClean="0"/>
          </a:p>
        </p:txBody>
      </p:sp>
      <p:sp>
        <p:nvSpPr>
          <p:cNvPr id="194" name="Rectangle 193"/>
          <p:cNvSpPr/>
          <p:nvPr/>
        </p:nvSpPr>
        <p:spPr>
          <a:xfrm>
            <a:off x="228600" y="6248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Channel</a:t>
            </a:r>
            <a:endParaRPr lang="en-US" sz="1600" dirty="0"/>
          </a:p>
        </p:txBody>
      </p:sp>
      <p:cxnSp>
        <p:nvCxnSpPr>
          <p:cNvPr id="196" name="Straight Arrow Connector 195"/>
          <p:cNvCxnSpPr/>
          <p:nvPr/>
        </p:nvCxnSpPr>
        <p:spPr>
          <a:xfrm rot="5400000" flipH="1" flipV="1">
            <a:off x="3201194" y="58666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1" name="Rectangle 200"/>
          <p:cNvSpPr/>
          <p:nvPr/>
        </p:nvSpPr>
        <p:spPr>
          <a:xfrm>
            <a:off x="228600" y="23622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Connect Registrar and </a:t>
            </a:r>
            <a:r>
              <a:rPr lang="en-US" sz="1600" dirty="0" err="1" smtClean="0"/>
              <a:t>Notifier</a:t>
            </a:r>
            <a:endParaRPr lang="en-US" sz="1600" dirty="0"/>
          </a:p>
        </p:txBody>
      </p:sp>
      <p:sp>
        <p:nvSpPr>
          <p:cNvPr id="202" name="Rectangle 201"/>
          <p:cNvSpPr/>
          <p:nvPr/>
        </p:nvSpPr>
        <p:spPr>
          <a:xfrm>
            <a:off x="228600" y="2057400"/>
            <a:ext cx="25908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addConnectListener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203" name="Rectangle 202"/>
          <p:cNvSpPr/>
          <p:nvPr/>
        </p:nvSpPr>
        <p:spPr>
          <a:xfrm>
            <a:off x="2971800" y="5181600"/>
            <a:ext cx="12192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connect()</a:t>
            </a:r>
            <a:endParaRPr lang="en-US" sz="1600" dirty="0" smtClean="0"/>
          </a:p>
        </p:txBody>
      </p:sp>
      <p:cxnSp>
        <p:nvCxnSpPr>
          <p:cNvPr id="204" name="Straight Arrow Connector 203"/>
          <p:cNvCxnSpPr/>
          <p:nvPr/>
        </p:nvCxnSpPr>
        <p:spPr>
          <a:xfrm rot="5400000" flipH="1" flipV="1">
            <a:off x="572294" y="2247900"/>
            <a:ext cx="1599406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/>
          <p:nvPr/>
        </p:nvCxnSpPr>
        <p:spPr>
          <a:xfrm rot="5400000" flipH="1" flipV="1">
            <a:off x="2896394" y="2285206"/>
            <a:ext cx="1524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/>
          <p:nvPr/>
        </p:nvCxnSpPr>
        <p:spPr>
          <a:xfrm rot="5400000" flipH="1" flipV="1">
            <a:off x="2743994" y="4266406"/>
            <a:ext cx="1828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9" name="Rectangle 208"/>
          <p:cNvSpPr/>
          <p:nvPr/>
        </p:nvSpPr>
        <p:spPr>
          <a:xfrm>
            <a:off x="228600" y="3886200"/>
            <a:ext cx="1371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connected()</a:t>
            </a:r>
            <a:endParaRPr lang="en-US" sz="1600" dirty="0" smtClean="0"/>
          </a:p>
        </p:txBody>
      </p:sp>
      <p:cxnSp>
        <p:nvCxnSpPr>
          <p:cNvPr id="212" name="Straight Arrow Connector 211"/>
          <p:cNvCxnSpPr/>
          <p:nvPr/>
        </p:nvCxnSpPr>
        <p:spPr>
          <a:xfrm rot="5400000">
            <a:off x="343694" y="4837906"/>
            <a:ext cx="1295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>
          <a:xfrm rot="16200000" flipH="1">
            <a:off x="800894" y="60571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1" name="Straight Arrow Connector 220"/>
          <p:cNvCxnSpPr/>
          <p:nvPr/>
        </p:nvCxnSpPr>
        <p:spPr>
          <a:xfrm rot="16200000" flipH="1">
            <a:off x="5220494" y="6133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1" name="Rectangle 230"/>
          <p:cNvSpPr/>
          <p:nvPr/>
        </p:nvSpPr>
        <p:spPr>
          <a:xfrm>
            <a:off x="4724400" y="4876800"/>
            <a:ext cx="1371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connected()</a:t>
            </a:r>
            <a:endParaRPr lang="en-US" sz="1600" dirty="0" smtClean="0"/>
          </a:p>
        </p:txBody>
      </p:sp>
      <p:sp>
        <p:nvSpPr>
          <p:cNvPr id="233" name="Rectangle 232"/>
          <p:cNvSpPr/>
          <p:nvPr/>
        </p:nvSpPr>
        <p:spPr>
          <a:xfrm>
            <a:off x="4724400" y="44196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Port and Skeleton</a:t>
            </a:r>
            <a:endParaRPr lang="en-US" sz="1600" dirty="0"/>
          </a:p>
        </p:txBody>
      </p:sp>
      <p:cxnSp>
        <p:nvCxnSpPr>
          <p:cNvPr id="235" name="Straight Arrow Connector 234"/>
          <p:cNvCxnSpPr/>
          <p:nvPr/>
        </p:nvCxnSpPr>
        <p:spPr>
          <a:xfrm rot="16200000" flipH="1">
            <a:off x="5220494" y="5371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6" name="Rectangle 235"/>
          <p:cNvSpPr/>
          <p:nvPr/>
        </p:nvSpPr>
        <p:spPr>
          <a:xfrm>
            <a:off x="228600" y="3048000"/>
            <a:ext cx="25908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addConnectListener</a:t>
            </a:r>
            <a:r>
              <a:rPr lang="en-US" sz="1600" b="1" dirty="0" smtClean="0"/>
              <a:t>(l)</a:t>
            </a:r>
            <a:endParaRPr lang="en-US" sz="1600" dirty="0" smtClean="0"/>
          </a:p>
        </p:txBody>
      </p:sp>
      <p:cxnSp>
        <p:nvCxnSpPr>
          <p:cNvPr id="238" name="Straight Arrow Connector 237"/>
          <p:cNvCxnSpPr/>
          <p:nvPr/>
        </p:nvCxnSpPr>
        <p:spPr>
          <a:xfrm rot="16200000" flipH="1">
            <a:off x="419497" y="2704703"/>
            <a:ext cx="685800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28600" y="1447800"/>
            <a:ext cx="1371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connected()</a:t>
            </a:r>
            <a:endParaRPr lang="en-US" sz="1600" dirty="0" smtClean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990600" y="1676400"/>
            <a:ext cx="0" cy="2209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2" name="~PP3274.WAV">
            <a:hlinkClick r:id="" action="ppaction://media"/>
          </p:cNvPr>
          <p:cNvPicPr>
            <a:picLocks noRot="1" noChangeAspect="1"/>
          </p:cNvPicPr>
          <p:nvPr>
            <a:wavAudioFile r:embed="rId2" name="~PP327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53146738"/>
      </p:ext>
    </p:extLst>
  </p:cSld>
  <p:clrMapOvr>
    <a:masterClrMapping/>
  </p:clrMapOvr>
  <p:transition advTm="282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8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0" grpId="0" animBg="1"/>
      <p:bldP spid="16" grpId="0" animBg="1"/>
      <p:bldP spid="191" grpId="0" animBg="1"/>
      <p:bldP spid="192" grpId="0" animBg="1"/>
      <p:bldP spid="193" grpId="0" animBg="1"/>
      <p:bldP spid="194" grpId="0" animBg="1"/>
      <p:bldP spid="201" grpId="0" animBg="1"/>
      <p:bldP spid="202" grpId="0" animBg="1"/>
      <p:bldP spid="203" grpId="0" animBg="1"/>
      <p:bldP spid="209" grpId="0" animBg="1"/>
      <p:bldP spid="231" grpId="0" animBg="1"/>
      <p:bldP spid="233" grpId="0" animBg="1"/>
      <p:bldP spid="236" grpId="0" animBg="1"/>
      <p:bldP spid="3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and Receive Message</a:t>
            </a:r>
            <a:endParaRPr lang="en-US" dirty="0"/>
          </a:p>
        </p:txBody>
      </p:sp>
      <p:sp>
        <p:nvSpPr>
          <p:cNvPr id="190" name="Rectangle 189"/>
          <p:cNvSpPr/>
          <p:nvPr/>
        </p:nvSpPr>
        <p:spPr>
          <a:xfrm>
            <a:off x="228600" y="9906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Application</a:t>
            </a:r>
            <a:endParaRPr lang="en-US" sz="1600" dirty="0"/>
          </a:p>
        </p:txBody>
      </p:sp>
      <p:sp>
        <p:nvSpPr>
          <p:cNvPr id="191" name="Rectangle 190"/>
          <p:cNvSpPr/>
          <p:nvPr/>
        </p:nvSpPr>
        <p:spPr>
          <a:xfrm>
            <a:off x="228600" y="33528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Port and  Skeleton</a:t>
            </a:r>
            <a:endParaRPr lang="en-US" sz="1600" dirty="0"/>
          </a:p>
        </p:txBody>
      </p:sp>
      <p:sp>
        <p:nvSpPr>
          <p:cNvPr id="192" name="Rectangle 191"/>
          <p:cNvSpPr/>
          <p:nvPr/>
        </p:nvSpPr>
        <p:spPr>
          <a:xfrm>
            <a:off x="228600" y="5486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Driver</a:t>
            </a:r>
            <a:endParaRPr lang="en-US" sz="1600" dirty="0"/>
          </a:p>
        </p:txBody>
      </p:sp>
      <p:sp>
        <p:nvSpPr>
          <p:cNvPr id="193" name="Rectangle 192"/>
          <p:cNvSpPr/>
          <p:nvPr/>
        </p:nvSpPr>
        <p:spPr>
          <a:xfrm>
            <a:off x="3429000" y="3048000"/>
            <a:ext cx="762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send()</a:t>
            </a:r>
            <a:endParaRPr lang="en-US" sz="1600" dirty="0" smtClean="0"/>
          </a:p>
        </p:txBody>
      </p:sp>
      <p:sp>
        <p:nvSpPr>
          <p:cNvPr id="194" name="Rectangle 193"/>
          <p:cNvSpPr/>
          <p:nvPr/>
        </p:nvSpPr>
        <p:spPr>
          <a:xfrm>
            <a:off x="228600" y="6248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Channel</a:t>
            </a:r>
            <a:endParaRPr lang="en-US" sz="1600" dirty="0"/>
          </a:p>
        </p:txBody>
      </p:sp>
      <p:sp>
        <p:nvSpPr>
          <p:cNvPr id="195" name="Rectangle 194"/>
          <p:cNvSpPr/>
          <p:nvPr/>
        </p:nvSpPr>
        <p:spPr>
          <a:xfrm>
            <a:off x="228600" y="44196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 Forwarder</a:t>
            </a:r>
            <a:endParaRPr lang="en-US" sz="1600" dirty="0"/>
          </a:p>
        </p:txBody>
      </p:sp>
      <p:cxnSp>
        <p:nvCxnSpPr>
          <p:cNvPr id="196" name="Straight Arrow Connector 195"/>
          <p:cNvCxnSpPr/>
          <p:nvPr/>
        </p:nvCxnSpPr>
        <p:spPr>
          <a:xfrm rot="5400000" flipH="1" flipV="1">
            <a:off x="3352006" y="58666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8" name="Rectangle 197"/>
          <p:cNvSpPr/>
          <p:nvPr/>
        </p:nvSpPr>
        <p:spPr>
          <a:xfrm>
            <a:off x="228600" y="1524000"/>
            <a:ext cx="1752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messageSent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201" name="Rectangle 200"/>
          <p:cNvSpPr/>
          <p:nvPr/>
        </p:nvSpPr>
        <p:spPr>
          <a:xfrm>
            <a:off x="228600" y="23622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 Registrar and </a:t>
            </a:r>
            <a:r>
              <a:rPr lang="en-US" sz="1600" dirty="0" err="1" smtClean="0"/>
              <a:t>Notifier</a:t>
            </a:r>
            <a:endParaRPr lang="en-US" sz="1600" dirty="0"/>
          </a:p>
        </p:txBody>
      </p:sp>
      <p:cxnSp>
        <p:nvCxnSpPr>
          <p:cNvPr id="204" name="Straight Arrow Connector 203"/>
          <p:cNvCxnSpPr/>
          <p:nvPr/>
        </p:nvCxnSpPr>
        <p:spPr>
          <a:xfrm rot="5400000" flipH="1" flipV="1">
            <a:off x="3047205" y="2362200"/>
            <a:ext cx="1524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8" name="Rectangle 207"/>
          <p:cNvSpPr/>
          <p:nvPr/>
        </p:nvSpPr>
        <p:spPr>
          <a:xfrm>
            <a:off x="228600" y="2895600"/>
            <a:ext cx="2286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notifyMessagSend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212" name="Straight Arrow Connector 211"/>
          <p:cNvCxnSpPr/>
          <p:nvPr/>
        </p:nvCxnSpPr>
        <p:spPr>
          <a:xfrm rot="5400000">
            <a:off x="190500" y="4838700"/>
            <a:ext cx="1295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>
          <a:xfrm rot="16200000" flipH="1">
            <a:off x="648494" y="6133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724400" y="5486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Driver</a:t>
            </a:r>
            <a:endParaRPr lang="en-US" sz="1600" dirty="0"/>
          </a:p>
        </p:txBody>
      </p:sp>
      <p:sp>
        <p:nvSpPr>
          <p:cNvPr id="45" name="Rectangle 44"/>
          <p:cNvSpPr/>
          <p:nvPr/>
        </p:nvSpPr>
        <p:spPr>
          <a:xfrm>
            <a:off x="4724400" y="6248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Channel</a:t>
            </a:r>
            <a:endParaRPr lang="en-US" sz="1600" dirty="0"/>
          </a:p>
        </p:txBody>
      </p:sp>
      <p:cxnSp>
        <p:nvCxnSpPr>
          <p:cNvPr id="47" name="Straight Arrow Connector 46"/>
          <p:cNvCxnSpPr/>
          <p:nvPr/>
        </p:nvCxnSpPr>
        <p:spPr>
          <a:xfrm rot="16200000" flipH="1">
            <a:off x="5220494" y="6133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724400" y="9906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Application</a:t>
            </a:r>
            <a:endParaRPr lang="en-US" sz="1600" dirty="0"/>
          </a:p>
        </p:txBody>
      </p:sp>
      <p:sp>
        <p:nvSpPr>
          <p:cNvPr id="50" name="Rectangle 49"/>
          <p:cNvSpPr/>
          <p:nvPr/>
        </p:nvSpPr>
        <p:spPr>
          <a:xfrm>
            <a:off x="4724400" y="15240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messageReceved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51" name="Rectangle 50"/>
          <p:cNvSpPr/>
          <p:nvPr/>
        </p:nvSpPr>
        <p:spPr>
          <a:xfrm>
            <a:off x="4724400" y="23622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Registrar and </a:t>
            </a:r>
            <a:r>
              <a:rPr lang="en-US" sz="1600" dirty="0" err="1" smtClean="0"/>
              <a:t>Notifier</a:t>
            </a:r>
            <a:endParaRPr lang="en-US" sz="1600" dirty="0"/>
          </a:p>
        </p:txBody>
      </p:sp>
      <p:sp>
        <p:nvSpPr>
          <p:cNvPr id="56" name="Rectangle 55"/>
          <p:cNvSpPr/>
          <p:nvPr/>
        </p:nvSpPr>
        <p:spPr>
          <a:xfrm>
            <a:off x="4724400" y="2895600"/>
            <a:ext cx="28194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notifyMessageReceived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58" name="Rectangle 57"/>
          <p:cNvSpPr/>
          <p:nvPr/>
        </p:nvSpPr>
        <p:spPr>
          <a:xfrm>
            <a:off x="4724400" y="34290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Forwarder</a:t>
            </a:r>
            <a:endParaRPr lang="en-US" sz="1600" dirty="0"/>
          </a:p>
        </p:txBody>
      </p:sp>
      <p:sp>
        <p:nvSpPr>
          <p:cNvPr id="59" name="Rectangle 58"/>
          <p:cNvSpPr/>
          <p:nvPr/>
        </p:nvSpPr>
        <p:spPr>
          <a:xfrm>
            <a:off x="4724400" y="44196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Port and Skeleton</a:t>
            </a:r>
            <a:endParaRPr lang="en-US" sz="1600" dirty="0"/>
          </a:p>
        </p:txBody>
      </p:sp>
      <p:cxnSp>
        <p:nvCxnSpPr>
          <p:cNvPr id="61" name="Straight Arrow Connector 60"/>
          <p:cNvCxnSpPr/>
          <p:nvPr/>
        </p:nvCxnSpPr>
        <p:spPr>
          <a:xfrm rot="16200000" flipH="1">
            <a:off x="5220494" y="5371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4724400" y="4876800"/>
            <a:ext cx="2133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messagReceived</a:t>
            </a:r>
            <a:r>
              <a:rPr lang="en-US" sz="1600" b="1" baseline="30000" dirty="0" smtClean="0"/>
              <a:t>*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63" name="Straight Arrow Connector 62"/>
          <p:cNvCxnSpPr/>
          <p:nvPr/>
        </p:nvCxnSpPr>
        <p:spPr>
          <a:xfrm rot="16200000" flipH="1">
            <a:off x="5029994" y="4495006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6200000" flipH="1">
            <a:off x="4839494" y="23995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3429000" y="5181600"/>
            <a:ext cx="762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send()</a:t>
            </a:r>
            <a:endParaRPr lang="en-US" sz="1600" dirty="0" smtClean="0"/>
          </a:p>
        </p:txBody>
      </p:sp>
      <p:sp>
        <p:nvSpPr>
          <p:cNvPr id="69" name="Rectangle 68"/>
          <p:cNvSpPr/>
          <p:nvPr/>
        </p:nvSpPr>
        <p:spPr>
          <a:xfrm>
            <a:off x="4724400" y="3886200"/>
            <a:ext cx="28194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notifyMessageReceived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72" name="Straight Arrow Connector 71"/>
          <p:cNvCxnSpPr/>
          <p:nvPr/>
        </p:nvCxnSpPr>
        <p:spPr>
          <a:xfrm rot="10800000">
            <a:off x="4191000" y="6400800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endCxn id="193" idx="2"/>
          </p:cNvCxnSpPr>
          <p:nvPr/>
        </p:nvCxnSpPr>
        <p:spPr>
          <a:xfrm rot="5400000" flipH="1" flipV="1">
            <a:off x="3390503" y="3771503"/>
            <a:ext cx="838200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rot="16200000" flipH="1">
            <a:off x="5029994" y="3580606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228600" y="3886200"/>
            <a:ext cx="20574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messagSent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78" name="Straight Arrow Connector 77"/>
          <p:cNvCxnSpPr/>
          <p:nvPr/>
        </p:nvCxnSpPr>
        <p:spPr>
          <a:xfrm rot="5400000">
            <a:off x="495300" y="3543300"/>
            <a:ext cx="685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5400000" flipH="1" flipV="1">
            <a:off x="2058194" y="1828800"/>
            <a:ext cx="456406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3505200" y="4114800"/>
            <a:ext cx="762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send()</a:t>
            </a:r>
            <a:endParaRPr lang="en-US" sz="1600" dirty="0" smtClean="0"/>
          </a:p>
        </p:txBody>
      </p:sp>
      <p:sp>
        <p:nvSpPr>
          <p:cNvPr id="92" name="Rectangle 91"/>
          <p:cNvSpPr/>
          <p:nvPr/>
        </p:nvSpPr>
        <p:spPr>
          <a:xfrm>
            <a:off x="228600" y="2057400"/>
            <a:ext cx="25908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addSendListener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70" name="Straight Arrow Connector 69"/>
          <p:cNvCxnSpPr/>
          <p:nvPr/>
        </p:nvCxnSpPr>
        <p:spPr>
          <a:xfrm rot="16200000" flipH="1">
            <a:off x="381794" y="23614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4724400" y="2057400"/>
            <a:ext cx="25908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addReceiveListener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95" name="Straight Arrow Connector 94"/>
          <p:cNvCxnSpPr/>
          <p:nvPr/>
        </p:nvCxnSpPr>
        <p:spPr>
          <a:xfrm rot="5400000" flipH="1" flipV="1">
            <a:off x="6934994" y="1828006"/>
            <a:ext cx="456406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68" idx="0"/>
          </p:cNvCxnSpPr>
          <p:nvPr/>
        </p:nvCxnSpPr>
        <p:spPr>
          <a:xfrm rot="5400000" flipH="1" flipV="1">
            <a:off x="3429794" y="4799806"/>
            <a:ext cx="762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3" name="~PP3807.WAV">
            <a:hlinkClick r:id="" action="ppaction://media"/>
          </p:cNvPr>
          <p:cNvPicPr>
            <a:picLocks noRot="1" noChangeAspect="1"/>
          </p:cNvPicPr>
          <p:nvPr>
            <a:wavAudioFile r:embed="rId2" name="~PP380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319819505"/>
      </p:ext>
    </p:extLst>
  </p:cSld>
  <p:clrMapOvr>
    <a:masterClrMapping/>
  </p:clrMapOvr>
  <p:transition advTm="125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91" grpId="0" animBg="1"/>
      <p:bldP spid="192" grpId="0" animBg="1"/>
      <p:bldP spid="193" grpId="0" animBg="1"/>
      <p:bldP spid="194" grpId="0" animBg="1"/>
      <p:bldP spid="195" grpId="0" animBg="1"/>
      <p:bldP spid="198" grpId="0" animBg="1"/>
      <p:bldP spid="201" grpId="0" animBg="1"/>
      <p:bldP spid="208" grpId="0" animBg="1"/>
      <p:bldP spid="44" grpId="0" animBg="1"/>
      <p:bldP spid="45" grpId="0" animBg="1"/>
      <p:bldP spid="48" grpId="0" animBg="1"/>
      <p:bldP spid="50" grpId="0" animBg="1"/>
      <p:bldP spid="51" grpId="0" animBg="1"/>
      <p:bldP spid="56" grpId="0" animBg="1"/>
      <p:bldP spid="58" grpId="0" animBg="1"/>
      <p:bldP spid="59" grpId="0" animBg="1"/>
      <p:bldP spid="62" grpId="0" animBg="1"/>
      <p:bldP spid="68" grpId="0" animBg="1"/>
      <p:bldP spid="69" grpId="0" animBg="1"/>
      <p:bldP spid="77" grpId="0" animBg="1"/>
      <p:bldP spid="90" grpId="0" animBg="1"/>
      <p:bldP spid="92" grpId="0" animBg="1"/>
      <p:bldP spid="9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Duplex Bound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5052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9710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50284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667000" y="55626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Sender/ Receiver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667000" y="13716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Sender/ Receiver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99649" y="9144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52249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95249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~PP3606.WAV">
            <a:hlinkClick r:id="" action="ppaction://media"/>
          </p:cNvPr>
          <p:cNvPicPr>
            <a:picLocks noRot="1" noChangeAspect="1"/>
          </p:cNvPicPr>
          <p:nvPr>
            <a:wavAudioFile r:embed="rId1" name="~PP360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7283754"/>
      </p:ext>
    </p:extLst>
  </p:cSld>
  <p:clrMapOvr>
    <a:masterClrMapping/>
  </p:clrMapOvr>
  <p:transition advTm="47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Pipe-Based Extensibility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2181367"/>
            <a:ext cx="5562600" cy="561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Interfaces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3603173"/>
            <a:ext cx="17526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Port (Server and Client) Reliable Socket Drivers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57400" y="3603173"/>
            <a:ext cx="17526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Port (Server and Client) Reliable NIO Driver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0" y="3603173"/>
            <a:ext cx="20574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Others Channel-Specific Drivers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" y="1447800"/>
            <a:ext cx="5562600" cy="687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Code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5410200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057400" y="5410200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NIO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810000" y="5410200"/>
            <a:ext cx="2057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5937" y="2743200"/>
            <a:ext cx="5561463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Port Skeletons and Helper Classes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782594" y="1371600"/>
            <a:ext cx="0" cy="419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153400" y="1372394"/>
            <a:ext cx="794" cy="42664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172200" y="838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543800" y="838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48400" y="1600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48400" y="26670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48400" y="3124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324600" y="43434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324600" y="48006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620000" y="43434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620000" y="48006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620000" y="26670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620000" y="3124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20000" y="1600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56246" y="6172200"/>
            <a:ext cx="55245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add arbitrary long chains of  application message trappers between a producer/consumer pair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286500" y="56388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563134" y="56388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502118859"/>
      </p:ext>
    </p:extLst>
  </p:cSld>
  <p:clrMapOvr>
    <a:masterClrMapping/>
  </p:clrMapOvr>
  <p:transition advTm="168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Duplex to Input Ports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99649" y="9144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4" name="Rectangle 3"/>
          <p:cNvSpPr/>
          <p:nvPr/>
        </p:nvSpPr>
        <p:spPr>
          <a:xfrm>
            <a:off x="4052249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95249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4089" y="3733800"/>
            <a:ext cx="1600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750895" y="4451445"/>
            <a:ext cx="3294" cy="730155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743201" y="1364776"/>
            <a:ext cx="2452048" cy="160702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38201" y="5181600"/>
            <a:ext cx="1905000" cy="156892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403946" y="5212876"/>
            <a:ext cx="1905000" cy="156892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403946" y="3782136"/>
            <a:ext cx="1600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004145" y="3940370"/>
            <a:ext cx="153025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cmessage</a:t>
            </a:r>
            <a:r>
              <a:rPr lang="en-US" baseline="30000" dirty="0" smtClean="0"/>
              <a:t> B1</a:t>
            </a:r>
            <a:endParaRPr lang="en-US" baseline="300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312659" y="4467936"/>
            <a:ext cx="3294" cy="730155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0"/>
            <a:endCxn id="10" idx="4"/>
          </p:cNvCxnSpPr>
          <p:nvPr/>
        </p:nvCxnSpPr>
        <p:spPr>
          <a:xfrm flipH="1" flipV="1">
            <a:off x="3969225" y="2971800"/>
            <a:ext cx="2234821" cy="810336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3378958" y="2164876"/>
            <a:ext cx="1194748" cy="631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Simulation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LIbrary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378958" y="1533804"/>
            <a:ext cx="1194748" cy="631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 Port User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00201" y="2832058"/>
            <a:ext cx="14978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smessage</a:t>
            </a:r>
            <a:r>
              <a:rPr lang="en-US" baseline="30000" dirty="0" smtClean="0"/>
              <a:t>A1</a:t>
            </a:r>
            <a:endParaRPr lang="en-US" baseline="30000" dirty="0"/>
          </a:p>
        </p:txBody>
      </p:sp>
      <p:sp>
        <p:nvSpPr>
          <p:cNvPr id="47" name="TextBox 46"/>
          <p:cNvSpPr txBox="1"/>
          <p:nvPr/>
        </p:nvSpPr>
        <p:spPr>
          <a:xfrm>
            <a:off x="4624316" y="2288290"/>
            <a:ext cx="14216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cmessage</a:t>
            </a:r>
            <a:r>
              <a:rPr lang="en-US" baseline="30000" dirty="0" smtClean="0"/>
              <a:t> A1</a:t>
            </a:r>
            <a:endParaRPr lang="en-US" baseline="30000" dirty="0"/>
          </a:p>
        </p:txBody>
      </p:sp>
      <p:sp>
        <p:nvSpPr>
          <p:cNvPr id="48" name="TextBox 47"/>
          <p:cNvSpPr txBox="1"/>
          <p:nvPr/>
        </p:nvSpPr>
        <p:spPr>
          <a:xfrm>
            <a:off x="1835626" y="4648347"/>
            <a:ext cx="14216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cmessage</a:t>
            </a:r>
            <a:r>
              <a:rPr lang="en-US" baseline="30000" dirty="0" smtClean="0"/>
              <a:t> A1</a:t>
            </a:r>
            <a:endParaRPr lang="en-US" baseline="30000" dirty="0"/>
          </a:p>
        </p:txBody>
      </p:sp>
      <p:sp>
        <p:nvSpPr>
          <p:cNvPr id="49" name="TextBox 48"/>
          <p:cNvSpPr txBox="1"/>
          <p:nvPr/>
        </p:nvSpPr>
        <p:spPr>
          <a:xfrm>
            <a:off x="6045958" y="2295746"/>
            <a:ext cx="14216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cmessage</a:t>
            </a:r>
            <a:r>
              <a:rPr lang="en-US" baseline="30000" dirty="0" smtClean="0"/>
              <a:t> B1</a:t>
            </a:r>
            <a:endParaRPr lang="en-US" baseline="30000" dirty="0"/>
          </a:p>
        </p:txBody>
      </p:sp>
      <p:sp>
        <p:nvSpPr>
          <p:cNvPr id="51" name="TextBox 50"/>
          <p:cNvSpPr txBox="1"/>
          <p:nvPr/>
        </p:nvSpPr>
        <p:spPr>
          <a:xfrm>
            <a:off x="152400" y="4628297"/>
            <a:ext cx="14978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smessage</a:t>
            </a:r>
            <a:r>
              <a:rPr lang="en-US" baseline="30000" dirty="0" smtClean="0"/>
              <a:t>A1</a:t>
            </a:r>
            <a:endParaRPr lang="en-US" baseline="30000" dirty="0"/>
          </a:p>
        </p:txBody>
      </p:sp>
      <p:sp>
        <p:nvSpPr>
          <p:cNvPr id="52" name="TextBox 51"/>
          <p:cNvSpPr txBox="1"/>
          <p:nvPr/>
        </p:nvSpPr>
        <p:spPr>
          <a:xfrm>
            <a:off x="2554289" y="3940370"/>
            <a:ext cx="14216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cmessage</a:t>
            </a:r>
            <a:r>
              <a:rPr lang="en-US" baseline="30000" dirty="0" smtClean="0"/>
              <a:t> A1</a:t>
            </a:r>
            <a:endParaRPr lang="en-US" baseline="30000" dirty="0"/>
          </a:p>
        </p:txBody>
      </p:sp>
      <p:sp>
        <p:nvSpPr>
          <p:cNvPr id="53" name="TextBox 52"/>
          <p:cNvSpPr txBox="1"/>
          <p:nvPr/>
        </p:nvSpPr>
        <p:spPr>
          <a:xfrm>
            <a:off x="6394547" y="4648347"/>
            <a:ext cx="14216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cmessage</a:t>
            </a:r>
            <a:r>
              <a:rPr lang="en-US" baseline="30000" dirty="0" smtClean="0"/>
              <a:t> A1</a:t>
            </a:r>
            <a:endParaRPr lang="en-US" baseline="30000" dirty="0"/>
          </a:p>
        </p:txBody>
      </p:sp>
      <p:cxnSp>
        <p:nvCxnSpPr>
          <p:cNvPr id="7" name="Straight Arrow Connector 6"/>
          <p:cNvCxnSpPr>
            <a:stCxn id="6" idx="0"/>
            <a:endCxn id="10" idx="4"/>
          </p:cNvCxnSpPr>
          <p:nvPr/>
        </p:nvCxnSpPr>
        <p:spPr>
          <a:xfrm flipV="1">
            <a:off x="1754189" y="2971800"/>
            <a:ext cx="2215036" cy="762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2459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152400" y="2246976"/>
            <a:ext cx="3581400" cy="228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1" name="Oval 50"/>
          <p:cNvSpPr/>
          <p:nvPr/>
        </p:nvSpPr>
        <p:spPr>
          <a:xfrm>
            <a:off x="1676400" y="2416961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Send/Receive Blocking Times?: Message Pipe Line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72715" y="2839670"/>
            <a:ext cx="1403685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ender buffer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3091" y="3788561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 buffer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28600" y="3788561"/>
            <a:ext cx="1447800" cy="457200"/>
          </a:xfrm>
          <a:prstGeom prst="rect">
            <a:avLst/>
          </a:prstGeom>
          <a:solidFill>
            <a:schemeClr val="accent4">
              <a:alpha val="42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72715" y="2839670"/>
            <a:ext cx="1447800" cy="457200"/>
          </a:xfrm>
          <a:prstGeom prst="rect">
            <a:avLst/>
          </a:prstGeom>
          <a:solidFill>
            <a:schemeClr val="accent4">
              <a:alpha val="49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895600" y="2645561"/>
            <a:ext cx="2286000" cy="6705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895600" y="3803801"/>
            <a:ext cx="2286000" cy="6705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in Source System Buffer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715000" y="12954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Semantics should be like file  and terminal I/O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09600" y="1524000"/>
            <a:ext cx="2667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write(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byte)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15000" y="22098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older systems, file I/O blocked until data on disk (synchronous)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15000" y="31242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Inefficient, special if stream I/O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15000" y="40386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 until in system buffer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309129905"/>
      </p:ext>
    </p:extLst>
  </p:cSld>
  <p:clrMapOvr>
    <a:masterClrMapping/>
  </p:clrMapOvr>
  <p:transition advTm="234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26" grpId="0" animBg="1"/>
      <p:bldP spid="26" grpId="1" animBg="1"/>
      <p:bldP spid="40" grpId="0" animBg="1"/>
      <p:bldP spid="42" grpId="0" animBg="1"/>
      <p:bldP spid="55" grpId="0" animBg="1"/>
      <p:bldP spid="17" grpId="0" animBg="1"/>
      <p:bldP spid="18" grpId="0" animBg="1"/>
      <p:bldP spid="19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Pipe: Late Binding Information Source/Sink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290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Pipe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37345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37345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3352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B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3352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A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352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C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410200" y="1295400"/>
            <a:ext cx="3276599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Source can be replaced with another process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10200" y="2286000"/>
            <a:ext cx="3276599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Destination can be replaced with another process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352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D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410200" y="3352800"/>
            <a:ext cx="3276599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Source/destination c n be files and  standard input/output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410200" y="5303520"/>
            <a:ext cx="3276599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Based on teletype I/O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410200" y="4343400"/>
            <a:ext cx="3276600" cy="86868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Processes can replace I/O channels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98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38" grpId="0" animBg="1"/>
      <p:bldP spid="40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066800" y="4267200"/>
            <a:ext cx="2590800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2667000" y="990600"/>
            <a:ext cx="2057400" cy="2590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228600" y="990600"/>
            <a:ext cx="2057400" cy="2590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Port Types, Connect and Send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57200" y="2819400"/>
            <a:ext cx="1600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Client </a:t>
            </a:r>
            <a:r>
              <a:rPr lang="en-US" sz="1600" dirty="0" err="1" smtClean="0"/>
              <a:t>InputPort</a:t>
            </a:r>
            <a:endParaRPr lang="en-US" sz="1600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1066006" y="2513806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2096294" y="5295106"/>
            <a:ext cx="533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7432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4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895600" y="2819400"/>
            <a:ext cx="1600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Client </a:t>
            </a:r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1447800" y="4343400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Server </a:t>
            </a:r>
            <a:r>
              <a:rPr lang="en-US" sz="1600" dirty="0" err="1" smtClean="0"/>
              <a:t>InputPort</a:t>
            </a:r>
            <a:endParaRPr lang="en-US" sz="1600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3201194" y="2513806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2" idx="0"/>
          </p:cNvCxnSpPr>
          <p:nvPr/>
        </p:nvCxnSpPr>
        <p:spPr>
          <a:xfrm rot="16200000" flipV="1">
            <a:off x="1315244" y="3334544"/>
            <a:ext cx="838200" cy="117951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2" idx="0"/>
          </p:cNvCxnSpPr>
          <p:nvPr/>
        </p:nvCxnSpPr>
        <p:spPr>
          <a:xfrm rot="5400000" flipH="1" flipV="1">
            <a:off x="2534444" y="3294856"/>
            <a:ext cx="838200" cy="12588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1447800" y="55626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rot="16200000" flipV="1">
            <a:off x="970756" y="3372644"/>
            <a:ext cx="838200" cy="1103312"/>
          </a:xfrm>
          <a:prstGeom prst="straightConnector1">
            <a:avLst/>
          </a:prstGeom>
          <a:ln>
            <a:prstDash val="dashDot"/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819400" y="3505200"/>
            <a:ext cx="1143000" cy="838200"/>
          </a:xfrm>
          <a:prstGeom prst="straightConnector1">
            <a:avLst/>
          </a:prstGeom>
          <a:ln>
            <a:prstDash val="dashDot"/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962400" y="2286000"/>
            <a:ext cx="10668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connect</a:t>
            </a:r>
            <a:endParaRPr lang="en-US" sz="1600" dirty="0"/>
          </a:p>
        </p:txBody>
      </p:sp>
      <p:sp>
        <p:nvSpPr>
          <p:cNvPr id="46" name="Rectangle 45"/>
          <p:cNvSpPr/>
          <p:nvPr/>
        </p:nvSpPr>
        <p:spPr>
          <a:xfrm>
            <a:off x="1447800" y="2286000"/>
            <a:ext cx="838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</a:t>
            </a:r>
            <a:endParaRPr lang="en-US" sz="1600" dirty="0"/>
          </a:p>
        </p:txBody>
      </p:sp>
      <p:sp>
        <p:nvSpPr>
          <p:cNvPr id="48" name="Rectangle 47"/>
          <p:cNvSpPr/>
          <p:nvPr/>
        </p:nvSpPr>
        <p:spPr>
          <a:xfrm>
            <a:off x="5638800" y="2133600"/>
            <a:ext cx="1600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54" name="Rectangle 53"/>
          <p:cNvSpPr/>
          <p:nvPr/>
        </p:nvSpPr>
        <p:spPr>
          <a:xfrm>
            <a:off x="7010400" y="3810000"/>
            <a:ext cx="1752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Server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55" name="Rectangle 54"/>
          <p:cNvSpPr/>
          <p:nvPr/>
        </p:nvSpPr>
        <p:spPr>
          <a:xfrm>
            <a:off x="5181600" y="3810000"/>
            <a:ext cx="18288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5715000" y="2819400"/>
            <a:ext cx="952500" cy="990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54" idx="0"/>
          </p:cNvCxnSpPr>
          <p:nvPr/>
        </p:nvCxnSpPr>
        <p:spPr>
          <a:xfrm>
            <a:off x="6743700" y="2819400"/>
            <a:ext cx="1143000" cy="990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7391400" y="3048000"/>
            <a:ext cx="10668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sp>
        <p:nvSpPr>
          <p:cNvPr id="62" name="Rectangle 61"/>
          <p:cNvSpPr/>
          <p:nvPr/>
        </p:nvSpPr>
        <p:spPr>
          <a:xfrm>
            <a:off x="4953000" y="990600"/>
            <a:ext cx="3733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Linking of client and server input port different from connect and occurs earlier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rot="5400000">
            <a:off x="2324894" y="5295106"/>
            <a:ext cx="533400" cy="1588"/>
          </a:xfrm>
          <a:prstGeom prst="straightConnector1">
            <a:avLst/>
          </a:prstGeom>
          <a:ln>
            <a:prstDash val="dashDot"/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2667000" y="5105400"/>
            <a:ext cx="10668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connect</a:t>
            </a:r>
            <a:endParaRPr lang="en-US" sz="1600" dirty="0"/>
          </a:p>
        </p:txBody>
      </p:sp>
      <p:cxnSp>
        <p:nvCxnSpPr>
          <p:cNvPr id="71" name="Straight Arrow Connector 70"/>
          <p:cNvCxnSpPr/>
          <p:nvPr/>
        </p:nvCxnSpPr>
        <p:spPr>
          <a:xfrm rot="5400000" flipH="1" flipV="1">
            <a:off x="3581400" y="2513806"/>
            <a:ext cx="610394" cy="794"/>
          </a:xfrm>
          <a:prstGeom prst="straightConnector1">
            <a:avLst/>
          </a:prstGeom>
          <a:ln>
            <a:prstDash val="dashDot"/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rot="5400000" flipH="1" flipV="1">
            <a:off x="762000" y="2513806"/>
            <a:ext cx="610394" cy="794"/>
          </a:xfrm>
          <a:prstGeom prst="straightConnector1">
            <a:avLst/>
          </a:prstGeom>
          <a:ln>
            <a:prstDash val="dashDot"/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76200" y="228600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connect</a:t>
            </a:r>
            <a:endParaRPr lang="en-US" sz="1600" dirty="0"/>
          </a:p>
        </p:txBody>
      </p:sp>
      <p:sp>
        <p:nvSpPr>
          <p:cNvPr id="79" name="Rectangle 78"/>
          <p:cNvSpPr/>
          <p:nvPr/>
        </p:nvSpPr>
        <p:spPr>
          <a:xfrm>
            <a:off x="2590800" y="2286000"/>
            <a:ext cx="838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</a:t>
            </a:r>
            <a:endParaRPr lang="en-US" sz="1600" dirty="0"/>
          </a:p>
        </p:txBody>
      </p:sp>
      <p:sp>
        <p:nvSpPr>
          <p:cNvPr id="81" name="Rectangle 80"/>
          <p:cNvSpPr/>
          <p:nvPr/>
        </p:nvSpPr>
        <p:spPr>
          <a:xfrm>
            <a:off x="4724400" y="60960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Server receives notifications via observer pattern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239000" y="2209800"/>
            <a:ext cx="1524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400" dirty="0" smtClean="0">
                <a:latin typeface="Calibri" pitchFamily="34" charset="0"/>
                <a:cs typeface="Calibri" pitchFamily="34" charset="0"/>
              </a:rPr>
              <a:t>void  (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dis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)connect()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657600" y="3886200"/>
            <a:ext cx="15240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void send (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648200" y="4953000"/>
            <a:ext cx="4038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SimplexPort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parameterized by type of message it communicates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Object)</a:t>
            </a:r>
          </a:p>
        </p:txBody>
      </p:sp>
    </p:spTree>
    <p:custDataLst>
      <p:tags r:id="rId1"/>
    </p:custDataLst>
  </p:cSld>
  <p:clrMapOvr>
    <a:masterClrMapping/>
  </p:clrMapOvr>
  <p:transition advTm="200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8" grpId="0" animBg="1"/>
      <p:bldP spid="54" grpId="0" animBg="1"/>
      <p:bldP spid="55" grpId="0" animBg="1"/>
      <p:bldP spid="61" grpId="0" animBg="1"/>
      <p:bldP spid="62" grpId="0" animBg="1"/>
      <p:bldP spid="67" grpId="0" animBg="1"/>
      <p:bldP spid="78" grpId="0" animBg="1"/>
      <p:bldP spid="79" grpId="0" animBg="1"/>
      <p:bldP spid="81" grpId="0" animBg="1"/>
      <p:bldP spid="37" grpId="0" animBg="1"/>
      <p:bldP spid="38" grpId="0" animBg="1"/>
      <p:bldP spid="43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Port Observer Patterns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7000" y="1066800"/>
            <a:ext cx="1676400" cy="1981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4343400" y="1905000"/>
            <a:ext cx="3200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void  add(remove)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ConnectionListener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ConnectionListener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l)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3352800"/>
            <a:ext cx="1752600" cy="2362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6324600" y="3962400"/>
            <a:ext cx="2209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void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addReceiveListener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ReceiveListener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 l)</a:t>
            </a:r>
          </a:p>
        </p:txBody>
      </p:sp>
      <p:sp>
        <p:nvSpPr>
          <p:cNvPr id="9" name="Rectangle 8"/>
          <p:cNvSpPr/>
          <p:nvPr/>
        </p:nvSpPr>
        <p:spPr>
          <a:xfrm>
            <a:off x="4343400" y="11430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void 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dis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)connect()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0" y="3352800"/>
            <a:ext cx="1752600" cy="2362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Server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1981200" y="3429000"/>
            <a:ext cx="2286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void send (   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81200" y="4800600"/>
            <a:ext cx="22860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void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addSendListener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ByteBufferSendListener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l)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8200" y="5715000"/>
            <a:ext cx="7848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 notification when byte buffer allocated for message completely sent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8200" y="6324600"/>
            <a:ext cx="7848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 notification when complete sent message received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81200" y="4114800"/>
            <a:ext cx="2286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1000" y="1828800"/>
            <a:ext cx="19050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Optional server name to unify duplex client and server ports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5" grpId="0" animBg="1"/>
      <p:bldP spid="16" grpId="0" animBg="1"/>
      <p:bldP spid="19" grpId="0" animBg="1"/>
      <p:bldP spid="13" grpId="0" animBg="1"/>
      <p:bldP spid="17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GIPC Design Features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71600" y="17526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Input Port, Byte and Object, Simplex and Duplex, Can be used to simulate multiple duplex ports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371600" y="48768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Factory based configuration of  lower level  layer </a:t>
            </a:r>
          </a:p>
        </p:txBody>
      </p:sp>
      <p:sp>
        <p:nvSpPr>
          <p:cNvPr id="6" name="Rectangle 5"/>
          <p:cNvSpPr/>
          <p:nvPr/>
        </p:nvSpPr>
        <p:spPr>
          <a:xfrm>
            <a:off x="1371600" y="33528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Reliable Datagram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41148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Reliable Datagram</a:t>
            </a:r>
          </a:p>
        </p:txBody>
      </p:sp>
      <p:sp>
        <p:nvSpPr>
          <p:cNvPr id="8" name="Rectangle 7"/>
          <p:cNvSpPr/>
          <p:nvPr/>
        </p:nvSpPr>
        <p:spPr>
          <a:xfrm>
            <a:off x="1371600" y="25146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blocking but delivered and submitted message same</a:t>
            </a:r>
          </a:p>
        </p:txBody>
      </p:sp>
      <p:pic>
        <p:nvPicPr>
          <p:cNvPr id="2050" name="Picture 2" descr="http://freestylehomelife.com/images/2011/05/house-inside-and-outs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47937"/>
            <a:ext cx="5715000" cy="31337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manuelavalenti.com/photography/wp-content/uploads/2009/06/mcs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76387"/>
            <a:ext cx="5838825" cy="4772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9186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066800" y="4267200"/>
            <a:ext cx="2590800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2667000" y="990600"/>
            <a:ext cx="2057400" cy="2590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228600" y="990600"/>
            <a:ext cx="2057400" cy="2590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Connect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57200" y="2819400"/>
            <a:ext cx="1600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Client </a:t>
            </a:r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28" name="Oval 27"/>
          <p:cNvSpPr/>
          <p:nvPr/>
        </p:nvSpPr>
        <p:spPr>
          <a:xfrm>
            <a:off x="27432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4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895600" y="2819400"/>
            <a:ext cx="1600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Client </a:t>
            </a:r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1447800" y="4343400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Server </a:t>
            </a:r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39" name="Oval 38"/>
          <p:cNvSpPr/>
          <p:nvPr/>
        </p:nvSpPr>
        <p:spPr>
          <a:xfrm>
            <a:off x="1447800" y="55626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rot="16200000" flipV="1">
            <a:off x="970756" y="3372644"/>
            <a:ext cx="838200" cy="1103312"/>
          </a:xfrm>
          <a:prstGeom prst="straightConnector1">
            <a:avLst/>
          </a:prstGeom>
          <a:ln>
            <a:prstDash val="dashDot"/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819400" y="3505200"/>
            <a:ext cx="1143000" cy="838200"/>
          </a:xfrm>
          <a:prstGeom prst="straightConnector1">
            <a:avLst/>
          </a:prstGeom>
          <a:ln>
            <a:prstDash val="dashDot"/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962400" y="2286000"/>
            <a:ext cx="10668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connect</a:t>
            </a:r>
            <a:endParaRPr lang="en-US" sz="1600" dirty="0"/>
          </a:p>
        </p:txBody>
      </p:sp>
      <p:sp>
        <p:nvSpPr>
          <p:cNvPr id="62" name="Rectangle 61"/>
          <p:cNvSpPr/>
          <p:nvPr/>
        </p:nvSpPr>
        <p:spPr>
          <a:xfrm>
            <a:off x="4850642" y="990600"/>
            <a:ext cx="3733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Linking of client and server input port different from connect and occurs earlier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rot="5400000">
            <a:off x="2324894" y="5295106"/>
            <a:ext cx="533400" cy="1588"/>
          </a:xfrm>
          <a:prstGeom prst="straightConnector1">
            <a:avLst/>
          </a:prstGeom>
          <a:ln>
            <a:prstDash val="dashDot"/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2667000" y="5105400"/>
            <a:ext cx="10668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connect</a:t>
            </a:r>
            <a:endParaRPr lang="en-US" sz="1600" dirty="0"/>
          </a:p>
        </p:txBody>
      </p:sp>
      <p:cxnSp>
        <p:nvCxnSpPr>
          <p:cNvPr id="71" name="Straight Arrow Connector 70"/>
          <p:cNvCxnSpPr/>
          <p:nvPr/>
        </p:nvCxnSpPr>
        <p:spPr>
          <a:xfrm rot="5400000" flipH="1" flipV="1">
            <a:off x="3581400" y="2513806"/>
            <a:ext cx="610394" cy="794"/>
          </a:xfrm>
          <a:prstGeom prst="straightConnector1">
            <a:avLst/>
          </a:prstGeom>
          <a:ln>
            <a:prstDash val="dashDot"/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rot="5400000" flipH="1" flipV="1">
            <a:off x="762000" y="2513806"/>
            <a:ext cx="610394" cy="794"/>
          </a:xfrm>
          <a:prstGeom prst="straightConnector1">
            <a:avLst/>
          </a:prstGeom>
          <a:ln>
            <a:prstDash val="dashDot"/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76200" y="228600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connect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714994123"/>
      </p:ext>
    </p:extLst>
  </p:cSld>
  <p:clrMapOvr>
    <a:masterClrMapping/>
  </p:clrMapOvr>
  <p:transition advTm="200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62" grpId="0" animBg="1"/>
      <p:bldP spid="67" grpId="0" animBg="1"/>
      <p:bldP spid="78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 Skeleton (</a:t>
            </a:r>
            <a:r>
              <a:rPr lang="en-US" dirty="0" err="1" smtClean="0"/>
              <a:t>Upcalls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3581400"/>
            <a:ext cx="2590800" cy="1828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SimplexClient</a:t>
            </a:r>
            <a:r>
              <a:rPr lang="en-US" sz="1600" dirty="0" smtClean="0"/>
              <a:t> </a:t>
            </a:r>
            <a:r>
              <a:rPr lang="en-US" sz="1600" dirty="0" err="1" smtClean="0"/>
              <a:t>InputPortSkeleton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2819400" y="1219200"/>
            <a:ext cx="4572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setDriver</a:t>
            </a:r>
            <a:r>
              <a:rPr lang="en-US" sz="1600" dirty="0" smtClean="0"/>
              <a:t>(</a:t>
            </a:r>
            <a:r>
              <a:rPr lang="en-US" sz="1600" dirty="0" err="1" smtClean="0"/>
              <a:t>SimplexBufferClientInputPortDriver</a:t>
            </a:r>
            <a:endParaRPr lang="en-US" sz="1600" dirty="0" smtClean="0"/>
          </a:p>
          <a:p>
            <a:pPr algn="ctr"/>
            <a:r>
              <a:rPr lang="en-US" sz="1600" dirty="0" smtClean="0"/>
              <a:t>&lt;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 d);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19400" y="2133600"/>
            <a:ext cx="4572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connected(String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819400" y="2667000"/>
            <a:ext cx="4572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notConnected</a:t>
            </a:r>
            <a:r>
              <a:rPr lang="en-US" sz="1600" dirty="0" smtClean="0"/>
              <a:t>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String </a:t>
            </a:r>
            <a:r>
              <a:rPr lang="en-US" sz="1600" dirty="0" err="1" smtClean="0"/>
              <a:t>anExplanation</a:t>
            </a:r>
            <a:r>
              <a:rPr lang="en-US" sz="1600" dirty="0" smtClean="0"/>
              <a:t>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19400" y="3581400"/>
            <a:ext cx="4572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disconnected(String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</a:t>
            </a:r>
            <a:r>
              <a:rPr lang="en-US" sz="1600" b="1" dirty="0" err="1" smtClean="0"/>
              <a:t>boolean</a:t>
            </a:r>
            <a:r>
              <a:rPr lang="en-US" sz="1600" b="1" dirty="0" smtClean="0"/>
              <a:t> </a:t>
            </a:r>
            <a:r>
              <a:rPr lang="en-US" sz="1600" dirty="0" err="1" smtClean="0"/>
              <a:t>anExplicitClose</a:t>
            </a:r>
            <a:r>
              <a:rPr lang="en-US" sz="1600" dirty="0" smtClean="0"/>
              <a:t>, String </a:t>
            </a:r>
            <a:r>
              <a:rPr lang="en-US" sz="1600" dirty="0" err="1" smtClean="0"/>
              <a:t>anExplanation</a:t>
            </a:r>
            <a:r>
              <a:rPr lang="en-US" sz="1600" b="1" dirty="0" smtClean="0"/>
              <a:t>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819400" y="4419600"/>
            <a:ext cx="4572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messageSent</a:t>
            </a:r>
            <a:r>
              <a:rPr lang="en-US" sz="1600" dirty="0" smtClean="0"/>
              <a:t>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 </a:t>
            </a:r>
            <a:r>
              <a:rPr lang="en-US" sz="1600" dirty="0" err="1" smtClean="0"/>
              <a:t>aMessage</a:t>
            </a:r>
            <a:r>
              <a:rPr lang="en-US" sz="1600" dirty="0" smtClean="0"/>
              <a:t>, </a:t>
            </a:r>
            <a:r>
              <a:rPr lang="en-US" sz="1600" dirty="0" err="1" smtClean="0"/>
              <a:t>int</a:t>
            </a:r>
            <a:r>
              <a:rPr lang="en-US" sz="1600" b="1" dirty="0" smtClean="0"/>
              <a:t> </a:t>
            </a:r>
            <a:r>
              <a:rPr lang="en-US" sz="1600" dirty="0" err="1" smtClean="0"/>
              <a:t>aSendId</a:t>
            </a:r>
            <a:r>
              <a:rPr lang="en-US" sz="1600" b="1" dirty="0" smtClean="0"/>
              <a:t>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5410200"/>
            <a:ext cx="3429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 completion or failure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86200" y="5410200"/>
            <a:ext cx="3429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(Dis)connection notifications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6172200"/>
            <a:ext cx="3429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Client driver supports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)connect and send operation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86200" y="6172200"/>
            <a:ext cx="3429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send notification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600" y="963304"/>
            <a:ext cx="2590800" cy="12737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ConnectListener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3352800" y="860946"/>
            <a:ext cx="2590800" cy="12737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ReceiveListener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174285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3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 Skeleton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3505200"/>
            <a:ext cx="2590800" cy="1828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SimplexClient</a:t>
            </a:r>
            <a:r>
              <a:rPr lang="en-US" sz="1600" dirty="0" smtClean="0"/>
              <a:t> </a:t>
            </a:r>
            <a:r>
              <a:rPr lang="en-US" sz="1600" dirty="0" err="1" smtClean="0"/>
              <a:t>InputPortSkeleton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2836460" y="3886200"/>
            <a:ext cx="4572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setDriver</a:t>
            </a:r>
            <a:r>
              <a:rPr lang="en-US" sz="1600" dirty="0" smtClean="0"/>
              <a:t>(</a:t>
            </a:r>
            <a:r>
              <a:rPr lang="en-US" sz="1600" dirty="0" err="1" smtClean="0"/>
              <a:t>SimplexBufferClientInputPortDriver</a:t>
            </a:r>
            <a:endParaRPr lang="en-US" sz="1600" dirty="0" smtClean="0"/>
          </a:p>
          <a:p>
            <a:pPr algn="ctr"/>
            <a:r>
              <a:rPr lang="en-US" sz="1600" dirty="0" smtClean="0"/>
              <a:t>&lt;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 d);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5334000"/>
            <a:ext cx="3429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Upcalls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for operation completion or failure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86200" y="5334000"/>
            <a:ext cx="3429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(Dis)connection notifications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6096000"/>
            <a:ext cx="3429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Client driver supports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)connect and send operation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86200" y="6096000"/>
            <a:ext cx="3429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send notifications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0681" y="1219200"/>
            <a:ext cx="2590800" cy="12737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ConnectionListener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4114800" y="1219200"/>
            <a:ext cx="2590800" cy="12737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ByteBufferSendListener</a:t>
            </a:r>
            <a:endParaRPr lang="en-US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371600" y="2525407"/>
            <a:ext cx="0" cy="990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6" idx="2"/>
            <a:endCxn id="9" idx="0"/>
          </p:cNvCxnSpPr>
          <p:nvPr/>
        </p:nvCxnSpPr>
        <p:spPr>
          <a:xfrm flipH="1">
            <a:off x="1524000" y="2492991"/>
            <a:ext cx="3886200" cy="1012209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524000" y="2639707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14245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Duplex Input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9" idx="4"/>
          </p:cNvCxnSpPr>
          <p:nvPr/>
        </p:nvCxnSpPr>
        <p:spPr>
          <a:xfrm rot="10800000">
            <a:off x="1257300" y="2209800"/>
            <a:ext cx="1181100" cy="10668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1905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44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432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4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25" idx="0"/>
          </p:cNvCxnSpPr>
          <p:nvPr/>
        </p:nvCxnSpPr>
        <p:spPr>
          <a:xfrm rot="5400000" flipH="1" flipV="1">
            <a:off x="2457450" y="2152650"/>
            <a:ext cx="1066800" cy="11811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876800" y="3124200"/>
            <a:ext cx="3733800" cy="914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Simulate input port using bounded port? </a:t>
            </a:r>
          </a:p>
        </p:txBody>
      </p:sp>
      <p:pic>
        <p:nvPicPr>
          <p:cNvPr id="12" name="~PP615.WAV">
            <a:hlinkClick r:id="" action="ppaction://media"/>
          </p:cNvPr>
          <p:cNvPicPr>
            <a:picLocks noRot="1" noChangeAspect="1"/>
          </p:cNvPicPr>
          <p:nvPr>
            <a:wavAudioFile r:embed="rId2" name="~PP61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6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Physical Connection and Communication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47800" y="1676400"/>
            <a:ext cx="6096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Establishing channel connections between client and server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7800" y="2514600"/>
            <a:ext cx="6096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Sending  and receiving messages on channels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3429000"/>
            <a:ext cx="6096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Detecting channel failures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2600" y="4572000"/>
            <a:ext cx="5334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inputport.simplex.buffer.nio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5257800"/>
            <a:ext cx="5334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inputport.simplex.buffer.socket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84" name="Rectangle 83"/>
          <p:cNvSpPr/>
          <p:nvPr/>
        </p:nvSpPr>
        <p:spPr>
          <a:xfrm>
            <a:off x="19812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19812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19812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19812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19812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19812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19812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19812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19812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19812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19812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19812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19812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19812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31242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Impedance Mismatch</a:t>
            </a:r>
            <a:endParaRPr lang="en-US" dirty="0"/>
          </a:p>
        </p:txBody>
      </p:sp>
      <p:sp>
        <p:nvSpPr>
          <p:cNvPr id="186" name="Rectangle 185"/>
          <p:cNvSpPr/>
          <p:nvPr/>
        </p:nvSpPr>
        <p:spPr>
          <a:xfrm>
            <a:off x="31242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31242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8" name="Rectangle 187"/>
          <p:cNvSpPr/>
          <p:nvPr/>
        </p:nvSpPr>
        <p:spPr>
          <a:xfrm>
            <a:off x="31242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83" name="Rectangle 82"/>
          <p:cNvSpPr/>
          <p:nvPr/>
        </p:nvSpPr>
        <p:spPr>
          <a:xfrm>
            <a:off x="31242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6" name="Rectangle 85"/>
          <p:cNvSpPr/>
          <p:nvPr/>
        </p:nvSpPr>
        <p:spPr>
          <a:xfrm>
            <a:off x="31242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94" name="Rectangle 93"/>
          <p:cNvSpPr/>
          <p:nvPr/>
        </p:nvSpPr>
        <p:spPr>
          <a:xfrm>
            <a:off x="31242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1242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7" name="Rectangle 96"/>
          <p:cNvSpPr/>
          <p:nvPr/>
        </p:nvSpPr>
        <p:spPr>
          <a:xfrm>
            <a:off x="31242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8" name="Rectangle 87"/>
          <p:cNvSpPr/>
          <p:nvPr/>
        </p:nvSpPr>
        <p:spPr>
          <a:xfrm>
            <a:off x="31242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9" name="Rectangle 88"/>
          <p:cNvSpPr/>
          <p:nvPr/>
        </p:nvSpPr>
        <p:spPr>
          <a:xfrm>
            <a:off x="31242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Id</a:t>
            </a:r>
          </a:p>
        </p:txBody>
      </p:sp>
      <p:sp>
        <p:nvSpPr>
          <p:cNvPr id="87" name="Rectangle 86"/>
          <p:cNvSpPr/>
          <p:nvPr/>
        </p:nvSpPr>
        <p:spPr>
          <a:xfrm>
            <a:off x="31242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91" name="Rectangle 90"/>
          <p:cNvSpPr/>
          <p:nvPr/>
        </p:nvSpPr>
        <p:spPr>
          <a:xfrm>
            <a:off x="31242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95" name="Rectangle 94"/>
          <p:cNvSpPr/>
          <p:nvPr/>
        </p:nvSpPr>
        <p:spPr>
          <a:xfrm>
            <a:off x="31242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4419600" y="1905001"/>
            <a:ext cx="4196640" cy="6095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 determines reliable or not, no interaction with skeleton</a:t>
            </a:r>
          </a:p>
        </p:txBody>
      </p:sp>
      <p:sp>
        <p:nvSpPr>
          <p:cNvPr id="99" name="Rectangle 98"/>
          <p:cNvSpPr/>
          <p:nvPr/>
        </p:nvSpPr>
        <p:spPr>
          <a:xfrm>
            <a:off x="4495800" y="6210300"/>
            <a:ext cx="4196640" cy="6095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 determines buffer size, no interaction with skeleton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4459998" y="4876801"/>
            <a:ext cx="419664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d’s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value is Port#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4430428" y="2590801"/>
            <a:ext cx="4196640" cy="380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Connection request compatible,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4459998" y="4495800"/>
            <a:ext cx="419664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Compatible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347612986"/>
      </p:ext>
    </p:extLst>
  </p:cSld>
  <p:clrMapOvr>
    <a:masterClrMapping/>
  </p:clrMapOvr>
  <p:transition advTm="44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2" grpId="0" animBg="1"/>
      <p:bldP spid="103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460897" y="51719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460897" y="20477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Asynchronous NIO Receive Upper and Lower Halves?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03797" y="23144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Upper Half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6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ReadVaf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6002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ReadVal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6" name="Rectangle 45"/>
          <p:cNvSpPr/>
          <p:nvPr/>
        </p:nvSpPr>
        <p:spPr>
          <a:xfrm>
            <a:off x="3089797" y="3976343"/>
            <a:ext cx="1905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Bounded Buffer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1489597" y="3152633"/>
            <a:ext cx="0" cy="8214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603897" y="337285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get()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490734" y="4357343"/>
            <a:ext cx="0" cy="81459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568072" y="4574138"/>
            <a:ext cx="95022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put()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38200" y="54386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Lower Half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486400" y="2362200"/>
            <a:ext cx="3200400" cy="8478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 notification delivered by selecting thread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486400" y="1524000"/>
            <a:ext cx="3200400" cy="84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does not block for read, does not even issue a request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670697" y="25430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97839" y="56672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86400" y="3200400"/>
            <a:ext cx="32004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Could introduce another  thread for delivering notification, but would not be application thread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86400" y="4267200"/>
            <a:ext cx="3200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Has its pros and cons</a:t>
            </a:r>
          </a:p>
        </p:txBody>
      </p:sp>
    </p:spTree>
    <p:extLst>
      <p:ext uri="{BB962C8B-B14F-4D97-AF65-F5344CB8AC3E}">
        <p14:creationId xmlns="" xmlns:p14="http://schemas.microsoft.com/office/powerpoint/2010/main" val="167710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22" grpId="0" animBg="1"/>
      <p:bldP spid="23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460896" y="2438399"/>
            <a:ext cx="3196703" cy="410513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All Listeners called by Selection Thread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371600" y="2895600"/>
            <a:ext cx="1371600" cy="942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 listener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371600" y="5257800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Lower Half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486400" y="2885933"/>
            <a:ext cx="3200400" cy="8478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exactly, considered later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486400" y="2047733"/>
            <a:ext cx="3200400" cy="84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Receive, Send and Connect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1383405" y="4560195"/>
            <a:ext cx="134799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33600" y="4267200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ReadVal</a:t>
            </a:r>
            <a:endParaRPr lang="en-US" baseline="30000" dirty="0"/>
          </a:p>
        </p:txBody>
      </p:sp>
    </p:spTree>
    <p:extLst>
      <p:ext uri="{BB962C8B-B14F-4D97-AF65-F5344CB8AC3E}">
        <p14:creationId xmlns="" xmlns:p14="http://schemas.microsoft.com/office/powerpoint/2010/main" val="167710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Simulating Sends With </a:t>
            </a:r>
            <a:r>
              <a:rPr lang="en-US" dirty="0" err="1" smtClean="0"/>
              <a:t>Async</a:t>
            </a:r>
            <a:r>
              <a:rPr lang="en-US" dirty="0" smtClean="0"/>
              <a:t> NIO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286000" y="9144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038600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181600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286000" y="12954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038600" y="1295401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181600" y="1295401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09600" y="1905000"/>
            <a:ext cx="7086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 NIO Send is non blocking, should do blocking select before send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09600" y="25908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 partial data  might be sent,  an NIO send also must do select after send to see if buffer space released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09600" y="3429000"/>
            <a:ext cx="7086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 send is non blocking and application does not do select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09600" y="4114800"/>
            <a:ext cx="7086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have separate selection thread for blocking (for sends and receives)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09600" y="4800600"/>
            <a:ext cx="70866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per port?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09600" y="5410200"/>
            <a:ext cx="7086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Would make writing the selection manager easy  and do not have to be aware of multiple ports?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09600" y="6096000"/>
            <a:ext cx="7086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Only one thread can call select, otherwise  which thread is unblocked. In fact only one thread should to both register channels and do select</a:t>
            </a:r>
          </a:p>
        </p:txBody>
      </p:sp>
    </p:spTree>
    <p:extLst>
      <p:ext uri="{BB962C8B-B14F-4D97-AF65-F5344CB8AC3E}">
        <p14:creationId xmlns="" xmlns:p14="http://schemas.microsoft.com/office/powerpoint/2010/main" val="254027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Simulating  GIPC Send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79049" y="4396859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write(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10894" y="1741230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select()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548316" y="2212079"/>
            <a:ext cx="0" cy="41398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" name="Flowchart: Decision 3"/>
          <p:cNvSpPr/>
          <p:nvPr/>
        </p:nvSpPr>
        <p:spPr>
          <a:xfrm>
            <a:off x="1557716" y="5322630"/>
            <a:ext cx="1981200" cy="13716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 Buffer  Read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548316" y="3968091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4" name="Flowchart: Decision 23"/>
          <p:cNvSpPr/>
          <p:nvPr/>
        </p:nvSpPr>
        <p:spPr>
          <a:xfrm>
            <a:off x="1414841" y="2596491"/>
            <a:ext cx="2266950" cy="13716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Channel Written?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548316" y="4854059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70076" y="1969830"/>
            <a:ext cx="1176716" cy="4038600"/>
            <a:chOff x="370076" y="1969830"/>
            <a:chExt cx="1176716" cy="4038600"/>
          </a:xfrm>
        </p:grpSpPr>
        <p:cxnSp>
          <p:nvCxnSpPr>
            <p:cNvPr id="28" name="Straight Arrow Connector 27"/>
            <p:cNvCxnSpPr/>
            <p:nvPr/>
          </p:nvCxnSpPr>
          <p:spPr>
            <a:xfrm flipH="1">
              <a:off x="370076" y="1978931"/>
              <a:ext cx="708973" cy="0"/>
            </a:xfrm>
            <a:prstGeom prst="straightConnector1">
              <a:avLst/>
            </a:prstGeom>
            <a:ln>
              <a:headEnd type="arrow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370076" y="6008430"/>
              <a:ext cx="1176716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370076" y="1969830"/>
              <a:ext cx="0" cy="4016991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5" name="Rectangle 34"/>
          <p:cNvSpPr/>
          <p:nvPr/>
        </p:nvSpPr>
        <p:spPr>
          <a:xfrm>
            <a:off x="4419600" y="4425291"/>
            <a:ext cx="2133600" cy="5220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Polling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629400" y="4425291"/>
            <a:ext cx="2133600" cy="5220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not get full data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455994" y="1708815"/>
            <a:ext cx="2021006" cy="5220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78221" y="1676400"/>
            <a:ext cx="2021006" cy="5220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 is Non Blocking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78221" y="337215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124046" y="2977491"/>
            <a:ext cx="2686903" cy="5220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Separate Thread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44655" y="838200"/>
            <a:ext cx="3542377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SelectionKey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register(Selector s,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ops 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543598" y="1371600"/>
            <a:ext cx="1542" cy="36963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0658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  <p:bldP spid="24" grpId="0" animBg="1"/>
      <p:bldP spid="35" grpId="0" animBg="1"/>
      <p:bldP spid="37" grpId="0" animBg="1"/>
      <p:bldP spid="39" grpId="0" animBg="1"/>
      <p:bldP spid="40" grpId="0" animBg="1"/>
      <p:bldP spid="43" grpId="0" animBg="1"/>
      <p:bldP spid="21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and Receive Message</a:t>
            </a:r>
            <a:endParaRPr lang="en-US" dirty="0"/>
          </a:p>
        </p:txBody>
      </p:sp>
      <p:sp>
        <p:nvSpPr>
          <p:cNvPr id="191" name="Rectangle 190"/>
          <p:cNvSpPr/>
          <p:nvPr/>
        </p:nvSpPr>
        <p:spPr>
          <a:xfrm>
            <a:off x="228600" y="16002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Sending Port and  Skeleton</a:t>
            </a:r>
            <a:endParaRPr lang="en-US" sz="1600" dirty="0"/>
          </a:p>
        </p:txBody>
      </p:sp>
      <p:sp>
        <p:nvSpPr>
          <p:cNvPr id="192" name="Rectangle 191"/>
          <p:cNvSpPr/>
          <p:nvPr/>
        </p:nvSpPr>
        <p:spPr>
          <a:xfrm>
            <a:off x="228600" y="37338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Sending Driver</a:t>
            </a:r>
            <a:endParaRPr lang="en-US" sz="1600" dirty="0"/>
          </a:p>
        </p:txBody>
      </p:sp>
      <p:sp>
        <p:nvSpPr>
          <p:cNvPr id="194" name="Rectangle 193"/>
          <p:cNvSpPr/>
          <p:nvPr/>
        </p:nvSpPr>
        <p:spPr>
          <a:xfrm>
            <a:off x="228600" y="44958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Channel</a:t>
            </a:r>
            <a:endParaRPr lang="en-US" sz="1600" dirty="0"/>
          </a:p>
        </p:txBody>
      </p:sp>
      <p:sp>
        <p:nvSpPr>
          <p:cNvPr id="195" name="Rectangle 194"/>
          <p:cNvSpPr/>
          <p:nvPr/>
        </p:nvSpPr>
        <p:spPr>
          <a:xfrm>
            <a:off x="228600" y="26670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 Forwarder</a:t>
            </a:r>
            <a:endParaRPr lang="en-US" sz="1600" dirty="0"/>
          </a:p>
        </p:txBody>
      </p:sp>
      <p:cxnSp>
        <p:nvCxnSpPr>
          <p:cNvPr id="196" name="Straight Arrow Connector 195"/>
          <p:cNvCxnSpPr/>
          <p:nvPr/>
        </p:nvCxnSpPr>
        <p:spPr>
          <a:xfrm rot="5400000" flipH="1" flipV="1">
            <a:off x="3352006" y="41140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 rot="5400000">
            <a:off x="190500" y="3086100"/>
            <a:ext cx="1295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>
          <a:xfrm rot="16200000" flipH="1">
            <a:off x="648494" y="43807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724400" y="37338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Receiving Driver</a:t>
            </a:r>
            <a:endParaRPr lang="en-US" sz="1600" dirty="0"/>
          </a:p>
        </p:txBody>
      </p:sp>
      <p:sp>
        <p:nvSpPr>
          <p:cNvPr id="45" name="Rectangle 44"/>
          <p:cNvSpPr/>
          <p:nvPr/>
        </p:nvSpPr>
        <p:spPr>
          <a:xfrm>
            <a:off x="4724400" y="44958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Channel</a:t>
            </a:r>
            <a:endParaRPr lang="en-US" sz="1600" dirty="0"/>
          </a:p>
        </p:txBody>
      </p:sp>
      <p:cxnSp>
        <p:nvCxnSpPr>
          <p:cNvPr id="47" name="Straight Arrow Connector 46"/>
          <p:cNvCxnSpPr/>
          <p:nvPr/>
        </p:nvCxnSpPr>
        <p:spPr>
          <a:xfrm rot="16200000" flipH="1">
            <a:off x="5220494" y="43807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724400" y="26670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Receiving Port and Skeleton</a:t>
            </a:r>
            <a:endParaRPr lang="en-US" sz="1600" dirty="0"/>
          </a:p>
        </p:txBody>
      </p:sp>
      <p:cxnSp>
        <p:nvCxnSpPr>
          <p:cNvPr id="61" name="Straight Arrow Connector 60"/>
          <p:cNvCxnSpPr/>
          <p:nvPr/>
        </p:nvCxnSpPr>
        <p:spPr>
          <a:xfrm rot="16200000" flipH="1">
            <a:off x="5220494" y="36187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4724400" y="3124200"/>
            <a:ext cx="2133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messagReceived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68" name="Rectangle 67"/>
          <p:cNvSpPr/>
          <p:nvPr/>
        </p:nvSpPr>
        <p:spPr>
          <a:xfrm>
            <a:off x="3429000" y="3429000"/>
            <a:ext cx="762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send()</a:t>
            </a:r>
            <a:endParaRPr lang="en-US" sz="1600" dirty="0" smtClean="0"/>
          </a:p>
        </p:txBody>
      </p:sp>
      <p:cxnSp>
        <p:nvCxnSpPr>
          <p:cNvPr id="72" name="Straight Arrow Connector 71"/>
          <p:cNvCxnSpPr/>
          <p:nvPr/>
        </p:nvCxnSpPr>
        <p:spPr>
          <a:xfrm rot="10800000">
            <a:off x="4191000" y="4648200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228600" y="2133600"/>
            <a:ext cx="20574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messagSent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90" name="Rectangle 89"/>
          <p:cNvSpPr/>
          <p:nvPr/>
        </p:nvSpPr>
        <p:spPr>
          <a:xfrm>
            <a:off x="3505200" y="2362200"/>
            <a:ext cx="762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send()</a:t>
            </a:r>
            <a:endParaRPr lang="en-US" sz="1600" dirty="0" smtClean="0"/>
          </a:p>
        </p:txBody>
      </p:sp>
      <p:cxnSp>
        <p:nvCxnSpPr>
          <p:cNvPr id="96" name="Straight Arrow Connector 95"/>
          <p:cNvCxnSpPr>
            <a:stCxn id="68" idx="0"/>
          </p:cNvCxnSpPr>
          <p:nvPr/>
        </p:nvCxnSpPr>
        <p:spPr>
          <a:xfrm rot="5400000" flipH="1" flipV="1">
            <a:off x="3429794" y="3047206"/>
            <a:ext cx="762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  <p:bldP spid="192" grpId="0" animBg="1"/>
      <p:bldP spid="194" grpId="0" animBg="1"/>
      <p:bldP spid="195" grpId="0" animBg="1"/>
      <p:bldP spid="44" grpId="0" animBg="1"/>
      <p:bldP spid="45" grpId="0" animBg="1"/>
      <p:bldP spid="59" grpId="0" animBg="1"/>
      <p:bldP spid="62" grpId="0" animBg="1"/>
      <p:bldP spid="68" grpId="0" animBg="1"/>
      <p:bldP spid="77" grpId="0" animBg="1"/>
      <p:bldP spid="90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Overcoming Impedance Mismatch in Communication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19200" y="1524000"/>
            <a:ext cx="5561463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Duplex Port Skeletons and Helper Classes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19201" y="2301923"/>
            <a:ext cx="2781300" cy="9189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Simplex Port Skeletons and Helper Classes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99363" y="2301923"/>
            <a:ext cx="2781300" cy="9189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Duplex Drivers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19200" y="3220871"/>
            <a:ext cx="5562599" cy="9189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Simplex Drivers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486400" y="1981200"/>
            <a:ext cx="0" cy="6096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743200" y="2895600"/>
            <a:ext cx="0" cy="6096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219200" y="4114800"/>
            <a:ext cx="5562599" cy="9189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Simplex Drivers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Overcoming Impedance Mismatch in Communication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19200" y="1524000"/>
            <a:ext cx="5561463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Duplex Port Skeletons and Helper Classes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19201" y="2301923"/>
            <a:ext cx="2781300" cy="9189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Simplex Port Skeletons and Helper Classes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99363" y="2301923"/>
            <a:ext cx="2781300" cy="9189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Duplex Drivers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19200" y="3220871"/>
            <a:ext cx="5562599" cy="9189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Simplex Drivers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486400" y="1981200"/>
            <a:ext cx="0" cy="6096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743200" y="2895600"/>
            <a:ext cx="0" cy="6096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ObserverNIOManager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600200"/>
            <a:ext cx="8305800" cy="495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ObservableNIOManager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accept(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ServerSocketChannel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aChannel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SocketChannelAcceptListener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accept(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ServerSocketChannel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aChannel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SocketChannelAcceptListener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[] listeners);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connect(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SocketChannel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aSocketChannel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InetAddress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theServerHost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SocketChannelConnectListener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connect(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SocketChannel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aSocketChannel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InetAddress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theServerHost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SocketChannelConnectListener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[] listeners);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write(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SocketChannel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aChannel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aByteBuffer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SocketChannelWriteListener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write(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SocketChannel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aChannel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aByteBuffer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SocketChannelWriteListener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[] listeners);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addReadListener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SocketChannel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aChannel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SocketChannelReadListener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addCloseListener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SocketChannel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aChannel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SocketChannelCloseListener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</a:p>
        </p:txBody>
      </p:sp>
    </p:spTree>
    <p:extLst>
      <p:ext uri="{BB962C8B-B14F-4D97-AF65-F5344CB8AC3E}">
        <p14:creationId xmlns="" xmlns:p14="http://schemas.microsoft.com/office/powerpoint/2010/main" val="743802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Simulating Input Port Using Bounded Port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5800" y="3026528"/>
            <a:ext cx="2438400" cy="631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Library to Simulate A Interface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3712328"/>
            <a:ext cx="2438400" cy="631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 Implementation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2340728"/>
            <a:ext cx="2438400" cy="631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Application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1600200"/>
            <a:ext cx="24384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Simulating A using B</a:t>
            </a:r>
          </a:p>
        </p:txBody>
      </p:sp>
      <p:sp>
        <p:nvSpPr>
          <p:cNvPr id="8" name="Rectangle 7"/>
          <p:cNvSpPr/>
          <p:nvPr/>
        </p:nvSpPr>
        <p:spPr>
          <a:xfrm>
            <a:off x="3962400" y="3026528"/>
            <a:ext cx="2438400" cy="631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Library to Simulate Input Port Interface</a:t>
            </a:r>
          </a:p>
        </p:txBody>
      </p:sp>
      <p:sp>
        <p:nvSpPr>
          <p:cNvPr id="9" name="Rectangle 8"/>
          <p:cNvSpPr/>
          <p:nvPr/>
        </p:nvSpPr>
        <p:spPr>
          <a:xfrm>
            <a:off x="3962400" y="3636128"/>
            <a:ext cx="2438400" cy="631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Bounded Port Implementation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62400" y="2340728"/>
            <a:ext cx="2438400" cy="631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Application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2400" y="1600200"/>
            <a:ext cx="24384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Simulating Input Port API using Bounded Port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600" y="5257800"/>
            <a:ext cx="6172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creates bounded port per client on connection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9600" y="5943600"/>
            <a:ext cx="6172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Library multiplexes and de-multiplexes along bounded port connections </a:t>
            </a:r>
          </a:p>
        </p:txBody>
      </p:sp>
      <p:pic>
        <p:nvPicPr>
          <p:cNvPr id="15" name="~PP344.WAV">
            <a:hlinkClick r:id="" action="ppaction://media"/>
          </p:cNvPr>
          <p:cNvPicPr>
            <a:picLocks noRot="1" noChangeAspect="1"/>
          </p:cNvPicPr>
          <p:nvPr>
            <a:wavAudioFile r:embed="rId2" name="~PP34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5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from NIO Tutorial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524000"/>
            <a:ext cx="83058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NioClient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client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NioClient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InetAddress.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getByName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600" b="1" i="1" dirty="0" err="1" smtClean="0">
                <a:solidFill>
                  <a:srgbClr val="2A00FF"/>
                </a:solidFill>
                <a:latin typeface="Courier New"/>
              </a:rPr>
              <a:t>localhost</a:t>
            </a:r>
            <a:r>
              <a:rPr lang="en-US" sz="1600" b="1" i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), 9090);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Thread t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Thread(client);</a:t>
            </a:r>
            <a:endParaRPr lang="en-US" sz="1600" dirty="0" smtClean="0">
              <a:solidFill>
                <a:srgbClr val="3F7F5F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RspHandler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handler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RspHandler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client.send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2A00FF"/>
                </a:solidFill>
                <a:latin typeface="Courier New"/>
              </a:rPr>
              <a:t>"Hello </a:t>
            </a:r>
            <a:r>
              <a:rPr lang="en-US" sz="1600" dirty="0" err="1" smtClean="0">
                <a:solidFill>
                  <a:srgbClr val="2A00FF"/>
                </a:solidFill>
                <a:latin typeface="Courier New"/>
              </a:rPr>
              <a:t>World"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.getBytes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(), handler);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handler.waitForResponse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4648200"/>
            <a:ext cx="7848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Send associated with read handler, much like  </a:t>
            </a:r>
            <a:r>
              <a:rPr lang="en-US" dirty="0" err="1" smtClean="0"/>
              <a:t>ObservableNIOManager</a:t>
            </a:r>
            <a:r>
              <a:rPr lang="en-US" dirty="0" smtClean="0"/>
              <a:t> allows registration of  read listener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5486400"/>
            <a:ext cx="7848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Simulates synchronous receive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400" y="2971800"/>
            <a:ext cx="50292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57400" y="3276600"/>
            <a:ext cx="27432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858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 Handler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219200"/>
            <a:ext cx="8305800" cy="434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RspHandler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private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byte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[]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rsp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handleResponse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byte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rsp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this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.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rsp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rsp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.notify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waitForResponse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.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rsp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InterruptedException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String(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.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rsp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4114800" y="2133600"/>
            <a:ext cx="3352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Called by selection  thread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752600"/>
            <a:ext cx="70866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" y="2895600"/>
            <a:ext cx="5562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14800" y="3276600"/>
            <a:ext cx="3352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Called by application thread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5791200"/>
            <a:ext cx="6019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Improve its generality without changing functionality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858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Generality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524000"/>
            <a:ext cx="83058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NioClient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client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NioClient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InetAddress.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getByName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600" b="1" i="1" dirty="0" err="1" smtClean="0">
                <a:solidFill>
                  <a:srgbClr val="2A00FF"/>
                </a:solidFill>
                <a:latin typeface="Courier New"/>
              </a:rPr>
              <a:t>localhost</a:t>
            </a:r>
            <a:r>
              <a:rPr lang="en-US" sz="1600" b="1" i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), 9090);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Thread t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Thread(client);</a:t>
            </a:r>
            <a:endParaRPr lang="en-US" sz="1600" dirty="0" smtClean="0">
              <a:solidFill>
                <a:srgbClr val="3F7F5F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RspHandler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handler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RspHandler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client.send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2A00FF"/>
                </a:solidFill>
                <a:latin typeface="Courier New"/>
              </a:rPr>
              <a:t>"Hello </a:t>
            </a:r>
            <a:r>
              <a:rPr lang="en-US" sz="1600" dirty="0" err="1" smtClean="0">
                <a:solidFill>
                  <a:srgbClr val="2A00FF"/>
                </a:solidFill>
                <a:latin typeface="Courier New"/>
              </a:rPr>
              <a:t>World"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.getBytes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(), handler);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handler.waitForResponse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4648200"/>
            <a:ext cx="7848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Send associated with read handler, much like  </a:t>
            </a:r>
            <a:r>
              <a:rPr lang="en-US" dirty="0" err="1" smtClean="0"/>
              <a:t>ObservableNIOManager</a:t>
            </a:r>
            <a:r>
              <a:rPr lang="en-US" dirty="0" smtClean="0"/>
              <a:t> allows registration of  read listener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5486400"/>
            <a:ext cx="7848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NIO Client unlike </a:t>
            </a:r>
            <a:r>
              <a:rPr lang="en-US" dirty="0" err="1" smtClean="0"/>
              <a:t>ObservableNIOManager</a:t>
            </a:r>
            <a:r>
              <a:rPr lang="en-US" dirty="0" smtClean="0"/>
              <a:t> is application-specific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1981200"/>
            <a:ext cx="20574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57400" y="2971800"/>
            <a:ext cx="50292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858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Pattern to Abstraction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524000"/>
            <a:ext cx="83058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NioClient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client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NioClient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InetAddress.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getByName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600" b="1" i="1" dirty="0" err="1" smtClean="0">
                <a:solidFill>
                  <a:srgbClr val="2A00FF"/>
                </a:solidFill>
                <a:latin typeface="Courier New"/>
              </a:rPr>
              <a:t>localhost</a:t>
            </a:r>
            <a:r>
              <a:rPr lang="en-US" sz="1600" b="1" i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), 9090);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Thread t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Thread(client);</a:t>
            </a:r>
            <a:endParaRPr lang="en-US" sz="1600" dirty="0" smtClean="0">
              <a:solidFill>
                <a:srgbClr val="3F7F5F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RspHandler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handler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RspHandler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client.send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2A00FF"/>
                </a:solidFill>
                <a:latin typeface="Courier New"/>
              </a:rPr>
              <a:t>"Hello </a:t>
            </a:r>
            <a:r>
              <a:rPr lang="en-US" sz="1600" dirty="0" err="1" smtClean="0">
                <a:solidFill>
                  <a:srgbClr val="2A00FF"/>
                </a:solidFill>
                <a:latin typeface="Courier New"/>
              </a:rPr>
              <a:t>World"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.getBytes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(), handler);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handler.waitForResponse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</p:txBody>
      </p:sp>
    </p:spTree>
    <p:extLst>
      <p:ext uri="{BB962C8B-B14F-4D97-AF65-F5344CB8AC3E}">
        <p14:creationId xmlns="" xmlns:p14="http://schemas.microsoft.com/office/powerpoint/2010/main" val="183858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/>
          <p:cNvSpPr/>
          <p:nvPr/>
        </p:nvSpPr>
        <p:spPr>
          <a:xfrm>
            <a:off x="2743202" y="4470926"/>
            <a:ext cx="2452048" cy="23870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Bounded to Input Ports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99649" y="9144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4" name="Rectangle 3"/>
          <p:cNvSpPr/>
          <p:nvPr/>
        </p:nvSpPr>
        <p:spPr>
          <a:xfrm>
            <a:off x="4052249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95249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377252" y="4648200"/>
            <a:ext cx="1196454" cy="631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Simulation Library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429568" y="6015380"/>
            <a:ext cx="1194748" cy="631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 Port User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624316" y="4771614"/>
            <a:ext cx="14216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cmessage</a:t>
            </a:r>
            <a:r>
              <a:rPr lang="en-US" baseline="30000" dirty="0" smtClean="0"/>
              <a:t> A1</a:t>
            </a:r>
            <a:endParaRPr lang="en-US" baseline="30000" dirty="0"/>
          </a:p>
        </p:txBody>
      </p:sp>
      <p:sp>
        <p:nvSpPr>
          <p:cNvPr id="49" name="TextBox 48"/>
          <p:cNvSpPr txBox="1"/>
          <p:nvPr/>
        </p:nvSpPr>
        <p:spPr>
          <a:xfrm>
            <a:off x="6045958" y="4779070"/>
            <a:ext cx="14216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cmessage</a:t>
            </a:r>
            <a:r>
              <a:rPr lang="en-US" baseline="30000" dirty="0" smtClean="0"/>
              <a:t> B1</a:t>
            </a:r>
            <a:endParaRPr lang="en-US" baseline="300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1679813" y="3831040"/>
            <a:ext cx="2234821" cy="810336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868004" y="3879376"/>
            <a:ext cx="2215036" cy="762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838201" y="1371600"/>
            <a:ext cx="1905000" cy="95932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 A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954089" y="3075864"/>
            <a:ext cx="1600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Bounded Port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403946" y="3124200"/>
            <a:ext cx="1600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Bounded Port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004145" y="3282434"/>
            <a:ext cx="153025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cmessage</a:t>
            </a:r>
            <a:r>
              <a:rPr lang="en-US" baseline="30000" dirty="0" smtClean="0"/>
              <a:t> B1</a:t>
            </a:r>
            <a:endParaRPr lang="en-US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2554289" y="3282434"/>
            <a:ext cx="14216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cmessage</a:t>
            </a:r>
            <a:r>
              <a:rPr lang="en-US" baseline="30000" dirty="0" smtClean="0"/>
              <a:t> A1</a:t>
            </a:r>
            <a:endParaRPr lang="en-US" baseline="30000" dirty="0"/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1750895" y="2362200"/>
            <a:ext cx="3294" cy="730155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6312659" y="2378691"/>
            <a:ext cx="3294" cy="730155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835626" y="2559102"/>
            <a:ext cx="14216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cmessage</a:t>
            </a:r>
            <a:r>
              <a:rPr lang="en-US" baseline="30000" dirty="0" smtClean="0"/>
              <a:t> A1</a:t>
            </a:r>
            <a:endParaRPr lang="en-US" baseline="30000" dirty="0"/>
          </a:p>
        </p:txBody>
      </p:sp>
      <p:sp>
        <p:nvSpPr>
          <p:cNvPr id="40" name="TextBox 39"/>
          <p:cNvSpPr txBox="1"/>
          <p:nvPr/>
        </p:nvSpPr>
        <p:spPr>
          <a:xfrm>
            <a:off x="152400" y="2539052"/>
            <a:ext cx="14978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smessage</a:t>
            </a:r>
            <a:r>
              <a:rPr lang="en-US" baseline="30000" dirty="0" smtClean="0"/>
              <a:t>A1</a:t>
            </a:r>
            <a:endParaRPr lang="en-US" baseline="30000" dirty="0"/>
          </a:p>
        </p:txBody>
      </p:sp>
      <p:sp>
        <p:nvSpPr>
          <p:cNvPr id="41" name="TextBox 40"/>
          <p:cNvSpPr txBox="1"/>
          <p:nvPr/>
        </p:nvSpPr>
        <p:spPr>
          <a:xfrm>
            <a:off x="6394547" y="2559102"/>
            <a:ext cx="14216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cmessage</a:t>
            </a:r>
            <a:r>
              <a:rPr lang="en-US" baseline="30000" dirty="0" smtClean="0"/>
              <a:t> B1</a:t>
            </a:r>
            <a:endParaRPr lang="en-US" baseline="30000" dirty="0"/>
          </a:p>
        </p:txBody>
      </p:sp>
      <p:sp>
        <p:nvSpPr>
          <p:cNvPr id="42" name="Rectangle 41"/>
          <p:cNvSpPr/>
          <p:nvPr/>
        </p:nvSpPr>
        <p:spPr>
          <a:xfrm>
            <a:off x="250210" y="5681594"/>
            <a:ext cx="2064224" cy="9648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Simulation must be able to receive on multiple ports?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802007" y="5723857"/>
            <a:ext cx="2064224" cy="6348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provides select</a:t>
            </a:r>
          </a:p>
        </p:txBody>
      </p:sp>
      <p:sp>
        <p:nvSpPr>
          <p:cNvPr id="44" name="Oval 43"/>
          <p:cNvSpPr/>
          <p:nvPr/>
        </p:nvSpPr>
        <p:spPr>
          <a:xfrm>
            <a:off x="5403946" y="1419367"/>
            <a:ext cx="1905000" cy="95932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 B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2402007" y="5459683"/>
            <a:ext cx="14978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smessage</a:t>
            </a:r>
            <a:r>
              <a:rPr lang="en-US" baseline="30000" dirty="0" smtClean="0"/>
              <a:t>A1</a:t>
            </a:r>
            <a:endParaRPr lang="en-US" baseline="30000" dirty="0"/>
          </a:p>
        </p:txBody>
      </p:sp>
      <p:sp>
        <p:nvSpPr>
          <p:cNvPr id="50" name="TextBox 49"/>
          <p:cNvSpPr txBox="1"/>
          <p:nvPr/>
        </p:nvSpPr>
        <p:spPr>
          <a:xfrm>
            <a:off x="1334071" y="4286260"/>
            <a:ext cx="14978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smessage</a:t>
            </a:r>
            <a:r>
              <a:rPr lang="en-US" baseline="30000" dirty="0" smtClean="0"/>
              <a:t>A1</a:t>
            </a:r>
            <a:endParaRPr lang="en-US" baseline="30000" dirty="0"/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3972185" y="5279272"/>
            <a:ext cx="3294" cy="730155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276600" y="1600200"/>
            <a:ext cx="2064224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Multiplexing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76600" y="2209800"/>
            <a:ext cx="2064224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Demultiplexing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8" name="~PP219.WAV">
            <a:hlinkClick r:id="" action="ppaction://media"/>
          </p:cNvPr>
          <p:cNvPicPr>
            <a:picLocks noRot="1" noChangeAspect="1"/>
          </p:cNvPicPr>
          <p:nvPr>
            <a:wavAudioFile r:embed="rId2" name="~PP21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540270424"/>
      </p:ext>
    </p:extLst>
  </p:cSld>
  <p:clrMapOvr>
    <a:masterClrMapping/>
  </p:clrMapOvr>
  <p:transition advTm="196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7" grpId="0" animBg="1"/>
      <p:bldP spid="49" grpId="0" animBg="1"/>
      <p:bldP spid="33" grpId="0" animBg="1"/>
      <p:bldP spid="34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6" grpId="0" animBg="1"/>
      <p:bldP spid="50" grpId="0" animBg="1"/>
      <p:bldP spid="30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val 83"/>
          <p:cNvSpPr/>
          <p:nvPr/>
        </p:nvSpPr>
        <p:spPr>
          <a:xfrm>
            <a:off x="1295402" y="4648200"/>
            <a:ext cx="5486398" cy="208810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Producer Process </a:t>
            </a:r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1371602" y="1524000"/>
            <a:ext cx="5486398" cy="208810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 Process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Scatter/Gather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038600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86000" y="9144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181600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429000" y="1627496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Skeleton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429000" y="30480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flipH="1" flipV="1">
            <a:off x="3939653" y="2113130"/>
            <a:ext cx="3294" cy="95875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3886200" y="3612107"/>
            <a:ext cx="0" cy="103609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004481" y="42788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11</a:t>
            </a:r>
            <a:endParaRPr lang="en-US" baseline="30000" dirty="0"/>
          </a:p>
        </p:txBody>
      </p:sp>
      <p:sp>
        <p:nvSpPr>
          <p:cNvPr id="79" name="TextBox 78"/>
          <p:cNvSpPr txBox="1"/>
          <p:nvPr/>
        </p:nvSpPr>
        <p:spPr>
          <a:xfrm>
            <a:off x="3990833" y="3810000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12</a:t>
            </a:r>
            <a:endParaRPr lang="en-US" baseline="30000" dirty="0"/>
          </a:p>
        </p:txBody>
      </p:sp>
      <p:sp>
        <p:nvSpPr>
          <p:cNvPr id="82" name="TextBox 81"/>
          <p:cNvSpPr txBox="1"/>
          <p:nvPr/>
        </p:nvSpPr>
        <p:spPr>
          <a:xfrm>
            <a:off x="4034903" y="2373868"/>
            <a:ext cx="26706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/>
              <a:t>1</a:t>
            </a:r>
          </a:p>
        </p:txBody>
      </p:sp>
      <p:sp>
        <p:nvSpPr>
          <p:cNvPr id="85" name="Rectangle 84"/>
          <p:cNvSpPr/>
          <p:nvPr/>
        </p:nvSpPr>
        <p:spPr>
          <a:xfrm>
            <a:off x="3352800" y="4751696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</a:t>
            </a:r>
          </a:p>
        </p:txBody>
      </p:sp>
      <p:sp>
        <p:nvSpPr>
          <p:cNvPr id="86" name="Rectangle 85"/>
          <p:cNvSpPr/>
          <p:nvPr/>
        </p:nvSpPr>
        <p:spPr>
          <a:xfrm>
            <a:off x="3352800" y="6172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Skeleton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 flipH="1" flipV="1">
            <a:off x="3863453" y="5237330"/>
            <a:ext cx="3294" cy="95875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62400" y="5486400"/>
            <a:ext cx="26706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/>
              <a:t>1</a:t>
            </a:r>
          </a:p>
        </p:txBody>
      </p:sp>
      <p:pic>
        <p:nvPicPr>
          <p:cNvPr id="19" name="~PP2519.WAV">
            <a:hlinkClick r:id="" action="ppaction://media"/>
          </p:cNvPr>
          <p:cNvPicPr>
            <a:picLocks noRot="1" noChangeAspect="1"/>
          </p:cNvPicPr>
          <p:nvPr>
            <a:wavAudioFile r:embed="rId2" name="~PP251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521523504"/>
      </p:ext>
    </p:extLst>
  </p:cSld>
  <p:clrMapOvr>
    <a:masterClrMapping/>
  </p:clrMapOvr>
  <p:transition advTm="137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0" grpId="0" animBg="1"/>
      <p:bldP spid="45" grpId="0" animBg="1"/>
      <p:bldP spid="48" grpId="0" animBg="1"/>
      <p:bldP spid="78" grpId="0" animBg="1"/>
      <p:bldP spid="79" grpId="0" animBg="1"/>
      <p:bldP spid="82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val 83"/>
          <p:cNvSpPr/>
          <p:nvPr/>
        </p:nvSpPr>
        <p:spPr>
          <a:xfrm>
            <a:off x="1295402" y="4648200"/>
            <a:ext cx="5486398" cy="208810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Producer Process </a:t>
            </a:r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1371602" y="1524000"/>
            <a:ext cx="5486398" cy="208810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 Process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Gather/Scatter</a:t>
            </a:r>
            <a:endParaRPr lang="en-US" dirty="0"/>
          </a:p>
        </p:txBody>
      </p:sp>
      <p:cxnSp>
        <p:nvCxnSpPr>
          <p:cNvPr id="71" name="Straight Arrow Connector 70"/>
          <p:cNvCxnSpPr/>
          <p:nvPr/>
        </p:nvCxnSpPr>
        <p:spPr>
          <a:xfrm flipH="1" flipV="1">
            <a:off x="3939653" y="2113130"/>
            <a:ext cx="3294" cy="95875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3886200" y="3612107"/>
            <a:ext cx="0" cy="103609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310114" y="38978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/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990833" y="3897868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cxnSp>
        <p:nvCxnSpPr>
          <p:cNvPr id="87" name="Straight Arrow Connector 86"/>
          <p:cNvCxnSpPr/>
          <p:nvPr/>
        </p:nvCxnSpPr>
        <p:spPr>
          <a:xfrm flipH="1" flipV="1">
            <a:off x="3863453" y="5237330"/>
            <a:ext cx="3294" cy="95875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63053" y="2233136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4069876" y="26024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62400" y="5334000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3962400" y="5715000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/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429000" y="1627496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Skeleton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29000" y="30480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352800" y="4751696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52800" y="6172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Skeleton</a:t>
            </a:r>
          </a:p>
        </p:txBody>
      </p:sp>
      <p:pic>
        <p:nvPicPr>
          <p:cNvPr id="18" name="~PP3817.WAV">
            <a:hlinkClick r:id="" action="ppaction://media"/>
          </p:cNvPr>
          <p:cNvPicPr>
            <a:picLocks noRot="1" noChangeAspect="1"/>
          </p:cNvPicPr>
          <p:nvPr>
            <a:wavAudioFile r:embed="rId2" name="~PP381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992646472"/>
      </p:ext>
    </p:extLst>
  </p:cSld>
  <p:clrMapOvr>
    <a:masterClrMapping/>
  </p:clrMapOvr>
  <p:transition advTm="871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8" grpId="0" animBg="1"/>
      <p:bldP spid="7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/>
          <p:cNvSpPr/>
          <p:nvPr/>
        </p:nvSpPr>
        <p:spPr>
          <a:xfrm>
            <a:off x="1371602" y="1524000"/>
            <a:ext cx="5486398" cy="208810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 Process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Sender: Accounting for Sending Scatter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038600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86000" y="9144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181600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flipH="1" flipV="1">
            <a:off x="3939653" y="2113130"/>
            <a:ext cx="3294" cy="95875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3886200" y="3612107"/>
            <a:ext cx="0" cy="103609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004481" y="42788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11</a:t>
            </a:r>
            <a:endParaRPr lang="en-US" baseline="30000" dirty="0"/>
          </a:p>
        </p:txBody>
      </p:sp>
      <p:sp>
        <p:nvSpPr>
          <p:cNvPr id="79" name="TextBox 78"/>
          <p:cNvSpPr txBox="1"/>
          <p:nvPr/>
        </p:nvSpPr>
        <p:spPr>
          <a:xfrm>
            <a:off x="3990833" y="3810000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12</a:t>
            </a:r>
            <a:endParaRPr lang="en-US" baseline="30000" dirty="0"/>
          </a:p>
        </p:txBody>
      </p:sp>
      <p:sp>
        <p:nvSpPr>
          <p:cNvPr id="82" name="TextBox 81"/>
          <p:cNvSpPr txBox="1"/>
          <p:nvPr/>
        </p:nvSpPr>
        <p:spPr>
          <a:xfrm>
            <a:off x="4034903" y="2373868"/>
            <a:ext cx="26706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/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29000" y="30480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29000" y="1627496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Skeleton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667000" y="5029200"/>
            <a:ext cx="2895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Might need to write multiple times to push all of the data</a:t>
            </a:r>
          </a:p>
        </p:txBody>
      </p:sp>
      <p:pic>
        <p:nvPicPr>
          <p:cNvPr id="16" name="~PP1252.WAV">
            <a:hlinkClick r:id="" action="ppaction://media"/>
          </p:cNvPr>
          <p:cNvPicPr>
            <a:picLocks noRot="1" noChangeAspect="1"/>
          </p:cNvPicPr>
          <p:nvPr>
            <a:wavAudioFile r:embed="rId2" name="~PP125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148167493"/>
      </p:ext>
    </p:extLst>
  </p:cSld>
  <p:clrMapOvr>
    <a:masterClrMapping/>
  </p:clrMapOvr>
  <p:transition advTm="58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Write Process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79049" y="2895600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write(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10894" y="1741230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select()</a:t>
            </a:r>
          </a:p>
        </p:txBody>
      </p:sp>
      <p:sp>
        <p:nvSpPr>
          <p:cNvPr id="4" name="Flowchart: Decision 3"/>
          <p:cNvSpPr/>
          <p:nvPr/>
        </p:nvSpPr>
        <p:spPr>
          <a:xfrm>
            <a:off x="1557716" y="3821371"/>
            <a:ext cx="1981200" cy="13716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 Write?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590800" y="2209800"/>
            <a:ext cx="0" cy="685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548316" y="3352800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70076" y="1969830"/>
            <a:ext cx="1176716" cy="2537341"/>
            <a:chOff x="370076" y="1969830"/>
            <a:chExt cx="1176716" cy="4038600"/>
          </a:xfrm>
        </p:grpSpPr>
        <p:cxnSp>
          <p:nvCxnSpPr>
            <p:cNvPr id="28" name="Straight Arrow Connector 27"/>
            <p:cNvCxnSpPr/>
            <p:nvPr/>
          </p:nvCxnSpPr>
          <p:spPr>
            <a:xfrm flipH="1">
              <a:off x="370076" y="1978931"/>
              <a:ext cx="708973" cy="0"/>
            </a:xfrm>
            <a:prstGeom prst="straightConnector1">
              <a:avLst/>
            </a:prstGeom>
            <a:ln>
              <a:headEnd type="arrow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370076" y="6008430"/>
              <a:ext cx="1176716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370076" y="1969830"/>
              <a:ext cx="0" cy="4016991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5" name="Rectangle 34"/>
          <p:cNvSpPr/>
          <p:nvPr/>
        </p:nvSpPr>
        <p:spPr>
          <a:xfrm>
            <a:off x="4419600" y="4425291"/>
            <a:ext cx="2133600" cy="5220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Polling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629400" y="4425291"/>
            <a:ext cx="2133600" cy="5220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not get full data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44655" y="838200"/>
            <a:ext cx="3542377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SelectionKey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register(Selector s,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ops 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543598" y="1371600"/>
            <a:ext cx="1542" cy="36963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578221" y="337215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message )</a:t>
            </a:r>
          </a:p>
        </p:txBody>
      </p:sp>
      <p:pic>
        <p:nvPicPr>
          <p:cNvPr id="30" name="~PP3348.WAV">
            <a:hlinkClick r:id="" action="ppaction://media"/>
          </p:cNvPr>
          <p:cNvPicPr>
            <a:picLocks noRot="1" noChangeAspect="1"/>
          </p:cNvPicPr>
          <p:nvPr>
            <a:wavAudioFile r:embed="rId2" name="~PP334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715581686"/>
      </p:ext>
    </p:extLst>
  </p:cSld>
  <p:clrMapOvr>
    <a:masterClrMapping/>
  </p:clrMapOvr>
  <p:transition advTm="173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7" grpId="0" animBg="1"/>
      <p:bldP spid="4" grpId="0" animBg="1"/>
      <p:bldP spid="35" grpId="0" animBg="1"/>
      <p:bldP spid="37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/>
          <p:cNvSpPr/>
          <p:nvPr/>
        </p:nvSpPr>
        <p:spPr>
          <a:xfrm>
            <a:off x="1371602" y="1524000"/>
            <a:ext cx="5486398" cy="208810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 Process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Sender: Accounting for Scatter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038600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86000" y="9144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181600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flipH="1" flipV="1">
            <a:off x="3939653" y="2113130"/>
            <a:ext cx="3294" cy="95875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rot="5400000" flipH="1" flipV="1">
            <a:off x="3102248" y="4473054"/>
            <a:ext cx="1721098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076701" y="43550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11</a:t>
            </a:r>
            <a:endParaRPr lang="en-US" baseline="30000" dirty="0"/>
          </a:p>
        </p:txBody>
      </p:sp>
      <p:sp>
        <p:nvSpPr>
          <p:cNvPr id="79" name="TextBox 78"/>
          <p:cNvSpPr txBox="1"/>
          <p:nvPr/>
        </p:nvSpPr>
        <p:spPr>
          <a:xfrm>
            <a:off x="4063053" y="3897868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12</a:t>
            </a:r>
            <a:endParaRPr lang="en-US" baseline="30000" dirty="0"/>
          </a:p>
        </p:txBody>
      </p:sp>
      <p:sp>
        <p:nvSpPr>
          <p:cNvPr id="82" name="TextBox 81"/>
          <p:cNvSpPr txBox="1"/>
          <p:nvPr/>
        </p:nvSpPr>
        <p:spPr>
          <a:xfrm>
            <a:off x="4034903" y="2373868"/>
            <a:ext cx="26706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34620" y="4812268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Size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16" name="Rectangle 15"/>
          <p:cNvSpPr/>
          <p:nvPr/>
        </p:nvSpPr>
        <p:spPr>
          <a:xfrm>
            <a:off x="3429000" y="30480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29000" y="1627496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Skeleton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95400" y="5410200"/>
            <a:ext cx="6248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Might need to write multiple times to push all of the data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95400" y="6172200"/>
            <a:ext cx="62484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to send size  before message</a:t>
            </a:r>
          </a:p>
        </p:txBody>
      </p:sp>
      <p:pic>
        <p:nvPicPr>
          <p:cNvPr id="19" name="~PP4034.WAV">
            <a:hlinkClick r:id="" action="ppaction://media"/>
          </p:cNvPr>
          <p:cNvPicPr>
            <a:picLocks noRot="1" noChangeAspect="1"/>
          </p:cNvPicPr>
          <p:nvPr>
            <a:wavAudioFile r:embed="rId1" name="~PP403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2654648"/>
      </p:ext>
    </p:extLst>
  </p:cSld>
  <p:clrMapOvr>
    <a:masterClrMapping/>
  </p:clrMapOvr>
  <p:transition advTm="37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NIO Driver Implementation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1600200"/>
            <a:ext cx="33528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NIO Driver (Reliable, Non Blocking)</a:t>
            </a:r>
            <a:endParaRPr lang="en-US" dirty="0"/>
          </a:p>
        </p:txBody>
      </p:sp>
      <p:pic>
        <p:nvPicPr>
          <p:cNvPr id="4" name="~PP156.WAV">
            <a:hlinkClick r:id="" action="ppaction://media"/>
          </p:cNvPr>
          <p:cNvPicPr>
            <a:picLocks noRot="1" noChangeAspect="1"/>
          </p:cNvPicPr>
          <p:nvPr>
            <a:wavAudioFile r:embed="rId1" name="~PP15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4699906"/>
      </p:ext>
    </p:extLst>
  </p:cSld>
  <p:clrMapOvr>
    <a:masterClrMapping/>
  </p:clrMapOvr>
  <p:transition advTm="92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Driver Write Process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10893" y="2667000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write(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10894" y="1741230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select()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538916" y="5053093"/>
            <a:ext cx="0" cy="41398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585916" y="2237102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70076" y="1978931"/>
            <a:ext cx="708973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81000" y="6248400"/>
            <a:ext cx="6096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6200000" flipH="1">
            <a:off x="-1763747" y="4103653"/>
            <a:ext cx="4278570" cy="10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578221" y="337215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44655" y="838200"/>
            <a:ext cx="3542377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SelectionKey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register(Selector s,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ops 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543598" y="1371600"/>
            <a:ext cx="1542" cy="36963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Flowchart: Decision 18"/>
          <p:cNvSpPr/>
          <p:nvPr/>
        </p:nvSpPr>
        <p:spPr>
          <a:xfrm>
            <a:off x="958434" y="3604146"/>
            <a:ext cx="3242765" cy="89619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Wrote Full Size?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134778" y="5001923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write(ByteBuffer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m)</a:t>
            </a:r>
          </a:p>
        </p:txBody>
      </p:sp>
      <p:sp>
        <p:nvSpPr>
          <p:cNvPr id="26" name="Flowchart: Decision 25"/>
          <p:cNvSpPr/>
          <p:nvPr/>
        </p:nvSpPr>
        <p:spPr>
          <a:xfrm>
            <a:off x="994461" y="5791200"/>
            <a:ext cx="3242765" cy="89619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Wrote Full </a:t>
            </a:r>
            <a:r>
              <a:rPr lang="en-US" dirty="0" err="1" smtClean="0"/>
              <a:t>Msg</a:t>
            </a:r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2585916" y="3146946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607548" y="4544723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590800" y="5410200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81000" y="4038600"/>
            <a:ext cx="6096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876800" y="3124200"/>
            <a:ext cx="3581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Extra kernel call, makes IPC more expensive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76800" y="4114800"/>
            <a:ext cx="3581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Kernel calls and buffer copying are significant costs of IPC</a:t>
            </a:r>
          </a:p>
        </p:txBody>
      </p:sp>
      <p:pic>
        <p:nvPicPr>
          <p:cNvPr id="24" name="~PP364.WAV">
            <a:hlinkClick r:id="" action="ppaction://media"/>
          </p:cNvPr>
          <p:cNvPicPr>
            <a:picLocks noRot="1" noChangeAspect="1"/>
          </p:cNvPicPr>
          <p:nvPr>
            <a:wavAudioFile r:embed="rId2" name="~PP36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440306176"/>
      </p:ext>
    </p:extLst>
  </p:cSld>
  <p:clrMapOvr>
    <a:masterClrMapping/>
  </p:clrMapOvr>
  <p:transition advTm="471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6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/>
          <p:cNvSpPr/>
          <p:nvPr/>
        </p:nvSpPr>
        <p:spPr>
          <a:xfrm>
            <a:off x="1371602" y="1524000"/>
            <a:ext cx="5486398" cy="208810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 Process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Sender: Accounting for Sending Gather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038600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86000" y="9144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181600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flipH="1" flipV="1">
            <a:off x="3939653" y="2113130"/>
            <a:ext cx="3294" cy="95875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3962400" y="3612107"/>
            <a:ext cx="0" cy="103609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372101" y="38978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/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990833" y="3897868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4063053" y="2156936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4069876" y="25262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/>
              <a:t>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29000" y="30480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29000" y="1627496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Skeleton</a:t>
            </a:r>
          </a:p>
        </p:txBody>
      </p:sp>
      <p:pic>
        <p:nvPicPr>
          <p:cNvPr id="15" name="~PP147.WAV">
            <a:hlinkClick r:id="" action="ppaction://media"/>
          </p:cNvPr>
          <p:cNvPicPr>
            <a:picLocks noRot="1" noChangeAspect="1"/>
          </p:cNvPicPr>
          <p:nvPr>
            <a:wavAudioFile r:embed="rId1" name="~PP14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2696602"/>
      </p:ext>
    </p:extLst>
  </p:cSld>
  <p:clrMapOvr>
    <a:masterClrMapping/>
  </p:clrMapOvr>
  <p:transition advTm="28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7200901" y="3886200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/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93864" y="3890749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6" name="TextBox 25"/>
          <p:cNvSpPr txBox="1"/>
          <p:nvPr/>
        </p:nvSpPr>
        <p:spPr>
          <a:xfrm>
            <a:off x="3999936" y="3890749"/>
            <a:ext cx="85867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Size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7" name="TextBox 26"/>
          <p:cNvSpPr txBox="1"/>
          <p:nvPr/>
        </p:nvSpPr>
        <p:spPr>
          <a:xfrm>
            <a:off x="6279677" y="3890749"/>
            <a:ext cx="85867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Size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67" name="Oval 66"/>
          <p:cNvSpPr/>
          <p:nvPr/>
        </p:nvSpPr>
        <p:spPr>
          <a:xfrm>
            <a:off x="1371602" y="1524000"/>
            <a:ext cx="5486398" cy="208810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 Process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 Header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038600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86000" y="9144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181600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flipH="1" flipV="1">
            <a:off x="3939653" y="2113130"/>
            <a:ext cx="3294" cy="95875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3962400" y="3612107"/>
            <a:ext cx="0" cy="103609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63053" y="2156936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4069876" y="25262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/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29000" y="30480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29000" y="1627496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Skeleton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371600" y="5257800"/>
            <a:ext cx="62484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to send size  before message</a:t>
            </a:r>
          </a:p>
        </p:txBody>
      </p:sp>
      <p:pic>
        <p:nvPicPr>
          <p:cNvPr id="23" name="~PP1970.WAV">
            <a:hlinkClick r:id="" action="ppaction://media"/>
          </p:cNvPr>
          <p:cNvPicPr>
            <a:picLocks noRot="1" noChangeAspect="1"/>
          </p:cNvPicPr>
          <p:nvPr>
            <a:wavAudioFile r:embed="rId1" name="~PP197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673647"/>
      </p:ext>
    </p:extLst>
  </p:cSld>
  <p:clrMapOvr>
    <a:masterClrMapping/>
  </p:clrMapOvr>
  <p:transition advTm="9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val 83"/>
          <p:cNvSpPr/>
          <p:nvPr/>
        </p:nvSpPr>
        <p:spPr>
          <a:xfrm>
            <a:off x="1295402" y="4648200"/>
            <a:ext cx="5486398" cy="208810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Producer Process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Receiver: Accounting for Scattered Messages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038600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86000" y="9144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181600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 rot="5400000" flipH="1" flipV="1">
            <a:off x="3238500" y="4000501"/>
            <a:ext cx="1295401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3962400" y="37454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11</a:t>
            </a:r>
            <a:endParaRPr lang="en-US" baseline="30000" dirty="0"/>
          </a:p>
        </p:txBody>
      </p:sp>
      <p:sp>
        <p:nvSpPr>
          <p:cNvPr id="79" name="TextBox 78"/>
          <p:cNvSpPr txBox="1"/>
          <p:nvPr/>
        </p:nvSpPr>
        <p:spPr>
          <a:xfrm>
            <a:off x="3962400" y="3276600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12</a:t>
            </a:r>
            <a:endParaRPr lang="en-US" baseline="30000" dirty="0"/>
          </a:p>
        </p:txBody>
      </p:sp>
      <p:sp>
        <p:nvSpPr>
          <p:cNvPr id="80" name="TextBox 79"/>
          <p:cNvSpPr txBox="1"/>
          <p:nvPr/>
        </p:nvSpPr>
        <p:spPr>
          <a:xfrm>
            <a:off x="3962400" y="5332020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11</a:t>
            </a:r>
            <a:endParaRPr lang="en-US" baseline="30000" dirty="0"/>
          </a:p>
        </p:txBody>
      </p:sp>
      <p:sp>
        <p:nvSpPr>
          <p:cNvPr id="81" name="TextBox 80"/>
          <p:cNvSpPr txBox="1"/>
          <p:nvPr/>
        </p:nvSpPr>
        <p:spPr>
          <a:xfrm>
            <a:off x="5258938" y="5332020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12</a:t>
            </a:r>
            <a:endParaRPr lang="en-US" baseline="30000" dirty="0"/>
          </a:p>
        </p:txBody>
      </p:sp>
      <p:cxnSp>
        <p:nvCxnSpPr>
          <p:cNvPr id="87" name="Straight Arrow Connector 86"/>
          <p:cNvCxnSpPr/>
          <p:nvPr/>
        </p:nvCxnSpPr>
        <p:spPr>
          <a:xfrm flipH="1" flipV="1">
            <a:off x="3882906" y="5237330"/>
            <a:ext cx="3294" cy="95875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62400" y="4191000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Size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16" name="Rectangle 15"/>
          <p:cNvSpPr/>
          <p:nvPr/>
        </p:nvSpPr>
        <p:spPr>
          <a:xfrm>
            <a:off x="3352800" y="4751696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52800" y="6172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Skeleton</a:t>
            </a:r>
          </a:p>
        </p:txBody>
      </p:sp>
      <p:pic>
        <p:nvPicPr>
          <p:cNvPr id="18" name="~PP674.WAV">
            <a:hlinkClick r:id="" action="ppaction://media"/>
          </p:cNvPr>
          <p:cNvPicPr>
            <a:picLocks noRot="1" noChangeAspect="1"/>
          </p:cNvPicPr>
          <p:nvPr>
            <a:wavAudioFile r:embed="rId1" name="~PP67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7158354"/>
      </p:ext>
    </p:extLst>
  </p:cSld>
  <p:clrMapOvr>
    <a:masterClrMapping/>
  </p:clrMapOvr>
  <p:transition advTm="35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Drive Read Process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10893" y="2667000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read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10894" y="1741230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select()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538916" y="5053093"/>
            <a:ext cx="0" cy="41398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585916" y="2237102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70076" y="1978931"/>
            <a:ext cx="708973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81000" y="6248400"/>
            <a:ext cx="6096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6200000" flipH="1">
            <a:off x="-1763747" y="4103653"/>
            <a:ext cx="4278570" cy="10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578221" y="337215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44655" y="838200"/>
            <a:ext cx="3542377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SelectionKey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register(Selector s,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ops 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543598" y="1371600"/>
            <a:ext cx="1542" cy="36963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Flowchart: Decision 18"/>
          <p:cNvSpPr/>
          <p:nvPr/>
        </p:nvSpPr>
        <p:spPr>
          <a:xfrm>
            <a:off x="958434" y="3604146"/>
            <a:ext cx="3242765" cy="89619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Received  Full Size?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134778" y="5001923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read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26" name="Flowchart: Decision 25"/>
          <p:cNvSpPr/>
          <p:nvPr/>
        </p:nvSpPr>
        <p:spPr>
          <a:xfrm>
            <a:off x="994461" y="5791200"/>
            <a:ext cx="3242765" cy="89619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Received  Full </a:t>
            </a:r>
            <a:r>
              <a:rPr lang="en-US" dirty="0" err="1" smtClean="0"/>
              <a:t>Msg</a:t>
            </a:r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2585916" y="3146946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607548" y="4544723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590800" y="5410200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81000" y="4038600"/>
            <a:ext cx="6096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105400" y="1905000"/>
            <a:ext cx="2895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Dual of write process</a:t>
            </a:r>
          </a:p>
        </p:txBody>
      </p:sp>
      <p:pic>
        <p:nvPicPr>
          <p:cNvPr id="27" name="~PP3115.WAV">
            <a:hlinkClick r:id="" action="ppaction://media"/>
          </p:cNvPr>
          <p:cNvPicPr>
            <a:picLocks noRot="1" noChangeAspect="1"/>
          </p:cNvPicPr>
          <p:nvPr>
            <a:wavAudioFile r:embed="rId2" name="~PP311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440306176"/>
      </p:ext>
    </p:extLst>
  </p:cSld>
  <p:clrMapOvr>
    <a:masterClrMapping/>
  </p:clrMapOvr>
  <p:transition advTm="35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val 83"/>
          <p:cNvSpPr/>
          <p:nvPr/>
        </p:nvSpPr>
        <p:spPr>
          <a:xfrm>
            <a:off x="1295402" y="4648200"/>
            <a:ext cx="5486398" cy="208810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Producer Process </a:t>
            </a:r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1371602" y="1524000"/>
            <a:ext cx="5486398" cy="208810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 Process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Receiver: Accounting for Gathered Messages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038600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86000" y="9144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181600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flipH="1" flipV="1">
            <a:off x="3939653" y="2113130"/>
            <a:ext cx="3294" cy="95875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3962400" y="3612107"/>
            <a:ext cx="0" cy="103609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310114" y="38978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/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990833" y="3897868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cxnSp>
        <p:nvCxnSpPr>
          <p:cNvPr id="87" name="Straight Arrow Connector 86"/>
          <p:cNvCxnSpPr/>
          <p:nvPr/>
        </p:nvCxnSpPr>
        <p:spPr>
          <a:xfrm flipH="1" flipV="1">
            <a:off x="3959106" y="5237330"/>
            <a:ext cx="3294" cy="95875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63053" y="2156936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4069876" y="25262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86853" y="5357336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3993676" y="57266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/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352800" y="4751696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352800" y="6172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Skeleton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429000" y="1627496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Skeleton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429000" y="30480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</a:t>
            </a:r>
          </a:p>
        </p:txBody>
      </p:sp>
      <p:pic>
        <p:nvPicPr>
          <p:cNvPr id="28" name="~PP326.WAV">
            <a:hlinkClick r:id="" action="ppaction://media"/>
          </p:cNvPr>
          <p:cNvPicPr>
            <a:picLocks noRot="1" noChangeAspect="1"/>
          </p:cNvPicPr>
          <p:nvPr>
            <a:wavAudioFile r:embed="rId1" name="~PP32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2646472"/>
      </p:ext>
    </p:extLst>
  </p:cSld>
  <p:clrMapOvr>
    <a:masterClrMapping/>
  </p:clrMapOvr>
  <p:transition advTm="83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 Limit Can Overcome Problem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981200" y="2286000"/>
            <a:ext cx="5867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Ask NIO to read max of what is expected next</a:t>
            </a:r>
          </a:p>
        </p:txBody>
      </p:sp>
      <p:pic>
        <p:nvPicPr>
          <p:cNvPr id="4" name="~PP327.WAV">
            <a:hlinkClick r:id="" action="ppaction://media"/>
          </p:cNvPr>
          <p:cNvPicPr>
            <a:picLocks noRot="1" noChangeAspect="1"/>
          </p:cNvPicPr>
          <p:nvPr>
            <a:wavAudioFile r:embed="rId2" name="~PP32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992646472"/>
      </p:ext>
    </p:extLst>
  </p:cSld>
  <p:clrMapOvr>
    <a:masterClrMapping/>
  </p:clrMapOvr>
  <p:transition advTm="28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Arrow Connector 59"/>
          <p:cNvCxnSpPr/>
          <p:nvPr/>
        </p:nvCxnSpPr>
        <p:spPr>
          <a:xfrm rot="5400000" flipH="1" flipV="1">
            <a:off x="3925094" y="3466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Reading a Message Unit (Size or Message)</a:t>
            </a:r>
            <a:endParaRPr lang="en-US" dirty="0"/>
          </a:p>
        </p:txBody>
      </p:sp>
      <p:sp>
        <p:nvSpPr>
          <p:cNvPr id="32" name="Flowchart: Process 31"/>
          <p:cNvSpPr/>
          <p:nvPr/>
        </p:nvSpPr>
        <p:spPr>
          <a:xfrm>
            <a:off x="2209800" y="2057400"/>
            <a:ext cx="4191000" cy="533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imit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= next expected number of bytes 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2133600" y="2895600"/>
            <a:ext cx="4191000" cy="4572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 buffer 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rot="5400000" flipH="1" flipV="1">
            <a:off x="3925094" y="2704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04800" y="4114800"/>
            <a:ext cx="22098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04800" y="2286000"/>
            <a:ext cx="0" cy="18288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304800" y="2286000"/>
            <a:ext cx="1905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7" name="Flowchart: Decision 46"/>
          <p:cNvSpPr/>
          <p:nvPr/>
        </p:nvSpPr>
        <p:spPr>
          <a:xfrm>
            <a:off x="2514600" y="3675801"/>
            <a:ext cx="3242765" cy="89619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Received  Full Size?</a:t>
            </a:r>
            <a:endParaRPr lang="en-US" dirty="0"/>
          </a:p>
        </p:txBody>
      </p:sp>
      <p:sp>
        <p:nvSpPr>
          <p:cNvPr id="57" name="Flowchart: Process 56"/>
          <p:cNvSpPr/>
          <p:nvPr/>
        </p:nvSpPr>
        <p:spPr>
          <a:xfrm>
            <a:off x="2133600" y="4953000"/>
            <a:ext cx="4191000" cy="6096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Give read portion to consumer (driver for size, app for message)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rot="5400000" flipH="1" flipV="1">
            <a:off x="3925094" y="47617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191000" y="5562600"/>
            <a:ext cx="794" cy="76041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324600" y="1524000"/>
            <a:ext cx="914400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191000" y="6324600"/>
            <a:ext cx="30480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239000" y="1524000"/>
            <a:ext cx="0" cy="48006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1" name="~PP1227.WAV">
            <a:hlinkClick r:id="" action="ppaction://media"/>
          </p:cNvPr>
          <p:cNvPicPr>
            <a:picLocks noRot="1" noChangeAspect="1"/>
          </p:cNvPicPr>
          <p:nvPr>
            <a:wavAudioFile r:embed="rId1" name="~PP122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7" name="Flowchart: Process 26"/>
          <p:cNvSpPr/>
          <p:nvPr/>
        </p:nvSpPr>
        <p:spPr>
          <a:xfrm>
            <a:off x="2209800" y="1295400"/>
            <a:ext cx="4191000" cy="3810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 = 0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3925094" y="18661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advTm="119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Initial Step </a:t>
            </a:r>
            <a:endParaRPr lang="en-US" dirty="0"/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943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416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28582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331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804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229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4702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1760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5617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090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56351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9087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47307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3780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81940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2924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76555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6200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42112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333456" y="3364468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75456" y="3878818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000501" y="45836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alice</a:t>
            </a:r>
            <a:endParaRPr lang="en-US" baseline="30000" dirty="0"/>
          </a:p>
        </p:txBody>
      </p:sp>
      <p:sp>
        <p:nvSpPr>
          <p:cNvPr id="56" name="TextBox 55"/>
          <p:cNvSpPr txBox="1"/>
          <p:nvPr/>
        </p:nvSpPr>
        <p:spPr>
          <a:xfrm>
            <a:off x="2605020" y="4583668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</a:t>
            </a:r>
            <a:endParaRPr lang="en-US" baseline="30000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2148523" y="3364468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6200000" flipV="1">
            <a:off x="3973116" y="3393440"/>
            <a:ext cx="533400" cy="4754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lowchart: Process 40"/>
          <p:cNvSpPr/>
          <p:nvPr/>
        </p:nvSpPr>
        <p:spPr>
          <a:xfrm>
            <a:off x="2133600" y="1219200"/>
            <a:ext cx="4191000" cy="6858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 pos to zero and limit  of  byte buffer to next expected number of bytes </a:t>
            </a:r>
          </a:p>
        </p:txBody>
      </p:sp>
      <p:pic>
        <p:nvPicPr>
          <p:cNvPr id="29" name="~PP2417.WAV">
            <a:hlinkClick r:id="" action="ppaction://media"/>
          </p:cNvPr>
          <p:cNvPicPr>
            <a:picLocks noRot="1" noChangeAspect="1"/>
          </p:cNvPicPr>
          <p:nvPr>
            <a:wavAudioFile r:embed="rId2" name="~PP241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Size</a:t>
            </a:r>
            <a:endParaRPr lang="en-US" dirty="0"/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943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416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28582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331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804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229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4702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1760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5617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090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56351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9087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cxnSp>
        <p:nvCxnSpPr>
          <p:cNvPr id="15" name="Straight Arrow Connector 14"/>
          <p:cNvCxnSpPr>
            <a:endCxn id="20" idx="2"/>
          </p:cNvCxnSpPr>
          <p:nvPr/>
        </p:nvCxnSpPr>
        <p:spPr>
          <a:xfrm flipV="1">
            <a:off x="2148523" y="3364468"/>
            <a:ext cx="1853565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47307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3780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81940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2924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76555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6200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42112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333456" y="3364468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1" idx="0"/>
            <a:endCxn id="20" idx="2"/>
          </p:cNvCxnSpPr>
          <p:nvPr/>
        </p:nvCxnSpPr>
        <p:spPr>
          <a:xfrm rot="16200000" flipV="1">
            <a:off x="3973116" y="3393440"/>
            <a:ext cx="533400" cy="4754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75456" y="3878818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19050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5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000501" y="45836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alice</a:t>
            </a:r>
            <a:endParaRPr lang="en-US" baseline="30000" dirty="0"/>
          </a:p>
        </p:txBody>
      </p:sp>
      <p:sp>
        <p:nvSpPr>
          <p:cNvPr id="54" name="TextBox 53"/>
          <p:cNvSpPr txBox="1"/>
          <p:nvPr/>
        </p:nvSpPr>
        <p:spPr>
          <a:xfrm>
            <a:off x="2605020" y="4583668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</a:t>
            </a:r>
            <a:endParaRPr lang="en-US" baseline="30000" dirty="0"/>
          </a:p>
        </p:txBody>
      </p:sp>
      <p:sp>
        <p:nvSpPr>
          <p:cNvPr id="60" name="Flowchart: Process 59"/>
          <p:cNvSpPr/>
          <p:nvPr/>
        </p:nvSpPr>
        <p:spPr>
          <a:xfrm>
            <a:off x="2286000" y="1371600"/>
            <a:ext cx="4191000" cy="4572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 buffer </a:t>
            </a:r>
          </a:p>
        </p:txBody>
      </p:sp>
      <p:pic>
        <p:nvPicPr>
          <p:cNvPr id="30" name="~PP691.WAV">
            <a:hlinkClick r:id="" action="ppaction://media"/>
          </p:cNvPr>
          <p:cNvPicPr>
            <a:picLocks noRot="1" noChangeAspect="1"/>
          </p:cNvPicPr>
          <p:nvPr>
            <a:wavAudioFile r:embed="rId1" name="~PP69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NIO Driver Implementation (Review)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1600200"/>
            <a:ext cx="33528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NIO Driver (Reliable, Non Blocking)</a:t>
            </a:r>
            <a:endParaRPr lang="en-US" dirty="0"/>
          </a:p>
        </p:txBody>
      </p:sp>
      <p:pic>
        <p:nvPicPr>
          <p:cNvPr id="5" name="~PP3434.WAV">
            <a:hlinkClick r:id="" action="ppaction://media"/>
          </p:cNvPr>
          <p:cNvPicPr>
            <a:picLocks noRot="1" noChangeAspect="1"/>
          </p:cNvPicPr>
          <p:nvPr>
            <a:wavAudioFile r:embed="rId1" name="~PP343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4699906"/>
      </p:ext>
    </p:extLst>
  </p:cSld>
  <p:clrMapOvr>
    <a:masterClrMapping/>
  </p:clrMapOvr>
  <p:transition advTm="573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 Size</a:t>
            </a:r>
            <a:endParaRPr lang="en-US" dirty="0"/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943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416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28582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331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804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229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4702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1760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5617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090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56351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9087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47307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3780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81940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2924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76555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6200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42112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333456" y="3364468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1" idx="0"/>
            <a:endCxn id="20" idx="2"/>
          </p:cNvCxnSpPr>
          <p:nvPr/>
        </p:nvCxnSpPr>
        <p:spPr>
          <a:xfrm rot="16200000" flipV="1">
            <a:off x="3973116" y="3393440"/>
            <a:ext cx="533400" cy="4754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75456" y="3878818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19050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5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000501" y="45836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alice</a:t>
            </a:r>
            <a:endParaRPr lang="en-US" baseline="30000" dirty="0"/>
          </a:p>
        </p:txBody>
      </p:sp>
      <p:sp>
        <p:nvSpPr>
          <p:cNvPr id="54" name="TextBox 53"/>
          <p:cNvSpPr txBox="1"/>
          <p:nvPr/>
        </p:nvSpPr>
        <p:spPr>
          <a:xfrm>
            <a:off x="2605020" y="4583668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</a:t>
            </a:r>
            <a:endParaRPr lang="en-US" baseline="30000" dirty="0"/>
          </a:p>
        </p:txBody>
      </p:sp>
      <p:sp>
        <p:nvSpPr>
          <p:cNvPr id="32" name="Flowchart: Process 31"/>
          <p:cNvSpPr/>
          <p:nvPr/>
        </p:nvSpPr>
        <p:spPr>
          <a:xfrm>
            <a:off x="2362200" y="1219200"/>
            <a:ext cx="4191000" cy="4572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Give read bytes to application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148523" y="3364468"/>
            <a:ext cx="1853565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18288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038600" y="19050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5400000">
            <a:off x="2058194" y="26662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20" idx="0"/>
          </p:cNvCxnSpPr>
          <p:nvPr/>
        </p:nvCxnSpPr>
        <p:spPr>
          <a:xfrm rot="10800000" flipV="1">
            <a:off x="4002088" y="2514600"/>
            <a:ext cx="740568" cy="3926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~PP3107.WAV">
            <a:hlinkClick r:id="" action="ppaction://media"/>
          </p:cNvPr>
          <p:cNvPicPr>
            <a:picLocks noRot="1" noChangeAspect="1"/>
          </p:cNvPicPr>
          <p:nvPr>
            <a:wavAudioFile r:embed="rId1" name="~PP310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Round</a:t>
            </a:r>
            <a:endParaRPr lang="en-US" dirty="0"/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943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416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28582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331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804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229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4702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1760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5617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090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56351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9087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47307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3780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81940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2924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76555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6200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42112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333456" y="3364468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1" idx="0"/>
            <a:endCxn id="8" idx="2"/>
          </p:cNvCxnSpPr>
          <p:nvPr/>
        </p:nvCxnSpPr>
        <p:spPr>
          <a:xfrm rot="16200000" flipV="1">
            <a:off x="4205288" y="3625612"/>
            <a:ext cx="533400" cy="11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75456" y="3878818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19050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5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000501" y="45836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alice</a:t>
            </a:r>
            <a:endParaRPr lang="en-US" baseline="30000" dirty="0"/>
          </a:p>
        </p:txBody>
      </p:sp>
      <p:sp>
        <p:nvSpPr>
          <p:cNvPr id="54" name="TextBox 53"/>
          <p:cNvSpPr txBox="1"/>
          <p:nvPr/>
        </p:nvSpPr>
        <p:spPr>
          <a:xfrm>
            <a:off x="2605020" y="4583668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</a:t>
            </a:r>
            <a:endParaRPr lang="en-US" baseline="30000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148523" y="3364468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lowchart: Process 32"/>
          <p:cNvSpPr/>
          <p:nvPr/>
        </p:nvSpPr>
        <p:spPr>
          <a:xfrm>
            <a:off x="2133600" y="1219200"/>
            <a:ext cx="4191000" cy="6858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 pos to zero and limit  of  byte buffer to next expected number of bytes </a:t>
            </a:r>
          </a:p>
        </p:txBody>
      </p:sp>
      <p:pic>
        <p:nvPicPr>
          <p:cNvPr id="30" name="~PP3635.WAV">
            <a:hlinkClick r:id="" action="ppaction://media"/>
          </p:cNvPr>
          <p:cNvPicPr>
            <a:picLocks noRot="1" noChangeAspect="1"/>
          </p:cNvPicPr>
          <p:nvPr>
            <a:wavAudioFile r:embed="rId1" name="~PP363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Message</a:t>
            </a:r>
            <a:endParaRPr lang="en-US" dirty="0"/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943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416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28582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331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804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229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4702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1760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5617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090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56351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9087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148523" y="3364468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47307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3780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81940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2924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76555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6200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42112" y="43550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333456" y="3821668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75456" y="3878818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47307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5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4419600" y="3364468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1905000" y="2907268"/>
            <a:ext cx="2333625" cy="461665"/>
            <a:chOff x="2057400" y="1371600"/>
            <a:chExt cx="2333625" cy="461665"/>
          </a:xfrm>
        </p:grpSpPr>
        <p:sp>
          <p:nvSpPr>
            <p:cNvPr id="49" name="Text Box 19"/>
            <p:cNvSpPr txBox="1">
              <a:spLocks noChangeArrowheads="1"/>
            </p:cNvSpPr>
            <p:nvPr/>
          </p:nvSpPr>
          <p:spPr bwMode="auto">
            <a:xfrm>
              <a:off x="2530475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51" name="Text Box 19"/>
            <p:cNvSpPr txBox="1">
              <a:spLocks noChangeArrowheads="1"/>
            </p:cNvSpPr>
            <p:nvPr/>
          </p:nvSpPr>
          <p:spPr bwMode="auto">
            <a:xfrm>
              <a:off x="2971800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i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52" name="Text Box 19"/>
            <p:cNvSpPr txBox="1">
              <a:spLocks noChangeArrowheads="1"/>
            </p:cNvSpPr>
            <p:nvPr/>
          </p:nvSpPr>
          <p:spPr bwMode="auto">
            <a:xfrm>
              <a:off x="3444875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c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53" name="Text Box 19"/>
            <p:cNvSpPr txBox="1">
              <a:spLocks noChangeArrowheads="1"/>
            </p:cNvSpPr>
            <p:nvPr/>
          </p:nvSpPr>
          <p:spPr bwMode="auto">
            <a:xfrm>
              <a:off x="3917950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e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54" name="Text Box 19"/>
            <p:cNvSpPr txBox="1">
              <a:spLocks noChangeArrowheads="1"/>
            </p:cNvSpPr>
            <p:nvPr/>
          </p:nvSpPr>
          <p:spPr bwMode="auto">
            <a:xfrm>
              <a:off x="2057400" y="1371600"/>
              <a:ext cx="473075" cy="4616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a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5791200" y="3733800"/>
            <a:ext cx="28956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read is (probably) an OS systems call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791200" y="5410200"/>
            <a:ext cx="28956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separate system call  guaranteed for each header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791200" y="4572000"/>
            <a:ext cx="28956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 calls are expensive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000501" y="45836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alice</a:t>
            </a:r>
            <a:endParaRPr lang="en-US" baseline="30000" dirty="0"/>
          </a:p>
        </p:txBody>
      </p:sp>
      <p:sp>
        <p:nvSpPr>
          <p:cNvPr id="69" name="TextBox 68"/>
          <p:cNvSpPr txBox="1"/>
          <p:nvPr/>
        </p:nvSpPr>
        <p:spPr>
          <a:xfrm>
            <a:off x="2605020" y="4583668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</a:t>
            </a:r>
            <a:endParaRPr lang="en-US" baseline="30000" dirty="0"/>
          </a:p>
        </p:txBody>
      </p:sp>
      <p:sp>
        <p:nvSpPr>
          <p:cNvPr id="72" name="Flowchart: Process 71"/>
          <p:cNvSpPr/>
          <p:nvPr/>
        </p:nvSpPr>
        <p:spPr>
          <a:xfrm>
            <a:off x="2286000" y="1371600"/>
            <a:ext cx="4191000" cy="4572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 buffer </a:t>
            </a:r>
          </a:p>
        </p:txBody>
      </p:sp>
      <p:pic>
        <p:nvPicPr>
          <p:cNvPr id="39" name="~PP965.WAV">
            <a:hlinkClick r:id="" action="ppaction://media"/>
          </p:cNvPr>
          <p:cNvPicPr>
            <a:picLocks noRot="1" noChangeAspect="1"/>
          </p:cNvPicPr>
          <p:nvPr>
            <a:wavAudioFile r:embed="rId2" name="~PP96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7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56" grpId="0" animBg="1"/>
      <p:bldP spid="57" grpId="0" animBg="1"/>
      <p:bldP spid="5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Efficient Algorithm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0" y="3200400"/>
            <a:ext cx="5867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 position of next  portion not yet consumed by application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0" y="2209800"/>
            <a:ext cx="5867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result in multiple  application notifications per read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0" y="1295400"/>
            <a:ext cx="5867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 as much as possible from OS</a:t>
            </a:r>
          </a:p>
        </p:txBody>
      </p:sp>
      <p:pic>
        <p:nvPicPr>
          <p:cNvPr id="6" name="~PP870.WAV">
            <a:hlinkClick r:id="" action="ppaction://media"/>
          </p:cNvPr>
          <p:cNvPicPr>
            <a:picLocks noRot="1" noChangeAspect="1"/>
          </p:cNvPicPr>
          <p:nvPr>
            <a:wavAudioFile r:embed="rId2" name="~PP87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Arrow Connector 59"/>
          <p:cNvCxnSpPr/>
          <p:nvPr/>
        </p:nvCxnSpPr>
        <p:spPr>
          <a:xfrm rot="5400000" flipH="1" flipV="1">
            <a:off x="3315494" y="33901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Efficient Algorithm</a:t>
            </a:r>
            <a:endParaRPr lang="en-US" dirty="0"/>
          </a:p>
        </p:txBody>
      </p:sp>
      <p:sp>
        <p:nvSpPr>
          <p:cNvPr id="32" name="Flowchart: Process 31"/>
          <p:cNvSpPr/>
          <p:nvPr/>
        </p:nvSpPr>
        <p:spPr>
          <a:xfrm>
            <a:off x="685800" y="1752600"/>
            <a:ext cx="4191000" cy="6858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 position, mark to zero and limit  to capacity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2895600" y="2819400"/>
            <a:ext cx="1981201" cy="4572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 buffer 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-265906" y="3466306"/>
            <a:ext cx="9906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0800000">
            <a:off x="4800600" y="6019800"/>
            <a:ext cx="609599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7" name="Flowchart: Decision 46"/>
          <p:cNvSpPr/>
          <p:nvPr/>
        </p:nvSpPr>
        <p:spPr>
          <a:xfrm>
            <a:off x="1752600" y="3581400"/>
            <a:ext cx="3429000" cy="76199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&lt;  next expected?</a:t>
            </a:r>
            <a:endParaRPr lang="en-US" dirty="0"/>
          </a:p>
        </p:txBody>
      </p:sp>
      <p:sp>
        <p:nvSpPr>
          <p:cNvPr id="57" name="Flowchart: Process 56"/>
          <p:cNvSpPr/>
          <p:nvPr/>
        </p:nvSpPr>
        <p:spPr>
          <a:xfrm>
            <a:off x="685801" y="4800600"/>
            <a:ext cx="4114800" cy="6096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Extract  next expected  part (using mark) and give to consumer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rot="5400000" flipH="1" flipV="1">
            <a:off x="3201194" y="4571206"/>
            <a:ext cx="4572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3315494" y="26281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Flowchart: Decision 18"/>
          <p:cNvSpPr/>
          <p:nvPr/>
        </p:nvSpPr>
        <p:spPr>
          <a:xfrm>
            <a:off x="5410200" y="5638800"/>
            <a:ext cx="2819400" cy="8382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All consumed?</a:t>
            </a:r>
            <a:endParaRPr lang="en-US" dirty="0"/>
          </a:p>
        </p:txBody>
      </p:sp>
      <p:cxnSp>
        <p:nvCxnSpPr>
          <p:cNvPr id="20" name="Straight Arrow Connector 19"/>
          <p:cNvCxnSpPr>
            <a:endCxn id="47" idx="1"/>
          </p:cNvCxnSpPr>
          <p:nvPr/>
        </p:nvCxnSpPr>
        <p:spPr>
          <a:xfrm>
            <a:off x="228600" y="3962400"/>
            <a:ext cx="15240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6247608" y="4038602"/>
            <a:ext cx="3963193" cy="79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876800" y="2057400"/>
            <a:ext cx="3352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10800000">
            <a:off x="228600" y="2971800"/>
            <a:ext cx="4572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Flowchart: Process 20"/>
          <p:cNvSpPr/>
          <p:nvPr/>
        </p:nvSpPr>
        <p:spPr>
          <a:xfrm>
            <a:off x="685800" y="5791200"/>
            <a:ext cx="4114800" cy="533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 mark, position to first         unconsumed byte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2477294" y="55999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506788" y="3505200"/>
            <a:ext cx="3351212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5791200" y="4572000"/>
            <a:ext cx="21336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6" name="Flowchart: Process 35"/>
          <p:cNvSpPr/>
          <p:nvPr/>
        </p:nvSpPr>
        <p:spPr>
          <a:xfrm>
            <a:off x="685800" y="2743200"/>
            <a:ext cx="1752600" cy="6096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 = limit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 = capacity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rot="10800000">
            <a:off x="2438400" y="3048000"/>
            <a:ext cx="4572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4" name="~PP2862.WAV">
            <a:hlinkClick r:id="" action="ppaction://media"/>
          </p:cNvPr>
          <p:cNvPicPr>
            <a:picLocks noRot="1" noChangeAspect="1"/>
          </p:cNvPicPr>
          <p:nvPr>
            <a:wavAudioFile r:embed="rId2" name="~PP286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1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7" grpId="0" animBg="1"/>
      <p:bldP spid="19" grpId="0" animBg="1"/>
      <p:bldP spid="21" grpId="0" animBg="1"/>
      <p:bldP spid="3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Initial State</a:t>
            </a:r>
            <a:endParaRPr lang="en-US" dirty="0"/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943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416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28582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331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804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229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4702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1760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5617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090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56351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9087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47307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3780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81940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2924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76555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6200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42112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333456" y="3364468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75456" y="3878818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000501" y="45836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alic</a:t>
            </a:r>
            <a:endParaRPr lang="en-US" baseline="30000" dirty="0"/>
          </a:p>
        </p:txBody>
      </p:sp>
      <p:sp>
        <p:nvSpPr>
          <p:cNvPr id="56" name="TextBox 55"/>
          <p:cNvSpPr txBox="1"/>
          <p:nvPr/>
        </p:nvSpPr>
        <p:spPr>
          <a:xfrm>
            <a:off x="2605020" y="4583668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</a:t>
            </a:r>
            <a:endParaRPr lang="en-US" baseline="30000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133600" y="33528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1" idx="0"/>
          </p:cNvCxnSpPr>
          <p:nvPr/>
        </p:nvCxnSpPr>
        <p:spPr>
          <a:xfrm rot="5400000" flipH="1" flipV="1">
            <a:off x="5661938" y="2244606"/>
            <a:ext cx="468868" cy="28376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6" idx="2"/>
          </p:cNvCxnSpPr>
          <p:nvPr/>
        </p:nvCxnSpPr>
        <p:spPr>
          <a:xfrm flipV="1">
            <a:off x="1066800" y="3368933"/>
            <a:ext cx="1074738" cy="5172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lowchart: Process 32"/>
          <p:cNvSpPr/>
          <p:nvPr/>
        </p:nvSpPr>
        <p:spPr>
          <a:xfrm>
            <a:off x="2514600" y="1143000"/>
            <a:ext cx="4191000" cy="7620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 position, mark to zero and limit  to capacity</a:t>
            </a:r>
          </a:p>
        </p:txBody>
      </p:sp>
      <p:pic>
        <p:nvPicPr>
          <p:cNvPr id="31" name="~PP1839.WAV">
            <a:hlinkClick r:id="" action="ppaction://media"/>
          </p:cNvPr>
          <p:cNvPicPr>
            <a:picLocks noRot="1" noChangeAspect="1"/>
          </p:cNvPicPr>
          <p:nvPr>
            <a:wavAudioFile r:embed="rId1" name="~PP183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Available Bytes</a:t>
            </a:r>
            <a:endParaRPr lang="en-US" dirty="0"/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943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416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28582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331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804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229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4702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1760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5617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090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56351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9087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cxnSp>
        <p:nvCxnSpPr>
          <p:cNvPr id="15" name="Straight Arrow Connector 14"/>
          <p:cNvCxnSpPr>
            <a:endCxn id="33" idx="2"/>
          </p:cNvCxnSpPr>
          <p:nvPr/>
        </p:nvCxnSpPr>
        <p:spPr>
          <a:xfrm flipV="1">
            <a:off x="2148523" y="3364468"/>
            <a:ext cx="3758565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47307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3780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81940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2924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76555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6200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42112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333456" y="3364468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1" idx="0"/>
            <a:endCxn id="33" idx="2"/>
          </p:cNvCxnSpPr>
          <p:nvPr/>
        </p:nvCxnSpPr>
        <p:spPr>
          <a:xfrm rot="5400000" flipH="1" flipV="1">
            <a:off x="4925616" y="2916396"/>
            <a:ext cx="533400" cy="14295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75456" y="3878818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19050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5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9" name="Group 54"/>
          <p:cNvGrpSpPr/>
          <p:nvPr/>
        </p:nvGrpSpPr>
        <p:grpSpPr>
          <a:xfrm>
            <a:off x="3810000" y="2907268"/>
            <a:ext cx="2333625" cy="461665"/>
            <a:chOff x="2057400" y="1371600"/>
            <a:chExt cx="2333625" cy="461665"/>
          </a:xfrm>
        </p:grpSpPr>
        <p:sp>
          <p:nvSpPr>
            <p:cNvPr id="30" name="Text Box 19"/>
            <p:cNvSpPr txBox="1">
              <a:spLocks noChangeArrowheads="1"/>
            </p:cNvSpPr>
            <p:nvPr/>
          </p:nvSpPr>
          <p:spPr bwMode="auto">
            <a:xfrm>
              <a:off x="2530475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2971800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i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 Box 19"/>
            <p:cNvSpPr txBox="1">
              <a:spLocks noChangeArrowheads="1"/>
            </p:cNvSpPr>
            <p:nvPr/>
          </p:nvSpPr>
          <p:spPr bwMode="auto">
            <a:xfrm>
              <a:off x="3444875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c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917950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2057400" y="1371600"/>
              <a:ext cx="473075" cy="4616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a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4" name="Straight Arrow Connector 43"/>
          <p:cNvCxnSpPr/>
          <p:nvPr/>
        </p:nvCxnSpPr>
        <p:spPr>
          <a:xfrm flipV="1">
            <a:off x="990600" y="3368933"/>
            <a:ext cx="1150938" cy="5172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lowchart: Process 45"/>
          <p:cNvSpPr/>
          <p:nvPr/>
        </p:nvSpPr>
        <p:spPr>
          <a:xfrm>
            <a:off x="2209800" y="1295400"/>
            <a:ext cx="4191000" cy="4572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 buffer</a:t>
            </a:r>
          </a:p>
        </p:txBody>
      </p:sp>
      <p:pic>
        <p:nvPicPr>
          <p:cNvPr id="35" name="~PP899.WAV">
            <a:hlinkClick r:id="" action="ppaction://media"/>
          </p:cNvPr>
          <p:cNvPicPr>
            <a:picLocks noRot="1" noChangeAspect="1"/>
          </p:cNvPicPr>
          <p:nvPr>
            <a:wavAudioFile r:embed="rId1" name="~PP89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&gt;= Expected Size</a:t>
            </a:r>
            <a:endParaRPr lang="en-US" dirty="0"/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943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416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28582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331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804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229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4702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1760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5617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090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56351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9087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47307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3780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81940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2924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76555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6200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42112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333456" y="3364468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75456" y="3878818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19050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5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2" name="Group 54"/>
          <p:cNvGrpSpPr/>
          <p:nvPr/>
        </p:nvGrpSpPr>
        <p:grpSpPr>
          <a:xfrm>
            <a:off x="3810000" y="2907268"/>
            <a:ext cx="2333625" cy="461665"/>
            <a:chOff x="2057400" y="1371600"/>
            <a:chExt cx="2333625" cy="461665"/>
          </a:xfrm>
        </p:grpSpPr>
        <p:sp>
          <p:nvSpPr>
            <p:cNvPr id="30" name="Text Box 19"/>
            <p:cNvSpPr txBox="1">
              <a:spLocks noChangeArrowheads="1"/>
            </p:cNvSpPr>
            <p:nvPr/>
          </p:nvSpPr>
          <p:spPr bwMode="auto">
            <a:xfrm>
              <a:off x="2530475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2971800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i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 Box 19"/>
            <p:cNvSpPr txBox="1">
              <a:spLocks noChangeArrowheads="1"/>
            </p:cNvSpPr>
            <p:nvPr/>
          </p:nvSpPr>
          <p:spPr bwMode="auto">
            <a:xfrm>
              <a:off x="3444875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c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917950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2057400" y="1371600"/>
              <a:ext cx="473075" cy="4616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a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752600" y="16764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733800" y="16764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1828006" y="2590006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34" idx="0"/>
          </p:cNvCxnSpPr>
          <p:nvPr/>
        </p:nvCxnSpPr>
        <p:spPr>
          <a:xfrm rot="5400000">
            <a:off x="3884335" y="2524403"/>
            <a:ext cx="545068" cy="2206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990600" y="3368933"/>
            <a:ext cx="1150938" cy="5172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lowchart: Process 43"/>
          <p:cNvSpPr/>
          <p:nvPr/>
        </p:nvSpPr>
        <p:spPr>
          <a:xfrm>
            <a:off x="2133600" y="914400"/>
            <a:ext cx="4114800" cy="6096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Extract next expected part (using mark) and give to application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2148523" y="3364468"/>
            <a:ext cx="3758565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 flipH="1" flipV="1">
            <a:off x="4925616" y="2916396"/>
            <a:ext cx="533400" cy="14295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~PP1536.WAV">
            <a:hlinkClick r:id="" action="ppaction://media"/>
          </p:cNvPr>
          <p:cNvPicPr>
            <a:picLocks noRot="1" noChangeAspect="1"/>
          </p:cNvPicPr>
          <p:nvPr>
            <a:wavAudioFile r:embed="rId1" name="~PP153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 First Unconsumed Byte</a:t>
            </a:r>
            <a:endParaRPr lang="en-US" dirty="0"/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943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416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28582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331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804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229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4702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1760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5617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090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56351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9087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47307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3780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81940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2924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76555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6200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42112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333456" y="3364468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1" idx="0"/>
            <a:endCxn id="33" idx="2"/>
          </p:cNvCxnSpPr>
          <p:nvPr/>
        </p:nvCxnSpPr>
        <p:spPr>
          <a:xfrm rot="5400000" flipH="1" flipV="1">
            <a:off x="4925616" y="2916396"/>
            <a:ext cx="533400" cy="14295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75456" y="3878818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19050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5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5" name="Group 54"/>
          <p:cNvGrpSpPr/>
          <p:nvPr/>
        </p:nvGrpSpPr>
        <p:grpSpPr>
          <a:xfrm>
            <a:off x="3810000" y="2907268"/>
            <a:ext cx="2333625" cy="461665"/>
            <a:chOff x="2057400" y="1371600"/>
            <a:chExt cx="2333625" cy="461665"/>
          </a:xfrm>
        </p:grpSpPr>
        <p:sp>
          <p:nvSpPr>
            <p:cNvPr id="30" name="Text Box 19"/>
            <p:cNvSpPr txBox="1">
              <a:spLocks noChangeArrowheads="1"/>
            </p:cNvSpPr>
            <p:nvPr/>
          </p:nvSpPr>
          <p:spPr bwMode="auto">
            <a:xfrm>
              <a:off x="2530475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2971800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i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 Box 19"/>
            <p:cNvSpPr txBox="1">
              <a:spLocks noChangeArrowheads="1"/>
            </p:cNvSpPr>
            <p:nvPr/>
          </p:nvSpPr>
          <p:spPr bwMode="auto">
            <a:xfrm>
              <a:off x="3444875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c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917950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2057400" y="1371600"/>
              <a:ext cx="473075" cy="4616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a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2" name="Straight Arrow Connector 41"/>
          <p:cNvCxnSpPr>
            <a:endCxn id="34" idx="2"/>
          </p:cNvCxnSpPr>
          <p:nvPr/>
        </p:nvCxnSpPr>
        <p:spPr>
          <a:xfrm flipV="1">
            <a:off x="990600" y="3368933"/>
            <a:ext cx="3055938" cy="5172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Process 47"/>
          <p:cNvSpPr/>
          <p:nvPr/>
        </p:nvSpPr>
        <p:spPr>
          <a:xfrm>
            <a:off x="2209800" y="990600"/>
            <a:ext cx="4114800" cy="6096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 mark, position to first         unconsumed byte</a:t>
            </a:r>
          </a:p>
        </p:txBody>
      </p:sp>
      <p:cxnSp>
        <p:nvCxnSpPr>
          <p:cNvPr id="49" name="Straight Arrow Connector 48"/>
          <p:cNvCxnSpPr>
            <a:endCxn id="34" idx="2"/>
          </p:cNvCxnSpPr>
          <p:nvPr/>
        </p:nvCxnSpPr>
        <p:spPr>
          <a:xfrm flipV="1">
            <a:off x="2148523" y="3368933"/>
            <a:ext cx="1898015" cy="5289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lowchart: Process 38"/>
          <p:cNvSpPr/>
          <p:nvPr/>
        </p:nvSpPr>
        <p:spPr>
          <a:xfrm>
            <a:off x="2209800" y="1676400"/>
            <a:ext cx="4114800" cy="7620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 mark only current position, so must  first set position and then mark</a:t>
            </a:r>
          </a:p>
        </p:txBody>
      </p:sp>
      <p:pic>
        <p:nvPicPr>
          <p:cNvPr id="36" name="~PP1131.WAV">
            <a:hlinkClick r:id="" action="ppaction://media"/>
          </p:cNvPr>
          <p:cNvPicPr>
            <a:picLocks noRot="1" noChangeAspect="1"/>
          </p:cNvPicPr>
          <p:nvPr>
            <a:wavAudioFile r:embed="rId1" name="~PP113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4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&lt; Expected Message</a:t>
            </a:r>
            <a:endParaRPr lang="en-US" dirty="0"/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943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416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28582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331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804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229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4702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1760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5617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090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56351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9087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47307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3780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81940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2924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76555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6200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42112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333456" y="3364468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1" idx="0"/>
          </p:cNvCxnSpPr>
          <p:nvPr/>
        </p:nvCxnSpPr>
        <p:spPr>
          <a:xfrm rot="5400000" flipH="1" flipV="1">
            <a:off x="5661938" y="2244606"/>
            <a:ext cx="468868" cy="28376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75456" y="3878818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19050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5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5" name="Group 54"/>
          <p:cNvGrpSpPr/>
          <p:nvPr/>
        </p:nvGrpSpPr>
        <p:grpSpPr>
          <a:xfrm>
            <a:off x="3810000" y="2907268"/>
            <a:ext cx="2333625" cy="461665"/>
            <a:chOff x="2057400" y="1371600"/>
            <a:chExt cx="2333625" cy="461665"/>
          </a:xfrm>
        </p:grpSpPr>
        <p:sp>
          <p:nvSpPr>
            <p:cNvPr id="30" name="Text Box 19"/>
            <p:cNvSpPr txBox="1">
              <a:spLocks noChangeArrowheads="1"/>
            </p:cNvSpPr>
            <p:nvPr/>
          </p:nvSpPr>
          <p:spPr bwMode="auto">
            <a:xfrm>
              <a:off x="2530475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2971800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i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 Box 19"/>
            <p:cNvSpPr txBox="1">
              <a:spLocks noChangeArrowheads="1"/>
            </p:cNvSpPr>
            <p:nvPr/>
          </p:nvSpPr>
          <p:spPr bwMode="auto">
            <a:xfrm>
              <a:off x="3444875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c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917950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2057400" y="1371600"/>
              <a:ext cx="473075" cy="4616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a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2" name="Straight Arrow Connector 41"/>
          <p:cNvCxnSpPr>
            <a:endCxn id="34" idx="2"/>
          </p:cNvCxnSpPr>
          <p:nvPr/>
        </p:nvCxnSpPr>
        <p:spPr>
          <a:xfrm flipV="1">
            <a:off x="990600" y="3368933"/>
            <a:ext cx="3055938" cy="5172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33" idx="2"/>
          </p:cNvCxnSpPr>
          <p:nvPr/>
        </p:nvCxnSpPr>
        <p:spPr>
          <a:xfrm flipV="1">
            <a:off x="2148523" y="3364468"/>
            <a:ext cx="3758565" cy="5334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lowchart: Process 36"/>
          <p:cNvSpPr/>
          <p:nvPr/>
        </p:nvSpPr>
        <p:spPr>
          <a:xfrm>
            <a:off x="3352800" y="990600"/>
            <a:ext cx="1752600" cy="6096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 = limit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 = capacity</a:t>
            </a:r>
          </a:p>
        </p:txBody>
      </p:sp>
      <p:pic>
        <p:nvPicPr>
          <p:cNvPr id="35" name="~PP1356.WAV">
            <a:hlinkClick r:id="" action="ppaction://media"/>
          </p:cNvPr>
          <p:cNvPicPr>
            <a:picLocks noRot="1" noChangeAspect="1"/>
          </p:cNvPicPr>
          <p:nvPr>
            <a:wavAudioFile r:embed="rId1" name="~PP135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 Connect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24400" y="9906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Application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4724400" y="5486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Driver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4724400" y="6248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Channel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7696994" y="58666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4724400" y="23622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Connect Registrar and </a:t>
            </a:r>
            <a:r>
              <a:rPr lang="en-US" sz="1600" dirty="0" err="1" smtClean="0"/>
              <a:t>Notifier</a:t>
            </a:r>
            <a:endParaRPr lang="en-US" sz="1600" dirty="0"/>
          </a:p>
        </p:txBody>
      </p:sp>
      <p:sp>
        <p:nvSpPr>
          <p:cNvPr id="81" name="Rectangle 80"/>
          <p:cNvSpPr/>
          <p:nvPr/>
        </p:nvSpPr>
        <p:spPr>
          <a:xfrm>
            <a:off x="4724400" y="2057400"/>
            <a:ext cx="2514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addConnectListener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82" name="Rectangle 81"/>
          <p:cNvSpPr/>
          <p:nvPr/>
        </p:nvSpPr>
        <p:spPr>
          <a:xfrm>
            <a:off x="7543800" y="5181600"/>
            <a:ext cx="1143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connect()</a:t>
            </a:r>
            <a:endParaRPr lang="en-US" sz="1600" dirty="0" smtClean="0"/>
          </a:p>
        </p:txBody>
      </p:sp>
      <p:cxnSp>
        <p:nvCxnSpPr>
          <p:cNvPr id="61" name="Straight Arrow Connector 60"/>
          <p:cNvCxnSpPr/>
          <p:nvPr/>
        </p:nvCxnSpPr>
        <p:spPr>
          <a:xfrm rot="5400000" flipH="1" flipV="1">
            <a:off x="4534694" y="2781300"/>
            <a:ext cx="2666206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rot="5400000" flipH="1" flipV="1">
            <a:off x="6857206" y="2818606"/>
            <a:ext cx="2590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724400" y="44196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Port and Skeleton</a:t>
            </a:r>
            <a:endParaRPr lang="en-US" sz="1600" dirty="0"/>
          </a:p>
        </p:txBody>
      </p:sp>
      <p:cxnSp>
        <p:nvCxnSpPr>
          <p:cNvPr id="101" name="Straight Arrow Connector 100"/>
          <p:cNvCxnSpPr/>
          <p:nvPr/>
        </p:nvCxnSpPr>
        <p:spPr>
          <a:xfrm rot="5400000" flipH="1" flipV="1">
            <a:off x="7771605" y="4800600"/>
            <a:ext cx="762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7543800" y="4114800"/>
            <a:ext cx="1143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connect()</a:t>
            </a:r>
            <a:endParaRPr lang="en-US" sz="1600" dirty="0" smtClean="0"/>
          </a:p>
        </p:txBody>
      </p:sp>
      <p:sp>
        <p:nvSpPr>
          <p:cNvPr id="47" name="Rectangle 46"/>
          <p:cNvSpPr/>
          <p:nvPr/>
        </p:nvSpPr>
        <p:spPr>
          <a:xfrm>
            <a:off x="4724400" y="4114800"/>
            <a:ext cx="2514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addConnectListener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49" name="Straight Arrow Connector 48"/>
          <p:cNvCxnSpPr/>
          <p:nvPr/>
        </p:nvCxnSpPr>
        <p:spPr>
          <a:xfrm rot="16200000" flipH="1">
            <a:off x="4686697" y="3238104"/>
            <a:ext cx="1752600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7" name="~PP3505.WAV">
            <a:hlinkClick r:id="" action="ppaction://media"/>
          </p:cNvPr>
          <p:cNvPicPr>
            <a:picLocks noRot="1" noChangeAspect="1"/>
          </p:cNvPicPr>
          <p:nvPr>
            <a:wavAudioFile r:embed="rId2" name="~PP350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8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 animBg="1"/>
      <p:bldP spid="16" grpId="0" animBg="1"/>
      <p:bldP spid="80" grpId="0" animBg="1"/>
      <p:bldP spid="81" grpId="0" animBg="1"/>
      <p:bldP spid="82" grpId="0" animBg="1"/>
      <p:bldP spid="41" grpId="0" animBg="1"/>
      <p:bldP spid="46" grpId="0" animBg="1"/>
      <p:bldP spid="4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Next</a:t>
            </a:r>
            <a:endParaRPr lang="en-US" dirty="0"/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943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416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28582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331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804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229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4702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1760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5617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090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56351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9087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47307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3780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81940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2924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76555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6200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42112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333456" y="3364468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1" idx="0"/>
            <a:endCxn id="12" idx="2"/>
          </p:cNvCxnSpPr>
          <p:nvPr/>
        </p:nvCxnSpPr>
        <p:spPr>
          <a:xfrm rot="5400000" flipH="1" flipV="1">
            <a:off x="5135563" y="2706449"/>
            <a:ext cx="533400" cy="1849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75456" y="3878818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19050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5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5" name="Group 54"/>
          <p:cNvGrpSpPr/>
          <p:nvPr/>
        </p:nvGrpSpPr>
        <p:grpSpPr>
          <a:xfrm>
            <a:off x="3810000" y="2907268"/>
            <a:ext cx="2333625" cy="461665"/>
            <a:chOff x="2057400" y="1371600"/>
            <a:chExt cx="2333625" cy="461665"/>
          </a:xfrm>
        </p:grpSpPr>
        <p:sp>
          <p:nvSpPr>
            <p:cNvPr id="30" name="Text Box 19"/>
            <p:cNvSpPr txBox="1">
              <a:spLocks noChangeArrowheads="1"/>
            </p:cNvSpPr>
            <p:nvPr/>
          </p:nvSpPr>
          <p:spPr bwMode="auto">
            <a:xfrm>
              <a:off x="2530475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2971800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i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 Box 19"/>
            <p:cNvSpPr txBox="1">
              <a:spLocks noChangeArrowheads="1"/>
            </p:cNvSpPr>
            <p:nvPr/>
          </p:nvSpPr>
          <p:spPr bwMode="auto">
            <a:xfrm>
              <a:off x="3444875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c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917950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e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2057400" y="1371600"/>
              <a:ext cx="473075" cy="4616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a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2" name="Straight Arrow Connector 41"/>
          <p:cNvCxnSpPr>
            <a:endCxn id="34" idx="2"/>
          </p:cNvCxnSpPr>
          <p:nvPr/>
        </p:nvCxnSpPr>
        <p:spPr>
          <a:xfrm flipV="1">
            <a:off x="990600" y="3368933"/>
            <a:ext cx="3055938" cy="5172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12" idx="2"/>
          </p:cNvCxnSpPr>
          <p:nvPr/>
        </p:nvCxnSpPr>
        <p:spPr>
          <a:xfrm flipV="1">
            <a:off x="2148523" y="3364468"/>
            <a:ext cx="4178459" cy="5334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lowchart: Process 34"/>
          <p:cNvSpPr/>
          <p:nvPr/>
        </p:nvSpPr>
        <p:spPr>
          <a:xfrm>
            <a:off x="3276600" y="1219200"/>
            <a:ext cx="1981201" cy="4572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 buffer </a:t>
            </a:r>
          </a:p>
        </p:txBody>
      </p:sp>
      <p:pic>
        <p:nvPicPr>
          <p:cNvPr id="36" name="~PP3881.WAV">
            <a:hlinkClick r:id="" action="ppaction://media"/>
          </p:cNvPr>
          <p:cNvPicPr>
            <a:picLocks noRot="1" noChangeAspect="1"/>
          </p:cNvPicPr>
          <p:nvPr>
            <a:wavAudioFile r:embed="rId1" name="~PP388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Extracting again</a:t>
            </a:r>
            <a:endParaRPr lang="en-US" dirty="0"/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943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416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28582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331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804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229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4702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1760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5617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090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56351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9087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47307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3780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81940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2924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76555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6200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42112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333456" y="3364468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1" idx="0"/>
            <a:endCxn id="12" idx="2"/>
          </p:cNvCxnSpPr>
          <p:nvPr/>
        </p:nvCxnSpPr>
        <p:spPr>
          <a:xfrm rot="5400000" flipH="1" flipV="1">
            <a:off x="5135563" y="2706449"/>
            <a:ext cx="533400" cy="1849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75456" y="3878818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19050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5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5" name="Group 54"/>
          <p:cNvGrpSpPr/>
          <p:nvPr/>
        </p:nvGrpSpPr>
        <p:grpSpPr>
          <a:xfrm>
            <a:off x="3810000" y="2907268"/>
            <a:ext cx="2333625" cy="461665"/>
            <a:chOff x="2057400" y="1371600"/>
            <a:chExt cx="2333625" cy="461665"/>
          </a:xfrm>
        </p:grpSpPr>
        <p:sp>
          <p:nvSpPr>
            <p:cNvPr id="30" name="Text Box 19"/>
            <p:cNvSpPr txBox="1">
              <a:spLocks noChangeArrowheads="1"/>
            </p:cNvSpPr>
            <p:nvPr/>
          </p:nvSpPr>
          <p:spPr bwMode="auto">
            <a:xfrm>
              <a:off x="2530475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2971800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i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 Box 19"/>
            <p:cNvSpPr txBox="1">
              <a:spLocks noChangeArrowheads="1"/>
            </p:cNvSpPr>
            <p:nvPr/>
          </p:nvSpPr>
          <p:spPr bwMode="auto">
            <a:xfrm>
              <a:off x="3444875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c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917950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e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2057400" y="1371600"/>
              <a:ext cx="473075" cy="4616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a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752600" y="16764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733800" y="16764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133600" y="2286000"/>
            <a:ext cx="19050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12" idx="0"/>
          </p:cNvCxnSpPr>
          <p:nvPr/>
        </p:nvCxnSpPr>
        <p:spPr>
          <a:xfrm>
            <a:off x="4267200" y="2362200"/>
            <a:ext cx="2059782" cy="545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34" idx="2"/>
          </p:cNvCxnSpPr>
          <p:nvPr/>
        </p:nvCxnSpPr>
        <p:spPr>
          <a:xfrm flipV="1">
            <a:off x="990600" y="3368933"/>
            <a:ext cx="3055938" cy="5172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12" idx="2"/>
          </p:cNvCxnSpPr>
          <p:nvPr/>
        </p:nvCxnSpPr>
        <p:spPr>
          <a:xfrm flipV="1">
            <a:off x="2148523" y="3364468"/>
            <a:ext cx="4178459" cy="5334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lowchart: Process 44"/>
          <p:cNvSpPr/>
          <p:nvPr/>
        </p:nvSpPr>
        <p:spPr>
          <a:xfrm>
            <a:off x="2133600" y="914400"/>
            <a:ext cx="4114800" cy="6096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Extract  next expected  part  (using mark) and give to application</a:t>
            </a:r>
          </a:p>
        </p:txBody>
      </p:sp>
      <p:pic>
        <p:nvPicPr>
          <p:cNvPr id="39" name="~PP3007.WAV">
            <a:hlinkClick r:id="" action="ppaction://media"/>
          </p:cNvPr>
          <p:cNvPicPr>
            <a:picLocks noRot="1" noChangeAspect="1"/>
          </p:cNvPicPr>
          <p:nvPr>
            <a:wavAudioFile r:embed="rId1" name="~PP300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Consumed</a:t>
            </a:r>
            <a:endParaRPr lang="en-US" dirty="0"/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943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416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28582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331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804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229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4702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1760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5617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090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56351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9087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47307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3780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81940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2924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76555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6200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42112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capacity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333456" y="3364468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75456" y="3878818"/>
            <a:ext cx="103266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mark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133600" y="33528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1" idx="0"/>
          </p:cNvCxnSpPr>
          <p:nvPr/>
        </p:nvCxnSpPr>
        <p:spPr>
          <a:xfrm rot="5400000" flipH="1" flipV="1">
            <a:off x="5661938" y="2244606"/>
            <a:ext cx="468868" cy="28376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6" idx="2"/>
          </p:cNvCxnSpPr>
          <p:nvPr/>
        </p:nvCxnSpPr>
        <p:spPr>
          <a:xfrm flipV="1">
            <a:off x="1066800" y="3368933"/>
            <a:ext cx="1074738" cy="5172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lowchart: Process 28"/>
          <p:cNvSpPr/>
          <p:nvPr/>
        </p:nvSpPr>
        <p:spPr>
          <a:xfrm>
            <a:off x="2514600" y="1143000"/>
            <a:ext cx="4191000" cy="7620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 position, mark to zero and limit  to capacity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Arrow Connector 59"/>
          <p:cNvCxnSpPr/>
          <p:nvPr/>
        </p:nvCxnSpPr>
        <p:spPr>
          <a:xfrm rot="5400000" flipH="1" flipV="1">
            <a:off x="3925094" y="3466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Read per Message (Review)</a:t>
            </a:r>
            <a:endParaRPr lang="en-US" dirty="0"/>
          </a:p>
        </p:txBody>
      </p:sp>
      <p:sp>
        <p:nvSpPr>
          <p:cNvPr id="32" name="Flowchart: Process 31"/>
          <p:cNvSpPr/>
          <p:nvPr/>
        </p:nvSpPr>
        <p:spPr>
          <a:xfrm>
            <a:off x="2209800" y="2057400"/>
            <a:ext cx="4191000" cy="533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imit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= next expected number of bytes 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2133600" y="2895600"/>
            <a:ext cx="4191000" cy="4572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 buffer 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rot="5400000" flipH="1" flipV="1">
            <a:off x="3925094" y="2704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04800" y="4114800"/>
            <a:ext cx="22098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04800" y="2286000"/>
            <a:ext cx="0" cy="18288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304800" y="2286000"/>
            <a:ext cx="1905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7" name="Flowchart: Decision 46"/>
          <p:cNvSpPr/>
          <p:nvPr/>
        </p:nvSpPr>
        <p:spPr>
          <a:xfrm>
            <a:off x="2514600" y="3675801"/>
            <a:ext cx="3242765" cy="89619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Received  Full Size?</a:t>
            </a:r>
            <a:endParaRPr lang="en-US" dirty="0"/>
          </a:p>
        </p:txBody>
      </p:sp>
      <p:sp>
        <p:nvSpPr>
          <p:cNvPr id="57" name="Flowchart: Process 56"/>
          <p:cNvSpPr/>
          <p:nvPr/>
        </p:nvSpPr>
        <p:spPr>
          <a:xfrm>
            <a:off x="2133600" y="4953000"/>
            <a:ext cx="4191000" cy="6096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Give read portion to consumer (driver for size, app for message)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rot="5400000" flipH="1" flipV="1">
            <a:off x="3925094" y="47617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191000" y="5562600"/>
            <a:ext cx="794" cy="76041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324600" y="1524000"/>
            <a:ext cx="914400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191000" y="6324600"/>
            <a:ext cx="30480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239000" y="1524000"/>
            <a:ext cx="0" cy="48006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Flowchart: Process 26"/>
          <p:cNvSpPr/>
          <p:nvPr/>
        </p:nvSpPr>
        <p:spPr>
          <a:xfrm>
            <a:off x="2209800" y="1295400"/>
            <a:ext cx="4191000" cy="3810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 = 0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3925094" y="18661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0" name="~PP2124.WAV">
            <a:hlinkClick r:id="" action="ppaction://media"/>
          </p:cNvPr>
          <p:cNvPicPr>
            <a:picLocks noRot="1" noChangeAspect="1"/>
          </p:cNvPicPr>
          <p:nvPr>
            <a:wavAudioFile r:embed="rId1" name="~PP212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76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Arrow Connector 59"/>
          <p:cNvCxnSpPr/>
          <p:nvPr/>
        </p:nvCxnSpPr>
        <p:spPr>
          <a:xfrm rot="5400000" flipH="1" flipV="1">
            <a:off x="3315494" y="33901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Read as Much as in System Buffer: More Efficient Algorithm (Review)</a:t>
            </a:r>
            <a:endParaRPr lang="en-US" dirty="0"/>
          </a:p>
        </p:txBody>
      </p:sp>
      <p:sp>
        <p:nvSpPr>
          <p:cNvPr id="32" name="Flowchart: Process 31"/>
          <p:cNvSpPr/>
          <p:nvPr/>
        </p:nvSpPr>
        <p:spPr>
          <a:xfrm>
            <a:off x="685800" y="1752600"/>
            <a:ext cx="4191000" cy="6858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 position, mark to zero and limit  to capacity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2895600" y="2819400"/>
            <a:ext cx="1981201" cy="4572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 buffer 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-265906" y="3466306"/>
            <a:ext cx="9906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0800000">
            <a:off x="4800600" y="6019800"/>
            <a:ext cx="609599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7" name="Flowchart: Decision 46"/>
          <p:cNvSpPr/>
          <p:nvPr/>
        </p:nvSpPr>
        <p:spPr>
          <a:xfrm>
            <a:off x="1752600" y="3581400"/>
            <a:ext cx="3429000" cy="76199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&lt;  next expected?</a:t>
            </a:r>
            <a:endParaRPr lang="en-US" dirty="0"/>
          </a:p>
        </p:txBody>
      </p:sp>
      <p:sp>
        <p:nvSpPr>
          <p:cNvPr id="57" name="Flowchart: Process 56"/>
          <p:cNvSpPr/>
          <p:nvPr/>
        </p:nvSpPr>
        <p:spPr>
          <a:xfrm>
            <a:off x="685801" y="4800600"/>
            <a:ext cx="4114800" cy="6096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Extract  next expected  part (using mark) and give to consumer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rot="5400000" flipH="1" flipV="1">
            <a:off x="3201194" y="4571206"/>
            <a:ext cx="4572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3315494" y="26281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Flowchart: Decision 18"/>
          <p:cNvSpPr/>
          <p:nvPr/>
        </p:nvSpPr>
        <p:spPr>
          <a:xfrm>
            <a:off x="5410200" y="5638800"/>
            <a:ext cx="2819400" cy="8382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All consumed?</a:t>
            </a:r>
            <a:endParaRPr lang="en-US" dirty="0"/>
          </a:p>
        </p:txBody>
      </p:sp>
      <p:cxnSp>
        <p:nvCxnSpPr>
          <p:cNvPr id="20" name="Straight Arrow Connector 19"/>
          <p:cNvCxnSpPr>
            <a:endCxn id="47" idx="1"/>
          </p:cNvCxnSpPr>
          <p:nvPr/>
        </p:nvCxnSpPr>
        <p:spPr>
          <a:xfrm>
            <a:off x="228600" y="3962400"/>
            <a:ext cx="15240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6247608" y="4038602"/>
            <a:ext cx="3963193" cy="79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876800" y="2057400"/>
            <a:ext cx="3352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10800000">
            <a:off x="228600" y="2971800"/>
            <a:ext cx="4572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Flowchart: Process 20"/>
          <p:cNvSpPr/>
          <p:nvPr/>
        </p:nvSpPr>
        <p:spPr>
          <a:xfrm>
            <a:off x="685800" y="5791200"/>
            <a:ext cx="4114800" cy="5334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 mark, position to first         unconsumed byte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2477294" y="55999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506788" y="3505200"/>
            <a:ext cx="3351212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5791200" y="4572000"/>
            <a:ext cx="21336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6" name="Flowchart: Process 35"/>
          <p:cNvSpPr/>
          <p:nvPr/>
        </p:nvSpPr>
        <p:spPr>
          <a:xfrm>
            <a:off x="685800" y="2743200"/>
            <a:ext cx="1752600" cy="6096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 = limit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 = capacity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rot="10800000">
            <a:off x="2438400" y="3048000"/>
            <a:ext cx="4572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5" name="~PP120.WAV">
            <a:hlinkClick r:id="" action="ppaction://media"/>
          </p:cNvPr>
          <p:cNvPicPr>
            <a:picLocks noRot="1" noChangeAspect="1"/>
          </p:cNvPicPr>
          <p:nvPr>
            <a:wavAudioFile r:embed="rId2" name="~PP12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7" grpId="0" animBg="1"/>
      <p:bldP spid="19" grpId="0" animBg="1"/>
      <p:bldP spid="21" grpId="0" animBg="1"/>
      <p:bldP spid="3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Inefficient vs. Efficient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05000" y="1600200"/>
            <a:ext cx="4876800" cy="685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 more than double the  receive  cost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5000" y="2286000"/>
            <a:ext cx="48768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Maybe an issue  for mobile devices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5000" y="2971800"/>
            <a:ext cx="4876800" cy="685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Easier to get right</a:t>
            </a:r>
          </a:p>
        </p:txBody>
      </p:sp>
      <p:pic>
        <p:nvPicPr>
          <p:cNvPr id="7" name="~PP497.WAV">
            <a:hlinkClick r:id="" action="ppaction://media"/>
          </p:cNvPr>
          <p:cNvPicPr>
            <a:picLocks noRot="1" noChangeAspect="1"/>
          </p:cNvPicPr>
          <p:nvPr>
            <a:wavAudioFile r:embed="rId2" name="~PP49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2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val 83"/>
          <p:cNvSpPr/>
          <p:nvPr/>
        </p:nvSpPr>
        <p:spPr>
          <a:xfrm>
            <a:off x="1295402" y="4648200"/>
            <a:ext cx="5486398" cy="208810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Producer Process </a:t>
            </a:r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1371602" y="1524000"/>
            <a:ext cx="5486398" cy="208810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 Process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Gather/Scatter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038600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86000" y="9144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181600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429000" y="1627496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429000" y="30480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flipH="1" flipV="1">
            <a:off x="3939653" y="2113130"/>
            <a:ext cx="3294" cy="95875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3962400" y="3612107"/>
            <a:ext cx="0" cy="103609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310114" y="38978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/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990833" y="3897868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85" name="Rectangle 84"/>
          <p:cNvSpPr/>
          <p:nvPr/>
        </p:nvSpPr>
        <p:spPr>
          <a:xfrm>
            <a:off x="3352800" y="4751696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86" name="Rectangle 85"/>
          <p:cNvSpPr/>
          <p:nvPr/>
        </p:nvSpPr>
        <p:spPr>
          <a:xfrm>
            <a:off x="3352800" y="6172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 flipH="1" flipV="1">
            <a:off x="3959106" y="5237330"/>
            <a:ext cx="3294" cy="95875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63053" y="2156936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4069876" y="25262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/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86853" y="5357336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3993676" y="57266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/>
              <a:t>2</a:t>
            </a:r>
          </a:p>
        </p:txBody>
      </p:sp>
      <p:pic>
        <p:nvPicPr>
          <p:cNvPr id="24" name="~PP829.WAV">
            <a:hlinkClick r:id="" action="ppaction://media"/>
          </p:cNvPr>
          <p:cNvPicPr>
            <a:picLocks noRot="1" noChangeAspect="1"/>
          </p:cNvPicPr>
          <p:nvPr>
            <a:wavAudioFile r:embed="rId1" name="~PP82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7338669"/>
      </p:ext>
    </p:extLst>
  </p:cSld>
  <p:clrMapOvr>
    <a:masterClrMapping/>
  </p:clrMapOvr>
  <p:transition advTm="49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Gather: Sending Messages in Quick Succession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1" y="1143000"/>
            <a:ext cx="8428038" cy="35916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processInput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SimplexClientInputPort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clientInputPort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String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stringMessage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message;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Scanner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in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Scanner(System.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in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>
                <a:solidFill>
                  <a:srgbClr val="2A00FF"/>
                </a:solidFill>
                <a:latin typeface="Courier New"/>
              </a:rPr>
              <a:t>"Please enter message:"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stringMessage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in.nextLine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message = 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ByteBuffer.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wrap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stringMessage.getBytes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aClientInputPort.send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(message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message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ByteBuffer.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wrap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stringMessage.getBytes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aClientInputPort.send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(message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3200400"/>
            <a:ext cx="6705600" cy="97353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62200" y="5181600"/>
            <a:ext cx="5105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Most likely gathered into one network message</a:t>
            </a:r>
          </a:p>
        </p:txBody>
      </p:sp>
      <p:sp>
        <p:nvSpPr>
          <p:cNvPr id="9" name="Rectangle 8"/>
          <p:cNvSpPr/>
          <p:nvPr/>
        </p:nvSpPr>
        <p:spPr>
          <a:xfrm>
            <a:off x="2362200" y="5943600"/>
            <a:ext cx="5105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 they execute listeners correctly?</a:t>
            </a:r>
          </a:p>
        </p:txBody>
      </p:sp>
      <p:pic>
        <p:nvPicPr>
          <p:cNvPr id="7" name="~PP3566.WAV">
            <a:hlinkClick r:id="" action="ppaction://media"/>
          </p:cNvPr>
          <p:cNvPicPr>
            <a:picLocks noRot="1" noChangeAspect="1"/>
          </p:cNvPicPr>
          <p:nvPr>
            <a:wavAudioFile r:embed="rId2" name="~PP356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285746522"/>
      </p:ext>
    </p:extLst>
  </p:cSld>
  <p:clrMapOvr>
    <a:masterClrMapping/>
  </p:clrMapOvr>
  <p:transition advTm="72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Scatter: Multiple Listener Execution with Correct Arguments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85230"/>
            <a:ext cx="5715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30572"/>
            <a:ext cx="7882521" cy="219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4572000"/>
            <a:ext cx="5943600" cy="59253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1000" y="2667000"/>
            <a:ext cx="7924800" cy="59253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1612.WAV">
            <a:hlinkClick r:id="" action="ppaction://media"/>
          </p:cNvPr>
          <p:cNvPicPr>
            <a:picLocks noRot="1" noChangeAspect="1"/>
          </p:cNvPicPr>
          <p:nvPr>
            <a:wavAudioFile r:embed="rId2" name="~PP1612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605063807"/>
      </p:ext>
    </p:extLst>
  </p:cSld>
  <p:clrMapOvr>
    <a:masterClrMapping/>
  </p:clrMapOvr>
  <p:transition advTm="14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val 83"/>
          <p:cNvSpPr/>
          <p:nvPr/>
        </p:nvSpPr>
        <p:spPr>
          <a:xfrm>
            <a:off x="1295402" y="4648200"/>
            <a:ext cx="5486398" cy="208810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Producer Process </a:t>
            </a:r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1371602" y="1524000"/>
            <a:ext cx="5486398" cy="208810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 Process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Scatter/Gather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038600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86000" y="9144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181600" y="9144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429000" y="1627496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Skeleton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429000" y="30480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flipH="1" flipV="1">
            <a:off x="3939653" y="2113130"/>
            <a:ext cx="3294" cy="95875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3886200" y="3612107"/>
            <a:ext cx="0" cy="103609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004481" y="4278868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11</a:t>
            </a:r>
            <a:endParaRPr lang="en-US" baseline="30000" dirty="0"/>
          </a:p>
        </p:txBody>
      </p:sp>
      <p:sp>
        <p:nvSpPr>
          <p:cNvPr id="79" name="TextBox 78"/>
          <p:cNvSpPr txBox="1"/>
          <p:nvPr/>
        </p:nvSpPr>
        <p:spPr>
          <a:xfrm>
            <a:off x="3990833" y="3810000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12</a:t>
            </a:r>
            <a:endParaRPr lang="en-US" baseline="30000" dirty="0"/>
          </a:p>
        </p:txBody>
      </p:sp>
      <p:sp>
        <p:nvSpPr>
          <p:cNvPr id="80" name="TextBox 79"/>
          <p:cNvSpPr txBox="1"/>
          <p:nvPr/>
        </p:nvSpPr>
        <p:spPr>
          <a:xfrm>
            <a:off x="3962400" y="5332020"/>
            <a:ext cx="13334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11</a:t>
            </a:r>
            <a:endParaRPr lang="en-US" baseline="30000" dirty="0"/>
          </a:p>
        </p:txBody>
      </p:sp>
      <p:sp>
        <p:nvSpPr>
          <p:cNvPr id="81" name="TextBox 80"/>
          <p:cNvSpPr txBox="1"/>
          <p:nvPr/>
        </p:nvSpPr>
        <p:spPr>
          <a:xfrm>
            <a:off x="5258938" y="5332020"/>
            <a:ext cx="13471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12</a:t>
            </a:r>
            <a:endParaRPr lang="en-US" baseline="30000" dirty="0"/>
          </a:p>
        </p:txBody>
      </p:sp>
      <p:sp>
        <p:nvSpPr>
          <p:cNvPr id="82" name="TextBox 81"/>
          <p:cNvSpPr txBox="1"/>
          <p:nvPr/>
        </p:nvSpPr>
        <p:spPr>
          <a:xfrm>
            <a:off x="4034903" y="2198721"/>
            <a:ext cx="26706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/>
              <a:t>1</a:t>
            </a:r>
          </a:p>
        </p:txBody>
      </p:sp>
      <p:sp>
        <p:nvSpPr>
          <p:cNvPr id="85" name="Rectangle 84"/>
          <p:cNvSpPr/>
          <p:nvPr/>
        </p:nvSpPr>
        <p:spPr>
          <a:xfrm>
            <a:off x="3352800" y="4751696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</a:t>
            </a:r>
          </a:p>
        </p:txBody>
      </p:sp>
      <p:sp>
        <p:nvSpPr>
          <p:cNvPr id="86" name="Rectangle 85"/>
          <p:cNvSpPr/>
          <p:nvPr/>
        </p:nvSpPr>
        <p:spPr>
          <a:xfrm>
            <a:off x="3352800" y="6172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Skeleton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 flipH="1" flipV="1">
            <a:off x="3863453" y="5237330"/>
            <a:ext cx="3294" cy="95875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572000" y="1524000"/>
            <a:ext cx="2819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send(destination, message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648200" y="3048000"/>
            <a:ext cx="1828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write( message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38800" y="3810000"/>
            <a:ext cx="29718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Channel will probably not scatter a single write by driver unless message is really bit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14400" y="2819400"/>
            <a:ext cx="1828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write( message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11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14400" y="3276600"/>
            <a:ext cx="1828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write( message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12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8600" y="39624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Channel driver breaks application buffer into two buffers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8600" y="47244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But channel (and lower layers) will probably gather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8600" y="54864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 break point until message received at other end  and then resume</a:t>
            </a:r>
          </a:p>
        </p:txBody>
      </p:sp>
      <p:sp>
        <p:nvSpPr>
          <p:cNvPr id="29" name="Oval 28"/>
          <p:cNvSpPr/>
          <p:nvPr/>
        </p:nvSpPr>
        <p:spPr>
          <a:xfrm>
            <a:off x="685800" y="3429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ultiply 30"/>
          <p:cNvSpPr/>
          <p:nvPr/>
        </p:nvSpPr>
        <p:spPr>
          <a:xfrm>
            <a:off x="5105400" y="3048000"/>
            <a:ext cx="838200" cy="5334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~PP1092.WAV">
            <a:hlinkClick r:id="" action="ppaction://media"/>
          </p:cNvPr>
          <p:cNvPicPr>
            <a:picLocks noRot="1" noChangeAspect="1"/>
          </p:cNvPicPr>
          <p:nvPr>
            <a:wavAudioFile r:embed="rId2" name="~PP109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521523504"/>
      </p:ext>
    </p:extLst>
  </p:cSld>
  <p:clrMapOvr>
    <a:masterClrMapping/>
  </p:clrMapOvr>
  <p:transition advTm="183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 Connect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724400" y="5486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Driver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4724400" y="6248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Channel</a:t>
            </a:r>
            <a:endParaRPr lang="en-US" sz="1600" dirty="0"/>
          </a:p>
        </p:txBody>
      </p:sp>
      <p:cxnSp>
        <p:nvCxnSpPr>
          <p:cNvPr id="67" name="Straight Arrow Connector 66"/>
          <p:cNvCxnSpPr/>
          <p:nvPr/>
        </p:nvCxnSpPr>
        <p:spPr>
          <a:xfrm rot="10800000">
            <a:off x="4191000" y="6400800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4191000" y="6629400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0" name="Rectangle 189"/>
          <p:cNvSpPr/>
          <p:nvPr/>
        </p:nvSpPr>
        <p:spPr>
          <a:xfrm>
            <a:off x="228600" y="9906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Application</a:t>
            </a:r>
            <a:endParaRPr lang="en-US" sz="1600" dirty="0"/>
          </a:p>
        </p:txBody>
      </p:sp>
      <p:sp>
        <p:nvSpPr>
          <p:cNvPr id="191" name="Rectangle 190"/>
          <p:cNvSpPr/>
          <p:nvPr/>
        </p:nvSpPr>
        <p:spPr>
          <a:xfrm>
            <a:off x="228600" y="33528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Skeleton</a:t>
            </a:r>
            <a:endParaRPr lang="en-US" sz="1600" dirty="0"/>
          </a:p>
        </p:txBody>
      </p:sp>
      <p:sp>
        <p:nvSpPr>
          <p:cNvPr id="192" name="Rectangle 191"/>
          <p:cNvSpPr/>
          <p:nvPr/>
        </p:nvSpPr>
        <p:spPr>
          <a:xfrm>
            <a:off x="228600" y="5486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Driver</a:t>
            </a:r>
            <a:endParaRPr lang="en-US" sz="1600" dirty="0"/>
          </a:p>
        </p:txBody>
      </p:sp>
      <p:sp>
        <p:nvSpPr>
          <p:cNvPr id="193" name="Rectangle 192"/>
          <p:cNvSpPr/>
          <p:nvPr/>
        </p:nvSpPr>
        <p:spPr>
          <a:xfrm>
            <a:off x="2971800" y="3048000"/>
            <a:ext cx="12192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connect()</a:t>
            </a:r>
            <a:endParaRPr lang="en-US" sz="1600" dirty="0" smtClean="0"/>
          </a:p>
        </p:txBody>
      </p:sp>
      <p:sp>
        <p:nvSpPr>
          <p:cNvPr id="194" name="Rectangle 193"/>
          <p:cNvSpPr/>
          <p:nvPr/>
        </p:nvSpPr>
        <p:spPr>
          <a:xfrm>
            <a:off x="228600" y="6248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Channel</a:t>
            </a:r>
            <a:endParaRPr lang="en-US" sz="1600" dirty="0"/>
          </a:p>
        </p:txBody>
      </p:sp>
      <p:cxnSp>
        <p:nvCxnSpPr>
          <p:cNvPr id="196" name="Straight Arrow Connector 195"/>
          <p:cNvCxnSpPr/>
          <p:nvPr/>
        </p:nvCxnSpPr>
        <p:spPr>
          <a:xfrm rot="5400000" flipH="1" flipV="1">
            <a:off x="3201194" y="58666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1" name="Rectangle 200"/>
          <p:cNvSpPr/>
          <p:nvPr/>
        </p:nvSpPr>
        <p:spPr>
          <a:xfrm>
            <a:off x="228600" y="23622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Connect Registrar and </a:t>
            </a:r>
            <a:r>
              <a:rPr lang="en-US" sz="1600" dirty="0" err="1" smtClean="0"/>
              <a:t>Notifier</a:t>
            </a:r>
            <a:endParaRPr lang="en-US" sz="1600" dirty="0"/>
          </a:p>
        </p:txBody>
      </p:sp>
      <p:sp>
        <p:nvSpPr>
          <p:cNvPr id="202" name="Rectangle 201"/>
          <p:cNvSpPr/>
          <p:nvPr/>
        </p:nvSpPr>
        <p:spPr>
          <a:xfrm>
            <a:off x="228600" y="2057400"/>
            <a:ext cx="25908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addConnectListener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203" name="Rectangle 202"/>
          <p:cNvSpPr/>
          <p:nvPr/>
        </p:nvSpPr>
        <p:spPr>
          <a:xfrm>
            <a:off x="2971800" y="5181600"/>
            <a:ext cx="12192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connect()</a:t>
            </a:r>
            <a:endParaRPr lang="en-US" sz="1600" dirty="0" smtClean="0"/>
          </a:p>
        </p:txBody>
      </p:sp>
      <p:cxnSp>
        <p:nvCxnSpPr>
          <p:cNvPr id="204" name="Straight Arrow Connector 203"/>
          <p:cNvCxnSpPr/>
          <p:nvPr/>
        </p:nvCxnSpPr>
        <p:spPr>
          <a:xfrm rot="5400000" flipH="1" flipV="1">
            <a:off x="572294" y="2247900"/>
            <a:ext cx="1599406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/>
          <p:nvPr/>
        </p:nvCxnSpPr>
        <p:spPr>
          <a:xfrm rot="5400000" flipH="1" flipV="1">
            <a:off x="2896394" y="2285206"/>
            <a:ext cx="1524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/>
          <p:nvPr/>
        </p:nvCxnSpPr>
        <p:spPr>
          <a:xfrm rot="5400000" flipH="1" flipV="1">
            <a:off x="2743994" y="4266406"/>
            <a:ext cx="1828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9" name="Rectangle 208"/>
          <p:cNvSpPr/>
          <p:nvPr/>
        </p:nvSpPr>
        <p:spPr>
          <a:xfrm>
            <a:off x="228600" y="3886200"/>
            <a:ext cx="1371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connected()</a:t>
            </a:r>
            <a:endParaRPr lang="en-US" sz="1600" dirty="0" smtClean="0"/>
          </a:p>
        </p:txBody>
      </p:sp>
      <p:cxnSp>
        <p:nvCxnSpPr>
          <p:cNvPr id="212" name="Straight Arrow Connector 211"/>
          <p:cNvCxnSpPr/>
          <p:nvPr/>
        </p:nvCxnSpPr>
        <p:spPr>
          <a:xfrm rot="5400000">
            <a:off x="343694" y="4837906"/>
            <a:ext cx="1295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>
          <a:xfrm rot="16200000" flipH="1">
            <a:off x="800894" y="60571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1" name="Straight Arrow Connector 220"/>
          <p:cNvCxnSpPr/>
          <p:nvPr/>
        </p:nvCxnSpPr>
        <p:spPr>
          <a:xfrm rot="16200000" flipH="1">
            <a:off x="5220494" y="6133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1" name="Rectangle 230"/>
          <p:cNvSpPr/>
          <p:nvPr/>
        </p:nvSpPr>
        <p:spPr>
          <a:xfrm>
            <a:off x="4724400" y="4876800"/>
            <a:ext cx="1371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connected()</a:t>
            </a:r>
            <a:endParaRPr lang="en-US" sz="1600" dirty="0" smtClean="0"/>
          </a:p>
        </p:txBody>
      </p:sp>
      <p:sp>
        <p:nvSpPr>
          <p:cNvPr id="233" name="Rectangle 232"/>
          <p:cNvSpPr/>
          <p:nvPr/>
        </p:nvSpPr>
        <p:spPr>
          <a:xfrm>
            <a:off x="4724400" y="44196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Port and Skeleton</a:t>
            </a:r>
            <a:endParaRPr lang="en-US" sz="1600" dirty="0"/>
          </a:p>
        </p:txBody>
      </p:sp>
      <p:cxnSp>
        <p:nvCxnSpPr>
          <p:cNvPr id="235" name="Straight Arrow Connector 234"/>
          <p:cNvCxnSpPr/>
          <p:nvPr/>
        </p:nvCxnSpPr>
        <p:spPr>
          <a:xfrm rot="16200000" flipH="1">
            <a:off x="5220494" y="5371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6" name="Rectangle 235"/>
          <p:cNvSpPr/>
          <p:nvPr/>
        </p:nvSpPr>
        <p:spPr>
          <a:xfrm>
            <a:off x="228600" y="3048000"/>
            <a:ext cx="25908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addConnectListener</a:t>
            </a:r>
            <a:r>
              <a:rPr lang="en-US" sz="1600" b="1" dirty="0" smtClean="0"/>
              <a:t>(l)</a:t>
            </a:r>
            <a:endParaRPr lang="en-US" sz="1600" dirty="0" smtClean="0"/>
          </a:p>
        </p:txBody>
      </p:sp>
      <p:cxnSp>
        <p:nvCxnSpPr>
          <p:cNvPr id="238" name="Straight Arrow Connector 237"/>
          <p:cNvCxnSpPr/>
          <p:nvPr/>
        </p:nvCxnSpPr>
        <p:spPr>
          <a:xfrm rot="16200000" flipH="1">
            <a:off x="419497" y="2704703"/>
            <a:ext cx="685800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28600" y="1447800"/>
            <a:ext cx="1371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connected()</a:t>
            </a:r>
            <a:endParaRPr lang="en-US" sz="1600" dirty="0" smtClean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990600" y="1676400"/>
            <a:ext cx="0" cy="2209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2" name="~PP3274.WAV">
            <a:hlinkClick r:id="" action="ppaction://media"/>
          </p:cNvPr>
          <p:cNvPicPr>
            <a:picLocks noRot="1" noChangeAspect="1"/>
          </p:cNvPicPr>
          <p:nvPr>
            <a:wavAudioFile r:embed="rId2" name="~PP327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2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8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0" grpId="0" animBg="1"/>
      <p:bldP spid="16" grpId="0" animBg="1"/>
      <p:bldP spid="191" grpId="0" animBg="1"/>
      <p:bldP spid="192" grpId="0" animBg="1"/>
      <p:bldP spid="193" grpId="0" animBg="1"/>
      <p:bldP spid="194" grpId="0" animBg="1"/>
      <p:bldP spid="201" grpId="0" animBg="1"/>
      <p:bldP spid="202" grpId="0" animBg="1"/>
      <p:bldP spid="203" grpId="0" animBg="1"/>
      <p:bldP spid="209" grpId="0" animBg="1"/>
      <p:bldP spid="231" grpId="0" animBg="1"/>
      <p:bldP spid="233" grpId="0" animBg="1"/>
      <p:bldP spid="236" grpId="0" animBg="1"/>
      <p:bldP spid="3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Thread Decomposition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79049" y="4396859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write(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10894" y="1741230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select()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548316" y="2212079"/>
            <a:ext cx="0" cy="41398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" name="Flowchart: Decision 3"/>
          <p:cNvSpPr/>
          <p:nvPr/>
        </p:nvSpPr>
        <p:spPr>
          <a:xfrm>
            <a:off x="1557716" y="5322630"/>
            <a:ext cx="1981200" cy="13716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 Write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548316" y="3968091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4" name="Flowchart: Decision 23"/>
          <p:cNvSpPr/>
          <p:nvPr/>
        </p:nvSpPr>
        <p:spPr>
          <a:xfrm>
            <a:off x="1414841" y="2596491"/>
            <a:ext cx="2266950" cy="13716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Channel Written?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548316" y="4854059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70076" y="1969830"/>
            <a:ext cx="1176716" cy="4038600"/>
            <a:chOff x="370076" y="1969830"/>
            <a:chExt cx="1176716" cy="4038600"/>
          </a:xfrm>
        </p:grpSpPr>
        <p:cxnSp>
          <p:nvCxnSpPr>
            <p:cNvPr id="28" name="Straight Arrow Connector 27"/>
            <p:cNvCxnSpPr/>
            <p:nvPr/>
          </p:nvCxnSpPr>
          <p:spPr>
            <a:xfrm flipH="1">
              <a:off x="370076" y="1978931"/>
              <a:ext cx="708973" cy="0"/>
            </a:xfrm>
            <a:prstGeom prst="straightConnector1">
              <a:avLst/>
            </a:prstGeom>
            <a:ln>
              <a:headEnd type="arrow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370076" y="6008430"/>
              <a:ext cx="1176716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370076" y="1969830"/>
              <a:ext cx="0" cy="4016991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4455994" y="1708815"/>
            <a:ext cx="2021006" cy="5220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78221" y="1676400"/>
            <a:ext cx="2021006" cy="5220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 is Non Blocking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78221" y="337215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124046" y="2977491"/>
            <a:ext cx="2686903" cy="5220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Separate Thread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44655" y="838200"/>
            <a:ext cx="3542377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SelectionKey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register(Selector s,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ops 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543598" y="1371600"/>
            <a:ext cx="1542" cy="36963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5" name="~PP1524.WAV">
            <a:hlinkClick r:id="" action="ppaction://media"/>
          </p:cNvPr>
          <p:cNvPicPr>
            <a:picLocks noRot="1" noChangeAspect="1"/>
          </p:cNvPicPr>
          <p:nvPr>
            <a:wavAudioFile r:embed="rId2" name="~PP152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106583271"/>
      </p:ext>
    </p:extLst>
  </p:cSld>
  <p:clrMapOvr>
    <a:masterClrMapping/>
  </p:clrMapOvr>
  <p:transition advTm="315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9" grpId="0" animBg="1"/>
      <p:bldP spid="40" grpId="0" animBg="1"/>
      <p:bldP spid="4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Selection Threads?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572000" y="1905000"/>
            <a:ext cx="40386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per port?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572000" y="2590800"/>
            <a:ext cx="4038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Would make writing the selection manager easy  and do not have to be aware of multiple ports?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572000" y="3505200"/>
            <a:ext cx="4038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Only one thread can call select, otherwise  which thread is unblocked?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572000" y="4267200"/>
            <a:ext cx="4038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fact only one thread should both register channels and do select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572000" y="4953000"/>
            <a:ext cx="4038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is believed to be not thread safe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79049" y="4396859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write(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10894" y="1741230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select()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548316" y="2212079"/>
            <a:ext cx="0" cy="41398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Flowchart: Decision 25"/>
          <p:cNvSpPr/>
          <p:nvPr/>
        </p:nvSpPr>
        <p:spPr>
          <a:xfrm>
            <a:off x="1557716" y="5322630"/>
            <a:ext cx="1981200" cy="13716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 Write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548316" y="3968091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1" name="Flowchart: Decision 40"/>
          <p:cNvSpPr/>
          <p:nvPr/>
        </p:nvSpPr>
        <p:spPr>
          <a:xfrm>
            <a:off x="1414841" y="2596491"/>
            <a:ext cx="2266950" cy="13716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Channel Written?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2548316" y="4854059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370076" y="1969830"/>
            <a:ext cx="1176716" cy="4038600"/>
            <a:chOff x="370076" y="1969830"/>
            <a:chExt cx="1176716" cy="4038600"/>
          </a:xfrm>
        </p:grpSpPr>
        <p:cxnSp>
          <p:nvCxnSpPr>
            <p:cNvPr id="44" name="Straight Arrow Connector 43"/>
            <p:cNvCxnSpPr/>
            <p:nvPr/>
          </p:nvCxnSpPr>
          <p:spPr>
            <a:xfrm flipH="1">
              <a:off x="370076" y="1978931"/>
              <a:ext cx="708973" cy="0"/>
            </a:xfrm>
            <a:prstGeom prst="straightConnector1">
              <a:avLst/>
            </a:prstGeom>
            <a:ln>
              <a:headEnd type="arrow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370076" y="6008430"/>
              <a:ext cx="1176716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370076" y="1969830"/>
              <a:ext cx="0" cy="4016991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47" name="Rectangle 46"/>
          <p:cNvSpPr/>
          <p:nvPr/>
        </p:nvSpPr>
        <p:spPr>
          <a:xfrm>
            <a:off x="844655" y="838200"/>
            <a:ext cx="3542377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SelectionKey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register(Selector s,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ops )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2543598" y="1371600"/>
            <a:ext cx="1542" cy="36963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1" name="~PP1154.WAV">
            <a:hlinkClick r:id="" action="ppaction://media"/>
          </p:cNvPr>
          <p:cNvPicPr>
            <a:picLocks noRot="1" noChangeAspect="1"/>
          </p:cNvPicPr>
          <p:nvPr>
            <a:wavAudioFile r:embed="rId2" name="~PP115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530405342"/>
      </p:ext>
    </p:extLst>
  </p:cSld>
  <p:clrMapOvr>
    <a:masterClrMapping/>
  </p:clrMapOvr>
  <p:transition advTm="114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1" grpId="0" animBg="1"/>
      <p:bldP spid="62" grpId="0" animBg="1"/>
      <p:bldP spid="63" grpId="0" animBg="1"/>
      <p:bldP spid="39" grpId="0" animBg="1"/>
      <p:bldP spid="4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Thread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80295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1328.WAV">
            <a:hlinkClick r:id="" action="ppaction://media"/>
          </p:cNvPr>
          <p:cNvPicPr>
            <a:picLocks noRot="1" noChangeAspect="1"/>
          </p:cNvPicPr>
          <p:nvPr>
            <a:wavAudioFile r:embed="rId1" name="~PP132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6260122"/>
      </p:ext>
    </p:extLst>
  </p:cSld>
  <p:clrMapOvr>
    <a:masterClrMapping/>
  </p:clrMapOvr>
  <p:transition advTm="20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460897" y="51719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460897" y="20477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Asynchronous NIO Send Upper and Lower Halves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03797" y="23144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Upper Half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6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Request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6002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Request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6" name="Rectangle 45"/>
          <p:cNvSpPr/>
          <p:nvPr/>
        </p:nvSpPr>
        <p:spPr>
          <a:xfrm>
            <a:off x="3089797" y="3976343"/>
            <a:ext cx="1905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Bounded Buffer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1489597" y="3152633"/>
            <a:ext cx="0" cy="8214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603897" y="337285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ut()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490734" y="4357343"/>
            <a:ext cx="0" cy="81459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568072" y="4574138"/>
            <a:ext cx="95022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38200" y="54386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Lower Half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867400" y="1762268"/>
            <a:ext cx="2597339" cy="7807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Gives write request to lower half and returns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871098" y="5176766"/>
            <a:ext cx="2669842" cy="6047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Processes request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871097" y="914400"/>
            <a:ext cx="2597339" cy="84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Upper half executes in application thread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871098" y="4343400"/>
            <a:ext cx="2669842" cy="84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Lower half  executes in selection thread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670697" y="25430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roducer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97839" y="56672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505200" y="8382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872235" y="5781533"/>
            <a:ext cx="2669842" cy="6047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Registers, selects, issues write, calls skeleton listener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867400" y="2533650"/>
            <a:ext cx="2597339" cy="7807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Identifies channel and buffer</a:t>
            </a:r>
          </a:p>
        </p:txBody>
      </p:sp>
      <p:pic>
        <p:nvPicPr>
          <p:cNvPr id="23" name="~PP2387.WAV">
            <a:hlinkClick r:id="" action="ppaction://media"/>
          </p:cNvPr>
          <p:cNvPicPr>
            <a:picLocks noRot="1" noChangeAspect="1"/>
          </p:cNvPicPr>
          <p:nvPr>
            <a:wavAudioFile r:embed="rId2" name="~PP238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77105225"/>
      </p:ext>
    </p:extLst>
  </p:cSld>
  <p:clrMapOvr>
    <a:masterClrMapping/>
  </p:clrMapOvr>
  <p:transition advTm="926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6" grpId="0" animBg="1"/>
      <p:bldP spid="43" grpId="0" animBg="1"/>
      <p:bldP spid="44" grpId="0" animBg="1"/>
      <p:bldP spid="46" grpId="0" animBg="1"/>
      <p:bldP spid="49" grpId="0" animBg="1"/>
      <p:bldP spid="54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24" grpId="0" animBg="1"/>
      <p:bldP spid="2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460897" y="51719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460897" y="20477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  Device Driver Architecture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03797" y="23144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 Upper Half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6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Request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6002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Request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6" name="Rectangle 45"/>
          <p:cNvSpPr/>
          <p:nvPr/>
        </p:nvSpPr>
        <p:spPr>
          <a:xfrm>
            <a:off x="3089797" y="3976343"/>
            <a:ext cx="1905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Bounded Buffer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603897" y="337285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ut()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568072" y="4574138"/>
            <a:ext cx="95022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38200" y="54386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 Lower Half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670697" y="25430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roducer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97839" y="56672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489597" y="3152633"/>
            <a:ext cx="0" cy="8214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490734" y="4357343"/>
            <a:ext cx="0" cy="81459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867400" y="1762268"/>
            <a:ext cx="2597339" cy="7807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Gives request to lower half and returns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871098" y="5176766"/>
            <a:ext cx="2669842" cy="6047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Processes request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871097" y="914400"/>
            <a:ext cx="2597339" cy="84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Upper half executes in application thread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871098" y="4343400"/>
            <a:ext cx="2669842" cy="84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Lower half  executes in special driver thread</a:t>
            </a:r>
          </a:p>
        </p:txBody>
      </p:sp>
      <p:pic>
        <p:nvPicPr>
          <p:cNvPr id="20" name="~PP3924.WAV">
            <a:hlinkClick r:id="" action="ppaction://media"/>
          </p:cNvPr>
          <p:cNvPicPr>
            <a:picLocks noRot="1" noChangeAspect="1"/>
          </p:cNvPicPr>
          <p:nvPr>
            <a:wavAudioFile r:embed="rId1" name="~PP392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7105225"/>
      </p:ext>
    </p:extLst>
  </p:cSld>
  <p:clrMapOvr>
    <a:masterClrMapping/>
  </p:clrMapOvr>
  <p:transition advTm="99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460897" y="51719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460897" y="20477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TTY  Output Driver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03797" y="23144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print()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6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char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6002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char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6" name="Rectangle 45"/>
          <p:cNvSpPr/>
          <p:nvPr/>
        </p:nvSpPr>
        <p:spPr>
          <a:xfrm>
            <a:off x="3089797" y="3976343"/>
            <a:ext cx="1905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Input Buffer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603897" y="337285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ut()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568072" y="4574138"/>
            <a:ext cx="95022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38200" y="54386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tty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output interrupt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867400" y="2743200"/>
            <a:ext cx="2597339" cy="8478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Enques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printed characters and blocks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871098" y="5024366"/>
            <a:ext cx="2669842" cy="8478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Consumes  next char and writes it to device register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871097" y="1895333"/>
            <a:ext cx="2597339" cy="84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Upper half executes in application thread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871098" y="4191000"/>
            <a:ext cx="2669842" cy="84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Lower half  executes in interrupting thread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670697" y="25430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roducer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97839" y="56672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867400" y="5867400"/>
            <a:ext cx="2669842" cy="8478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Device  interrupts after register cleared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10000" y="4724400"/>
            <a:ext cx="1371600" cy="457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Input?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489597" y="3152633"/>
            <a:ext cx="0" cy="8214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490734" y="4357343"/>
            <a:ext cx="0" cy="81459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2" name="~PP1373.WAV">
            <a:hlinkClick r:id="" action="ppaction://media"/>
          </p:cNvPr>
          <p:cNvPicPr>
            <a:picLocks noRot="1" noChangeAspect="1"/>
          </p:cNvPicPr>
          <p:nvPr>
            <a:wavAudioFile r:embed="rId2" name="~PP137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77105225"/>
      </p:ext>
    </p:extLst>
  </p:cSld>
  <p:clrMapOvr>
    <a:masterClrMapping/>
  </p:clrMapOvr>
  <p:transition advTm="95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29" grpId="0" animBg="1"/>
      <p:bldP spid="3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460897" y="51719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460897" y="20477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TTY Input Driver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03797" y="23144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6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char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6002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char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6" name="Rectangle 45"/>
          <p:cNvSpPr/>
          <p:nvPr/>
        </p:nvSpPr>
        <p:spPr>
          <a:xfrm>
            <a:off x="3089797" y="3976343"/>
            <a:ext cx="1905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Input Buffer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603897" y="337285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568072" y="4574138"/>
            <a:ext cx="95022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put()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38200" y="54386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tty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input interrupt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867400" y="2743200"/>
            <a:ext cx="2597339" cy="8478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Blocks for  characters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871098" y="5024366"/>
            <a:ext cx="2669842" cy="8478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Reads device register and puts in read buffer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871097" y="1895333"/>
            <a:ext cx="2597339" cy="84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Upper half executes in application thread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871098" y="4191000"/>
            <a:ext cx="2669842" cy="84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Lower half  executes in interrupting thread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670697" y="25430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97839" y="56672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867400" y="5867400"/>
            <a:ext cx="2669842" cy="8478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Device  interrupts each time a new character written to register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489597" y="3152633"/>
            <a:ext cx="0" cy="8214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490734" y="4357343"/>
            <a:ext cx="0" cy="81459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1" name="~PP3461.WAV">
            <a:hlinkClick r:id="" action="ppaction://media"/>
          </p:cNvPr>
          <p:cNvPicPr>
            <a:picLocks noRot="1" noChangeAspect="1"/>
          </p:cNvPicPr>
          <p:nvPr>
            <a:wavAudioFile r:embed="rId2" name="~PP346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77105225"/>
      </p:ext>
    </p:extLst>
  </p:cSld>
  <p:clrMapOvr>
    <a:masterClrMapping/>
  </p:clrMapOvr>
  <p:transition advTm="46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9" grpId="0" animBg="1"/>
      <p:bldP spid="54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2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460897" y="51719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460897" y="20477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Asynchronous NIO Receive Upper and Lower Halves?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03797" y="23144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Upper Half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6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ReadVal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6002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ReadVal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6" name="Rectangle 45"/>
          <p:cNvSpPr/>
          <p:nvPr/>
        </p:nvSpPr>
        <p:spPr>
          <a:xfrm>
            <a:off x="3089797" y="3976343"/>
            <a:ext cx="1905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Bounded Buffer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1489597" y="3152633"/>
            <a:ext cx="0" cy="8214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603897" y="337285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get()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490734" y="4357343"/>
            <a:ext cx="0" cy="81459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568072" y="4574138"/>
            <a:ext cx="95022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put()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38200" y="54386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Lower Half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486400" y="2895600"/>
            <a:ext cx="3200400" cy="8478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 notification delivered by selecting thread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486400" y="2057400"/>
            <a:ext cx="3200400" cy="84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does not block for read, does not even issue a request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670697" y="25430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97839" y="56672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pic>
        <p:nvPicPr>
          <p:cNvPr id="18" name="~PP618.WAV">
            <a:hlinkClick r:id="" action="ppaction://media"/>
          </p:cNvPr>
          <p:cNvPicPr>
            <a:picLocks noRot="1" noChangeAspect="1"/>
          </p:cNvPicPr>
          <p:nvPr>
            <a:wavAudioFile r:embed="rId2" name="~PP61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77105225"/>
      </p:ext>
    </p:extLst>
  </p:cSld>
  <p:clrMapOvr>
    <a:masterClrMapping/>
  </p:clrMapOvr>
  <p:transition advTm="78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8" grpId="0" animBg="1"/>
      <p:bldP spid="6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460896" y="2438399"/>
            <a:ext cx="3196703" cy="410513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Synchronous NIO Receive Upper and Lower Halves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371600" y="2895600"/>
            <a:ext cx="1371600" cy="942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Skeleton receive listener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371600" y="5257800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Lower Half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486400" y="2885933"/>
            <a:ext cx="3200400" cy="8478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 notification delivered by selecting thread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486400" y="2047733"/>
            <a:ext cx="3200400" cy="84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does not block for read, does not even issue a request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1383405" y="4560195"/>
            <a:ext cx="134799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33600" y="4267200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ReadVal</a:t>
            </a:r>
            <a:endParaRPr lang="en-US" baseline="30000" dirty="0"/>
          </a:p>
        </p:txBody>
      </p:sp>
      <p:pic>
        <p:nvPicPr>
          <p:cNvPr id="10" name="~PP860.WAV">
            <a:hlinkClick r:id="" action="ppaction://media"/>
          </p:cNvPr>
          <p:cNvPicPr>
            <a:picLocks noRot="1" noChangeAspect="1"/>
          </p:cNvPicPr>
          <p:nvPr>
            <a:wavAudioFile r:embed="rId2" name="~PP86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77105225"/>
      </p:ext>
    </p:extLst>
  </p:cSld>
  <p:clrMapOvr>
    <a:masterClrMapping/>
  </p:clrMapOvr>
  <p:transition advTm="32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8" grpId="0" animBg="1"/>
      <p:bldP spid="6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460897" y="51719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460897" y="20477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Producer Synchronization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03797" y="23144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Upper Half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6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Request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6002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Request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6" name="Rectangle 45"/>
          <p:cNvSpPr/>
          <p:nvPr/>
        </p:nvSpPr>
        <p:spPr>
          <a:xfrm>
            <a:off x="3089797" y="3976343"/>
            <a:ext cx="1905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Bounded Buffer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1489597" y="3152633"/>
            <a:ext cx="0" cy="8214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603897" y="337285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ut()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490734" y="4357343"/>
            <a:ext cx="0" cy="81459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568072" y="4574138"/>
            <a:ext cx="95022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38200" y="54386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Lower Half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670697" y="25430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roducer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97839" y="56672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57800" y="2133600"/>
            <a:ext cx="3352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 must wait if buffer full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57800" y="2667000"/>
            <a:ext cx="3352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But GIPC is non blocking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257800" y="3733800"/>
            <a:ext cx="3352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create very large buffer space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257800" y="3200400"/>
            <a:ext cx="3352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Like waiting for system buffer?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57800" y="4267200"/>
            <a:ext cx="3352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Memory is more abundant in non shared application space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257800" y="4953000"/>
            <a:ext cx="3352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easily run out of file (socket) descriptors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257800" y="5791200"/>
            <a:ext cx="3352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 is more or less non blocking</a:t>
            </a:r>
          </a:p>
        </p:txBody>
      </p:sp>
      <p:pic>
        <p:nvPicPr>
          <p:cNvPr id="31" name="~PP85.WAV">
            <a:hlinkClick r:id="" action="ppaction://media"/>
          </p:cNvPr>
          <p:cNvPicPr>
            <a:picLocks noRot="1" noChangeAspect="1"/>
          </p:cNvPicPr>
          <p:nvPr>
            <a:wavAudioFile r:embed="rId2" name="~PP8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77105225"/>
      </p:ext>
    </p:extLst>
  </p:cSld>
  <p:clrMapOvr>
    <a:masterClrMapping/>
  </p:clrMapOvr>
  <p:transition advTm="142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and Receive Client Name</a:t>
            </a:r>
            <a:endParaRPr lang="en-US" dirty="0"/>
          </a:p>
        </p:txBody>
      </p:sp>
      <p:sp>
        <p:nvSpPr>
          <p:cNvPr id="191" name="Rectangle 190"/>
          <p:cNvSpPr/>
          <p:nvPr/>
        </p:nvSpPr>
        <p:spPr>
          <a:xfrm>
            <a:off x="228600" y="33528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Skeleton</a:t>
            </a:r>
            <a:endParaRPr lang="en-US" sz="1600" dirty="0"/>
          </a:p>
        </p:txBody>
      </p:sp>
      <p:sp>
        <p:nvSpPr>
          <p:cNvPr id="192" name="Rectangle 191"/>
          <p:cNvSpPr/>
          <p:nvPr/>
        </p:nvSpPr>
        <p:spPr>
          <a:xfrm>
            <a:off x="228600" y="5486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Driver</a:t>
            </a:r>
            <a:endParaRPr lang="en-US" sz="1600" dirty="0"/>
          </a:p>
        </p:txBody>
      </p:sp>
      <p:sp>
        <p:nvSpPr>
          <p:cNvPr id="194" name="Rectangle 193"/>
          <p:cNvSpPr/>
          <p:nvPr/>
        </p:nvSpPr>
        <p:spPr>
          <a:xfrm>
            <a:off x="228600" y="6248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Channel</a:t>
            </a:r>
            <a:endParaRPr lang="en-US" sz="1600" dirty="0"/>
          </a:p>
        </p:txBody>
      </p:sp>
      <p:sp>
        <p:nvSpPr>
          <p:cNvPr id="195" name="Rectangle 194"/>
          <p:cNvSpPr/>
          <p:nvPr/>
        </p:nvSpPr>
        <p:spPr>
          <a:xfrm>
            <a:off x="228600" y="44196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 Forwarder</a:t>
            </a:r>
            <a:endParaRPr lang="en-US" sz="1600" dirty="0"/>
          </a:p>
        </p:txBody>
      </p:sp>
      <p:cxnSp>
        <p:nvCxnSpPr>
          <p:cNvPr id="196" name="Straight Arrow Connector 195"/>
          <p:cNvCxnSpPr/>
          <p:nvPr/>
        </p:nvCxnSpPr>
        <p:spPr>
          <a:xfrm rot="5400000" flipH="1" flipV="1">
            <a:off x="3275806" y="58666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3" name="Rectangle 202"/>
          <p:cNvSpPr/>
          <p:nvPr/>
        </p:nvSpPr>
        <p:spPr>
          <a:xfrm>
            <a:off x="3352800" y="5181600"/>
            <a:ext cx="8382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send()</a:t>
            </a:r>
            <a:endParaRPr lang="en-US" sz="1600" dirty="0" smtClean="0"/>
          </a:p>
        </p:txBody>
      </p:sp>
      <p:cxnSp>
        <p:nvCxnSpPr>
          <p:cNvPr id="206" name="Straight Arrow Connector 205"/>
          <p:cNvCxnSpPr>
            <a:stCxn id="71" idx="1"/>
          </p:cNvCxnSpPr>
          <p:nvPr/>
        </p:nvCxnSpPr>
        <p:spPr>
          <a:xfrm rot="10800000">
            <a:off x="1601788" y="4038600"/>
            <a:ext cx="1751012" cy="228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9" name="Rectangle 208"/>
          <p:cNvSpPr/>
          <p:nvPr/>
        </p:nvSpPr>
        <p:spPr>
          <a:xfrm>
            <a:off x="228600" y="3886200"/>
            <a:ext cx="1371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connected()</a:t>
            </a:r>
            <a:endParaRPr lang="en-US" sz="1600" dirty="0" smtClean="0"/>
          </a:p>
        </p:txBody>
      </p:sp>
      <p:sp>
        <p:nvSpPr>
          <p:cNvPr id="44" name="Rectangle 43"/>
          <p:cNvSpPr/>
          <p:nvPr/>
        </p:nvSpPr>
        <p:spPr>
          <a:xfrm>
            <a:off x="4724400" y="5486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Driver</a:t>
            </a:r>
            <a:endParaRPr lang="en-US" sz="1600" dirty="0"/>
          </a:p>
        </p:txBody>
      </p:sp>
      <p:sp>
        <p:nvSpPr>
          <p:cNvPr id="45" name="Rectangle 44"/>
          <p:cNvSpPr/>
          <p:nvPr/>
        </p:nvSpPr>
        <p:spPr>
          <a:xfrm>
            <a:off x="4724400" y="6248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Channel</a:t>
            </a:r>
            <a:endParaRPr lang="en-US" sz="1600" dirty="0"/>
          </a:p>
        </p:txBody>
      </p:sp>
      <p:cxnSp>
        <p:nvCxnSpPr>
          <p:cNvPr id="47" name="Straight Arrow Connector 46"/>
          <p:cNvCxnSpPr/>
          <p:nvPr/>
        </p:nvCxnSpPr>
        <p:spPr>
          <a:xfrm rot="16200000" flipH="1">
            <a:off x="5372894" y="6133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724400" y="9906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Application</a:t>
            </a:r>
            <a:endParaRPr lang="en-US" sz="1600" dirty="0"/>
          </a:p>
        </p:txBody>
      </p:sp>
      <p:sp>
        <p:nvSpPr>
          <p:cNvPr id="50" name="Rectangle 49"/>
          <p:cNvSpPr/>
          <p:nvPr/>
        </p:nvSpPr>
        <p:spPr>
          <a:xfrm>
            <a:off x="4724400" y="1524000"/>
            <a:ext cx="1371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connected()</a:t>
            </a:r>
            <a:endParaRPr lang="en-US" sz="1600" dirty="0" smtClean="0"/>
          </a:p>
        </p:txBody>
      </p:sp>
      <p:sp>
        <p:nvSpPr>
          <p:cNvPr id="51" name="Rectangle 50"/>
          <p:cNvSpPr/>
          <p:nvPr/>
        </p:nvSpPr>
        <p:spPr>
          <a:xfrm>
            <a:off x="4724400" y="23622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Connect Registrar and </a:t>
            </a:r>
            <a:r>
              <a:rPr lang="en-US" sz="1600" dirty="0" err="1" smtClean="0"/>
              <a:t>Notifier</a:t>
            </a:r>
            <a:endParaRPr lang="en-US" sz="1600" dirty="0"/>
          </a:p>
        </p:txBody>
      </p:sp>
      <p:sp>
        <p:nvSpPr>
          <p:cNvPr id="56" name="Rectangle 55"/>
          <p:cNvSpPr/>
          <p:nvPr/>
        </p:nvSpPr>
        <p:spPr>
          <a:xfrm>
            <a:off x="4724400" y="2895600"/>
            <a:ext cx="2667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notifyConnected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59" name="Rectangle 58"/>
          <p:cNvSpPr/>
          <p:nvPr/>
        </p:nvSpPr>
        <p:spPr>
          <a:xfrm>
            <a:off x="4724400" y="44196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Port and Skeleton</a:t>
            </a:r>
            <a:endParaRPr lang="en-US" sz="1600" dirty="0"/>
          </a:p>
        </p:txBody>
      </p:sp>
      <p:cxnSp>
        <p:nvCxnSpPr>
          <p:cNvPr id="61" name="Straight Arrow Connector 60"/>
          <p:cNvCxnSpPr/>
          <p:nvPr/>
        </p:nvCxnSpPr>
        <p:spPr>
          <a:xfrm rot="16200000" flipH="1">
            <a:off x="5372894" y="5371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4724400" y="4876800"/>
            <a:ext cx="20574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messagReceived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63" name="Straight Arrow Connector 62"/>
          <p:cNvCxnSpPr/>
          <p:nvPr/>
        </p:nvCxnSpPr>
        <p:spPr>
          <a:xfrm rot="16200000" flipH="1">
            <a:off x="4799806" y="4037806"/>
            <a:ext cx="1524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6200000" flipH="1">
            <a:off x="5066506" y="23995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3352800" y="4114800"/>
            <a:ext cx="8382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send()</a:t>
            </a:r>
            <a:endParaRPr lang="en-US" sz="1600" dirty="0" smtClean="0"/>
          </a:p>
        </p:txBody>
      </p:sp>
      <p:cxnSp>
        <p:nvCxnSpPr>
          <p:cNvPr id="73" name="Straight Arrow Connector 72"/>
          <p:cNvCxnSpPr/>
          <p:nvPr/>
        </p:nvCxnSpPr>
        <p:spPr>
          <a:xfrm rot="5400000" flipH="1" flipV="1">
            <a:off x="3353594" y="4799806"/>
            <a:ext cx="762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rot="10800000">
            <a:off x="4191000" y="6400800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343694" y="4837906"/>
            <a:ext cx="1295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6200000" flipH="1">
            <a:off x="800894" y="60571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30" name="~PP1403.WAV">
            <a:hlinkClick r:id="" action="ppaction://media"/>
          </p:cNvPr>
          <p:cNvPicPr>
            <a:picLocks noRot="1" noChangeAspect="1"/>
          </p:cNvPicPr>
          <p:nvPr>
            <a:wavAudioFile r:embed="rId2" name="~PP1403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2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95" grpId="0" animBg="1"/>
      <p:bldP spid="203" grpId="0" animBg="1"/>
      <p:bldP spid="44" grpId="0" animBg="1"/>
      <p:bldP spid="44" grpId="1" animBg="1"/>
      <p:bldP spid="45" grpId="0" animBg="1"/>
      <p:bldP spid="48" grpId="0" animBg="1"/>
      <p:bldP spid="50" grpId="0" animBg="1"/>
      <p:bldP spid="51" grpId="0" animBg="1"/>
      <p:bldP spid="56" grpId="0" animBg="1"/>
      <p:bldP spid="59" grpId="0" animBg="1"/>
      <p:bldP spid="62" grpId="0" animBg="1"/>
      <p:bldP spid="7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460897" y="51719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460897" y="20477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TTY  Output Driver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03797" y="23144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print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6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char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6002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char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6" name="Rectangle 45"/>
          <p:cNvSpPr/>
          <p:nvPr/>
        </p:nvSpPr>
        <p:spPr>
          <a:xfrm>
            <a:off x="3089797" y="3976343"/>
            <a:ext cx="1905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Output Buffer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603897" y="337285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ut()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568072" y="4574138"/>
            <a:ext cx="95022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38200" y="54386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tty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output interrupt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181600" y="1895333"/>
            <a:ext cx="3505199" cy="84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Print blocks only if  output buffer full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670697" y="25430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roducer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97839" y="56672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489597" y="3152633"/>
            <a:ext cx="0" cy="8214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490734" y="4357343"/>
            <a:ext cx="0" cy="81459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181600" y="2743200"/>
            <a:ext cx="3505200" cy="8478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Output buffer in kernel space</a:t>
            </a:r>
          </a:p>
        </p:txBody>
      </p:sp>
      <p:pic>
        <p:nvPicPr>
          <p:cNvPr id="18" name="~PP3916.WAV">
            <a:hlinkClick r:id="" action="ppaction://media"/>
          </p:cNvPr>
          <p:cNvPicPr>
            <a:picLocks noRot="1" noChangeAspect="1"/>
          </p:cNvPicPr>
          <p:nvPr>
            <a:wavAudioFile r:embed="rId2" name="~PP391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77105225"/>
      </p:ext>
    </p:extLst>
  </p:cSld>
  <p:clrMapOvr>
    <a:masterClrMapping/>
  </p:clrMapOvr>
  <p:transition advTm="28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0" grpId="0" animBg="1"/>
      <p:bldP spid="2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460897" y="51719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460897" y="20477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Consumer Synchronization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03797" y="23144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Upper Half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6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Request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6002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Request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6" name="Rectangle 45"/>
          <p:cNvSpPr/>
          <p:nvPr/>
        </p:nvSpPr>
        <p:spPr>
          <a:xfrm>
            <a:off x="3089797" y="3976343"/>
            <a:ext cx="1905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Bounded Buffer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1489597" y="3152633"/>
            <a:ext cx="0" cy="8214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603897" y="337285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ut()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490734" y="4357343"/>
            <a:ext cx="0" cy="81459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568072" y="4574138"/>
            <a:ext cx="95022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38200" y="54386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Lower Half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670697" y="25430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roducer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97839" y="56672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105400" y="1066800"/>
            <a:ext cx="3581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 must wait if buffer empty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105400" y="1676400"/>
            <a:ext cx="3581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Selecting thread is the consumer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105400" y="2286000"/>
            <a:ext cx="3581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Production of new message may depend on receipt of message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105400" y="3657600"/>
            <a:ext cx="3581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Blocked selector cannot process new  received message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105400" y="4495800"/>
            <a:ext cx="3581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Selecting thread does not block and simply waits for select after empty buffer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105400" y="5334000"/>
            <a:ext cx="35814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make it process a new write (register channel , reselect, write)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5400" y="5943600"/>
            <a:ext cx="3581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selector.wakeup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05400" y="2971800"/>
            <a:ext cx="3581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 server waits for client name before sending</a:t>
            </a:r>
          </a:p>
        </p:txBody>
      </p:sp>
      <p:pic>
        <p:nvPicPr>
          <p:cNvPr id="24" name="~PP2157.WAV">
            <a:hlinkClick r:id="" action="ppaction://media"/>
          </p:cNvPr>
          <p:cNvPicPr>
            <a:picLocks noRot="1" noChangeAspect="1"/>
          </p:cNvPicPr>
          <p:nvPr>
            <a:wavAudioFile r:embed="rId2" name="~PP215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77105225"/>
      </p:ext>
    </p:extLst>
  </p:cSld>
  <p:clrMapOvr>
    <a:masterClrMapping/>
  </p:clrMapOvr>
  <p:transition advTm="280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9" grpId="0" animBg="1"/>
      <p:bldP spid="2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460897" y="51719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460897" y="20477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Select Thread Rule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03797" y="23144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Upper Half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6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Request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6002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Request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6" name="Rectangle 45"/>
          <p:cNvSpPr/>
          <p:nvPr/>
        </p:nvSpPr>
        <p:spPr>
          <a:xfrm>
            <a:off x="3089797" y="3976343"/>
            <a:ext cx="1905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Bounded Buffer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1489597" y="3152633"/>
            <a:ext cx="0" cy="8214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603897" y="337285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ut()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490734" y="4357343"/>
            <a:ext cx="0" cy="81459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568072" y="4574138"/>
            <a:ext cx="95022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38200" y="54386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Lower Half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670697" y="25430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roducer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97839" y="56672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181600" y="1143000"/>
            <a:ext cx="3581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only blocking call selection thread should make is select() and it should execute efficiently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181600" y="2057400"/>
            <a:ext cx="3581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Unblocking done by some application thread(s)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81600" y="2667000"/>
            <a:ext cx="3581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Those threads can delay  or starve communication of other threads the selection thread serves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181600" y="3505200"/>
            <a:ext cx="3581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starve a single thread  if selector waits for non empty buffer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181600" y="4648200"/>
            <a:ext cx="3581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listeners should not block  or take too long as they delay or starve  same or other threads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81600" y="5562600"/>
            <a:ext cx="3581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Listener can be executed in a separate thread </a:t>
            </a:r>
          </a:p>
        </p:txBody>
      </p:sp>
      <p:pic>
        <p:nvPicPr>
          <p:cNvPr id="22" name="~PP3971.WAV">
            <a:hlinkClick r:id="" action="ppaction://media"/>
          </p:cNvPr>
          <p:cNvPicPr>
            <a:picLocks noRot="1" noChangeAspect="1"/>
          </p:cNvPicPr>
          <p:nvPr>
            <a:wavAudioFile r:embed="rId2" name="~PP397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77105225"/>
      </p:ext>
    </p:extLst>
  </p:cSld>
  <p:clrMapOvr>
    <a:masterClrMapping/>
  </p:clrMapOvr>
  <p:transition advTm="79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23" grpId="0" animBg="1"/>
      <p:bldP spid="24" grpId="0" animBg="1"/>
      <p:bldP spid="25" grpId="0" animBg="1"/>
      <p:bldP spid="2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460897" y="51719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460897" y="20477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Analogous Interrupt Rule?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03797" y="23144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 Upper Half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6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Request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6002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Request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6" name="Rectangle 45"/>
          <p:cNvSpPr/>
          <p:nvPr/>
        </p:nvSpPr>
        <p:spPr>
          <a:xfrm>
            <a:off x="3089797" y="3976343"/>
            <a:ext cx="1905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Bounded Buffer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603897" y="337285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ut()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568072" y="4574138"/>
            <a:ext cx="95022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38200" y="54386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 Lower Half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670697" y="25430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roducer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97839" y="56672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489597" y="3152633"/>
            <a:ext cx="0" cy="8214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490734" y="4357343"/>
            <a:ext cx="0" cy="81459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181600" y="1143000"/>
            <a:ext cx="3429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Interrupt routines cannot block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81600" y="1905000"/>
            <a:ext cx="3429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Device registers might get full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181600" y="3505200"/>
            <a:ext cx="3429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Often interrupts disabled while they are executing to ensure atomicity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181600" y="2514600"/>
            <a:ext cx="34290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interrupt routine blocks, input device register can be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overwwritten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as user enters new character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81600" y="4343400"/>
            <a:ext cx="3429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While bounded buffer being manipulated, clock interrupts and context switching should be disabled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181600" y="5638800"/>
            <a:ext cx="3429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Blocked routine can starve or delay threads</a:t>
            </a:r>
          </a:p>
        </p:txBody>
      </p:sp>
      <p:pic>
        <p:nvPicPr>
          <p:cNvPr id="30" name="~PP3874.WAV">
            <a:hlinkClick r:id="" action="ppaction://media"/>
          </p:cNvPr>
          <p:cNvPicPr>
            <a:picLocks noRot="1" noChangeAspect="1"/>
          </p:cNvPicPr>
          <p:nvPr>
            <a:wavAudioFile r:embed="rId2" name="~PP387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77105225"/>
      </p:ext>
    </p:extLst>
  </p:cSld>
  <p:clrMapOvr>
    <a:masterClrMapping/>
  </p:clrMapOvr>
  <p:transition advTm="147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7" grpId="0" animBg="1"/>
      <p:bldP spid="3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460897" y="51719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460897" y="20477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TTY  Output Driver Cannot Block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03797" y="23144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print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6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char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6002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char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6" name="Rectangle 45"/>
          <p:cNvSpPr/>
          <p:nvPr/>
        </p:nvSpPr>
        <p:spPr>
          <a:xfrm>
            <a:off x="3089797" y="3976343"/>
            <a:ext cx="1905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Output Buffer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603897" y="337285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ut()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568072" y="4574138"/>
            <a:ext cx="95022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38200" y="54386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tty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output interrupt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670697" y="25430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roducer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97839" y="56672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489597" y="3152633"/>
            <a:ext cx="0" cy="8214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490734" y="4357343"/>
            <a:ext cx="0" cy="81459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257800" y="3810000"/>
            <a:ext cx="3429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 finding empty output buffer, interrupt routine disables interrupts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57800" y="4724400"/>
            <a:ext cx="3429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print() enables interrupts when it writes (to an empty buffer)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57800" y="5638800"/>
            <a:ext cx="34290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Enabling disabled interrupts causes an output  “interrupt” to be posted and interrupts routine to be called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257800" y="1524000"/>
            <a:ext cx="3429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After outputting the last queued character, the interrupt routine  will find  output buffer empty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257800" y="2667000"/>
            <a:ext cx="3429000" cy="990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triggers its call when a new character is entered, as it cannot wait for non empty buffer?</a:t>
            </a:r>
          </a:p>
        </p:txBody>
      </p:sp>
      <p:pic>
        <p:nvPicPr>
          <p:cNvPr id="22" name="~PP2867.WAV">
            <a:hlinkClick r:id="" action="ppaction://media"/>
          </p:cNvPr>
          <p:cNvPicPr>
            <a:picLocks noRot="1" noChangeAspect="1"/>
          </p:cNvPicPr>
          <p:nvPr>
            <a:wavAudioFile r:embed="rId2" name="~PP286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77105225"/>
      </p:ext>
    </p:extLst>
  </p:cSld>
  <p:clrMapOvr>
    <a:masterClrMapping/>
  </p:clrMapOvr>
  <p:transition advTm="162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30" grpId="0" animBg="1"/>
      <p:bldP spid="3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460897" y="51719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460897" y="20477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TTY  Input driver Cannot Block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03797" y="23144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6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char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6002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char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6" name="Rectangle 45"/>
          <p:cNvSpPr/>
          <p:nvPr/>
        </p:nvSpPr>
        <p:spPr>
          <a:xfrm>
            <a:off x="3089797" y="3976343"/>
            <a:ext cx="1905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Input Buffer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603897" y="337285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568072" y="4574138"/>
            <a:ext cx="95022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put()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38200" y="54386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tty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input interrupt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181600" y="2743200"/>
            <a:ext cx="3286836" cy="8478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Echoes a bell character to user to not type any more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181601" y="1895333"/>
            <a:ext cx="3286836" cy="84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Tty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input routine cannot block if input buffer full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670697" y="25430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97839" y="56672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489597" y="3152633"/>
            <a:ext cx="0" cy="8214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490734" y="4357343"/>
            <a:ext cx="0" cy="81459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8" name="~PP1416.WAV">
            <a:hlinkClick r:id="" action="ppaction://media"/>
          </p:cNvPr>
          <p:cNvPicPr>
            <a:picLocks noRot="1" noChangeAspect="1"/>
          </p:cNvPicPr>
          <p:nvPr>
            <a:wavAudioFile r:embed="rId2" name="~PP141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77105225"/>
      </p:ext>
    </p:extLst>
  </p:cSld>
  <p:clrMapOvr>
    <a:masterClrMapping/>
  </p:clrMapOvr>
  <p:transition advTm="100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8" grpId="0" animBg="1"/>
      <p:bldP spid="6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Half Synchronized Bounded Buffer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0" y="1066800"/>
            <a:ext cx="6019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 synchronized: producer waits but not consumer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1905000"/>
            <a:ext cx="6019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 synchronized: consumer waits but not produced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0400" y="3810000"/>
            <a:ext cx="2438400" cy="2895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</a:t>
            </a:r>
            <a:r>
              <a:rPr lang="en-US" dirty="0" err="1" smtClean="0"/>
              <a:t>ArrayBlockingQueue</a:t>
            </a:r>
            <a:r>
              <a:rPr lang="en-US" dirty="0" smtClean="0"/>
              <a:t> &lt;</a:t>
            </a:r>
            <a:r>
              <a:rPr lang="en-US" dirty="0" err="1" smtClean="0"/>
              <a:t>ElementType</a:t>
            </a:r>
            <a:r>
              <a:rPr lang="en-US" dirty="0" smtClean="0"/>
              <a:t>&gt;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3962400"/>
            <a:ext cx="2819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add(&lt;</a:t>
            </a:r>
            <a:r>
              <a:rPr lang="en-US" dirty="0" err="1" smtClean="0"/>
              <a:t>ElementType</a:t>
            </a:r>
            <a:r>
              <a:rPr lang="en-US" dirty="0" smtClean="0"/>
              <a:t>&gt; e)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638800" y="3962400"/>
            <a:ext cx="2819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put(&lt;</a:t>
            </a:r>
            <a:r>
              <a:rPr lang="en-US" dirty="0" err="1" smtClean="0"/>
              <a:t>ElementType</a:t>
            </a:r>
            <a:r>
              <a:rPr lang="en-US" dirty="0" smtClean="0"/>
              <a:t>&gt; e)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1000" y="4800600"/>
            <a:ext cx="2819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&lt;</a:t>
            </a:r>
            <a:r>
              <a:rPr lang="en-US" dirty="0" err="1" smtClean="0"/>
              <a:t>ElementType</a:t>
            </a:r>
            <a:r>
              <a:rPr lang="en-US" dirty="0" smtClean="0"/>
              <a:t>&gt;get()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638800" y="4800600"/>
            <a:ext cx="2819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&lt;</a:t>
            </a:r>
            <a:r>
              <a:rPr lang="en-US" dirty="0" err="1" smtClean="0"/>
              <a:t>ElementType</a:t>
            </a:r>
            <a:r>
              <a:rPr lang="en-US" dirty="0" smtClean="0"/>
              <a:t>&gt;take()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81000" y="5715000"/>
            <a:ext cx="2819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r>
              <a:rPr lang="en-US" dirty="0" smtClean="0"/>
              <a:t> size()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324600" y="32766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Synchronizing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8200" y="3276600"/>
            <a:ext cx="1981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synchronizing</a:t>
            </a:r>
          </a:p>
        </p:txBody>
      </p:sp>
      <p:pic>
        <p:nvPicPr>
          <p:cNvPr id="14" name="~PP466.WAV">
            <a:hlinkClick r:id="" action="ppaction://media"/>
          </p:cNvPr>
          <p:cNvPicPr>
            <a:picLocks noRot="1" noChangeAspect="1"/>
          </p:cNvPicPr>
          <p:nvPr>
            <a:wavAudioFile r:embed="rId2" name="~PP46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6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Output Buffer Copying?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4800600" y="1752600"/>
            <a:ext cx="3876698" cy="69500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Is NIO write buffer a copy of application sent buffer 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00600" y="3219820"/>
            <a:ext cx="3899444" cy="5901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Copy inefficient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00600" y="3829420"/>
            <a:ext cx="3899444" cy="5901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Inconsistent with NIO philosophy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10102" y="2447282"/>
            <a:ext cx="3876698" cy="7531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need for app to do buffer management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800600" y="4439020"/>
            <a:ext cx="3886200" cy="5901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layer will do buffer management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00600" y="5181600"/>
            <a:ext cx="3876698" cy="5901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buffer not copied</a:t>
            </a:r>
          </a:p>
        </p:txBody>
      </p:sp>
      <p:sp>
        <p:nvSpPr>
          <p:cNvPr id="9" name="Oval 8"/>
          <p:cNvSpPr/>
          <p:nvPr/>
        </p:nvSpPr>
        <p:spPr>
          <a:xfrm>
            <a:off x="460897" y="51719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60897" y="20477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03797" y="23144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Upper Half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Request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16002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Request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489597" y="3152633"/>
            <a:ext cx="0" cy="8214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603897" y="337285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ut()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490734" y="4357343"/>
            <a:ext cx="0" cy="81459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568072" y="4574138"/>
            <a:ext cx="95022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8200" y="54386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Lower Half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670697" y="25430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roducer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97839" y="56672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00600" y="5867400"/>
            <a:ext cx="3876698" cy="5901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Size  header buffer?</a:t>
            </a:r>
          </a:p>
        </p:txBody>
      </p:sp>
      <p:pic>
        <p:nvPicPr>
          <p:cNvPr id="22" name="~PP960.WAV">
            <a:hlinkClick r:id="" action="ppaction://media"/>
          </p:cNvPr>
          <p:cNvPicPr>
            <a:picLocks noRot="1" noChangeAspect="1"/>
          </p:cNvPicPr>
          <p:nvPr>
            <a:wavAudioFile r:embed="rId2" name="~PP96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459476526"/>
      </p:ext>
    </p:extLst>
  </p:cSld>
  <p:clrMapOvr>
    <a:masterClrMapping/>
  </p:clrMapOvr>
  <p:transition advTm="184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4" grpId="0" animBg="1"/>
      <p:bldP spid="28" grpId="0" animBg="1"/>
      <p:bldP spid="29" grpId="0" animBg="1"/>
      <p:bldP spid="34" grpId="0" animBg="1"/>
      <p:bldP spid="35" grpId="0" animBg="1"/>
      <p:bldP spid="31" grpId="0" animBg="1"/>
      <p:bldP spid="2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Output Buffer Copying? (Review)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4800600" y="1752600"/>
            <a:ext cx="3876698" cy="69500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Is NIO write buffer a copy of application sent buffer 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00600" y="3219820"/>
            <a:ext cx="3899444" cy="5901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Copy inefficient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00600" y="3829420"/>
            <a:ext cx="3899444" cy="5901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Inconsistent with NIO philosophy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10102" y="2447282"/>
            <a:ext cx="3876698" cy="7531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need for app to do buffer management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800600" y="4439020"/>
            <a:ext cx="3886200" cy="5901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layer will do buffer management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00600" y="5181600"/>
            <a:ext cx="3876698" cy="5901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buffer not copied</a:t>
            </a:r>
          </a:p>
        </p:txBody>
      </p:sp>
      <p:sp>
        <p:nvSpPr>
          <p:cNvPr id="9" name="Oval 8"/>
          <p:cNvSpPr/>
          <p:nvPr/>
        </p:nvSpPr>
        <p:spPr>
          <a:xfrm>
            <a:off x="460897" y="51719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60897" y="20477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03797" y="23144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Upper Half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Request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1600200" y="3974068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Request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489597" y="3152633"/>
            <a:ext cx="0" cy="8214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603897" y="337285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ut()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490734" y="4357343"/>
            <a:ext cx="0" cy="81459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568072" y="4574138"/>
            <a:ext cx="95022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8200" y="54386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Lower Half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670697" y="25430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roducer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97839" y="56672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00600" y="5867400"/>
            <a:ext cx="3876698" cy="5901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Size  header buffer?</a:t>
            </a:r>
          </a:p>
        </p:txBody>
      </p:sp>
      <p:pic>
        <p:nvPicPr>
          <p:cNvPr id="23" name="~PP2241.WAV">
            <a:hlinkClick r:id="" action="ppaction://media"/>
          </p:cNvPr>
          <p:cNvPicPr>
            <a:picLocks noRot="1" noChangeAspect="1"/>
          </p:cNvPicPr>
          <p:nvPr>
            <a:wavAudioFile r:embed="rId2" name="~PP224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459476526"/>
      </p:ext>
    </p:extLst>
  </p:cSld>
  <p:clrMapOvr>
    <a:masterClrMapping/>
  </p:clrMapOvr>
  <p:transition advTm="601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64" grpId="0" animBg="1"/>
      <p:bldP spid="28" grpId="0" animBg="1"/>
      <p:bldP spid="29" grpId="0" animBg="1"/>
      <p:bldP spid="34" grpId="0" animBg="1"/>
      <p:bldP spid="35" grpId="0" animBg="1"/>
      <p:bldP spid="31" grpId="0" animBg="1"/>
      <p:bldP spid="2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Matching Input and Output Buffers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00600" y="1752600"/>
            <a:ext cx="3876698" cy="6950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 header byte  buffer before application byte  buffer</a:t>
            </a:r>
          </a:p>
        </p:txBody>
      </p:sp>
      <p:sp>
        <p:nvSpPr>
          <p:cNvPr id="7" name="Oval 6"/>
          <p:cNvSpPr/>
          <p:nvPr/>
        </p:nvSpPr>
        <p:spPr>
          <a:xfrm>
            <a:off x="460897" y="51719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0897" y="20477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03797" y="23144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Upper Half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3974068"/>
            <a:ext cx="13752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Header Request 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1600200" y="3974068"/>
            <a:ext cx="13752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App Request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12" name="Rectangle 11"/>
          <p:cNvSpPr/>
          <p:nvPr/>
        </p:nvSpPr>
        <p:spPr>
          <a:xfrm>
            <a:off x="3089797" y="3976343"/>
            <a:ext cx="1905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Bounded Buffer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489597" y="3152633"/>
            <a:ext cx="0" cy="8214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603897" y="337285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ut()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1155599" y="4864201"/>
            <a:ext cx="58599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568072" y="4574138"/>
            <a:ext cx="95022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38200" y="54386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Lower Half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70697" y="25430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roducer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97839" y="56672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00600" y="2438400"/>
            <a:ext cx="3876698" cy="6950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Requests to send both must be done atomically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00600" y="3352800"/>
            <a:ext cx="3876698" cy="69500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Allocate header buffer on each send?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800600" y="4038600"/>
            <a:ext cx="3876698" cy="4571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Inefficient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00600" y="4648200"/>
            <a:ext cx="3876698" cy="6950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have header pool</a:t>
            </a:r>
          </a:p>
        </p:txBody>
      </p:sp>
      <p:pic>
        <p:nvPicPr>
          <p:cNvPr id="21" name="~PP2744.WAV">
            <a:hlinkClick r:id="" action="ppaction://media"/>
          </p:cNvPr>
          <p:cNvPicPr>
            <a:picLocks noRot="1" noChangeAspect="1"/>
          </p:cNvPicPr>
          <p:nvPr>
            <a:wavAudioFile r:embed="rId2" name="~PP274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9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 animBg="1"/>
      <p:bldP spid="20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and Receive Message</a:t>
            </a:r>
            <a:endParaRPr lang="en-US" dirty="0"/>
          </a:p>
        </p:txBody>
      </p:sp>
      <p:sp>
        <p:nvSpPr>
          <p:cNvPr id="190" name="Rectangle 189"/>
          <p:cNvSpPr/>
          <p:nvPr/>
        </p:nvSpPr>
        <p:spPr>
          <a:xfrm>
            <a:off x="228600" y="9906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Application</a:t>
            </a:r>
            <a:endParaRPr lang="en-US" sz="1600" dirty="0"/>
          </a:p>
        </p:txBody>
      </p:sp>
      <p:sp>
        <p:nvSpPr>
          <p:cNvPr id="191" name="Rectangle 190"/>
          <p:cNvSpPr/>
          <p:nvPr/>
        </p:nvSpPr>
        <p:spPr>
          <a:xfrm>
            <a:off x="228600" y="33528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Port and  Skeleton</a:t>
            </a:r>
            <a:endParaRPr lang="en-US" sz="1600" dirty="0"/>
          </a:p>
        </p:txBody>
      </p:sp>
      <p:sp>
        <p:nvSpPr>
          <p:cNvPr id="192" name="Rectangle 191"/>
          <p:cNvSpPr/>
          <p:nvPr/>
        </p:nvSpPr>
        <p:spPr>
          <a:xfrm>
            <a:off x="228600" y="5486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Driver</a:t>
            </a:r>
            <a:endParaRPr lang="en-US" sz="1600" dirty="0"/>
          </a:p>
        </p:txBody>
      </p:sp>
      <p:sp>
        <p:nvSpPr>
          <p:cNvPr id="193" name="Rectangle 192"/>
          <p:cNvSpPr/>
          <p:nvPr/>
        </p:nvSpPr>
        <p:spPr>
          <a:xfrm>
            <a:off x="3429000" y="3048000"/>
            <a:ext cx="762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send()</a:t>
            </a:r>
            <a:endParaRPr lang="en-US" sz="1600" dirty="0" smtClean="0"/>
          </a:p>
        </p:txBody>
      </p:sp>
      <p:sp>
        <p:nvSpPr>
          <p:cNvPr id="194" name="Rectangle 193"/>
          <p:cNvSpPr/>
          <p:nvPr/>
        </p:nvSpPr>
        <p:spPr>
          <a:xfrm>
            <a:off x="228600" y="6248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Channel</a:t>
            </a:r>
            <a:endParaRPr lang="en-US" sz="1600" dirty="0"/>
          </a:p>
        </p:txBody>
      </p:sp>
      <p:sp>
        <p:nvSpPr>
          <p:cNvPr id="195" name="Rectangle 194"/>
          <p:cNvSpPr/>
          <p:nvPr/>
        </p:nvSpPr>
        <p:spPr>
          <a:xfrm>
            <a:off x="228600" y="44196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 Forwarder</a:t>
            </a:r>
            <a:endParaRPr lang="en-US" sz="1600" dirty="0"/>
          </a:p>
        </p:txBody>
      </p:sp>
      <p:cxnSp>
        <p:nvCxnSpPr>
          <p:cNvPr id="196" name="Straight Arrow Connector 195"/>
          <p:cNvCxnSpPr/>
          <p:nvPr/>
        </p:nvCxnSpPr>
        <p:spPr>
          <a:xfrm rot="5400000" flipH="1" flipV="1">
            <a:off x="3352006" y="58666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8" name="Rectangle 197"/>
          <p:cNvSpPr/>
          <p:nvPr/>
        </p:nvSpPr>
        <p:spPr>
          <a:xfrm>
            <a:off x="228600" y="1524000"/>
            <a:ext cx="1752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messageSent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201" name="Rectangle 200"/>
          <p:cNvSpPr/>
          <p:nvPr/>
        </p:nvSpPr>
        <p:spPr>
          <a:xfrm>
            <a:off x="228600" y="23622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 Registrar and </a:t>
            </a:r>
            <a:r>
              <a:rPr lang="en-US" sz="1600" dirty="0" err="1" smtClean="0"/>
              <a:t>Notifier</a:t>
            </a:r>
            <a:endParaRPr lang="en-US" sz="1600" dirty="0"/>
          </a:p>
        </p:txBody>
      </p:sp>
      <p:cxnSp>
        <p:nvCxnSpPr>
          <p:cNvPr id="204" name="Straight Arrow Connector 203"/>
          <p:cNvCxnSpPr/>
          <p:nvPr/>
        </p:nvCxnSpPr>
        <p:spPr>
          <a:xfrm rot="5400000" flipH="1" flipV="1">
            <a:off x="3047205" y="2362200"/>
            <a:ext cx="1524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8" name="Rectangle 207"/>
          <p:cNvSpPr/>
          <p:nvPr/>
        </p:nvSpPr>
        <p:spPr>
          <a:xfrm>
            <a:off x="228600" y="2895600"/>
            <a:ext cx="2286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notifyMessagSend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212" name="Straight Arrow Connector 211"/>
          <p:cNvCxnSpPr/>
          <p:nvPr/>
        </p:nvCxnSpPr>
        <p:spPr>
          <a:xfrm rot="5400000">
            <a:off x="190500" y="4838700"/>
            <a:ext cx="1295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>
          <a:xfrm rot="16200000" flipH="1">
            <a:off x="648494" y="6133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724400" y="5486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Driver</a:t>
            </a:r>
            <a:endParaRPr lang="en-US" sz="1600" dirty="0"/>
          </a:p>
        </p:txBody>
      </p:sp>
      <p:sp>
        <p:nvSpPr>
          <p:cNvPr id="45" name="Rectangle 44"/>
          <p:cNvSpPr/>
          <p:nvPr/>
        </p:nvSpPr>
        <p:spPr>
          <a:xfrm>
            <a:off x="4724400" y="6248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Channel</a:t>
            </a:r>
            <a:endParaRPr lang="en-US" sz="1600" dirty="0"/>
          </a:p>
        </p:txBody>
      </p:sp>
      <p:cxnSp>
        <p:nvCxnSpPr>
          <p:cNvPr id="47" name="Straight Arrow Connector 46"/>
          <p:cNvCxnSpPr/>
          <p:nvPr/>
        </p:nvCxnSpPr>
        <p:spPr>
          <a:xfrm rot="16200000" flipH="1">
            <a:off x="5220494" y="6133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724400" y="9906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Application</a:t>
            </a:r>
            <a:endParaRPr lang="en-US" sz="1600" dirty="0"/>
          </a:p>
        </p:txBody>
      </p:sp>
      <p:sp>
        <p:nvSpPr>
          <p:cNvPr id="50" name="Rectangle 49"/>
          <p:cNvSpPr/>
          <p:nvPr/>
        </p:nvSpPr>
        <p:spPr>
          <a:xfrm>
            <a:off x="4724400" y="15240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messageReceved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51" name="Rectangle 50"/>
          <p:cNvSpPr/>
          <p:nvPr/>
        </p:nvSpPr>
        <p:spPr>
          <a:xfrm>
            <a:off x="4724400" y="23622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Registrar and </a:t>
            </a:r>
            <a:r>
              <a:rPr lang="en-US" sz="1600" dirty="0" err="1" smtClean="0"/>
              <a:t>Notifier</a:t>
            </a:r>
            <a:endParaRPr lang="en-US" sz="1600" dirty="0"/>
          </a:p>
        </p:txBody>
      </p:sp>
      <p:sp>
        <p:nvSpPr>
          <p:cNvPr id="56" name="Rectangle 55"/>
          <p:cNvSpPr/>
          <p:nvPr/>
        </p:nvSpPr>
        <p:spPr>
          <a:xfrm>
            <a:off x="4724400" y="2895600"/>
            <a:ext cx="28194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notifyMessageReceived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58" name="Rectangle 57"/>
          <p:cNvSpPr/>
          <p:nvPr/>
        </p:nvSpPr>
        <p:spPr>
          <a:xfrm>
            <a:off x="4724400" y="34290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Forwarder</a:t>
            </a:r>
            <a:endParaRPr lang="en-US" sz="1600" dirty="0"/>
          </a:p>
        </p:txBody>
      </p:sp>
      <p:sp>
        <p:nvSpPr>
          <p:cNvPr id="59" name="Rectangle 58"/>
          <p:cNvSpPr/>
          <p:nvPr/>
        </p:nvSpPr>
        <p:spPr>
          <a:xfrm>
            <a:off x="4724400" y="44196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Port and Skeleton</a:t>
            </a:r>
            <a:endParaRPr lang="en-US" sz="1600" dirty="0"/>
          </a:p>
        </p:txBody>
      </p:sp>
      <p:cxnSp>
        <p:nvCxnSpPr>
          <p:cNvPr id="61" name="Straight Arrow Connector 60"/>
          <p:cNvCxnSpPr/>
          <p:nvPr/>
        </p:nvCxnSpPr>
        <p:spPr>
          <a:xfrm rot="16200000" flipH="1">
            <a:off x="5220494" y="5371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4724400" y="4876800"/>
            <a:ext cx="2133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messagReceived</a:t>
            </a:r>
            <a:r>
              <a:rPr lang="en-US" sz="1600" b="1" baseline="30000" dirty="0" smtClean="0"/>
              <a:t>*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63" name="Straight Arrow Connector 62"/>
          <p:cNvCxnSpPr/>
          <p:nvPr/>
        </p:nvCxnSpPr>
        <p:spPr>
          <a:xfrm rot="16200000" flipH="1">
            <a:off x="5029994" y="4495006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6200000" flipH="1">
            <a:off x="4839494" y="23995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3429000" y="5181600"/>
            <a:ext cx="762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send()</a:t>
            </a:r>
            <a:endParaRPr lang="en-US" sz="1600" dirty="0" smtClean="0"/>
          </a:p>
        </p:txBody>
      </p:sp>
      <p:sp>
        <p:nvSpPr>
          <p:cNvPr id="69" name="Rectangle 68"/>
          <p:cNvSpPr/>
          <p:nvPr/>
        </p:nvSpPr>
        <p:spPr>
          <a:xfrm>
            <a:off x="4724400" y="3886200"/>
            <a:ext cx="28194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notifyMessageReceived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72" name="Straight Arrow Connector 71"/>
          <p:cNvCxnSpPr/>
          <p:nvPr/>
        </p:nvCxnSpPr>
        <p:spPr>
          <a:xfrm rot="10800000">
            <a:off x="4191000" y="6400800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endCxn id="193" idx="2"/>
          </p:cNvCxnSpPr>
          <p:nvPr/>
        </p:nvCxnSpPr>
        <p:spPr>
          <a:xfrm rot="5400000" flipH="1" flipV="1">
            <a:off x="3390503" y="3771503"/>
            <a:ext cx="838200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rot="16200000" flipH="1">
            <a:off x="5029994" y="3580606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228600" y="3886200"/>
            <a:ext cx="20574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messagSent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78" name="Straight Arrow Connector 77"/>
          <p:cNvCxnSpPr/>
          <p:nvPr/>
        </p:nvCxnSpPr>
        <p:spPr>
          <a:xfrm rot="5400000">
            <a:off x="495300" y="3543300"/>
            <a:ext cx="685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5400000" flipH="1" flipV="1">
            <a:off x="2058194" y="1828800"/>
            <a:ext cx="456406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3505200" y="4114800"/>
            <a:ext cx="762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send()</a:t>
            </a:r>
            <a:endParaRPr lang="en-US" sz="1600" dirty="0" smtClean="0"/>
          </a:p>
        </p:txBody>
      </p:sp>
      <p:sp>
        <p:nvSpPr>
          <p:cNvPr id="92" name="Rectangle 91"/>
          <p:cNvSpPr/>
          <p:nvPr/>
        </p:nvSpPr>
        <p:spPr>
          <a:xfrm>
            <a:off x="228600" y="2057400"/>
            <a:ext cx="25908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addSendListener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70" name="Straight Arrow Connector 69"/>
          <p:cNvCxnSpPr/>
          <p:nvPr/>
        </p:nvCxnSpPr>
        <p:spPr>
          <a:xfrm rot="16200000" flipH="1">
            <a:off x="381794" y="23614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4724400" y="2057400"/>
            <a:ext cx="25908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addReceiveListener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95" name="Straight Arrow Connector 94"/>
          <p:cNvCxnSpPr/>
          <p:nvPr/>
        </p:nvCxnSpPr>
        <p:spPr>
          <a:xfrm rot="5400000" flipH="1" flipV="1">
            <a:off x="6934994" y="1828006"/>
            <a:ext cx="456406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68" idx="0"/>
          </p:cNvCxnSpPr>
          <p:nvPr/>
        </p:nvCxnSpPr>
        <p:spPr>
          <a:xfrm rot="5400000" flipH="1" flipV="1">
            <a:off x="3429794" y="4799806"/>
            <a:ext cx="762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3" name="~PP3807.WAV">
            <a:hlinkClick r:id="" action="ppaction://media"/>
          </p:cNvPr>
          <p:cNvPicPr>
            <a:picLocks noRot="1" noChangeAspect="1"/>
          </p:cNvPicPr>
          <p:nvPr>
            <a:wavAudioFile r:embed="rId2" name="~PP380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5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91" grpId="0" animBg="1"/>
      <p:bldP spid="192" grpId="0" animBg="1"/>
      <p:bldP spid="193" grpId="0" animBg="1"/>
      <p:bldP spid="194" grpId="0" animBg="1"/>
      <p:bldP spid="195" grpId="0" animBg="1"/>
      <p:bldP spid="198" grpId="0" animBg="1"/>
      <p:bldP spid="201" grpId="0" animBg="1"/>
      <p:bldP spid="208" grpId="0" animBg="1"/>
      <p:bldP spid="44" grpId="0" animBg="1"/>
      <p:bldP spid="45" grpId="0" animBg="1"/>
      <p:bldP spid="48" grpId="0" animBg="1"/>
      <p:bldP spid="50" grpId="0" animBg="1"/>
      <p:bldP spid="51" grpId="0" animBg="1"/>
      <p:bldP spid="56" grpId="0" animBg="1"/>
      <p:bldP spid="58" grpId="0" animBg="1"/>
      <p:bldP spid="59" grpId="0" animBg="1"/>
      <p:bldP spid="62" grpId="0" animBg="1"/>
      <p:bldP spid="68" grpId="0" animBg="1"/>
      <p:bldP spid="69" grpId="0" animBg="1"/>
      <p:bldP spid="77" grpId="0" animBg="1"/>
      <p:bldP spid="90" grpId="0" animBg="1"/>
      <p:bldP spid="92" grpId="0" animBg="1"/>
      <p:bldP spid="9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Matching Input and Output Buffers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60897" y="51719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0897" y="20477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03797" y="23144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Upper Half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3974068"/>
            <a:ext cx="13752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Empty Header 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1600200" y="3974068"/>
            <a:ext cx="13752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Empty Header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2" name="Rectangle 11"/>
          <p:cNvSpPr/>
          <p:nvPr/>
        </p:nvSpPr>
        <p:spPr>
          <a:xfrm>
            <a:off x="3124200" y="4038600"/>
            <a:ext cx="1905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Header Pool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489597" y="3152633"/>
            <a:ext cx="0" cy="8214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603897" y="337285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1155599" y="4864201"/>
            <a:ext cx="58599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568072" y="4574138"/>
            <a:ext cx="95022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put()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38200" y="54386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Lower Half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70697" y="25430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97839" y="56672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48200" y="3352800"/>
            <a:ext cx="3962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Lower half produces header after application buffer completely sent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648200" y="4267200"/>
            <a:ext cx="3952898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Waiting on full  header an issue?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648200" y="5029200"/>
            <a:ext cx="3962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Initially pool full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48200" y="5638800"/>
            <a:ext cx="3962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Headers reused, not produced dynamically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648200" y="1447800"/>
            <a:ext cx="39624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Upper half, consumer. For each send, gets header, fills it and puts it atomically into output buffer along with application data</a:t>
            </a:r>
          </a:p>
        </p:txBody>
      </p:sp>
      <p:pic>
        <p:nvPicPr>
          <p:cNvPr id="21" name="~PP227.WAV">
            <a:hlinkClick r:id="" action="ppaction://media"/>
          </p:cNvPr>
          <p:cNvPicPr>
            <a:picLocks noRot="1" noChangeAspect="1"/>
          </p:cNvPicPr>
          <p:nvPr>
            <a:wavAudioFile r:embed="rId2" name="~PP22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7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 animBg="1"/>
      <p:bldP spid="16" grpId="0" animBg="1"/>
      <p:bldP spid="17" grpId="0" animBg="1"/>
      <p:bldP spid="19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Input Buffer Copying?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4800600" y="1752600"/>
            <a:ext cx="3876698" cy="69500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Is  listener buffer a copy of NIO read buffer?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00600" y="3200400"/>
            <a:ext cx="3899444" cy="5901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Copy inefficient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00600" y="3795553"/>
            <a:ext cx="3899444" cy="5901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Inconsistent with NIO philosophy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10102" y="2447282"/>
            <a:ext cx="3876698" cy="7531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Listener can manipulate its contents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810102" y="4392809"/>
            <a:ext cx="3876698" cy="5901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layer will do buffer management</a:t>
            </a:r>
          </a:p>
        </p:txBody>
      </p:sp>
      <p:sp>
        <p:nvSpPr>
          <p:cNvPr id="9" name="Oval 8"/>
          <p:cNvSpPr/>
          <p:nvPr/>
        </p:nvSpPr>
        <p:spPr>
          <a:xfrm>
            <a:off x="460896" y="2438399"/>
            <a:ext cx="3196703" cy="410513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371600" y="2895600"/>
            <a:ext cx="1371600" cy="942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 receive listener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71600" y="5257800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Lower Half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1383405" y="4560195"/>
            <a:ext cx="134799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9600" y="4267200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ReadVal</a:t>
            </a:r>
            <a:endParaRPr lang="en-US" baseline="30000" dirty="0"/>
          </a:p>
        </p:txBody>
      </p:sp>
      <p:sp>
        <p:nvSpPr>
          <p:cNvPr id="14" name="Rectangle 13"/>
          <p:cNvSpPr/>
          <p:nvPr/>
        </p:nvSpPr>
        <p:spPr>
          <a:xfrm>
            <a:off x="4800600" y="5257800"/>
            <a:ext cx="3876698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single input buffer with complex scatter/gather</a:t>
            </a:r>
          </a:p>
        </p:txBody>
      </p:sp>
      <p:pic>
        <p:nvPicPr>
          <p:cNvPr id="15" name="~PP89.WAV">
            <a:hlinkClick r:id="" action="ppaction://media"/>
          </p:cNvPr>
          <p:cNvPicPr>
            <a:picLocks noRot="1" noChangeAspect="1"/>
          </p:cNvPicPr>
          <p:nvPr>
            <a:wavAudioFile r:embed="rId2" name="~PP8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459476526"/>
      </p:ext>
    </p:extLst>
  </p:cSld>
  <p:clrMapOvr>
    <a:masterClrMapping/>
  </p:clrMapOvr>
  <p:transition advTm="319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4" grpId="0" animBg="1"/>
      <p:bldP spid="28" grpId="0" animBg="1"/>
      <p:bldP spid="29" grpId="0" animBg="1"/>
      <p:bldP spid="34" grpId="0" animBg="1"/>
      <p:bldP spid="35" grpId="0" animBg="1"/>
      <p:bldP spid="1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many Input Buffers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4810102" y="914400"/>
            <a:ext cx="3876698" cy="69500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 new input buffer for each read?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00600" y="1600200"/>
            <a:ext cx="3876698" cy="5901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Inefficient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4800600" y="2153020"/>
            <a:ext cx="3876698" cy="59018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Makes scatter/gather easier</a:t>
            </a:r>
          </a:p>
        </p:txBody>
      </p:sp>
      <p:sp>
        <p:nvSpPr>
          <p:cNvPr id="13" name="Oval 12"/>
          <p:cNvSpPr/>
          <p:nvPr/>
        </p:nvSpPr>
        <p:spPr>
          <a:xfrm>
            <a:off x="460896" y="2438399"/>
            <a:ext cx="5101704" cy="410513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371600" y="2895600"/>
            <a:ext cx="1371600" cy="942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 receive listener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71600" y="5257800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Driver Lower Half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1383405" y="4560195"/>
            <a:ext cx="134799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971800" y="2895600"/>
            <a:ext cx="1371600" cy="942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 receive listener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600" y="4267200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ReadVal</a:t>
            </a:r>
            <a:endParaRPr lang="en-US" baseline="30000" dirty="0"/>
          </a:p>
        </p:txBody>
      </p:sp>
      <p:cxnSp>
        <p:nvCxnSpPr>
          <p:cNvPr id="20" name="Straight Arrow Connector 19"/>
          <p:cNvCxnSpPr>
            <a:stCxn id="18" idx="2"/>
          </p:cNvCxnSpPr>
          <p:nvPr/>
        </p:nvCxnSpPr>
        <p:spPr>
          <a:xfrm rot="5400000">
            <a:off x="2197722" y="3698111"/>
            <a:ext cx="1319557" cy="1600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276600" y="4267200"/>
            <a:ext cx="13752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ReadVal</a:t>
            </a:r>
            <a:endParaRPr lang="en-US" baseline="30000" dirty="0"/>
          </a:p>
        </p:txBody>
      </p:sp>
      <p:sp>
        <p:nvSpPr>
          <p:cNvPr id="10" name="Rectangle 9"/>
          <p:cNvSpPr/>
          <p:nvPr/>
        </p:nvSpPr>
        <p:spPr>
          <a:xfrm>
            <a:off x="4800600" y="3124200"/>
            <a:ext cx="3876698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single input buffer with complex scatter/gather</a:t>
            </a:r>
          </a:p>
        </p:txBody>
      </p:sp>
      <p:pic>
        <p:nvPicPr>
          <p:cNvPr id="17" name="~PP2541.WAV">
            <a:hlinkClick r:id="" action="ppaction://media"/>
          </p:cNvPr>
          <p:cNvPicPr>
            <a:picLocks noRot="1" noChangeAspect="1"/>
          </p:cNvPicPr>
          <p:nvPr>
            <a:wavAudioFile r:embed="rId2" name="~PP254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459476526"/>
      </p:ext>
    </p:extLst>
  </p:cSld>
  <p:clrMapOvr>
    <a:masterClrMapping/>
  </p:clrMapOvr>
  <p:transition advTm="22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4" grpId="0" animBg="1"/>
      <p:bldP spid="28" grpId="0" animBg="1"/>
      <p:bldP spid="9" grpId="0" animBg="1"/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Views of Byte Array</a:t>
            </a:r>
            <a:endParaRPr lang="en-US" dirty="0"/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943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416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28582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331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804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22989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47029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1760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561736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090444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563519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9087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47307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3780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81940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292475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765550" y="2907268"/>
            <a:ext cx="473075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6200" y="3897868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cxnSp>
        <p:nvCxnSpPr>
          <p:cNvPr id="26" name="Straight Arrow Connector 25"/>
          <p:cNvCxnSpPr>
            <a:stCxn id="21" idx="0"/>
            <a:endCxn id="12" idx="2"/>
          </p:cNvCxnSpPr>
          <p:nvPr/>
        </p:nvCxnSpPr>
        <p:spPr>
          <a:xfrm rot="5400000" flipH="1" flipV="1">
            <a:off x="5135563" y="2706449"/>
            <a:ext cx="533400" cy="1849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1905000" y="2907268"/>
            <a:ext cx="19050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5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5" name="Group 54"/>
          <p:cNvGrpSpPr/>
          <p:nvPr/>
        </p:nvGrpSpPr>
        <p:grpSpPr>
          <a:xfrm>
            <a:off x="3810000" y="2907268"/>
            <a:ext cx="2333625" cy="461665"/>
            <a:chOff x="2057400" y="1371600"/>
            <a:chExt cx="2333625" cy="461665"/>
          </a:xfrm>
        </p:grpSpPr>
        <p:sp>
          <p:nvSpPr>
            <p:cNvPr id="30" name="Text Box 19"/>
            <p:cNvSpPr txBox="1">
              <a:spLocks noChangeArrowheads="1"/>
            </p:cNvSpPr>
            <p:nvPr/>
          </p:nvSpPr>
          <p:spPr bwMode="auto">
            <a:xfrm>
              <a:off x="2530475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2971800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i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 Box 19"/>
            <p:cNvSpPr txBox="1">
              <a:spLocks noChangeArrowheads="1"/>
            </p:cNvSpPr>
            <p:nvPr/>
          </p:nvSpPr>
          <p:spPr bwMode="auto">
            <a:xfrm>
              <a:off x="3444875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c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917950" y="1371600"/>
              <a:ext cx="473075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e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2057400" y="1371600"/>
              <a:ext cx="473075" cy="4616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 smtClean="0">
                  <a:solidFill>
                    <a:schemeClr val="tx1"/>
                  </a:solidFill>
                </a:rPr>
                <a:t>a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752600" y="16764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position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733800" y="1676400"/>
            <a:ext cx="118268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133600" y="2286000"/>
            <a:ext cx="19050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12" idx="0"/>
          </p:cNvCxnSpPr>
          <p:nvPr/>
        </p:nvCxnSpPr>
        <p:spPr>
          <a:xfrm>
            <a:off x="4267200" y="2362200"/>
            <a:ext cx="2059782" cy="545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12" idx="2"/>
          </p:cNvCxnSpPr>
          <p:nvPr/>
        </p:nvCxnSpPr>
        <p:spPr>
          <a:xfrm flipV="1">
            <a:off x="2148523" y="3364468"/>
            <a:ext cx="4178459" cy="5334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828800" y="4876800"/>
            <a:ext cx="4953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Multiple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can share a common byte array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828800" y="5486400"/>
            <a:ext cx="4953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wrap(bytes[])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477000" y="1676400"/>
            <a:ext cx="1828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553200" y="3810000"/>
            <a:ext cx="1828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2" name="~PP3996.WAV">
            <a:hlinkClick r:id="" action="ppaction://media"/>
          </p:cNvPr>
          <p:cNvPicPr>
            <a:picLocks noRot="1" noChangeAspect="1"/>
          </p:cNvPicPr>
          <p:nvPr>
            <a:wavAudioFile r:embed="rId2" name="~PP399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1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6" grpId="0" animBg="1"/>
      <p:bldP spid="37" grpId="0" animBg="1"/>
      <p:bldP spid="39" grpId="0" animBg="1"/>
      <p:bldP spid="44" grpId="0" animBg="1"/>
      <p:bldP spid="46" grpId="0" animBg="1"/>
      <p:bldP spid="4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and Receive Message</a:t>
            </a:r>
            <a:endParaRPr lang="en-US" dirty="0"/>
          </a:p>
        </p:txBody>
      </p:sp>
      <p:sp>
        <p:nvSpPr>
          <p:cNvPr id="191" name="Rectangle 190"/>
          <p:cNvSpPr/>
          <p:nvPr/>
        </p:nvSpPr>
        <p:spPr>
          <a:xfrm>
            <a:off x="228600" y="16002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Sending Port and  Skeleton</a:t>
            </a:r>
            <a:endParaRPr lang="en-US" sz="1600" dirty="0"/>
          </a:p>
        </p:txBody>
      </p:sp>
      <p:sp>
        <p:nvSpPr>
          <p:cNvPr id="192" name="Rectangle 191"/>
          <p:cNvSpPr/>
          <p:nvPr/>
        </p:nvSpPr>
        <p:spPr>
          <a:xfrm>
            <a:off x="228600" y="37338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Driver</a:t>
            </a:r>
            <a:endParaRPr lang="en-US" sz="1600" dirty="0"/>
          </a:p>
        </p:txBody>
      </p:sp>
      <p:sp>
        <p:nvSpPr>
          <p:cNvPr id="194" name="Rectangle 193"/>
          <p:cNvSpPr/>
          <p:nvPr/>
        </p:nvSpPr>
        <p:spPr>
          <a:xfrm>
            <a:off x="228600" y="44958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Channel</a:t>
            </a:r>
            <a:endParaRPr lang="en-US" sz="1600" dirty="0"/>
          </a:p>
        </p:txBody>
      </p:sp>
      <p:sp>
        <p:nvSpPr>
          <p:cNvPr id="195" name="Rectangle 194"/>
          <p:cNvSpPr/>
          <p:nvPr/>
        </p:nvSpPr>
        <p:spPr>
          <a:xfrm>
            <a:off x="228600" y="26670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 Forwarder</a:t>
            </a:r>
            <a:endParaRPr lang="en-US" sz="1600" dirty="0"/>
          </a:p>
        </p:txBody>
      </p:sp>
      <p:cxnSp>
        <p:nvCxnSpPr>
          <p:cNvPr id="196" name="Straight Arrow Connector 195"/>
          <p:cNvCxnSpPr/>
          <p:nvPr/>
        </p:nvCxnSpPr>
        <p:spPr>
          <a:xfrm rot="5400000" flipH="1" flipV="1">
            <a:off x="3352006" y="41140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 rot="5400000">
            <a:off x="190500" y="3086100"/>
            <a:ext cx="1295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>
          <a:xfrm rot="16200000" flipH="1">
            <a:off x="648494" y="43807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724400" y="37338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Driver</a:t>
            </a:r>
            <a:endParaRPr lang="en-US" sz="1600" dirty="0"/>
          </a:p>
        </p:txBody>
      </p:sp>
      <p:sp>
        <p:nvSpPr>
          <p:cNvPr id="45" name="Rectangle 44"/>
          <p:cNvSpPr/>
          <p:nvPr/>
        </p:nvSpPr>
        <p:spPr>
          <a:xfrm>
            <a:off x="4724400" y="44958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Channel</a:t>
            </a:r>
            <a:endParaRPr lang="en-US" sz="1600" dirty="0"/>
          </a:p>
        </p:txBody>
      </p:sp>
      <p:cxnSp>
        <p:nvCxnSpPr>
          <p:cNvPr id="47" name="Straight Arrow Connector 46"/>
          <p:cNvCxnSpPr/>
          <p:nvPr/>
        </p:nvCxnSpPr>
        <p:spPr>
          <a:xfrm rot="16200000" flipH="1">
            <a:off x="5220494" y="43807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724400" y="26670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Receiving Port and Skeleton</a:t>
            </a:r>
            <a:endParaRPr lang="en-US" sz="1600" dirty="0"/>
          </a:p>
        </p:txBody>
      </p:sp>
      <p:cxnSp>
        <p:nvCxnSpPr>
          <p:cNvPr id="61" name="Straight Arrow Connector 60"/>
          <p:cNvCxnSpPr/>
          <p:nvPr/>
        </p:nvCxnSpPr>
        <p:spPr>
          <a:xfrm rot="16200000" flipH="1">
            <a:off x="5220494" y="36187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4724400" y="3124200"/>
            <a:ext cx="2133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messagReceived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68" name="Rectangle 67"/>
          <p:cNvSpPr/>
          <p:nvPr/>
        </p:nvSpPr>
        <p:spPr>
          <a:xfrm>
            <a:off x="3429000" y="3429000"/>
            <a:ext cx="762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send()</a:t>
            </a:r>
            <a:endParaRPr lang="en-US" sz="1600" dirty="0" smtClean="0"/>
          </a:p>
        </p:txBody>
      </p:sp>
      <p:cxnSp>
        <p:nvCxnSpPr>
          <p:cNvPr id="72" name="Straight Arrow Connector 71"/>
          <p:cNvCxnSpPr/>
          <p:nvPr/>
        </p:nvCxnSpPr>
        <p:spPr>
          <a:xfrm rot="10800000">
            <a:off x="4191000" y="4648200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228600" y="2133600"/>
            <a:ext cx="20574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messagSent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90" name="Rectangle 89"/>
          <p:cNvSpPr/>
          <p:nvPr/>
        </p:nvSpPr>
        <p:spPr>
          <a:xfrm>
            <a:off x="3505200" y="2362200"/>
            <a:ext cx="762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send()</a:t>
            </a:r>
            <a:endParaRPr lang="en-US" sz="1600" dirty="0" smtClean="0"/>
          </a:p>
        </p:txBody>
      </p:sp>
      <p:cxnSp>
        <p:nvCxnSpPr>
          <p:cNvPr id="96" name="Straight Arrow Connector 95"/>
          <p:cNvCxnSpPr>
            <a:stCxn id="68" idx="0"/>
          </p:cNvCxnSpPr>
          <p:nvPr/>
        </p:nvCxnSpPr>
        <p:spPr>
          <a:xfrm rot="5400000" flipH="1" flipV="1">
            <a:off x="3429794" y="3047206"/>
            <a:ext cx="762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1" name="~PP237.WAV">
            <a:hlinkClick r:id="" action="ppaction://media"/>
          </p:cNvPr>
          <p:cNvPicPr>
            <a:picLocks noRot="1" noChangeAspect="1"/>
          </p:cNvPicPr>
          <p:nvPr>
            <a:wavAudioFile r:embed="rId1" name="~PP23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3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 Connect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724400" y="30480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Driver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4724400" y="38862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Channel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7696994" y="34282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7543800" y="2743200"/>
            <a:ext cx="1143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connect()</a:t>
            </a:r>
            <a:endParaRPr lang="en-US" sz="1600" dirty="0" smtClean="0"/>
          </a:p>
        </p:txBody>
      </p:sp>
      <p:sp>
        <p:nvSpPr>
          <p:cNvPr id="41" name="Rectangle 40"/>
          <p:cNvSpPr/>
          <p:nvPr/>
        </p:nvSpPr>
        <p:spPr>
          <a:xfrm>
            <a:off x="4724400" y="19812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Port and Skeleton</a:t>
            </a:r>
            <a:endParaRPr lang="en-US" sz="1600" dirty="0"/>
          </a:p>
        </p:txBody>
      </p:sp>
      <p:cxnSp>
        <p:nvCxnSpPr>
          <p:cNvPr id="101" name="Straight Arrow Connector 100"/>
          <p:cNvCxnSpPr/>
          <p:nvPr/>
        </p:nvCxnSpPr>
        <p:spPr>
          <a:xfrm rot="5400000" flipH="1" flipV="1">
            <a:off x="7771605" y="2362200"/>
            <a:ext cx="762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7543800" y="1676400"/>
            <a:ext cx="1143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connect()</a:t>
            </a:r>
            <a:endParaRPr lang="en-US" sz="1600" dirty="0" smtClean="0"/>
          </a:p>
        </p:txBody>
      </p:sp>
      <p:pic>
        <p:nvPicPr>
          <p:cNvPr id="11" name="~PP1189.WAV">
            <a:hlinkClick r:id="" action="ppaction://media"/>
          </p:cNvPr>
          <p:cNvPicPr>
            <a:picLocks noRot="1" noChangeAspect="1"/>
          </p:cNvPicPr>
          <p:nvPr>
            <a:wavAudioFile r:embed="rId2" name="~PP118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7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  <p:bldP spid="16" grpId="0" animBg="1"/>
      <p:bldP spid="82" grpId="0" animBg="1"/>
      <p:bldP spid="41" grpId="0" animBg="1"/>
      <p:bldP spid="4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33400" y="3581400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accept()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77494" y="2731830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select()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057400" y="3200400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11255" y="1828800"/>
            <a:ext cx="3542377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SelectionKey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register(Selector s,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ops )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2010198" y="2362200"/>
            <a:ext cx="1542" cy="36963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114800" y="3581401"/>
            <a:ext cx="4578539" cy="5333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accept() is non blocking, polling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14800" y="1828800"/>
            <a:ext cx="4495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Register and select must be done in single thread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14800" y="2590800"/>
            <a:ext cx="4495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Registeration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accept initiates operation</a:t>
            </a:r>
          </a:p>
        </p:txBody>
      </p:sp>
      <p:pic>
        <p:nvPicPr>
          <p:cNvPr id="11" name="~PP3223.WAV">
            <a:hlinkClick r:id="" action="ppaction://media"/>
          </p:cNvPr>
          <p:cNvPicPr>
            <a:picLocks noRot="1" noChangeAspect="1"/>
          </p:cNvPicPr>
          <p:nvPr>
            <a:wavAudioFile r:embed="rId2" name="~PP322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530405342"/>
      </p:ext>
    </p:extLst>
  </p:cSld>
  <p:clrMapOvr>
    <a:masterClrMapping/>
  </p:clrMapOvr>
  <p:transition advTm="173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4" grpId="0" animBg="1"/>
      <p:bldP spid="47" grpId="0" animBg="1"/>
      <p:bldP spid="21" grpId="0" animBg="1"/>
      <p:bldP spid="22" grpId="0" animBg="1"/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460897" y="51719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460897" y="20477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Executing Accepts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03797" y="23144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 Upper Half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600" y="3974068"/>
            <a:ext cx="13752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Accept Request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600200" y="3974068"/>
            <a:ext cx="13752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Accept Request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6" name="Rectangle 45"/>
          <p:cNvSpPr/>
          <p:nvPr/>
        </p:nvSpPr>
        <p:spPr>
          <a:xfrm>
            <a:off x="3124200" y="3200400"/>
            <a:ext cx="2590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synchronization issues, as one accept per request channel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603897" y="337285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ut()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600200" y="4724400"/>
            <a:ext cx="95022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38200" y="54386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 Lower Half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670697" y="25430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roducer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97839" y="56672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489597" y="3152633"/>
            <a:ext cx="0" cy="8214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1155599" y="4940401"/>
            <a:ext cx="58599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867400" y="1762268"/>
            <a:ext cx="2597339" cy="7807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Gives request to lower half  and calls selector wake up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871098" y="5176766"/>
            <a:ext cx="2669842" cy="6047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Processes request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871097" y="914400"/>
            <a:ext cx="2597339" cy="84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Upper half executes in application thread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871098" y="4343400"/>
            <a:ext cx="2669842" cy="84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Lower half  executes in special driver thread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867400" y="5791200"/>
            <a:ext cx="2669842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listener in skeleton called as waiting for client name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24200" y="4267200"/>
            <a:ext cx="25908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Bounded buffer, bounded number of items so not classical bounded buffer</a:t>
            </a:r>
          </a:p>
        </p:txBody>
      </p:sp>
      <p:pic>
        <p:nvPicPr>
          <p:cNvPr id="25" name="~PP3554.WAV">
            <a:hlinkClick r:id="" action="ppaction://media"/>
          </p:cNvPr>
          <p:cNvPicPr>
            <a:picLocks noRot="1" noChangeAspect="1"/>
          </p:cNvPicPr>
          <p:nvPr>
            <a:wavAudioFile r:embed="rId2" name="~PP355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77105225"/>
      </p:ext>
    </p:extLst>
  </p:cSld>
  <p:clrMapOvr>
    <a:masterClrMapping/>
  </p:clrMapOvr>
  <p:transition advTm="49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6" grpId="0" animBg="1"/>
      <p:bldP spid="30" grpId="0" animBg="1"/>
      <p:bldP spid="3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 Connect</a:t>
            </a:r>
            <a:endParaRPr lang="en-US" dirty="0"/>
          </a:p>
        </p:txBody>
      </p:sp>
      <p:sp>
        <p:nvSpPr>
          <p:cNvPr id="191" name="Rectangle 190"/>
          <p:cNvSpPr/>
          <p:nvPr/>
        </p:nvSpPr>
        <p:spPr>
          <a:xfrm>
            <a:off x="228600" y="17526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Skeleton</a:t>
            </a:r>
            <a:endParaRPr lang="en-US" sz="1600" dirty="0"/>
          </a:p>
        </p:txBody>
      </p:sp>
      <p:sp>
        <p:nvSpPr>
          <p:cNvPr id="192" name="Rectangle 191"/>
          <p:cNvSpPr/>
          <p:nvPr/>
        </p:nvSpPr>
        <p:spPr>
          <a:xfrm>
            <a:off x="228600" y="38862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Driver</a:t>
            </a:r>
            <a:endParaRPr lang="en-US" sz="1600" dirty="0"/>
          </a:p>
        </p:txBody>
      </p:sp>
      <p:sp>
        <p:nvSpPr>
          <p:cNvPr id="193" name="Rectangle 192"/>
          <p:cNvSpPr/>
          <p:nvPr/>
        </p:nvSpPr>
        <p:spPr>
          <a:xfrm>
            <a:off x="2971800" y="1447800"/>
            <a:ext cx="12192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connect()</a:t>
            </a:r>
            <a:endParaRPr lang="en-US" sz="1600" dirty="0" smtClean="0"/>
          </a:p>
        </p:txBody>
      </p:sp>
      <p:sp>
        <p:nvSpPr>
          <p:cNvPr id="194" name="Rectangle 193"/>
          <p:cNvSpPr/>
          <p:nvPr/>
        </p:nvSpPr>
        <p:spPr>
          <a:xfrm>
            <a:off x="228600" y="46482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Channel</a:t>
            </a:r>
            <a:endParaRPr lang="en-US" sz="1600" dirty="0"/>
          </a:p>
        </p:txBody>
      </p:sp>
      <p:sp>
        <p:nvSpPr>
          <p:cNvPr id="195" name="Rectangle 194"/>
          <p:cNvSpPr/>
          <p:nvPr/>
        </p:nvSpPr>
        <p:spPr>
          <a:xfrm>
            <a:off x="228600" y="2819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 Forwarder</a:t>
            </a:r>
            <a:endParaRPr lang="en-US" sz="1600" dirty="0"/>
          </a:p>
        </p:txBody>
      </p:sp>
      <p:cxnSp>
        <p:nvCxnSpPr>
          <p:cNvPr id="196" name="Straight Arrow Connector 195"/>
          <p:cNvCxnSpPr/>
          <p:nvPr/>
        </p:nvCxnSpPr>
        <p:spPr>
          <a:xfrm rot="5400000" flipH="1" flipV="1">
            <a:off x="3201194" y="42664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3" name="Rectangle 202"/>
          <p:cNvSpPr/>
          <p:nvPr/>
        </p:nvSpPr>
        <p:spPr>
          <a:xfrm>
            <a:off x="2971800" y="3581400"/>
            <a:ext cx="12192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connect()</a:t>
            </a:r>
            <a:endParaRPr lang="en-US" sz="1600" dirty="0" smtClean="0"/>
          </a:p>
        </p:txBody>
      </p:sp>
      <p:cxnSp>
        <p:nvCxnSpPr>
          <p:cNvPr id="206" name="Straight Arrow Connector 205"/>
          <p:cNvCxnSpPr/>
          <p:nvPr/>
        </p:nvCxnSpPr>
        <p:spPr>
          <a:xfrm rot="5400000" flipH="1" flipV="1">
            <a:off x="2743994" y="2666206"/>
            <a:ext cx="1828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9" name="Rectangle 208"/>
          <p:cNvSpPr/>
          <p:nvPr/>
        </p:nvSpPr>
        <p:spPr>
          <a:xfrm>
            <a:off x="228600" y="2286000"/>
            <a:ext cx="1371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connected()</a:t>
            </a:r>
            <a:endParaRPr lang="en-US" sz="1600" dirty="0" smtClean="0"/>
          </a:p>
        </p:txBody>
      </p:sp>
      <p:sp>
        <p:nvSpPr>
          <p:cNvPr id="210" name="Rectangle 209"/>
          <p:cNvSpPr/>
          <p:nvPr/>
        </p:nvSpPr>
        <p:spPr>
          <a:xfrm>
            <a:off x="228600" y="3276600"/>
            <a:ext cx="20574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messagReceived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212" name="Straight Arrow Connector 211"/>
          <p:cNvCxnSpPr/>
          <p:nvPr/>
        </p:nvCxnSpPr>
        <p:spPr>
          <a:xfrm rot="5400000">
            <a:off x="190500" y="3238500"/>
            <a:ext cx="1295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>
          <a:xfrm rot="16200000" flipH="1">
            <a:off x="648494" y="45331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5" name="~PP1908.WAV">
            <a:hlinkClick r:id="" action="ppaction://media"/>
          </p:cNvPr>
          <p:cNvPicPr>
            <a:picLocks noRot="1" noChangeAspect="1"/>
          </p:cNvPicPr>
          <p:nvPr>
            <a:wavAudioFile r:embed="rId1" name="~PP190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33400" y="1447800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connect()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77494" y="3189030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select()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002802" y="3657600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11255" y="2286000"/>
            <a:ext cx="3542377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SelectionKey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register(Selector s,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ops )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2002802" y="2819400"/>
            <a:ext cx="1542" cy="36963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114800" y="1524000"/>
            <a:ext cx="4578539" cy="5333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Connect like accept has two phases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14800" y="3048000"/>
            <a:ext cx="4572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Register and select must be done in single thread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002802" y="1948785"/>
            <a:ext cx="1542" cy="36963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09600" y="4114800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finishConnect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14800" y="2133600"/>
            <a:ext cx="4578539" cy="5333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Because connect  unlike accept sends a network message, perhaps a separate operation</a:t>
            </a:r>
          </a:p>
        </p:txBody>
      </p:sp>
      <p:pic>
        <p:nvPicPr>
          <p:cNvPr id="14" name="~PP621.WAV">
            <a:hlinkClick r:id="" action="ppaction://media"/>
          </p:cNvPr>
          <p:cNvPicPr>
            <a:picLocks noRot="1" noChangeAspect="1"/>
          </p:cNvPicPr>
          <p:nvPr>
            <a:wavAudioFile r:embed="rId2" name="~PP62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530405342"/>
      </p:ext>
    </p:extLst>
  </p:cSld>
  <p:clrMapOvr>
    <a:masterClrMapping/>
  </p:clrMapOvr>
  <p:transition advTm="162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4" grpId="0" animBg="1"/>
      <p:bldP spid="47" grpId="0" animBg="1"/>
      <p:bldP spid="21" grpId="0" animBg="1"/>
      <p:bldP spid="22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NIO Driver Implementation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7000" y="1066800"/>
            <a:ext cx="33528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NIO Driver (Reliable, Non Blocking)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05000" y="3124200"/>
            <a:ext cx="49530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Has several concepts in common with device drivers, a not very understood subject</a:t>
            </a:r>
          </a:p>
        </p:txBody>
      </p:sp>
      <p:sp>
        <p:nvSpPr>
          <p:cNvPr id="8" name="Rectangle 7"/>
          <p:cNvSpPr/>
          <p:nvPr/>
        </p:nvSpPr>
        <p:spPr>
          <a:xfrm>
            <a:off x="1905000" y="5791200"/>
            <a:ext cx="4953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Efficiency, correctness tradeoff</a:t>
            </a:r>
          </a:p>
        </p:txBody>
      </p:sp>
      <p:sp>
        <p:nvSpPr>
          <p:cNvPr id="9" name="Rectangle 8"/>
          <p:cNvSpPr/>
          <p:nvPr/>
        </p:nvSpPr>
        <p:spPr>
          <a:xfrm>
            <a:off x="1905000" y="4191000"/>
            <a:ext cx="4953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Buffer  Manipulation and Management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05000" y="4953000"/>
            <a:ext cx="4953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Asynchronous programming</a:t>
            </a:r>
          </a:p>
        </p:txBody>
      </p:sp>
      <p:pic>
        <p:nvPicPr>
          <p:cNvPr id="11" name="~PP2428.WAV">
            <a:hlinkClick r:id="" action="ppaction://media"/>
          </p:cNvPr>
          <p:cNvPicPr>
            <a:picLocks noRot="1" noChangeAspect="1"/>
          </p:cNvPicPr>
          <p:nvPr>
            <a:wavAudioFile r:embed="rId2" name="~PP242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284699906"/>
      </p:ext>
    </p:extLst>
  </p:cSld>
  <p:clrMapOvr>
    <a:masterClrMapping/>
  </p:clrMapOvr>
  <p:transition advTm="387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460897" y="51719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460897" y="20477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Executing Connects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03797" y="23144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 Upper Half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600" y="3974068"/>
            <a:ext cx="13752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Connect Request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600200" y="3974068"/>
            <a:ext cx="13752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Connect Request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6" name="Rectangle 45"/>
          <p:cNvSpPr/>
          <p:nvPr/>
        </p:nvSpPr>
        <p:spPr>
          <a:xfrm>
            <a:off x="3124200" y="3200400"/>
            <a:ext cx="2590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synchronization issues, as one connect per message channel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603897" y="337285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ut()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600200" y="4724400"/>
            <a:ext cx="95022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38200" y="54386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 Lower Half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670697" y="25430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roducer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97839" y="5667233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489597" y="3152633"/>
            <a:ext cx="0" cy="8214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1155599" y="4940401"/>
            <a:ext cx="58599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867400" y="1762268"/>
            <a:ext cx="2597339" cy="7807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Gives request to lower half  and calls selector wake up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871098" y="5176766"/>
            <a:ext cx="2669842" cy="6047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Processes request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871097" y="914400"/>
            <a:ext cx="2597339" cy="84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Upper half executes in application thread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871098" y="4343400"/>
            <a:ext cx="2669842" cy="847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Lower half  executes in special driver thread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867400" y="5791200"/>
            <a:ext cx="2669842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Connect,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FinishConnect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Connect listener in skeleton called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24200" y="4267200"/>
            <a:ext cx="25908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Bounded buffer, bounded number of items so not classical bounded buffer</a:t>
            </a:r>
          </a:p>
        </p:txBody>
      </p:sp>
      <p:pic>
        <p:nvPicPr>
          <p:cNvPr id="25" name="~PP1754.WAV">
            <a:hlinkClick r:id="" action="ppaction://media"/>
          </p:cNvPr>
          <p:cNvPicPr>
            <a:picLocks noRot="1" noChangeAspect="1"/>
          </p:cNvPicPr>
          <p:nvPr>
            <a:wavAudioFile r:embed="rId2" name="~PP175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77105225"/>
      </p:ext>
    </p:extLst>
  </p:cSld>
  <p:clrMapOvr>
    <a:masterClrMapping/>
  </p:clrMapOvr>
  <p:transition advTm="25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6" grpId="0" animBg="1"/>
      <p:bldP spid="30" grpId="0" animBg="1"/>
      <p:bldP spid="3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Select Calls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10893" y="2667000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write(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10894" y="1741230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select()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538916" y="5053093"/>
            <a:ext cx="0" cy="41398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585916" y="2237102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70076" y="1978931"/>
            <a:ext cx="708973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81000" y="6248400"/>
            <a:ext cx="6096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6200000" flipH="1">
            <a:off x="-1763747" y="4103653"/>
            <a:ext cx="4278570" cy="10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44655" y="838200"/>
            <a:ext cx="3542377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SelectionKey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register(Selector s,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ops 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543598" y="1371600"/>
            <a:ext cx="1542" cy="36963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Flowchart: Decision 18"/>
          <p:cNvSpPr/>
          <p:nvPr/>
        </p:nvSpPr>
        <p:spPr>
          <a:xfrm>
            <a:off x="958434" y="3604146"/>
            <a:ext cx="3242765" cy="89619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Wrote Full Size?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134778" y="5001923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write(ByteBuffer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m)</a:t>
            </a:r>
          </a:p>
        </p:txBody>
      </p:sp>
      <p:sp>
        <p:nvSpPr>
          <p:cNvPr id="26" name="Flowchart: Decision 25"/>
          <p:cNvSpPr/>
          <p:nvPr/>
        </p:nvSpPr>
        <p:spPr>
          <a:xfrm>
            <a:off x="994461" y="5791200"/>
            <a:ext cx="3242765" cy="89619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Received  Full </a:t>
            </a:r>
            <a:r>
              <a:rPr lang="en-US" dirty="0" err="1" smtClean="0"/>
              <a:t>Msg</a:t>
            </a:r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2585916" y="3146946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607548" y="4544723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590800" y="5410200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81000" y="4038600"/>
            <a:ext cx="6096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334461" y="2667000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read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34462" y="1741230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select()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7762484" y="5053093"/>
            <a:ext cx="0" cy="41398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809484" y="2237102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4593644" y="1978931"/>
            <a:ext cx="708973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604568" y="6248400"/>
            <a:ext cx="6096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6200000" flipH="1">
            <a:off x="2459821" y="4103653"/>
            <a:ext cx="4278570" cy="10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068223" y="838200"/>
            <a:ext cx="3542377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SelectionKey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register(Selector s,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ops )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6767166" y="1371600"/>
            <a:ext cx="1542" cy="36963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5" name="Flowchart: Decision 44"/>
          <p:cNvSpPr/>
          <p:nvPr/>
        </p:nvSpPr>
        <p:spPr>
          <a:xfrm>
            <a:off x="5182002" y="3604146"/>
            <a:ext cx="3242765" cy="89619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Received  Full Size?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5358346" y="5001923"/>
            <a:ext cx="30099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read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47" name="Flowchart: Decision 46"/>
          <p:cNvSpPr/>
          <p:nvPr/>
        </p:nvSpPr>
        <p:spPr>
          <a:xfrm>
            <a:off x="5218029" y="5791200"/>
            <a:ext cx="3242765" cy="89619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Received  Full </a:t>
            </a:r>
            <a:r>
              <a:rPr lang="en-US" dirty="0" err="1" smtClean="0"/>
              <a:t>Msg</a:t>
            </a:r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6809484" y="3146946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6831116" y="4544723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6814368" y="5410200"/>
            <a:ext cx="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604568" y="4038600"/>
            <a:ext cx="6096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3124200" y="3276600"/>
            <a:ext cx="35052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Write, read and other loops for each channel must  interleave and share a single select call  made by a single thread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124200" y="2133600"/>
            <a:ext cx="3505200" cy="914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Separate loops confined to individual methods?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124200" y="4648200"/>
            <a:ext cx="35052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“Loop” information distributed as global data structures accessed by multiple methods</a:t>
            </a:r>
          </a:p>
        </p:txBody>
      </p:sp>
      <p:pic>
        <p:nvPicPr>
          <p:cNvPr id="42" name="~PP1921.WAV">
            <a:hlinkClick r:id="" action="ppaction://media"/>
          </p:cNvPr>
          <p:cNvPicPr>
            <a:picLocks noRot="1" noChangeAspect="1"/>
          </p:cNvPicPr>
          <p:nvPr>
            <a:wavAudioFile r:embed="rId2" name="~PP192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440306176"/>
      </p:ext>
    </p:extLst>
  </p:cSld>
  <p:clrMapOvr>
    <a:masterClrMapping/>
  </p:clrMapOvr>
  <p:transition advTm="213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52" grpId="0" animBg="1"/>
      <p:bldP spid="53" grpId="0" animBg="1"/>
      <p:bldP spid="5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Requests per Channel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505200" y="1295400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48100" y="1562100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 Upper Half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3429000"/>
            <a:ext cx="2286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Connect /Accept Request</a:t>
            </a:r>
            <a:endParaRPr lang="en-US" baseline="30000" dirty="0"/>
          </a:p>
        </p:txBody>
      </p:sp>
      <p:sp>
        <p:nvSpPr>
          <p:cNvPr id="7" name="Rectangle 6"/>
          <p:cNvSpPr/>
          <p:nvPr/>
        </p:nvSpPr>
        <p:spPr>
          <a:xfrm>
            <a:off x="2590800" y="251460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ut()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15000" y="1790700"/>
            <a:ext cx="1141152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roducer</a:t>
            </a:r>
          </a:p>
        </p:txBody>
      </p:sp>
      <p:cxnSp>
        <p:nvCxnSpPr>
          <p:cNvPr id="12" name="Straight Arrow Connector 11"/>
          <p:cNvCxnSpPr>
            <a:stCxn id="5" idx="0"/>
            <a:endCxn id="4" idx="2"/>
          </p:cNvCxnSpPr>
          <p:nvPr/>
        </p:nvCxnSpPr>
        <p:spPr>
          <a:xfrm rot="5400000" flipH="1" flipV="1">
            <a:off x="2895600" y="1790700"/>
            <a:ext cx="1028700" cy="2247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30103" y="3380601"/>
            <a:ext cx="13752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Write Request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5101703" y="3380601"/>
            <a:ext cx="13752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Write Request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6473303" y="3380601"/>
            <a:ext cx="13752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Write Request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cxnSp>
        <p:nvCxnSpPr>
          <p:cNvPr id="20" name="Straight Arrow Connector 19"/>
          <p:cNvCxnSpPr>
            <a:endCxn id="4" idx="2"/>
          </p:cNvCxnSpPr>
          <p:nvPr/>
        </p:nvCxnSpPr>
        <p:spPr>
          <a:xfrm rot="10800000">
            <a:off x="4533900" y="2400300"/>
            <a:ext cx="1943100" cy="9525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715000" y="259080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ut()</a:t>
            </a:r>
          </a:p>
        </p:txBody>
      </p:sp>
      <p:sp>
        <p:nvSpPr>
          <p:cNvPr id="25" name="Oval 24"/>
          <p:cNvSpPr/>
          <p:nvPr/>
        </p:nvSpPr>
        <p:spPr>
          <a:xfrm>
            <a:off x="3505200" y="5171933"/>
            <a:ext cx="2057400" cy="1371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362200" y="4648200"/>
            <a:ext cx="95022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82503" y="5438633"/>
            <a:ext cx="137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 Lower Half</a:t>
            </a:r>
          </a:p>
        </p:txBody>
      </p:sp>
      <p:cxnSp>
        <p:nvCxnSpPr>
          <p:cNvPr id="29" name="Straight Arrow Connector 28"/>
          <p:cNvCxnSpPr>
            <a:endCxn id="27" idx="0"/>
          </p:cNvCxnSpPr>
          <p:nvPr/>
        </p:nvCxnSpPr>
        <p:spPr>
          <a:xfrm>
            <a:off x="2514600" y="4114800"/>
            <a:ext cx="2053703" cy="132383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4572000" y="4114800"/>
            <a:ext cx="1828800" cy="129539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562600" y="4724400"/>
            <a:ext cx="95022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get()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715000" y="5562601"/>
            <a:ext cx="2669842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Per channel data structures</a:t>
            </a:r>
          </a:p>
        </p:txBody>
      </p:sp>
      <p:pic>
        <p:nvPicPr>
          <p:cNvPr id="21" name="~PP3649.WAV">
            <a:hlinkClick r:id="" action="ppaction://media"/>
          </p:cNvPr>
          <p:cNvPicPr>
            <a:picLocks noRot="1" noChangeAspect="1"/>
          </p:cNvPicPr>
          <p:nvPr>
            <a:wavAudioFile r:embed="rId1" name="~PP364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Lower-Half Algorithm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4400" y="1295400"/>
            <a:ext cx="6172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Preprocess all connect/accept requests (for all channels)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2209800"/>
            <a:ext cx="6172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Preprocess all write requests (for all channels)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" y="3200401"/>
            <a:ext cx="6172200" cy="5333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 select() call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400" y="4114800"/>
            <a:ext cx="6172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requests corresponding to all ready operations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6200000" flipV="1">
            <a:off x="4294761" y="2509435"/>
            <a:ext cx="252394" cy="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4293173" y="3423835"/>
            <a:ext cx="252394" cy="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3620294" y="2018506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295400" y="1143000"/>
            <a:ext cx="1143000" cy="7620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81000" y="1524000"/>
            <a:ext cx="4556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3620294" y="2932906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3620294" y="3923506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3544094" y="4914106"/>
            <a:ext cx="5334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81000" y="5181600"/>
            <a:ext cx="34290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-1447800" y="3352800"/>
            <a:ext cx="36576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676400" y="2057400"/>
            <a:ext cx="1143000" cy="7620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43000" y="4038600"/>
            <a:ext cx="1143000" cy="7620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~PP1305.WAV">
            <a:hlinkClick r:id="" action="ppaction://media"/>
          </p:cNvPr>
          <p:cNvPicPr>
            <a:picLocks noRot="1" noChangeAspect="1"/>
          </p:cNvPicPr>
          <p:nvPr>
            <a:wavAudioFile r:embed="rId2" name="~PP130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9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 animBg="1"/>
      <p:bldP spid="37" grpId="0" animBg="1"/>
      <p:bldP spid="3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Request Life Time: Upper and Lower-Half Actions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1143000"/>
            <a:ext cx="7315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Upper half  makes request (accept, connect, write request)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2057400"/>
            <a:ext cx="7315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Upper half wakes up  select call executed by lower half after executing initiating ops (connect)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3048000"/>
            <a:ext cx="7315200" cy="733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Lower half  preprocesses request by registering corresponding operation with selector (OP_ACCEPT, OP_CONNECT, OP_WRITE)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200" y="4191000"/>
            <a:ext cx="7315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Lower half blocks on select call</a:t>
            </a:r>
          </a:p>
        </p:txBody>
      </p:sp>
      <p:sp>
        <p:nvSpPr>
          <p:cNvPr id="9" name="Rectangle 8"/>
          <p:cNvSpPr/>
          <p:nvPr/>
        </p:nvSpPr>
        <p:spPr>
          <a:xfrm>
            <a:off x="838200" y="5105400"/>
            <a:ext cx="7315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Lower half  processes request by  executing corresponding operation (accept(),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finishConnect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(), write())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4229894" y="1866106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4228306" y="2780506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4229894" y="3999706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4229894" y="4914106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85800" y="6019800"/>
            <a:ext cx="7391400" cy="7620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2000" y="6172200"/>
            <a:ext cx="7315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Lower half  changes registered ops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4229894" y="5980906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~PP3753.WAV">
            <a:hlinkClick r:id="" action="ppaction://media"/>
          </p:cNvPr>
          <p:cNvPicPr>
            <a:picLocks noRot="1" noChangeAspect="1"/>
          </p:cNvPicPr>
          <p:nvPr>
            <a:wavAudioFile r:embed="rId2" name="~PP375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6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Request Channel: Interest Ops State Transition Diagram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428206" y="2438400"/>
            <a:ext cx="2362200" cy="838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OP_ACCEPT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4419600" y="35044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790406" y="2209800"/>
            <a:ext cx="1447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accept()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790406" y="2895600"/>
            <a:ext cx="15240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6895306" y="3314700"/>
            <a:ext cx="8382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647406" y="3733800"/>
            <a:ext cx="26670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89806" y="2590800"/>
            <a:ext cx="18288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Accept Request  Preprocessed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818606" y="2895600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~PP2802.WAV">
            <a:hlinkClick r:id="" action="ppaction://media"/>
          </p:cNvPr>
          <p:cNvPicPr>
            <a:picLocks noRot="1" noChangeAspect="1"/>
          </p:cNvPicPr>
          <p:nvPr>
            <a:wavAudioFile r:embed="rId2" name="~PP280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3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1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Client Message Channel: Interest Ops State Transition Diagram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94806" y="2209800"/>
            <a:ext cx="14478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connect()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27806" y="2209800"/>
            <a:ext cx="26670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OP_CONNECT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94806" y="2667000"/>
            <a:ext cx="1676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571206" y="2209800"/>
            <a:ext cx="26670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OP_READ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5486003" y="3657203"/>
            <a:ext cx="1066800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266406" y="4724400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162006" y="2667000"/>
            <a:ext cx="12954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314406" y="21336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read()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8076406" y="2286000"/>
            <a:ext cx="762794" cy="79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019006" y="1905000"/>
            <a:ext cx="24384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5867003" y="2057003"/>
            <a:ext cx="30559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571206" y="4191000"/>
            <a:ext cx="26670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OP_WRITE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095206" y="3352800"/>
            <a:ext cx="20574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Request Preprocessed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266406" y="5638800"/>
            <a:ext cx="19050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799806" y="51816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write()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rot="5400000">
            <a:off x="5905500" y="5371306"/>
            <a:ext cx="5334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>
            <a:off x="3810000" y="5180806"/>
            <a:ext cx="9144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532606" y="3962400"/>
            <a:ext cx="1828800" cy="990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Connect Request Preprocessed</a:t>
            </a:r>
            <a:endParaRPr lang="en-US" dirty="0"/>
          </a:p>
        </p:txBody>
      </p:sp>
      <p:cxnSp>
        <p:nvCxnSpPr>
          <p:cNvPr id="62" name="Straight Arrow Connector 61"/>
          <p:cNvCxnSpPr/>
          <p:nvPr/>
        </p:nvCxnSpPr>
        <p:spPr>
          <a:xfrm rot="5400000" flipH="1" flipV="1">
            <a:off x="952500" y="3542506"/>
            <a:ext cx="838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rot="5400000" flipH="1" flipV="1">
            <a:off x="5257800" y="3656806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3656806" y="3352800"/>
            <a:ext cx="20574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Request Queue Empty</a:t>
            </a:r>
            <a:endParaRPr lang="en-US" dirty="0"/>
          </a:p>
        </p:txBody>
      </p:sp>
      <p:pic>
        <p:nvPicPr>
          <p:cNvPr id="24" name="~PP2102.WAV">
            <a:hlinkClick r:id="" action="ppaction://media"/>
          </p:cNvPr>
          <p:cNvPicPr>
            <a:picLocks noRot="1" noChangeAspect="1"/>
          </p:cNvPicPr>
          <p:nvPr>
            <a:wavAudioFile r:embed="rId2" name="~PP210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2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" grpId="0" animBg="1"/>
      <p:bldP spid="12" grpId="0" animBg="1"/>
      <p:bldP spid="23" grpId="0" animBg="1"/>
      <p:bldP spid="34" grpId="0" animBg="1"/>
      <p:bldP spid="61" grpId="0" animBg="1"/>
      <p:bldP spid="6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Server Message Channel: Interest Ops State Transition Diagram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4571206" y="2209800"/>
            <a:ext cx="26670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OP_READ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rot="5400000">
            <a:off x="5486003" y="3657203"/>
            <a:ext cx="1066800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266406" y="4724400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162006" y="2667000"/>
            <a:ext cx="12954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314406" y="21336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read()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rot="5400000">
            <a:off x="8076406" y="2286000"/>
            <a:ext cx="762794" cy="79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019006" y="1905000"/>
            <a:ext cx="24384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5867003" y="2057003"/>
            <a:ext cx="30559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4571206" y="4191000"/>
            <a:ext cx="26670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OP_WRITE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095206" y="3352800"/>
            <a:ext cx="20574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Request Preprocessed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266406" y="5638800"/>
            <a:ext cx="19050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799806" y="51816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write()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rot="5400000">
            <a:off x="5905500" y="5371306"/>
            <a:ext cx="5334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>
            <a:off x="3810000" y="5180806"/>
            <a:ext cx="914400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 flipH="1" flipV="1">
            <a:off x="5257800" y="3656806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~PP2367.WAV">
            <a:hlinkClick r:id="" action="ppaction://media"/>
          </p:cNvPr>
          <p:cNvPicPr>
            <a:picLocks noRot="1" noChangeAspect="1"/>
          </p:cNvPicPr>
          <p:nvPr>
            <a:wavAudioFile r:embed="rId1" name="~PP236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5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NIO Tasks and Techniques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0501" y="2133600"/>
            <a:ext cx="1409699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2133600"/>
            <a:ext cx="990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81400" y="990600"/>
            <a:ext cx="5105400" cy="3810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Technique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1828800" cy="105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482758" y="2011414"/>
            <a:ext cx="1828800" cy="6253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Multiplexing /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Demultiplexing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501" y="3429000"/>
            <a:ext cx="1465994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56495" y="3429000"/>
            <a:ext cx="934305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237" y="3151078"/>
            <a:ext cx="764001" cy="81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137431"/>
            <a:ext cx="1282961" cy="74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57" y="3061345"/>
            <a:ext cx="633995" cy="90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581400" y="4086726"/>
            <a:ext cx="1828800" cy="4345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Looping writes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96298" y="3810000"/>
            <a:ext cx="2399733" cy="747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Message headers, looping writes/reads, and read buffer management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75" y="5311295"/>
            <a:ext cx="1345372" cy="62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229" y="4808618"/>
            <a:ext cx="1385525" cy="108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86" y="4811753"/>
            <a:ext cx="1193014" cy="30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90499" y="5321822"/>
            <a:ext cx="1425621" cy="9935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Receive, Select  and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FinishConnect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Calls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00200" y="5324804"/>
            <a:ext cx="990600" cy="990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Observer based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581400" y="5933529"/>
            <a:ext cx="2921828" cy="8432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Selection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thread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, multiple request types</a:t>
            </a:r>
          </a:p>
          <a:p>
            <a:pPr algn="ctr"/>
            <a:r>
              <a:rPr lang="en-US" sz="1600" dirty="0">
                <a:latin typeface="Calibri" pitchFamily="34" charset="0"/>
                <a:cs typeface="Calibri" pitchFamily="34" charset="0"/>
              </a:rPr>
              <a:t>a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nd half synchronized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b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uffers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52935" y="6172200"/>
            <a:ext cx="1743096" cy="570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Interest  state transition diagram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2637" y="2978567"/>
            <a:ext cx="863392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2637" y="4724400"/>
            <a:ext cx="863392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04800" y="6442436"/>
            <a:ext cx="2286000" cy="381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Software Modules?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00737" y="1371600"/>
            <a:ext cx="1257299" cy="3810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NIO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458036" y="1371600"/>
            <a:ext cx="1257299" cy="3810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GIPC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15522" y="990600"/>
            <a:ext cx="2499813" cy="3810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Impedance Mismatch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" name="~PP1136.WAV">
            <a:hlinkClick r:id="" action="ppaction://media"/>
          </p:cNvPr>
          <p:cNvPicPr>
            <a:picLocks noRot="1" noChangeAspect="1"/>
          </p:cNvPicPr>
          <p:nvPr>
            <a:wavAudioFile r:embed="rId2" name="~PP1136.WAV"/>
          </p:nvPr>
        </p:nvPicPr>
        <p:blipFill>
          <a:blip r:embed="rId11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494050283"/>
      </p:ext>
    </p:extLst>
  </p:cSld>
  <p:clrMapOvr>
    <a:masterClrMapping/>
  </p:clrMapOvr>
  <p:transition advTm="223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  <p:bldP spid="3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Separation of Concern and Intermediate Abstractions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08078" y="1852115"/>
            <a:ext cx="6264322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Separating implementations of different techniques can result in useful abstractions in between target and library</a:t>
            </a:r>
          </a:p>
        </p:txBody>
      </p:sp>
      <p:sp>
        <p:nvSpPr>
          <p:cNvPr id="4" name="Rectangle 3"/>
          <p:cNvSpPr/>
          <p:nvPr/>
        </p:nvSpPr>
        <p:spPr>
          <a:xfrm>
            <a:off x="1508078" y="1219200"/>
            <a:ext cx="6264322" cy="6329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Separate concerns addressed in different modules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5562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byte  communication (Sockets)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1600200" y="4267200"/>
            <a:ext cx="2590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 stream object communication (Object Stream)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1600200" y="3505200"/>
            <a:ext cx="2590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 (RMI)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4343400" y="4548685"/>
            <a:ext cx="3429000" cy="7853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 with objects was a Java innovation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343400" y="3505200"/>
            <a:ext cx="3429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previous systems  RPC  built directly on byte communication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0" y="2667000"/>
            <a:ext cx="6248400" cy="6329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RPC is an example</a:t>
            </a:r>
          </a:p>
        </p:txBody>
      </p:sp>
      <p:pic>
        <p:nvPicPr>
          <p:cNvPr id="11" name="~PP2171.WAV">
            <a:hlinkClick r:id="" action="ppaction://media"/>
          </p:cNvPr>
          <p:cNvPicPr>
            <a:picLocks noRot="1" noChangeAspect="1"/>
          </p:cNvPicPr>
          <p:nvPr>
            <a:wavAudioFile r:embed="rId2" name="~PP217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749219479"/>
      </p:ext>
    </p:extLst>
  </p:cSld>
  <p:clrMapOvr>
    <a:masterClrMapping/>
  </p:clrMapOvr>
  <p:transition advTm="172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84" name="Rectangle 83"/>
          <p:cNvSpPr/>
          <p:nvPr/>
        </p:nvSpPr>
        <p:spPr>
          <a:xfrm>
            <a:off x="19812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19812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19812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19812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19812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19812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19812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19812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19812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19812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19812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19812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19812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19812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31242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Problem: Impedance Mismatch</a:t>
            </a:r>
            <a:endParaRPr lang="en-US" dirty="0"/>
          </a:p>
        </p:txBody>
      </p:sp>
      <p:sp>
        <p:nvSpPr>
          <p:cNvPr id="186" name="Rectangle 185"/>
          <p:cNvSpPr/>
          <p:nvPr/>
        </p:nvSpPr>
        <p:spPr>
          <a:xfrm>
            <a:off x="31242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31242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8" name="Rectangle 187"/>
          <p:cNvSpPr/>
          <p:nvPr/>
        </p:nvSpPr>
        <p:spPr>
          <a:xfrm>
            <a:off x="31242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83" name="Rectangle 82"/>
          <p:cNvSpPr/>
          <p:nvPr/>
        </p:nvSpPr>
        <p:spPr>
          <a:xfrm>
            <a:off x="31242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6" name="Rectangle 85"/>
          <p:cNvSpPr/>
          <p:nvPr/>
        </p:nvSpPr>
        <p:spPr>
          <a:xfrm>
            <a:off x="31242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94" name="Rectangle 93"/>
          <p:cNvSpPr/>
          <p:nvPr/>
        </p:nvSpPr>
        <p:spPr>
          <a:xfrm>
            <a:off x="31242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1242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7" name="Rectangle 96"/>
          <p:cNvSpPr/>
          <p:nvPr/>
        </p:nvSpPr>
        <p:spPr>
          <a:xfrm>
            <a:off x="31242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8" name="Rectangle 87"/>
          <p:cNvSpPr/>
          <p:nvPr/>
        </p:nvSpPr>
        <p:spPr>
          <a:xfrm>
            <a:off x="31242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9" name="Rectangle 88"/>
          <p:cNvSpPr/>
          <p:nvPr/>
        </p:nvSpPr>
        <p:spPr>
          <a:xfrm>
            <a:off x="31242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Id</a:t>
            </a:r>
          </a:p>
        </p:txBody>
      </p:sp>
      <p:sp>
        <p:nvSpPr>
          <p:cNvPr id="87" name="Rectangle 86"/>
          <p:cNvSpPr/>
          <p:nvPr/>
        </p:nvSpPr>
        <p:spPr>
          <a:xfrm>
            <a:off x="31242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91" name="Rectangle 90"/>
          <p:cNvSpPr/>
          <p:nvPr/>
        </p:nvSpPr>
        <p:spPr>
          <a:xfrm>
            <a:off x="31242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95" name="Rectangle 94"/>
          <p:cNvSpPr/>
          <p:nvPr/>
        </p:nvSpPr>
        <p:spPr>
          <a:xfrm>
            <a:off x="31242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4800600" y="1981200"/>
            <a:ext cx="3352800" cy="1142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Difference in what GIPC wants and what NIO gives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24000" y="3733800"/>
            <a:ext cx="601980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Impedance mismatch</a:t>
            </a:r>
            <a:r>
              <a:rPr lang="en-US" dirty="0" smtClean="0"/>
              <a:t> may refer to:</a:t>
            </a:r>
          </a:p>
          <a:p>
            <a:r>
              <a:rPr lang="en-US" dirty="0" smtClean="0">
                <a:hlinkClick r:id="rId4" action="ppaction://hlinkfile" tooltip="Impedance matching"/>
              </a:rPr>
              <a:t>Impedance matching</a:t>
            </a:r>
            <a:r>
              <a:rPr lang="en-US" dirty="0" smtClean="0"/>
              <a:t>, the electronics design practice of setting the input impedance of an electrical load equal to the fixed output impedance of the signal source to which it is ultimately connected</a:t>
            </a:r>
          </a:p>
          <a:p>
            <a:r>
              <a:rPr lang="en-US" dirty="0" smtClean="0">
                <a:hlinkClick r:id="rId5" action="ppaction://hlinkfile" tooltip="Object-relational impedance mismatch"/>
              </a:rPr>
              <a:t>Object-relational impedance mismatch</a:t>
            </a:r>
            <a:r>
              <a:rPr lang="en-US" dirty="0" smtClean="0"/>
              <a:t>, a set of conceptual and technical difficulties that are often encountered when a relational database management system is being used by a program written in an object-oriented programming language or style</a:t>
            </a:r>
            <a:endParaRPr lang="en-US" dirty="0"/>
          </a:p>
        </p:txBody>
      </p:sp>
      <p:pic>
        <p:nvPicPr>
          <p:cNvPr id="46" name="~PP1247.WAV">
            <a:hlinkClick r:id="" action="ppaction://media"/>
          </p:cNvPr>
          <p:cNvPicPr>
            <a:picLocks noRot="1" noChangeAspect="1"/>
          </p:cNvPicPr>
          <p:nvPr>
            <a:wavAudioFile r:embed="rId2" name="~PP1247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347612986"/>
      </p:ext>
    </p:extLst>
  </p:cSld>
  <p:clrMapOvr>
    <a:masterClrMapping/>
  </p:clrMapOvr>
  <p:transition advTm="207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98" grpId="0" animBg="1"/>
      <p:bldP spid="4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Layers So Far (Ignoring Duplex/Simplex)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70463" y="1219200"/>
            <a:ext cx="5562600" cy="687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Code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0463" y="1905000"/>
            <a:ext cx="5561463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Port Skeletons and Helper Classes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0463" y="2667000"/>
            <a:ext cx="5562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 Drivers</a:t>
            </a:r>
            <a:endParaRPr lang="en-US" dirty="0"/>
          </a:p>
        </p:txBody>
      </p:sp>
      <p:pic>
        <p:nvPicPr>
          <p:cNvPr id="6" name="~PP3906.WAV">
            <a:hlinkClick r:id="" action="ppaction://media"/>
          </p:cNvPr>
          <p:cNvPicPr>
            <a:picLocks noRot="1" noChangeAspect="1"/>
          </p:cNvPicPr>
          <p:nvPr>
            <a:wavAudioFile r:embed="rId1" name="~PP390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NIO Layering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70463" y="1219200"/>
            <a:ext cx="5562600" cy="687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Code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0463" y="1905000"/>
            <a:ext cx="5561463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Port Skeletons and Helper Classes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0463" y="2667000"/>
            <a:ext cx="5562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NIO Upper Half </a:t>
            </a:r>
            <a:r>
              <a:rPr lang="en-US" dirty="0"/>
              <a:t> </a:t>
            </a:r>
            <a:r>
              <a:rPr lang="en-US" dirty="0" smtClean="0"/>
              <a:t>Supporting </a:t>
            </a:r>
            <a:r>
              <a:rPr lang="en-US" dirty="0"/>
              <a:t>Input </a:t>
            </a:r>
            <a:r>
              <a:rPr lang="en-US" dirty="0" smtClean="0"/>
              <a:t>Ports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1" y="3352800"/>
            <a:ext cx="5562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 Lower Half Supporting  NIO Channels and Full Messages (Headers , Scatter/ Gather)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52400" y="5562600"/>
            <a:ext cx="8382000" cy="609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More efficient for those who want convenient  interface to NIO without full messages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" y="4956412"/>
            <a:ext cx="8382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 factory to choose between the two lower halves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71601" y="4038600"/>
            <a:ext cx="5562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 Lower Half Supporting  NIO Channels (Scatter)</a:t>
            </a:r>
            <a:endParaRPr lang="en-US" dirty="0"/>
          </a:p>
        </p:txBody>
      </p:sp>
      <p:pic>
        <p:nvPicPr>
          <p:cNvPr id="10" name="~PP2252.WAV">
            <a:hlinkClick r:id="" action="ppaction://media"/>
          </p:cNvPr>
          <p:cNvPicPr>
            <a:picLocks noRot="1" noChangeAspect="1"/>
          </p:cNvPicPr>
          <p:nvPr>
            <a:wavAudioFile r:embed="rId2" name="~PP225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9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Upper Half Driver Classes (Already Seen)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446662"/>
            <a:ext cx="2895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AnNIOSimplex</a:t>
            </a:r>
            <a:r>
              <a:rPr lang="en-US" sz="1600" dirty="0" smtClean="0"/>
              <a:t> </a:t>
            </a:r>
            <a:r>
              <a:rPr lang="en-US" sz="1600" dirty="0" err="1" smtClean="0"/>
              <a:t>BufferClientInput</a:t>
            </a:r>
            <a:r>
              <a:rPr lang="en-US" sz="1600" dirty="0" smtClean="0"/>
              <a:t> Driver &lt;</a:t>
            </a:r>
            <a:r>
              <a:rPr lang="en-US" sz="1600" dirty="0" err="1" smtClean="0"/>
              <a:t>SocketChannel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702860" y="3858904"/>
            <a:ext cx="295474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AnNIODuplex</a:t>
            </a:r>
            <a:r>
              <a:rPr lang="en-US" sz="1600" dirty="0" smtClean="0"/>
              <a:t> </a:t>
            </a:r>
            <a:r>
              <a:rPr lang="en-US" sz="1600" dirty="0" err="1" smtClean="0"/>
              <a:t>BufferClientInput</a:t>
            </a:r>
            <a:r>
              <a:rPr lang="en-US" sz="1600" dirty="0" smtClean="0"/>
              <a:t> Driver &lt;</a:t>
            </a:r>
            <a:r>
              <a:rPr lang="en-US" sz="1600" dirty="0" err="1" smtClean="0"/>
              <a:t>SocketChannel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4267200" y="1446662"/>
            <a:ext cx="43434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AnNIOSimplex</a:t>
            </a:r>
            <a:r>
              <a:rPr lang="en-US" sz="1600" dirty="0" smtClean="0"/>
              <a:t> </a:t>
            </a:r>
            <a:r>
              <a:rPr lang="en-US" sz="1600" dirty="0" err="1" smtClean="0"/>
              <a:t>ServerInput</a:t>
            </a:r>
            <a:r>
              <a:rPr lang="en-US" sz="1600" dirty="0" smtClean="0"/>
              <a:t> Driver &lt;</a:t>
            </a:r>
            <a:r>
              <a:rPr lang="en-US" sz="1600" dirty="0" err="1" smtClean="0"/>
              <a:t>ServerSocketChannel</a:t>
            </a:r>
            <a:r>
              <a:rPr lang="en-US" sz="1600" dirty="0" smtClean="0"/>
              <a:t>, </a:t>
            </a:r>
            <a:r>
              <a:rPr lang="en-US" sz="1600" dirty="0" err="1" smtClean="0"/>
              <a:t>SocketChannel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4267200" y="3880513"/>
            <a:ext cx="4343400" cy="11213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AnNIODuplex</a:t>
            </a:r>
            <a:r>
              <a:rPr lang="en-US" sz="1600" dirty="0" smtClean="0"/>
              <a:t> </a:t>
            </a:r>
            <a:r>
              <a:rPr lang="en-US" sz="1600" dirty="0" err="1" smtClean="0"/>
              <a:t>ServerInput</a:t>
            </a:r>
            <a:r>
              <a:rPr lang="en-US" sz="1600" dirty="0" smtClean="0"/>
              <a:t> Driver &lt;</a:t>
            </a:r>
            <a:r>
              <a:rPr lang="en-US" sz="1600" dirty="0" err="1" smtClean="0"/>
              <a:t>ServerSocketChannel</a:t>
            </a:r>
            <a:r>
              <a:rPr lang="en-US" sz="1600" dirty="0" smtClean="0"/>
              <a:t>, </a:t>
            </a:r>
            <a:r>
              <a:rPr lang="en-US" sz="1600" dirty="0" err="1" smtClean="0"/>
              <a:t>SocketChannel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22227" y="2667000"/>
            <a:ext cx="0" cy="113788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505200" y="3045441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24600" y="2667000"/>
            <a:ext cx="0" cy="113788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~PP2276.WAV">
            <a:hlinkClick r:id="" action="ppaction://media"/>
          </p:cNvPr>
          <p:cNvPicPr>
            <a:picLocks noRot="1" noChangeAspect="1"/>
          </p:cNvPicPr>
          <p:nvPr>
            <a:wavAudioFile r:embed="rId1" name="~PP227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3958703"/>
      </p:ext>
    </p:extLst>
  </p:cSld>
  <p:clrMapOvr>
    <a:masterClrMapping/>
  </p:clrMapOvr>
  <p:transition advTm="229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Half Driver Classes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1446662"/>
            <a:ext cx="2895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ASelectionManager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779060" y="3810000"/>
            <a:ext cx="295474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AScatterGather</a:t>
            </a:r>
            <a:r>
              <a:rPr lang="en-US" sz="1600" dirty="0" smtClean="0"/>
              <a:t>         Selection Manager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98427" y="2667000"/>
            <a:ext cx="0" cy="113788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286000" y="30480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4543567" y="1800933"/>
            <a:ext cx="3352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Implements the selection thread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43567" y="2833616"/>
            <a:ext cx="3352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Shared by server and client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43567" y="3886200"/>
            <a:ext cx="3381233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Unaware of channel interest op transitions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43567" y="4953000"/>
            <a:ext cx="3381233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Helper command classes</a:t>
            </a:r>
          </a:p>
        </p:txBody>
      </p:sp>
      <p:pic>
        <p:nvPicPr>
          <p:cNvPr id="15" name="~PP2904.WAV">
            <a:hlinkClick r:id="" action="ppaction://media"/>
          </p:cNvPr>
          <p:cNvPicPr>
            <a:picLocks noRot="1" noChangeAspect="1"/>
          </p:cNvPicPr>
          <p:nvPr>
            <a:wavAudioFile r:embed="rId2" name="~PP290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303958703"/>
      </p:ext>
    </p:extLst>
  </p:cSld>
  <p:clrMapOvr>
    <a:masterClrMapping/>
  </p:clrMapOvr>
  <p:transition advTm="49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Command Object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446662"/>
            <a:ext cx="2895600" cy="19061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Command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3375546" y="2047661"/>
            <a:ext cx="1565489" cy="3493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execute()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609600" y="3979955"/>
            <a:ext cx="4331435" cy="6193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execute() is synchronous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" y="4970700"/>
            <a:ext cx="4331435" cy="6193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Caller (client)  response given after operation unblocks</a:t>
            </a:r>
          </a:p>
        </p:txBody>
      </p:sp>
      <p:pic>
        <p:nvPicPr>
          <p:cNvPr id="8" name="~PP935.WAV">
            <a:hlinkClick r:id="" action="ppaction://media"/>
          </p:cNvPr>
          <p:cNvPicPr>
            <a:picLocks noRot="1" noChangeAspect="1"/>
          </p:cNvPicPr>
          <p:nvPr>
            <a:wavAudioFile r:embed="rId2" name="~PP93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219415133"/>
      </p:ext>
    </p:extLst>
  </p:cSld>
  <p:clrMapOvr>
    <a:masterClrMapping/>
  </p:clrMapOvr>
  <p:transition advTm="108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Asynchronous Command Object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446662"/>
            <a:ext cx="2895600" cy="19061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Asynchronous Observable Command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3375546" y="1586622"/>
            <a:ext cx="1577454" cy="3493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initiate()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3375546" y="2047661"/>
            <a:ext cx="1577454" cy="3493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execute()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352800" y="2571110"/>
            <a:ext cx="1600200" cy="3493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addListener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445827" y="3974766"/>
            <a:ext cx="4331435" cy="8479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initiate():  initiates operation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74260" y="5165605"/>
            <a:ext cx="4331435" cy="11737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execute:  Finishes operation, notifies listener so  client response can be given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44804" y="3974766"/>
            <a:ext cx="3189596" cy="8479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Observers optional in synchronous  commands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44804" y="5165606"/>
            <a:ext cx="3189596" cy="11737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Observers required in asynchronous  commands if client-specific response is to be given</a:t>
            </a:r>
          </a:p>
        </p:txBody>
      </p:sp>
      <p:pic>
        <p:nvPicPr>
          <p:cNvPr id="12" name="~PP1314.WAV">
            <a:hlinkClick r:id="" action="ppaction://media"/>
          </p:cNvPr>
          <p:cNvPicPr>
            <a:picLocks noRot="1" noChangeAspect="1"/>
          </p:cNvPicPr>
          <p:nvPr>
            <a:wavAudioFile r:embed="rId2" name="~PP131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036005298"/>
      </p:ext>
    </p:extLst>
  </p:cSld>
  <p:clrMapOvr>
    <a:masterClrMapping/>
  </p:clrMapOvr>
  <p:transition advTm="78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Command Classes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2900" y="1447800"/>
            <a:ext cx="1553570" cy="10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AConnect</a:t>
            </a:r>
            <a:r>
              <a:rPr lang="en-US" sz="1600" dirty="0" smtClean="0"/>
              <a:t> (</a:t>
            </a:r>
            <a:r>
              <a:rPr lang="en-US" sz="1600" dirty="0" err="1" smtClean="0"/>
              <a:t>AnAccept</a:t>
            </a:r>
            <a:r>
              <a:rPr lang="en-US" sz="1600" dirty="0" smtClean="0"/>
              <a:t>) Command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42900" y="3921030"/>
            <a:ext cx="155755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AWrite</a:t>
            </a:r>
            <a:r>
              <a:rPr lang="en-US" sz="1600" dirty="0" smtClean="0"/>
              <a:t> </a:t>
            </a:r>
            <a:r>
              <a:rPr lang="en-US" sz="1600" dirty="0" err="1" smtClean="0"/>
              <a:t>BoundeBuffer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1907843" y="1586622"/>
            <a:ext cx="1292557" cy="3493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initiate()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1907843" y="2047661"/>
            <a:ext cx="1292557" cy="3493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execute()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342900" y="2625630"/>
            <a:ext cx="1528549" cy="10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A(Header) </a:t>
            </a:r>
            <a:r>
              <a:rPr lang="en-US" sz="1600" dirty="0" err="1" smtClean="0"/>
              <a:t>WriteHandler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1907843" y="2963660"/>
            <a:ext cx="1292557" cy="3493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execute()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1907843" y="4165445"/>
            <a:ext cx="1292557" cy="3493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initiate()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4326340" y="914400"/>
            <a:ext cx="4331435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iniitiate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 Does preprocessing : initiates operation (connect), registers interest (OP_CONNECT)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43400" y="1987863"/>
            <a:ext cx="4331435" cy="11460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execute: Does processing: Finishes operation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finishConnect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(),  notifies NIO driver class, registers interest  (OP_READ))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43400" y="3187784"/>
            <a:ext cx="4331435" cy="11843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Bounded buffer registers interest in OP_WRITE for all buffers when buffer is non empty and in OP_READ when emptied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46315" y="4457131"/>
            <a:ext cx="4340486" cy="8104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Classes implement the interest transition automaton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42900" y="5146770"/>
            <a:ext cx="1553570" cy="10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A(Scatter Gather) Read Command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4355365" y="5405047"/>
            <a:ext cx="4331435" cy="7006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connect, accept, read command and bounded buffer per channel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372173" y="6205643"/>
            <a:ext cx="4314627" cy="5096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One (header) write commands per write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0431" y="6268190"/>
            <a:ext cx="3658169" cy="5096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Header and read commands created implicitly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907843" y="5198446"/>
            <a:ext cx="1292557" cy="3493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initiate()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1907843" y="5659485"/>
            <a:ext cx="1292557" cy="3493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execute()</a:t>
            </a:r>
            <a:endParaRPr lang="en-US" sz="1600" dirty="0"/>
          </a:p>
        </p:txBody>
      </p:sp>
      <p:pic>
        <p:nvPicPr>
          <p:cNvPr id="24" name="~PP3108.WAV">
            <a:hlinkClick r:id="" action="ppaction://media"/>
          </p:cNvPr>
          <p:cNvPicPr>
            <a:picLocks noRot="1" noChangeAspect="1"/>
          </p:cNvPicPr>
          <p:nvPr>
            <a:wavAudioFile r:embed="rId2" name="~PP310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303958703"/>
      </p:ext>
    </p:extLst>
  </p:cSld>
  <p:clrMapOvr>
    <a:masterClrMapping/>
  </p:clrMapOvr>
  <p:transition advTm="198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6" grpId="0" animBg="1"/>
      <p:bldP spid="27" grpId="0" animBg="1"/>
      <p:bldP spid="2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to Classes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6400" y="1257300"/>
            <a:ext cx="5562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 Lower Half Supporting  NIO Channels and Full Messages (Headers , Scatter. Gather)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2133600"/>
            <a:ext cx="1600200" cy="10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ASelection</a:t>
            </a:r>
            <a:r>
              <a:rPr lang="en-US" sz="1600" dirty="0" smtClean="0"/>
              <a:t> Manager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3276600" y="2133600"/>
            <a:ext cx="1553570" cy="10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AConnect</a:t>
            </a:r>
            <a:r>
              <a:rPr lang="en-US" sz="1600" dirty="0" smtClean="0"/>
              <a:t> (</a:t>
            </a:r>
            <a:r>
              <a:rPr lang="en-US" sz="1600" dirty="0" err="1" smtClean="0"/>
              <a:t>AnAccept</a:t>
            </a:r>
            <a:r>
              <a:rPr lang="en-US" sz="1600" dirty="0" smtClean="0"/>
              <a:t>) Command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6748250" y="2133600"/>
            <a:ext cx="1557550" cy="10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AWrite</a:t>
            </a:r>
            <a:r>
              <a:rPr lang="en-US" sz="1600" dirty="0" smtClean="0"/>
              <a:t> </a:t>
            </a:r>
            <a:r>
              <a:rPr lang="en-US" sz="1600" dirty="0" err="1" smtClean="0"/>
              <a:t>BoundeBuffer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4864289" y="2133600"/>
            <a:ext cx="1828800" cy="10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A(Header) </a:t>
            </a:r>
            <a:r>
              <a:rPr lang="en-US" sz="1600" dirty="0" err="1" smtClean="0"/>
              <a:t>WriteCommand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1723030" y="2133600"/>
            <a:ext cx="1553570" cy="10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</a:t>
            </a:r>
            <a:r>
              <a:rPr lang="en-US" sz="1600" dirty="0" err="1"/>
              <a:t>R</a:t>
            </a:r>
            <a:r>
              <a:rPr lang="en-US" sz="1600" dirty="0" err="1" smtClean="0"/>
              <a:t>ead</a:t>
            </a:r>
            <a:r>
              <a:rPr lang="en-US" sz="1600" dirty="0" smtClean="0"/>
              <a:t> Command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828800" y="3505200"/>
            <a:ext cx="5562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 Lower Half Supporting  NIO Channels and Full Messages (Headers , Scatter. Gather)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84630" y="4384770"/>
            <a:ext cx="1767385" cy="10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AScatterGatherSelection</a:t>
            </a:r>
            <a:r>
              <a:rPr lang="en-US" sz="1600" dirty="0" smtClean="0"/>
              <a:t> Manager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4481015" y="4384770"/>
            <a:ext cx="1767385" cy="10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AScatterGatherReadCommand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6329604" y="5900878"/>
            <a:ext cx="2394842" cy="681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Combining classes is complicated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84630" y="5900879"/>
            <a:ext cx="3563770" cy="701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ObservableNIOManager</a:t>
            </a:r>
            <a:r>
              <a:rPr lang="en-US" sz="1600" dirty="0" smtClean="0"/>
              <a:t> (Façade)</a:t>
            </a:r>
            <a:endParaRPr lang="en-US" sz="1600" dirty="0"/>
          </a:p>
        </p:txBody>
      </p:sp>
      <p:pic>
        <p:nvPicPr>
          <p:cNvPr id="19" name="~PP3824.WAV">
            <a:hlinkClick r:id="" action="ppaction://media"/>
          </p:cNvPr>
          <p:cNvPicPr>
            <a:picLocks noRot="1" noChangeAspect="1"/>
          </p:cNvPicPr>
          <p:nvPr>
            <a:wavAudioFile r:embed="rId2" name="~PP382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698542137"/>
      </p:ext>
    </p:extLst>
  </p:cSld>
  <p:clrMapOvr>
    <a:masterClrMapping/>
  </p:clrMapOvr>
  <p:transition advTm="722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to Classes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6400" y="1257300"/>
            <a:ext cx="5562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 Lower Half Supporting  NIO Channels and Full Messages (Headers , Scatter. Gather)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2133600"/>
            <a:ext cx="1600200" cy="10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ASelection</a:t>
            </a:r>
            <a:r>
              <a:rPr lang="en-US" sz="1600" dirty="0" smtClean="0"/>
              <a:t> Manager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3276600" y="2133600"/>
            <a:ext cx="1553570" cy="10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AConnect</a:t>
            </a:r>
            <a:r>
              <a:rPr lang="en-US" sz="1600" dirty="0" smtClean="0"/>
              <a:t> (</a:t>
            </a:r>
            <a:r>
              <a:rPr lang="en-US" sz="1600" dirty="0" err="1" smtClean="0"/>
              <a:t>AnAccept</a:t>
            </a:r>
            <a:r>
              <a:rPr lang="en-US" sz="1600" dirty="0" smtClean="0"/>
              <a:t>) Command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6748250" y="2133600"/>
            <a:ext cx="1557550" cy="10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AWrite</a:t>
            </a:r>
            <a:r>
              <a:rPr lang="en-US" sz="1600" dirty="0" smtClean="0"/>
              <a:t> </a:t>
            </a:r>
            <a:r>
              <a:rPr lang="en-US" sz="1600" dirty="0" err="1" smtClean="0"/>
              <a:t>BoundeBuffer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4864289" y="2133600"/>
            <a:ext cx="1828800" cy="10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A(Header) </a:t>
            </a:r>
            <a:r>
              <a:rPr lang="en-US" sz="1600" dirty="0" err="1" smtClean="0"/>
              <a:t>WriteCommand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1723030" y="2133600"/>
            <a:ext cx="1553570" cy="10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</a:t>
            </a:r>
            <a:r>
              <a:rPr lang="en-US" sz="1600" dirty="0" err="1"/>
              <a:t>R</a:t>
            </a:r>
            <a:r>
              <a:rPr lang="en-US" sz="1600" dirty="0" err="1" smtClean="0"/>
              <a:t>ead</a:t>
            </a:r>
            <a:r>
              <a:rPr lang="en-US" sz="1600" dirty="0" smtClean="0"/>
              <a:t> Command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828800" y="3505200"/>
            <a:ext cx="5562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 Lower Half Supporting  NIO Channels and Full Messages (Headers , Scatter. Gather)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84630" y="4384770"/>
            <a:ext cx="1767385" cy="10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AScatterGatherSelection</a:t>
            </a:r>
            <a:r>
              <a:rPr lang="en-US" sz="1600" dirty="0" smtClean="0"/>
              <a:t> Manager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4481015" y="4384770"/>
            <a:ext cx="1767385" cy="10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AScatterGatherReadCommand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6329604" y="5900878"/>
            <a:ext cx="2394842" cy="681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Combining classes is complicated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84630" y="5900879"/>
            <a:ext cx="3563770" cy="701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ObservableNIOManager</a:t>
            </a:r>
            <a:r>
              <a:rPr lang="en-US" sz="1600" dirty="0" smtClean="0"/>
              <a:t> (Façade)</a:t>
            </a:r>
            <a:endParaRPr lang="en-US" sz="1600" dirty="0"/>
          </a:p>
        </p:txBody>
      </p:sp>
      <p:pic>
        <p:nvPicPr>
          <p:cNvPr id="19" name="~PP3776.WAV">
            <a:hlinkClick r:id="" action="ppaction://media"/>
          </p:cNvPr>
          <p:cNvPicPr>
            <a:picLocks noRot="1" noChangeAspect="1"/>
          </p:cNvPicPr>
          <p:nvPr>
            <a:wavAudioFile r:embed="rId2" name="~PP377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698542137"/>
      </p:ext>
    </p:extLst>
  </p:cSld>
  <p:clrMapOvr>
    <a:masterClrMapping/>
  </p:clrMapOvr>
  <p:transition advTm="7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Façade Pattern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3400" y="1524000"/>
            <a:ext cx="7848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A object that </a:t>
            </a:r>
            <a:r>
              <a:rPr lang="en-US" dirty="0"/>
              <a:t>allows its users to see a new object that represents </a:t>
            </a:r>
            <a:r>
              <a:rPr lang="en-US" dirty="0" smtClean="0"/>
              <a:t>a combination </a:t>
            </a:r>
            <a:r>
              <a:rPr lang="en-US" dirty="0"/>
              <a:t>of a set of individual </a:t>
            </a:r>
            <a:r>
              <a:rPr lang="en-US" dirty="0" smtClean="0"/>
              <a:t>objects.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2734" y="2819400"/>
            <a:ext cx="7848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L</a:t>
            </a:r>
            <a:r>
              <a:rPr lang="en-US" dirty="0" smtClean="0"/>
              <a:t>ike </a:t>
            </a:r>
            <a:r>
              <a:rPr lang="en-US" dirty="0"/>
              <a:t>the façade of a building, only selected aspects of its units are available to the outside. 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1833" y="4343400"/>
            <a:ext cx="7848600" cy="1066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Façade for Observable NIO?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~PP3664.WAV">
            <a:hlinkClick r:id="" action="ppaction://media"/>
          </p:cNvPr>
          <p:cNvPicPr>
            <a:picLocks noRot="1" noChangeAspect="1"/>
          </p:cNvPicPr>
          <p:nvPr>
            <a:wavAudioFile r:embed="rId2" name="~PP366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618172380"/>
      </p:ext>
    </p:extLst>
  </p:cSld>
  <p:clrMapOvr>
    <a:masterClrMapping/>
  </p:clrMapOvr>
  <p:transition advTm="44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|15.7|41.8|2.4|8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4.5|4.4|6|2.2|0.7|22.8|1.1|5.9|4.6|17.6|1.7|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92|5.1|3.6|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8.5|5.9|5.2|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59.7|35.2|1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.7|328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96.3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1|103.3|21.4|3.9|3.4|7|2.5|88.3|6|3.3|2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|1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3|13.9|97|5.7|4.4|42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5|0.4|0.4|0.4|23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4|180|2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8|1.4|1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6|4.8|6|0.6|1.2|95.5|1.1|1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9.9|1.6|1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|63.1|10.7|26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5.7|14.1|10.7|1.3|25.1|2.7|13.1|17.5|7.7|0.7|19.2|2.3|1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2|17.6|3.6|2.1|2.4|16.3|6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|2.4|5.4|1.9|5.2|10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2|0.6|3.4|1.4|1.3|1.4|2.2|0.9|2.3|16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3|4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1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1.3|71|9.6|1.7|2.4|30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4.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5.2|1.9|2.2|9.2|109.8|3.9|7.5|2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5.8|0.6|0.4|1.1|7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8.8|1|1.4|10.5|4.3|5.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2|4.3|5|30.5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|16|6.6|5.7|2.1|2.6|2.3|4.5|2|4.8|1|1|7.1|10.6|16.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79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7|2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1.8|5.1|13.1|1.4|3.6|27.9|1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6|9.7|11.4|14.3|4.4|22.5|47.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3.8|12.9|3.1|1.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4|6.6|1.4|159.9|1.6|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2.5|1.3|2.4|1.7|1.6|37.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5.7|0.5|0.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1.2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5.5|76.9|72.1|1.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.5|35.8|78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4.1|1.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3.4|7.8|3.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|1.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3.6|0.8|37.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5|1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9|4.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12.8|24.6|8.9|9.7|26.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35.3|13.5|13.9|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5.9|1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6|5.5|2.8|36.8|3.6|4|65.2|1.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5|1.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|1|0.9|21.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8|0.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4|5.2|12|1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4|5.6|17.4|55.8|2.7|10.3|10.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3.3|41.2|29.7|269.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7|1.4|0.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2.3|4.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8|54.6|0.6|0.7|31.5|1.9|5.4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18.1|14.3|6.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5.5|75|18.5|1.1|4.2|4.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7.3|141.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9|1.5|6.7|14.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9|13.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|15.7|41.8|2.4|8.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1|103.3|21.4|3.9|3.4|7|2.5|88.3|6|3.3|2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|16|6.6|5.7|2.1|2.6|2.3|4.5|2|4.8|1|1|7.1|10.6|16.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|4.2|5.4|12.4|3.1|12|3.1|1.4|2.9|0.5|0.4|0.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|2.5|3|4.6|3.6|1.7|62.7|93.9|1.9|1.3|1.9|0.7|0.9|5.2|1.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6.6|1.2|3.1|1.3|1.9|1.5|63.4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8|1|14.1|36|14.8|1.1|64.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8|1|14.1|36|14.8|1.1|64.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8.3|20|2.9|85.4|10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31822</TotalTime>
  <Words>5990</Words>
  <Application>Microsoft Office PowerPoint</Application>
  <PresentationFormat>On-screen Show (4:3)</PresentationFormat>
  <Paragraphs>1621</Paragraphs>
  <Slides>133</Slides>
  <Notes>16</Notes>
  <HiddenSlides>0</HiddenSlides>
  <MMClips>108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133</vt:i4>
      </vt:variant>
    </vt:vector>
  </HeadingPairs>
  <TitlesOfParts>
    <vt:vector size="134" baseType="lpstr">
      <vt:lpstr>Oriel</vt:lpstr>
      <vt:lpstr>Asynchronous NIO Programming</vt:lpstr>
      <vt:lpstr>NIO Driver Implementation</vt:lpstr>
      <vt:lpstr>NIO Driver Implementation (Review)</vt:lpstr>
      <vt:lpstr>Server Connect</vt:lpstr>
      <vt:lpstr>Client Connect</vt:lpstr>
      <vt:lpstr>Send and Receive Client Name</vt:lpstr>
      <vt:lpstr>Send and Receive Message</vt:lpstr>
      <vt:lpstr>NIO Driver Implementation</vt:lpstr>
      <vt:lpstr>Problem: Impedance Mismatch</vt:lpstr>
      <vt:lpstr>Message Flow</vt:lpstr>
      <vt:lpstr>Duplex Bound Port</vt:lpstr>
      <vt:lpstr>Duplex Input Port</vt:lpstr>
      <vt:lpstr>Simulating Input Port Using Bounded Port</vt:lpstr>
      <vt:lpstr>Bounded to Input Ports</vt:lpstr>
      <vt:lpstr>Scatter/Gather</vt:lpstr>
      <vt:lpstr>Gather/Scatter</vt:lpstr>
      <vt:lpstr>Sender: Accounting for Sending Scatter</vt:lpstr>
      <vt:lpstr>Write Process</vt:lpstr>
      <vt:lpstr>Sender: Accounting for Scatter</vt:lpstr>
      <vt:lpstr>Driver Write Process</vt:lpstr>
      <vt:lpstr>Sender: Accounting for Sending Gather</vt:lpstr>
      <vt:lpstr>Size Header</vt:lpstr>
      <vt:lpstr>Receiver: Accounting for Scattered Messages</vt:lpstr>
      <vt:lpstr>Drive Read Process</vt:lpstr>
      <vt:lpstr>Receiver: Accounting for Gathered Messages</vt:lpstr>
      <vt:lpstr>Read Limit Can Overcome Problem</vt:lpstr>
      <vt:lpstr>Reading a Message Unit (Size or Message)</vt:lpstr>
      <vt:lpstr>Initial Step </vt:lpstr>
      <vt:lpstr>Reading Size</vt:lpstr>
      <vt:lpstr>Extract Size</vt:lpstr>
      <vt:lpstr>Next Round</vt:lpstr>
      <vt:lpstr>Reading Message</vt:lpstr>
      <vt:lpstr>More Efficient Algorithm</vt:lpstr>
      <vt:lpstr>More Efficient Algorithm</vt:lpstr>
      <vt:lpstr>Initial State</vt:lpstr>
      <vt:lpstr>Reading Available Bytes</vt:lpstr>
      <vt:lpstr>&gt;= Expected Size</vt:lpstr>
      <vt:lpstr>Mark First Unconsumed Byte</vt:lpstr>
      <vt:lpstr>&lt; Expected Message</vt:lpstr>
      <vt:lpstr>Read Next</vt:lpstr>
      <vt:lpstr>Extracting again</vt:lpstr>
      <vt:lpstr>All Consumed</vt:lpstr>
      <vt:lpstr> Read per Message (Review)</vt:lpstr>
      <vt:lpstr>Read as Much as in System Buffer: More Efficient Algorithm (Review)</vt:lpstr>
      <vt:lpstr>Inefficient vs. Efficient</vt:lpstr>
      <vt:lpstr>Testing Gather/Scatter</vt:lpstr>
      <vt:lpstr>Gather: Sending Messages in Quick Succession</vt:lpstr>
      <vt:lpstr>Scatter: Multiple Listener Execution with Correct Arguments </vt:lpstr>
      <vt:lpstr>Testing Scatter/Gather</vt:lpstr>
      <vt:lpstr>Thread Decomposition</vt:lpstr>
      <vt:lpstr>How Many Selection Threads?</vt:lpstr>
      <vt:lpstr>Selecting Thread</vt:lpstr>
      <vt:lpstr>Asynchronous NIO Send Upper and Lower Halves</vt:lpstr>
      <vt:lpstr>General  Device Driver Architecture</vt:lpstr>
      <vt:lpstr>TTY  Output Driver</vt:lpstr>
      <vt:lpstr>TTY Input Driver</vt:lpstr>
      <vt:lpstr>Asynchronous NIO Receive Upper and Lower Halves?</vt:lpstr>
      <vt:lpstr>Synchronous NIO Receive Upper and Lower Halves</vt:lpstr>
      <vt:lpstr>Producer Synchronization</vt:lpstr>
      <vt:lpstr>TTY  Output Driver</vt:lpstr>
      <vt:lpstr>Consumer Synchronization</vt:lpstr>
      <vt:lpstr>Select Thread Rule</vt:lpstr>
      <vt:lpstr>Analogous Interrupt Rule? </vt:lpstr>
      <vt:lpstr>TTY  Output Driver Cannot Block</vt:lpstr>
      <vt:lpstr>TTY  Input driver Cannot Block</vt:lpstr>
      <vt:lpstr>Half Synchronized Bounded Buffer</vt:lpstr>
      <vt:lpstr>Output Buffer Copying?</vt:lpstr>
      <vt:lpstr>Output Buffer Copying? (Review)</vt:lpstr>
      <vt:lpstr>Matching Input and Output Buffers</vt:lpstr>
      <vt:lpstr>Matching Input and Output Buffers</vt:lpstr>
      <vt:lpstr>Input Buffer Copying?</vt:lpstr>
      <vt:lpstr>How many Input Buffers</vt:lpstr>
      <vt:lpstr>Multiple Views of Byte Array</vt:lpstr>
      <vt:lpstr>Send and Receive Message</vt:lpstr>
      <vt:lpstr>Server Connect</vt:lpstr>
      <vt:lpstr>Accept</vt:lpstr>
      <vt:lpstr>Executing Accepts</vt:lpstr>
      <vt:lpstr>Client Connect</vt:lpstr>
      <vt:lpstr>Connect</vt:lpstr>
      <vt:lpstr>Executing Connects</vt:lpstr>
      <vt:lpstr>Multiple Select Calls</vt:lpstr>
      <vt:lpstr>Requests per Channel</vt:lpstr>
      <vt:lpstr>Lower-Half Algorithm</vt:lpstr>
      <vt:lpstr>Request Life Time: Upper and Lower-Half Actions</vt:lpstr>
      <vt:lpstr>Request Channel: Interest Ops State Transition Diagram</vt:lpstr>
      <vt:lpstr>Client Message Channel: Interest Ops State Transition Diagram</vt:lpstr>
      <vt:lpstr>Server Message Channel: Interest Ops State Transition Diagram</vt:lpstr>
      <vt:lpstr>NIO Tasks and Techniques</vt:lpstr>
      <vt:lpstr>Separation of Concern and Intermediate Abstractions</vt:lpstr>
      <vt:lpstr>Layers So Far (Ignoring Duplex/Simplex)</vt:lpstr>
      <vt:lpstr>NIO Layering</vt:lpstr>
      <vt:lpstr>Upper Half Driver Classes (Already Seen)</vt:lpstr>
      <vt:lpstr>Lower Half Driver Classes</vt:lpstr>
      <vt:lpstr>Command Object</vt:lpstr>
      <vt:lpstr>Asynchronous Command Object</vt:lpstr>
      <vt:lpstr>Command Classes</vt:lpstr>
      <vt:lpstr>Layer to Classes</vt:lpstr>
      <vt:lpstr>Layer to Classes</vt:lpstr>
      <vt:lpstr>Façade Pattern</vt:lpstr>
      <vt:lpstr>Selector</vt:lpstr>
      <vt:lpstr>ServerSocket and Socket Channels</vt:lpstr>
      <vt:lpstr>Observable NIO Façade: New Abstraction</vt:lpstr>
      <vt:lpstr>The Complexity of NIO</vt:lpstr>
      <vt:lpstr>Incremental Abstractions</vt:lpstr>
      <vt:lpstr>Incremental Abstractions</vt:lpstr>
      <vt:lpstr>Extra Slides</vt:lpstr>
      <vt:lpstr>Server Connect</vt:lpstr>
      <vt:lpstr>Client Connect</vt:lpstr>
      <vt:lpstr>Send and Receive Message</vt:lpstr>
      <vt:lpstr>Pipe-Based Extensibility</vt:lpstr>
      <vt:lpstr>Duplex to Input Ports</vt:lpstr>
      <vt:lpstr>Send/Receive Blocking Times?: Message Pipe Line</vt:lpstr>
      <vt:lpstr>Pipe: Late Binding Information Source/Sink</vt:lpstr>
      <vt:lpstr>Port Types, Connect and Send</vt:lpstr>
      <vt:lpstr>Port Observer Patterns</vt:lpstr>
      <vt:lpstr>GIPC Design Features</vt:lpstr>
      <vt:lpstr>Connect</vt:lpstr>
      <vt:lpstr>Client Skeleton (Upcalls)</vt:lpstr>
      <vt:lpstr>Client Skeleton</vt:lpstr>
      <vt:lpstr>Physical Connection and Communication</vt:lpstr>
      <vt:lpstr>No Impedance Mismatch</vt:lpstr>
      <vt:lpstr>Asynchronous NIO Receive Upper and Lower Halves?</vt:lpstr>
      <vt:lpstr>All Listeners called by Selection Thread</vt:lpstr>
      <vt:lpstr>Simulating Sends With Async NIO</vt:lpstr>
      <vt:lpstr>Simulating  GIPC Send</vt:lpstr>
      <vt:lpstr>Send and Receive Message</vt:lpstr>
      <vt:lpstr>Overcoming Impedance Mismatch in Communication</vt:lpstr>
      <vt:lpstr>Overcoming Impedance Mismatch in Communication</vt:lpstr>
      <vt:lpstr>ObserverNIOManager</vt:lpstr>
      <vt:lpstr>Main from NIO Tutorial</vt:lpstr>
      <vt:lpstr>Response Handler</vt:lpstr>
      <vt:lpstr>Improving Generality</vt:lpstr>
      <vt:lpstr>From Pattern to Abstraction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2709</cp:revision>
  <dcterms:created xsi:type="dcterms:W3CDTF">2006-08-16T00:00:00Z</dcterms:created>
  <dcterms:modified xsi:type="dcterms:W3CDTF">2011-11-07T19:24:52Z</dcterms:modified>
</cp:coreProperties>
</file>