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s/slide221.xml" ContentType="application/vnd.openxmlformats-officedocument.presentationml.slide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tags/tag106.xml" ContentType="application/vnd.openxmlformats-officedocument.presentationml.tag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tags/tag131.xml" ContentType="application/vnd.openxmlformats-officedocument.presentationml.tag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tags/tag133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tags/tag53.xml" ContentType="application/vnd.openxmlformats-officedocument.presentationml.tags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slides/slide167.xml" ContentType="application/vnd.openxmlformats-officedocument.presentationml.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tags/tag55.xml" ContentType="application/vnd.openxmlformats-officedocument.presentationml.tags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207.xml" ContentType="application/vnd.openxmlformats-officedocument.presentationml.slide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1"/>
  </p:notesMasterIdLst>
  <p:handoutMasterIdLst>
    <p:handoutMasterId r:id="rId242"/>
  </p:handoutMasterIdLst>
  <p:sldIdLst>
    <p:sldId id="256" r:id="rId2"/>
    <p:sldId id="257" r:id="rId3"/>
    <p:sldId id="258" r:id="rId4"/>
    <p:sldId id="260" r:id="rId5"/>
    <p:sldId id="331" r:id="rId6"/>
    <p:sldId id="406" r:id="rId7"/>
    <p:sldId id="407" r:id="rId8"/>
    <p:sldId id="409" r:id="rId9"/>
    <p:sldId id="366" r:id="rId10"/>
    <p:sldId id="410" r:id="rId11"/>
    <p:sldId id="261" r:id="rId12"/>
    <p:sldId id="262" r:id="rId13"/>
    <p:sldId id="263" r:id="rId14"/>
    <p:sldId id="321" r:id="rId15"/>
    <p:sldId id="332" r:id="rId16"/>
    <p:sldId id="265" r:id="rId17"/>
    <p:sldId id="268" r:id="rId18"/>
    <p:sldId id="267" r:id="rId19"/>
    <p:sldId id="272" r:id="rId20"/>
    <p:sldId id="274" r:id="rId21"/>
    <p:sldId id="273" r:id="rId22"/>
    <p:sldId id="388" r:id="rId23"/>
    <p:sldId id="389" r:id="rId24"/>
    <p:sldId id="391" r:id="rId25"/>
    <p:sldId id="269" r:id="rId26"/>
    <p:sldId id="271" r:id="rId27"/>
    <p:sldId id="275" r:id="rId28"/>
    <p:sldId id="276" r:id="rId29"/>
    <p:sldId id="277" r:id="rId30"/>
    <p:sldId id="279" r:id="rId31"/>
    <p:sldId id="379" r:id="rId32"/>
    <p:sldId id="374" r:id="rId33"/>
    <p:sldId id="381" r:id="rId34"/>
    <p:sldId id="337" r:id="rId35"/>
    <p:sldId id="339" r:id="rId36"/>
    <p:sldId id="338" r:id="rId37"/>
    <p:sldId id="340" r:id="rId38"/>
    <p:sldId id="382" r:id="rId39"/>
    <p:sldId id="372" r:id="rId40"/>
    <p:sldId id="384" r:id="rId41"/>
    <p:sldId id="343" r:id="rId42"/>
    <p:sldId id="344" r:id="rId43"/>
    <p:sldId id="345" r:id="rId44"/>
    <p:sldId id="346" r:id="rId45"/>
    <p:sldId id="347" r:id="rId46"/>
    <p:sldId id="349" r:id="rId47"/>
    <p:sldId id="351" r:id="rId48"/>
    <p:sldId id="352" r:id="rId49"/>
    <p:sldId id="350" r:id="rId50"/>
    <p:sldId id="386" r:id="rId51"/>
    <p:sldId id="387" r:id="rId52"/>
    <p:sldId id="392" r:id="rId53"/>
    <p:sldId id="396" r:id="rId54"/>
    <p:sldId id="393" r:id="rId55"/>
    <p:sldId id="394" r:id="rId56"/>
    <p:sldId id="395" r:id="rId57"/>
    <p:sldId id="416" r:id="rId58"/>
    <p:sldId id="413" r:id="rId59"/>
    <p:sldId id="414" r:id="rId60"/>
    <p:sldId id="415" r:id="rId61"/>
    <p:sldId id="412" r:id="rId62"/>
    <p:sldId id="447" r:id="rId63"/>
    <p:sldId id="448" r:id="rId64"/>
    <p:sldId id="449" r:id="rId65"/>
    <p:sldId id="450" r:id="rId66"/>
    <p:sldId id="451" r:id="rId67"/>
    <p:sldId id="453" r:id="rId68"/>
    <p:sldId id="469" r:id="rId69"/>
    <p:sldId id="417" r:id="rId70"/>
    <p:sldId id="425" r:id="rId71"/>
    <p:sldId id="418" r:id="rId72"/>
    <p:sldId id="420" r:id="rId73"/>
    <p:sldId id="421" r:id="rId74"/>
    <p:sldId id="426" r:id="rId75"/>
    <p:sldId id="422" r:id="rId76"/>
    <p:sldId id="423" r:id="rId77"/>
    <p:sldId id="454" r:id="rId78"/>
    <p:sldId id="424" r:id="rId79"/>
    <p:sldId id="428" r:id="rId80"/>
    <p:sldId id="429" r:id="rId81"/>
    <p:sldId id="430" r:id="rId82"/>
    <p:sldId id="431" r:id="rId83"/>
    <p:sldId id="432" r:id="rId84"/>
    <p:sldId id="586" r:id="rId85"/>
    <p:sldId id="587" r:id="rId86"/>
    <p:sldId id="588" r:id="rId87"/>
    <p:sldId id="433" r:id="rId88"/>
    <p:sldId id="434" r:id="rId89"/>
    <p:sldId id="435" r:id="rId90"/>
    <p:sldId id="436" r:id="rId91"/>
    <p:sldId id="437" r:id="rId92"/>
    <p:sldId id="438" r:id="rId93"/>
    <p:sldId id="505" r:id="rId94"/>
    <p:sldId id="472" r:id="rId95"/>
    <p:sldId id="440" r:id="rId96"/>
    <p:sldId id="441" r:id="rId97"/>
    <p:sldId id="442" r:id="rId98"/>
    <p:sldId id="443" r:id="rId99"/>
    <p:sldId id="444" r:id="rId100"/>
    <p:sldId id="445" r:id="rId101"/>
    <p:sldId id="468" r:id="rId102"/>
    <p:sldId id="456" r:id="rId103"/>
    <p:sldId id="589" r:id="rId104"/>
    <p:sldId id="458" r:id="rId105"/>
    <p:sldId id="459" r:id="rId106"/>
    <p:sldId id="460" r:id="rId107"/>
    <p:sldId id="461" r:id="rId108"/>
    <p:sldId id="462" r:id="rId109"/>
    <p:sldId id="464" r:id="rId110"/>
    <p:sldId id="465" r:id="rId111"/>
    <p:sldId id="466" r:id="rId112"/>
    <p:sldId id="591" r:id="rId113"/>
    <p:sldId id="467" r:id="rId114"/>
    <p:sldId id="475" r:id="rId115"/>
    <p:sldId id="476" r:id="rId116"/>
    <p:sldId id="477" r:id="rId117"/>
    <p:sldId id="478" r:id="rId118"/>
    <p:sldId id="536" r:id="rId119"/>
    <p:sldId id="537" r:id="rId120"/>
    <p:sldId id="539" r:id="rId121"/>
    <p:sldId id="479" r:id="rId122"/>
    <p:sldId id="481" r:id="rId123"/>
    <p:sldId id="592" r:id="rId124"/>
    <p:sldId id="621" r:id="rId125"/>
    <p:sldId id="622" r:id="rId126"/>
    <p:sldId id="482" r:id="rId127"/>
    <p:sldId id="486" r:id="rId128"/>
    <p:sldId id="487" r:id="rId129"/>
    <p:sldId id="484" r:id="rId130"/>
    <p:sldId id="488" r:id="rId131"/>
    <p:sldId id="489" r:id="rId132"/>
    <p:sldId id="490" r:id="rId133"/>
    <p:sldId id="492" r:id="rId134"/>
    <p:sldId id="493" r:id="rId135"/>
    <p:sldId id="504" r:id="rId136"/>
    <p:sldId id="495" r:id="rId137"/>
    <p:sldId id="480" r:id="rId138"/>
    <p:sldId id="498" r:id="rId139"/>
    <p:sldId id="499" r:id="rId140"/>
    <p:sldId id="497" r:id="rId141"/>
    <p:sldId id="506" r:id="rId142"/>
    <p:sldId id="507" r:id="rId143"/>
    <p:sldId id="533" r:id="rId144"/>
    <p:sldId id="509" r:id="rId145"/>
    <p:sldId id="515" r:id="rId146"/>
    <p:sldId id="512" r:id="rId147"/>
    <p:sldId id="522" r:id="rId148"/>
    <p:sldId id="523" r:id="rId149"/>
    <p:sldId id="524" r:id="rId150"/>
    <p:sldId id="525" r:id="rId151"/>
    <p:sldId id="614" r:id="rId152"/>
    <p:sldId id="612" r:id="rId153"/>
    <p:sldId id="613" r:id="rId154"/>
    <p:sldId id="516" r:id="rId155"/>
    <p:sldId id="517" r:id="rId156"/>
    <p:sldId id="518" r:id="rId157"/>
    <p:sldId id="615" r:id="rId158"/>
    <p:sldId id="528" r:id="rId159"/>
    <p:sldId id="625" r:id="rId160"/>
    <p:sldId id="628" r:id="rId161"/>
    <p:sldId id="629" r:id="rId162"/>
    <p:sldId id="630" r:id="rId163"/>
    <p:sldId id="530" r:id="rId164"/>
    <p:sldId id="603" r:id="rId165"/>
    <p:sldId id="604" r:id="rId166"/>
    <p:sldId id="605" r:id="rId167"/>
    <p:sldId id="617" r:id="rId168"/>
    <p:sldId id="616" r:id="rId169"/>
    <p:sldId id="607" r:id="rId170"/>
    <p:sldId id="609" r:id="rId171"/>
    <p:sldId id="541" r:id="rId172"/>
    <p:sldId id="542" r:id="rId173"/>
    <p:sldId id="610" r:id="rId174"/>
    <p:sldId id="543" r:id="rId175"/>
    <p:sldId id="551" r:id="rId176"/>
    <p:sldId id="550" r:id="rId177"/>
    <p:sldId id="552" r:id="rId178"/>
    <p:sldId id="553" r:id="rId179"/>
    <p:sldId id="554" r:id="rId180"/>
    <p:sldId id="602" r:id="rId181"/>
    <p:sldId id="618" r:id="rId182"/>
    <p:sldId id="546" r:id="rId183"/>
    <p:sldId id="556" r:id="rId184"/>
    <p:sldId id="557" r:id="rId185"/>
    <p:sldId id="559" r:id="rId186"/>
    <p:sldId id="560" r:id="rId187"/>
    <p:sldId id="563" r:id="rId188"/>
    <p:sldId id="564" r:id="rId189"/>
    <p:sldId id="549" r:id="rId190"/>
    <p:sldId id="570" r:id="rId191"/>
    <p:sldId id="568" r:id="rId192"/>
    <p:sldId id="566" r:id="rId193"/>
    <p:sldId id="567" r:id="rId194"/>
    <p:sldId id="569" r:id="rId195"/>
    <p:sldId id="572" r:id="rId196"/>
    <p:sldId id="573" r:id="rId197"/>
    <p:sldId id="574" r:id="rId198"/>
    <p:sldId id="575" r:id="rId199"/>
    <p:sldId id="576" r:id="rId200"/>
    <p:sldId id="619" r:id="rId201"/>
    <p:sldId id="580" r:id="rId202"/>
    <p:sldId id="582" r:id="rId203"/>
    <p:sldId id="623" r:id="rId204"/>
    <p:sldId id="584" r:id="rId205"/>
    <p:sldId id="585" r:id="rId206"/>
    <p:sldId id="577" r:id="rId207"/>
    <p:sldId id="597" r:id="rId208"/>
    <p:sldId id="598" r:id="rId209"/>
    <p:sldId id="532" r:id="rId210"/>
    <p:sldId id="508" r:id="rId211"/>
    <p:sldId id="402" r:id="rId212"/>
    <p:sldId id="400" r:id="rId213"/>
    <p:sldId id="398" r:id="rId214"/>
    <p:sldId id="399" r:id="rId215"/>
    <p:sldId id="401" r:id="rId216"/>
    <p:sldId id="371" r:id="rId217"/>
    <p:sldId id="292" r:id="rId218"/>
    <p:sldId id="334" r:id="rId219"/>
    <p:sldId id="325" r:id="rId220"/>
    <p:sldId id="317" r:id="rId221"/>
    <p:sldId id="318" r:id="rId222"/>
    <p:sldId id="306" r:id="rId223"/>
    <p:sldId id="296" r:id="rId224"/>
    <p:sldId id="270" r:id="rId225"/>
    <p:sldId id="278" r:id="rId226"/>
    <p:sldId id="259" r:id="rId227"/>
    <p:sldId id="377" r:id="rId228"/>
    <p:sldId id="378" r:id="rId229"/>
    <p:sldId id="452" r:id="rId230"/>
    <p:sldId id="455" r:id="rId231"/>
    <p:sldId id="470" r:id="rId232"/>
    <p:sldId id="471" r:id="rId233"/>
    <p:sldId id="474" r:id="rId234"/>
    <p:sldId id="590" r:id="rId235"/>
    <p:sldId id="593" r:id="rId236"/>
    <p:sldId id="594" r:id="rId237"/>
    <p:sldId id="595" r:id="rId238"/>
    <p:sldId id="596" r:id="rId239"/>
    <p:sldId id="620" r:id="rId24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915" autoAdjust="0"/>
  </p:normalViewPr>
  <p:slideViewPr>
    <p:cSldViewPr>
      <p:cViewPr>
        <p:scale>
          <a:sx n="70" d="100"/>
          <a:sy n="70" d="100"/>
        </p:scale>
        <p:origin x="-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notesMaster" Target="notesMasters/notesMaster1.xml"/><Relationship Id="rId246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handoutMaster" Target="handoutMasters/handout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37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9.wav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0.wav"/><Relationship Id="rId1" Type="http://schemas.openxmlformats.org/officeDocument/2006/relationships/tags" Target="../tags/tag67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1.wav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2.wav"/><Relationship Id="rId1" Type="http://schemas.openxmlformats.org/officeDocument/2006/relationships/tags" Target="../tags/tag69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3.wav"/><Relationship Id="rId1" Type="http://schemas.openxmlformats.org/officeDocument/2006/relationships/tags" Target="../tags/tag70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4.wav"/><Relationship Id="rId1" Type="http://schemas.openxmlformats.org/officeDocument/2006/relationships/tags" Target="../tags/tag71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5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6.wav"/><Relationship Id="rId1" Type="http://schemas.openxmlformats.org/officeDocument/2006/relationships/tags" Target="../tags/tag72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7.wav"/><Relationship Id="rId1" Type="http://schemas.openxmlformats.org/officeDocument/2006/relationships/tags" Target="../tags/tag73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8.wav"/><Relationship Id="rId1" Type="http://schemas.openxmlformats.org/officeDocument/2006/relationships/tags" Target="../tags/tag7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9.wav"/><Relationship Id="rId1" Type="http://schemas.openxmlformats.org/officeDocument/2006/relationships/tags" Target="../tags/tag75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0.wav"/><Relationship Id="rId1" Type="http://schemas.openxmlformats.org/officeDocument/2006/relationships/tags" Target="../tags/tag76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1.wav"/><Relationship Id="rId1" Type="http://schemas.openxmlformats.org/officeDocument/2006/relationships/tags" Target="../tags/tag77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2.wav"/><Relationship Id="rId1" Type="http://schemas.openxmlformats.org/officeDocument/2006/relationships/tags" Target="../tags/tag78.xm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3.wav"/><Relationship Id="rId1" Type="http://schemas.openxmlformats.org/officeDocument/2006/relationships/tags" Target="../tags/tag79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4.wav"/><Relationship Id="rId1" Type="http://schemas.openxmlformats.org/officeDocument/2006/relationships/tags" Target="../tags/tag80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5.wav"/><Relationship Id="rId1" Type="http://schemas.openxmlformats.org/officeDocument/2006/relationships/tags" Target="../tags/tag81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6.wav"/><Relationship Id="rId1" Type="http://schemas.openxmlformats.org/officeDocument/2006/relationships/tags" Target="../tags/tag82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7.wav"/><Relationship Id="rId1" Type="http://schemas.openxmlformats.org/officeDocument/2006/relationships/tags" Target="../tags/tag83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8.wav"/><Relationship Id="rId1" Type="http://schemas.openxmlformats.org/officeDocument/2006/relationships/tags" Target="../tags/tag8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9.wav"/><Relationship Id="rId1" Type="http://schemas.openxmlformats.org/officeDocument/2006/relationships/tags" Target="../tags/tag85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0.wav"/><Relationship Id="rId1" Type="http://schemas.openxmlformats.org/officeDocument/2006/relationships/tags" Target="../tags/tag86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1.wav"/><Relationship Id="rId1" Type="http://schemas.openxmlformats.org/officeDocument/2006/relationships/tags" Target="../tags/tag87.xm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3.wav"/><Relationship Id="rId1" Type="http://schemas.openxmlformats.org/officeDocument/2006/relationships/tags" Target="../tags/tag88.xml"/><Relationship Id="rId4" Type="http://schemas.openxmlformats.org/officeDocument/2006/relationships/image" Target="../media/image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4.wav"/><Relationship Id="rId1" Type="http://schemas.openxmlformats.org/officeDocument/2006/relationships/tags" Target="../tags/tag89.xml"/><Relationship Id="rId4" Type="http://schemas.openxmlformats.org/officeDocument/2006/relationships/image" Target="../media/image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5.wav"/><Relationship Id="rId1" Type="http://schemas.openxmlformats.org/officeDocument/2006/relationships/tags" Target="../tags/tag90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6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dewan/comp734/gipc/classe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7.wav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8.wav"/><Relationship Id="rId1" Type="http://schemas.openxmlformats.org/officeDocument/2006/relationships/tags" Target="../tags/tag9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9.wav"/><Relationship Id="rId1" Type="http://schemas.openxmlformats.org/officeDocument/2006/relationships/tags" Target="../tags/tag92.xml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0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1.wav"/><Relationship Id="rId1" Type="http://schemas.openxmlformats.org/officeDocument/2006/relationships/tags" Target="../tags/tag93.xml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2.wav"/><Relationship Id="rId1" Type="http://schemas.openxmlformats.org/officeDocument/2006/relationships/tags" Target="../tags/tag94.xml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3.wav"/><Relationship Id="rId1" Type="http://schemas.openxmlformats.org/officeDocument/2006/relationships/tags" Target="../tags/tag95.xml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4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5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6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7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9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0.wav"/><Relationship Id="rId1" Type="http://schemas.openxmlformats.org/officeDocument/2006/relationships/tags" Target="../tags/tag96.xml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1.wav"/><Relationship Id="rId1" Type="http://schemas.openxmlformats.org/officeDocument/2006/relationships/tags" Target="../tags/tag97.xml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3.wav"/><Relationship Id="rId1" Type="http://schemas.openxmlformats.org/officeDocument/2006/relationships/tags" Target="../tags/tag98.xml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4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5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6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7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8.wav"/><Relationship Id="rId1" Type="http://schemas.openxmlformats.org/officeDocument/2006/relationships/tags" Target="../tags/tag99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9.wav"/><Relationship Id="rId1" Type="http://schemas.openxmlformats.org/officeDocument/2006/relationships/tags" Target="../tags/tag100.xml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0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1.wav"/><Relationship Id="rId1" Type="http://schemas.openxmlformats.org/officeDocument/2006/relationships/tags" Target="../tags/tag101.xml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2.wav"/><Relationship Id="rId1" Type="http://schemas.openxmlformats.org/officeDocument/2006/relationships/tags" Target="../tags/tag102.xml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3.wav"/><Relationship Id="rId1" Type="http://schemas.openxmlformats.org/officeDocument/2006/relationships/tags" Target="../tags/tag103.xml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4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5.wav"/><Relationship Id="rId1" Type="http://schemas.openxmlformats.org/officeDocument/2006/relationships/tags" Target="../tags/tag104.xml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6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7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9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0.wav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1.wav"/><Relationship Id="rId1" Type="http://schemas.openxmlformats.org/officeDocument/2006/relationships/tags" Target="../tags/tag105.xml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2.wav"/><Relationship Id="rId1" Type="http://schemas.openxmlformats.org/officeDocument/2006/relationships/tags" Target="../tags/tag106.xml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3.wav"/><Relationship Id="rId1" Type="http://schemas.openxmlformats.org/officeDocument/2006/relationships/tags" Target="../tags/tag107.xml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4.wav"/><Relationship Id="rId1" Type="http://schemas.openxmlformats.org/officeDocument/2006/relationships/tags" Target="../tags/tag108.xml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5.wav"/><Relationship Id="rId1" Type="http://schemas.openxmlformats.org/officeDocument/2006/relationships/tags" Target="../tags/tag109.xml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6.wav"/><Relationship Id="rId1" Type="http://schemas.openxmlformats.org/officeDocument/2006/relationships/tags" Target="../tags/tag110.xml"/><Relationship Id="rId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8.wav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9.wav"/><Relationship Id="rId1" Type="http://schemas.openxmlformats.org/officeDocument/2006/relationships/tags" Target="../tags/tag111.xml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0.wav"/><Relationship Id="rId1" Type="http://schemas.openxmlformats.org/officeDocument/2006/relationships/tags" Target="../tags/tag112.xml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1.wav"/><Relationship Id="rId1" Type="http://schemas.openxmlformats.org/officeDocument/2006/relationships/tags" Target="../tags/tag113.xml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2.wav"/><Relationship Id="rId1" Type="http://schemas.openxmlformats.org/officeDocument/2006/relationships/tags" Target="../tags/tag114.xml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3.wav"/><Relationship Id="rId1" Type="http://schemas.openxmlformats.org/officeDocument/2006/relationships/tags" Target="../tags/tag115.xml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4.wav"/><Relationship Id="rId1" Type="http://schemas.openxmlformats.org/officeDocument/2006/relationships/tags" Target="../tags/tag116.xml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5.wav"/><Relationship Id="rId1" Type="http://schemas.openxmlformats.org/officeDocument/2006/relationships/tags" Target="../tags/tag117.xml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6.wav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8.wav"/><Relationship Id="rId1" Type="http://schemas.openxmlformats.org/officeDocument/2006/relationships/tags" Target="../tags/tag118.xml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9.wav"/><Relationship Id="rId1" Type="http://schemas.openxmlformats.org/officeDocument/2006/relationships/tags" Target="../tags/tag119.xml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0.wav"/><Relationship Id="rId1" Type="http://schemas.openxmlformats.org/officeDocument/2006/relationships/tags" Target="../tags/tag120.xml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1.wav"/><Relationship Id="rId1" Type="http://schemas.openxmlformats.org/officeDocument/2006/relationships/tags" Target="../tags/tag121.xml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2.wav"/><Relationship Id="rId1" Type="http://schemas.openxmlformats.org/officeDocument/2006/relationships/tags" Target="../tags/tag122.xml"/><Relationship Id="rId4" Type="http://schemas.openxmlformats.org/officeDocument/2006/relationships/image" Target="../media/image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3.wav"/><Relationship Id="rId1" Type="http://schemas.openxmlformats.org/officeDocument/2006/relationships/tags" Target="../tags/tag123.xml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4.wav"/><Relationship Id="rId1" Type="http://schemas.openxmlformats.org/officeDocument/2006/relationships/tags" Target="../tags/tag124.xml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5.wav"/><Relationship Id="rId1" Type="http://schemas.openxmlformats.org/officeDocument/2006/relationships/tags" Target="../tags/tag125.xml"/><Relationship Id="rId4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6.wav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7.wav"/><Relationship Id="rId1" Type="http://schemas.openxmlformats.org/officeDocument/2006/relationships/tags" Target="../tags/tag12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8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9.wav"/><Relationship Id="rId1" Type="http://schemas.openxmlformats.org/officeDocument/2006/relationships/tags" Target="../tags/tag127.xml"/><Relationship Id="rId4" Type="http://schemas.openxmlformats.org/officeDocument/2006/relationships/image" Target="../media/image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0.wav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1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2.wav"/><Relationship Id="rId1" Type="http://schemas.openxmlformats.org/officeDocument/2006/relationships/tags" Target="../tags/tag128.xml"/><Relationship Id="rId4" Type="http://schemas.openxmlformats.org/officeDocument/2006/relationships/image" Target="../media/image2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3.wav"/><Relationship Id="rId1" Type="http://schemas.openxmlformats.org/officeDocument/2006/relationships/tags" Target="../tags/tag129.xml"/><Relationship Id="rId4" Type="http://schemas.openxmlformats.org/officeDocument/2006/relationships/image" Target="../media/image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4.wav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5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6.wav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7.wav"/><Relationship Id="rId1" Type="http://schemas.openxmlformats.org/officeDocument/2006/relationships/tags" Target="../tags/tag13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8.wav"/><Relationship Id="rId1" Type="http://schemas.openxmlformats.org/officeDocument/2006/relationships/tags" Target="../tags/tag131.xml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9.wav"/><Relationship Id="rId1" Type="http://schemas.openxmlformats.org/officeDocument/2006/relationships/tags" Target="../tags/tag132.xml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0.wav"/><Relationship Id="rId1" Type="http://schemas.openxmlformats.org/officeDocument/2006/relationships/tags" Target="../tags/tag133.xml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1.wav"/><Relationship Id="rId1" Type="http://schemas.openxmlformats.org/officeDocument/2006/relationships/tags" Target="../tags/tag134.xml"/><Relationship Id="rId4" Type="http://schemas.openxmlformats.org/officeDocument/2006/relationships/image" Target="../media/image2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2.wav"/><Relationship Id="rId1" Type="http://schemas.openxmlformats.org/officeDocument/2006/relationships/tags" Target="../tags/tag135.xml"/><Relationship Id="rId4" Type="http://schemas.openxmlformats.org/officeDocument/2006/relationships/image" Target="../media/image2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3.wav"/><Relationship Id="rId1" Type="http://schemas.openxmlformats.org/officeDocument/2006/relationships/tags" Target="../tags/tag136.xml"/><Relationship Id="rId4" Type="http://schemas.openxmlformats.org/officeDocument/2006/relationships/image" Target="../media/image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4.wav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137.xml"/><Relationship Id="rId4" Type="http://schemas.openxmlformats.org/officeDocument/2006/relationships/image" Target="../media/image2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38.xml"/><Relationship Id="rId4" Type="http://schemas.openxmlformats.org/officeDocument/2006/relationships/image" Target="../media/image2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5.wav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13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6.wav"/><Relationship Id="rId1" Type="http://schemas.openxmlformats.org/officeDocument/2006/relationships/tags" Target="../tags/tag141.xml"/><Relationship Id="rId4" Type="http://schemas.openxmlformats.org/officeDocument/2006/relationships/image" Target="../media/image13.pn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5.wav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7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1.wav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5.wav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6.wav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8.wav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1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6.wav"/><Relationship Id="rId1" Type="http://schemas.openxmlformats.org/officeDocument/2006/relationships/tags" Target="../tags/tag39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40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0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1.wav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6.wav"/><Relationship Id="rId1" Type="http://schemas.openxmlformats.org/officeDocument/2006/relationships/tags" Target="../tags/tag43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7.wav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9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0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4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5.wav"/><Relationship Id="rId1" Type="http://schemas.openxmlformats.org/officeDocument/2006/relationships/tags" Target="../tags/tag45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6.wav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7.wav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8.wav"/><Relationship Id="rId1" Type="http://schemas.openxmlformats.org/officeDocument/2006/relationships/tags" Target="../tags/tag4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9.wav"/><Relationship Id="rId1" Type="http://schemas.openxmlformats.org/officeDocument/2006/relationships/tags" Target="../tags/tag49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0.wav"/><Relationship Id="rId1" Type="http://schemas.openxmlformats.org/officeDocument/2006/relationships/tags" Target="../tags/tag50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1.wav"/><Relationship Id="rId1" Type="http://schemas.openxmlformats.org/officeDocument/2006/relationships/tags" Target="../tags/tag51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3.wav"/><Relationship Id="rId1" Type="http://schemas.openxmlformats.org/officeDocument/2006/relationships/tags" Target="../tags/tag52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4.wav"/><Relationship Id="rId1" Type="http://schemas.openxmlformats.org/officeDocument/2006/relationships/tags" Target="../tags/tag53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5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6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7.wav"/><Relationship Id="rId1" Type="http://schemas.openxmlformats.org/officeDocument/2006/relationships/tags" Target="../tags/tag55.xml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9.wav"/><Relationship Id="rId1" Type="http://schemas.openxmlformats.org/officeDocument/2006/relationships/tags" Target="../tags/tag56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0.wav"/><Relationship Id="rId1" Type="http://schemas.openxmlformats.org/officeDocument/2006/relationships/tags" Target="../tags/tag5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1.wav"/><Relationship Id="rId1" Type="http://schemas.openxmlformats.org/officeDocument/2006/relationships/tags" Target="../tags/tag58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2.wav"/><Relationship Id="rId1" Type="http://schemas.openxmlformats.org/officeDocument/2006/relationships/tags" Target="../tags/tag59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3.wav"/><Relationship Id="rId1" Type="http://schemas.openxmlformats.org/officeDocument/2006/relationships/tags" Target="../tags/tag60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4.wav"/><Relationship Id="rId1" Type="http://schemas.openxmlformats.org/officeDocument/2006/relationships/tags" Target="../tags/tag61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5.wav"/><Relationship Id="rId1" Type="http://schemas.openxmlformats.org/officeDocument/2006/relationships/tags" Target="../tags/tag62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6.wav"/><Relationship Id="rId1" Type="http://schemas.openxmlformats.org/officeDocument/2006/relationships/tags" Target="../tags/tag63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7.wav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8.wav"/><Relationship Id="rId1" Type="http://schemas.openxmlformats.org/officeDocument/2006/relationships/tags" Target="../tags/tag6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Object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~PP1552.WAV">
            <a:hlinkClick r:id="" action="ppaction://media"/>
          </p:cNvPr>
          <p:cNvPicPr>
            <a:picLocks noRot="1" noChangeAspect="1"/>
          </p:cNvPicPr>
          <p:nvPr>
            <a:wavAudioFile r:embed="rId1" name="~PP15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Send-Receive Coupling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95400" y="2590800"/>
            <a:ext cx="1447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Type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95400" y="3733800"/>
            <a:ext cx="1447800" cy="884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Known Translated Type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410200" y="3657600"/>
            <a:ext cx="21336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Unknown Type Sequence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1524000"/>
            <a:ext cx="2362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Heterogeneity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48200" y="1524000"/>
            <a:ext cx="3200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Sequencing Heterogeneity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1800" y="6172200"/>
            <a:ext cx="2895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pic>
        <p:nvPicPr>
          <p:cNvPr id="11" name="~PP3894.WAV">
            <a:hlinkClick r:id="" action="ppaction://media"/>
          </p:cNvPr>
          <p:cNvPicPr>
            <a:picLocks noRot="1" noChangeAspect="1"/>
          </p:cNvPicPr>
          <p:nvPr>
            <a:wavAudioFile r:embed="rId2" name="~PP38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335137" y="2511188"/>
            <a:ext cx="21336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  <a:r>
              <a:rPr lang="en-US" dirty="0" smtClean="0"/>
              <a:t>nown Type Sequence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6351452" y="3309573"/>
            <a:ext cx="3920491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Increasing Heterogeneity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295400" y="5004748"/>
            <a:ext cx="6248400" cy="710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Unknown Translated Type and Sequence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46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Special Methods: GIPC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143000"/>
            <a:ext cx="777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5486400"/>
            <a:ext cx="48006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2600" y="3352800"/>
            <a:ext cx="5941743" cy="649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constructoir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method with special signature called when object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599" y="4123900"/>
            <a:ext cx="5941743" cy="6459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Similar mechanism in other systems integrated with extendibility support(later)</a:t>
            </a:r>
          </a:p>
        </p:txBody>
      </p:sp>
      <p:pic>
        <p:nvPicPr>
          <p:cNvPr id="8" name="~PP2592.WAV">
            <a:hlinkClick r:id="" action="ppaction://media"/>
          </p:cNvPr>
          <p:cNvPicPr>
            <a:picLocks noRot="1" noChangeAspect="1"/>
          </p:cNvPicPr>
          <p:nvPr>
            <a:wavAudioFile r:embed="rId2" name="~PP25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70596569"/>
      </p:ext>
    </p:extLst>
  </p:cSld>
  <p:clrMapOvr>
    <a:masterClrMapping/>
  </p:clrMapOvr>
  <p:transition advTm="43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Phases Serialization/Deserialization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914400" y="1447800"/>
            <a:ext cx="1828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467634" y="1493293"/>
            <a:ext cx="2057400" cy="67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Deserialization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685800" y="27773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Sent Object to (Physical/Logical) Structure 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31292" y="45299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Structure to  Serialized Representation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5448300" y="45299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Serialized Representation to Structure 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448300" y="27773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(Logical/Physical) Structure to  Remote Object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8800" y="3978891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720954" y="3921457"/>
            <a:ext cx="0" cy="572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3"/>
          </p:cNvCxnSpPr>
          <p:nvPr/>
        </p:nvCxnSpPr>
        <p:spPr>
          <a:xfrm flipH="1">
            <a:off x="3322092" y="5122459"/>
            <a:ext cx="2011908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1981200" y="5979994"/>
            <a:ext cx="4914900" cy="72902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may combine phases or interleave them (a la scanning and parsing)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4495800"/>
            <a:ext cx="7886700" cy="120157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284.WAV">
            <a:hlinkClick r:id="" action="ppaction://media"/>
          </p:cNvPr>
          <p:cNvPicPr>
            <a:picLocks noRot="1" noChangeAspect="1"/>
          </p:cNvPicPr>
          <p:nvPr>
            <a:wavAudioFile r:embed="rId2" name="~PP28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91101744"/>
      </p:ext>
    </p:extLst>
  </p:cSld>
  <p:clrMapOvr>
    <a:masterClrMapping/>
  </p:clrMapOvr>
  <p:transition advTm="9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Serialization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5905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9078373">
            <a:off x="3909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1504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6764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90700" y="11430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352800" y="3458177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rot="5400000" flipH="1" flipV="1">
            <a:off x="6000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86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9078373">
            <a:off x="5801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4" name="Rectangle 23"/>
          <p:cNvSpPr/>
          <p:nvPr/>
        </p:nvSpPr>
        <p:spPr>
          <a:xfrm rot="2367831">
            <a:off x="75606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7086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7150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57600" y="2844988"/>
            <a:ext cx="1524000" cy="470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95601" y="4953000"/>
            <a:ext cx="2819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Nature of serialized message?</a:t>
            </a:r>
          </a:p>
        </p:txBody>
      </p:sp>
      <p:pic>
        <p:nvPicPr>
          <p:cNvPr id="21" name="~PP3699.WAV">
            <a:hlinkClick r:id="" action="ppaction://media"/>
          </p:cNvPr>
          <p:cNvPicPr>
            <a:picLocks noRot="1" noChangeAspect="1"/>
          </p:cNvPicPr>
          <p:nvPr>
            <a:wavAudioFile r:embed="rId2" name="~PP369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7973129"/>
      </p:ext>
    </p:extLst>
  </p:cSld>
  <p:clrMapOvr>
    <a:masterClrMapping/>
  </p:clrMapOvr>
  <p:transition advTm="1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Nature of Serialized Message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362200" y="1905000"/>
            <a:ext cx="1901020" cy="8376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(Id Serialization)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11472" y="1905000"/>
            <a:ext cx="160020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(Serialization)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4247" y="4572000"/>
            <a:ext cx="3057668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Type is optional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4320" y="3529084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Type ID can be string or some other well-defined identifier</a:t>
            </a:r>
          </a:p>
        </p:txBody>
      </p:sp>
      <p:pic>
        <p:nvPicPr>
          <p:cNvPr id="7" name="~PP1108.WAV">
            <a:hlinkClick r:id="" action="ppaction://media"/>
          </p:cNvPr>
          <p:cNvPicPr>
            <a:picLocks noRot="1" noChangeAspect="1"/>
          </p:cNvPicPr>
          <p:nvPr>
            <a:wavAudioFile r:embed="rId2" name="~PP11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70704126"/>
      </p:ext>
    </p:extLst>
  </p:cSld>
  <p:clrMapOvr>
    <a:masterClrMapping/>
  </p:clrMapOvr>
  <p:transition advTm="165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Type ID Needed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57316" y="13716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Type needed when other party does not know primitive type or class of  received 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4140" y="3682052"/>
            <a:ext cx="262548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6452" y="3657600"/>
            <a:ext cx="2618664" cy="557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7316" y="21336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Port or application may constrain values to expected types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0728" y="28956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remote assignment or procedure call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7316" y="3682052"/>
            <a:ext cx="262548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7316" y="21336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Port or application may constrain values to expected types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57316" y="28956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remote assignment or procedure call, types well defined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5943" y="5257800"/>
            <a:ext cx="52578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Nature of value representation?</a:t>
            </a:r>
          </a:p>
        </p:txBody>
      </p:sp>
      <p:pic>
        <p:nvPicPr>
          <p:cNvPr id="12" name="~PP2462.WAV">
            <a:hlinkClick r:id="" action="ppaction://media"/>
          </p:cNvPr>
          <p:cNvPicPr>
            <a:picLocks noRot="1" noChangeAspect="1"/>
          </p:cNvPicPr>
          <p:nvPr>
            <a:wavAudioFile r:embed="rId2" name="~PP24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29811957"/>
      </p:ext>
    </p:extLst>
  </p:cSld>
  <p:clrMapOvr>
    <a:masterClrMapping/>
  </p:clrMapOvr>
  <p:transition advTm="17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Primitive Binary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= 3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2895600"/>
            <a:ext cx="1066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7400" y="4038600"/>
            <a:ext cx="99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3505200"/>
            <a:ext cx="1066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x86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4724400"/>
            <a:ext cx="99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IBM 370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5800" y="5867400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Network/External value representation: Some agreed upon binary representation of value in a sequence of bytes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39972" y="3492121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667000" y="3492121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639972" y="39624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667000" y="39624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24" name="~PP723.WAV">
            <a:hlinkClick r:id="" action="ppaction://media"/>
          </p:cNvPr>
          <p:cNvPicPr>
            <a:picLocks noRot="1" noChangeAspect="1"/>
          </p:cNvPicPr>
          <p:nvPr>
            <a:wavAudioFile r:embed="rId2" name="~PP7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17351123"/>
      </p:ext>
    </p:extLst>
  </p:cSld>
  <p:clrMapOvr>
    <a:masterClrMapping/>
  </p:clrMapOvr>
  <p:transition advTm="59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Textual Primary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= 3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2895600"/>
            <a:ext cx="1066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7400" y="4038600"/>
            <a:ext cx="99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3505200"/>
            <a:ext cx="1066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x86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4724400"/>
            <a:ext cx="99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IBM 370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5800" y="5891284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Textual: A  standard string representation of value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24200" y="35052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“3”</a:t>
            </a:r>
            <a:endParaRPr lang="en-US" dirty="0"/>
          </a:p>
        </p:txBody>
      </p:sp>
      <p:pic>
        <p:nvPicPr>
          <p:cNvPr id="24" name="~PP970.WAV">
            <a:hlinkClick r:id="" action="ppaction://media"/>
          </p:cNvPr>
          <p:cNvPicPr>
            <a:picLocks noRot="1" noChangeAspect="1"/>
          </p:cNvPicPr>
          <p:nvPr>
            <a:wavAudioFile r:embed="rId1" name="~PP97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922822"/>
      </p:ext>
    </p:extLst>
  </p:cSld>
  <p:clrMapOvr>
    <a:masterClrMapping/>
  </p:clrMapOvr>
  <p:transition advTm="241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Textual vs. Binary Primitive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1600200"/>
            <a:ext cx="6781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Inefficient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23622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Human readable: debugging and logging 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38862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Can be sent over SMTP and HTTP (XML Serialization, SOAP, Web Services)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31242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Consistent with Composite Object Serialization for Heterogeneous Platforms</a:t>
            </a:r>
          </a:p>
        </p:txBody>
      </p:sp>
      <p:pic>
        <p:nvPicPr>
          <p:cNvPr id="11" name="~PP1111.WAV">
            <a:hlinkClick r:id="" action="ppaction://media"/>
          </p:cNvPr>
          <p:cNvPicPr>
            <a:picLocks noRot="1" noChangeAspect="1"/>
          </p:cNvPicPr>
          <p:nvPr>
            <a:wavAudioFile r:embed="rId2" name="~PP11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9670057"/>
      </p:ext>
    </p:extLst>
  </p:cSld>
  <p:clrMapOvr>
    <a:masterClrMapping/>
  </p:clrMapOvr>
  <p:transition advTm="28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SMTP for IPC?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8288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No connection set up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5908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Sometimes speed not necessary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33528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Chess program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41148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Human to process communication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0600" y="4876800"/>
            <a:ext cx="67818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Invoke remote service with appropriately formatted email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" y="1066800"/>
            <a:ext cx="6781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Slow – many processes involved on path</a:t>
            </a:r>
          </a:p>
        </p:txBody>
      </p:sp>
      <p:pic>
        <p:nvPicPr>
          <p:cNvPr id="9" name="~PP3419.WAV">
            <a:hlinkClick r:id="" action="ppaction://media"/>
          </p:cNvPr>
          <p:cNvPicPr>
            <a:picLocks noRot="1" noChangeAspect="1"/>
          </p:cNvPicPr>
          <p:nvPr>
            <a:wavAudioFile r:embed="rId2" name="~PP34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41659505"/>
      </p:ext>
    </p:extLst>
  </p:cSld>
  <p:clrMapOvr>
    <a:masterClrMapping/>
  </p:clrMapOvr>
  <p:transition advTm="39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Composing Primitive Values 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2876550" y="15049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2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9078373">
            <a:off x="2676957" y="17810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4436451" y="17711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3962400" y="15240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90801" y="10668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5079" y="3276600"/>
            <a:ext cx="88881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71800" y="3276600"/>
            <a:ext cx="113304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0"/>
            <a:endCxn id="19" idx="2"/>
          </p:cNvCxnSpPr>
          <p:nvPr/>
        </p:nvCxnSpPr>
        <p:spPr>
          <a:xfrm flipV="1">
            <a:off x="2227002" y="4422583"/>
            <a:ext cx="1991443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84077" y="5489383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20049833">
            <a:off x="2736495" y="4710052"/>
            <a:ext cx="503629" cy="2238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 rot="2367831">
            <a:off x="4846605" y="4626438"/>
            <a:ext cx="467269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3077" y="5489383"/>
            <a:ext cx="1143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4201593" y="4422583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29994" y="3965383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0" name="Straight Arrow Connector 19"/>
          <p:cNvCxnSpPr>
            <a:stCxn id="24" idx="0"/>
          </p:cNvCxnSpPr>
          <p:nvPr/>
        </p:nvCxnSpPr>
        <p:spPr>
          <a:xfrm flipV="1">
            <a:off x="3381521" y="4467987"/>
            <a:ext cx="820071" cy="10213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8855746">
            <a:off x="3219019" y="4968788"/>
            <a:ext cx="503629" cy="223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38596" y="5489383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14400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r>
              <a:rPr lang="en-US" dirty="0" smtClean="0"/>
              <a:t>  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71684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</a:t>
            </a:r>
            <a:r>
              <a:rPr lang="en-US" baseline="30000" dirty="0"/>
              <a:t>2</a:t>
            </a:r>
            <a:r>
              <a:rPr lang="en-US" dirty="0" smtClean="0"/>
              <a:t>  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67284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C</a:t>
            </a:r>
            <a:r>
              <a:rPr lang="en-US" baseline="30000" dirty="0" err="1" smtClean="0"/>
              <a:t>n</a:t>
            </a:r>
            <a:r>
              <a:rPr lang="en-US" dirty="0" smtClean="0"/>
              <a:t> 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242981" y="4473675"/>
            <a:ext cx="0" cy="101570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970077" y="5489384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45207" y="6243849"/>
            <a:ext cx="905790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…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20603" y="1054290"/>
            <a:ext cx="3116523" cy="6983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for unnamed components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68370" y="3124200"/>
            <a:ext cx="3116523" cy="629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language and compiler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6012" y="1066800"/>
            <a:ext cx="2388588" cy="1163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68370" y="2590800"/>
            <a:ext cx="3116523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 when order of named fields is fixed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625294" y="1715840"/>
            <a:ext cx="3116523" cy="629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ordered and unordered collections (Set, List)</a:t>
            </a:r>
          </a:p>
        </p:txBody>
      </p:sp>
      <p:pic>
        <p:nvPicPr>
          <p:cNvPr id="39" name="~PP3890.WAV">
            <a:hlinkClick r:id="" action="ppaction://media"/>
          </p:cNvPr>
          <p:cNvPicPr>
            <a:picLocks noRot="1" noChangeAspect="1"/>
          </p:cNvPicPr>
          <p:nvPr>
            <a:wavAudioFile r:embed="rId2" name="~PP38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1255222"/>
      </p:ext>
    </p:extLst>
  </p:cSld>
  <p:clrMapOvr>
    <a:masterClrMapping/>
  </p:clrMapOvr>
  <p:transition advTm="34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3" grpId="0" animBg="1"/>
      <p:bldP spid="34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Atomic Remote Assignment: External Data Representation (XDR)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= 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943600"/>
            <a:ext cx="2743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Receiver’s copy  a clone of the sender’s copy?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2895600"/>
            <a:ext cx="1066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7400" y="4038600"/>
            <a:ext cx="99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3505200"/>
            <a:ext cx="1066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x86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4724400"/>
            <a:ext cx="99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IBM 370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62400" y="58674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Receiver’s copy  semantically equivalent to sender’s copy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43200" y="3657600"/>
            <a:ext cx="1828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Host-independent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eXternal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Data Representation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19800" y="2250742"/>
            <a:ext cx="2590800" cy="12544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value that has a direct XDR that does not have to be composed from other XDR’s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62700" y="1371600"/>
            <a:ext cx="18669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 Value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19800" y="3467100"/>
            <a:ext cx="2590800" cy="495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Primitive, Wrapper</a:t>
            </a:r>
          </a:p>
        </p:txBody>
      </p:sp>
      <p:pic>
        <p:nvPicPr>
          <p:cNvPr id="26" name="~PP2254.WAV">
            <a:hlinkClick r:id="" action="ppaction://media"/>
          </p:cNvPr>
          <p:cNvPicPr>
            <a:picLocks noRot="1" noChangeAspect="1"/>
          </p:cNvPicPr>
          <p:nvPr>
            <a:wavAudioFile r:embed="rId2" name="~PP22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Composing Named Primitive Values and Names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2876550" y="15049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2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9078373">
            <a:off x="2676957" y="17810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4436451" y="17711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3962400" y="15240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90801" y="10668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7800" y="3276600"/>
            <a:ext cx="92691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29756" y="3276600"/>
            <a:ext cx="1032644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0"/>
            <a:endCxn id="19" idx="2"/>
          </p:cNvCxnSpPr>
          <p:nvPr/>
        </p:nvCxnSpPr>
        <p:spPr>
          <a:xfrm flipV="1">
            <a:off x="1914525" y="4422583"/>
            <a:ext cx="1991443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71600" y="5489383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20049833">
            <a:off x="2424018" y="4710052"/>
            <a:ext cx="503629" cy="2238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 rot="2367831">
            <a:off x="4534128" y="4626438"/>
            <a:ext cx="467269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5489383"/>
            <a:ext cx="1143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3889116" y="4422583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17517" y="3965383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</a:t>
            </a:r>
          </a:p>
        </p:txBody>
      </p:sp>
      <p:cxnSp>
        <p:nvCxnSpPr>
          <p:cNvPr id="20" name="Straight Arrow Connector 19"/>
          <p:cNvCxnSpPr>
            <a:stCxn id="24" idx="0"/>
          </p:cNvCxnSpPr>
          <p:nvPr/>
        </p:nvCxnSpPr>
        <p:spPr>
          <a:xfrm flipV="1">
            <a:off x="3069044" y="4467987"/>
            <a:ext cx="820071" cy="10213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8855746">
            <a:off x="2906542" y="4968788"/>
            <a:ext cx="503629" cy="223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26119" y="5489383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50677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r>
              <a:rPr lang="en-US" dirty="0" smtClean="0"/>
              <a:t>  Name &amp;Value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31877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</a:t>
            </a:r>
            <a:r>
              <a:rPr lang="en-US" baseline="30000" dirty="0"/>
              <a:t>2</a:t>
            </a:r>
            <a:r>
              <a:rPr lang="en-US" dirty="0" smtClean="0"/>
              <a:t>  Name &amp;Value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91200" y="6243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C</a:t>
            </a:r>
            <a:r>
              <a:rPr lang="en-US" baseline="30000" dirty="0" err="1" smtClean="0"/>
              <a:t>n</a:t>
            </a:r>
            <a:r>
              <a:rPr lang="en-US" dirty="0" smtClean="0"/>
              <a:t> Name &amp;Value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930504" y="4473675"/>
            <a:ext cx="0" cy="101570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657600" y="5489384"/>
            <a:ext cx="10858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300" y="6243850"/>
            <a:ext cx="723900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…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20603" y="1054290"/>
            <a:ext cx="311652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Supports heterogeneous platforms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52600" y="3276600"/>
            <a:ext cx="121465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“Height"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962401" y="3276600"/>
            <a:ext cx="1295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“Weight"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678890" y="2018327"/>
            <a:ext cx="3116523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type names of components?</a:t>
            </a:r>
          </a:p>
        </p:txBody>
      </p:sp>
      <p:pic>
        <p:nvPicPr>
          <p:cNvPr id="34" name="~PP236.WAV">
            <a:hlinkClick r:id="" action="ppaction://media"/>
          </p:cNvPr>
          <p:cNvPicPr>
            <a:picLocks noRot="1" noChangeAspect="1"/>
          </p:cNvPicPr>
          <p:nvPr>
            <a:wavAudioFile r:embed="rId2" name="~PP2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63742779"/>
      </p:ext>
    </p:extLst>
  </p:cSld>
  <p:clrMapOvr>
    <a:masterClrMapping/>
  </p:clrMapOvr>
  <p:transition advTm="14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3" grpId="0" animBg="1"/>
      <p:bldP spid="4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Composing (Polymorphic) Object Values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47800" y="1359090"/>
            <a:ext cx="5638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{“hello”,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()}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352800" y="2438400"/>
            <a:ext cx="609600" cy="59841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67000" y="30480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9078373">
            <a:off x="3247154" y="2467250"/>
            <a:ext cx="46385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24" name="Rectangle 23"/>
          <p:cNvSpPr/>
          <p:nvPr/>
        </p:nvSpPr>
        <p:spPr>
          <a:xfrm rot="2367831">
            <a:off x="4264810" y="2475886"/>
            <a:ext cx="498257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[1]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38600" y="3048000"/>
            <a:ext cx="23622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962400" y="2438400"/>
            <a:ext cx="6477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352800" y="1981200"/>
            <a:ext cx="147455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6200" y="3810000"/>
            <a:ext cx="175574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831947" y="3810000"/>
            <a:ext cx="115549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“hello“ 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971800" y="3810000"/>
            <a:ext cx="285749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ABMISpreadsheet.class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5829299" y="3813412"/>
            <a:ext cx="285749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err="1" smtClean="0"/>
              <a:t>ABMISpreadsheet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1240998" y="4768187"/>
            <a:ext cx="215047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Polymorphic Object Component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715000" y="4686300"/>
            <a:ext cx="2150472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Component Serialization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82966" y="5754807"/>
            <a:ext cx="2290302" cy="630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573268" y="5770730"/>
            <a:ext cx="2290302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(Name &amp;) 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686626" y="5715000"/>
            <a:ext cx="2290302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(Name &amp;) Value 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6612454">
            <a:off x="6329131" y="2385793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pic>
        <p:nvPicPr>
          <p:cNvPr id="22" name="~PP2462.WAV">
            <a:hlinkClick r:id="" action="ppaction://media"/>
          </p:cNvPr>
          <p:cNvPicPr>
            <a:picLocks noRot="1" noChangeAspect="1"/>
          </p:cNvPicPr>
          <p:nvPr>
            <a:wavAudioFile r:embed="rId2" name="~PP24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61304315"/>
      </p:ext>
    </p:extLst>
  </p:cSld>
  <p:clrMapOvr>
    <a:masterClrMapping/>
  </p:clrMapOvr>
  <p:transition advTm="55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Duplicated Names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2876550" y="15049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2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9078373">
            <a:off x="2676957" y="17810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4436451" y="17711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77.0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3962400" y="15240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90801" y="10668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AnExtendedBMISpreadsheet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5486400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T</a:t>
            </a:r>
            <a:r>
              <a:rPr lang="en-US" baseline="30000" dirty="0" smtClean="0"/>
              <a:t>1 </a:t>
            </a:r>
            <a:r>
              <a:rPr lang="en-US" dirty="0" smtClean="0"/>
              <a:t>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20603" y="1054290"/>
            <a:ext cx="311652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multiple components with same name</a:t>
            </a:r>
          </a:p>
        </p:txBody>
      </p:sp>
      <p:sp>
        <p:nvSpPr>
          <p:cNvPr id="34" name="Rectangle 33"/>
          <p:cNvSpPr/>
          <p:nvPr/>
        </p:nvSpPr>
        <p:spPr>
          <a:xfrm rot="5400000">
            <a:off x="3695700" y="18669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29000" y="25908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 flipH="1" flipV="1">
            <a:off x="3467100" y="20193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638800" y="1828800"/>
            <a:ext cx="311652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public variable and property, variable in different classes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54890" y="3276600"/>
            <a:ext cx="92691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75.0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526846" y="3276600"/>
            <a:ext cx="1032644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349690" y="3276600"/>
            <a:ext cx="121465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“Height"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559491" y="3276600"/>
            <a:ext cx="1295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“Weight"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39890" y="3276600"/>
            <a:ext cx="2209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52400" y="3657600"/>
            <a:ext cx="3657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AnExtendedBMISpreadsheet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105399" y="3657600"/>
            <a:ext cx="92691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75.0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3810000" y="3657600"/>
            <a:ext cx="1295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“Weight"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2209800" y="5486400"/>
            <a:ext cx="2514600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T</a:t>
            </a:r>
            <a:r>
              <a:rPr lang="en-US" baseline="30000" dirty="0" smtClean="0"/>
              <a:t>1</a:t>
            </a:r>
            <a:r>
              <a:rPr lang="en-US" dirty="0" smtClean="0"/>
              <a:t> Declared  Components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29400" y="5481851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T</a:t>
            </a:r>
            <a:r>
              <a:rPr lang="en-US" baseline="30000" dirty="0" smtClean="0"/>
              <a:t>2</a:t>
            </a:r>
            <a:r>
              <a:rPr lang="en-US" dirty="0" smtClean="0"/>
              <a:t> Declared  Components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48200" y="5486400"/>
            <a:ext cx="1973523" cy="614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T</a:t>
            </a:r>
            <a:r>
              <a:rPr lang="en-US" baseline="30000" dirty="0" smtClean="0"/>
              <a:t>2 </a:t>
            </a:r>
            <a:r>
              <a:rPr lang="en-US" dirty="0" smtClean="0"/>
              <a:t>Serialization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~PP1066.WAV">
            <a:hlinkClick r:id="" action="ppaction://media"/>
          </p:cNvPr>
          <p:cNvPicPr>
            <a:picLocks noRot="1" noChangeAspect="1"/>
          </p:cNvPicPr>
          <p:nvPr>
            <a:wavAudioFile r:embed="rId2" name="~PP10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09830984"/>
      </p:ext>
    </p:extLst>
  </p:cSld>
  <p:clrMapOvr>
    <a:masterClrMapping/>
  </p:clrMapOvr>
  <p:transition advTm="162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5" grpId="0" animBg="1"/>
      <p:bldP spid="33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Tree Structures?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83007" y="3061647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48219" y="3328347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5299" y="1084996"/>
            <a:ext cx="3429000" cy="1483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Object[2];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bjects[1] = objects[0];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bjects[2] = objects;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2884580" y="3461697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[2]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08212" y="3521405"/>
            <a:ext cx="1588" cy="45464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209800" y="3976047"/>
            <a:ext cx="597207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03831" y="3328347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5536335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Object[].class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143000" y="3539389"/>
            <a:ext cx="499005" cy="8219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44940" y="4361383"/>
            <a:ext cx="1081017" cy="6486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“hello”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642005" y="3565050"/>
            <a:ext cx="0" cy="79633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7062523">
            <a:off x="952500" y="3631783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55" name="Rectangle 54"/>
          <p:cNvSpPr/>
          <p:nvPr/>
        </p:nvSpPr>
        <p:spPr>
          <a:xfrm rot="5400000">
            <a:off x="1676399" y="3748726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[1]</a:t>
            </a:r>
          </a:p>
        </p:txBody>
      </p:sp>
      <p:sp>
        <p:nvSpPr>
          <p:cNvPr id="10" name="Oval 9"/>
          <p:cNvSpPr/>
          <p:nvPr/>
        </p:nvSpPr>
        <p:spPr>
          <a:xfrm>
            <a:off x="1702107" y="267951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533400" y="4533331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752599" y="5536335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250892" y="5536335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885991" y="5536335"/>
            <a:ext cx="43860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272804" y="5536335"/>
            <a:ext cx="1615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349621" y="5536335"/>
            <a:ext cx="175574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8105368" y="5536335"/>
            <a:ext cx="378725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839773" y="5235054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516174" y="5238466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324600" y="5943600"/>
            <a:ext cx="0" cy="22732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727631" y="5933257"/>
            <a:ext cx="0" cy="24800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730807" y="6170921"/>
            <a:ext cx="3593793" cy="1723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1283007" y="6400800"/>
            <a:ext cx="721530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296772" y="5948523"/>
            <a:ext cx="0" cy="4447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4196604" y="835926"/>
            <a:ext cx="4491067" cy="5356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 keeps track of visited nodes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196604" y="1440402"/>
            <a:ext cx="4468321" cy="769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 number: number of first visits before a node first visited in recursive algorithm.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173857" y="2287421"/>
            <a:ext cx="4491068" cy="7605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corresponding nodes  visited in the order in serialization and deserialization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173857" y="3129603"/>
            <a:ext cx="4491068" cy="6803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serializes revisited node value by putting visit number of the node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173857" y="3887621"/>
            <a:ext cx="4491068" cy="7605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Deserialization converts  visit number to already constructed node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173857" y="4725821"/>
            <a:ext cx="4491068" cy="7605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Node numbers are internal pointers within serialized representation</a:t>
            </a:r>
          </a:p>
        </p:txBody>
      </p:sp>
      <p:pic>
        <p:nvPicPr>
          <p:cNvPr id="39" name="~PP159.WAV">
            <a:hlinkClick r:id="" action="ppaction://media"/>
          </p:cNvPr>
          <p:cNvPicPr>
            <a:picLocks noRot="1" noChangeAspect="1"/>
          </p:cNvPicPr>
          <p:nvPr>
            <a:wavAudioFile r:embed="rId2" name="~PP1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61912315"/>
      </p:ext>
    </p:extLst>
  </p:cSld>
  <p:clrMapOvr>
    <a:masterClrMapping/>
  </p:clrMapOvr>
  <p:transition advTm="26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8" grpId="0" animBg="1"/>
      <p:bldP spid="1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 Message Pointers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8800" y="2364474"/>
            <a:ext cx="4491067" cy="535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Point to previously visited value and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191000"/>
            <a:ext cx="4491067" cy="535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Point to previously visited value type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99097" y="1378424"/>
            <a:ext cx="215047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(and type) pointer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4076" y="3200400"/>
            <a:ext cx="215047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pointer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328.WAV">
            <a:hlinkClick r:id="" action="ppaction://media"/>
          </p:cNvPr>
          <p:cNvPicPr>
            <a:picLocks noRot="1" noChangeAspect="1"/>
          </p:cNvPicPr>
          <p:nvPr>
            <a:wavAudioFile r:embed="rId2" name="~PP32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47087725"/>
      </p:ext>
    </p:extLst>
  </p:cSld>
  <p:clrMapOvr>
    <a:masterClrMapping/>
  </p:clrMapOvr>
  <p:transition advTm="4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Repeated Types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83007" y="3061647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299" y="1084996"/>
            <a:ext cx="3429000" cy="1483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Object[2];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bjects[1] = “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5536335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Object[].class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143000" y="3539389"/>
            <a:ext cx="499005" cy="8219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44940" y="4361383"/>
            <a:ext cx="1081017" cy="6486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“hello”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642005" y="3565050"/>
            <a:ext cx="0" cy="79633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7062523">
            <a:off x="952500" y="3631783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55" name="Rectangle 54"/>
          <p:cNvSpPr/>
          <p:nvPr/>
        </p:nvSpPr>
        <p:spPr>
          <a:xfrm rot="5400000">
            <a:off x="1676399" y="3748726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[1]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52599" y="5536335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250892" y="5536335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638800" y="5536335"/>
            <a:ext cx="43860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272804" y="5536335"/>
            <a:ext cx="136599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TypeRef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516174" y="5238466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858104" y="5944879"/>
            <a:ext cx="0" cy="22732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727631" y="5933257"/>
            <a:ext cx="0" cy="24800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730808" y="6188158"/>
            <a:ext cx="3127296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096000" y="5536335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756128" y="2699979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1366682" y="4056583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965353" y="5231535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180421" y="2133593"/>
            <a:ext cx="3317888" cy="535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Supported in Java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180421" y="3574861"/>
            <a:ext cx="3317888" cy="63412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all  elements happen to be String?</a:t>
            </a:r>
          </a:p>
        </p:txBody>
      </p:sp>
      <p:pic>
        <p:nvPicPr>
          <p:cNvPr id="26" name="~PP3118.WAV">
            <a:hlinkClick r:id="" action="ppaction://media"/>
          </p:cNvPr>
          <p:cNvPicPr>
            <a:picLocks noRot="1" noChangeAspect="1"/>
          </p:cNvPicPr>
          <p:nvPr>
            <a:wavAudioFile r:embed="rId2" name="~PP31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88656034"/>
      </p:ext>
    </p:extLst>
  </p:cSld>
  <p:clrMapOvr>
    <a:masterClrMapping/>
  </p:clrMapOvr>
  <p:transition advTm="76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5" grpId="0" animBg="1"/>
      <p:bldP spid="4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Repeated Types With Programmer Tagging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83007" y="3061647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299" y="1084996"/>
            <a:ext cx="3429000" cy="1483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@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StringElement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Object[2];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bjects[1] = “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5536335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Object[].class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143000" y="3539389"/>
            <a:ext cx="499005" cy="8219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44940" y="4361383"/>
            <a:ext cx="1081017" cy="6486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“hello”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642005" y="3565050"/>
            <a:ext cx="0" cy="79633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7062523">
            <a:off x="952500" y="3631783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55" name="Rectangle 54"/>
          <p:cNvSpPr/>
          <p:nvPr/>
        </p:nvSpPr>
        <p:spPr>
          <a:xfrm rot="5400000">
            <a:off x="1676399" y="3748726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[1]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52599" y="5536335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250892" y="5536335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272804" y="5536335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32873" y="1998181"/>
            <a:ext cx="3430179" cy="9736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Supported in .NET XML Serialization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29200" y="3962400"/>
            <a:ext cx="3430179" cy="973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C# attributes used for dynamic XML generation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29200" y="2971800"/>
            <a:ext cx="3430179" cy="973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XML attribute used for manual XML composition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29200" y="1222044"/>
            <a:ext cx="3317888" cy="535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Element class name sent once</a:t>
            </a:r>
          </a:p>
        </p:txBody>
      </p:sp>
      <p:pic>
        <p:nvPicPr>
          <p:cNvPr id="19" name="~PP3115.WAV">
            <a:hlinkClick r:id="" action="ppaction://media"/>
          </p:cNvPr>
          <p:cNvPicPr>
            <a:picLocks noRot="1" noChangeAspect="1"/>
          </p:cNvPicPr>
          <p:nvPr>
            <a:wavAudioFile r:embed="rId2" name="~PP31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44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4" grpId="0" animBg="1"/>
      <p:bldP spid="23" grpId="0" animBg="1"/>
      <p:bldP spid="24" grpId="0" animBg="1"/>
      <p:bldP spid="1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 Message Compression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149515" y="1692322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2647808" y="1692322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02446" y="1676400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100739" y="1676400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95312" y="3425019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793605" y="3425019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8600" y="3425019"/>
            <a:ext cx="107231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Msg</a:t>
            </a:r>
            <a:r>
              <a:rPr lang="en-US" dirty="0" smtClean="0"/>
              <a:t> 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257712" y="3425019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Ref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543800" y="3425019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199043" y="3425019"/>
            <a:ext cx="107231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Msg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756005" y="3429000"/>
            <a:ext cx="767604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57060" y="5253819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String.class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255353" y="5253819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“hello”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719460" y="5253819"/>
            <a:ext cx="14982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Ref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7005548" y="5253819"/>
            <a:ext cx="10219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217753" y="5257800"/>
            <a:ext cx="767604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>
            <a:off x="2999097" y="914400"/>
            <a:ext cx="215047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Inter Message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678388" y="2667000"/>
            <a:ext cx="273181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 Message with Local Addressing and Headers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2720898" y="4373538"/>
            <a:ext cx="273181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 message with Global (type) Addressing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12259" y="5993642"/>
            <a:ext cx="7315201" cy="6574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 message compression reduces generality and correctness of serialization scheme</a:t>
            </a:r>
          </a:p>
        </p:txBody>
      </p:sp>
      <p:pic>
        <p:nvPicPr>
          <p:cNvPr id="25" name="~PP1251.WAV">
            <a:hlinkClick r:id="" action="ppaction://media"/>
          </p:cNvPr>
          <p:cNvPicPr>
            <a:picLocks noRot="1" noChangeAspect="1"/>
          </p:cNvPicPr>
          <p:nvPr>
            <a:wavAudioFile r:embed="rId2" name="~PP12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65875798"/>
      </p:ext>
    </p:extLst>
  </p:cSld>
  <p:clrMapOvr>
    <a:masterClrMapping/>
  </p:clrMapOvr>
  <p:transition advTm="16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 animBg="1"/>
      <p:bldP spid="5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Inter-Message Compression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1066800"/>
            <a:ext cx="85344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(objects);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objects[0] = 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(object);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0" y="39624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733800" y="39624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3962400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62000" y="5029200"/>
            <a:ext cx="6781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could be re created or reset to release cache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9050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25146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873.WAV">
            <a:hlinkClick r:id="" action="ppaction://media"/>
          </p:cNvPr>
          <p:cNvPicPr>
            <a:picLocks noRot="1" noChangeAspect="1"/>
          </p:cNvPicPr>
          <p:nvPr>
            <a:wavAudioFile r:embed="rId2" name="~PP38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9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 Correctness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43000" y="1143000"/>
            <a:ext cx="2133600" cy="3657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10800000" flipV="1">
            <a:off x="3124200" y="2133600"/>
            <a:ext cx="35814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629400" y="1066800"/>
            <a:ext cx="1676400" cy="1676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37" idx="2"/>
          </p:cNvCxnSpPr>
          <p:nvPr/>
        </p:nvCxnSpPr>
        <p:spPr>
          <a:xfrm rot="10800000">
            <a:off x="3124200" y="2895600"/>
            <a:ext cx="3505200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20909717">
            <a:off x="4595450" y="1916846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20892309">
            <a:off x="3224188" y="2200055"/>
            <a:ext cx="143514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859128">
            <a:off x="4405631" y="2919703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859128">
            <a:off x="5865817" y="3202094"/>
            <a:ext cx="6503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20909717">
            <a:off x="5976482" y="1723333"/>
            <a:ext cx="509012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629400" y="2895600"/>
            <a:ext cx="1676400" cy="1676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371600" y="4876800"/>
            <a:ext cx="5715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Assuming single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 for all receivers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71600" y="5562600"/>
            <a:ext cx="57150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is corrupted when assumption breaks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2247900" y="2628900"/>
            <a:ext cx="1371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0" y="6096000"/>
            <a:ext cx="57150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Relayer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~PP503.WAV">
            <a:hlinkClick r:id="" action="ppaction://media"/>
          </p:cNvPr>
          <p:cNvPicPr>
            <a:picLocks noRot="1" noChangeAspect="1"/>
          </p:cNvPicPr>
          <p:nvPr>
            <a:wavAudioFile r:embed="rId2" name="~PP50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Remote Assignment: Serialized XDR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 a = {3}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667000" y="24384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36" name="Rectangle 35"/>
          <p:cNvSpPr/>
          <p:nvPr/>
        </p:nvSpPr>
        <p:spPr>
          <a:xfrm>
            <a:off x="1600200" y="3886200"/>
            <a:ext cx="990600" cy="1524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791200" y="3048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90</a:t>
            </a:r>
            <a:endParaRPr lang="en-US" u="sng" dirty="0"/>
          </a:p>
        </p:txBody>
      </p:sp>
      <p:sp>
        <p:nvSpPr>
          <p:cNvPr id="43" name="Rectangle 42"/>
          <p:cNvSpPr/>
          <p:nvPr/>
        </p:nvSpPr>
        <p:spPr>
          <a:xfrm>
            <a:off x="4724400" y="3657600"/>
            <a:ext cx="990600" cy="1524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90</a:t>
            </a:r>
            <a:endParaRPr lang="en-US" u="sng" dirty="0"/>
          </a:p>
        </p:txBody>
      </p:sp>
      <p:sp>
        <p:nvSpPr>
          <p:cNvPr id="44" name="Rectangle 43"/>
          <p:cNvSpPr/>
          <p:nvPr/>
        </p:nvSpPr>
        <p:spPr>
          <a:xfrm>
            <a:off x="76200" y="5562600"/>
            <a:ext cx="5181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Serialization/Marshalling/Picking: gathering  a  program data structure  possibly scattered in memory into a serial  byte sequence (containing XDRs of primitive values)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34000" y="5562600"/>
            <a:ext cx="3200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Unmarshalling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 Unpicking:  Reconstructing  byte sequence into equivalent  data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38862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186</a:t>
            </a:r>
            <a:endParaRPr lang="en-US" u="sng" dirty="0"/>
          </a:p>
        </p:txBody>
      </p:sp>
      <p:sp>
        <p:nvSpPr>
          <p:cNvPr id="17" name="Rectangle 16"/>
          <p:cNvSpPr/>
          <p:nvPr/>
        </p:nvSpPr>
        <p:spPr>
          <a:xfrm>
            <a:off x="5791200" y="3655325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182</a:t>
            </a:r>
            <a:endParaRPr lang="en-US" u="sng" dirty="0"/>
          </a:p>
        </p:txBody>
      </p:sp>
      <p:pic>
        <p:nvPicPr>
          <p:cNvPr id="18" name="~PP3522.WAV">
            <a:hlinkClick r:id="" action="ppaction://media"/>
          </p:cNvPr>
          <p:cNvPicPr>
            <a:picLocks noRot="1" noChangeAspect="1"/>
          </p:cNvPicPr>
          <p:nvPr>
            <a:wavAudioFile r:embed="rId2" name="~PP352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7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6" grpId="0" animBg="1"/>
      <p:bldP spid="1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 Correctness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43000" y="1143000"/>
            <a:ext cx="2133600" cy="3657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10800000">
            <a:off x="2819400" y="1979611"/>
            <a:ext cx="3810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629400" y="1066800"/>
            <a:ext cx="1676400" cy="1676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95800" y="15240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8000" y="1524000"/>
            <a:ext cx="143514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629400" y="2895600"/>
            <a:ext cx="1676400" cy="1676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371600" y="5029200"/>
            <a:ext cx="5715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serialize separately for each destination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71600" y="5715000"/>
            <a:ext cx="57150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is expensive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1943100" y="2019300"/>
            <a:ext cx="1371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1943100" y="3467100"/>
            <a:ext cx="1371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Serializer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2819400" y="3810000"/>
            <a:ext cx="3810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943600" y="1524000"/>
            <a:ext cx="6503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962400" y="3352800"/>
            <a:ext cx="143514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pic>
        <p:nvPicPr>
          <p:cNvPr id="18" name="~PP1805.WAV">
            <a:hlinkClick r:id="" action="ppaction://media"/>
          </p:cNvPr>
          <p:cNvPicPr>
            <a:picLocks noRot="1" noChangeAspect="1"/>
          </p:cNvPicPr>
          <p:nvPr>
            <a:wavAudioFile r:embed="rId2" name="~PP18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Unknown Type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200" y="35814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does not know about the type of sent values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0200" y="48006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may have evolved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41910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may be type-independent (Logger, Monitor, Registry,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Realeyer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5761036"/>
            <a:ext cx="5562600" cy="762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support  receipt of value of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unknown type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~PP1709.WAV">
            <a:hlinkClick r:id="" action="ppaction://media"/>
          </p:cNvPr>
          <p:cNvPicPr>
            <a:picLocks noRot="1" noChangeAspect="1"/>
          </p:cNvPicPr>
          <p:nvPr>
            <a:wavAudioFile r:embed="rId2" name="~PP17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74880647"/>
      </p:ext>
    </p:extLst>
  </p:cSld>
  <p:clrMapOvr>
    <a:masterClrMapping/>
  </p:clrMapOvr>
  <p:transition advTm="73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Processing of Received Unknown Value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20" name="Oval 19"/>
          <p:cNvSpPr/>
          <p:nvPr/>
        </p:nvSpPr>
        <p:spPr>
          <a:xfrm>
            <a:off x="5455692" y="3950435"/>
            <a:ext cx="1890215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Forwardee</a:t>
            </a:r>
            <a:endParaRPr lang="en-US" dirty="0"/>
          </a:p>
        </p:txBody>
      </p:sp>
      <p:sp>
        <p:nvSpPr>
          <p:cNvPr id="3" name="Flowchart: Direct Access Storage 2"/>
          <p:cNvSpPr/>
          <p:nvPr/>
        </p:nvSpPr>
        <p:spPr>
          <a:xfrm>
            <a:off x="2188191" y="3775289"/>
            <a:ext cx="2743200" cy="9144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Storage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415585" y="3200400"/>
            <a:ext cx="0" cy="7500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759657" y="3200400"/>
            <a:ext cx="1641143" cy="7500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436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3200" y="3493235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74191" y="2839576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4461089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45257" y="4003889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0625" y="50292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no processing, can simply forward or store received representation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2900" y="56388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a way to get serialized buffer for value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2900" y="6248400"/>
            <a:ext cx="4953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 easy in Java</a:t>
            </a:r>
          </a:p>
        </p:txBody>
      </p:sp>
      <p:pic>
        <p:nvPicPr>
          <p:cNvPr id="23" name="~PP159.WAV">
            <a:hlinkClick r:id="" action="ppaction://media"/>
          </p:cNvPr>
          <p:cNvPicPr>
            <a:picLocks noRot="1" noChangeAspect="1"/>
          </p:cNvPicPr>
          <p:nvPr>
            <a:wavAudioFile r:embed="rId2" name="~PP1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47661268"/>
      </p:ext>
    </p:extLst>
  </p:cSld>
  <p:clrMapOvr>
    <a:masterClrMapping/>
  </p:clrMapOvr>
  <p:transition advTm="15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Processing to do With Unknown Type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9144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super 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31242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 signature using reflection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48006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method invocation request from requester that knows type and possibly sent the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600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Applet, Thread start method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2286000"/>
            <a:ext cx="571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Relies on  dynamic dispatch in virtual methods (Java)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3886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main method, getter, setter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5626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client loads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same and other clients make remote calls in it</a:t>
            </a:r>
          </a:p>
        </p:txBody>
      </p:sp>
      <p:pic>
        <p:nvPicPr>
          <p:cNvPr id="10" name="~PP214.WAV">
            <a:hlinkClick r:id="" action="ppaction://media"/>
          </p:cNvPr>
          <p:cNvPicPr>
            <a:picLocks noRot="1" noChangeAspect="1"/>
          </p:cNvPicPr>
          <p:nvPr>
            <a:wavAudioFile r:embed="rId1" name="~PP21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05932"/>
      </p:ext>
    </p:extLst>
  </p:cSld>
  <p:clrMapOvr>
    <a:masterClrMapping/>
  </p:clrMapOvr>
  <p:transition advTm="22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Processing of Received Unknown Value (Review)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20" name="Oval 19"/>
          <p:cNvSpPr/>
          <p:nvPr/>
        </p:nvSpPr>
        <p:spPr>
          <a:xfrm>
            <a:off x="5455692" y="3950435"/>
            <a:ext cx="1890215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Forwardee</a:t>
            </a:r>
            <a:endParaRPr lang="en-US" dirty="0"/>
          </a:p>
        </p:txBody>
      </p:sp>
      <p:sp>
        <p:nvSpPr>
          <p:cNvPr id="3" name="Flowchart: Direct Access Storage 2"/>
          <p:cNvSpPr/>
          <p:nvPr/>
        </p:nvSpPr>
        <p:spPr>
          <a:xfrm>
            <a:off x="2188191" y="3775289"/>
            <a:ext cx="2743200" cy="9144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Storage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415585" y="3200400"/>
            <a:ext cx="0" cy="7500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759657" y="3200400"/>
            <a:ext cx="1641143" cy="7500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436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3200" y="3493235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74191" y="2839576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4461089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45257" y="4003889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0625" y="50292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no processing, can simply forward or store received representation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2900" y="56388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a way to get serialized buffer for value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2900" y="6248400"/>
            <a:ext cx="4953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 easy in Java</a:t>
            </a:r>
          </a:p>
        </p:txBody>
      </p:sp>
      <p:pic>
        <p:nvPicPr>
          <p:cNvPr id="33" name="~PP226.WAV">
            <a:hlinkClick r:id="" action="ppaction://media"/>
          </p:cNvPr>
          <p:cNvPicPr>
            <a:picLocks noRot="1" noChangeAspect="1"/>
          </p:cNvPicPr>
          <p:nvPr>
            <a:wavAudioFile r:embed="rId2" name="~PP2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47504051"/>
      </p:ext>
    </p:extLst>
  </p:cSld>
  <p:clrMapOvr>
    <a:masterClrMapping/>
  </p:clrMapOvr>
  <p:transition advTm="190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5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Processing to do With Unknown Type </a:t>
            </a:r>
            <a:r>
              <a:rPr lang="en-US" sz="2800" smtClean="0"/>
              <a:t>(Review)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9144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super 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31242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 signature using reflection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48006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method invocation request from requester that knows type and possibly sent the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600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Applet, Thread start method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2286000"/>
            <a:ext cx="571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Relies on  dynamic dispatch in virtual methods (Java)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3886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main method, getter, setter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5626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client loads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same and other clients make remote calls in it</a:t>
            </a:r>
          </a:p>
        </p:txBody>
      </p:sp>
      <p:pic>
        <p:nvPicPr>
          <p:cNvPr id="17" name="~PP3276.WAV">
            <a:hlinkClick r:id="" action="ppaction://media"/>
          </p:cNvPr>
          <p:cNvPicPr>
            <a:picLocks noRot="1" noChangeAspect="1"/>
          </p:cNvPicPr>
          <p:nvPr>
            <a:wavAudioFile r:embed="rId2" name="~PP327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43253984"/>
      </p:ext>
    </p:extLst>
  </p:cSld>
  <p:clrMapOvr>
    <a:masterClrMapping/>
  </p:clrMapOvr>
  <p:transition advTm="297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Processing: Same Language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 Server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Browser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905000" y="12954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 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52600" y="38100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Applets are loaded dynamically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58385" y="24384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15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4671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 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52600" y="44196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There is a way  in Java to load classes from the network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58385" y="1349991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 T</a:t>
            </a:r>
          </a:p>
        </p:txBody>
      </p:sp>
      <p:pic>
        <p:nvPicPr>
          <p:cNvPr id="15" name="~PP2029.WAV">
            <a:hlinkClick r:id="" action="ppaction://media"/>
          </p:cNvPr>
          <p:cNvPicPr>
            <a:picLocks noRot="1" noChangeAspect="1"/>
          </p:cNvPicPr>
          <p:nvPr>
            <a:wavAudioFile r:embed="rId2" name="~PP20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9182879"/>
      </p:ext>
    </p:extLst>
  </p:cSld>
  <p:clrMapOvr>
    <a:masterClrMapping/>
  </p:clrMapOvr>
  <p:transition advTm="9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" grpId="0" animBg="1"/>
      <p:bldP spid="23" grpId="0" animBg="1"/>
      <p:bldP spid="35" grpId="0" animBg="1"/>
      <p:bldP spid="36" grpId="0" animBg="1"/>
      <p:bldP spid="37" grpId="0" animBg="1"/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Dynamic Loading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90600" y="2057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URLClassLoader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76600" y="2133600"/>
            <a:ext cx="4800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URLClassLoader</a:t>
            </a:r>
            <a:r>
              <a:rPr lang="en-US" dirty="0" smtClean="0"/>
              <a:t>(URL[] </a:t>
            </a:r>
            <a:r>
              <a:rPr lang="en-US" dirty="0" err="1" smtClean="0"/>
              <a:t>aSearchPath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6600" y="2819400"/>
            <a:ext cx="4800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</a:t>
            </a:r>
            <a:r>
              <a:rPr lang="en-US" dirty="0" err="1" smtClean="0"/>
              <a:t>loadClass</a:t>
            </a:r>
            <a:r>
              <a:rPr lang="en-US" dirty="0" smtClean="0"/>
              <a:t>(String </a:t>
            </a:r>
            <a:r>
              <a:rPr lang="en-US" dirty="0" err="1" smtClean="0"/>
              <a:t>aFullClassName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90600" y="3657600"/>
            <a:ext cx="2286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276600" y="3733800"/>
            <a:ext cx="4800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URL(String </a:t>
            </a:r>
            <a:r>
              <a:rPr lang="en-US" dirty="0" err="1" smtClean="0"/>
              <a:t>aURLString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~PP3119.WAV">
            <a:hlinkClick r:id="" action="ppaction://media"/>
          </p:cNvPr>
          <p:cNvPicPr>
            <a:picLocks noRot="1" noChangeAspect="1"/>
          </p:cNvPicPr>
          <p:nvPr>
            <a:wavAudioFile r:embed="rId1" name="~PP311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9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Loading Remote Class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8600" y="838200"/>
            <a:ext cx="84582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Class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loadClass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aURLOfClassesFolder,String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aFullClassName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URL[]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urlSearchPath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{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URL(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aURLOfClassesFolder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};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URLClassLoader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loader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URLClassLoader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urlSearchPath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loader.loadClass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aFullClassName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MalformedURLException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ClassNotFoundException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28600" y="5562600"/>
            <a:ext cx="84582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 smtClean="0"/>
              <a:t>loadClass</a:t>
            </a:r>
            <a:r>
              <a:rPr lang="en-US" b="1" dirty="0" smtClean="0"/>
              <a:t>(“ </a:t>
            </a:r>
            <a:r>
              <a:rPr lang="en-US" b="1" u="sng" dirty="0" smtClean="0">
                <a:hlinkClick r:id="rId3"/>
              </a:rPr>
              <a:t>www.cs.unc.edu/~dewan/comp734/gipc/classes</a:t>
            </a:r>
            <a:r>
              <a:rPr lang="en-US" b="1" u="sng" dirty="0" smtClean="0"/>
              <a:t> </a:t>
            </a:r>
            <a:r>
              <a:rPr lang="en-US" b="1" dirty="0" smtClean="0"/>
              <a:t>”   , “</a:t>
            </a:r>
            <a:r>
              <a:rPr lang="en-US" b="1" dirty="0" err="1" smtClean="0"/>
              <a:t>bmi.ABMISpreadsheet</a:t>
            </a:r>
            <a:r>
              <a:rPr lang="en-US" b="1" dirty="0" smtClean="0"/>
              <a:t>”) </a:t>
            </a:r>
            <a:endParaRPr lang="en-US" b="1" dirty="0"/>
          </a:p>
        </p:txBody>
      </p:sp>
      <p:pic>
        <p:nvPicPr>
          <p:cNvPr id="6" name="~PP3913.WAV">
            <a:hlinkClick r:id="" action="ppaction://media"/>
          </p:cNvPr>
          <p:cNvPicPr>
            <a:picLocks noRot="1" noChangeAspect="1"/>
          </p:cNvPicPr>
          <p:nvPr>
            <a:wavAudioFile r:embed="rId1" name="~PP39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8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Processing: Same Language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336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52600" y="35052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 URL for location to load class can be sent  to receiver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436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72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86200" y="1600200"/>
            <a:ext cx="685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52600" y="57150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would be nice if classes were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communicatedwithout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requiring URLs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86200" y="1066800"/>
            <a:ext cx="685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41148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URL returned by </a:t>
            </a:r>
            <a:r>
              <a:rPr lang="en-US" dirty="0" err="1" smtClean="0"/>
              <a:t>RMIClassLoader.getClassAnnotation</a:t>
            </a:r>
            <a:r>
              <a:rPr lang="en-US" dirty="0" smtClean="0"/>
              <a:t> (class)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2600" y="47244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return non null in Web Servers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22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pic>
        <p:nvPicPr>
          <p:cNvPr id="22" name="~PP1713.WAV">
            <a:hlinkClick r:id="" action="ppaction://media"/>
          </p:cNvPr>
          <p:cNvPicPr>
            <a:picLocks noRot="1" noChangeAspect="1"/>
          </p:cNvPicPr>
          <p:nvPr>
            <a:wavAudioFile r:embed="rId2" name="~PP17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9182879"/>
      </p:ext>
    </p:extLst>
  </p:cSld>
  <p:clrMapOvr>
    <a:masterClrMapping/>
  </p:clrMapOvr>
  <p:transition advTm="63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3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Graphical Representation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144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9913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68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98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 a = {3}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5800" y="4343400"/>
            <a:ext cx="7162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Relationship between sent and received object?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49530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data structure is isomorphic to the sender’s data structure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" y="62484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Corresponding  leaf primitive values represent the same abstract value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638800"/>
            <a:ext cx="7162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And is of the same type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Arrows to primitive and object  component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15240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60967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722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>
            <a:off x="66294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pic>
        <p:nvPicPr>
          <p:cNvPr id="19" name="~PP1195.WAV">
            <a:hlinkClick r:id="" action="ppaction://media"/>
          </p:cNvPr>
          <p:cNvPicPr>
            <a:picLocks noRot="1" noChangeAspect="1"/>
          </p:cNvPicPr>
          <p:nvPr>
            <a:wavAudioFile r:embed="rId2" name="~PP11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 animBg="1"/>
      <p:bldP spid="30" grpId="0" animBg="1"/>
      <p:bldP spid="34" grpId="0" animBg="1"/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Message Processing: Different Language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336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43600" y="236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KT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72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22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67100" y="1600200"/>
            <a:ext cx="1104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Schema 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8800" y="33528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convert to special data structure  of known type to which graph is translated using sent schema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54390" y="4114800"/>
            <a:ext cx="57150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XML Node,  Generic Dynamic Bean with property names as arguments to setters and getters </a:t>
            </a:r>
          </a:p>
        </p:txBody>
      </p:sp>
      <p:pic>
        <p:nvPicPr>
          <p:cNvPr id="15" name="~PP2968.WAV">
            <a:hlinkClick r:id="" action="ppaction://media"/>
          </p:cNvPr>
          <p:cNvPicPr>
            <a:picLocks noRot="1" noChangeAspect="1"/>
          </p:cNvPicPr>
          <p:nvPr>
            <a:wavAudioFile r:embed="rId2" name="~PP29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9182879"/>
      </p:ext>
    </p:extLst>
  </p:cSld>
  <p:clrMapOvr>
    <a:masterClrMapping/>
  </p:clrMapOvr>
  <p:transition advTm="201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Bean (</a:t>
            </a:r>
            <a:r>
              <a:rPr lang="en-US" dirty="0" err="1" smtClean="0"/>
              <a:t>ObjectEditor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4582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DynamicRecord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getVirtualClass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setVirtualClass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getDynamicProperties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getDynamicProperty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(String name);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setDynamicProperty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(String name, 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pic>
        <p:nvPicPr>
          <p:cNvPr id="4" name="~PP636.WAV">
            <a:hlinkClick r:id="" action="ppaction://media"/>
          </p:cNvPr>
          <p:cNvPicPr>
            <a:picLocks noRot="1" noChangeAspect="1"/>
          </p:cNvPicPr>
          <p:nvPr>
            <a:wavAudioFile r:embed="rId1" name="~PP6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Message Processing: Different or Same Language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336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43600" y="236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5000" y="2362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72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2200" y="1295400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67100" y="1600200"/>
            <a:ext cx="1104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Schema 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71450" y="35814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Dynamically convert to Language-Specific Class  and Use Reflection to Invoke its Methods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58370" y="4343400"/>
            <a:ext cx="5715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New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with setters/getters</a:t>
            </a:r>
          </a:p>
        </p:txBody>
      </p:sp>
      <p:pic>
        <p:nvPicPr>
          <p:cNvPr id="19" name="~PP3157.WAV">
            <a:hlinkClick r:id="" action="ppaction://media"/>
          </p:cNvPr>
          <p:cNvPicPr>
            <a:picLocks noRot="1" noChangeAspect="1"/>
          </p:cNvPicPr>
          <p:nvPr>
            <a:wavAudioFile r:embed="rId2" name="~PP31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9182879"/>
      </p:ext>
    </p:extLst>
  </p:cSld>
  <p:clrMapOvr>
    <a:masterClrMapping/>
  </p:clrMapOvr>
  <p:transition advTm="63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15" grpId="0" animBg="1"/>
      <p:bldP spid="1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 and  Source Class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51816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5091" y="5410200"/>
            <a:ext cx="4419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AMBMISpreadsheet</a:t>
            </a:r>
            <a:r>
              <a:rPr lang="en-US" dirty="0" smtClean="0"/>
              <a:t> </a:t>
            </a:r>
            <a:r>
              <a:rPr lang="en-US" dirty="0" err="1" smtClean="0"/>
              <a:t>myBMI</a:t>
            </a:r>
            <a:r>
              <a:rPr lang="en-US" dirty="0" smtClean="0"/>
              <a:t> = {1.77, 75}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91" y="11430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5430" y="2286000"/>
            <a:ext cx="3031509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n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ew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4191000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 Type Definition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05400" y="4222844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Schema/Type Instance</a:t>
            </a:r>
            <a:endParaRPr lang="en-US" dirty="0"/>
          </a:p>
        </p:txBody>
      </p:sp>
      <p:pic>
        <p:nvPicPr>
          <p:cNvPr id="11" name="~PP1444.WAV">
            <a:hlinkClick r:id="" action="ppaction://media"/>
          </p:cNvPr>
          <p:cNvPicPr>
            <a:picLocks noRot="1" noChangeAspect="1"/>
          </p:cNvPicPr>
          <p:nvPr>
            <a:wavAudioFile r:embed="rId2" name="~PP14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3684537"/>
      </p:ext>
    </p:extLst>
  </p:cSld>
  <p:clrMapOvr>
    <a:masterClrMapping/>
  </p:clrMapOvr>
  <p:transition advTm="47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 and Destination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51816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5091" y="5410200"/>
            <a:ext cx="4419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AMBMISpreadsheet</a:t>
            </a:r>
            <a:r>
              <a:rPr lang="en-US" dirty="0" smtClean="0"/>
              <a:t> </a:t>
            </a:r>
            <a:r>
              <a:rPr lang="en-US" dirty="0" err="1" smtClean="0"/>
              <a:t>myBMI</a:t>
            </a:r>
            <a:r>
              <a:rPr lang="en-US" dirty="0" smtClean="0"/>
              <a:t> = {1.77, 75}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91" y="1143000"/>
            <a:ext cx="8382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weight,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;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4191000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 Type Definition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05400" y="4222844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Schema/Type Instance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33800" y="6096000"/>
            <a:ext cx="441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Cannot do app-specific computations 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~PP620.WAV">
            <a:hlinkClick r:id="" action="ppaction://media"/>
          </p:cNvPr>
          <p:cNvPicPr>
            <a:picLocks noRot="1" noChangeAspect="1"/>
          </p:cNvPicPr>
          <p:nvPr>
            <a:wavAudioFile r:embed="rId2" name="~PP6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3684537"/>
      </p:ext>
    </p:extLst>
  </p:cSld>
  <p:clrMapOvr>
    <a:masterClrMapping/>
  </p:clrMapOvr>
  <p:transition advTm="56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Dynamic Class Generation and Use</a:t>
            </a:r>
            <a:endParaRPr lang="en-US" dirty="0"/>
          </a:p>
        </p:txBody>
      </p:sp>
      <p:sp>
        <p:nvSpPr>
          <p:cNvPr id="18" name="Flowchart: Process 17"/>
          <p:cNvSpPr/>
          <p:nvPr/>
        </p:nvSpPr>
        <p:spPr>
          <a:xfrm>
            <a:off x="685800" y="13716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code to Source File (File, </a:t>
            </a:r>
            <a:r>
              <a:rPr lang="en-US" dirty="0" err="1" smtClean="0"/>
              <a:t>FileWriter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20" name="Flowchart: Process 19"/>
          <p:cNvSpPr/>
          <p:nvPr/>
        </p:nvSpPr>
        <p:spPr>
          <a:xfrm>
            <a:off x="685800" y="27432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Invoke compiler dynamically, setting its output to class file and error to some file (</a:t>
            </a:r>
            <a:r>
              <a:rPr lang="en-US" dirty="0" err="1" smtClean="0"/>
              <a:t>ToolProvider</a:t>
            </a:r>
            <a:r>
              <a:rPr lang="en-US" dirty="0" smtClean="0"/>
              <a:t>,  </a:t>
            </a:r>
            <a:r>
              <a:rPr lang="en-US" dirty="0" err="1" smtClean="0"/>
              <a:t>JavaCompiler</a:t>
            </a:r>
            <a:r>
              <a:rPr lang="en-US" dirty="0" smtClean="0"/>
              <a:t>,  </a:t>
            </a:r>
            <a:r>
              <a:rPr lang="en-US" dirty="0" err="1" smtClean="0"/>
              <a:t>StandardFileManager</a:t>
            </a:r>
            <a:r>
              <a:rPr lang="en-US" dirty="0" smtClean="0"/>
              <a:t>,  Compilation Task, </a:t>
            </a:r>
            <a:r>
              <a:rPr lang="en-US" dirty="0" err="1" smtClean="0"/>
              <a:t>StandardLocation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4157249" y="2472151"/>
            <a:ext cx="5262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2233.WAV">
            <a:hlinkClick r:id="" action="ppaction://media"/>
          </p:cNvPr>
          <p:cNvPicPr>
            <a:picLocks noRot="1" noChangeAspect="1"/>
          </p:cNvPicPr>
          <p:nvPr>
            <a:wavAudioFile r:embed="rId1" name="~PP22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5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Dynamic Compilation and Loading of Class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71600" y="1981200"/>
            <a:ext cx="22860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JavaCompiler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57600" y="2057400"/>
            <a:ext cx="3505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CompliationTask</a:t>
            </a:r>
            <a:r>
              <a:rPr lang="en-US" dirty="0" smtClean="0"/>
              <a:t> </a:t>
            </a:r>
            <a:r>
              <a:rPr lang="en-US" dirty="0" err="1" smtClean="0"/>
              <a:t>getTask</a:t>
            </a:r>
            <a:r>
              <a:rPr lang="en-US" dirty="0" smtClean="0"/>
              <a:t>(….)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71600" y="3276600"/>
            <a:ext cx="2362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CompilationTask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33800" y="3429000"/>
            <a:ext cx="76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call()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57600" y="2438400"/>
            <a:ext cx="3505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StandardFileManager</a:t>
            </a:r>
            <a:r>
              <a:rPr lang="en-US" dirty="0" smtClean="0"/>
              <a:t> </a:t>
            </a:r>
            <a:r>
              <a:rPr lang="en-US" dirty="0" err="1" smtClean="0"/>
              <a:t>getStandardFileManager</a:t>
            </a:r>
            <a:r>
              <a:rPr lang="en-US" dirty="0" smtClean="0"/>
              <a:t>(….)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71600" y="1219200"/>
            <a:ext cx="2362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ToolProvider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33800" y="1371600"/>
            <a:ext cx="457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JavaCompiler</a:t>
            </a:r>
            <a:r>
              <a:rPr lang="en-US" dirty="0" smtClean="0"/>
              <a:t> </a:t>
            </a:r>
            <a:r>
              <a:rPr lang="en-US" dirty="0" err="1" smtClean="0"/>
              <a:t>getSystemJavaCompiler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371600" y="4191000"/>
            <a:ext cx="2362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Standard </a:t>
            </a:r>
          </a:p>
          <a:p>
            <a:pPr algn="ctr"/>
            <a:r>
              <a:rPr lang="en-US" dirty="0" err="1" smtClean="0"/>
              <a:t>FileManager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33800" y="4267200"/>
            <a:ext cx="30480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getFileObjectFromFiles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33800" y="4724400"/>
            <a:ext cx="19050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setLocation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71600" y="5257800"/>
            <a:ext cx="2362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Standard </a:t>
            </a:r>
          </a:p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733800" y="5486400"/>
            <a:ext cx="2133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CLASS_OUTPUT</a:t>
            </a:r>
            <a:endParaRPr lang="en-US" dirty="0"/>
          </a:p>
        </p:txBody>
      </p:sp>
      <p:pic>
        <p:nvPicPr>
          <p:cNvPr id="23" name="~PP3972.WAV">
            <a:hlinkClick r:id="" action="ppaction://media"/>
          </p:cNvPr>
          <p:cNvPicPr>
            <a:picLocks noRot="1" noChangeAspect="1"/>
          </p:cNvPicPr>
          <p:nvPr>
            <a:wavAudioFile r:embed="rId1" name="~PP39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5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Dynamic Class Generation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95400"/>
            <a:ext cx="8382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Exception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compileSourceFile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createSourceFile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useClass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964.WAV">
            <a:hlinkClick r:id="" action="ppaction://media"/>
          </p:cNvPr>
          <p:cNvPicPr>
            <a:picLocks noRot="1" noChangeAspect="1"/>
          </p:cNvPicPr>
          <p:nvPr>
            <a:wavAudioFile r:embed="rId1" name="~PP29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486984"/>
      </p:ext>
    </p:extLst>
  </p:cSld>
  <p:clrMapOvr>
    <a:masterClrMapping/>
  </p:clrMapOvr>
  <p:transition advTm="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Hello World Source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95400"/>
            <a:ext cx="8382000" cy="350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File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createSourceFile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Exception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File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File(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"/temp/Hello.java"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FileWriter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writer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FileWriter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writer.write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"public class Hello{ \n"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 public void greet() { \n"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   </a:t>
            </a:r>
            <a:r>
              <a:rPr lang="en-US" sz="1600" b="1" dirty="0" err="1" smtClean="0">
                <a:solidFill>
                  <a:srgbClr val="2A00FF"/>
                </a:solidFill>
                <a:latin typeface="Courier New"/>
              </a:rPr>
              <a:t>System.out.println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(\"Hello world\") ;\n"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 }\n"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"}"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writer.close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418.WAV">
            <a:hlinkClick r:id="" action="ppaction://media"/>
          </p:cNvPr>
          <p:cNvPicPr>
            <a:picLocks noRot="1" noChangeAspect="1"/>
          </p:cNvPicPr>
          <p:nvPr>
            <a:wavAudioFile r:embed="rId1" name="~PP141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486984"/>
      </p:ext>
    </p:extLst>
  </p:cSld>
  <p:clrMapOvr>
    <a:masterClrMapping/>
  </p:clrMapOvr>
  <p:transition advTm="6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Class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95400"/>
            <a:ext cx="84582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compileSourceFile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(File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sourceFile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Exception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JavaCompiler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compiler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ToolProvider.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getSystemJavaCompiler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StandardJavaFileManager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compiler.getStandardFileManager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fileManager.setLocation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StandardLocation.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CLASS_OUTPUT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Arrays.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asList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File(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"/temp"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3F7F5F"/>
                </a:solidFill>
                <a:latin typeface="Courier New"/>
              </a:rPr>
              <a:t>// Compile the file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CompilationTask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compilationTask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compiler.getTask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fileManager.getJavaFileObjectsFromFiles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Arrays.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asList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sourceFile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compilationTask.call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fileManager.close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1425.WAV">
            <a:hlinkClick r:id="" action="ppaction://media"/>
          </p:cNvPr>
          <p:cNvPicPr>
            <a:picLocks noRot="1" noChangeAspect="1"/>
          </p:cNvPicPr>
          <p:nvPr>
            <a:wavAudioFile r:embed="rId1" name="~PP142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486984"/>
      </p:ext>
    </p:extLst>
  </p:cSld>
  <p:clrMapOvr>
    <a:masterClrMapping/>
  </p:clrMapOvr>
  <p:transition advTm="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Tree Structures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95400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60612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1639" y="1066800"/>
            <a:ext cx="3276600" cy="917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objects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608998" y="4413178"/>
            <a:ext cx="3790429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5400000">
            <a:off x="2896973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830388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831976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16224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002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00200" y="3429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86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67000" y="3429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40" name="Rectangle 39"/>
          <p:cNvSpPr/>
          <p:nvPr/>
        </p:nvSpPr>
        <p:spPr>
          <a:xfrm>
            <a:off x="2667000" y="4953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92</a:t>
            </a:r>
            <a:endParaRPr lang="en-US" u="sng" dirty="0"/>
          </a:p>
        </p:txBody>
      </p:sp>
      <p:sp>
        <p:nvSpPr>
          <p:cNvPr id="41" name="Rectangle 40"/>
          <p:cNvSpPr/>
          <p:nvPr/>
        </p:nvSpPr>
        <p:spPr>
          <a:xfrm>
            <a:off x="6399427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464639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rot="5400000">
            <a:off x="8001000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934415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936003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920251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00200" y="4953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86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294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29400" y="32766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sp>
        <p:nvSpPr>
          <p:cNvPr id="50" name="Rectangle 49"/>
          <p:cNvSpPr/>
          <p:nvPr/>
        </p:nvSpPr>
        <p:spPr>
          <a:xfrm>
            <a:off x="7696200" y="32766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sp>
        <p:nvSpPr>
          <p:cNvPr id="51" name="Rectangle 50"/>
          <p:cNvSpPr/>
          <p:nvPr/>
        </p:nvSpPr>
        <p:spPr>
          <a:xfrm>
            <a:off x="7696200" y="5269173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94</a:t>
            </a:r>
            <a:endParaRPr lang="en-US" u="sng" dirty="0"/>
          </a:p>
        </p:txBody>
      </p:sp>
      <p:sp>
        <p:nvSpPr>
          <p:cNvPr id="52" name="Rectangle 51"/>
          <p:cNvSpPr/>
          <p:nvPr/>
        </p:nvSpPr>
        <p:spPr>
          <a:xfrm>
            <a:off x="6629400" y="52578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pic>
        <p:nvPicPr>
          <p:cNvPr id="27" name="~PP2152.WAV">
            <a:hlinkClick r:id="" action="ppaction://media"/>
          </p:cNvPr>
          <p:cNvPicPr>
            <a:picLocks noRot="1" noChangeAspect="1"/>
          </p:cNvPicPr>
          <p:nvPr>
            <a:wavAudioFile r:embed="rId2" name="~PP21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77522162"/>
      </p:ext>
    </p:extLst>
  </p:cSld>
  <p:clrMapOvr>
    <a:masterClrMapping/>
  </p:clrMapOvr>
  <p:transition advTm="107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3" grpId="0" animBg="1"/>
      <p:bldP spid="47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Instantiating and Using Compiled Class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691" y="1143000"/>
            <a:ext cx="83820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useClass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[] = {};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paramsObj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[] = {};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thisClass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Class.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forName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thisClass.newInstance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thisMethod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thisClass.getDeclaredMethod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“greet"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thisMethod.invoke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paramsObj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917.WAV">
            <a:hlinkClick r:id="" action="ppaction://media"/>
          </p:cNvPr>
          <p:cNvPicPr>
            <a:picLocks noRot="1" noChangeAspect="1"/>
          </p:cNvPicPr>
          <p:nvPr>
            <a:wavAudioFile r:embed="rId1" name="~PP91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486984"/>
      </p:ext>
    </p:extLst>
  </p:cSld>
  <p:clrMapOvr>
    <a:masterClrMapping/>
  </p:clrMapOvr>
  <p:transition advTm="3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(De)Serialization Tasks</a:t>
            </a:r>
            <a:endParaRPr lang="en-US" dirty="0"/>
          </a:p>
        </p:txBody>
      </p:sp>
      <p:sp>
        <p:nvSpPr>
          <p:cNvPr id="18" name="Flowchart: Process 17"/>
          <p:cNvSpPr/>
          <p:nvPr/>
        </p:nvSpPr>
        <p:spPr>
          <a:xfrm>
            <a:off x="457200" y="9906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Determine (Logical/Physical) structure and </a:t>
            </a:r>
            <a:r>
              <a:rPr lang="en-US" dirty="0" err="1" smtClean="0"/>
              <a:t>serializable</a:t>
            </a:r>
            <a:r>
              <a:rPr lang="en-US" dirty="0" smtClean="0"/>
              <a:t> nodes</a:t>
            </a:r>
            <a:endParaRPr lang="en-US" dirty="0"/>
          </a:p>
        </p:txBody>
      </p:sp>
      <p:sp>
        <p:nvSpPr>
          <p:cNvPr id="20" name="Flowchart: Process 19"/>
          <p:cNvSpPr/>
          <p:nvPr/>
        </p:nvSpPr>
        <p:spPr>
          <a:xfrm>
            <a:off x="457200" y="19812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(De)Serialize (certain) types  in the structure</a:t>
            </a:r>
            <a:endParaRPr lang="en-US" dirty="0"/>
          </a:p>
        </p:txBody>
      </p:sp>
      <p:sp>
        <p:nvSpPr>
          <p:cNvPr id="38" name="Flowchart: Process 37"/>
          <p:cNvSpPr/>
          <p:nvPr/>
        </p:nvSpPr>
        <p:spPr>
          <a:xfrm>
            <a:off x="457200" y="39624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previously (de)serialized values and types with pointers 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457200" y="4953000"/>
            <a:ext cx="7848600" cy="838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Dynamically load or create class</a:t>
            </a:r>
            <a:endParaRPr lang="en-US" dirty="0"/>
          </a:p>
        </p:txBody>
      </p:sp>
      <p:sp>
        <p:nvSpPr>
          <p:cNvPr id="11" name="Flowchart: Process 10"/>
          <p:cNvSpPr/>
          <p:nvPr/>
        </p:nvSpPr>
        <p:spPr>
          <a:xfrm>
            <a:off x="457200" y="2971800"/>
            <a:ext cx="7848600" cy="914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(De)Serialize  values of  nodes in the structure possibly with names</a:t>
            </a:r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2514600" y="5867400"/>
            <a:ext cx="3352800" cy="838200"/>
          </a:xfrm>
          <a:prstGeom prst="flowChart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Extensibility?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914400"/>
            <a:ext cx="8077200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2900" y="2933700"/>
            <a:ext cx="8077200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2594.WAV">
            <a:hlinkClick r:id="" action="ppaction://media"/>
          </p:cNvPr>
          <p:cNvPicPr>
            <a:picLocks noRot="1" noChangeAspect="1"/>
          </p:cNvPicPr>
          <p:nvPr>
            <a:wavAudioFile r:embed="rId2" name="~PP25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361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Extensibility: General Goals and Architecture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685800" y="4038600"/>
            <a:ext cx="78486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class can </a:t>
            </a:r>
            <a:r>
              <a:rPr lang="en-US" dirty="0"/>
              <a:t>s</a:t>
            </a:r>
            <a:r>
              <a:rPr lang="en-US" dirty="0" smtClean="0"/>
              <a:t>elect which </a:t>
            </a:r>
            <a:r>
              <a:rPr lang="en-US" dirty="0" err="1" smtClean="0"/>
              <a:t>subobjects</a:t>
            </a:r>
            <a:r>
              <a:rPr lang="en-US" dirty="0" smtClean="0"/>
              <a:t> are serialized to serialize it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85800" y="5029200"/>
            <a:ext cx="78486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Infrastructure determines if  object has been visited before and adds type names if necessary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72403" y="2720454"/>
            <a:ext cx="6662382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</a:t>
            </a:r>
            <a:r>
              <a:rPr lang="en-US" dirty="0" err="1" smtClean="0"/>
              <a:t>Recursing</a:t>
            </a:r>
            <a:r>
              <a:rPr lang="en-US" dirty="0" smtClean="0"/>
              <a:t>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10585" y="2057400"/>
            <a:ext cx="3124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Value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2057400"/>
            <a:ext cx="3505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Value </a:t>
            </a:r>
            <a:r>
              <a:rPr lang="en-US" dirty="0" err="1" smtClean="0"/>
              <a:t>Serializers</a:t>
            </a:r>
            <a:endParaRPr lang="en-US" dirty="0"/>
          </a:p>
        </p:txBody>
      </p:sp>
      <p:pic>
        <p:nvPicPr>
          <p:cNvPr id="8" name="~PP1596.WAV">
            <a:hlinkClick r:id="" action="ppaction://media"/>
          </p:cNvPr>
          <p:cNvPicPr>
            <a:picLocks noRot="1" noChangeAspect="1"/>
          </p:cNvPicPr>
          <p:nvPr>
            <a:wavAudioFile r:embed="rId2" name="~PP15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Object Output and Input Streams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5486400"/>
            <a:ext cx="8534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(“hello world”);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90800" y="44196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writeObject</a:t>
            </a:r>
            <a:r>
              <a:rPr lang="en-US" b="1" dirty="0" smtClean="0"/>
              <a:t>(Object o)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3810000"/>
            <a:ext cx="1676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0800" y="30480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readObject</a:t>
            </a:r>
            <a:r>
              <a:rPr lang="en-US" b="1" dirty="0" smtClean="0"/>
              <a:t>(Object o)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0800" y="25146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ObjectInputStream</a:t>
            </a:r>
            <a:r>
              <a:rPr lang="en-US" b="1" dirty="0" smtClean="0"/>
              <a:t> (</a:t>
            </a:r>
            <a:r>
              <a:rPr lang="en-US" b="1" dirty="0" err="1" smtClean="0"/>
              <a:t>InputStream</a:t>
            </a:r>
            <a:r>
              <a:rPr lang="en-US" b="1" dirty="0" smtClean="0"/>
              <a:t> i)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38862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ObjectOutputStream</a:t>
            </a:r>
            <a:r>
              <a:rPr lang="en-US" b="1" dirty="0" smtClean="0"/>
              <a:t> (</a:t>
            </a:r>
            <a:r>
              <a:rPr lang="en-US" b="1" dirty="0" err="1" smtClean="0"/>
              <a:t>OutputStream</a:t>
            </a:r>
            <a:r>
              <a:rPr lang="en-US" b="1" dirty="0" smtClean="0"/>
              <a:t> o)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4400" y="1066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90800" y="11430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ObjectStream</a:t>
            </a:r>
            <a:r>
              <a:rPr lang="en-US" b="1" dirty="0" smtClean="0"/>
              <a:t> </a:t>
            </a:r>
            <a:r>
              <a:rPr lang="en-US" b="1" dirty="0" err="1" smtClean="0"/>
              <a:t>getOutputStream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590800" y="16764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InputStream</a:t>
            </a:r>
            <a:r>
              <a:rPr lang="en-US" b="1" dirty="0" smtClean="0"/>
              <a:t> </a:t>
            </a:r>
            <a:r>
              <a:rPr lang="en-US" b="1" dirty="0" err="1" smtClean="0"/>
              <a:t>getInputStream</a:t>
            </a:r>
            <a:r>
              <a:rPr lang="en-US" b="1" dirty="0" smtClean="0"/>
              <a:t>()</a:t>
            </a:r>
            <a:endParaRPr lang="en-US" dirty="0"/>
          </a:p>
        </p:txBody>
      </p:sp>
      <p:pic>
        <p:nvPicPr>
          <p:cNvPr id="13" name="~PP2027.WAV">
            <a:hlinkClick r:id="" action="ppaction://media"/>
          </p:cNvPr>
          <p:cNvPicPr>
            <a:picLocks noRot="1" noChangeAspect="1"/>
          </p:cNvPicPr>
          <p:nvPr>
            <a:wavAudioFile r:embed="rId1" name="~PP202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9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Pattern based Functions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219200"/>
            <a:ext cx="1676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1371600"/>
            <a:ext cx="548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private </a:t>
            </a:r>
            <a:r>
              <a:rPr lang="en-US" b="1" dirty="0" err="1" smtClean="0"/>
              <a:t>readObject</a:t>
            </a:r>
            <a:r>
              <a:rPr lang="en-US" b="1" dirty="0" smtClean="0"/>
              <a:t>(</a:t>
            </a:r>
            <a:r>
              <a:rPr lang="en-US" b="1" dirty="0" err="1" smtClean="0"/>
              <a:t>ObjectInputStream</a:t>
            </a:r>
            <a:r>
              <a:rPr lang="en-US" b="1" dirty="0" smtClean="0"/>
              <a:t> 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2133600"/>
            <a:ext cx="5486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private </a:t>
            </a:r>
            <a:r>
              <a:rPr lang="en-US" b="1" dirty="0" err="1" smtClean="0"/>
              <a:t>writeObject</a:t>
            </a:r>
            <a:r>
              <a:rPr lang="en-US" b="1" dirty="0" smtClean="0"/>
              <a:t>(</a:t>
            </a:r>
            <a:r>
              <a:rPr lang="en-US" b="1" dirty="0" err="1" smtClean="0"/>
              <a:t>ObjectOutputStream</a:t>
            </a:r>
            <a:r>
              <a:rPr lang="en-US" b="1" dirty="0" smtClean="0"/>
              <a:t> s)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143000" y="2895600"/>
            <a:ext cx="6553200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methods called if they exist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41148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90800" y="4191000"/>
            <a:ext cx="3124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defaultReadObject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51054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90800" y="5257800"/>
            <a:ext cx="3192117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defaultWriteObject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1143000" y="3485866"/>
            <a:ext cx="6553200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Also used to initialize transients  structures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1066800" y="6057900"/>
            <a:ext cx="65532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methods (de)serialize non transients</a:t>
            </a:r>
            <a:endParaRPr lang="en-US" dirty="0"/>
          </a:p>
        </p:txBody>
      </p:sp>
      <p:pic>
        <p:nvPicPr>
          <p:cNvPr id="16" name="~PP1522.WAV">
            <a:hlinkClick r:id="" action="ppaction://media"/>
          </p:cNvPr>
          <p:cNvPicPr>
            <a:picLocks noRot="1" noChangeAspect="1"/>
          </p:cNvPicPr>
          <p:nvPr>
            <a:wavAudioFile r:embed="rId2" name="~PP152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without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90600"/>
            <a:ext cx="8686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5" name="~PP2562.WAV">
            <a:hlinkClick r:id="" action="ppaction://media"/>
          </p:cNvPr>
          <p:cNvPicPr>
            <a:picLocks noRot="1" noChangeAspect="1"/>
          </p:cNvPicPr>
          <p:nvPr>
            <a:wavAudioFile r:embed="rId1" name="~PP256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Programmer-Defined </a:t>
            </a:r>
            <a:r>
              <a:rPr lang="en-US" dirty="0" err="1" smtClean="0"/>
              <a:t>ReadObject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828800"/>
            <a:ext cx="78486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pic>
        <p:nvPicPr>
          <p:cNvPr id="6" name="~PP1326.WAV">
            <a:hlinkClick r:id="" action="ppaction://media"/>
          </p:cNvPr>
          <p:cNvPicPr>
            <a:picLocks noRot="1" noChangeAspect="1"/>
          </p:cNvPicPr>
          <p:nvPr>
            <a:wavAudioFile r:embed="rId1" name="~PP13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 System-Defined Write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133600"/>
            <a:ext cx="784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stream.defaultWriteObject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  <a:cs typeface="Calibri" pitchFamily="34" charset="0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behavior of Java</a:t>
            </a:r>
            <a:endParaRPr lang="en-US" dirty="0"/>
          </a:p>
        </p:txBody>
      </p:sp>
      <p:pic>
        <p:nvPicPr>
          <p:cNvPr id="6" name="~PP1078.WAV">
            <a:hlinkClick r:id="" action="ppaction://media"/>
          </p:cNvPr>
          <p:cNvPicPr>
            <a:picLocks noRot="1" noChangeAspect="1"/>
          </p:cNvPicPr>
          <p:nvPr>
            <a:wavAudioFile r:embed="rId1" name="~PP107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8486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HIGH_BMI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= 27;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HIGH_BMI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pic>
        <p:nvPicPr>
          <p:cNvPr id="5" name="~PP712.WAV">
            <a:hlinkClick r:id="" action="ppaction://media"/>
          </p:cNvPr>
          <p:cNvPicPr>
            <a:picLocks noRot="1" noChangeAspect="1"/>
          </p:cNvPicPr>
          <p:nvPr>
            <a:wavAudioFile r:embed="rId1" name="~PP7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84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3040039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defaultReadObject</a:t>
            </a:r>
            <a:r>
              <a:rPr lang="en-US" dirty="0" smtClean="0"/>
              <a:t>() reads declared 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37258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call </a:t>
            </a:r>
            <a:r>
              <a:rPr lang="en-US" b="1" dirty="0" err="1" smtClean="0"/>
              <a:t>super</a:t>
            </a:r>
            <a:r>
              <a:rPr lang="en-US" dirty="0" err="1" smtClean="0"/>
              <a:t>.readObject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4259239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calls explicit or implicit </a:t>
            </a:r>
            <a:r>
              <a:rPr lang="en-US" dirty="0" err="1" smtClean="0"/>
              <a:t>readObject</a:t>
            </a:r>
            <a:r>
              <a:rPr lang="en-US" dirty="0" smtClean="0"/>
              <a:t>() on each super class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50212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call super() : non private methods not recognized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55546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cause multiple reads</a:t>
            </a:r>
            <a:endParaRPr lang="en-US" dirty="0"/>
          </a:p>
        </p:txBody>
      </p:sp>
      <p:pic>
        <p:nvPicPr>
          <p:cNvPr id="11" name="~PP958.WAV">
            <a:hlinkClick r:id="" action="ppaction://media"/>
          </p:cNvPr>
          <p:cNvPicPr>
            <a:picLocks noRot="1" noChangeAspect="1"/>
          </p:cNvPicPr>
          <p:nvPr>
            <a:wavAudioFile r:embed="rId2" name="~PP95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2000" y="61722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not really needed as it is the default </a:t>
            </a:r>
            <a:r>
              <a:rPr lang="en-US" dirty="0" err="1" smtClean="0"/>
              <a:t>readObject</a:t>
            </a:r>
            <a:r>
              <a:rPr lang="en-US" dirty="0" smtClean="0"/>
              <a:t>()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10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Complexity of Structures Serialized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2146109"/>
            <a:ext cx="2146679" cy="7494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Cedar/Mesa  RPC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1119" y="2156344"/>
            <a:ext cx="1799372" cy="8654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Marshalling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Unmarshalling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797" y="4267200"/>
            <a:ext cx="8229603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Original RPC systems were meant  for  OS servers (e.g. File Servers)  and simple apps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1520" y="1143000"/>
            <a:ext cx="2389779" cy="887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Pointers  Conventional Data Structures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51119" y="1205551"/>
            <a:ext cx="1813162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Tree only Objects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83928" y="1198725"/>
            <a:ext cx="1813162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Graph Objects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3067333"/>
            <a:ext cx="2146679" cy="7494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Firefly RPC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27619" y="2196149"/>
            <a:ext cx="2125780" cy="547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27618" y="2895027"/>
            <a:ext cx="2125781" cy="7625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 Picking/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Unpickling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796" y="4800600"/>
            <a:ext cx="8229603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Most calls involves atomic values (primitive values and strings)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594" y="6474091"/>
            <a:ext cx="8050405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Michael D. Schroeder and Michael Burrows, Performance of Firefly RPC, ACM Transactions on Computer </a:t>
            </a:r>
            <a:r>
              <a:rPr lang="en-US" sz="1050" dirty="0" smtClean="0"/>
              <a:t>Systems, 1989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331594" y="6212524"/>
            <a:ext cx="805040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 smtClean="0"/>
              <a:t>Andrew D. </a:t>
            </a:r>
            <a:r>
              <a:rPr lang="en-US" sz="1050" dirty="0" err="1" smtClean="0"/>
              <a:t>Birrell</a:t>
            </a:r>
            <a:r>
              <a:rPr lang="en-US" sz="1050" dirty="0" smtClean="0"/>
              <a:t> , Bruce Jay </a:t>
            </a:r>
            <a:r>
              <a:rPr lang="en-US" sz="1050" dirty="0"/>
              <a:t>Nelson, Implementing remote procedure calls , ACM Transactions on Computer </a:t>
            </a:r>
            <a:r>
              <a:rPr lang="en-US" sz="1050" dirty="0" smtClean="0"/>
              <a:t>Systems, 1986  </a:t>
            </a:r>
            <a:endParaRPr lang="en-US" sz="1050" dirty="0"/>
          </a:p>
        </p:txBody>
      </p:sp>
      <p:sp>
        <p:nvSpPr>
          <p:cNvPr id="17" name="Rectangle 16"/>
          <p:cNvSpPr/>
          <p:nvPr/>
        </p:nvSpPr>
        <p:spPr>
          <a:xfrm>
            <a:off x="2743200" y="5562600"/>
            <a:ext cx="25146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Structure?</a:t>
            </a:r>
          </a:p>
        </p:txBody>
      </p:sp>
      <p:pic>
        <p:nvPicPr>
          <p:cNvPr id="25" name="~PP1644.WAV">
            <a:hlinkClick r:id="" action="ppaction://media"/>
          </p:cNvPr>
          <p:cNvPicPr>
            <a:picLocks noRot="1" noChangeAspect="1"/>
          </p:cNvPicPr>
          <p:nvPr>
            <a:wavAudioFile r:embed="rId2" name="~PP16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00964361"/>
      </p:ext>
    </p:extLst>
  </p:cSld>
  <p:clrMapOvr>
    <a:masterClrMapping/>
  </p:clrMapOvr>
  <p:transition advTm="134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Missing </a:t>
            </a:r>
            <a:r>
              <a:rPr lang="en-US" dirty="0" err="1" smtClean="0"/>
              <a:t>ReadObject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4419600"/>
            <a:ext cx="78486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1447800"/>
            <a:ext cx="7848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66800" y="2209800"/>
            <a:ext cx="3048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819400" y="997424"/>
            <a:ext cx="3124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819400" y="3886200"/>
            <a:ext cx="3124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7098827">
            <a:off x="2503684" y="3344940"/>
            <a:ext cx="2820988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 Corrupted</a:t>
            </a:r>
            <a:endParaRPr lang="en-US" dirty="0"/>
          </a:p>
        </p:txBody>
      </p:sp>
      <p:pic>
        <p:nvPicPr>
          <p:cNvPr id="9" name="~PP562.WAV">
            <a:hlinkClick r:id="" action="ppaction://media"/>
          </p:cNvPr>
          <p:cNvPicPr>
            <a:picLocks noRot="1" noChangeAspect="1"/>
          </p:cNvPicPr>
          <p:nvPr>
            <a:wavAudioFile r:embed="rId2" name="~PP5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4" grpId="0" animBg="1"/>
      <p:bldP spid="8" grpId="0" animBg="1"/>
      <p:bldP spid="17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Externalizable</a:t>
            </a:r>
            <a:r>
              <a:rPr lang="en-US" dirty="0" smtClean="0"/>
              <a:t> Interface based Functions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219200"/>
            <a:ext cx="2057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Externalizable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895600" y="1371600"/>
            <a:ext cx="3429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readExternal</a:t>
            </a:r>
            <a:r>
              <a:rPr lang="en-US" b="1" dirty="0" smtClean="0"/>
              <a:t> (</a:t>
            </a:r>
            <a:r>
              <a:rPr lang="en-US" b="1" dirty="0" err="1" smtClean="0"/>
              <a:t>ObjectIn</a:t>
            </a:r>
            <a:r>
              <a:rPr lang="en-US" b="1" dirty="0" smtClean="0"/>
              <a:t> 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2133600"/>
            <a:ext cx="3657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writeExternal</a:t>
            </a:r>
            <a:r>
              <a:rPr lang="en-US" b="1" dirty="0" smtClean="0"/>
              <a:t>(</a:t>
            </a:r>
            <a:r>
              <a:rPr lang="en-US" b="1" dirty="0" err="1" smtClean="0"/>
              <a:t>ObjectOut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Flowchart: Process 7"/>
          <p:cNvSpPr/>
          <p:nvPr/>
        </p:nvSpPr>
        <p:spPr>
          <a:xfrm>
            <a:off x="533400" y="2971800"/>
            <a:ext cx="6477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methods must exist if interface implemented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37338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ObjectIn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219200" y="4648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ObjectOut</a:t>
            </a:r>
            <a:endParaRPr lang="en-US" b="1" dirty="0"/>
          </a:p>
        </p:txBody>
      </p:sp>
      <p:sp>
        <p:nvSpPr>
          <p:cNvPr id="14" name="Flowchart: Process 13"/>
          <p:cNvSpPr/>
          <p:nvPr/>
        </p:nvSpPr>
        <p:spPr>
          <a:xfrm>
            <a:off x="609600" y="5562600"/>
            <a:ext cx="65532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default read and write of Object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71800" y="3886200"/>
            <a:ext cx="5257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Object </a:t>
            </a:r>
            <a:r>
              <a:rPr lang="en-US" b="1" dirty="0" err="1" smtClean="0"/>
              <a:t>readObject</a:t>
            </a:r>
            <a:r>
              <a:rPr lang="en-US" b="1" dirty="0" smtClean="0"/>
              <a:t>(Primitive)(Object (Primitive))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895600" y="4800600"/>
            <a:ext cx="525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writeObject</a:t>
            </a:r>
            <a:r>
              <a:rPr lang="en-US" b="1" dirty="0" smtClean="0"/>
              <a:t>(Primitive)(Object(Primitive))</a:t>
            </a:r>
            <a:endParaRPr lang="en-US" dirty="0"/>
          </a:p>
        </p:txBody>
      </p:sp>
      <p:pic>
        <p:nvPicPr>
          <p:cNvPr id="13" name="~PP221.WAV">
            <a:hlinkClick r:id="" action="ppaction://media"/>
          </p:cNvPr>
          <p:cNvPicPr>
            <a:picLocks noRot="1" noChangeAspect="1"/>
          </p:cNvPicPr>
          <p:nvPr>
            <a:wavAudioFile r:embed="rId1" name="~PP22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242062"/>
      </p:ext>
    </p:extLst>
  </p:cSld>
  <p:clrMapOvr>
    <a:masterClrMapping/>
  </p:clrMapOvr>
  <p:transition advTm="1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Externalizable</a:t>
            </a:r>
            <a:r>
              <a:rPr lang="en-US" dirty="0" smtClean="0"/>
              <a:t> use in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Both public interface methods must be implemented and no default read or write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7006" y="15240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2602.WAV">
            <a:hlinkClick r:id="" action="ppaction://media"/>
          </p:cNvPr>
          <p:cNvPicPr>
            <a:picLocks noRot="1" noChangeAspect="1"/>
          </p:cNvPicPr>
          <p:nvPr>
            <a:wavAudioFile r:embed="rId2" name="~PP26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71376952"/>
      </p:ext>
    </p:extLst>
  </p:cSld>
  <p:clrMapOvr>
    <a:masterClrMapping/>
  </p:clrMapOvr>
  <p:transition advTm="26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0418" y="16002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(in);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in.readLine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(out);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name.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getBytes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and must call super on public member</a:t>
            </a:r>
            <a:endParaRPr lang="en-US" dirty="0"/>
          </a:p>
        </p:txBody>
      </p:sp>
      <p:pic>
        <p:nvPicPr>
          <p:cNvPr id="6" name="~PP553.WAV">
            <a:hlinkClick r:id="" action="ppaction://media"/>
          </p:cNvPr>
          <p:cNvPicPr>
            <a:picLocks noRot="1" noChangeAspect="1"/>
          </p:cNvPicPr>
          <p:nvPr>
            <a:wavAudioFile r:embed="rId2" name="~PP5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63471092"/>
      </p:ext>
    </p:extLst>
  </p:cSld>
  <p:clrMapOvr>
    <a:masterClrMapping/>
  </p:clrMapOvr>
  <p:transition advTm="22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AnObjectHistory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7724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endParaRPr lang="en-US" sz="1600" b="1" u="sng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Object[]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6065838"/>
            <a:ext cx="2743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 how?</a:t>
            </a:r>
            <a:endParaRPr lang="en-US" dirty="0"/>
          </a:p>
        </p:txBody>
      </p:sp>
      <p:pic>
        <p:nvPicPr>
          <p:cNvPr id="6" name="~PP2487.WAV">
            <a:hlinkClick r:id="" action="ppaction://media"/>
          </p:cNvPr>
          <p:cNvPicPr>
            <a:picLocks noRot="1" noChangeAspect="1"/>
          </p:cNvPicPr>
          <p:nvPr>
            <a:wavAudioFile r:embed="rId2" name="~PP24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7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AnObjectHistory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7724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endParaRPr lang="en-US" sz="1600" b="1" u="sng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transient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14478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822.WAV">
            <a:hlinkClick r:id="" action="ppaction://media"/>
          </p:cNvPr>
          <p:cNvPicPr>
            <a:picLocks noRot="1" noChangeAspect="1"/>
          </p:cNvPicPr>
          <p:nvPr>
            <a:wavAudioFile r:embed="rId1" name="~PP28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AnObjectHistory</a:t>
            </a:r>
            <a:r>
              <a:rPr lang="en-US" dirty="0" smtClean="0"/>
              <a:t> (Initialization and Extension)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990600"/>
            <a:ext cx="80772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writeObject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stream.defaultWriteObject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 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   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[i]);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  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[i] =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stream.readObject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019800"/>
            <a:ext cx="8077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7" name="Right Arrow 6"/>
          <p:cNvSpPr/>
          <p:nvPr/>
        </p:nvSpPr>
        <p:spPr>
          <a:xfrm rot="7098827">
            <a:off x="1220314" y="2655577"/>
            <a:ext cx="1198857" cy="89152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read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7098827">
            <a:off x="1384936" y="494218"/>
            <a:ext cx="1234995" cy="767759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written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4478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36576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00400" y="4307293"/>
            <a:ext cx="2743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098827">
            <a:off x="4283656" y="2809566"/>
            <a:ext cx="3006748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not </a:t>
            </a:r>
            <a:r>
              <a:rPr lang="en-US" dirty="0" err="1" smtClean="0"/>
              <a:t>revisted</a:t>
            </a:r>
            <a:endParaRPr lang="en-US" dirty="0"/>
          </a:p>
        </p:txBody>
      </p:sp>
      <p:pic>
        <p:nvPicPr>
          <p:cNvPr id="12" name="~PP2180.WAV">
            <a:hlinkClick r:id="" action="ppaction://media"/>
          </p:cNvPr>
          <p:cNvPicPr>
            <a:picLocks noRot="1" noChangeAspect="1"/>
          </p:cNvPicPr>
          <p:nvPr>
            <a:wavAudioFile r:embed="rId2" name="~PP21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AnObjectHistory</a:t>
            </a:r>
            <a:r>
              <a:rPr lang="en-US" dirty="0" smtClean="0"/>
              <a:t> (Initialization and Extension)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out)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out.writeInt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out.writeObject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in)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ClassNotFoundException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in.readInt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in.readObject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75.WAV">
            <a:hlinkClick r:id="" action="ppaction://media"/>
          </p:cNvPr>
          <p:cNvPicPr>
            <a:picLocks noRot="1" noChangeAspect="1"/>
          </p:cNvPicPr>
          <p:nvPr>
            <a:wavAudioFile r:embed="rId1" name="~PP27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514644"/>
      </p:ext>
    </p:extLst>
  </p:cSld>
  <p:clrMapOvr>
    <a:masterClrMapping/>
  </p:clrMapOvr>
  <p:transition advTm="6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vs. </a:t>
            </a:r>
            <a:r>
              <a:rPr lang="en-US" dirty="0" err="1" smtClean="0"/>
              <a:t>Externalizable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848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2004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3535.WAV">
            <a:hlinkClick r:id="" action="ppaction://media"/>
          </p:cNvPr>
          <p:cNvPicPr>
            <a:picLocks noRot="1" noChangeAspect="1"/>
          </p:cNvPicPr>
          <p:nvPr>
            <a:wavAudioFile r:embed="rId1" name="~PP35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66800" y="5410200"/>
            <a:ext cx="7010400" cy="711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/>
              <a:t> </a:t>
            </a:r>
            <a:r>
              <a:rPr lang="en-US" dirty="0" smtClean="0"/>
              <a:t>object is instance of </a:t>
            </a:r>
            <a:r>
              <a:rPr lang="en-US" dirty="0" err="1" smtClean="0"/>
              <a:t>Serializable</a:t>
            </a:r>
            <a:r>
              <a:rPr lang="en-US" dirty="0" smtClean="0"/>
              <a:t> all of its non transient variables are serialized (by default)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pic>
        <p:nvPicPr>
          <p:cNvPr id="16" name="~PP1878.WAV">
            <a:hlinkClick r:id="" action="ppaction://media"/>
          </p:cNvPr>
          <p:cNvPicPr>
            <a:picLocks noRot="1" noChangeAspect="1"/>
          </p:cNvPicPr>
          <p:nvPr>
            <a:wavAudioFile r:embed="rId1" name="~PP187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342334"/>
      </p:ext>
    </p:extLst>
  </p:cSld>
  <p:clrMapOvr>
    <a:masterClrMapping/>
  </p:clrMapOvr>
  <p:transition advTm="1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5177620"/>
            <a:ext cx="25146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Structure?</a:t>
            </a:r>
          </a:p>
        </p:txBody>
      </p:sp>
      <p:pic>
        <p:nvPicPr>
          <p:cNvPr id="5" name="~PP3824.WAV">
            <a:hlinkClick r:id="" action="ppaction://media"/>
          </p:cNvPr>
          <p:cNvPicPr>
            <a:picLocks noRot="1" noChangeAspect="1"/>
          </p:cNvPicPr>
          <p:nvPr>
            <a:wavAudioFile r:embed="rId2" name="~PP382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5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16" name="Multiply 15"/>
          <p:cNvSpPr/>
          <p:nvPr/>
        </p:nvSpPr>
        <p:spPr>
          <a:xfrm>
            <a:off x="5427260" y="1970819"/>
            <a:ext cx="609600" cy="59964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19936" y="5519928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</a:t>
            </a:r>
            <a:r>
              <a:rPr lang="en-US" dirty="0" err="1" smtClean="0"/>
              <a:t>Serializable</a:t>
            </a:r>
            <a:r>
              <a:rPr lang="en-US" dirty="0" smtClean="0"/>
              <a:t> exception when serializing instance of either class</a:t>
            </a:r>
            <a:endParaRPr lang="en-US" dirty="0"/>
          </a:p>
        </p:txBody>
      </p:sp>
      <p:pic>
        <p:nvPicPr>
          <p:cNvPr id="24" name="~PP1456.WAV">
            <a:hlinkClick r:id="" action="ppaction://media"/>
          </p:cNvPr>
          <p:cNvPicPr>
            <a:picLocks noRot="1" noChangeAspect="1"/>
          </p:cNvPicPr>
          <p:nvPr>
            <a:wavAudioFile r:embed="rId1" name="~PP14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952166"/>
      </p:ext>
    </p:extLst>
  </p:cSld>
  <p:clrMapOvr>
    <a:masterClrMapping/>
  </p:clrMapOvr>
  <p:transition advTm="1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16" name="Multiply 15"/>
          <p:cNvSpPr/>
          <p:nvPr/>
        </p:nvSpPr>
        <p:spPr>
          <a:xfrm>
            <a:off x="5427260" y="1970819"/>
            <a:ext cx="609600" cy="59964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19936" y="5257800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 of super classes that do not implement </a:t>
            </a:r>
            <a:r>
              <a:rPr lang="en-US" dirty="0" err="1" smtClean="0"/>
              <a:t>serializabe</a:t>
            </a:r>
            <a:r>
              <a:rPr lang="en-US" dirty="0" smtClean="0"/>
              <a:t> not serialized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97491" y="2484459"/>
            <a:ext cx="3211203" cy="1675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9879461">
            <a:off x="4968676" y="3241766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429035" y="6062471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 looks at implements rather than instance of relation</a:t>
            </a:r>
            <a:endParaRPr lang="en-US" dirty="0"/>
          </a:p>
        </p:txBody>
      </p:sp>
      <p:pic>
        <p:nvPicPr>
          <p:cNvPr id="28" name="~PP1590.WAV">
            <a:hlinkClick r:id="" action="ppaction://media"/>
          </p:cNvPr>
          <p:cNvPicPr>
            <a:picLocks noRot="1" noChangeAspect="1"/>
          </p:cNvPicPr>
          <p:nvPr>
            <a:wavAudioFile r:embed="rId1" name="~PP15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998966"/>
      </p:ext>
    </p:extLst>
  </p:cSld>
  <p:clrMapOvr>
    <a:masterClrMapping/>
  </p:clrMapOvr>
  <p:transition advTm="1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1551840"/>
            <a:ext cx="7010400" cy="711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/>
              <a:t> </a:t>
            </a:r>
            <a:r>
              <a:rPr lang="en-US" dirty="0" smtClean="0"/>
              <a:t>object is instance of </a:t>
            </a:r>
            <a:r>
              <a:rPr lang="en-US" dirty="0" err="1" smtClean="0"/>
              <a:t>Serializable</a:t>
            </a:r>
            <a:r>
              <a:rPr lang="en-US" dirty="0" smtClean="0"/>
              <a:t> all of its non transient variables are serialized (by default)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</a:t>
            </a:r>
            <a:endParaRPr lang="en-US" dirty="0"/>
          </a:p>
        </p:txBody>
      </p:sp>
      <p:sp>
        <p:nvSpPr>
          <p:cNvPr id="4" name="Multiply 3"/>
          <p:cNvSpPr/>
          <p:nvPr/>
        </p:nvSpPr>
        <p:spPr>
          <a:xfrm>
            <a:off x="4038600" y="1663898"/>
            <a:ext cx="609600" cy="599649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701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 object is instance of </a:t>
            </a:r>
            <a:r>
              <a:rPr lang="en-US" dirty="0" err="1"/>
              <a:t>Serializable</a:t>
            </a:r>
            <a:r>
              <a:rPr lang="en-US" dirty="0"/>
              <a:t> all of its non transient variables </a:t>
            </a:r>
            <a:r>
              <a:rPr lang="en-US" dirty="0" smtClean="0"/>
              <a:t>declared in classes that implement </a:t>
            </a:r>
            <a:r>
              <a:rPr lang="en-US" dirty="0" err="1" smtClean="0"/>
              <a:t>Serializable</a:t>
            </a:r>
            <a:r>
              <a:rPr lang="en-US" dirty="0" smtClean="0"/>
              <a:t> are serialized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99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vs. </a:t>
            </a:r>
            <a:r>
              <a:rPr lang="en-US" dirty="0" err="1" smtClean="0"/>
              <a:t>Externalizable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609600" y="1371600"/>
            <a:ext cx="3429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 Custom Methods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4572000" y="1371600"/>
            <a:ext cx="3429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Custom Methods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609600" y="27432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invoke default methods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609600" y="1905000"/>
            <a:ext cx="3429000" cy="5334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make mistake in method signature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4572000" y="1905000"/>
            <a:ext cx="3429000" cy="5334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implement both methods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4572000" y="26670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default methods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4572000" y="33528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 both transient and non transients</a:t>
            </a:r>
            <a:endParaRPr lang="en-US" dirty="0"/>
          </a:p>
        </p:txBody>
      </p:sp>
      <p:sp>
        <p:nvSpPr>
          <p:cNvPr id="11" name="Flowchart: Process 10"/>
          <p:cNvSpPr/>
          <p:nvPr/>
        </p:nvSpPr>
        <p:spPr>
          <a:xfrm>
            <a:off x="609600" y="3429000"/>
            <a:ext cx="3429000" cy="609600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only initialize transients</a:t>
            </a:r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609600" y="44958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Sends field names, field types and declaring super classes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4572000" y="44958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Sends only values explicitly written by programmer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4572000" y="51816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 read data without class at receiver’s site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609600" y="51816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Less efficient</a:t>
            </a:r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1082723" y="6019800"/>
            <a:ext cx="6400800" cy="533400"/>
          </a:xfrm>
          <a:prstGeom prst="flowChart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Comparison with GIPC Assignment?</a:t>
            </a:r>
            <a:endParaRPr lang="en-US" dirty="0"/>
          </a:p>
        </p:txBody>
      </p:sp>
      <p:pic>
        <p:nvPicPr>
          <p:cNvPr id="17" name="~PP1052.WAV">
            <a:hlinkClick r:id="" action="ppaction://media"/>
          </p:cNvPr>
          <p:cNvPicPr>
            <a:picLocks noRot="1" noChangeAspect="1"/>
          </p:cNvPicPr>
          <p:nvPr>
            <a:wavAudioFile r:embed="rId2" name="~PP10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Transients Initialization and Extensibility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1066800" y="1505803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Extensibility and initialization of transients </a:t>
            </a:r>
            <a:r>
              <a:rPr lang="en-US" dirty="0"/>
              <a:t> </a:t>
            </a:r>
            <a:r>
              <a:rPr lang="en-US" dirty="0" smtClean="0"/>
              <a:t>is coupled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066800" y="2315570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Often they are done together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066800" y="3100316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Only one set of abstraction learnt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1077036" y="4419600"/>
            <a:ext cx="6400800" cy="809767"/>
          </a:xfrm>
          <a:prstGeom prst="flowChart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Disadvantages?</a:t>
            </a:r>
            <a:endParaRPr lang="en-US" dirty="0"/>
          </a:p>
        </p:txBody>
      </p:sp>
      <p:pic>
        <p:nvPicPr>
          <p:cNvPr id="7" name="~PP2400.WAV">
            <a:hlinkClick r:id="" action="ppaction://media"/>
          </p:cNvPr>
          <p:cNvPicPr>
            <a:picLocks noRot="1" noChangeAspect="1"/>
          </p:cNvPicPr>
          <p:nvPr>
            <a:wavAudioFile r:embed="rId2" name="~PP24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41238790"/>
      </p:ext>
    </p:extLst>
  </p:cSld>
  <p:clrMapOvr>
    <a:masterClrMapping/>
  </p:clrMapOvr>
  <p:transition advTm="10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Initialization and Extensibility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848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2004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1143000" y="2795516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Both: App must know about  input stream and deserialization exception handling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107743" y="1003108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r>
              <a:rPr lang="en-US" dirty="0" smtClean="0"/>
              <a:t>: App must be aware of and call </a:t>
            </a:r>
            <a:r>
              <a:rPr lang="en-US" dirty="0" err="1" smtClean="0"/>
              <a:t>defaultReadObject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1143000" y="43434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Externalizable</a:t>
            </a:r>
            <a:r>
              <a:rPr lang="en-US" dirty="0" smtClean="0"/>
              <a:t>: App must do complete serialization and deserialization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1181100" y="5905500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Separating interface (method signatures) for extensibility and transient initialization does not have this problem</a:t>
            </a:r>
            <a:endParaRPr lang="en-US" dirty="0"/>
          </a:p>
        </p:txBody>
      </p:sp>
      <p:pic>
        <p:nvPicPr>
          <p:cNvPr id="11" name="~PP1759.WAV">
            <a:hlinkClick r:id="" action="ppaction://media"/>
          </p:cNvPr>
          <p:cNvPicPr>
            <a:picLocks noRot="1" noChangeAspect="1"/>
          </p:cNvPicPr>
          <p:nvPr>
            <a:wavAudioFile r:embed="rId2" name="~PP17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10446052"/>
      </p:ext>
    </p:extLst>
  </p:cSld>
  <p:clrMapOvr>
    <a:masterClrMapping/>
  </p:clrMapOvr>
  <p:transition advTm="36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Processing and Extended Serialization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1078173" y="1295400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 extension must be done by the class being serialized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078173" y="2108579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Allows extension to easily and efficiently access physical structure (without reflection)</a:t>
            </a:r>
            <a:endParaRPr lang="en-US" dirty="0"/>
          </a:p>
        </p:txBody>
      </p:sp>
      <p:pic>
        <p:nvPicPr>
          <p:cNvPr id="6" name="~PP292.WAV">
            <a:hlinkClick r:id="" action="ppaction://media"/>
          </p:cNvPr>
          <p:cNvPicPr>
            <a:picLocks noRot="1" noChangeAspect="1"/>
          </p:cNvPicPr>
          <p:nvPr>
            <a:wavAudioFile r:embed="rId2" name="~PP2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34840701"/>
      </p:ext>
    </p:extLst>
  </p:cSld>
  <p:clrMapOvr>
    <a:masterClrMapping/>
  </p:clrMapOvr>
  <p:transition advTm="10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Internal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8800" y="2735239"/>
            <a:ext cx="2438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0173" y="4038600"/>
            <a:ext cx="2438400" cy="809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ADistributed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0" y="3344839"/>
            <a:ext cx="0" cy="693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4200" y="3610968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4038600"/>
            <a:ext cx="2667000" cy="809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ACustomSerialized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3048000" y="3344840"/>
            <a:ext cx="308610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40173" y="55626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ACustomSerialized</a:t>
            </a:r>
            <a:r>
              <a:rPr lang="en-US" dirty="0" smtClean="0"/>
              <a:t> Distributed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02591" y="4848369"/>
            <a:ext cx="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73673" y="5042849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24200" y="4868840"/>
            <a:ext cx="320040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Multiply 21"/>
          <p:cNvSpPr/>
          <p:nvPr/>
        </p:nvSpPr>
        <p:spPr>
          <a:xfrm>
            <a:off x="4591050" y="4900686"/>
            <a:ext cx="609600" cy="51975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8300" y="5420437"/>
            <a:ext cx="2019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sharing of code!</a:t>
            </a:r>
            <a:endParaRPr lang="en-US" dirty="0"/>
          </a:p>
        </p:txBody>
      </p:sp>
      <p:sp>
        <p:nvSpPr>
          <p:cNvPr id="24" name="Flowchart: Process 23"/>
          <p:cNvSpPr/>
          <p:nvPr/>
        </p:nvSpPr>
        <p:spPr>
          <a:xfrm>
            <a:off x="1080448" y="9906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add </a:t>
            </a:r>
            <a:r>
              <a:rPr lang="en-US" dirty="0" err="1" smtClean="0"/>
              <a:t>serializer</a:t>
            </a:r>
            <a:r>
              <a:rPr lang="en-US" dirty="0" smtClean="0"/>
              <a:t> for class without source code</a:t>
            </a:r>
            <a:endParaRPr lang="en-US" dirty="0"/>
          </a:p>
        </p:txBody>
      </p:sp>
      <p:sp>
        <p:nvSpPr>
          <p:cNvPr id="25" name="Flowchart: Process 24"/>
          <p:cNvSpPr/>
          <p:nvPr/>
        </p:nvSpPr>
        <p:spPr>
          <a:xfrm>
            <a:off x="1078173" y="1800367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inherit and change references and not reuse code</a:t>
            </a:r>
            <a:endParaRPr lang="en-US" dirty="0"/>
          </a:p>
        </p:txBody>
      </p:sp>
      <p:pic>
        <p:nvPicPr>
          <p:cNvPr id="18" name="~PP693.WAV">
            <a:hlinkClick r:id="" action="ppaction://media"/>
          </p:cNvPr>
          <p:cNvPicPr>
            <a:picLocks noRot="1" noChangeAspect="1"/>
          </p:cNvPicPr>
          <p:nvPr>
            <a:wavAudioFile r:embed="rId2" name="~PP6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19550703"/>
      </p:ext>
    </p:extLst>
  </p:cSld>
  <p:clrMapOvr>
    <a:masterClrMapping/>
  </p:clrMapOvr>
  <p:transition advTm="8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Processing and Extended Serialization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990600" y="12192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have multiple </a:t>
            </a:r>
            <a:r>
              <a:rPr lang="en-US" dirty="0" err="1" smtClean="0"/>
              <a:t>serializers</a:t>
            </a:r>
            <a:r>
              <a:rPr lang="en-US" dirty="0" smtClean="0"/>
              <a:t> for different contexts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990600" y="20574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</a:t>
            </a:r>
            <a:r>
              <a:rPr lang="en-US" dirty="0" err="1" smtClean="0"/>
              <a:t>vs</a:t>
            </a:r>
            <a:r>
              <a:rPr lang="en-US" dirty="0" smtClean="0"/>
              <a:t> Binary, Logical vs. Physical, Mobile vs. Desktop, Single Language vs. Multiple Language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600" y="2895600"/>
            <a:ext cx="6400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Binary </a:t>
            </a:r>
            <a:r>
              <a:rPr lang="en-US" dirty="0" err="1" smtClean="0"/>
              <a:t>serializer</a:t>
            </a:r>
            <a:r>
              <a:rPr lang="en-US" dirty="0" smtClean="0"/>
              <a:t> of physical structures  that can be extended by internal routines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76952" y="3619500"/>
            <a:ext cx="6414448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</a:t>
            </a:r>
            <a:r>
              <a:rPr lang="en-US" dirty="0" err="1" smtClean="0"/>
              <a:t>serializer</a:t>
            </a:r>
            <a:r>
              <a:rPr lang="en-US" dirty="0" smtClean="0"/>
              <a:t> of logical structures  that is driven by serialization directives but cannot be extended</a:t>
            </a:r>
            <a:endParaRPr lang="en-US" dirty="0"/>
          </a:p>
        </p:txBody>
      </p:sp>
      <p:pic>
        <p:nvPicPr>
          <p:cNvPr id="8" name="~PP2450.WAV">
            <a:hlinkClick r:id="" action="ppaction://media"/>
          </p:cNvPr>
          <p:cNvPicPr>
            <a:picLocks noRot="1" noChangeAspect="1"/>
          </p:cNvPicPr>
          <p:nvPr>
            <a:wavAudioFile r:embed="rId2" name="~PP24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78277205"/>
      </p:ext>
    </p:extLst>
  </p:cSld>
  <p:clrMapOvr>
    <a:masterClrMapping/>
  </p:clrMapOvr>
  <p:transition advTm="91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Top Level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1526275"/>
            <a:ext cx="6662382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way to customize top level recursive  </a:t>
            </a:r>
            <a:r>
              <a:rPr lang="en-US" dirty="0" err="1" smtClean="0"/>
              <a:t>serializer</a:t>
            </a:r>
            <a:endParaRPr lang="en-US" dirty="0"/>
          </a:p>
        </p:txBody>
      </p:sp>
      <p:pic>
        <p:nvPicPr>
          <p:cNvPr id="4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694446"/>
      </p:ext>
    </p:extLst>
  </p:cSld>
  <p:clrMapOvr>
    <a:masterClrMapping/>
  </p:clrMapOvr>
  <p:transition advTm="7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666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4495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4648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structure defined by instance variables stored in memory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4800" y="5410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 component of an object is a value stored in an instance variable declared in class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81600" y="4648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Internal nodes labeled  by class name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1600" y="5410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nodes labeled  type and value</a:t>
            </a:r>
          </a:p>
        </p:txBody>
      </p:sp>
      <p:pic>
        <p:nvPicPr>
          <p:cNvPr id="15" name="~PP217.WAV">
            <a:hlinkClick r:id="" action="ppaction://media"/>
          </p:cNvPr>
          <p:cNvPicPr>
            <a:picLocks noRot="1" noChangeAspect="1"/>
          </p:cNvPicPr>
          <p:nvPr>
            <a:wavAudioFile r:embed="rId2" name="~PP2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1" grpId="0" animBg="1"/>
      <p:bldP spid="28" grpId="0" animBg="1"/>
      <p:bldP spid="22" grpId="0" animBg="1"/>
      <p:bldP spid="42" grpId="0" animBg="1"/>
      <p:bldP spid="44" grpId="0" animBg="1"/>
      <p:bldP spid="45" grpId="0" animBg="1"/>
      <p:bldP spid="48" grpId="0" animBg="1"/>
      <p:bldP spid="35" grpId="0" animBg="1"/>
      <p:bldP spid="13" grpId="0" animBg="1"/>
      <p:bldP spid="1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GIPC </a:t>
            </a:r>
            <a:r>
              <a:rPr lang="en-US" dirty="0" err="1" smtClean="0"/>
              <a:t>Serializer</a:t>
            </a:r>
            <a:r>
              <a:rPr lang="en-US" dirty="0" smtClean="0"/>
              <a:t> Factory and Selector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33600" y="1600200"/>
            <a:ext cx="16002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r>
              <a:rPr lang="en-US" b="1" dirty="0" smtClean="0"/>
              <a:t> Factory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733800" y="1752600"/>
            <a:ext cx="3810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r>
              <a:rPr lang="en-US" b="1" dirty="0" smtClean="0"/>
              <a:t> </a:t>
            </a:r>
            <a:r>
              <a:rPr lang="en-US" b="1" dirty="0" err="1" smtClean="0"/>
              <a:t>createSerializer</a:t>
            </a:r>
            <a:r>
              <a:rPr lang="en-US" b="1" dirty="0" smtClean="0"/>
              <a:t>()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133600" y="2971800"/>
            <a:ext cx="160020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r>
              <a:rPr lang="en-US" b="1" dirty="0" smtClean="0"/>
              <a:t> Selector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733800" y="3962400"/>
            <a:ext cx="3810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static </a:t>
            </a:r>
            <a:r>
              <a:rPr lang="en-US" b="1" dirty="0" err="1" smtClean="0"/>
              <a:t>Serializer</a:t>
            </a:r>
            <a:r>
              <a:rPr lang="en-US" b="1" dirty="0" smtClean="0"/>
              <a:t> </a:t>
            </a:r>
            <a:r>
              <a:rPr lang="en-US" b="1" dirty="0" err="1" smtClean="0"/>
              <a:t>createSerializer</a:t>
            </a:r>
            <a:r>
              <a:rPr lang="en-US" b="1" dirty="0" smtClean="0"/>
              <a:t>()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733800" y="3124200"/>
            <a:ext cx="3810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static </a:t>
            </a:r>
            <a:r>
              <a:rPr lang="en-US" b="1" dirty="0" err="1" smtClean="0"/>
              <a:t>SerializerFactory</a:t>
            </a:r>
            <a:r>
              <a:rPr lang="en-US" b="1" dirty="0" smtClean="0"/>
              <a:t> </a:t>
            </a:r>
            <a:r>
              <a:rPr lang="en-US" b="1" dirty="0" err="1" smtClean="0"/>
              <a:t>serializerFactory</a:t>
            </a:r>
            <a:endParaRPr lang="en-US" dirty="0"/>
          </a:p>
        </p:txBody>
      </p:sp>
      <p:pic>
        <p:nvPicPr>
          <p:cNvPr id="9" name="~PP1469.WAV">
            <a:hlinkClick r:id="" action="ppaction://media"/>
          </p:cNvPr>
          <p:cNvPicPr>
            <a:picLocks noRot="1" noChangeAspect="1"/>
          </p:cNvPicPr>
          <p:nvPr>
            <a:wavAudioFile r:embed="rId1" name="~PP146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558460"/>
      </p:ext>
    </p:extLst>
  </p:cSld>
  <p:clrMapOvr>
    <a:masterClrMapping/>
  </p:clrMapOvr>
  <p:transition advTm="20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762000" y="1371600"/>
            <a:ext cx="19812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Serialization and Streams and Object Communication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762000" y="2057400"/>
            <a:ext cx="6705600" cy="1066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</a:t>
            </a:r>
            <a:endParaRPr lang="en-US" dirty="0"/>
          </a:p>
        </p:txBody>
      </p:sp>
      <p:sp>
        <p:nvSpPr>
          <p:cNvPr id="20" name="Flowchart: Process 19"/>
          <p:cNvSpPr/>
          <p:nvPr/>
        </p:nvSpPr>
        <p:spPr>
          <a:xfrm>
            <a:off x="762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dirty="0"/>
          </a:p>
        </p:txBody>
      </p:sp>
      <p:sp>
        <p:nvSpPr>
          <p:cNvPr id="21" name="Flowchart: Process 20"/>
          <p:cNvSpPr/>
          <p:nvPr/>
        </p:nvSpPr>
        <p:spPr>
          <a:xfrm>
            <a:off x="2743200" y="1371600"/>
            <a:ext cx="4724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 Serialization Applications (Object File)</a:t>
            </a:r>
            <a:endParaRPr lang="en-US" dirty="0"/>
          </a:p>
        </p:txBody>
      </p:sp>
      <p:sp>
        <p:nvSpPr>
          <p:cNvPr id="22" name="Flowchart: Process 21"/>
          <p:cNvSpPr/>
          <p:nvPr/>
        </p:nvSpPr>
        <p:spPr>
          <a:xfrm>
            <a:off x="3048000" y="3124200"/>
            <a:ext cx="44196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pic>
        <p:nvPicPr>
          <p:cNvPr id="8" name="~PP782.WAV">
            <a:hlinkClick r:id="" action="ppaction://media"/>
          </p:cNvPr>
          <p:cNvPicPr>
            <a:picLocks noRot="1" noChangeAspect="1"/>
          </p:cNvPicPr>
          <p:nvPr>
            <a:wavAudioFile r:embed="rId2" name="~PP78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3" grpId="0" animBg="1"/>
      <p:bldP spid="20" grpId="0" animBg="1"/>
      <p:bldP spid="21" grpId="0" animBg="1"/>
      <p:bldP spid="22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Serialization and Object Communication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762000" y="2057400"/>
            <a:ext cx="5334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Stream Serialization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62000" y="2590800"/>
            <a:ext cx="5867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762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Socket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3048000" y="3124200"/>
            <a:ext cx="3581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762000" y="1371600"/>
            <a:ext cx="2057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Socket</a:t>
            </a:r>
            <a:endParaRPr lang="en-US" dirty="0"/>
          </a:p>
        </p:txBody>
      </p:sp>
      <p:sp>
        <p:nvSpPr>
          <p:cNvPr id="20" name="Flowchart: Process 19"/>
          <p:cNvSpPr/>
          <p:nvPr/>
        </p:nvSpPr>
        <p:spPr>
          <a:xfrm>
            <a:off x="2819400" y="1371600"/>
            <a:ext cx="32766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applications (Object File)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93627" y="4800600"/>
            <a:ext cx="4038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(direct) serialization support for NIO</a:t>
            </a:r>
          </a:p>
        </p:txBody>
      </p:sp>
      <p:pic>
        <p:nvPicPr>
          <p:cNvPr id="11" name="~PP1152.WAV">
            <a:hlinkClick r:id="" action="ppaction://media"/>
          </p:cNvPr>
          <p:cNvPicPr>
            <a:picLocks noRot="1" noChangeAspect="1"/>
          </p:cNvPicPr>
          <p:nvPr>
            <a:wavAudioFile r:embed="rId2" name="~PP11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Process 21"/>
          <p:cNvSpPr/>
          <p:nvPr/>
        </p:nvSpPr>
        <p:spPr>
          <a:xfrm>
            <a:off x="609600" y="1295400"/>
            <a:ext cx="2819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 Byte Buffer  Serialization Apps</a:t>
            </a:r>
            <a:endParaRPr lang="en-US" dirty="0"/>
          </a:p>
        </p:txBody>
      </p:sp>
      <p:sp>
        <p:nvSpPr>
          <p:cNvPr id="21" name="Flowchart: Process 20"/>
          <p:cNvSpPr/>
          <p:nvPr/>
        </p:nvSpPr>
        <p:spPr>
          <a:xfrm>
            <a:off x="3429000" y="1295400"/>
            <a:ext cx="3581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Object Communication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 Object Communication and Serialization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0" y="3886200"/>
            <a:ext cx="1600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362200" y="40386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objectFromInputBuffer</a:t>
            </a:r>
            <a:r>
              <a:rPr lang="en-US" dirty="0" smtClean="0"/>
              <a:t>(</a:t>
            </a:r>
            <a:r>
              <a:rPr lang="en-US" dirty="0" err="1" smtClean="0"/>
              <a:t>ByteBuffer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62200" y="4724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 smtClean="0"/>
              <a:t>  </a:t>
            </a:r>
            <a:r>
              <a:rPr lang="en-US" dirty="0" err="1" smtClean="0"/>
              <a:t>outputBufferFromObject</a:t>
            </a:r>
            <a:r>
              <a:rPr lang="en-US" dirty="0" smtClean="0"/>
              <a:t>(Object)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4495800" y="1981200"/>
            <a:ext cx="38100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Byte Buffer Communication</a:t>
            </a:r>
            <a:endParaRPr lang="en-US" dirty="0"/>
          </a:p>
        </p:txBody>
      </p:sp>
      <p:sp>
        <p:nvSpPr>
          <p:cNvPr id="23" name="Flowchart: Process 22"/>
          <p:cNvSpPr/>
          <p:nvPr/>
        </p:nvSpPr>
        <p:spPr>
          <a:xfrm>
            <a:off x="4495800" y="2667000"/>
            <a:ext cx="38100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Socket, NIO and Other Drivers</a:t>
            </a:r>
            <a:endParaRPr lang="en-US" dirty="0"/>
          </a:p>
        </p:txBody>
      </p:sp>
      <p:sp>
        <p:nvSpPr>
          <p:cNvPr id="24" name="Flowchart: Process 23"/>
          <p:cNvSpPr/>
          <p:nvPr/>
        </p:nvSpPr>
        <p:spPr>
          <a:xfrm>
            <a:off x="609600" y="1981200"/>
            <a:ext cx="3886200" cy="1371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Default and other Byte Buffer 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86000" y="5867400"/>
            <a:ext cx="4038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Communication for NIO </a:t>
            </a:r>
          </a:p>
        </p:txBody>
      </p:sp>
      <p:pic>
        <p:nvPicPr>
          <p:cNvPr id="12" name="~PP2406.WAV">
            <a:hlinkClick r:id="" action="ppaction://media"/>
          </p:cNvPr>
          <p:cNvPicPr>
            <a:picLocks noRot="1" noChangeAspect="1"/>
          </p:cNvPicPr>
          <p:nvPr>
            <a:wavAudioFile r:embed="rId2" name="~PP240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40126842"/>
      </p:ext>
    </p:extLst>
  </p:cSld>
  <p:clrMapOvr>
    <a:masterClrMapping/>
  </p:clrMapOvr>
  <p:transition advTm="42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  <p:bldP spid="21" grpId="0" animBg="1"/>
      <p:bldP spid="17" grpId="0" animBg="1"/>
      <p:bldP spid="18" grpId="0" animBg="1"/>
      <p:bldP spid="19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Process 19"/>
          <p:cNvSpPr/>
          <p:nvPr/>
        </p:nvSpPr>
        <p:spPr>
          <a:xfrm>
            <a:off x="762000" y="1371600"/>
            <a:ext cx="1295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Socket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4572000" y="1371600"/>
            <a:ext cx="29718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Default Byte Buffer Serialization (GBBS)</a:t>
            </a:r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6096000" y="2057400"/>
            <a:ext cx="14478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GBBS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Default Serialization and Java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762000" y="2057400"/>
            <a:ext cx="5334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Stream Serialization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62000" y="2590800"/>
            <a:ext cx="5867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3048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6629400" y="2590800"/>
            <a:ext cx="914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Buffer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5334000" y="3124200"/>
            <a:ext cx="2667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byte[]</a:t>
            </a:r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762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Byte Socket</a:t>
            </a:r>
            <a:endParaRPr lang="en-US" dirty="0"/>
          </a:p>
        </p:txBody>
      </p:sp>
      <p:sp>
        <p:nvSpPr>
          <p:cNvPr id="23" name="Flowchart: Process 22"/>
          <p:cNvSpPr/>
          <p:nvPr/>
        </p:nvSpPr>
        <p:spPr>
          <a:xfrm>
            <a:off x="2084696" y="1371600"/>
            <a:ext cx="2487304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 Serialization </a:t>
            </a:r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4" name="~PP1044.WAV">
            <a:hlinkClick r:id="" action="ppaction://media"/>
          </p:cNvPr>
          <p:cNvPicPr>
            <a:picLocks noRot="1" noChangeAspect="1"/>
          </p:cNvPicPr>
          <p:nvPr>
            <a:wavAudioFile r:embed="rId2" name="~PP10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13" grpId="0" animBg="1"/>
      <p:bldP spid="1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 (Simple) Serializing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2400" y="1447800"/>
            <a:ext cx="85344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outputBufferFromObjects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(Object[] objects)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SeekableByteArrayOutputStream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byteArrayOutputStream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SeekableByteArrayOutputStream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byteArrayOutputStream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i++)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objectOutputStream.writeObject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(objects[i]);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objectOutputStream.flush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wrap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byteArrayOutputStream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0,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byteArrayOutputStream.size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 rot="2000086">
            <a:off x="247855" y="816518"/>
            <a:ext cx="2705037" cy="823758"/>
          </a:xfrm>
          <a:prstGeom prst="rightArrow">
            <a:avLst>
              <a:gd name="adj1" fmla="val 75656"/>
              <a:gd name="adj2" fmla="val 46335"/>
            </a:avLst>
          </a:prstGeom>
          <a:gradFill>
            <a:gsLst>
              <a:gs pos="0">
                <a:schemeClr val="accent2">
                  <a:tint val="35000"/>
                  <a:satMod val="260000"/>
                </a:schemeClr>
              </a:gs>
              <a:gs pos="30000">
                <a:schemeClr val="accent2">
                  <a:tint val="38000"/>
                  <a:satMod val="260000"/>
                </a:schemeClr>
              </a:gs>
              <a:gs pos="75000">
                <a:schemeClr val="accent2">
                  <a:tint val="55000"/>
                  <a:satMod val="255000"/>
                </a:schemeClr>
              </a:gs>
              <a:gs pos="100000">
                <a:schemeClr val="accent2">
                  <a:tint val="70000"/>
                  <a:satMod val="255000"/>
                </a:schemeClr>
              </a:gs>
            </a:gsLst>
            <a:path path="circle">
              <a:fillToRect l="5000" t="100000" r="120000" b="10000"/>
            </a:path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Stream to extract filled bytes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9409681" flipV="1">
            <a:off x="5416080" y="1759212"/>
            <a:ext cx="2905632" cy="101288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streams created and flushed on each serialization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8925779">
            <a:off x="3326452" y="5125102"/>
            <a:ext cx="2705037" cy="61400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Extracting bytes</a:t>
            </a:r>
            <a:endParaRPr lang="en-US" dirty="0"/>
          </a:p>
        </p:txBody>
      </p:sp>
      <p:pic>
        <p:nvPicPr>
          <p:cNvPr id="8" name="~PP1655.WAV">
            <a:hlinkClick r:id="" action="ppaction://media"/>
          </p:cNvPr>
          <p:cNvPicPr>
            <a:picLocks noRot="1" noChangeAspect="1"/>
          </p:cNvPicPr>
          <p:nvPr>
            <a:wavAudioFile r:embed="rId2" name="~PP16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8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 (Simple) </a:t>
            </a:r>
            <a:r>
              <a:rPr lang="en-US" dirty="0" err="1" smtClean="0"/>
              <a:t>DeSerializing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2400" y="1143000"/>
            <a:ext cx="85344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List&lt;Object&gt;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objectsFromInputBuffer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ByteArrayInputStream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inputBuffer.array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inputBuffer.position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inputBuffer.remaining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()));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List&lt;Object&gt;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objectInputStream.readObject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retVal.add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EOFException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break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9409681" flipV="1">
            <a:off x="4049731" y="1063139"/>
            <a:ext cx="2905632" cy="103958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streams created and flushed on each serialization </a:t>
            </a:r>
            <a:endParaRPr lang="en-US" dirty="0"/>
          </a:p>
        </p:txBody>
      </p:sp>
      <p:pic>
        <p:nvPicPr>
          <p:cNvPr id="6" name="~PP855.WAV">
            <a:hlinkClick r:id="" action="ppaction://media"/>
          </p:cNvPr>
          <p:cNvPicPr>
            <a:picLocks noRot="1" noChangeAspect="1"/>
          </p:cNvPicPr>
          <p:nvPr>
            <a:wavAudioFile r:embed="rId2" name="~PP8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1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Serializing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053721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serialization creates a new byte array and streams around it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044321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reuse the same stream for multiple  serializations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034921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adds 4 synchronization bytes at start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removes them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4025521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Plus Java does  inter message compression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5016121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Scheme reduces correctness and generality (same object being sent multiple times and multicast)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943600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reset does not seem to work</a:t>
            </a:r>
          </a:p>
        </p:txBody>
      </p:sp>
      <p:pic>
        <p:nvPicPr>
          <p:cNvPr id="10" name="~PP882.WAV">
            <a:hlinkClick r:id="" action="ppaction://media"/>
          </p:cNvPr>
          <p:cNvPicPr>
            <a:picLocks noRot="1" noChangeAspect="1"/>
          </p:cNvPicPr>
          <p:nvPr>
            <a:wavAudioFile r:embed="rId2" name="~PP88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 Object Communication and Serialization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0" y="3886200"/>
            <a:ext cx="1600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362200" y="40386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objectFromInputBuffer</a:t>
            </a:r>
            <a:r>
              <a:rPr lang="en-US" dirty="0" smtClean="0"/>
              <a:t>(</a:t>
            </a:r>
            <a:r>
              <a:rPr lang="en-US" dirty="0" err="1" smtClean="0"/>
              <a:t>ByteBuffer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62200" y="4724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 smtClean="0"/>
              <a:t>  </a:t>
            </a:r>
            <a:r>
              <a:rPr lang="en-US" dirty="0" err="1" smtClean="0"/>
              <a:t>outputBufferFromObject</a:t>
            </a:r>
            <a:r>
              <a:rPr lang="en-US" dirty="0" smtClean="0"/>
              <a:t>(Object)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2000" y="1295400"/>
            <a:ext cx="1600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ASimple</a:t>
            </a:r>
            <a:r>
              <a:rPr lang="en-US" b="1" dirty="0" smtClean="0"/>
              <a:t> </a:t>
            </a:r>
            <a:r>
              <a:rPr lang="en-US" b="1" dirty="0" err="1" smtClean="0"/>
              <a:t>Serializer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2438400" y="1295400"/>
            <a:ext cx="1981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ASingleStream</a:t>
            </a:r>
            <a:r>
              <a:rPr lang="en-US" dirty="0" smtClean="0"/>
              <a:t> </a:t>
            </a:r>
            <a:r>
              <a:rPr lang="en-US" dirty="0" err="1" smtClean="0"/>
              <a:t>Serializer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7" idx="0"/>
          </p:cNvCxnSpPr>
          <p:nvPr/>
        </p:nvCxnSpPr>
        <p:spPr>
          <a:xfrm rot="5400000" flipH="1" flipV="1">
            <a:off x="1162050" y="3295650"/>
            <a:ext cx="990600" cy="190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0"/>
            <a:endCxn id="14" idx="2"/>
          </p:cNvCxnSpPr>
          <p:nvPr/>
        </p:nvCxnSpPr>
        <p:spPr>
          <a:xfrm rot="5400000" flipH="1" flipV="1">
            <a:off x="2000250" y="2457450"/>
            <a:ext cx="990600" cy="1866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19600" y="1295400"/>
            <a:ext cx="1676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ACustom</a:t>
            </a:r>
            <a:r>
              <a:rPr lang="en-US" b="1" dirty="0" smtClean="0"/>
              <a:t> </a:t>
            </a:r>
            <a:r>
              <a:rPr lang="en-US" b="1" dirty="0" err="1" smtClean="0"/>
              <a:t>Serializer</a:t>
            </a:r>
            <a:endParaRPr lang="en-US" b="1" dirty="0"/>
          </a:p>
        </p:txBody>
      </p:sp>
      <p:cxnSp>
        <p:nvCxnSpPr>
          <p:cNvPr id="36" name="Straight Arrow Connector 35"/>
          <p:cNvCxnSpPr>
            <a:endCxn id="35" idx="2"/>
          </p:cNvCxnSpPr>
          <p:nvPr/>
        </p:nvCxnSpPr>
        <p:spPr>
          <a:xfrm flipV="1">
            <a:off x="1752600" y="2895600"/>
            <a:ext cx="35052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57400" y="3048000"/>
            <a:ext cx="1371600" cy="3630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pic>
        <p:nvPicPr>
          <p:cNvPr id="15" name="~PP4031.WAV">
            <a:hlinkClick r:id="" action="ppaction://media"/>
          </p:cNvPr>
          <p:cNvPicPr>
            <a:picLocks noRot="1" noChangeAspect="1"/>
          </p:cNvPicPr>
          <p:nvPr>
            <a:wavAudioFile r:embed="rId1" name="~PP403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1524000" y="1828800"/>
            <a:ext cx="4724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Custom Serialize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Custom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1524000" y="2514600"/>
            <a:ext cx="21336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Buffer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0" y="3886200"/>
            <a:ext cx="1600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Serializer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362200" y="40386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objectFromInputBuffer</a:t>
            </a:r>
            <a:r>
              <a:rPr lang="en-US" dirty="0" smtClean="0"/>
              <a:t>(</a:t>
            </a:r>
            <a:r>
              <a:rPr lang="en-US" dirty="0" err="1" smtClean="0"/>
              <a:t>ByteBuffer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62200" y="4724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 smtClean="0"/>
              <a:t>  </a:t>
            </a:r>
            <a:r>
              <a:rPr lang="en-US" dirty="0" err="1" smtClean="0"/>
              <a:t>outputBufferFromObject</a:t>
            </a:r>
            <a:r>
              <a:rPr lang="en-US" dirty="0" smtClean="0"/>
              <a:t>(Object)</a:t>
            </a:r>
            <a:endParaRPr lang="en-US" dirty="0"/>
          </a:p>
        </p:txBody>
      </p:sp>
      <p:sp>
        <p:nvSpPr>
          <p:cNvPr id="21" name="Flowchart: Process 20"/>
          <p:cNvSpPr/>
          <p:nvPr/>
        </p:nvSpPr>
        <p:spPr>
          <a:xfrm>
            <a:off x="3657600" y="2514600"/>
            <a:ext cx="25908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Reflection</a:t>
            </a:r>
            <a:endParaRPr lang="en-US" dirty="0"/>
          </a:p>
        </p:txBody>
      </p:sp>
      <p:pic>
        <p:nvPicPr>
          <p:cNvPr id="9" name="~PP3975.WAV">
            <a:hlinkClick r:id="" action="ppaction://media"/>
          </p:cNvPr>
          <p:cNvPicPr>
            <a:picLocks noRot="1" noChangeAspect="1"/>
          </p:cNvPicPr>
          <p:nvPr>
            <a:wavAudioFile r:embed="rId1" name="~PP397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666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4495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95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28600" y="4648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 defined by public members (methods/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of the object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8600" y="5410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 component of an object is a value stored in a logical  type-dependent component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645635" y="3307365"/>
            <a:ext cx="67113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4648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Internal nodes labeled  by class name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5410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nodes labeled  type and value</a:t>
            </a:r>
          </a:p>
        </p:txBody>
      </p:sp>
      <p:pic>
        <p:nvPicPr>
          <p:cNvPr id="19" name="~PP1515.WAV">
            <a:hlinkClick r:id="" action="ppaction://media"/>
          </p:cNvPr>
          <p:cNvPicPr>
            <a:picLocks noRot="1" noChangeAspect="1"/>
          </p:cNvPicPr>
          <p:nvPr>
            <a:wavAudioFile r:embed="rId2" name="~PP15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2" grpId="0" animBg="1"/>
      <p:bldP spid="48" grpId="0" animBg="1"/>
      <p:bldP spid="17" grpId="0" animBg="1"/>
      <p:bldP spid="18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beyond State of the Art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219200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download  or create missing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3152" y="2118246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serialize logical structures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4876800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offer better,  more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extensibile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extendibility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048000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serialize into logical structure of different type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0212" y="3962400"/>
            <a:ext cx="662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decouple initialization of transients from extendibility</a:t>
            </a:r>
          </a:p>
        </p:txBody>
      </p:sp>
      <p:pic>
        <p:nvPicPr>
          <p:cNvPr id="9" name="~PP1447.WAV">
            <a:hlinkClick r:id="" action="ppaction://media"/>
          </p:cNvPr>
          <p:cNvPicPr>
            <a:picLocks noRot="1" noChangeAspect="1"/>
          </p:cNvPicPr>
          <p:nvPr>
            <a:wavAudioFile r:embed="rId2" name="~PP14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04860309"/>
      </p:ext>
    </p:extLst>
  </p:cSld>
  <p:clrMapOvr>
    <a:masterClrMapping/>
  </p:clrMapOvr>
  <p:transition advTm="33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Process 21"/>
          <p:cNvSpPr/>
          <p:nvPr/>
        </p:nvSpPr>
        <p:spPr>
          <a:xfrm>
            <a:off x="609600" y="1295400"/>
            <a:ext cx="2819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 Byte Buffer  Serialization Apps</a:t>
            </a:r>
            <a:endParaRPr lang="en-US" dirty="0"/>
          </a:p>
        </p:txBody>
      </p:sp>
      <p:sp>
        <p:nvSpPr>
          <p:cNvPr id="21" name="Flowchart: Process 20"/>
          <p:cNvSpPr/>
          <p:nvPr/>
        </p:nvSpPr>
        <p:spPr>
          <a:xfrm>
            <a:off x="3429000" y="1295400"/>
            <a:ext cx="3581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Object Communication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 Object Communication and Serialization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4495800" y="1981200"/>
            <a:ext cx="38100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Byte Buffer Communication</a:t>
            </a:r>
            <a:endParaRPr lang="en-US" dirty="0"/>
          </a:p>
        </p:txBody>
      </p:sp>
      <p:sp>
        <p:nvSpPr>
          <p:cNvPr id="23" name="Flowchart: Process 22"/>
          <p:cNvSpPr/>
          <p:nvPr/>
        </p:nvSpPr>
        <p:spPr>
          <a:xfrm>
            <a:off x="4495800" y="2667000"/>
            <a:ext cx="38100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Socket, NIO and Other Drivers</a:t>
            </a:r>
            <a:endParaRPr lang="en-US" dirty="0"/>
          </a:p>
        </p:txBody>
      </p:sp>
      <p:sp>
        <p:nvSpPr>
          <p:cNvPr id="24" name="Flowchart: Process 23"/>
          <p:cNvSpPr/>
          <p:nvPr/>
        </p:nvSpPr>
        <p:spPr>
          <a:xfrm>
            <a:off x="609600" y="1981200"/>
            <a:ext cx="3886200" cy="1371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Default and other Byte Buffer 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" y="2016456"/>
            <a:ext cx="3886200" cy="133634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1275" y="1278907"/>
            <a:ext cx="3579125" cy="66817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3151.WAV">
            <a:hlinkClick r:id="" action="ppaction://media"/>
          </p:cNvPr>
          <p:cNvPicPr>
            <a:picLocks noRot="1" noChangeAspect="1"/>
          </p:cNvPicPr>
          <p:nvPr>
            <a:wavAudioFile r:embed="rId2" name="~PP31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87884597"/>
      </p:ext>
    </p:extLst>
  </p:cSld>
  <p:clrMapOvr>
    <a:masterClrMapping/>
  </p:clrMapOvr>
  <p:transition advTm="22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Communication Interfaces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86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19812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812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812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46482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64008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4008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008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2286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1981200" y="1066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81200" y="2590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482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400800" y="17526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638800" y="3390900"/>
            <a:ext cx="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819400" y="3614382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068506" y="3429000"/>
            <a:ext cx="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867400" y="2819400"/>
            <a:ext cx="26670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Implementations with Message Type = Object using implementation with Type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Send/Receive Object Process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304800" y="1524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</a:t>
            </a:r>
            <a:r>
              <a:rPr lang="en-US" dirty="0" err="1" smtClean="0"/>
              <a:t>serializer</a:t>
            </a:r>
            <a:r>
              <a:rPr lang="en-US" dirty="0" smtClean="0"/>
              <a:t> to convert object to byte  buffer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304800" y="3429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byte buffer sender to send byte buffer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4572000" y="3429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byte buffer  receiver to receive byte buffer 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4572000" y="1524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</a:t>
            </a:r>
            <a:r>
              <a:rPr lang="en-US" dirty="0" err="1" smtClean="0"/>
              <a:t>serializer</a:t>
            </a:r>
            <a:r>
              <a:rPr lang="en-US" dirty="0" smtClean="0"/>
              <a:t> to </a:t>
            </a:r>
            <a:r>
              <a:rPr lang="en-US" dirty="0" err="1" smtClean="0"/>
              <a:t>deserialize</a:t>
            </a:r>
            <a:r>
              <a:rPr lang="en-US" dirty="0" smtClean="0"/>
              <a:t> byte buffer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867694" y="31615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962400" y="4114800"/>
            <a:ext cx="608012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 rot="5400000">
            <a:off x="6134100" y="3086100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33600" y="4876800"/>
            <a:ext cx="449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may use same buffer for serialization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33600" y="5486400"/>
            <a:ext cx="449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is not synchronous</a:t>
            </a:r>
          </a:p>
        </p:txBody>
      </p:sp>
      <p:pic>
        <p:nvPicPr>
          <p:cNvPr id="12" name="~PP515.WAV">
            <a:hlinkClick r:id="" action="ppaction://media"/>
          </p:cNvPr>
          <p:cNvPicPr>
            <a:picLocks noRot="1" noChangeAspect="1"/>
          </p:cNvPicPr>
          <p:nvPr>
            <a:wavAudioFile r:embed="rId2" name="~PP5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3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9" grpId="0" animBg="1"/>
      <p:bldP spid="21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Buffer Management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33600" y="15240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separate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each send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2362200"/>
            <a:ext cx="4495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allow sharing – defeats single buffer serialization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3276600"/>
            <a:ext cx="4495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create separate buffer for each send, wasted instantiation</a:t>
            </a:r>
          </a:p>
        </p:txBody>
      </p:sp>
      <p:pic>
        <p:nvPicPr>
          <p:cNvPr id="6" name="~PP3007.WAV">
            <a:hlinkClick r:id="" action="ppaction://media"/>
          </p:cNvPr>
          <p:cNvPicPr>
            <a:picLocks noRot="1" noChangeAspect="1"/>
          </p:cNvPicPr>
          <p:nvPr>
            <a:wavAudioFile r:embed="rId2" name="~PP30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Serializer</a:t>
            </a:r>
            <a:r>
              <a:rPr lang="en-US" dirty="0" smtClean="0"/>
              <a:t> Pool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1447800"/>
            <a:ext cx="16002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1600200"/>
            <a:ext cx="4495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objectFromInputBuffer</a:t>
            </a:r>
            <a:r>
              <a:rPr lang="en-US" dirty="0" smtClean="0"/>
              <a:t>(</a:t>
            </a:r>
            <a:r>
              <a:rPr lang="en-US" dirty="0" err="1" smtClean="0"/>
              <a:t>ByteBuffer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2286000"/>
            <a:ext cx="4495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 smtClean="0"/>
              <a:t>  </a:t>
            </a:r>
            <a:r>
              <a:rPr lang="en-US" dirty="0" err="1" smtClean="0"/>
              <a:t>outputBufferFromObject</a:t>
            </a:r>
            <a:r>
              <a:rPr lang="en-US" dirty="0" smtClean="0"/>
              <a:t>(Object)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981200" y="4876800"/>
            <a:ext cx="4648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pool used instead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4600" y="3505200"/>
            <a:ext cx="1828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 smtClean="0"/>
              <a:t> </a:t>
            </a:r>
            <a:r>
              <a:rPr lang="en-US" dirty="0" err="1" smtClean="0"/>
              <a:t>SendListener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43400" y="3733800"/>
            <a:ext cx="4343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messageSent</a:t>
            </a:r>
            <a:r>
              <a:rPr lang="en-US" dirty="0" smtClean="0"/>
              <a:t>(String </a:t>
            </a:r>
            <a:r>
              <a:rPr lang="en-US" dirty="0" err="1" smtClean="0"/>
              <a:t>aRemoteEnd</a:t>
            </a:r>
            <a:r>
              <a:rPr lang="en-US" dirty="0" smtClean="0"/>
              <a:t>, </a:t>
            </a:r>
            <a:r>
              <a:rPr lang="en-US" dirty="0" err="1" smtClean="0"/>
              <a:t>ByteBuffer</a:t>
            </a:r>
            <a:r>
              <a:rPr lang="en-US" dirty="0" smtClean="0"/>
              <a:t> message,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sendId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" y="2514600"/>
            <a:ext cx="1371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Serializer</a:t>
            </a:r>
            <a:r>
              <a:rPr lang="en-US" dirty="0" smtClean="0"/>
              <a:t> Pool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76400" y="28194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stCxn id="17" idx="1"/>
          </p:cNvCxnSpPr>
          <p:nvPr/>
        </p:nvCxnSpPr>
        <p:spPr>
          <a:xfrm rot="10800000" flipV="1">
            <a:off x="1600200" y="2247900"/>
            <a:ext cx="9906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rot="10800000">
            <a:off x="1600200" y="3086100"/>
            <a:ext cx="9144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981200" y="5486400"/>
            <a:ext cx="4648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Next free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from pool used to serialize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81200" y="6096000"/>
            <a:ext cx="4648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returned to pool when message sent</a:t>
            </a:r>
          </a:p>
        </p:txBody>
      </p:sp>
      <p:pic>
        <p:nvPicPr>
          <p:cNvPr id="15" name="~PP3592.WAV">
            <a:hlinkClick r:id="" action="ppaction://media"/>
          </p:cNvPr>
          <p:cNvPicPr>
            <a:picLocks noRot="1" noChangeAspect="1"/>
          </p:cNvPicPr>
          <p:nvPr>
            <a:wavAudioFile r:embed="rId2" name="~PP35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31" grpId="0" animBg="1"/>
      <p:bldP spid="32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Serializer</a:t>
            </a:r>
            <a:r>
              <a:rPr lang="en-US" dirty="0" smtClean="0"/>
              <a:t> Pool Instead of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304800" y="1524000"/>
            <a:ext cx="3657600" cy="1295400"/>
          </a:xfrm>
          <a:prstGeom prst="flowChartProcess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</a:t>
            </a:r>
            <a:r>
              <a:rPr lang="en-US" dirty="0" err="1" smtClean="0"/>
              <a:t>serializer</a:t>
            </a:r>
            <a:r>
              <a:rPr lang="en-US" dirty="0" smtClean="0"/>
              <a:t> pool  to convert object to byte  buffer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304800" y="3429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byte buffer sender to send byte buffer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4572000" y="3429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byte buffer  receiver to receive byte buffer 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4572000" y="1524000"/>
            <a:ext cx="3657600" cy="1295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</a:t>
            </a:r>
            <a:r>
              <a:rPr lang="en-US" dirty="0" err="1" smtClean="0"/>
              <a:t>serializer</a:t>
            </a:r>
            <a:r>
              <a:rPr lang="en-US" dirty="0" smtClean="0"/>
              <a:t> pool to </a:t>
            </a:r>
            <a:r>
              <a:rPr lang="en-US" dirty="0" err="1" smtClean="0"/>
              <a:t>deserialize</a:t>
            </a:r>
            <a:r>
              <a:rPr lang="en-US" dirty="0" smtClean="0"/>
              <a:t> byte buffer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867694" y="31615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962400" y="4114800"/>
            <a:ext cx="608012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 rot="5400000">
            <a:off x="6134100" y="3086100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5800" y="4876800"/>
            <a:ext cx="7467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buffer management?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5410200"/>
            <a:ext cx="7467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buffer can be reused by reading thread after object copies made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1828800"/>
            <a:ext cx="53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5800" y="5943600"/>
            <a:ext cx="7467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fails,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returned, which must be copied by receiver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72200" y="1828800"/>
            <a:ext cx="53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957.WAV">
            <a:hlinkClick r:id="" action="ppaction://media"/>
          </p:cNvPr>
          <p:cNvPicPr>
            <a:picLocks noRot="1" noChangeAspect="1"/>
          </p:cNvPicPr>
          <p:nvPr>
            <a:wavAudioFile r:embed="rId2" name="~PP9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6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13" grpId="0" animBg="1"/>
      <p:bldP spid="15" grpId="0" animBg="1"/>
      <p:bldP spid="17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 from Buffer Port?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11430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85800" y="3021843"/>
            <a:ext cx="2514600" cy="7881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556413" y="2673255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14400" y="41910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port is not a buffer port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48768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implement the same generic interface twice with same or different parameters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4864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instance of a generic type exists at runtime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400" y="6172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delegation instead of inheritance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2488442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3200408" y="2869442"/>
            <a:ext cx="1219193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971800" y="2336042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4419600" y="1878842"/>
            <a:ext cx="1752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6172200" y="2183642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00400" y="1193042"/>
            <a:ext cx="3810000" cy="4071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11776" y="1726446"/>
            <a:ext cx="1131625" cy="45719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00400" y="3429000"/>
            <a:ext cx="3810000" cy="354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Object m )</a:t>
            </a:r>
          </a:p>
        </p:txBody>
      </p:sp>
      <p:pic>
        <p:nvPicPr>
          <p:cNvPr id="23" name="~PP631.WAV">
            <a:hlinkClick r:id="" action="ppaction://media"/>
          </p:cNvPr>
          <p:cNvPicPr>
            <a:picLocks noRot="1" noChangeAspect="1"/>
          </p:cNvPicPr>
          <p:nvPr>
            <a:wavAudioFile r:embed="rId2" name="~PP6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089952"/>
      </p:ext>
    </p:extLst>
  </p:cSld>
  <p:clrMapOvr>
    <a:masterClrMapping/>
  </p:clrMapOvr>
  <p:transition advTm="905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19" grpId="0" animBg="1"/>
      <p:bldP spid="25" grpId="0" animBg="1"/>
      <p:bldP spid="29" grpId="0" animBg="1"/>
      <p:bldP spid="3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Forwarding Delegation Calls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81000" y="1066800"/>
            <a:ext cx="82296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notifyConnect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.notifyConnect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addConnectionListener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ConnectionListener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portConnectListener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.addConnectionListener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portConnectListener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notifyConnectFailure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.notifyConnectFailure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removeConnectionListener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ConnectionListener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portConnectListener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.removeConnectionListener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portConnectListener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notifyDisconnect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eof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closeReason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.notifyDisconnect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eof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closeReason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notifyPortSend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message, </a:t>
            </a:r>
            <a:r>
              <a:rPr lang="en-US" sz="12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sendId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.notifyPortSend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, message,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sendId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addSendListener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ByteBufferSendListener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portSendListener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.addSendListener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portSendListener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removeSendListener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ByteBufferSendListener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portSendListener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200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.removeSendListener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portSendListener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….</a:t>
            </a:r>
          </a:p>
        </p:txBody>
      </p:sp>
      <p:pic>
        <p:nvPicPr>
          <p:cNvPr id="5" name="~PP661.WAV">
            <a:hlinkClick r:id="" action="ppaction://media"/>
          </p:cNvPr>
          <p:cNvPicPr>
            <a:picLocks noRot="1" noChangeAspect="1"/>
          </p:cNvPicPr>
          <p:nvPr>
            <a:wavAudioFile r:embed="rId1" name="~PP66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36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Ports Inheritance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473958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24400" y="1473958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ObjectServerInputPort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14400" y="3318681"/>
            <a:ext cx="2514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</a:p>
          <a:p>
            <a:pPr algn="ctr"/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800600" y="3276600"/>
            <a:ext cx="2895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785013" y="3004213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052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066800" y="5181600"/>
            <a:ext cx="6553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Helper classes to share code between client and server?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5791200"/>
            <a:ext cx="6553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Besides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pool and buffer ports?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5834987" y="2928014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3726.WAV">
            <a:hlinkClick r:id="" action="ppaction://media"/>
          </p:cNvPr>
          <p:cNvPicPr>
            <a:picLocks noRot="1" noChangeAspect="1"/>
          </p:cNvPicPr>
          <p:nvPr>
            <a:wavAudioFile r:embed="rId2" name="~PP37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089952"/>
      </p:ext>
    </p:extLst>
  </p:cSld>
  <p:clrMapOvr>
    <a:masterClrMapping/>
  </p:clrMapOvr>
  <p:transition advTm="101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2287.WAV">
            <a:hlinkClick r:id="" action="ppaction://media"/>
          </p:cNvPr>
          <p:cNvPicPr>
            <a:picLocks noRot="1" noChangeAspect="1"/>
          </p:cNvPicPr>
          <p:nvPr>
            <a:wavAudioFile r:embed="rId1" name="~PP228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Producer/Consumer Chains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582194" y="1752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953000" y="1753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971800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3400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0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0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00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8000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48000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2734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62734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62734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2734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62734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8000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62734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pic>
        <p:nvPicPr>
          <p:cNvPr id="19" name="~PP997.WAV">
            <a:hlinkClick r:id="" action="ppaction://media"/>
          </p:cNvPr>
          <p:cNvPicPr>
            <a:picLocks noRot="1" noChangeAspect="1"/>
          </p:cNvPicPr>
          <p:nvPr>
            <a:wavAudioFile r:embed="rId1" name="~PP99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6581641"/>
      </p:ext>
    </p:extLst>
  </p:cSld>
  <p:clrMapOvr>
    <a:masterClrMapping/>
  </p:clrMapOvr>
  <p:transition advTm="25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Flow and Trappers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Caller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Destination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Listener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776182" y="2590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9400" y="5638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40386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29000" y="11430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~PP496.WAV">
            <a:hlinkClick r:id="" action="ppaction://media"/>
          </p:cNvPr>
          <p:cNvPicPr>
            <a:picLocks noRot="1" noChangeAspect="1"/>
          </p:cNvPicPr>
          <p:nvPr>
            <a:wavAudioFile r:embed="rId2" name="~PP4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11549340"/>
      </p:ext>
    </p:extLst>
  </p:cSld>
  <p:clrMapOvr>
    <a:masterClrMapping/>
  </p:clrMapOvr>
  <p:transition advTm="7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8" grpId="0" animBg="1"/>
      <p:bldP spid="39" grpId="0" animBg="1"/>
      <p:bldP spid="40" grpId="0" animBg="1"/>
      <p:bldP spid="22" grpId="0" animBg="1"/>
      <p:bldP spid="18" grpId="0" animBg="1"/>
      <p:bldP spid="2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2672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752600"/>
            <a:ext cx="2971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UniNamingSender</a:t>
            </a:r>
            <a:r>
              <a:rPr lang="en-US" sz="1600" dirty="0" smtClean="0"/>
              <a:t> &lt;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pic>
        <p:nvPicPr>
          <p:cNvPr id="15" name="~PP3382.WAV">
            <a:hlinkClick r:id="" action="ppaction://media"/>
          </p:cNvPr>
          <p:cNvPicPr>
            <a:picLocks noRot="1" noChangeAspect="1"/>
          </p:cNvPicPr>
          <p:nvPr>
            <a:wavAudioFile r:embed="rId1" name="~PP33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6659373"/>
      </p:ext>
    </p:extLst>
  </p:cSld>
  <p:clrMapOvr>
    <a:masterClrMapping/>
  </p:clrMapOvr>
  <p:transition advTm="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3434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ReceiveNotifier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600200"/>
            <a:ext cx="3124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notifyPortReceive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ReceiveNotifier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AReceive</a:t>
            </a:r>
            <a:r>
              <a:rPr lang="en-US" sz="1600" dirty="0" smtClean="0"/>
              <a:t>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pic>
        <p:nvPicPr>
          <p:cNvPr id="15" name="~PP1860.WAV">
            <a:hlinkClick r:id="" action="ppaction://media"/>
          </p:cNvPr>
          <p:cNvPicPr>
            <a:picLocks noRot="1" noChangeAspect="1"/>
          </p:cNvPicPr>
          <p:nvPr>
            <a:wavAudioFile r:embed="rId1" name="~PP18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ByteBuffer</a:t>
            </a:r>
            <a:r>
              <a:rPr lang="en-US" dirty="0" smtClean="0"/>
              <a:t> Forwarders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Driver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791460" y="1752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162266" y="1753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181066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52666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57266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257266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257266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257266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257266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72000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72000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72000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572000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572000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257266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572000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2" name="Rectangle 81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ReceiveForwarder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pic>
        <p:nvPicPr>
          <p:cNvPr id="28" name="~PP1463.WAV">
            <a:hlinkClick r:id="" action="ppaction://media"/>
          </p:cNvPr>
          <p:cNvPicPr>
            <a:picLocks noRot="1" noChangeAspect="1"/>
          </p:cNvPicPr>
          <p:nvPr>
            <a:wavAudioFile r:embed="rId2" name="~PP14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11549340"/>
      </p:ext>
    </p:extLst>
  </p:cSld>
  <p:clrMapOvr>
    <a:masterClrMapping/>
  </p:clrMapOvr>
  <p:transition advTm="60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81" grpId="0" animBg="1"/>
      <p:bldP spid="82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Forwarders and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</a:t>
            </a:r>
            <a:r>
              <a:rPr lang="en-US" sz="1600" smtClean="0"/>
              <a:t>&gt;  (</a:t>
            </a:r>
            <a:r>
              <a:rPr lang="en-US" sz="1600" dirty="0" smtClean="0"/>
              <a:t>Object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Sender&lt;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791460" y="1752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162266" y="1753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181066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52666" y="1219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57266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257266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257266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257266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257266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72000" y="4724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72000" y="5181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72000" y="3048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572000" y="3505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572000" y="1981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257266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572000" y="6019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ReceiveForwarder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r>
              <a:rPr lang="en-US" sz="1600" dirty="0" smtClean="0"/>
              <a:t>            &lt;Object,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Deserializer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Object&gt;</a:t>
            </a:r>
            <a:endParaRPr lang="en-US" sz="1600" dirty="0"/>
          </a:p>
        </p:txBody>
      </p:sp>
      <p:pic>
        <p:nvPicPr>
          <p:cNvPr id="30" name="~PP3617.WAV">
            <a:hlinkClick r:id="" action="ppaction://media"/>
          </p:cNvPr>
          <p:cNvPicPr>
            <a:picLocks noRot="1" noChangeAspect="1"/>
          </p:cNvPicPr>
          <p:nvPr>
            <a:wavAudioFile r:embed="rId2" name="~PP36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11549340"/>
      </p:ext>
    </p:extLst>
  </p:cSld>
  <p:clrMapOvr>
    <a:masterClrMapping/>
  </p:clrMapOvr>
  <p:transition advTm="96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 smtClean="0"/>
              <a:t>Send Trapping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82296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setupSendTrapperChain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//serialize input and send serialized object to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port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GlobalState.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getObjectTranslatingIPTrapperSelector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createSendTrapper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bbClientInputPort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//forward input object to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serializer</a:t>
            </a:r>
            <a:endParaRPr lang="en-US" sz="1600" u="sng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sendObjectForwarder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GlobalState.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getClientObjectForwardingIPTrapperSelector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createSendTrapper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// send application object to forwarder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send(String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message)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sendObjectForwarder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1576.WAV">
            <a:hlinkClick r:id="" action="ppaction://media"/>
          </p:cNvPr>
          <p:cNvPicPr>
            <a:picLocks noRot="1" noChangeAspect="1"/>
          </p:cNvPicPr>
          <p:nvPr>
            <a:wavAudioFile r:embed="rId1" name="~PP157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 smtClean="0"/>
              <a:t>Receive Trapping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83058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setupReceiveTrapperChain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bbServerInputPort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.addReceiveListener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 send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deserialized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object through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notifier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to object port receivers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deserializedObjectForwarder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GlobalState.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getClientObjectForwardingIPTrapperSelector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createReceiveTrapper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receiveRegistrarAndNotifier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deserialize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and send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deserialized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object to forwarder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deserializer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GlobalState.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getObjectTranslatingIPTrapperSelector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createReceiveTrapper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deserializedObjectForwarder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 send byte buffer message to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deserializer</a:t>
            </a:r>
            <a:endParaRPr lang="en-US" sz="1600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remoteClientName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deserializer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remoteClientName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826.WAV">
            <a:hlinkClick r:id="" action="ppaction://media"/>
          </p:cNvPr>
          <p:cNvPicPr>
            <a:picLocks noRot="1" noChangeAspect="1"/>
          </p:cNvPicPr>
          <p:nvPr>
            <a:wavAudioFile r:embed="rId1" name="~PP8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 smtClean="0"/>
              <a:t>Serializing Send Trapper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6106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ASerializingForwarder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AnAbstractSendTrapper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&lt;Object,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ASerializingForwarder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NamingSender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 // needs to register as send listener of port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SerializerPoolSelector.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createSerializerPool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SendRegistrar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send(String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message) {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(message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bbMessage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.outputBufferFromObject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bbMessage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2399.WAV">
            <a:hlinkClick r:id="" action="ppaction://media"/>
          </p:cNvPr>
          <p:cNvPicPr>
            <a:picLocks noRot="1" noChangeAspect="1"/>
          </p:cNvPicPr>
          <p:nvPr>
            <a:wavAudioFile r:embed="rId1" name="~PP239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 smtClean="0"/>
              <a:t>De-Serializing Receive Trapper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106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ADeserializingForwarder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AnAbstractReceiveTrapper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Object&gt;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ADeserializingForwarder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ReceiveNotifier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 //does not need to register as listener of port, so null argument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SerializerPoolSelector.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createSerializerPool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serializer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.objectFromInputBuffer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     //receiver may be able to do something with the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ByteBuffer</a:t>
            </a:r>
            <a:endParaRPr lang="en-US" sz="1600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4648200"/>
            <a:ext cx="7239000" cy="1371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504.WAV">
            <a:hlinkClick r:id="" action="ppaction://media"/>
          </p:cNvPr>
          <p:cNvPicPr>
            <a:picLocks noRot="1" noChangeAspect="1"/>
          </p:cNvPicPr>
          <p:nvPr>
            <a:wavAudioFile r:embed="rId2" name="~PP25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 so far: Byte Communication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144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86600" y="23622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86600" y="30480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86600" y="38100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7" name="Oval 26"/>
          <p:cNvSpPr/>
          <p:nvPr/>
        </p:nvSpPr>
        <p:spPr>
          <a:xfrm>
            <a:off x="48768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pic>
        <p:nvPicPr>
          <p:cNvPr id="10" name="~PP2266.WAV">
            <a:hlinkClick r:id="" action="ppaction://media"/>
          </p:cNvPr>
          <p:cNvPicPr>
            <a:picLocks noRot="1" noChangeAspect="1"/>
          </p:cNvPicPr>
          <p:nvPr>
            <a:wavAudioFile r:embed="rId1" name="~PP226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10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flipV="1">
            <a:off x="647700" y="2819400"/>
            <a:ext cx="1121752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95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6456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2138.WAV">
            <a:hlinkClick r:id="" action="ppaction://media"/>
          </p:cNvPr>
          <p:cNvPicPr>
            <a:picLocks noRot="1" noChangeAspect="1"/>
          </p:cNvPicPr>
          <p:nvPr>
            <a:wavAudioFile r:embed="rId1" name="~PP213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Size Information Twice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67051" y="1371600"/>
            <a:ext cx="5486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GIPC, size information sent twice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67051" y="2057400"/>
            <a:ext cx="5486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ByteBuffer</a:t>
            </a:r>
            <a:r>
              <a:rPr lang="en-US" dirty="0"/>
              <a:t> </a:t>
            </a:r>
            <a:r>
              <a:rPr lang="en-US" dirty="0" smtClean="0"/>
              <a:t>(NIO imp can be configured to not send it)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7051" y="2743200"/>
            <a:ext cx="5486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7051" y="3429000"/>
            <a:ext cx="5486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calls and messages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67051" y="4114800"/>
            <a:ext cx="54864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Allows receiver to forward serialized byte buffer without knowing about the type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67051" y="4800600"/>
            <a:ext cx="5486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way currently to stop de-serialization for some objects</a:t>
            </a:r>
            <a:endParaRPr lang="en-US" dirty="0"/>
          </a:p>
        </p:txBody>
      </p:sp>
      <p:pic>
        <p:nvPicPr>
          <p:cNvPr id="10" name="~PP3291.WAV">
            <a:hlinkClick r:id="" action="ppaction://media"/>
          </p:cNvPr>
          <p:cNvPicPr>
            <a:picLocks noRot="1" noChangeAspect="1"/>
          </p:cNvPicPr>
          <p:nvPr>
            <a:wavAudioFile r:embed="rId2" name="~PP329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74529356"/>
      </p:ext>
    </p:extLst>
  </p:cSld>
  <p:clrMapOvr>
    <a:masterClrMapping/>
  </p:clrMapOvr>
  <p:transition advTm="13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Semantics of Serialization Revisited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1066800"/>
            <a:ext cx="85344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(objects);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objects[0] = 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(object);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0" y="34290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733800" y="34290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3429000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9050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25146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400" y="46482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data structure is isomorphic copy of the sender’s data structure</a:t>
            </a:r>
          </a:p>
        </p:txBody>
      </p:sp>
      <p:pic>
        <p:nvPicPr>
          <p:cNvPr id="12" name="~PP310.WAV">
            <a:hlinkClick r:id="" action="ppaction://media"/>
          </p:cNvPr>
          <p:cNvPicPr>
            <a:picLocks noRot="1" noChangeAspect="1"/>
          </p:cNvPicPr>
          <p:nvPr>
            <a:wavAudioFile r:embed="rId2" name="~PP3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ransition advTm="230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Pointers vs. Non Pointers in Conventional Languages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371600"/>
            <a:ext cx="2514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1524000"/>
            <a:ext cx="4267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bmiArrayRecords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2362200"/>
            <a:ext cx="434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*[]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bmiArrayPointers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34290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pointers should be copied as in local assignment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41148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Pointers should be replaced with network pointers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48768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 to  network pointers results in  remote operations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56388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shared memory!</a:t>
            </a:r>
          </a:p>
        </p:txBody>
      </p:sp>
      <p:pic>
        <p:nvPicPr>
          <p:cNvPr id="11" name="~PP764.WAV">
            <a:hlinkClick r:id="" action="ppaction://media"/>
          </p:cNvPr>
          <p:cNvPicPr>
            <a:picLocks noRot="1" noChangeAspect="1"/>
          </p:cNvPicPr>
          <p:nvPr>
            <a:wavAudioFile r:embed="rId2" name="~PP7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vs. Object Oriented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67051" y="2362200"/>
            <a:ext cx="5486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conventional languages, distinction made between pointers and non pointers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3429000"/>
            <a:ext cx="5486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object-oriented languages, instances of all object types must be pointers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4267200"/>
            <a:ext cx="5486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Because objects of  different sizes cannot fit in fixed-size non-pointer polymorphic  variable slot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5257800"/>
            <a:ext cx="54864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to distinguish between objects that are copied  to and referenced by remote sites?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1295400"/>
            <a:ext cx="5486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Useful to support values that are copied to and referenced by remote sites</a:t>
            </a:r>
            <a:endParaRPr lang="en-US" dirty="0"/>
          </a:p>
        </p:txBody>
      </p:sp>
      <p:pic>
        <p:nvPicPr>
          <p:cNvPr id="8" name="~PP380.WAV">
            <a:hlinkClick r:id="" action="ppaction://media"/>
          </p:cNvPr>
          <p:cNvPicPr>
            <a:picLocks noRot="1" noChangeAspect="1"/>
          </p:cNvPicPr>
          <p:nvPr>
            <a:wavAudioFile r:embed="rId2" name="~PP3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vs. Remote in Java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6400" y="39624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remotes serialized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46482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Remotes replaced with network pointers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53340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 to  network pointers results in  remote method call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6019800"/>
            <a:ext cx="5867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 object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" y="1295400"/>
            <a:ext cx="79248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Remote,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1116.WAV">
            <a:hlinkClick r:id="" action="ppaction://media"/>
          </p:cNvPr>
          <p:cNvPicPr>
            <a:picLocks noRot="1" noChangeAspect="1"/>
          </p:cNvPicPr>
          <p:nvPr>
            <a:wavAudioFile r:embed="rId2" name="~PP11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Communication vs. RPC, Serialization vs. Marshaling of Values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4419600"/>
            <a:ext cx="480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838200" y="2819400"/>
            <a:ext cx="4800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838200" y="3657600"/>
            <a:ext cx="480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 Copy Communication 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838200" y="1981200"/>
            <a:ext cx="4800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Reference Communication</a:t>
            </a:r>
            <a:endParaRPr lang="en-US" i="1" dirty="0"/>
          </a:p>
        </p:txBody>
      </p:sp>
      <p:sp>
        <p:nvSpPr>
          <p:cNvPr id="8" name="Rounded Rectangle 7"/>
          <p:cNvSpPr/>
          <p:nvPr/>
        </p:nvSpPr>
        <p:spPr>
          <a:xfrm>
            <a:off x="6400800" y="3733800"/>
            <a:ext cx="20574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(De)Serialization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400800" y="2438400"/>
            <a:ext cx="20574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(Un)Marshaling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5715000" y="24384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5791200" y="40386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rot="10800000" flipV="1">
            <a:off x="5715000" y="2743200"/>
            <a:ext cx="6858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~PP1070.WAV">
            <a:hlinkClick r:id="" action="ppaction://media"/>
          </p:cNvPr>
          <p:cNvPicPr>
            <a:picLocks noRot="1" noChangeAspect="1"/>
          </p:cNvPicPr>
          <p:nvPr>
            <a:wavAudioFile r:embed="rId2" name="~PP107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37147142"/>
      </p:ext>
    </p:extLst>
  </p:cSld>
  <p:clrMapOvr>
    <a:masterClrMapping/>
  </p:clrMapOvr>
  <p:transition advTm="9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~PP484.WAV">
            <a:hlinkClick r:id="" action="ppaction://media"/>
          </p:cNvPr>
          <p:cNvPicPr>
            <a:picLocks noRot="1" noChangeAspect="1"/>
          </p:cNvPicPr>
          <p:nvPr>
            <a:wavAudioFile r:embed="rId1" name="~PP48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Graphical Representation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144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9913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68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98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 a = {3}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5800" y="4343400"/>
            <a:ext cx="7162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Relationship between sent and received object?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49530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data structure is isomorphic to the sender’s data structure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" y="62484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Corresponding  leaf primitive values represent the same abstract value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638800"/>
            <a:ext cx="7162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And is of the same type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Arrows to primitive and object  component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15240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60967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722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>
            <a:off x="66294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pic>
        <p:nvPicPr>
          <p:cNvPr id="19" name="~PP1195.WAV">
            <a:hlinkClick r:id="" action="ppaction://media"/>
          </p:cNvPr>
          <p:cNvPicPr>
            <a:picLocks noRot="1" noChangeAspect="1"/>
          </p:cNvPicPr>
          <p:nvPr>
            <a:wavAudioFile r:embed="rId2" name="~PP11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22710458"/>
      </p:ext>
    </p:extLst>
  </p:cSld>
  <p:clrMapOvr>
    <a:masterClrMapping/>
  </p:clrMapOvr>
  <p:transition advTm="4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 animBg="1"/>
      <p:bldP spid="30" grpId="0" animBg="1"/>
      <p:bldP spid="34" grpId="0" animBg="1"/>
      <p:bldP spid="15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Tree Structures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95400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60612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1639" y="1066800"/>
            <a:ext cx="3276600" cy="917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objects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608998" y="4413178"/>
            <a:ext cx="3790429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5400000">
            <a:off x="2896973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830388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831976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16224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002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00200" y="3429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86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67000" y="3429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40" name="Rectangle 39"/>
          <p:cNvSpPr/>
          <p:nvPr/>
        </p:nvSpPr>
        <p:spPr>
          <a:xfrm>
            <a:off x="2667000" y="4953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92</a:t>
            </a:r>
            <a:endParaRPr lang="en-US" u="sng" dirty="0"/>
          </a:p>
        </p:txBody>
      </p:sp>
      <p:sp>
        <p:nvSpPr>
          <p:cNvPr id="41" name="Rectangle 40"/>
          <p:cNvSpPr/>
          <p:nvPr/>
        </p:nvSpPr>
        <p:spPr>
          <a:xfrm>
            <a:off x="6399427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464639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rot="5400000">
            <a:off x="8001000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934415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936003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920251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00200" y="4953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86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294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29400" y="32766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sp>
        <p:nvSpPr>
          <p:cNvPr id="50" name="Rectangle 49"/>
          <p:cNvSpPr/>
          <p:nvPr/>
        </p:nvSpPr>
        <p:spPr>
          <a:xfrm>
            <a:off x="7696200" y="32766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sp>
        <p:nvSpPr>
          <p:cNvPr id="51" name="Rectangle 50"/>
          <p:cNvSpPr/>
          <p:nvPr/>
        </p:nvSpPr>
        <p:spPr>
          <a:xfrm>
            <a:off x="7696200" y="5269173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94</a:t>
            </a:r>
            <a:endParaRPr lang="en-US" u="sng" dirty="0"/>
          </a:p>
        </p:txBody>
      </p:sp>
      <p:sp>
        <p:nvSpPr>
          <p:cNvPr id="52" name="Rectangle 51"/>
          <p:cNvSpPr/>
          <p:nvPr/>
        </p:nvSpPr>
        <p:spPr>
          <a:xfrm>
            <a:off x="6629400" y="52578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pic>
        <p:nvPicPr>
          <p:cNvPr id="27" name="~PP2152.WAV">
            <a:hlinkClick r:id="" action="ppaction://media"/>
          </p:cNvPr>
          <p:cNvPicPr>
            <a:picLocks noRot="1" noChangeAspect="1"/>
          </p:cNvPicPr>
          <p:nvPr>
            <a:wavAudioFile r:embed="rId2" name="~PP21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81932754"/>
      </p:ext>
    </p:extLst>
  </p:cSld>
  <p:clrMapOvr>
    <a:masterClrMapping/>
  </p:clrMapOvr>
  <p:transition advTm="107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3" grpId="0" animBg="1"/>
      <p:bldP spid="47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Inter-Message Compression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1066800"/>
            <a:ext cx="85344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@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StringElement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“hello”;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(objects);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objects[0] = 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(object);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498309" y="5975516"/>
            <a:ext cx="0" cy="4252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81400" y="39624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029200" y="3962400"/>
            <a:ext cx="99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52600" y="3962400"/>
            <a:ext cx="16259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objects[0]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62000" y="5181600"/>
            <a:ext cx="7315201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could be re created or reset to release cache</a:t>
            </a:r>
          </a:p>
        </p:txBody>
      </p:sp>
    </p:spTree>
    <p:extLst>
      <p:ext uri="{BB962C8B-B14F-4D97-AF65-F5344CB8AC3E}">
        <p14:creationId xmlns:p14="http://schemas.microsoft.com/office/powerpoint/2010/main" xmlns="" val="26034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666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6456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14478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964.WAV">
            <a:hlinkClick r:id="" action="ppaction://media"/>
          </p:cNvPr>
          <p:cNvPicPr>
            <a:picLocks noRot="1" noChangeAspect="1"/>
          </p:cNvPicPr>
          <p:nvPr>
            <a:wavAudioFile r:embed="rId1" name="~PP9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 Definition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19400" y="1524000"/>
            <a:ext cx="2514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3810000"/>
            <a:ext cx="4800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AMBMISpreadsheet</a:t>
            </a:r>
            <a:r>
              <a:rPr lang="en-US" dirty="0" smtClean="0"/>
              <a:t> </a:t>
            </a:r>
            <a:r>
              <a:rPr lang="en-US" dirty="0" err="1" smtClean="0"/>
              <a:t>myBMI</a:t>
            </a:r>
            <a:r>
              <a:rPr lang="en-US" dirty="0" smtClean="0"/>
              <a:t> = {1.77, 75}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Type Definition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19400" y="1524000"/>
            <a:ext cx="2514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3810000"/>
            <a:ext cx="4800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AMBMISpreadsheet</a:t>
            </a:r>
            <a:r>
              <a:rPr lang="en-US" dirty="0" smtClean="0"/>
              <a:t> </a:t>
            </a:r>
            <a:r>
              <a:rPr lang="en-US" dirty="0" err="1" smtClean="0"/>
              <a:t>myBMI</a:t>
            </a:r>
            <a:r>
              <a:rPr lang="en-US" dirty="0" smtClean="0"/>
              <a:t> = {1.77, 75}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Representation based on Pattern-Specific Schema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981200"/>
            <a:ext cx="8305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&lt;Object </a:t>
            </a:r>
            <a:r>
              <a:rPr lang="en-US" dirty="0" err="1" smtClean="0"/>
              <a:t>xmlns</a:t>
            </a:r>
            <a:r>
              <a:rPr lang="en-US" dirty="0" smtClean="0"/>
              <a:t>=</a:t>
            </a:r>
          </a:p>
          <a:p>
            <a:r>
              <a:rPr lang="en-US" dirty="0" smtClean="0"/>
              <a:t>       "urn:xmlns:25hoursaday-com:Object" &gt; </a:t>
            </a:r>
          </a:p>
          <a:p>
            <a:r>
              <a:rPr lang="en-US" dirty="0" smtClean="0"/>
              <a:t> &lt; Object &gt;</a:t>
            </a:r>
          </a:p>
          <a:p>
            <a:r>
              <a:rPr lang="en-US" b="1" dirty="0" smtClean="0"/>
              <a:t>       </a:t>
            </a:r>
            <a:r>
              <a:rPr lang="en-US" dirty="0" smtClean="0"/>
              <a:t>&lt;Property&gt;&lt;Key&gt; height</a:t>
            </a:r>
            <a:r>
              <a:rPr lang="en-US" b="1" dirty="0" smtClean="0"/>
              <a:t>&lt;</a:t>
            </a:r>
            <a:r>
              <a:rPr lang="en-US" dirty="0" smtClean="0"/>
              <a:t>/Key</a:t>
            </a:r>
            <a:r>
              <a:rPr lang="en-US" b="1" dirty="0" smtClean="0"/>
              <a:t>&gt;</a:t>
            </a:r>
            <a:r>
              <a:rPr lang="en-US" dirty="0" smtClean="0"/>
              <a:t> </a:t>
            </a:r>
            <a:r>
              <a:rPr lang="en-US" b="1" dirty="0" smtClean="0"/>
              <a:t>&lt;</a:t>
            </a:r>
            <a:r>
              <a:rPr lang="en-US" dirty="0" smtClean="0"/>
              <a:t>number&gt;1.77&lt;/number</a:t>
            </a:r>
            <a:r>
              <a:rPr lang="en-US" b="1" dirty="0" smtClean="0"/>
              <a:t>&gt;&lt;/</a:t>
            </a:r>
            <a:r>
              <a:rPr lang="en-US" dirty="0" smtClean="0"/>
              <a:t>Property</a:t>
            </a:r>
            <a:r>
              <a:rPr lang="en-US" b="1" dirty="0" smtClean="0"/>
              <a:t>&gt;</a:t>
            </a:r>
            <a:endParaRPr lang="en-US" dirty="0" smtClean="0"/>
          </a:p>
          <a:p>
            <a:r>
              <a:rPr lang="en-US" dirty="0" smtClean="0"/>
              <a:t>        &lt;Property&gt;&lt;Key&gt;weight</a:t>
            </a:r>
            <a:r>
              <a:rPr lang="en-US" b="1" dirty="0" smtClean="0"/>
              <a:t>&lt;</a:t>
            </a:r>
            <a:r>
              <a:rPr lang="en-US" dirty="0" smtClean="0"/>
              <a:t>/Key</a:t>
            </a:r>
            <a:r>
              <a:rPr lang="en-US" b="1" dirty="0" smtClean="0"/>
              <a:t>&gt;</a:t>
            </a:r>
            <a:r>
              <a:rPr lang="en-US" dirty="0" smtClean="0"/>
              <a:t> </a:t>
            </a:r>
            <a:r>
              <a:rPr lang="en-US" b="1" dirty="0" smtClean="0"/>
              <a:t>&lt;</a:t>
            </a:r>
            <a:r>
              <a:rPr lang="en-US" dirty="0" smtClean="0"/>
              <a:t>number&gt;75.0&lt;/number</a:t>
            </a:r>
            <a:r>
              <a:rPr lang="en-US" b="1" dirty="0" smtClean="0"/>
              <a:t>&gt;&lt;/</a:t>
            </a:r>
            <a:r>
              <a:rPr lang="en-US" dirty="0" smtClean="0"/>
              <a:t>Property</a:t>
            </a:r>
            <a:r>
              <a:rPr lang="en-US" b="1" dirty="0" smtClean="0"/>
              <a:t>&gt;</a:t>
            </a:r>
            <a:endParaRPr lang="en-US" dirty="0" smtClean="0"/>
          </a:p>
          <a:p>
            <a:r>
              <a:rPr lang="en-US" dirty="0" smtClean="0"/>
              <a:t>&lt;/Object&gt;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Representation based on Type-Specific Schema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981200"/>
            <a:ext cx="6400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xmlns</a:t>
            </a:r>
            <a:r>
              <a:rPr lang="en-US" dirty="0" smtClean="0"/>
              <a:t>=</a:t>
            </a:r>
          </a:p>
          <a:p>
            <a:r>
              <a:rPr lang="en-US" dirty="0" smtClean="0"/>
              <a:t>       "urn:xmlns:25hoursaday-com:ABMISpreadsheet" &gt; </a:t>
            </a:r>
          </a:p>
          <a:p>
            <a:r>
              <a:rPr lang="en-US" dirty="0" smtClean="0"/>
              <a:t> &lt; </a:t>
            </a:r>
            <a:r>
              <a:rPr lang="en-US" dirty="0" err="1" smtClean="0"/>
              <a:t>ABMISpreadsheet</a:t>
            </a:r>
            <a:r>
              <a:rPr lang="en-US" dirty="0" smtClean="0"/>
              <a:t> &gt;</a:t>
            </a:r>
          </a:p>
          <a:p>
            <a:r>
              <a:rPr lang="en-US" dirty="0" smtClean="0"/>
              <a:t>        &lt;height&gt;1.77&lt;/height&gt;</a:t>
            </a:r>
          </a:p>
          <a:p>
            <a:r>
              <a:rPr lang="en-US" dirty="0" smtClean="0"/>
              <a:t>        &lt;weight&gt;75.0&lt;/weight&gt; </a:t>
            </a:r>
          </a:p>
          <a:p>
            <a:r>
              <a:rPr lang="en-US" dirty="0" smtClean="0"/>
              <a:t>  &lt;/</a:t>
            </a:r>
            <a:r>
              <a:rPr lang="en-US" dirty="0" err="1" smtClean="0"/>
              <a:t>ABMISpreadsheet</a:t>
            </a:r>
            <a:r>
              <a:rPr lang="en-US" dirty="0" smtClean="0"/>
              <a:t>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Type-Specific Schema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2296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xmlns</a:t>
            </a:r>
            <a:r>
              <a:rPr lang="en-US" dirty="0" smtClean="0"/>
              <a:t>="urn:xmlns:25hoursaday-com:my-bookshelf" &gt; </a:t>
            </a:r>
          </a:p>
          <a:p>
            <a:r>
              <a:rPr lang="en-US" dirty="0" smtClean="0"/>
              <a:t>&lt;?xml version="1.0" encoding="UTF-8" ?&gt; </a:t>
            </a:r>
          </a:p>
          <a:p>
            <a:r>
              <a:rPr lang="en-US" dirty="0" smtClean="0"/>
              <a:t> &lt;</a:t>
            </a:r>
            <a:r>
              <a:rPr lang="en-US" dirty="0" err="1" smtClean="0"/>
              <a:t>xs:schema</a:t>
            </a:r>
            <a:r>
              <a:rPr lang="en-US" dirty="0" smtClean="0"/>
              <a:t> </a:t>
            </a:r>
            <a:r>
              <a:rPr lang="en-US" dirty="0" err="1" smtClean="0"/>
              <a:t>xmlns:xs</a:t>
            </a:r>
            <a:r>
              <a:rPr lang="en-US" dirty="0" smtClean="0"/>
              <a:t>="http://www.w3.org/2001/XMLSchema"   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targetNamespace</a:t>
            </a:r>
            <a:r>
              <a:rPr lang="en-US" dirty="0" smtClean="0"/>
              <a:t>="urn:xmlns:25hoursaday-com:ABMISpreadsheet" 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xmlns:bk</a:t>
            </a:r>
            <a:r>
              <a:rPr lang="en-US" dirty="0" smtClean="0"/>
              <a:t>="urn:xmlns:25hoursaday-com:ABMISpreadsheet“   </a:t>
            </a:r>
          </a:p>
          <a:p>
            <a:r>
              <a:rPr lang="en-US" dirty="0" smtClean="0"/>
              <a:t>    &lt;</a:t>
            </a:r>
            <a:r>
              <a:rPr lang="en-US" dirty="0" err="1" smtClean="0"/>
              <a:t>xs:complexType</a:t>
            </a:r>
            <a:r>
              <a:rPr lang="en-US" dirty="0" smtClean="0"/>
              <a:t> name=“</a:t>
            </a:r>
            <a:r>
              <a:rPr lang="en-US" dirty="0" err="1" smtClean="0"/>
              <a:t>ABMISpreadsheet</a:t>
            </a:r>
            <a:r>
              <a:rPr lang="en-US" dirty="0" smtClean="0"/>
              <a:t>"&gt; </a:t>
            </a:r>
          </a:p>
          <a:p>
            <a:r>
              <a:rPr lang="en-US" dirty="0" smtClean="0"/>
              <a:t>        &lt;</a:t>
            </a:r>
            <a:r>
              <a:rPr lang="en-US" dirty="0" err="1" smtClean="0"/>
              <a:t>xs:sequence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            &lt;</a:t>
            </a:r>
            <a:r>
              <a:rPr lang="en-US" dirty="0" err="1" smtClean="0"/>
              <a:t>xs:element</a:t>
            </a:r>
            <a:r>
              <a:rPr lang="en-US" dirty="0" smtClean="0"/>
              <a:t> name=“height" type="</a:t>
            </a:r>
            <a:r>
              <a:rPr lang="en-US" dirty="0" err="1" smtClean="0"/>
              <a:t>xs:number</a:t>
            </a:r>
            <a:r>
              <a:rPr lang="en-US" dirty="0" smtClean="0"/>
              <a:t>" /&gt; &lt;</a:t>
            </a:r>
            <a:r>
              <a:rPr lang="en-US" dirty="0" err="1" smtClean="0"/>
              <a:t>xs:element</a:t>
            </a:r>
            <a:r>
              <a:rPr lang="en-US" dirty="0" smtClean="0"/>
              <a:t> /&gt; </a:t>
            </a:r>
          </a:p>
          <a:p>
            <a:r>
              <a:rPr lang="en-US" dirty="0" smtClean="0"/>
              <a:t>            &lt;</a:t>
            </a:r>
            <a:r>
              <a:rPr lang="en-US" dirty="0" err="1" smtClean="0"/>
              <a:t>xs:element</a:t>
            </a:r>
            <a:r>
              <a:rPr lang="en-US" dirty="0" smtClean="0"/>
              <a:t> name=“weight" type="</a:t>
            </a:r>
            <a:r>
              <a:rPr lang="en-US" dirty="0" err="1" smtClean="0"/>
              <a:t>xs:number</a:t>
            </a:r>
            <a:r>
              <a:rPr lang="en-US" dirty="0" smtClean="0"/>
              <a:t>" /&gt; &lt;</a:t>
            </a:r>
            <a:r>
              <a:rPr lang="en-US" dirty="0" err="1" smtClean="0"/>
              <a:t>xs:element</a:t>
            </a:r>
            <a:r>
              <a:rPr lang="en-US" dirty="0" smtClean="0"/>
              <a:t> /&gt;</a:t>
            </a:r>
          </a:p>
          <a:p>
            <a:r>
              <a:rPr lang="en-US" dirty="0" smtClean="0"/>
              <a:t>        &lt;/</a:t>
            </a:r>
            <a:r>
              <a:rPr lang="en-US" dirty="0" err="1" smtClean="0"/>
              <a:t>xs:sequence</a:t>
            </a:r>
            <a:r>
              <a:rPr lang="en-US" dirty="0" smtClean="0"/>
              <a:t>&gt; </a:t>
            </a:r>
          </a:p>
          <a:p>
            <a:r>
              <a:rPr lang="en-US" dirty="0" smtClean="0"/>
              <a:t>    &lt;/</a:t>
            </a:r>
            <a:r>
              <a:rPr lang="en-US" dirty="0" err="1" smtClean="0"/>
              <a:t>xs:complexType</a:t>
            </a:r>
            <a:r>
              <a:rPr lang="en-US" dirty="0" smtClean="0"/>
              <a:t>&gt; </a:t>
            </a:r>
          </a:p>
          <a:p>
            <a:r>
              <a:rPr lang="en-US" dirty="0" smtClean="0"/>
              <a:t> &lt;/</a:t>
            </a:r>
            <a:r>
              <a:rPr lang="en-US" dirty="0" err="1" smtClean="0"/>
              <a:t>xs:schema</a:t>
            </a:r>
            <a:r>
              <a:rPr lang="en-US" dirty="0" smtClean="0"/>
              <a:t>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JSON: Java Script Based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1447800"/>
            <a:ext cx="3733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{ “height": 1.77, “weight" : 75.0 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2819400"/>
            <a:ext cx="5715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{ "name":“</a:t>
            </a:r>
            <a:r>
              <a:rPr lang="en-US" dirty="0" err="1" smtClean="0"/>
              <a:t>ABMISpreadsheet</a:t>
            </a:r>
            <a:r>
              <a:rPr lang="en-US" dirty="0" smtClean="0"/>
              <a:t>", "properties": </a:t>
            </a:r>
          </a:p>
          <a:p>
            <a:r>
              <a:rPr lang="en-US" dirty="0" smtClean="0"/>
              <a:t>    { “height": { "type":“number", "required":true },</a:t>
            </a:r>
          </a:p>
          <a:p>
            <a:r>
              <a:rPr lang="en-US" dirty="0" smtClean="0"/>
              <a:t>   { “weight": { "type":“number", "required":true }</a:t>
            </a:r>
          </a:p>
          <a:p>
            <a:r>
              <a:rPr lang="en-US" dirty="0" smtClean="0"/>
              <a:t>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vs. Logical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8687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59655" y="3733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9655" y="2971800"/>
            <a:ext cx="3505200" cy="609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XML Serialization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59655" y="225643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3733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553803"/>
            <a:ext cx="3505198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9655" y="4553803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398" y="2971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xmlns="" val="681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0" animBg="1"/>
      <p:bldP spid="2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vs. Logical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8687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3094630"/>
            <a:ext cx="3505200" cy="609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Services SOAP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(Simple Object Access Protocol)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" y="30946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Mesa/Cedar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00600" y="385663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694830"/>
            <a:ext cx="3505198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469483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400" y="38566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Ada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2600" y="5791200"/>
            <a:ext cx="5638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Range of Structures Serialized</a:t>
            </a:r>
          </a:p>
        </p:txBody>
      </p:sp>
    </p:spTree>
    <p:extLst>
      <p:ext uri="{BB962C8B-B14F-4D97-AF65-F5344CB8AC3E}">
        <p14:creationId xmlns:p14="http://schemas.microsoft.com/office/powerpoint/2010/main" xmlns="" val="8643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0" animBg="1"/>
      <p:bldP spid="23" grpId="0" animBg="1"/>
      <p:bldP spid="17" grpId="0" animBg="1"/>
      <p:bldP spid="18" grpId="0" animBg="1"/>
      <p:bldP spid="19" grpId="0" animBg="1"/>
      <p:bldP spid="20" grpId="0" animBg="1"/>
      <p:bldP spid="13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Descent Serialization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5105400" y="2628616"/>
            <a:ext cx="2979763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(name &amp;) value serialization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5249839" y="4038600"/>
            <a:ext cx="2979762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type serialization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603879" y="1139589"/>
            <a:ext cx="3728256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 Node (Node, Serialization)</a:t>
            </a:r>
            <a:endParaRPr lang="en-US" dirty="0"/>
          </a:p>
        </p:txBody>
      </p:sp>
      <p:sp>
        <p:nvSpPr>
          <p:cNvPr id="9" name="Flowchart: Decision 8"/>
          <p:cNvSpPr/>
          <p:nvPr/>
        </p:nvSpPr>
        <p:spPr>
          <a:xfrm>
            <a:off x="1123950" y="2521424"/>
            <a:ext cx="3009900" cy="82398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Primitive?</a:t>
            </a:r>
            <a:endParaRPr lang="en-US" dirty="0"/>
          </a:p>
        </p:txBody>
      </p:sp>
      <p:sp>
        <p:nvSpPr>
          <p:cNvPr id="10" name="Flowchart: Decision 9"/>
          <p:cNvSpPr/>
          <p:nvPr/>
        </p:nvSpPr>
        <p:spPr>
          <a:xfrm>
            <a:off x="914400" y="3867150"/>
            <a:ext cx="3429000" cy="82398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Polymorphic?</a:t>
            </a:r>
            <a:endParaRPr lang="en-US" dirty="0"/>
          </a:p>
        </p:txBody>
      </p:sp>
      <p:sp>
        <p:nvSpPr>
          <p:cNvPr id="11" name="Flowchart: Process 10"/>
          <p:cNvSpPr/>
          <p:nvPr/>
        </p:nvSpPr>
        <p:spPr>
          <a:xfrm>
            <a:off x="3124200" y="5638800"/>
            <a:ext cx="35052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each component, Visit (Component, Serialization) 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133850" y="2933416"/>
            <a:ext cx="90643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343400" y="4279142"/>
            <a:ext cx="90643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03879" y="3345408"/>
            <a:ext cx="0" cy="52174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0"/>
          </p:cNvCxnSpPr>
          <p:nvPr/>
        </p:nvCxnSpPr>
        <p:spPr>
          <a:xfrm flipH="1" flipV="1">
            <a:off x="2628900" y="4691134"/>
            <a:ext cx="2247900" cy="9476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0"/>
          </p:cNvCxnSpPr>
          <p:nvPr/>
        </p:nvCxnSpPr>
        <p:spPr>
          <a:xfrm flipV="1">
            <a:off x="4876800" y="4648200"/>
            <a:ext cx="17526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60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Serialization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3486150" y="2038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971800" y="3124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19078373">
            <a:off x="3286557" y="2314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5046051" y="2304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57800" y="3124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4572000" y="2057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0401" y="1600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4614081"/>
            <a:ext cx="130791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75.0 XDR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281149" y="4614081"/>
            <a:ext cx="151945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 XDR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20603" y="1054290"/>
            <a:ext cx="311652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Supports heterogeneous platforms</a:t>
            </a:r>
          </a:p>
        </p:txBody>
      </p:sp>
    </p:spTree>
    <p:extLst>
      <p:ext uri="{BB962C8B-B14F-4D97-AF65-F5344CB8AC3E}">
        <p14:creationId xmlns:p14="http://schemas.microsoft.com/office/powerpoint/2010/main" xmlns="" val="976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AnUnencapsulatedBMISpreadsheet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AnUnencapsulatedBMISpreadsheet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5177620"/>
            <a:ext cx="25146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Structure?</a:t>
            </a:r>
          </a:p>
        </p:txBody>
      </p:sp>
      <p:pic>
        <p:nvPicPr>
          <p:cNvPr id="5" name="~PP2777.WAV">
            <a:hlinkClick r:id="" action="ppaction://media"/>
          </p:cNvPr>
          <p:cNvPicPr>
            <a:picLocks noRot="1" noChangeAspect="1"/>
          </p:cNvPicPr>
          <p:nvPr>
            <a:wavAudioFile r:embed="rId2" name="~PP27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81661226"/>
      </p:ext>
    </p:extLst>
  </p:cSld>
  <p:clrMapOvr>
    <a:masterClrMapping/>
  </p:clrMapOvr>
  <p:transition advTm="50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Data Sent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23622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ways to reduce data sent?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454055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sending these parts more efficient</a:t>
            </a:r>
          </a:p>
        </p:txBody>
      </p:sp>
    </p:spTree>
    <p:extLst>
      <p:ext uri="{BB962C8B-B14F-4D97-AF65-F5344CB8AC3E}">
        <p14:creationId xmlns:p14="http://schemas.microsoft.com/office/powerpoint/2010/main" xmlns="" val="5687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0" y="2971800"/>
            <a:ext cx="251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not send data again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700" y="28194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362200" y="14478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byte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bytes  = {3, 4}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7000" y="28194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</p:spTree>
    <p:extLst>
      <p:ext uri="{BB962C8B-B14F-4D97-AF65-F5344CB8AC3E}">
        <p14:creationId xmlns:p14="http://schemas.microsoft.com/office/powerpoint/2010/main" xmlns="" val="18283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Better Tagging Approach: C# Attributes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137" y="4648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its class holds the non inheritable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attribute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/>
              <a:t>[</a:t>
            </a:r>
            <a:r>
              <a:rPr lang="en-US" sz="1600" dirty="0" err="1" smtClean="0"/>
              <a:t>Serializable</a:t>
            </a:r>
            <a:r>
              <a:rPr lang="en-US" sz="1600" dirty="0" smtClean="0"/>
              <a:t>]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: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</p:spTree>
    <p:extLst>
      <p:ext uri="{BB962C8B-B14F-4D97-AF65-F5344CB8AC3E}">
        <p14:creationId xmlns:p14="http://schemas.microsoft.com/office/powerpoint/2010/main" xmlns="" val="3688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Empty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371600"/>
            <a:ext cx="5867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interface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extends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{ … }</a:t>
            </a:r>
          </a:p>
        </p:txBody>
      </p:sp>
    </p:spTree>
    <p:extLst>
      <p:ext uri="{BB962C8B-B14F-4D97-AF65-F5344CB8AC3E}">
        <p14:creationId xmlns:p14="http://schemas.microsoft.com/office/powerpoint/2010/main" xmlns="" val="12612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Communicating 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666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2004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7338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905000" y="47244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 defined by public methods (interface) of the object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905000" y="54864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 component of an object is a value stored in a logical  type-dependent component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645635" y="3307365"/>
            <a:ext cx="671130" cy="304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7912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56" idx="0"/>
            <a:endCxn id="54" idx="2"/>
          </p:cNvCxnSpPr>
          <p:nvPr/>
        </p:nvCxnSpPr>
        <p:spPr>
          <a:xfrm rot="5400000" flipH="1" flipV="1">
            <a:off x="56959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1816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3246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7" idx="0"/>
            <a:endCxn id="54" idx="2"/>
          </p:cNvCxnSpPr>
          <p:nvPr/>
        </p:nvCxnSpPr>
        <p:spPr>
          <a:xfrm rot="16200000" flipV="1">
            <a:off x="6267450" y="3333750"/>
            <a:ext cx="1066800" cy="38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 rot="19078373">
            <a:off x="5496357" y="3076496"/>
            <a:ext cx="914400" cy="38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60" name="Rectangle 59"/>
          <p:cNvSpPr/>
          <p:nvPr/>
        </p:nvSpPr>
        <p:spPr>
          <a:xfrm rot="2367831">
            <a:off x="7255851" y="3066563"/>
            <a:ext cx="914400" cy="38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676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rot="10800000">
            <a:off x="67818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 rot="5400000">
            <a:off x="6712935" y="3269265"/>
            <a:ext cx="671130" cy="38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 animBg="1"/>
      <p:bldP spid="44" grpId="0" animBg="1"/>
      <p:bldP spid="45" grpId="0" animBg="1"/>
      <p:bldP spid="48" grpId="0" animBg="1"/>
      <p:bldP spid="53" grpId="0" animBg="1"/>
      <p:bldP spid="59" grpId="0" animBg="1"/>
      <p:bldP spid="60" grpId="0" animBg="1"/>
      <p:bldP spid="63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704850" y="2838450"/>
            <a:ext cx="10668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28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contents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474394" y="3050795"/>
            <a:ext cx="380609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[1]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790700" y="3314700"/>
            <a:ext cx="3810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05000" y="47244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structure defined by instance variables stored in memory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05000" y="54864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 component of an object is a value stored in an instance variable declared in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53" grpId="0" animBg="1"/>
      <p:bldP spid="19" grpId="0" animBg="1"/>
      <p:bldP spid="24" grpId="0" animBg="1"/>
      <p:bldP spid="25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Instance created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2400" y="3124200"/>
            <a:ext cx="2667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instance created from heap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64" name="Rectangle 63"/>
          <p:cNvSpPr/>
          <p:nvPr/>
        </p:nvSpPr>
        <p:spPr>
          <a:xfrm>
            <a:off x="4724400" y="1295400"/>
            <a:ext cx="2819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52400" y="15240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pic>
        <p:nvPicPr>
          <p:cNvPr id="26" name="~PP3028.WAV">
            <a:hlinkClick r:id="" action="ppaction://media"/>
          </p:cNvPr>
          <p:cNvPicPr>
            <a:picLocks noRot="1" noChangeAspect="1"/>
          </p:cNvPicPr>
          <p:nvPr>
            <a:wavAudioFile r:embed="rId1" name="~PP302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Serialization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1524000"/>
            <a:ext cx="5181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into  instance of different class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2209800"/>
            <a:ext cx="5181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Mobile computer may wish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into a more space or time efficient 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895600"/>
            <a:ext cx="5181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program written in a different language may wish to de-serialize into a different but equivalent class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9507" y="4038600"/>
            <a:ext cx="5181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some indication of equivalent types  at different 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9507" y="4883624"/>
            <a:ext cx="51816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registerDeserializedClass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ABMISpreadsheet.class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AnotherBMISpreadsheet.class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4639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vs. Physical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08913" y="2133600"/>
            <a:ext cx="4800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into  instance of different class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4600" y="3048000"/>
            <a:ext cx="48006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 is object-specific and hence cannot be extracted, read and written by an infrastructure?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1447800"/>
            <a:ext cx="4800600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Smaller Size</a:t>
            </a:r>
          </a:p>
        </p:txBody>
      </p:sp>
    </p:spTree>
    <p:extLst>
      <p:ext uri="{BB962C8B-B14F-4D97-AF65-F5344CB8AC3E}">
        <p14:creationId xmlns:p14="http://schemas.microsoft.com/office/powerpoint/2010/main" xmlns="" val="8892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AnUnencapsulatedBMISpreadsheet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3820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AnUnencapsulatedBMISpreadsheet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5177620"/>
            <a:ext cx="25146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Structure?</a:t>
            </a:r>
          </a:p>
        </p:txBody>
      </p:sp>
      <p:pic>
        <p:nvPicPr>
          <p:cNvPr id="5" name="~PP2777.WAV">
            <a:hlinkClick r:id="" action="ppaction://media"/>
          </p:cNvPr>
          <p:cNvPicPr>
            <a:picLocks noRot="1" noChangeAspect="1"/>
          </p:cNvPicPr>
          <p:nvPr>
            <a:wavAudioFile r:embed="rId2" name="~PP27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07256973"/>
      </p:ext>
    </p:extLst>
  </p:cSld>
  <p:clrMapOvr>
    <a:masterClrMapping/>
  </p:clrMapOvr>
  <p:transition advTm="50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2400" y="2362200"/>
            <a:ext cx="3733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AnUnencapsulatedBMISpreadsheet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flipV="1">
            <a:off x="647700" y="28194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4495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AnUnencapsulatedBMISpreadsheet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1828800" y="2819400"/>
            <a:ext cx="12192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~PP2940.WAV">
            <a:hlinkClick r:id="" action="ppaction://media"/>
          </p:cNvPr>
          <p:cNvPicPr>
            <a:picLocks noRot="1" noChangeAspect="1"/>
          </p:cNvPicPr>
          <p:nvPr>
            <a:wavAudioFile r:embed="rId1" name="~PP294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411863"/>
      </p:ext>
    </p:extLst>
  </p:cSld>
  <p:clrMapOvr>
    <a:masterClrMapping/>
  </p:clrMapOvr>
  <p:transition advTm="4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vs. Logical Infrastructure Supported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8687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48281" y="3732663"/>
            <a:ext cx="3505200" cy="609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XML (Java and .NET) Serialization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59655" y="297180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3733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495800"/>
            <a:ext cx="3505198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9656" y="4496937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398" y="2971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8281" y="2247331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8526" y="5248702"/>
            <a:ext cx="687705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(strongly typed) conventional language logical = physical structure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95350" y="5846929"/>
            <a:ext cx="6877050" cy="4014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Performance problems addressed by  extensibility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4400" y="6324600"/>
            <a:ext cx="6877050" cy="477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Heterogeneity problems addressed by extendible XML Bean Serialization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4729" y="5248703"/>
            <a:ext cx="1520872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34000" y="5846928"/>
            <a:ext cx="1520872" cy="40147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62600" y="6330285"/>
            <a:ext cx="2228850" cy="40147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7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Instances </a:t>
            </a:r>
            <a:r>
              <a:rPr lang="en-US" dirty="0" err="1" smtClean="0"/>
              <a:t>Serializable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05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Socket peer;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….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2766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ADistributedBMISpreadsheet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3434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physical structure serialized then will get (undesirable) runtime exception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5359021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 of a location-specific object  may not contain non serialized components, leading to  subtle program failure</a:t>
            </a:r>
          </a:p>
        </p:txBody>
      </p:sp>
    </p:spTree>
    <p:extLst>
      <p:ext uri="{BB962C8B-B14F-4D97-AF65-F5344CB8AC3E}">
        <p14:creationId xmlns:p14="http://schemas.microsoft.com/office/powerpoint/2010/main" xmlns="" val="35744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All Objects are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 isomorphic copy does not guarantee  semantic equivalence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86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tell some generic serialization system  that some type is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used some directive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8100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Ideally with language support</a:t>
            </a:r>
          </a:p>
        </p:txBody>
      </p:sp>
    </p:spTree>
    <p:extLst>
      <p:ext uri="{BB962C8B-B14F-4D97-AF65-F5344CB8AC3E}">
        <p14:creationId xmlns:p14="http://schemas.microsoft.com/office/powerpoint/2010/main" xmlns="" val="25810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Serialization, SOAP, Web Services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1752600"/>
            <a:ext cx="6781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Language-Independent Web Services Description Language (WSDL): RPC Protocol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2514600"/>
            <a:ext cx="6781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 Object Access Protocol: Object Communication Protocol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3276600"/>
            <a:ext cx="2743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following XML formal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3276600"/>
            <a:ext cx="2286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SMTP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3276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4343400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XML serialization without SOAP or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Web Services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8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Nature of Serialized Message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36928" y="3137855"/>
            <a:ext cx="1901020" cy="8376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(Id Serialization)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81500" y="3137286"/>
            <a:ext cx="160020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(Serialization)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24201" y="1524000"/>
            <a:ext cx="2057400" cy="7540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Component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1601" y="1524000"/>
            <a:ext cx="2057400" cy="7540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Component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24201" y="2354798"/>
            <a:ext cx="981502" cy="746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267200" y="2354798"/>
            <a:ext cx="1035952" cy="769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695701" y="2724562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IS-A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89564" y="4800602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java.lang.Byte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987438" y="3962401"/>
            <a:ext cx="0" cy="769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67251" y="4800600"/>
            <a:ext cx="1028699" cy="60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86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181600" y="3975486"/>
            <a:ext cx="0" cy="769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538752" y="4156887"/>
            <a:ext cx="1228297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Of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696003" y="5875361"/>
            <a:ext cx="2819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Type is optional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66800" y="1524000"/>
            <a:ext cx="2057400" cy="7540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Component</a:t>
            </a:r>
          </a:p>
        </p:txBody>
      </p:sp>
    </p:spTree>
    <p:extLst>
      <p:ext uri="{BB962C8B-B14F-4D97-AF65-F5344CB8AC3E}">
        <p14:creationId xmlns:p14="http://schemas.microsoft.com/office/powerpoint/2010/main" xmlns="" val="9975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Processing to do With Unknown Type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9144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super 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31242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invoke some  method of known  signature using reflection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48006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method invocation request from requester that knows type and possibly sent the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600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Applet, Thread start method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2286000"/>
            <a:ext cx="571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Relies on  dynamic dispatch in virtual methods (Java)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3886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main method, getter, setter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5626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client loads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same and other clients make remote calls in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609145478"/>
      </p:ext>
    </p:extLst>
  </p:cSld>
  <p:clrMapOvr>
    <a:masterClrMapping/>
  </p:clrMapOvr>
  <p:transition advTm="66200"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Dynamic Loading</a:t>
            </a:r>
            <a:endParaRPr lang="en-US" dirty="0"/>
          </a:p>
        </p:txBody>
      </p:sp>
      <p:pic>
        <p:nvPicPr>
          <p:cNvPr id="19" name="~PP2234.WAV">
            <a:hlinkClick r:id="" action="ppaction://media"/>
          </p:cNvPr>
          <p:cNvPicPr>
            <a:picLocks noRot="1" noChangeAspect="1"/>
          </p:cNvPicPr>
          <p:nvPr>
            <a:wavAudioFile r:embed="rId2" name="~PP22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90600" y="2057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URLClassLoader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76600" y="2133600"/>
            <a:ext cx="4800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URLClassLoader</a:t>
            </a:r>
            <a:r>
              <a:rPr lang="en-US" dirty="0" smtClean="0"/>
              <a:t>(URL[] </a:t>
            </a:r>
            <a:r>
              <a:rPr lang="en-US" dirty="0" err="1" smtClean="0"/>
              <a:t>aSearchPath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6600" y="2819400"/>
            <a:ext cx="4800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</a:t>
            </a:r>
            <a:r>
              <a:rPr lang="en-US" dirty="0" err="1" smtClean="0"/>
              <a:t>loadClass</a:t>
            </a:r>
            <a:r>
              <a:rPr lang="en-US" dirty="0" smtClean="0"/>
              <a:t>(String </a:t>
            </a:r>
            <a:r>
              <a:rPr lang="en-US" dirty="0" err="1" smtClean="0"/>
              <a:t>aFullClassName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90600" y="3657600"/>
            <a:ext cx="2286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276600" y="3733800"/>
            <a:ext cx="4800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URL(String </a:t>
            </a:r>
            <a:r>
              <a:rPr lang="en-US" dirty="0" err="1" smtClean="0"/>
              <a:t>aURLString</a:t>
            </a:r>
            <a:r>
              <a:rPr lang="en-US" dirty="0" smtClean="0"/>
              <a:t>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7455575"/>
      </p:ext>
    </p:extLst>
  </p:cSld>
  <p:clrMapOvr>
    <a:masterClrMapping/>
  </p:clrMapOvr>
  <p:transition advTm="66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833430105"/>
      </p:ext>
    </p:extLst>
  </p:cSld>
  <p:clrMapOvr>
    <a:masterClrMapping/>
  </p:clrMapOvr>
  <p:transition advTm="33400"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7724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3327696889"/>
      </p:ext>
    </p:extLst>
  </p:cSld>
  <p:clrMapOvr>
    <a:masterClrMapping/>
  </p:clrMapOvr>
  <p:transition advTm="33400"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GIPC Comparison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762000" y="2057400"/>
            <a:ext cx="5334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Stream Serialization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762000" y="2590800"/>
            <a:ext cx="5867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762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Socket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3048000" y="3124200"/>
            <a:ext cx="3581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62000" y="1371600"/>
            <a:ext cx="2057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Socket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2819400" y="1371600"/>
            <a:ext cx="4724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applications (Object File)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2743200" y="4038600"/>
            <a:ext cx="4724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Default Byte Buffer Serialization (GBBS)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6019800" y="4724400"/>
            <a:ext cx="14478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GBBS</a:t>
            </a:r>
            <a:endParaRPr lang="en-US" dirty="0"/>
          </a:p>
        </p:txBody>
      </p:sp>
      <p:sp>
        <p:nvSpPr>
          <p:cNvPr id="11" name="Flowchart: Process 10"/>
          <p:cNvSpPr/>
          <p:nvPr/>
        </p:nvSpPr>
        <p:spPr>
          <a:xfrm>
            <a:off x="685800" y="4724400"/>
            <a:ext cx="5334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Stream Serialization</a:t>
            </a:r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685800" y="5257800"/>
            <a:ext cx="5867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2971800" y="5791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6553200" y="5257800"/>
            <a:ext cx="914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Buffer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5257800" y="5791200"/>
            <a:ext cx="2667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byte[]</a:t>
            </a:r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685800" y="5791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Byte Socket</a:t>
            </a:r>
            <a:endParaRPr lang="en-US" dirty="0"/>
          </a:p>
        </p:txBody>
      </p:sp>
      <p:sp>
        <p:nvSpPr>
          <p:cNvPr id="17" name="Flowchart: Process 16"/>
          <p:cNvSpPr/>
          <p:nvPr/>
        </p:nvSpPr>
        <p:spPr>
          <a:xfrm>
            <a:off x="685800" y="4038600"/>
            <a:ext cx="2057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Socket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21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2400" y="2362200"/>
            <a:ext cx="3733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AnUnencapsulatedBMISpreadsheet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flipV="1">
            <a:off x="647700" y="28194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4495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AnUnencapsulatedBMISpreadsheet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1828800" y="2819400"/>
            <a:ext cx="12192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13342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5400000">
            <a:off x="1721835" y="3307365"/>
            <a:ext cx="67113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~PP1652.WAV">
            <a:hlinkClick r:id="" action="ppaction://media"/>
          </p:cNvPr>
          <p:cNvPicPr>
            <a:picLocks noRot="1" noChangeAspect="1"/>
          </p:cNvPicPr>
          <p:nvPr>
            <a:wavAudioFile r:embed="rId1" name="~PP16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245709"/>
      </p:ext>
    </p:extLst>
  </p:cSld>
  <p:clrMapOvr>
    <a:masterClrMapping/>
  </p:clrMapOvr>
  <p:transition advTm="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AnIntHistory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76200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AnIntHistory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 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2;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1447.WAV">
            <a:hlinkClick r:id="" action="ppaction://media"/>
          </p:cNvPr>
          <p:cNvPicPr>
            <a:picLocks noRot="1" noChangeAspect="1"/>
          </p:cNvPicPr>
          <p:nvPr>
            <a:wavAudioFile r:embed="rId1" name="~PP144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704850" y="2838450"/>
            <a:ext cx="10668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28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[]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447800" y="4876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0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5400000">
            <a:off x="1562100" y="31623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4876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0" idx="0"/>
            <a:endCxn id="16" idx="2"/>
          </p:cNvCxnSpPr>
          <p:nvPr/>
        </p:nvCxnSpPr>
        <p:spPr>
          <a:xfrm rot="5400000" flipH="1" flipV="1">
            <a:off x="990600" y="4000500"/>
            <a:ext cx="609600" cy="1143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1637506" y="45331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~PP2868.WAV">
            <a:hlinkClick r:id="" action="ppaction://media"/>
          </p:cNvPr>
          <p:cNvPicPr>
            <a:picLocks noRot="1" noChangeAspect="1"/>
          </p:cNvPicPr>
          <p:nvPr>
            <a:wavAudioFile r:embed="rId2" name="~PP28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1" grpId="0" animBg="1"/>
      <p:bldP spid="28" grpId="0" animBg="1"/>
      <p:bldP spid="16" grpId="0" animBg="1"/>
      <p:bldP spid="44" grpId="0" animBg="1"/>
      <p:bldP spid="35" grpId="0" animBg="1"/>
      <p:bldP spid="53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790700" y="3314700"/>
            <a:ext cx="381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pic>
        <p:nvPicPr>
          <p:cNvPr id="8" name="~PP2692.WAV">
            <a:hlinkClick r:id="" action="ppaction://media"/>
          </p:cNvPr>
          <p:cNvPicPr>
            <a:picLocks noRot="1" noChangeAspect="1"/>
          </p:cNvPicPr>
          <p:nvPr>
            <a:wavAudioFile r:embed="rId1" name="~PP269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AnotherIntHistory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76200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AnotherIntHistory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List&lt;Integer&gt;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(index);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817.WAV">
            <a:hlinkClick r:id="" action="ppaction://media"/>
          </p:cNvPr>
          <p:cNvPicPr>
            <a:picLocks noRot="1" noChangeAspect="1"/>
          </p:cNvPicPr>
          <p:nvPr>
            <a:wavAudioFile r:embed="rId1" name="~PP81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790700" y="3314700"/>
            <a:ext cx="381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pic>
        <p:nvPicPr>
          <p:cNvPr id="10" name="~PP2352.WAV">
            <a:hlinkClick r:id="" action="ppaction://media"/>
          </p:cNvPr>
          <p:cNvPicPr>
            <a:picLocks noRot="1" noChangeAspect="1"/>
          </p:cNvPicPr>
          <p:nvPr>
            <a:wavAudioFile r:embed="rId1" name="~PP23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Byte Remote Assignment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0" y="2971800"/>
            <a:ext cx="2514600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receiving site  creates in its memory a copy of a block of memory at the sending site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362200" y="14478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byte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bytes  = {3, 4} </a:t>
            </a:r>
          </a:p>
        </p:txBody>
      </p:sp>
      <p:pic>
        <p:nvPicPr>
          <p:cNvPr id="15" name="~PP3774.WAV">
            <a:hlinkClick r:id="" action="ppaction://media"/>
          </p:cNvPr>
          <p:cNvPicPr>
            <a:picLocks noRot="1" noChangeAspect="1"/>
          </p:cNvPicPr>
          <p:nvPr>
            <a:wavAudioFile r:embed="rId2" name="~PP37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26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704850" y="2838450"/>
            <a:ext cx="10668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28600" y="3886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0" y="38862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8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447800" y="4876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????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5400000">
            <a:off x="1562100" y="31623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1143000"/>
            <a:ext cx="449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ints.add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637506" y="45331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352800" y="48768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know the implementation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ArrayList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6019800"/>
            <a:ext cx="2895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15" name="~PP2413.WAV">
            <a:hlinkClick r:id="" action="ppaction://media"/>
          </p:cNvPr>
          <p:cNvPicPr>
            <a:picLocks noRot="1" noChangeAspect="1"/>
          </p:cNvPicPr>
          <p:nvPr>
            <a:wavAudioFile r:embed="rId2" name="~PP24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9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1" grpId="0" animBg="1"/>
      <p:bldP spid="28" grpId="0" animBg="1"/>
      <p:bldP spid="16" grpId="0" animBg="1"/>
      <p:bldP spid="44" grpId="0" animBg="1"/>
      <p:bldP spid="35" grpId="0" animBg="1"/>
      <p:bldP spid="53" grpId="0" animBg="1"/>
      <p:bldP spid="2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Serialization Implemented by Who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7526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(Language, Library)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971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(of Communicated Objects)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4295633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(Programmer  code called by Infrastructure)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2800" y="6019800"/>
            <a:ext cx="2895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Steps?</a:t>
            </a:r>
          </a:p>
        </p:txBody>
      </p:sp>
      <p:pic>
        <p:nvPicPr>
          <p:cNvPr id="7" name="~PP3387.WAV">
            <a:hlinkClick r:id="" action="ppaction://media"/>
          </p:cNvPr>
          <p:cNvPicPr>
            <a:picLocks noRot="1" noChangeAspect="1"/>
          </p:cNvPicPr>
          <p:nvPr>
            <a:wavAudioFile r:embed="rId2" name="~PP33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349762"/>
      </p:ext>
    </p:extLst>
  </p:cSld>
  <p:clrMapOvr>
    <a:masterClrMapping/>
  </p:clrMapOvr>
  <p:transition advTm="135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Phases Serialization/Deserialization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914400" y="1447800"/>
            <a:ext cx="1828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467634" y="1493293"/>
            <a:ext cx="2057400" cy="67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Deserialization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685800" y="27773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Sent Object to (Physical/Logical) Structure 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31292" y="45299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Structure to  Serialized Representation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5448300" y="45299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Serialized Representation to Structure 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448300" y="2777319"/>
            <a:ext cx="2590800" cy="1185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(Logical/Physical) Structure to  Remote Object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8800" y="3978891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720954" y="3921457"/>
            <a:ext cx="0" cy="572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3"/>
          </p:cNvCxnSpPr>
          <p:nvPr/>
        </p:nvCxnSpPr>
        <p:spPr>
          <a:xfrm flipH="1">
            <a:off x="3322092" y="5122459"/>
            <a:ext cx="2011908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1981200" y="5979994"/>
            <a:ext cx="4914900" cy="72902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may combine phases or interleave them (a la scanning and parsing)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19100" y="2777319"/>
            <a:ext cx="7886700" cy="120157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1831.WAV">
            <a:hlinkClick r:id="" action="ppaction://media"/>
          </p:cNvPr>
          <p:cNvPicPr>
            <a:picLocks noRot="1" noChangeAspect="1"/>
          </p:cNvPicPr>
          <p:nvPr>
            <a:wavAudioFile r:embed="rId2" name="~PP18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08440634"/>
      </p:ext>
    </p:extLst>
  </p:cSld>
  <p:clrMapOvr>
    <a:masterClrMapping/>
  </p:clrMapOvr>
  <p:transition advTm="47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Supported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7526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(Language, Library)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971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(of Communicated Objects)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43434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(Programmer  code called by Infrastructure)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5562600"/>
            <a:ext cx="59436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structure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Object-specificProgrammer-defined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3363.WAV">
            <a:hlinkClick r:id="" action="ppaction://media"/>
          </p:cNvPr>
          <p:cNvPicPr>
            <a:picLocks noRot="1" noChangeAspect="1"/>
          </p:cNvPicPr>
          <p:nvPr>
            <a:wavAudioFile r:embed="rId2" name="~PP33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28168205"/>
      </p:ext>
    </p:extLst>
  </p:cSld>
  <p:clrMapOvr>
    <a:masterClrMapping/>
  </p:clrMapOvr>
  <p:transition advTm="50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Application-independent Derivation of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0" y="1269242"/>
            <a:ext cx="48768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157.WAV">
            <a:hlinkClick r:id="" action="ppaction://media"/>
          </p:cNvPr>
          <p:cNvPicPr>
            <a:picLocks noRot="1" noChangeAspect="1"/>
          </p:cNvPicPr>
          <p:nvPr>
            <a:wavAudioFile r:embed="rId1" name="~PP315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80581"/>
      </p:ext>
    </p:extLst>
  </p:cSld>
  <p:clrMapOvr>
    <a:masterClrMapping/>
  </p:clrMapOvr>
  <p:transition advTm="8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1910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Getter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9800" y="46482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 method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rot="10800000">
            <a:off x="3124200" y="2895600"/>
            <a:ext cx="289560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rot="10800000">
            <a:off x="4724400" y="4191000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53000" y="60198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3962400" y="4343400"/>
            <a:ext cx="16764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60960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495300" y="415290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219200" y="58674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00" y="60198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Violates Bean convention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0400" y="16764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553200" y="5257800"/>
            <a:ext cx="1905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convention:</a:t>
            </a:r>
          </a:p>
          <a:p>
            <a:pPr algn="ctr"/>
            <a:r>
              <a:rPr lang="en-US" dirty="0" smtClean="0"/>
              <a:t>For humans and tools</a:t>
            </a:r>
            <a:endParaRPr lang="en-US" dirty="0"/>
          </a:p>
        </p:txBody>
      </p:sp>
      <p:pic>
        <p:nvPicPr>
          <p:cNvPr id="31" name="~PP4017.WAV">
            <a:hlinkClick r:id="" action="ppaction://media"/>
          </p:cNvPr>
          <p:cNvPicPr>
            <a:picLocks noRot="1" noChangeAspect="1"/>
          </p:cNvPicPr>
          <p:nvPr>
            <a:wavAudioFile r:embed="rId2" name="~PP40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85908781"/>
      </p:ext>
    </p:extLst>
  </p:cSld>
  <p:clrMapOvr>
    <a:masterClrMapping/>
  </p:clrMapOvr>
  <p:transition advTm="58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20" grpId="0" animBg="1"/>
      <p:bldP spid="21" grpId="0" animBg="1"/>
      <p:bldP spid="28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AnIntHistory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1219200"/>
            <a:ext cx="43434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add(String element);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get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index);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size();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229.WAV">
            <a:hlinkClick r:id="" action="ppaction://media"/>
          </p:cNvPr>
          <p:cNvPicPr>
            <a:picLocks noRot="1" noChangeAspect="1"/>
          </p:cNvPicPr>
          <p:nvPr>
            <a:wavAudioFile r:embed="rId1" name="~PP222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855646"/>
      </p:ext>
    </p:extLst>
  </p:cSld>
  <p:clrMapOvr>
    <a:masterClrMapping/>
  </p:clrMapOvr>
  <p:transition advTm="3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Patterns for Variable-Sized Indexed </a:t>
            </a:r>
            <a:r>
              <a:rPr lang="en-US" dirty="0"/>
              <a:t>Collection</a:t>
            </a:r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152400" y="2409825"/>
            <a:ext cx="6477000" cy="28315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interface </a:t>
            </a:r>
            <a:r>
              <a:rPr lang="en-US" dirty="0" smtClean="0">
                <a:solidFill>
                  <a:sysClr val="windowText" lastClr="000000"/>
                </a:solidFill>
              </a:rPr>
              <a:t>C{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void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add </a:t>
            </a:r>
            <a:r>
              <a:rPr lang="en-US" dirty="0">
                <a:solidFill>
                  <a:sysClr val="windowText" lastClr="000000"/>
                </a:solidFill>
              </a:rPr>
              <a:t>(T t);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T </a:t>
            </a:r>
            <a:r>
              <a:rPr lang="en-US" dirty="0" smtClean="0">
                <a:solidFill>
                  <a:sysClr val="windowText" lastClr="000000"/>
                </a:solidFill>
              </a:rPr>
              <a:t>get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</a:rPr>
              <a:t>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set (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index, </a:t>
            </a:r>
            <a:r>
              <a:rPr lang="en-US" dirty="0">
                <a:solidFill>
                  <a:sysClr val="windowText" lastClr="000000"/>
                </a:solidFill>
              </a:rPr>
              <a:t>T </a:t>
            </a:r>
            <a:r>
              <a:rPr lang="en-US" dirty="0" smtClean="0">
                <a:solidFill>
                  <a:sysClr val="windowText" lastClr="000000"/>
                </a:solidFill>
              </a:rPr>
              <a:t>t);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remove (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  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remove (T t);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…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dirty="0">
                <a:solidFill>
                  <a:schemeClr val="accent2"/>
                </a:solidFill>
              </a:rPr>
              <a:t>}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0" y="3429000"/>
            <a:ext cx="1855788" cy="2198688"/>
            <a:chOff x="1680" y="2304"/>
            <a:chExt cx="1169" cy="1385"/>
          </a:xfrm>
        </p:grpSpPr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H="1" flipV="1">
              <a:off x="1920" y="2304"/>
              <a:ext cx="336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16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Arbitrary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Type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575" y="3504135"/>
            <a:ext cx="3353025" cy="2133600"/>
            <a:chOff x="2301" y="2400"/>
            <a:chExt cx="1986" cy="1001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2617" y="2400"/>
              <a:ext cx="839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9" name="Line 11"/>
            <p:cNvSpPr>
              <a:spLocks noChangeShapeType="1"/>
            </p:cNvSpPr>
            <p:nvPr/>
          </p:nvSpPr>
          <p:spPr bwMode="auto">
            <a:xfrm flipH="1" flipV="1">
              <a:off x="2301" y="2508"/>
              <a:ext cx="1155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62402" y="1295400"/>
            <a:ext cx="4506918" cy="1828800"/>
            <a:chOff x="2496" y="912"/>
            <a:chExt cx="2839" cy="1152"/>
          </a:xfrm>
        </p:grpSpPr>
        <p:sp>
          <p:nvSpPr>
            <p:cNvPr id="437262" name="Line 14"/>
            <p:cNvSpPr>
              <a:spLocks noChangeShapeType="1"/>
            </p:cNvSpPr>
            <p:nvPr/>
          </p:nvSpPr>
          <p:spPr bwMode="auto">
            <a:xfrm flipH="1">
              <a:off x="2496" y="1152"/>
              <a:ext cx="1248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3" name="Text Box 15"/>
            <p:cNvSpPr txBox="1">
              <a:spLocks noChangeArrowheads="1"/>
            </p:cNvSpPr>
            <p:nvPr/>
          </p:nvSpPr>
          <p:spPr bwMode="auto">
            <a:xfrm>
              <a:off x="3541" y="912"/>
              <a:ext cx="1794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Write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methods (optional)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7000" y="5181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Convention based on List</a:t>
            </a:r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362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828800" cy="259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256" y="2400"/>
              <a:ext cx="384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895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~PP11.WAV">
            <a:hlinkClick r:id="" action="ppaction://media"/>
          </p:cNvPr>
          <p:cNvPicPr>
            <a:picLocks noRot="1" noChangeAspect="1"/>
          </p:cNvPicPr>
          <p:nvPr>
            <a:wavAudioFile r:embed="rId2" name="~PP1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2655524"/>
      </p:ext>
    </p:extLst>
  </p:cSld>
  <p:clrMapOvr>
    <a:masterClrMapping/>
  </p:clrMapOvr>
  <p:transition advTm="71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Supported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5240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(Language, Library)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(of Communicated Objects)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3733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(Programmer  code called by Infrastructure)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724400"/>
            <a:ext cx="59436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structure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Object-specificProgrammer-defined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638800"/>
            <a:ext cx="5943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pattern-based infrastructure</a:t>
            </a:r>
          </a:p>
        </p:txBody>
      </p:sp>
      <p:pic>
        <p:nvPicPr>
          <p:cNvPr id="9" name="~PP659.WAV">
            <a:hlinkClick r:id="" action="ppaction://media"/>
          </p:cNvPr>
          <p:cNvPicPr>
            <a:picLocks noRot="1" noChangeAspect="1"/>
          </p:cNvPicPr>
          <p:nvPr>
            <a:wavAudioFile r:embed="rId2" name="~PP6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13788580"/>
      </p:ext>
    </p:extLst>
  </p:cSld>
  <p:clrMapOvr>
    <a:masterClrMapping/>
  </p:clrMapOvr>
  <p:transition advTm="227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Abstractions Manipulating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1676400"/>
            <a:ext cx="5562600" cy="7620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 support  so that libraries can be used to manipulate logical/physical structure?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2438402"/>
            <a:ext cx="5562600" cy="533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Libraries needed as new patterns emerge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2971800"/>
            <a:ext cx="5562600" cy="533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Libraries can change language support for serialization of physical/logical 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4495800"/>
            <a:ext cx="5562600" cy="76200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structure?</a:t>
            </a:r>
          </a:p>
        </p:txBody>
      </p:sp>
      <p:pic>
        <p:nvPicPr>
          <p:cNvPr id="7" name="~PP2280.WAV">
            <a:hlinkClick r:id="" action="ppaction://media"/>
          </p:cNvPr>
          <p:cNvPicPr>
            <a:picLocks noRot="1" noChangeAspect="1"/>
          </p:cNvPicPr>
          <p:nvPr>
            <a:wavAudioFile r:embed="rId2" name="~PP22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98642564"/>
      </p:ext>
    </p:extLst>
  </p:cSld>
  <p:clrMapOvr>
    <a:masterClrMapping/>
  </p:clrMapOvr>
  <p:transition advTm="890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Communication: Values of Multiple Types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24200" y="2667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6172200"/>
            <a:ext cx="5943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Motivation and  application?</a:t>
            </a:r>
          </a:p>
        </p:txBody>
      </p:sp>
      <p:sp>
        <p:nvSpPr>
          <p:cNvPr id="11" name="Oval 10"/>
          <p:cNvSpPr/>
          <p:nvPr/>
        </p:nvSpPr>
        <p:spPr>
          <a:xfrm>
            <a:off x="9144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768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24200" y="1905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Primitive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24200" y="1143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1600" y="5257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communication even though communicating  data structures that include objects and primitive values (Data structure communication)</a:t>
            </a:r>
          </a:p>
        </p:txBody>
      </p:sp>
      <p:pic>
        <p:nvPicPr>
          <p:cNvPr id="13" name="~PP2392.WAV">
            <a:hlinkClick r:id="" action="ppaction://media"/>
          </p:cNvPr>
          <p:cNvPicPr>
            <a:picLocks noRot="1" noChangeAspect="1"/>
          </p:cNvPicPr>
          <p:nvPr>
            <a:wavAudioFile r:embed="rId2" name="~PP23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Reflection: Pattern-Independent Mechanism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0" y="1269242"/>
            <a:ext cx="48768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4320085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Mechanism to invoke methods to serialize and de-serialize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164" y="3558085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Mechanism to find methods of object</a:t>
            </a:r>
          </a:p>
        </p:txBody>
      </p:sp>
      <p:pic>
        <p:nvPicPr>
          <p:cNvPr id="6" name="~PP164.WAV">
            <a:hlinkClick r:id="" action="ppaction://media"/>
          </p:cNvPr>
          <p:cNvPicPr>
            <a:picLocks noRot="1" noChangeAspect="1"/>
          </p:cNvPicPr>
          <p:nvPr>
            <a:wavAudioFile r:embed="rId2" name="~PP1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84477009"/>
      </p:ext>
    </p:extLst>
  </p:cSld>
  <p:clrMapOvr>
    <a:masterClrMapping/>
  </p:clrMapOvr>
  <p:transition advTm="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 </a:t>
            </a:r>
            <a:r>
              <a:rPr lang="en-US" dirty="0" err="1" smtClean="0"/>
              <a:t>printProperties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83058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printProperties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6000" y="5867400"/>
            <a:ext cx="3657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printProperties</a:t>
            </a:r>
            <a:r>
              <a:rPr lang="en-US" dirty="0" smtClean="0"/>
              <a:t>() accepts an argument of arbitrary type</a:t>
            </a:r>
            <a:endParaRPr lang="en-US" dirty="0"/>
          </a:p>
        </p:txBody>
      </p:sp>
      <p:pic>
        <p:nvPicPr>
          <p:cNvPr id="6" name="~PP420.WAV">
            <a:hlinkClick r:id="" action="ppaction://media"/>
          </p:cNvPr>
          <p:cNvPicPr>
            <a:picLocks noRot="1" noChangeAspect="1"/>
          </p:cNvPicPr>
          <p:nvPr>
            <a:wavAudioFile r:embed="rId2" name="~PP4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73228365"/>
      </p:ext>
    </p:extLst>
  </p:cSld>
  <p:clrMapOvr>
    <a:masterClrMapping/>
  </p:clrMapOvr>
  <p:transition advTm="4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Reflection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143000"/>
            <a:ext cx="86106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printProperties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object)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"Properties of:"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+ object);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Class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object.getClass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Method[] methods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objectClass.getMethods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Object[]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nullArgs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{};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index = 0; index &lt;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methods.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index++)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Method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methods[index];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isGetter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(method))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 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methodInvoke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(object, method, 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nullArgs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propertyName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(method) + 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67200" y="5867400"/>
            <a:ext cx="3886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 Reflection: Invoking methods on a class to create new instance or learn its properties.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674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 is a  runtime variable vs. compile time as in generics.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752600"/>
            <a:ext cx="914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2159.WAV">
            <a:hlinkClick r:id="" action="ppaction://media"/>
          </p:cNvPr>
          <p:cNvPicPr>
            <a:picLocks noRot="1" noChangeAspect="1"/>
          </p:cNvPicPr>
          <p:nvPr>
            <a:wavAudioFile r:embed="rId2" name="~PP21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45973407"/>
      </p:ext>
    </p:extLst>
  </p:cSld>
  <p:clrMapOvr>
    <a:masterClrMapping/>
  </p:clrMapOvr>
  <p:transition advTm="34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Reflection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143000"/>
            <a:ext cx="84582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GETTER_PREFIX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"get"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isGetter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(Method method)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method.getParameterTypes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 &amp;&amp;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method.getReturnType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!=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Void.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TYPE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&amp;&amp;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method.getName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startsWith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GETTER_PREFIX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0" y="3276600"/>
            <a:ext cx="84582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propertyName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(Method getter)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getter.getName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().substring(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GETTER_PREFIX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.length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43000" y="6096000"/>
            <a:ext cx="5715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Reflection: Invoking methods on a method.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1790700"/>
            <a:ext cx="1066800" cy="876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8.WAV">
            <a:hlinkClick r:id="" action="ppaction://media"/>
          </p:cNvPr>
          <p:cNvPicPr>
            <a:picLocks noRot="1" noChangeAspect="1"/>
          </p:cNvPicPr>
          <p:nvPr>
            <a:wavAudioFile r:embed="rId2" name="~PP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60475376"/>
      </p:ext>
    </p:extLst>
  </p:cSld>
  <p:clrMapOvr>
    <a:masterClrMapping/>
  </p:clrMapOvr>
  <p:transition advTm="79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Invoking Target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143000"/>
            <a:ext cx="8229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methodInvoke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object,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Method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method.invoke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IllegalAccessException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InvocationTargetException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 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2400" y="5257800"/>
            <a:ext cx="3810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IllegalAccessException</a:t>
            </a:r>
            <a:r>
              <a:rPr lang="en-US" dirty="0" smtClean="0"/>
              <a:t>: Method not visible to caller.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5257800"/>
            <a:ext cx="42672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InvocationTargetException</a:t>
            </a:r>
            <a:r>
              <a:rPr lang="en-US" dirty="0" smtClean="0"/>
              <a:t>: Exception thrown when parameters/target object do not match method or  method throws exception such as </a:t>
            </a:r>
            <a:r>
              <a:rPr lang="en-US" dirty="0" err="1" smtClean="0"/>
              <a:t>ClassCastException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088797"/>
            <a:ext cx="3810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that takes method as a parameter is 2</a:t>
            </a:r>
            <a:r>
              <a:rPr lang="en-US" baseline="30000" dirty="0" smtClean="0"/>
              <a:t>nd</a:t>
            </a:r>
            <a:r>
              <a:rPr lang="en-US" dirty="0" smtClean="0"/>
              <a:t>-order method.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362200"/>
            <a:ext cx="30480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1524000"/>
            <a:ext cx="2057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124200"/>
            <a:ext cx="34290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2138.WAV">
            <a:hlinkClick r:id="" action="ppaction://media"/>
          </p:cNvPr>
          <p:cNvPicPr>
            <a:picLocks noRot="1" noChangeAspect="1"/>
          </p:cNvPicPr>
          <p:nvPr>
            <a:wavAudioFile r:embed="rId2" name="~PP213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12460148"/>
      </p:ext>
    </p:extLst>
  </p:cSld>
  <p:clrMapOvr>
    <a:masterClrMapping/>
  </p:clrMapOvr>
  <p:transition advTm="75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838200"/>
            <a:ext cx="3200400" cy="3429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Reflectable</a:t>
            </a:r>
            <a:r>
              <a:rPr lang="en-US" sz="2800" dirty="0" smtClean="0"/>
              <a:t> Type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611868"/>
            <a:ext cx="16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getName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214526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getMethods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2678668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getInterfaces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4419600"/>
            <a:ext cx="3581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reflection operations to learn properties of the action such as return type, name, and parameter types.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429000" y="3212068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getSuperType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366926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getSubTypes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4419600"/>
            <a:ext cx="3581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supertype</a:t>
            </a:r>
            <a:r>
              <a:rPr lang="en-US" dirty="0" smtClean="0"/>
              <a:t> does not reference its subtypes. Subtypes can, can be developed all over the world, and thus can never be known.</a:t>
            </a:r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5715000" y="3657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67000" y="5715000"/>
            <a:ext cx="3581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not correspond to a compiled class. Can be an XML schema, for instance.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29000" y="1066800"/>
            <a:ext cx="1828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newInstance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17" name="~PP3609.WAV">
            <a:hlinkClick r:id="" action="ppaction://media"/>
          </p:cNvPr>
          <p:cNvPicPr>
            <a:picLocks noRot="1" noChangeAspect="1"/>
          </p:cNvPicPr>
          <p:nvPr>
            <a:wavAudioFile r:embed="rId2" name="~PP36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81540709"/>
      </p:ext>
    </p:extLst>
  </p:cSld>
  <p:clrMapOvr>
    <a:masterClrMapping/>
  </p:clrMapOvr>
  <p:transition advTm="7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Reflectable</a:t>
            </a:r>
            <a:r>
              <a:rPr lang="en-US" sz="2800" dirty="0" smtClean="0"/>
              <a:t> Method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an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334000"/>
            <a:ext cx="3581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the  object on which the target operation is to invoked and an array  of parameters of the target  method.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1828800"/>
            <a:ext cx="2667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getParameterTypes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25146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getReturnType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53000" y="4267200"/>
            <a:ext cx="3581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additional reflection operations to learn properties of the action such as return type, name, and parameter types.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429000" y="3212068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getName</a:t>
            </a:r>
            <a:r>
              <a:rPr lang="en-US" dirty="0" smtClean="0"/>
              <a:t> ()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5638800"/>
            <a:ext cx="3581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not correspond to a compiled method. Can be a Web Ser vice action described by XML.</a:t>
            </a:r>
            <a:endParaRPr lang="en-US" dirty="0"/>
          </a:p>
        </p:txBody>
      </p:sp>
      <p:pic>
        <p:nvPicPr>
          <p:cNvPr id="14" name="~PP401.WAV">
            <a:hlinkClick r:id="" action="ppaction://media"/>
          </p:cNvPr>
          <p:cNvPicPr>
            <a:picLocks noRot="1" noChangeAspect="1"/>
          </p:cNvPicPr>
          <p:nvPr>
            <a:wavAudioFile r:embed="rId2" name="~PP4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60932992"/>
      </p:ext>
    </p:extLst>
  </p:cSld>
  <p:clrMapOvr>
    <a:masterClrMapping/>
  </p:clrMapOvr>
  <p:transition advTm="7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 Object =Embedded Operation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ActionObject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an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3810000"/>
            <a:ext cx="3581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the  object on which the target operation is to invoked and an array  of parameters of the target  method.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~PP2364.WAV">
            <a:hlinkClick r:id="" action="ppaction://media"/>
          </p:cNvPr>
          <p:cNvPicPr>
            <a:picLocks noRot="1" noChangeAspect="1"/>
          </p:cNvPicPr>
          <p:nvPr>
            <a:wavAudioFile r:embed="rId1" name="~PP23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702795"/>
      </p:ext>
    </p:extLst>
  </p:cSld>
  <p:clrMapOvr>
    <a:masterClrMapping/>
  </p:clrMapOvr>
  <p:transition advTm="9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Object = Embedded Operation+ Actual Parameters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334000"/>
            <a:ext cx="3581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no arguments.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1371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0600" y="3239869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takes  target </a:t>
            </a:r>
            <a:r>
              <a:rPr lang="en-US" smtClean="0"/>
              <a:t>object and parameters </a:t>
            </a:r>
            <a:r>
              <a:rPr lang="en-US" dirty="0" smtClean="0"/>
              <a:t>of operation as arguments.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4267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onstructor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4306669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Action is an operation that can be invoked on many different arguments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0600" y="5373469"/>
            <a:ext cx="3124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command is a specific action invocation.</a:t>
            </a:r>
            <a:endParaRPr lang="en-US" dirty="0"/>
          </a:p>
        </p:txBody>
      </p:sp>
      <p:pic>
        <p:nvPicPr>
          <p:cNvPr id="16" name="~PP3974.WAV">
            <a:hlinkClick r:id="" action="ppaction://media"/>
          </p:cNvPr>
          <p:cNvPicPr>
            <a:picLocks noRot="1" noChangeAspect="1"/>
          </p:cNvPicPr>
          <p:nvPr>
            <a:wavAudioFile r:embed="rId2" name="~PP39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10887143"/>
      </p:ext>
    </p:extLst>
  </p:cSld>
  <p:clrMapOvr>
    <a:masterClrMapping/>
  </p:clrMapOvr>
  <p:transition advTm="21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25" grpId="0" animBg="1"/>
      <p:bldP spid="13" grpId="0" animBg="1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Command vs. </a:t>
            </a:r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Action Object</a:t>
            </a:r>
          </a:p>
          <a:p>
            <a:pPr lvl="1"/>
            <a:r>
              <a:rPr lang="en-US" dirty="0" smtClean="0"/>
              <a:t>Object representing an action such as “Do”</a:t>
            </a:r>
          </a:p>
          <a:p>
            <a:r>
              <a:rPr lang="en-US" dirty="0" smtClean="0"/>
              <a:t>Command Object</a:t>
            </a:r>
          </a:p>
          <a:p>
            <a:pPr lvl="1"/>
            <a:r>
              <a:rPr lang="en-US" dirty="0" smtClean="0"/>
              <a:t>Object representing an action invocation such as “Do your homework”.</a:t>
            </a:r>
          </a:p>
          <a:p>
            <a:pPr lvl="1"/>
            <a:endParaRPr lang="en-US" dirty="0" smtClean="0"/>
          </a:p>
        </p:txBody>
      </p:sp>
      <p:pic>
        <p:nvPicPr>
          <p:cNvPr id="5" name="~PP3025.WAV">
            <a:hlinkClick r:id="" action="ppaction://media"/>
          </p:cNvPr>
          <p:cNvPicPr>
            <a:picLocks noRot="1" noChangeAspect="1"/>
          </p:cNvPicPr>
          <p:nvPr>
            <a:wavAudioFile r:embed="rId2" name="~PP30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51771705"/>
      </p:ext>
    </p:extLst>
  </p:cSld>
  <p:clrMapOvr>
    <a:masterClrMapping/>
  </p:clrMapOvr>
  <p:transition advTm="19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 for Non Byte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71800" y="48768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2971800" y="35814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Stream, )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2971800" y="28194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2286000" y="106680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Originally, RPC was implemented directly on byte  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19050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developed idea of object data 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2200" y="60198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laye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can imply more flexibility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3812.WAV">
            <a:hlinkClick r:id="" action="ppaction://media"/>
          </p:cNvPr>
          <p:cNvPicPr>
            <a:picLocks noRot="1" noChangeAspect="1"/>
          </p:cNvPicPr>
          <p:nvPr>
            <a:wavAudioFile r:embed="rId2" name="~PP38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37147142"/>
      </p:ext>
    </p:extLst>
  </p:cSld>
  <p:clrMapOvr>
    <a:masterClrMapping/>
  </p:clrMapOvr>
  <p:transition advTm="197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27432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mechanism to invoke 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164" y="19812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mechanism to find methods of object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2695" y="3581400"/>
            <a:ext cx="5562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Used to find components and their read and write methods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6814" y="4876800"/>
            <a:ext cx="5562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Pattern-Independent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9324" y="5562600"/>
            <a:ext cx="55626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Relatively Low-Level</a:t>
            </a:r>
          </a:p>
        </p:txBody>
      </p:sp>
      <p:pic>
        <p:nvPicPr>
          <p:cNvPr id="9" name="~PP2321.WAV">
            <a:hlinkClick r:id="" action="ppaction://media"/>
          </p:cNvPr>
          <p:cNvPicPr>
            <a:picLocks noRot="1" noChangeAspect="1"/>
          </p:cNvPicPr>
          <p:nvPr>
            <a:wavAudioFile r:embed="rId2" name="~PP23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92579909"/>
      </p:ext>
    </p:extLst>
  </p:cSld>
  <p:clrMapOvr>
    <a:masterClrMapping/>
  </p:clrMapOvr>
  <p:transition advTm="7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Introspection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1600200"/>
            <a:ext cx="6825018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Identifies directly the components defined by some pattern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1710" y="2667000"/>
            <a:ext cx="6825018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a way to invoke read and write operations on the components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6290" y="4876800"/>
            <a:ext cx="5562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Pattern-</a:t>
            </a:r>
            <a:r>
              <a:rPr lang="en-US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ependent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5562600"/>
            <a:ext cx="55626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Relatively High-Level</a:t>
            </a:r>
          </a:p>
        </p:txBody>
      </p:sp>
      <p:pic>
        <p:nvPicPr>
          <p:cNvPr id="10" name="~PP3654.WAV">
            <a:hlinkClick r:id="" action="ppaction://media"/>
          </p:cNvPr>
          <p:cNvPicPr>
            <a:picLocks noRot="1" noChangeAspect="1"/>
          </p:cNvPicPr>
          <p:nvPr>
            <a:wavAudioFile r:embed="rId2" name="~PP36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94172051"/>
      </p:ext>
    </p:extLst>
  </p:cSld>
  <p:clrMapOvr>
    <a:masterClrMapping/>
  </p:clrMapOvr>
  <p:transition advTm="5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Introspection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676400"/>
            <a:ext cx="2209800" cy="882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Introspector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1796534"/>
            <a:ext cx="2667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BeanInfo</a:t>
            </a:r>
            <a:r>
              <a:rPr lang="en-US" dirty="0" smtClean="0"/>
              <a:t> </a:t>
            </a:r>
            <a:r>
              <a:rPr lang="en-US" dirty="0" err="1" smtClean="0"/>
              <a:t>getBeanInfo</a:t>
            </a:r>
            <a:r>
              <a:rPr lang="en-US" dirty="0" smtClean="0"/>
              <a:t>(Class c)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2767399"/>
            <a:ext cx="2209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BeanInfo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0636" y="2939534"/>
            <a:ext cx="28091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PropertyDesciptor</a:t>
            </a:r>
            <a:r>
              <a:rPr lang="en-US" dirty="0" smtClean="0"/>
              <a:t>[] </a:t>
            </a:r>
            <a:r>
              <a:rPr lang="en-US" dirty="0" err="1" smtClean="0"/>
              <a:t>getPropertyDescriptors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3962400"/>
            <a:ext cx="2286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PropertyDescriptor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4038600"/>
            <a:ext cx="2971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</a:t>
            </a:r>
            <a:r>
              <a:rPr lang="en-US" dirty="0" err="1" smtClean="0"/>
              <a:t>getReadMethod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4495800"/>
            <a:ext cx="2971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Method </a:t>
            </a:r>
            <a:r>
              <a:rPr lang="en-US" dirty="0" err="1" smtClean="0"/>
              <a:t>getWriteMethod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13" name="~PP2702.WAV">
            <a:hlinkClick r:id="" action="ppaction://media"/>
          </p:cNvPr>
          <p:cNvPicPr>
            <a:picLocks noRot="1" noChangeAspect="1"/>
          </p:cNvPicPr>
          <p:nvPr>
            <a:wavAudioFile r:embed="rId2" name="~PP27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3903119"/>
      </p:ext>
    </p:extLst>
  </p:cSld>
  <p:clrMapOvr>
    <a:masterClrMapping/>
  </p:clrMapOvr>
  <p:transition advTm="35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Bean Introspection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676400"/>
            <a:ext cx="2209800" cy="882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Introspector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1796534"/>
            <a:ext cx="2667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BeanInfo</a:t>
            </a:r>
            <a:r>
              <a:rPr lang="en-US" dirty="0" smtClean="0"/>
              <a:t> </a:t>
            </a:r>
            <a:r>
              <a:rPr lang="en-US" dirty="0" err="1" smtClean="0"/>
              <a:t>getBeanInfo</a:t>
            </a:r>
            <a:r>
              <a:rPr lang="en-US" dirty="0" smtClean="0"/>
              <a:t>(Class c)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2767399"/>
            <a:ext cx="2209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BeanInfo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0636" y="2939534"/>
            <a:ext cx="28091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PropertyDesciptor</a:t>
            </a:r>
            <a:r>
              <a:rPr lang="en-US" dirty="0" smtClean="0"/>
              <a:t>[] </a:t>
            </a:r>
            <a:r>
              <a:rPr lang="en-US" dirty="0" err="1" smtClean="0"/>
              <a:t>getPropertyDescriptors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3962400"/>
            <a:ext cx="2286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PropertyDescriptor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4038600"/>
            <a:ext cx="2971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 get(Object parent);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4495800"/>
            <a:ext cx="4343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set(Object parent,  Object component)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00400" y="3962400"/>
            <a:ext cx="4419600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2081.WAV">
            <a:hlinkClick r:id="" action="ppaction://media"/>
          </p:cNvPr>
          <p:cNvPicPr>
            <a:picLocks noRot="1" noChangeAspect="1"/>
          </p:cNvPicPr>
          <p:nvPr>
            <a:wavAudioFile r:embed="rId1" name="~PP208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03119"/>
      </p:ext>
    </p:extLst>
  </p:cSld>
  <p:clrMapOvr>
    <a:masterClrMapping/>
  </p:clrMapOvr>
  <p:transition advTm="19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Introspection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355467"/>
            <a:ext cx="2209800" cy="23783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ReflectionUtlity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1427202"/>
            <a:ext cx="32640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tatic </a:t>
            </a:r>
            <a:r>
              <a:rPr lang="en-US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isList</a:t>
            </a:r>
            <a:r>
              <a:rPr lang="en-US" dirty="0" smtClean="0"/>
              <a:t>(Class c)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03644" y="1948934"/>
            <a:ext cx="30161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static </a:t>
            </a:r>
            <a:r>
              <a:rPr lang="en-US" dirty="0" err="1" smtClean="0"/>
              <a:t>int</a:t>
            </a:r>
            <a:r>
              <a:rPr lang="en-US" dirty="0" smtClean="0"/>
              <a:t> size(Object list)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03644" y="2474266"/>
            <a:ext cx="37781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 get (Object list, </a:t>
            </a:r>
            <a:r>
              <a:rPr lang="en-US" dirty="0" err="1" smtClean="0"/>
              <a:t>int</a:t>
            </a:r>
            <a:r>
              <a:rPr lang="en-US" dirty="0" smtClean="0"/>
              <a:t> index)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71800" y="2966535"/>
            <a:ext cx="541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oid set(Object list, </a:t>
            </a:r>
            <a:r>
              <a:rPr lang="en-US" dirty="0" err="1" smtClean="0"/>
              <a:t>int</a:t>
            </a:r>
            <a:r>
              <a:rPr lang="en-US" dirty="0" smtClean="0"/>
              <a:t> index, Object component)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40424" y="4633415"/>
            <a:ext cx="5257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isBean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33600" y="5257800"/>
            <a:ext cx="5257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object is a bean with  0 or more properties</a:t>
            </a:r>
          </a:p>
        </p:txBody>
      </p:sp>
      <p:pic>
        <p:nvPicPr>
          <p:cNvPr id="10" name="~PP2644.WAV">
            <a:hlinkClick r:id="" action="ppaction://media"/>
          </p:cNvPr>
          <p:cNvPicPr>
            <a:picLocks noRot="1" noChangeAspect="1"/>
          </p:cNvPicPr>
          <p:nvPr>
            <a:wavAudioFile r:embed="rId2" name="~PP26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54927996"/>
      </p:ext>
    </p:extLst>
  </p:cSld>
  <p:clrMapOvr>
    <a:masterClrMapping/>
  </p:clrMapOvr>
  <p:transition advTm="57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Abstractions Manipulating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1676400"/>
            <a:ext cx="5562600" cy="7620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 support  so that libraries can be used to manipulate logical/physical structure?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2438402"/>
            <a:ext cx="5562600" cy="533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Libraries needed as new patterns emerge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2971800"/>
            <a:ext cx="5562600" cy="533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Libraries can change language support for serialization of physical/logical 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4495800"/>
            <a:ext cx="5562600" cy="7620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structure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5410202"/>
            <a:ext cx="5562600" cy="762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structure?</a:t>
            </a:r>
          </a:p>
        </p:txBody>
      </p:sp>
      <p:pic>
        <p:nvPicPr>
          <p:cNvPr id="8" name="~PP3150.WAV">
            <a:hlinkClick r:id="" action="ppaction://media"/>
          </p:cNvPr>
          <p:cNvPicPr>
            <a:picLocks noRot="1" noChangeAspect="1"/>
          </p:cNvPicPr>
          <p:nvPr>
            <a:wavAudioFile r:embed="rId2" name="~PP31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77374626"/>
      </p:ext>
    </p:extLst>
  </p:cSld>
  <p:clrMapOvr>
    <a:masterClrMapping/>
  </p:clrMapOvr>
  <p:transition advTm="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447800"/>
            <a:ext cx="27432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/>
              <a:t>Reflectable</a:t>
            </a:r>
            <a:r>
              <a:rPr lang="en-US" sz="2800" dirty="0" smtClean="0"/>
              <a:t>  Encapsulation Breaking Type Object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0" y="1665868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Field[] </a:t>
            </a:r>
            <a:r>
              <a:rPr lang="en-US" dirty="0" err="1" smtClean="0"/>
              <a:t>getDeclaredFields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2971800"/>
            <a:ext cx="2805752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54824" y="39624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oid </a:t>
            </a:r>
            <a:r>
              <a:rPr lang="en-US" dirty="0" err="1" smtClean="0"/>
              <a:t>setAccessible</a:t>
            </a:r>
            <a:r>
              <a:rPr lang="en-US" dirty="0" smtClean="0"/>
              <a:t>(</a:t>
            </a:r>
            <a:r>
              <a:rPr lang="en-US" dirty="0" err="1" smtClean="0"/>
              <a:t>boolean</a:t>
            </a:r>
            <a:r>
              <a:rPr lang="en-US" dirty="0" smtClean="0"/>
              <a:t> b)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30940" y="306308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 get(Object parent)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34352" y="3484602"/>
            <a:ext cx="44059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 set(Object parent, Component c)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20704" y="3880366"/>
            <a:ext cx="3532496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09800" y="5599563"/>
            <a:ext cx="356434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break encapsulation!</a:t>
            </a:r>
          </a:p>
        </p:txBody>
      </p:sp>
      <p:pic>
        <p:nvPicPr>
          <p:cNvPr id="14" name="~PP2459.WAV">
            <a:hlinkClick r:id="" action="ppaction://media"/>
          </p:cNvPr>
          <p:cNvPicPr>
            <a:picLocks noRot="1" noChangeAspect="1"/>
          </p:cNvPicPr>
          <p:nvPr>
            <a:wavAudioFile r:embed="rId2" name="~PP24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37163316"/>
      </p:ext>
    </p:extLst>
  </p:cSld>
  <p:clrMapOvr>
    <a:masterClrMapping/>
  </p:clrMapOvr>
  <p:transition advTm="248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Communicating. Physical vs.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295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5" idx="0"/>
            <a:endCxn id="3" idx="2"/>
          </p:cNvCxnSpPr>
          <p:nvPr/>
        </p:nvCxnSpPr>
        <p:spPr>
          <a:xfrm rot="5400000" flipH="1" flipV="1">
            <a:off x="704850" y="1771650"/>
            <a:ext cx="10668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86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8194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258094" y="2247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9078373">
            <a:off x="467157" y="20096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7800" y="3810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1562100" y="20955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contents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637506" y="34663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0" y="4724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624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1258094" y="5676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5400000">
            <a:off x="1790700" y="5676900"/>
            <a:ext cx="381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38800" y="1143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8" idx="0"/>
            <a:endCxn id="16" idx="2"/>
          </p:cNvCxnSpPr>
          <p:nvPr/>
        </p:nvCxnSpPr>
        <p:spPr>
          <a:xfrm rot="5400000" flipH="1" flipV="1">
            <a:off x="5581650" y="1619250"/>
            <a:ext cx="10668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05400" y="2667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48400" y="2667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[]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6134894" y="20947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9078373">
            <a:off x="5343957" y="18572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4600" y="3657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0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5400000">
            <a:off x="6438900" y="19431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05400" y="3657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0"/>
            <a:endCxn id="19" idx="2"/>
          </p:cNvCxnSpPr>
          <p:nvPr/>
        </p:nvCxnSpPr>
        <p:spPr>
          <a:xfrm rot="5400000" flipH="1" flipV="1">
            <a:off x="5867400" y="2781300"/>
            <a:ext cx="609600" cy="1143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6514306" y="33139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38800" y="4648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484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6134894" y="5599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6667500" y="5600700"/>
            <a:ext cx="381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8600" y="5943600"/>
            <a:ext cx="914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Smaller Size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3048000" y="57912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2895600" y="25908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429000" y="5257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Isomorphic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00400" y="21336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Isomorphic</a:t>
            </a:r>
          </a:p>
        </p:txBody>
      </p:sp>
      <p:sp>
        <p:nvSpPr>
          <p:cNvPr id="38" name="Multiply 37"/>
          <p:cNvSpPr/>
          <p:nvPr/>
        </p:nvSpPr>
        <p:spPr>
          <a:xfrm>
            <a:off x="3733800" y="23622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8000" y="5943600"/>
            <a:ext cx="31242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into  instance of different class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2548" y="1138451"/>
            <a:ext cx="2206388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Always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~PP2793.WAV">
            <a:hlinkClick r:id="" action="ppaction://media"/>
          </p:cNvPr>
          <p:cNvPicPr>
            <a:picLocks noRot="1" noChangeAspect="1"/>
          </p:cNvPicPr>
          <p:nvPr>
            <a:wavAudioFile r:embed="rId2" name="~PP27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28700827"/>
      </p:ext>
    </p:extLst>
  </p:cSld>
  <p:clrMapOvr>
    <a:masterClrMapping/>
  </p:clrMapOvr>
  <p:transition advTm="135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4" grpId="0" animBg="1"/>
      <p:bldP spid="39" grpId="0" animBg="1"/>
      <p:bldP spid="36" grpId="0" animBg="1"/>
      <p:bldP spid="38" grpId="0" animBg="1"/>
      <p:bldP spid="41" grpId="0" animBg="1"/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vs. Logical (Automation)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0" y="1404581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object can be physically serialized automatically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2016456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all objects  follow Bean Pattern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2667000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 pattern non standard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76400" y="3276600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all communicated  objects follow List and Bean pattern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76400" y="3886200"/>
            <a:ext cx="5105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practice, Bean, List,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Hashmap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patterns should suffice</a:t>
            </a:r>
          </a:p>
        </p:txBody>
      </p:sp>
      <p:pic>
        <p:nvPicPr>
          <p:cNvPr id="8" name="~PP2704.WAV">
            <a:hlinkClick r:id="" action="ppaction://media"/>
          </p:cNvPr>
          <p:cNvPicPr>
            <a:picLocks noRot="1" noChangeAspect="1"/>
          </p:cNvPicPr>
          <p:nvPr>
            <a:wavAudioFile r:embed="rId1" name="~PP27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438644"/>
      </p:ext>
    </p:extLst>
  </p:cSld>
  <p:clrMapOvr>
    <a:masterClrMapping/>
  </p:clrMapOvr>
  <p:transition advTm="48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vs. Logical (Efficiency)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0" y="1404581"/>
            <a:ext cx="51054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general physical state  larger than exported state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2016456"/>
            <a:ext cx="5105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Accommodates growth an in BMI List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2590800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Unless object using sharable file to do memory management</a:t>
            </a:r>
          </a:p>
        </p:txBody>
      </p:sp>
      <p:pic>
        <p:nvPicPr>
          <p:cNvPr id="6" name="~PP2396.WAV">
            <a:hlinkClick r:id="" action="ppaction://media"/>
          </p:cNvPr>
          <p:cNvPicPr>
            <a:picLocks noRot="1" noChangeAspect="1"/>
          </p:cNvPicPr>
          <p:nvPr>
            <a:wavAudioFile r:embed="rId1" name="~PP23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782345"/>
      </p:ext>
    </p:extLst>
  </p:cSld>
  <p:clrMapOvr>
    <a:masterClrMapping/>
  </p:clrMapOvr>
  <p:transition advTm="48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Known Type Sequence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200" y="35814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knows about the sequence of types communicated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84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30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336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…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532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30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8400" y="23622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…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4724400"/>
            <a:ext cx="2895600" cy="557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0200" y="4724400"/>
            <a:ext cx="3048000" cy="557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00200" y="4114800"/>
            <a:ext cx="3048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Typed data port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48200" y="4114800"/>
            <a:ext cx="2895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Procedure Call</a:t>
            </a:r>
          </a:p>
        </p:txBody>
      </p:sp>
      <p:pic>
        <p:nvPicPr>
          <p:cNvPr id="27" name="~PP1301.WAV">
            <a:hlinkClick r:id="" action="ppaction://media"/>
          </p:cNvPr>
          <p:cNvPicPr>
            <a:picLocks noRot="1" noChangeAspect="1"/>
          </p:cNvPicPr>
          <p:nvPr>
            <a:wavAudioFile r:embed="rId1" name="~PP130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vs. Logical (Heterogeneity)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0" y="1404581"/>
            <a:ext cx="51054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physical structures can imply same logical structure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2016456"/>
            <a:ext cx="5105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translate into object of different class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2590800"/>
            <a:ext cx="5105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Different logical structures can imply same physical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structure but received object not semantically equivalent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434687"/>
            <a:ext cx="5105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Semantically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equivalence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same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logical structure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2241.WAV">
            <a:hlinkClick r:id="" action="ppaction://media"/>
          </p:cNvPr>
          <p:cNvPicPr>
            <a:picLocks noRot="1" noChangeAspect="1"/>
          </p:cNvPicPr>
          <p:nvPr>
            <a:wavAudioFile r:embed="rId1" name="~PP22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372254"/>
      </p:ext>
    </p:extLst>
  </p:cSld>
  <p:clrMapOvr>
    <a:masterClrMapping/>
  </p:clrMapOvr>
  <p:transition advTm="28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vs. Logical Infrastructure Supported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8687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48281" y="3732663"/>
            <a:ext cx="3505200" cy="609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XML (Java and .NET) Serialization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59655" y="297180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3733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495800"/>
            <a:ext cx="3505198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9656" y="4496937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398" y="2971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8281" y="2247331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2282588"/>
            <a:ext cx="8077200" cy="60391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88526" y="5248702"/>
            <a:ext cx="687705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(strongly typed) conventional language logical = physical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1" y="2971800"/>
            <a:ext cx="3733800" cy="140117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95350" y="5846929"/>
            <a:ext cx="6877050" cy="4014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Performance problems addressed by  extensibility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5356" y="3672385"/>
            <a:ext cx="3733800" cy="70058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14400" y="6324600"/>
            <a:ext cx="6877050" cy="477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Heterogeneity problems addressed by extendible XML Bean Serialization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4729" y="5248703"/>
            <a:ext cx="1520872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34000" y="5846928"/>
            <a:ext cx="1520872" cy="40147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62600" y="6330285"/>
            <a:ext cx="2228850" cy="40147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~PP3430.WAV">
            <a:hlinkClick r:id="" action="ppaction://media"/>
          </p:cNvPr>
          <p:cNvPicPr>
            <a:picLocks noRot="1" noChangeAspect="1"/>
          </p:cNvPicPr>
          <p:nvPr>
            <a:wavAudioFile r:embed="rId2" name="~PP343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26924020"/>
      </p:ext>
    </p:extLst>
  </p:cSld>
  <p:clrMapOvr>
    <a:masterClrMapping/>
  </p:clrMapOvr>
  <p:transition advTm="181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Multiple Languages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1593376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0" y="1578022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52800" y="1447800"/>
            <a:ext cx="1905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Intermediate Description Language (IDL)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38400" y="2164876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2149522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5300" y="3657600"/>
            <a:ext cx="7620000" cy="56581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languages are OO does IDL for Serialization have to be O-O?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4828" y="4462818"/>
            <a:ext cx="7620000" cy="7949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Describing structures, OO would require decoding the structure of the IDL object</a:t>
            </a:r>
            <a:endParaRPr lang="en-US" dirty="0"/>
          </a:p>
        </p:txBody>
      </p:sp>
      <p:pic>
        <p:nvPicPr>
          <p:cNvPr id="17" name="~PP3337.WAV">
            <a:hlinkClick r:id="" action="ppaction://media"/>
          </p:cNvPr>
          <p:cNvPicPr>
            <a:picLocks noRot="1" noChangeAspect="1"/>
          </p:cNvPicPr>
          <p:nvPr>
            <a:wavAudioFile r:embed="rId1" name="~PP333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9134"/>
      </p:ext>
    </p:extLst>
  </p:cSld>
  <p:clrMapOvr>
    <a:masterClrMapping/>
  </p:clrMapOvr>
  <p:transition advTm="130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 and Instance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51816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err="1" smtClean="0"/>
              <a:t>typedef</a:t>
            </a:r>
            <a:r>
              <a:rPr lang="en-US" dirty="0" smtClean="0"/>
              <a:t>  </a:t>
            </a:r>
            <a:r>
              <a:rPr lang="en-US" b="1" dirty="0" err="1" smtClean="0"/>
              <a:t>struct</a:t>
            </a:r>
            <a:r>
              <a:rPr lang="en-US" dirty="0" smtClean="0"/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double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weight;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5091" y="5410200"/>
            <a:ext cx="4419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AMBMISpreadsheet</a:t>
            </a:r>
            <a:r>
              <a:rPr lang="en-US" dirty="0" smtClean="0"/>
              <a:t> </a:t>
            </a:r>
            <a:r>
              <a:rPr lang="en-US" dirty="0" err="1" smtClean="0"/>
              <a:t>myBMI</a:t>
            </a:r>
            <a:r>
              <a:rPr lang="en-US" dirty="0" smtClean="0"/>
              <a:t> = {1.77, 75}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91" y="11430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5430" y="2286000"/>
            <a:ext cx="3031509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n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ew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4191000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 Type Definition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05400" y="4222844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Schema/Type Instance</a:t>
            </a:r>
            <a:endParaRPr lang="en-US" dirty="0"/>
          </a:p>
        </p:txBody>
      </p:sp>
      <p:pic>
        <p:nvPicPr>
          <p:cNvPr id="10" name="~PP2098.WAV">
            <a:hlinkClick r:id="" action="ppaction://media"/>
          </p:cNvPr>
          <p:cNvPicPr>
            <a:picLocks noRot="1" noChangeAspect="1"/>
          </p:cNvPicPr>
          <p:nvPr>
            <a:wavAudioFile r:embed="rId2" name="~PP20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3684537"/>
      </p:ext>
    </p:extLst>
  </p:cSld>
  <p:clrMapOvr>
    <a:masterClrMapping/>
  </p:clrMapOvr>
  <p:transition advTm="322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XML Schema and Instance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6106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xmlns</a:t>
            </a:r>
            <a:r>
              <a:rPr lang="en-US" dirty="0" smtClean="0"/>
              <a:t>="urn:xmlns:25hoursaday-com: </a:t>
            </a:r>
            <a:r>
              <a:rPr lang="en-US" dirty="0" err="1" smtClean="0"/>
              <a:t>ABMISpreadsheet</a:t>
            </a:r>
            <a:r>
              <a:rPr lang="en-US" dirty="0" smtClean="0"/>
              <a:t> " &gt; </a:t>
            </a:r>
          </a:p>
          <a:p>
            <a:r>
              <a:rPr lang="en-US" dirty="0" smtClean="0"/>
              <a:t>&lt;?xml version="1.0" encoding="UTF-8" ?&gt; </a:t>
            </a:r>
          </a:p>
          <a:p>
            <a:r>
              <a:rPr lang="en-US" dirty="0" smtClean="0"/>
              <a:t> &lt;</a:t>
            </a:r>
            <a:r>
              <a:rPr lang="en-US" dirty="0" err="1" smtClean="0"/>
              <a:t>xs:schema</a:t>
            </a:r>
            <a:r>
              <a:rPr lang="en-US" dirty="0" smtClean="0"/>
              <a:t> </a:t>
            </a:r>
            <a:r>
              <a:rPr lang="en-US" dirty="0" err="1" smtClean="0"/>
              <a:t>xmlns:xs</a:t>
            </a:r>
            <a:r>
              <a:rPr lang="en-US" dirty="0" smtClean="0"/>
              <a:t>="http://www.w3.org/2001/XMLSchema"   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targetNamespace</a:t>
            </a:r>
            <a:r>
              <a:rPr lang="en-US" dirty="0" smtClean="0"/>
              <a:t>="urn:xmlns:25hoursaday-com:ABMISpreadsheet" 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xmlns:bk</a:t>
            </a:r>
            <a:r>
              <a:rPr lang="en-US" dirty="0" smtClean="0"/>
              <a:t>="urn:xmlns:25hoursaday-com:ABMISpreadsheet“   </a:t>
            </a:r>
          </a:p>
          <a:p>
            <a:r>
              <a:rPr lang="en-US" dirty="0" smtClean="0"/>
              <a:t>    &lt;</a:t>
            </a:r>
            <a:r>
              <a:rPr lang="en-US" dirty="0" err="1" smtClean="0"/>
              <a:t>xs:complexType</a:t>
            </a:r>
            <a:r>
              <a:rPr lang="en-US" dirty="0" smtClean="0"/>
              <a:t> name=“</a:t>
            </a:r>
            <a:r>
              <a:rPr lang="en-US" dirty="0" err="1" smtClean="0"/>
              <a:t>ABMISpreadsheet</a:t>
            </a:r>
            <a:r>
              <a:rPr lang="en-US" dirty="0" smtClean="0"/>
              <a:t>"&gt; </a:t>
            </a:r>
          </a:p>
          <a:p>
            <a:r>
              <a:rPr lang="en-US" dirty="0" smtClean="0"/>
              <a:t>        &lt;</a:t>
            </a:r>
            <a:r>
              <a:rPr lang="en-US" dirty="0" err="1" smtClean="0"/>
              <a:t>xs:sequence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            &lt;</a:t>
            </a:r>
            <a:r>
              <a:rPr lang="en-US" dirty="0" err="1" smtClean="0"/>
              <a:t>xs:element</a:t>
            </a:r>
            <a:r>
              <a:rPr lang="en-US" dirty="0" smtClean="0"/>
              <a:t> name=“height" type="</a:t>
            </a:r>
            <a:r>
              <a:rPr lang="en-US" dirty="0" err="1" smtClean="0"/>
              <a:t>xs:number</a:t>
            </a:r>
            <a:r>
              <a:rPr lang="en-US" dirty="0" smtClean="0"/>
              <a:t>" /&gt; &lt;</a:t>
            </a:r>
            <a:r>
              <a:rPr lang="en-US" dirty="0" err="1" smtClean="0"/>
              <a:t>xs:element</a:t>
            </a:r>
            <a:r>
              <a:rPr lang="en-US" dirty="0" smtClean="0"/>
              <a:t> /&gt; </a:t>
            </a:r>
          </a:p>
          <a:p>
            <a:r>
              <a:rPr lang="en-US" dirty="0" smtClean="0"/>
              <a:t>            &lt;</a:t>
            </a:r>
            <a:r>
              <a:rPr lang="en-US" dirty="0" err="1" smtClean="0"/>
              <a:t>xs:element</a:t>
            </a:r>
            <a:r>
              <a:rPr lang="en-US" dirty="0" smtClean="0"/>
              <a:t> name=“weight" type="</a:t>
            </a:r>
            <a:r>
              <a:rPr lang="en-US" dirty="0" err="1" smtClean="0"/>
              <a:t>xs:number</a:t>
            </a:r>
            <a:r>
              <a:rPr lang="en-US" dirty="0" smtClean="0"/>
              <a:t>" /&gt; &lt;</a:t>
            </a:r>
            <a:r>
              <a:rPr lang="en-US" dirty="0" err="1" smtClean="0"/>
              <a:t>xs:element</a:t>
            </a:r>
            <a:r>
              <a:rPr lang="en-US" dirty="0" smtClean="0"/>
              <a:t> /&gt;</a:t>
            </a:r>
          </a:p>
          <a:p>
            <a:r>
              <a:rPr lang="en-US" dirty="0" smtClean="0"/>
              <a:t>        &lt;/</a:t>
            </a:r>
            <a:r>
              <a:rPr lang="en-US" dirty="0" err="1" smtClean="0"/>
              <a:t>xs:sequence</a:t>
            </a:r>
            <a:r>
              <a:rPr lang="en-US" dirty="0" smtClean="0"/>
              <a:t>&gt; </a:t>
            </a:r>
          </a:p>
          <a:p>
            <a:r>
              <a:rPr lang="en-US" dirty="0" smtClean="0"/>
              <a:t>    &lt;/</a:t>
            </a:r>
            <a:r>
              <a:rPr lang="en-US" dirty="0" err="1" smtClean="0"/>
              <a:t>xs:complexType</a:t>
            </a:r>
            <a:r>
              <a:rPr lang="en-US" dirty="0" smtClean="0"/>
              <a:t>&gt; </a:t>
            </a:r>
          </a:p>
          <a:p>
            <a:r>
              <a:rPr lang="en-US" dirty="0" smtClean="0"/>
              <a:t> &lt;/</a:t>
            </a:r>
            <a:r>
              <a:rPr lang="en-US" dirty="0" err="1" smtClean="0"/>
              <a:t>xs:schema</a:t>
            </a:r>
            <a:r>
              <a:rPr lang="en-US" dirty="0" smtClean="0"/>
              <a:t>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5029200"/>
            <a:ext cx="6400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xmlns</a:t>
            </a:r>
            <a:r>
              <a:rPr lang="en-US" dirty="0" smtClean="0"/>
              <a:t>=</a:t>
            </a:r>
          </a:p>
          <a:p>
            <a:r>
              <a:rPr lang="en-US" dirty="0" smtClean="0"/>
              <a:t>       "urn:xmlns:25hoursaday-com:ABMISpreadsheet" &gt; </a:t>
            </a:r>
          </a:p>
          <a:p>
            <a:r>
              <a:rPr lang="en-US" dirty="0" smtClean="0"/>
              <a:t> &lt; </a:t>
            </a:r>
            <a:r>
              <a:rPr lang="en-US" dirty="0" err="1" smtClean="0"/>
              <a:t>ABMISpreadsheet</a:t>
            </a:r>
            <a:r>
              <a:rPr lang="en-US" dirty="0" smtClean="0"/>
              <a:t> &gt;</a:t>
            </a:r>
          </a:p>
          <a:p>
            <a:r>
              <a:rPr lang="en-US" dirty="0" smtClean="0"/>
              <a:t>        &lt;height&gt;1.77&lt;/height&gt;</a:t>
            </a:r>
          </a:p>
          <a:p>
            <a:r>
              <a:rPr lang="en-US" dirty="0" smtClean="0"/>
              <a:t>        &lt;weight&gt;75.0&lt;/weight&gt; </a:t>
            </a:r>
          </a:p>
          <a:p>
            <a:r>
              <a:rPr lang="en-US" dirty="0" smtClean="0"/>
              <a:t>  &lt;/</a:t>
            </a:r>
            <a:r>
              <a:rPr lang="en-US" dirty="0" err="1" smtClean="0"/>
              <a:t>ABMISpreadsheet</a:t>
            </a:r>
            <a:r>
              <a:rPr lang="en-US" dirty="0" smtClean="0"/>
              <a:t>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43434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Common schema for all Beans?</a:t>
            </a:r>
            <a:endParaRPr lang="en-US" dirty="0"/>
          </a:p>
        </p:txBody>
      </p:sp>
      <p:pic>
        <p:nvPicPr>
          <p:cNvPr id="6" name="~PP643.WAV">
            <a:hlinkClick r:id="" action="ppaction://media"/>
          </p:cNvPr>
          <p:cNvPicPr>
            <a:picLocks noRot="1" noChangeAspect="1"/>
          </p:cNvPicPr>
          <p:nvPr>
            <a:wavAudioFile r:embed="rId1" name="~PP64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5834164"/>
      </p:ext>
    </p:extLst>
  </p:cSld>
  <p:clrMapOvr>
    <a:masterClrMapping/>
  </p:clrMapOvr>
  <p:transition advTm="8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Representation based on Pattern-Specific, Class Independent Schema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981200"/>
            <a:ext cx="8305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&lt;Object </a:t>
            </a:r>
            <a:r>
              <a:rPr lang="en-US" dirty="0" err="1" smtClean="0"/>
              <a:t>xmlns</a:t>
            </a:r>
            <a:r>
              <a:rPr lang="en-US" dirty="0" smtClean="0"/>
              <a:t>=</a:t>
            </a:r>
          </a:p>
          <a:p>
            <a:r>
              <a:rPr lang="en-US" dirty="0" smtClean="0"/>
              <a:t>       "urn:xmlns:25hoursaday-com:Object" &gt; </a:t>
            </a:r>
          </a:p>
          <a:p>
            <a:r>
              <a:rPr lang="en-US" dirty="0" smtClean="0"/>
              <a:t> &lt; Object &gt;</a:t>
            </a:r>
          </a:p>
          <a:p>
            <a:r>
              <a:rPr lang="en-US" b="1" dirty="0" smtClean="0"/>
              <a:t>       </a:t>
            </a:r>
            <a:r>
              <a:rPr lang="en-US" dirty="0" smtClean="0"/>
              <a:t>&lt;Property&gt;&lt;Key&gt; height</a:t>
            </a:r>
            <a:r>
              <a:rPr lang="en-US" b="1" dirty="0" smtClean="0"/>
              <a:t>&lt;</a:t>
            </a:r>
            <a:r>
              <a:rPr lang="en-US" dirty="0" smtClean="0"/>
              <a:t>/Key</a:t>
            </a:r>
            <a:r>
              <a:rPr lang="en-US" b="1" dirty="0" smtClean="0"/>
              <a:t>&gt;</a:t>
            </a:r>
            <a:r>
              <a:rPr lang="en-US" dirty="0" smtClean="0"/>
              <a:t> </a:t>
            </a:r>
            <a:r>
              <a:rPr lang="en-US" b="1" dirty="0" smtClean="0"/>
              <a:t>&lt;</a:t>
            </a:r>
            <a:r>
              <a:rPr lang="en-US" dirty="0" smtClean="0"/>
              <a:t>number&gt;1.77&lt;/number</a:t>
            </a:r>
            <a:r>
              <a:rPr lang="en-US" b="1" dirty="0" smtClean="0"/>
              <a:t>&gt;&lt;/</a:t>
            </a:r>
            <a:r>
              <a:rPr lang="en-US" dirty="0" smtClean="0"/>
              <a:t>Property</a:t>
            </a:r>
            <a:r>
              <a:rPr lang="en-US" b="1" dirty="0" smtClean="0"/>
              <a:t>&gt;</a:t>
            </a:r>
            <a:endParaRPr lang="en-US" dirty="0" smtClean="0"/>
          </a:p>
          <a:p>
            <a:r>
              <a:rPr lang="en-US" dirty="0" smtClean="0"/>
              <a:t>        &lt;Property&gt;&lt;Key&gt;weight</a:t>
            </a:r>
            <a:r>
              <a:rPr lang="en-US" b="1" dirty="0" smtClean="0"/>
              <a:t>&lt;</a:t>
            </a:r>
            <a:r>
              <a:rPr lang="en-US" dirty="0" smtClean="0"/>
              <a:t>/Key</a:t>
            </a:r>
            <a:r>
              <a:rPr lang="en-US" b="1" dirty="0" smtClean="0"/>
              <a:t>&gt;</a:t>
            </a:r>
            <a:r>
              <a:rPr lang="en-US" dirty="0" smtClean="0"/>
              <a:t> </a:t>
            </a:r>
            <a:r>
              <a:rPr lang="en-US" b="1" dirty="0" smtClean="0"/>
              <a:t>&lt;</a:t>
            </a:r>
            <a:r>
              <a:rPr lang="en-US" dirty="0" smtClean="0"/>
              <a:t>number&gt;75.0&lt;/number</a:t>
            </a:r>
            <a:r>
              <a:rPr lang="en-US" b="1" dirty="0" smtClean="0"/>
              <a:t>&gt;&lt;/</a:t>
            </a:r>
            <a:r>
              <a:rPr lang="en-US" dirty="0" smtClean="0"/>
              <a:t>Property</a:t>
            </a:r>
            <a:r>
              <a:rPr lang="en-US" b="1" dirty="0" smtClean="0"/>
              <a:t>&gt;</a:t>
            </a:r>
            <a:endParaRPr lang="en-US" dirty="0" smtClean="0"/>
          </a:p>
          <a:p>
            <a:r>
              <a:rPr lang="en-US" dirty="0" smtClean="0"/>
              <a:t>&lt;/Object&gt;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4653887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verbose,  structural rather than type equivalence</a:t>
            </a:r>
            <a:endParaRPr lang="en-US" dirty="0"/>
          </a:p>
        </p:txBody>
      </p:sp>
      <p:pic>
        <p:nvPicPr>
          <p:cNvPr id="5" name="~PP2010.WAV">
            <a:hlinkClick r:id="" action="ppaction://media"/>
          </p:cNvPr>
          <p:cNvPicPr>
            <a:picLocks noRot="1" noChangeAspect="1"/>
          </p:cNvPicPr>
          <p:nvPr>
            <a:wavAudioFile r:embed="rId1" name="~PP201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637394"/>
      </p:ext>
    </p:extLst>
  </p:cSld>
  <p:clrMapOvr>
    <a:masterClrMapping/>
  </p:clrMapOvr>
  <p:transition advTm="91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JSON: Java Script Based IDL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2391770"/>
            <a:ext cx="3733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{ “height": 1.77, “weight" : 75.0 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7065" y="4724400"/>
            <a:ext cx="5715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{ "name":“</a:t>
            </a:r>
            <a:r>
              <a:rPr lang="en-US" dirty="0" err="1" smtClean="0"/>
              <a:t>ABMISpreadsheet</a:t>
            </a:r>
            <a:r>
              <a:rPr lang="en-US" dirty="0" smtClean="0"/>
              <a:t>", "properties": </a:t>
            </a:r>
          </a:p>
          <a:p>
            <a:r>
              <a:rPr lang="en-US" dirty="0" smtClean="0"/>
              <a:t>    { “height": { "type":“number", "required":true },</a:t>
            </a:r>
          </a:p>
          <a:p>
            <a:r>
              <a:rPr lang="en-US" dirty="0" smtClean="0"/>
              <a:t>   { “weight": { "type":“number", "required":true }</a:t>
            </a:r>
          </a:p>
          <a:p>
            <a:r>
              <a:rPr lang="en-US" dirty="0" smtClean="0"/>
              <a:t>}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2119" y="1295400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 Type Definition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92522" y="3657600"/>
            <a:ext cx="1981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Schema/Type Instance</a:t>
            </a:r>
            <a:endParaRPr lang="en-US" dirty="0"/>
          </a:p>
        </p:txBody>
      </p:sp>
      <p:pic>
        <p:nvPicPr>
          <p:cNvPr id="7" name="~PP1425.WAV">
            <a:hlinkClick r:id="" action="ppaction://media"/>
          </p:cNvPr>
          <p:cNvPicPr>
            <a:picLocks noRot="1" noChangeAspect="1"/>
          </p:cNvPicPr>
          <p:nvPr>
            <a:wavAudioFile r:embed="rId2" name="~PP14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66643065"/>
      </p:ext>
    </p:extLst>
  </p:cSld>
  <p:clrMapOvr>
    <a:masterClrMapping/>
  </p:clrMapOvr>
  <p:transition advTm="32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vs. Manual Translation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1593376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0" y="1578022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52800" y="1447800"/>
            <a:ext cx="1905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Intermediate Description Language (IDL)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38400" y="2164876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2149522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5818" y="2993693"/>
            <a:ext cx="5562600" cy="565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Automatic translation for Beans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14015" y="4809705"/>
            <a:ext cx="5562600" cy="5658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Constrains patterns programmers use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828800" y="5389161"/>
            <a:ext cx="5562600" cy="5658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create and update schema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828800" y="5987387"/>
            <a:ext cx="5562600" cy="5658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translate between </a:t>
            </a:r>
            <a:r>
              <a:rPr lang="en-US" dirty="0" err="1" smtClean="0"/>
              <a:t>lanugauge</a:t>
            </a:r>
            <a:r>
              <a:rPr lang="en-US" dirty="0"/>
              <a:t> </a:t>
            </a:r>
            <a:r>
              <a:rPr lang="en-US" dirty="0" smtClean="0"/>
              <a:t>and schema representation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95818" y="3559506"/>
            <a:ext cx="5562600" cy="56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Schema generated automatically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95818" y="4125319"/>
            <a:ext cx="5562600" cy="56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Converter generated automatically</a:t>
            </a:r>
            <a:endParaRPr lang="en-US" dirty="0"/>
          </a:p>
        </p:txBody>
      </p:sp>
      <p:pic>
        <p:nvPicPr>
          <p:cNvPr id="16" name="~PP1512.WAV">
            <a:hlinkClick r:id="" action="ppaction://media"/>
          </p:cNvPr>
          <p:cNvPicPr>
            <a:picLocks noRot="1" noChangeAspect="1"/>
          </p:cNvPicPr>
          <p:nvPr>
            <a:wavAudioFile r:embed="rId1" name="~PP15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60017"/>
      </p:ext>
    </p:extLst>
  </p:cSld>
  <p:clrMapOvr>
    <a:masterClrMapping/>
  </p:clrMapOvr>
  <p:transition advTm="2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vs. Logical Infrastructure Supported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8687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1418230"/>
            <a:ext cx="1899313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48281" y="3732663"/>
            <a:ext cx="3505200" cy="609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XML (Java and .NET) Serialization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" y="225643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59655" y="2971800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" y="3733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and .NET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495800"/>
            <a:ext cx="3505198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9656" y="4496937"/>
            <a:ext cx="3505199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398" y="2971800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Python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8281" y="2247331"/>
            <a:ext cx="3505200" cy="6391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Mesa, Cedar, Ada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8526" y="5248702"/>
            <a:ext cx="687705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(strongly typed) conventional language logical = physical structure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95350" y="5846929"/>
            <a:ext cx="6877050" cy="4014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Performance problems addressed by  extensibility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4400" y="6324600"/>
            <a:ext cx="6877050" cy="4776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Heterogeneity problems addressed by extendible XML Bean Serialization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4729" y="5248703"/>
            <a:ext cx="1520872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26924020"/>
      </p:ext>
    </p:extLst>
  </p:cSld>
  <p:clrMapOvr>
    <a:masterClrMapping/>
  </p:clrMapOvr>
  <p:transition advTm="18125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Serialization and  Strong Typing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352800" y="205740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09800" y="1828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057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</a:t>
            </a:r>
            <a:r>
              <a:rPr lang="en-US" dirty="0" err="1" smtClean="0"/>
              <a:t>a’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‘b’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‘c’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‘’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895600" y="4343400"/>
            <a:ext cx="33528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structure communicated and reconstructed?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0" y="1143000"/>
            <a:ext cx="1066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*s;</a:t>
            </a:r>
          </a:p>
        </p:txBody>
      </p:sp>
      <p:pic>
        <p:nvPicPr>
          <p:cNvPr id="12" name="~PP3277.WAV">
            <a:hlinkClick r:id="" action="ppaction://media"/>
          </p:cNvPr>
          <p:cNvPicPr>
            <a:picLocks noRot="1" noChangeAspect="1"/>
          </p:cNvPicPr>
          <p:nvPr>
            <a:wavAudioFile r:embed="rId1" name="~PP327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099640"/>
      </p:ext>
    </p:extLst>
  </p:cSld>
  <p:clrMapOvr>
    <a:masterClrMapping/>
  </p:clrMapOvr>
  <p:transition advTm="8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Known Same Type (but not Sequence)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200" y="35814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knows about the types of sent values but not the sequence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484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pic>
        <p:nvPicPr>
          <p:cNvPr id="10" name="~PP3504.WAV">
            <a:hlinkClick r:id="" action="ppaction://media"/>
          </p:cNvPr>
          <p:cNvPicPr>
            <a:picLocks noRot="1" noChangeAspect="1"/>
          </p:cNvPicPr>
          <p:nvPr>
            <a:wavAudioFile r:embed="rId1" name="~PP35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2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Interpretation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20574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*</a:t>
            </a:r>
          </a:p>
        </p:txBody>
      </p:sp>
      <p:cxnSp>
        <p:nvCxnSpPr>
          <p:cNvPr id="13" name="Straight Arrow Connector 12"/>
          <p:cNvCxnSpPr>
            <a:endCxn id="6" idx="2"/>
          </p:cNvCxnSpPr>
          <p:nvPr/>
        </p:nvCxnSpPr>
        <p:spPr>
          <a:xfrm rot="5400000" flipH="1" flipV="1">
            <a:off x="5391150" y="2533650"/>
            <a:ext cx="9906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2"/>
          </p:cNvCxnSpPr>
          <p:nvPr/>
        </p:nvCxnSpPr>
        <p:spPr>
          <a:xfrm rot="5400000" flipH="1" flipV="1">
            <a:off x="5772150" y="2914650"/>
            <a:ext cx="990600" cy="38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rot="16200000" flipV="1">
            <a:off x="6000750" y="2724150"/>
            <a:ext cx="990600" cy="419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209800" y="1828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057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</a:t>
            </a:r>
            <a:r>
              <a:rPr lang="en-US" dirty="0" err="1" smtClean="0"/>
              <a:t>a’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‘b’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‘c’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‘’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10000" y="1143000"/>
            <a:ext cx="1066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*s;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2800" y="205740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16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‘a’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12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char‘b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’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008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‘c’</a:t>
            </a:r>
          </a:p>
        </p:txBody>
      </p:sp>
      <p:pic>
        <p:nvPicPr>
          <p:cNvPr id="20" name="~PP3942.WAV">
            <a:hlinkClick r:id="" action="ppaction://media"/>
          </p:cNvPr>
          <p:cNvPicPr>
            <a:picLocks noRot="1" noChangeAspect="1"/>
          </p:cNvPicPr>
          <p:nvPr>
            <a:wavAudioFile r:embed="rId1" name="~PP394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38800" y="1143000"/>
            <a:ext cx="1371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 = {‘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a’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‘b’, ‘c’} </a:t>
            </a:r>
          </a:p>
        </p:txBody>
      </p:sp>
    </p:spTree>
    <p:extLst>
      <p:ext uri="{BB962C8B-B14F-4D97-AF65-F5344CB8AC3E}">
        <p14:creationId xmlns:p14="http://schemas.microsoft.com/office/powerpoint/2010/main" xmlns="" val="692300468"/>
      </p:ext>
    </p:extLst>
  </p:cSld>
  <p:clrMapOvr>
    <a:masterClrMapping/>
  </p:clrMapOvr>
  <p:transition advTm="25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Interpretation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20574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*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‘a’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char‘b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08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‘c’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04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‘’</a:t>
            </a:r>
          </a:p>
        </p:txBody>
      </p:sp>
      <p:cxnSp>
        <p:nvCxnSpPr>
          <p:cNvPr id="13" name="Straight Arrow Connector 12"/>
          <p:cNvCxnSpPr>
            <a:stCxn id="8" idx="0"/>
            <a:endCxn id="6" idx="2"/>
          </p:cNvCxnSpPr>
          <p:nvPr/>
        </p:nvCxnSpPr>
        <p:spPr>
          <a:xfrm rot="5400000" flipH="1" flipV="1">
            <a:off x="5391150" y="2533650"/>
            <a:ext cx="9906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2"/>
          </p:cNvCxnSpPr>
          <p:nvPr/>
        </p:nvCxnSpPr>
        <p:spPr>
          <a:xfrm rot="5400000" flipH="1" flipV="1">
            <a:off x="5772150" y="2914650"/>
            <a:ext cx="990600" cy="38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  <a:endCxn id="6" idx="2"/>
          </p:cNvCxnSpPr>
          <p:nvPr/>
        </p:nvCxnSpPr>
        <p:spPr>
          <a:xfrm rot="16200000" flipV="1">
            <a:off x="6000750" y="2724150"/>
            <a:ext cx="990600" cy="419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6343650" y="2419350"/>
            <a:ext cx="9906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209800" y="1828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057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</a:t>
            </a:r>
            <a:r>
              <a:rPr lang="en-US" dirty="0" err="1" smtClean="0"/>
              <a:t>a’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‘b’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‘c’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‘’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10000" y="1143000"/>
            <a:ext cx="1066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*s;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2800" y="205740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22" name="~PP235.WAV">
            <a:hlinkClick r:id="" action="ppaction://media"/>
          </p:cNvPr>
          <p:cNvPicPr>
            <a:picLocks noRot="1" noChangeAspect="1"/>
          </p:cNvPicPr>
          <p:nvPr>
            <a:wavAudioFile r:embed="rId1" name="~PP2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38800" y="1143000"/>
            <a:ext cx="1371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 = 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”;</a:t>
            </a:r>
          </a:p>
        </p:txBody>
      </p:sp>
    </p:spTree>
    <p:extLst>
      <p:ext uri="{BB962C8B-B14F-4D97-AF65-F5344CB8AC3E}">
        <p14:creationId xmlns:p14="http://schemas.microsoft.com/office/powerpoint/2010/main" xmlns="" val="3736369328"/>
      </p:ext>
    </p:extLst>
  </p:cSld>
  <p:clrMapOvr>
    <a:masterClrMapping/>
  </p:clrMapOvr>
  <p:transition advTm="37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86400" y="1143000"/>
            <a:ext cx="1371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s= &amp;’a’;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 Pointer Interpretation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20574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*</a:t>
            </a:r>
          </a:p>
        </p:txBody>
      </p:sp>
      <p:cxnSp>
        <p:nvCxnSpPr>
          <p:cNvPr id="13" name="Straight Arrow Connector 12"/>
          <p:cNvCxnSpPr>
            <a:endCxn id="6" idx="2"/>
          </p:cNvCxnSpPr>
          <p:nvPr/>
        </p:nvCxnSpPr>
        <p:spPr>
          <a:xfrm rot="5400000" flipH="1" flipV="1">
            <a:off x="5391150" y="2533650"/>
            <a:ext cx="9906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209800" y="1828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057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</a:t>
            </a:r>
            <a:r>
              <a:rPr lang="en-US" dirty="0" err="1" smtClean="0"/>
              <a:t>a’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‘b’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‘c’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‘’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810000" y="1143000"/>
            <a:ext cx="1066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*s;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52800" y="205740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1600" y="3429000"/>
            <a:ext cx="609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 ‘a’</a:t>
            </a:r>
          </a:p>
        </p:txBody>
      </p:sp>
      <p:pic>
        <p:nvPicPr>
          <p:cNvPr id="15" name="~PP1491.WAV">
            <a:hlinkClick r:id="" action="ppaction://media"/>
          </p:cNvPr>
          <p:cNvPicPr>
            <a:picLocks noRot="1" noChangeAspect="1"/>
          </p:cNvPicPr>
          <p:nvPr>
            <a:wavAudioFile r:embed="rId1" name="~PP149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77489"/>
      </p:ext>
    </p:extLst>
  </p:cSld>
  <p:clrMapOvr>
    <a:masterClrMapping/>
  </p:clrMapOvr>
  <p:transition advTm="3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76600" y="27432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09800" y="2590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962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209800" y="1066800"/>
            <a:ext cx="2286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union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c[4];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1202.WAV">
            <a:hlinkClick r:id="" action="ppaction://media"/>
          </p:cNvPr>
          <p:cNvPicPr>
            <a:picLocks noRot="1" noChangeAspect="1"/>
          </p:cNvPicPr>
          <p:nvPr>
            <a:wavAudioFile r:embed="rId1" name="~PP120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53000" y="1066800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subclasses, union describes alternatives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1905000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alternative is a way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of interpreting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xmlns="" val="523944723"/>
      </p:ext>
    </p:extLst>
  </p:cSld>
  <p:clrMapOvr>
    <a:masterClrMapping/>
  </p:clrMapOvr>
  <p:transition advTm="69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Interpretation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5000" y="2819400"/>
            <a:ext cx="1524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>
            <a:endCxn id="6" idx="2"/>
          </p:cNvCxnSpPr>
          <p:nvPr/>
        </p:nvCxnSpPr>
        <p:spPr>
          <a:xfrm rot="5400000" flipH="1" flipV="1">
            <a:off x="6096000" y="35814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76600" y="27432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09800" y="2590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962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943600" y="3962400"/>
            <a:ext cx="1143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65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410200" y="1981200"/>
            <a:ext cx="2133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shortOrChars.s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800" y="1066800"/>
            <a:ext cx="2286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union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c[4];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2065.WAV">
            <a:hlinkClick r:id="" action="ppaction://media"/>
          </p:cNvPr>
          <p:cNvPicPr>
            <a:picLocks noRot="1" noChangeAspect="1"/>
          </p:cNvPicPr>
          <p:nvPr>
            <a:wavAudioFile r:embed="rId1" name="~PP206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909163"/>
      </p:ext>
    </p:extLst>
  </p:cSld>
  <p:clrMapOvr>
    <a:masterClrMapping/>
  </p:clrMapOvr>
  <p:transition advTm="13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 Array Interpretation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5000" y="2819400"/>
            <a:ext cx="1524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23" idx="0"/>
            <a:endCxn id="6" idx="2"/>
          </p:cNvCxnSpPr>
          <p:nvPr/>
        </p:nvCxnSpPr>
        <p:spPr>
          <a:xfrm flipV="1">
            <a:off x="5067300" y="3200400"/>
            <a:ext cx="14097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76600" y="27432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09800" y="2590800"/>
            <a:ext cx="990600" cy="228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098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098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098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209800" y="3962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495800" y="3886200"/>
            <a:ext cx="1143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 ’A’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05400" y="1981200"/>
            <a:ext cx="2514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shortOrChars.s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[0]= ‘A’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09800" y="1066800"/>
            <a:ext cx="2286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union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c[4];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760.WAV">
            <a:hlinkClick r:id="" action="ppaction://media"/>
          </p:cNvPr>
          <p:cNvPicPr>
            <a:picLocks noRot="1" noChangeAspect="1"/>
          </p:cNvPicPr>
          <p:nvPr>
            <a:wavAudioFile r:embed="rId1" name="~PP7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15000" y="3886200"/>
            <a:ext cx="914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 ‘’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05600" y="3886200"/>
            <a:ext cx="9906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 ‘’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772400" y="3886200"/>
            <a:ext cx="9906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 ‘’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7" idx="0"/>
          </p:cNvCxnSpPr>
          <p:nvPr/>
        </p:nvCxnSpPr>
        <p:spPr>
          <a:xfrm flipV="1">
            <a:off x="6172200" y="3200400"/>
            <a:ext cx="3429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0"/>
          </p:cNvCxnSpPr>
          <p:nvPr/>
        </p:nvCxnSpPr>
        <p:spPr>
          <a:xfrm flipH="1" flipV="1">
            <a:off x="6515100" y="3200400"/>
            <a:ext cx="6858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553200" y="3200400"/>
            <a:ext cx="19050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0571490"/>
      </p:ext>
    </p:extLst>
  </p:cSld>
  <p:clrMapOvr>
    <a:masterClrMapping/>
  </p:clrMapOvr>
  <p:transition advTm="39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Typing and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2895600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depends on type of variable: same memory can be serialized differently based on its type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1066800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weakly typed languages type of a variable is ambiguous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981200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Programmers  disambiguate based on their application-specific knowledge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3886200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requires unambiguous typing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4800600"/>
            <a:ext cx="56388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up on C?</a:t>
            </a:r>
          </a:p>
        </p:txBody>
      </p:sp>
      <p:pic>
        <p:nvPicPr>
          <p:cNvPr id="10" name="~PP1812.WAV">
            <a:hlinkClick r:id="" action="ppaction://media"/>
          </p:cNvPr>
          <p:cNvPicPr>
            <a:picLocks noRot="1" noChangeAspect="1"/>
          </p:cNvPicPr>
          <p:nvPr>
            <a:wavAudioFile r:embed="rId2" name="~PP18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74159581"/>
      </p:ext>
    </p:extLst>
  </p:cSld>
  <p:clrMapOvr>
    <a:masterClrMapping/>
  </p:clrMapOvr>
  <p:transition advTm="70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Solution: IDL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1593376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0" y="1578022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Language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52800" y="1447800"/>
            <a:ext cx="1905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in Intermediate Description Language (IDL)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38400" y="2164876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2149522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01504" y="4495800"/>
            <a:ext cx="5562600" cy="5658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eed to create and update schema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801504" y="5116492"/>
            <a:ext cx="5562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Need to translate between language and schema representation</a:t>
            </a:r>
            <a:endParaRPr lang="en-US" dirty="0"/>
          </a:p>
        </p:txBody>
      </p:sp>
      <p:pic>
        <p:nvPicPr>
          <p:cNvPr id="15" name="~PP1001.WAV">
            <a:hlinkClick r:id="" action="ppaction://media"/>
          </p:cNvPr>
          <p:cNvPicPr>
            <a:picLocks noRot="1" noChangeAspect="1"/>
          </p:cNvPicPr>
          <p:nvPr>
            <a:wavAudioFile r:embed="rId2" name="~PP10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16603130"/>
      </p:ext>
    </p:extLst>
  </p:cSld>
  <p:clrMapOvr>
    <a:masterClrMapping/>
  </p:clrMapOvr>
  <p:transition advTm="64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Suite Directive-based Serialization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1447800"/>
            <a:ext cx="2362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*s;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0" y="2438400"/>
            <a:ext cx="4800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/*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DiscriminatedUnion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AShortOrCharsStruct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*/</a:t>
            </a:r>
          </a:p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struct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AShortOrCharsStruct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enum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isChars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tag;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union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char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c[4];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}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shortOrCharsStruct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8800" y="1295400"/>
            <a:ext cx="3048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  as string (default)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2743200"/>
            <a:ext cx="3048000" cy="167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field storing one of  N choices preceding  union with N alternatives as discriminant, with choice I implying alternative I.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5257800"/>
            <a:ext cx="5638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comments used as directives for serialization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52600" y="5867400"/>
            <a:ext cx="5638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 directive is a general idea supported in later systems through other language-supported constructs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6629400"/>
            <a:ext cx="8458200" cy="1714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900" i="1" dirty="0" err="1"/>
              <a:t>Dewan</a:t>
            </a:r>
            <a:r>
              <a:rPr lang="en-US" sz="900" dirty="0"/>
              <a:t> P., </a:t>
            </a:r>
            <a:r>
              <a:rPr lang="en-US" sz="900" i="1" dirty="0" err="1"/>
              <a:t>Vasilik</a:t>
            </a:r>
            <a:r>
              <a:rPr lang="en-US" sz="900" dirty="0"/>
              <a:t> E., Supporting </a:t>
            </a:r>
            <a:r>
              <a:rPr lang="en-US" sz="900" i="1" dirty="0"/>
              <a:t>Objects</a:t>
            </a:r>
            <a:r>
              <a:rPr lang="en-US" sz="900" dirty="0"/>
              <a:t> in a Conventional. Operating System In: Proceedings of </a:t>
            </a:r>
            <a:r>
              <a:rPr lang="en-US" sz="900" i="1" dirty="0" err="1"/>
              <a:t>Usenix</a:t>
            </a:r>
            <a:r>
              <a:rPr lang="en-US" sz="900" dirty="0"/>
              <a:t> Winter '89 meeting. pp273-285, February 1989 </a:t>
            </a:r>
            <a:endParaRPr lang="en-US" sz="9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912.WAV">
            <a:hlinkClick r:id="" action="ppaction://media"/>
          </p:cNvPr>
          <p:cNvPicPr>
            <a:picLocks noRot="1" noChangeAspect="1"/>
          </p:cNvPicPr>
          <p:nvPr>
            <a:wavAudioFile r:embed="rId2" name="~PP9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62908148"/>
      </p:ext>
    </p:extLst>
  </p:cSld>
  <p:clrMapOvr>
    <a:masterClrMapping/>
  </p:clrMapOvr>
  <p:transition advTm="14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Typing and Serialization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1480782"/>
            <a:ext cx="56388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the type of an object is unambiguous, is 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22946" y="2438400"/>
            <a:ext cx="5638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Conceptual and implementation issues</a:t>
            </a:r>
          </a:p>
        </p:txBody>
      </p:sp>
      <p:pic>
        <p:nvPicPr>
          <p:cNvPr id="6" name="~PP1048.WAV">
            <a:hlinkClick r:id="" action="ppaction://media"/>
          </p:cNvPr>
          <p:cNvPicPr>
            <a:picLocks noRot="1" noChangeAspect="1"/>
          </p:cNvPicPr>
          <p:nvPr>
            <a:wavAudioFile r:embed="rId2" name="~PP10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57559296"/>
      </p:ext>
    </p:extLst>
  </p:cSld>
  <p:clrMapOvr>
    <a:masterClrMapping/>
  </p:clrMapOvr>
  <p:transition advTm="5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Known Translated Type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84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T’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3581400"/>
            <a:ext cx="5105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is received as a translated 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191000"/>
            <a:ext cx="5105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process may require a more space or time efficient representation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81200" y="4800600"/>
            <a:ext cx="5105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process may  be in a different language</a:t>
            </a:r>
          </a:p>
        </p:txBody>
      </p:sp>
      <p:pic>
        <p:nvPicPr>
          <p:cNvPr id="18" name="~PP68.WAV">
            <a:hlinkClick r:id="" action="ppaction://media"/>
          </p:cNvPr>
          <p:cNvPicPr>
            <a:picLocks noRot="1" noChangeAspect="1"/>
          </p:cNvPicPr>
          <p:nvPr>
            <a:wavAudioFile r:embed="rId2" name="~PP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Location-Dependent Objects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2209800"/>
            <a:ext cx="1371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System.in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0400" y="2209800"/>
            <a:ext cx="99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Socket 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2210937"/>
            <a:ext cx="99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File f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2209800"/>
            <a:ext cx="1371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TextField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3600" y="1143000"/>
            <a:ext cx="4572000" cy="839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Requirement: Receiver’s copy  semantically equivalent to sender’s copy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3124200"/>
            <a:ext cx="7924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Several objects have location-dependent semantics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35814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OS or some other external software such as window system keeps state that define full semantics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181" y="4191000"/>
            <a:ext cx="7928619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external software may not exist at the other end, may not be known to serialization system, and may not be willing or able to create equivalent state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7181" y="5029200"/>
            <a:ext cx="7911431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file, text field, socket, System.in</a:t>
            </a:r>
          </a:p>
        </p:txBody>
      </p:sp>
      <p:pic>
        <p:nvPicPr>
          <p:cNvPr id="17" name="~PP2601.WAV">
            <a:hlinkClick r:id="" action="ppaction://media"/>
          </p:cNvPr>
          <p:cNvPicPr>
            <a:picLocks noRot="1" noChangeAspect="1"/>
          </p:cNvPicPr>
          <p:nvPr>
            <a:wavAudioFile r:embed="rId2" name="~PP26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29654214"/>
      </p:ext>
    </p:extLst>
  </p:cSld>
  <p:clrMapOvr>
    <a:masterClrMapping/>
  </p:clrMapOvr>
  <p:transition advTm="128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All Objects are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 isomorphic copy does not guarantee  semantic equivalence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86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tell some generic serialization system  that some type is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used some directive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8100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Ideally with language support</a:t>
            </a:r>
          </a:p>
        </p:txBody>
      </p:sp>
      <p:pic>
        <p:nvPicPr>
          <p:cNvPr id="8" name="~PP3949.WAV">
            <a:hlinkClick r:id="" action="ppaction://media"/>
          </p:cNvPr>
          <p:cNvPicPr>
            <a:picLocks noRot="1" noChangeAspect="1"/>
          </p:cNvPicPr>
          <p:nvPr>
            <a:wavAudioFile r:embed="rId2" name="~PP39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15829323"/>
      </p:ext>
    </p:extLst>
  </p:cSld>
  <p:clrMapOvr>
    <a:masterClrMapping/>
  </p:clrMapOvr>
  <p:transition advTm="42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Shallow Tagging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1.77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057336" y="49903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2444877" y="49837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179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 23.9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19600" y="1702558"/>
            <a:ext cx="3744183" cy="88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serialized only if it is tagged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2392116" y="1702558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19600" y="25908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 is often  determined at runtime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19600" y="32004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non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component</a:t>
            </a:r>
          </a:p>
        </p:txBody>
      </p:sp>
      <p:pic>
        <p:nvPicPr>
          <p:cNvPr id="28" name="~PP3548.WAV">
            <a:hlinkClick r:id="" action="ppaction://media"/>
          </p:cNvPr>
          <p:cNvPicPr>
            <a:picLocks noRot="1" noChangeAspect="1"/>
          </p:cNvPicPr>
          <p:nvPr>
            <a:wavAudioFile r:embed="rId2" name="~PP35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27295428"/>
      </p:ext>
    </p:extLst>
  </p:cSld>
  <p:clrMapOvr>
    <a:masterClrMapping/>
  </p:clrMapOvr>
  <p:transition advTm="7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9" grpId="0" animBg="1"/>
      <p:bldP spid="42" grpId="0" animBg="1"/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Tagging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</a:t>
            </a:r>
            <a:r>
              <a:rPr lang="en-US" baseline="30000" dirty="0" smtClean="0"/>
              <a:t>*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baseline="30000" dirty="0" smtClean="0"/>
              <a:t> </a:t>
            </a:r>
            <a:r>
              <a:rPr lang="en-US" baseline="30000" dirty="0"/>
              <a:t>*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1.77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057336" y="49903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2444877" y="49837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179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23.9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34949" y="1702558"/>
            <a:ext cx="3744183" cy="1170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sesrialized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only if every component of its (logical or physical) structure is tagged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3374049" y="4069876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39498" y="3804313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even though top object is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4948" y="4461965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  exception</a:t>
            </a:r>
          </a:p>
        </p:txBody>
      </p:sp>
      <p:pic>
        <p:nvPicPr>
          <p:cNvPr id="24" name="~PP3450.WAV">
            <a:hlinkClick r:id="" action="ppaction://media"/>
          </p:cNvPr>
          <p:cNvPicPr>
            <a:picLocks noRot="1" noChangeAspect="1"/>
          </p:cNvPicPr>
          <p:nvPr>
            <a:wavAudioFile r:embed="rId1" name="~PP345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310567"/>
      </p:ext>
    </p:extLst>
  </p:cSld>
  <p:clrMapOvr>
    <a:masterClrMapping/>
  </p:clrMapOvr>
  <p:transition advTm="8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 All Objects are </a:t>
            </a:r>
            <a:r>
              <a:rPr lang="en-US" dirty="0" err="1" smtClean="0"/>
              <a:t>Serializable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 isomorphic copy does not guarantee  semantic equivalence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86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tell some generic serialization system  that some type is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used some directive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8100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Ideally with language support</a:t>
            </a:r>
          </a:p>
        </p:txBody>
      </p:sp>
      <p:pic>
        <p:nvPicPr>
          <p:cNvPr id="9" name="~PP705.WAV">
            <a:hlinkClick r:id="" action="ppaction://media"/>
          </p:cNvPr>
          <p:cNvPicPr>
            <a:picLocks noRot="1" noChangeAspect="1"/>
          </p:cNvPicPr>
          <p:nvPr>
            <a:wavAudioFile r:embed="rId2" name="~PP7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15829323"/>
      </p:ext>
    </p:extLst>
  </p:cSld>
  <p:clrMapOvr>
    <a:masterClrMapping/>
  </p:clrMapOvr>
  <p:transition advTm="755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Shallow Tagging (Review)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1.77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057336" y="49903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2444877" y="49837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179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 23.9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19600" y="1702558"/>
            <a:ext cx="3744183" cy="88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serialized only if it is tagged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2392116" y="1702558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19600" y="25908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 is often  determined at runtime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19600" y="32004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non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component</a:t>
            </a:r>
          </a:p>
        </p:txBody>
      </p:sp>
      <p:pic>
        <p:nvPicPr>
          <p:cNvPr id="31" name="~PP1701.WAV">
            <a:hlinkClick r:id="" action="ppaction://media"/>
          </p:cNvPr>
          <p:cNvPicPr>
            <a:picLocks noRot="1" noChangeAspect="1"/>
          </p:cNvPicPr>
          <p:nvPr>
            <a:wavAudioFile r:embed="rId2" name="~PP17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27295428"/>
      </p:ext>
    </p:extLst>
  </p:cSld>
  <p:clrMapOvr>
    <a:masterClrMapping/>
  </p:clrMapOvr>
  <p:transition advTm="11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9" grpId="0" animBg="1"/>
      <p:bldP spid="42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Tagging (review)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</a:t>
            </a:r>
            <a:r>
              <a:rPr lang="en-US" baseline="30000" dirty="0" smtClean="0"/>
              <a:t>*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baseline="30000" dirty="0" smtClean="0"/>
              <a:t> </a:t>
            </a:r>
            <a:r>
              <a:rPr lang="en-US" baseline="30000" dirty="0"/>
              <a:t>*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1.77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057336" y="49903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2444877" y="49837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179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23.9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34949" y="1702558"/>
            <a:ext cx="3744183" cy="1170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sesrialized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only if every component of its (logical or physical) structure is tagged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3374049" y="4069876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39498" y="3804313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even though top object is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4948" y="4461965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  exception</a:t>
            </a:r>
          </a:p>
        </p:txBody>
      </p:sp>
      <p:pic>
        <p:nvPicPr>
          <p:cNvPr id="28" name="~PP244.WAV">
            <a:hlinkClick r:id="" action="ppaction://media"/>
          </p:cNvPr>
          <p:cNvPicPr>
            <a:picLocks noRot="1" noChangeAspect="1"/>
          </p:cNvPicPr>
          <p:nvPr>
            <a:wavAudioFile r:embed="rId1" name="~PP2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310567"/>
      </p:ext>
    </p:extLst>
  </p:cSld>
  <p:clrMapOvr>
    <a:masterClrMapping/>
  </p:clrMapOvr>
  <p:transition advTm="23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 Based Tag (Review)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447800" y="1555845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O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O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43251" y="2321257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a an empty interface – has no methods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7800" y="3083257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class implements it if it says so </a:t>
            </a:r>
          </a:p>
        </p:txBody>
      </p:sp>
      <p:pic>
        <p:nvPicPr>
          <p:cNvPr id="6" name="~PP2526.WAV">
            <a:hlinkClick r:id="" action="ppaction://media"/>
          </p:cNvPr>
          <p:cNvPicPr>
            <a:picLocks noRot="1" noChangeAspect="1"/>
          </p:cNvPicPr>
          <p:nvPr>
            <a:wavAudioFile r:embed="rId2" name="~PP25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64896781"/>
      </p:ext>
    </p:extLst>
  </p:cSld>
  <p:clrMapOvr>
    <a:masterClrMapping/>
  </p:clrMapOvr>
  <p:transition advTm="51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 animBg="1"/>
      <p:bldP spid="24" grpId="0" animBg="1"/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9812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java.io.Serializable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~PP3678.WAV">
            <a:hlinkClick r:id="" action="ppaction://media"/>
          </p:cNvPr>
          <p:cNvPicPr>
            <a:picLocks noRot="1" noChangeAspect="1"/>
          </p:cNvPicPr>
          <p:nvPr>
            <a:wavAudioFile r:embed="rId2" name="~PP36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55793676"/>
      </p:ext>
    </p:extLst>
  </p:cSld>
  <p:clrMapOvr>
    <a:masterClrMapping/>
  </p:clrMapOvr>
  <p:transition advTm="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Changes to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pic>
        <p:nvPicPr>
          <p:cNvPr id="4" name="~PP697.WAV">
            <a:hlinkClick r:id="" action="ppaction://media"/>
          </p:cNvPr>
          <p:cNvPicPr>
            <a:picLocks noRot="1" noChangeAspect="1"/>
          </p:cNvPicPr>
          <p:nvPr>
            <a:wavAudioFile r:embed="rId1" name="~PP69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722707"/>
      </p:ext>
    </p:extLst>
  </p:cSld>
  <p:clrMapOvr>
    <a:masterClrMapping/>
  </p:clrMapOvr>
  <p:transition advTm="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Unknown Type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2133600"/>
            <a:ext cx="2286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0" y="1600200"/>
            <a:ext cx="91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Value: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200" y="35814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does not know about the type of sent values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0200" y="48006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may have evolved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4191000"/>
            <a:ext cx="594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may be type-independent (Logger, Monitor, Registry)</a:t>
            </a:r>
          </a:p>
        </p:txBody>
      </p:sp>
      <p:sp>
        <p:nvSpPr>
          <p:cNvPr id="13" name="Oval 12"/>
          <p:cNvSpPr/>
          <p:nvPr/>
        </p:nvSpPr>
        <p:spPr>
          <a:xfrm>
            <a:off x="5562600" y="1066800"/>
            <a:ext cx="16764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1295400"/>
            <a:ext cx="304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</a:t>
            </a:r>
          </a:p>
        </p:txBody>
      </p:sp>
      <p:pic>
        <p:nvPicPr>
          <p:cNvPr id="17" name="~PP2134.WAV">
            <a:hlinkClick r:id="" action="ppaction://media"/>
          </p:cNvPr>
          <p:cNvPicPr>
            <a:picLocks noRot="1" noChangeAspect="1"/>
          </p:cNvPicPr>
          <p:nvPr>
            <a:wavAudioFile r:embed="rId2" name="~PP21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2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Inherited Tag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05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Socket peer;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….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2766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ADistributedBMISpreadsheet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5" name="~PP583.WAV">
            <a:hlinkClick r:id="" action="ppaction://media"/>
          </p:cNvPr>
          <p:cNvPicPr>
            <a:picLocks noRot="1" noChangeAspect="1"/>
          </p:cNvPicPr>
          <p:nvPr>
            <a:wavAudioFile r:embed="rId2" name="~PP58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6122935"/>
      </p:ext>
    </p:extLst>
  </p:cSld>
  <p:clrMapOvr>
    <a:masterClrMapping/>
  </p:clrMapOvr>
  <p:transition advTm="8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Problem with Inherited Tag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5240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java.io.Serializable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267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a type is created, can guarantee behavior of only instances of that type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029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of instances of  yet to be created subtypes</a:t>
            </a:r>
          </a:p>
        </p:txBody>
      </p:sp>
      <p:pic>
        <p:nvPicPr>
          <p:cNvPr id="6" name="~PP1763.WAV">
            <a:hlinkClick r:id="" action="ppaction://media"/>
          </p:cNvPr>
          <p:cNvPicPr>
            <a:picLocks noRot="1" noChangeAspect="1"/>
          </p:cNvPicPr>
          <p:nvPr>
            <a:wavAudioFile r:embed="rId2" name="~PP17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63076270"/>
      </p:ext>
    </p:extLst>
  </p:cSld>
  <p:clrMapOvr>
    <a:masterClrMapping/>
  </p:clrMapOvr>
  <p:transition advTm="25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Better Tagging Approach:  Class-Specific Tagging with Annotations (Attributes)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137" y="45720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its class (not  some super type of it)  is annotated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@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1447800"/>
            <a:ext cx="18288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2137" y="5334000"/>
            <a:ext cx="777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Annotation: Typed (Suite like) comments, C# attributes known to the language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137" y="5951561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Class-specific tagging in new Java and C#, integrated with extensibility</a:t>
            </a:r>
          </a:p>
        </p:txBody>
      </p:sp>
      <p:pic>
        <p:nvPicPr>
          <p:cNvPr id="9" name="~PP2520.WAV">
            <a:hlinkClick r:id="" action="ppaction://media"/>
          </p:cNvPr>
          <p:cNvPicPr>
            <a:picLocks noRot="1" noChangeAspect="1"/>
          </p:cNvPicPr>
          <p:nvPr>
            <a:wavAudioFile r:embed="rId2" name="~PP25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15956204"/>
      </p:ext>
    </p:extLst>
  </p:cSld>
  <p:clrMapOvr>
    <a:masterClrMapping/>
  </p:clrMapOvr>
  <p:transition advTm="33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C# Attributes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137" y="4648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its class holds the non inheritable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attribute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/>
              <a:t>[</a:t>
            </a:r>
            <a:r>
              <a:rPr lang="en-US" sz="1600" dirty="0" err="1" smtClean="0"/>
              <a:t>Serializable</a:t>
            </a:r>
            <a:r>
              <a:rPr lang="en-US" sz="1600" dirty="0" smtClean="0"/>
              <a:t>]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: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pic>
        <p:nvPicPr>
          <p:cNvPr id="5" name="~PP2975.WAV">
            <a:hlinkClick r:id="" action="ppaction://media"/>
          </p:cNvPr>
          <p:cNvPicPr>
            <a:picLocks noRot="1" noChangeAspect="1"/>
          </p:cNvPicPr>
          <p:nvPr>
            <a:wavAudioFile r:embed="rId2" name="~PP29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8813619"/>
      </p:ext>
    </p:extLst>
  </p:cSld>
  <p:clrMapOvr>
    <a:masterClrMapping/>
  </p:clrMapOvr>
  <p:transition advTm="2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Semi-Serialized Structures?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05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Socket peer;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….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2766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(physical/logical) structure without socket?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839" y="4053385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may be constructed from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components such as host name and port</a:t>
            </a:r>
          </a:p>
        </p:txBody>
      </p:sp>
      <p:pic>
        <p:nvPicPr>
          <p:cNvPr id="6" name="~PP3307.WAV">
            <a:hlinkClick r:id="" action="ppaction://media"/>
          </p:cNvPr>
          <p:cNvPicPr>
            <a:picLocks noRot="1" noChangeAspect="1"/>
          </p:cNvPicPr>
          <p:nvPr>
            <a:wavAudioFile r:embed="rId2" name="~PP33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07784939"/>
      </p:ext>
    </p:extLst>
  </p:cSld>
  <p:clrMapOvr>
    <a:masterClrMapping/>
  </p:clrMapOvr>
  <p:transition advTm="11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Semi-Serialized Structures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524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part of the logical structure to another site?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2098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Certain parts may be derived from other parts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28956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sending these parts more efficient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5814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parts may not be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(e.g. some socket)</a:t>
            </a:r>
          </a:p>
        </p:txBody>
      </p:sp>
      <p:pic>
        <p:nvPicPr>
          <p:cNvPr id="8" name="~PP2368.WAV">
            <a:hlinkClick r:id="" action="ppaction://media"/>
          </p:cNvPr>
          <p:cNvPicPr>
            <a:picLocks noRot="1" noChangeAspect="1"/>
          </p:cNvPicPr>
          <p:nvPr>
            <a:wavAudioFile r:embed="rId2" name="~PP23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32239128"/>
      </p:ext>
    </p:extLst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Derived Structure in BMI Example?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3581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3415" y="5606102"/>
            <a:ext cx="6644185" cy="5228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does infrastructure know what is derived?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278" y="6248400"/>
            <a:ext cx="6645322" cy="52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Annotations, keywords, attributes can be used to tag</a:t>
            </a:r>
          </a:p>
        </p:txBody>
      </p:sp>
      <p:pic>
        <p:nvPicPr>
          <p:cNvPr id="7" name="~PP3521.WAV">
            <a:hlinkClick r:id="" action="ppaction://media"/>
          </p:cNvPr>
          <p:cNvPicPr>
            <a:picLocks noRot="1" noChangeAspect="1"/>
          </p:cNvPicPr>
          <p:nvPr>
            <a:wavAudioFile r:embed="rId2" name="~PP35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1314062"/>
      </p:ext>
    </p:extLst>
  </p:cSld>
  <p:clrMapOvr>
    <a:masterClrMapping/>
  </p:clrMapOvr>
  <p:transition advTm="37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Transient Keyword Tag for Physical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4800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6248400"/>
            <a:ext cx="2895600" cy="5228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Logical?</a:t>
            </a:r>
          </a:p>
        </p:txBody>
      </p:sp>
      <p:pic>
        <p:nvPicPr>
          <p:cNvPr id="6" name="~PP1879.WAV">
            <a:hlinkClick r:id="" action="ppaction://media"/>
          </p:cNvPr>
          <p:cNvPicPr>
            <a:picLocks noRot="1" noChangeAspect="1"/>
          </p:cNvPicPr>
          <p:nvPr>
            <a:wavAudioFile r:embed="rId2" name="~PP18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88369331"/>
      </p:ext>
    </p:extLst>
  </p:cSld>
  <p:clrMapOvr>
    <a:masterClrMapping/>
  </p:clrMapOvr>
  <p:transition advTm="14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GIPC: Transient Annotation for Logical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@Transient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122" y="4876800"/>
            <a:ext cx="1965278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5761" y="6153150"/>
            <a:ext cx="6088039" cy="49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component returned by annotated  method is transient</a:t>
            </a:r>
          </a:p>
        </p:txBody>
      </p:sp>
      <p:pic>
        <p:nvPicPr>
          <p:cNvPr id="7" name="~PP4070.WAV">
            <a:hlinkClick r:id="" action="ppaction://media"/>
          </p:cNvPr>
          <p:cNvPicPr>
            <a:picLocks noRot="1" noChangeAspect="1"/>
          </p:cNvPicPr>
          <p:nvPr>
            <a:wavAudioFile r:embed="rId2" name="~PP407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90214578"/>
      </p:ext>
    </p:extLst>
  </p:cSld>
  <p:clrMapOvr>
    <a:masterClrMapping/>
  </p:clrMapOvr>
  <p:transition advTm="6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Partially Serialized Objects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5905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19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1818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3909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1504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6764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5694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11430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352800" y="3458177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rot="5400000" flipH="1" flipV="1">
            <a:off x="6000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86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629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6592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9078373">
            <a:off x="5801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4" name="Rectangle 23"/>
          <p:cNvSpPr/>
          <p:nvPr/>
        </p:nvSpPr>
        <p:spPr>
          <a:xfrm rot="2367831">
            <a:off x="75606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7086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5400000">
            <a:off x="69796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150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1295400" y="3245690"/>
            <a:ext cx="9906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5857" y="4777853"/>
            <a:ext cx="5941743" cy="4799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Constructors usually used to initialize variables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5257800"/>
            <a:ext cx="5941743" cy="479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transient and non transient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5857" y="5715000"/>
            <a:ext cx="5941743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initialize only transient  when infrastructure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57600" y="2844988"/>
            <a:ext cx="1524000" cy="470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</a:t>
            </a:r>
          </a:p>
        </p:txBody>
      </p:sp>
      <p:pic>
        <p:nvPicPr>
          <p:cNvPr id="36" name="~PP168.WAV">
            <a:hlinkClick r:id="" action="ppaction://media"/>
          </p:cNvPr>
          <p:cNvPicPr>
            <a:picLocks noRot="1" noChangeAspect="1"/>
          </p:cNvPicPr>
          <p:nvPr>
            <a:wavAudioFile r:embed="rId2" name="~PP1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8760308"/>
      </p:ext>
    </p:extLst>
  </p:cSld>
  <p:clrMapOvr>
    <a:masterClrMapping/>
  </p:clrMapOvr>
  <p:transition advTm="20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1" grpId="0" animBg="1"/>
      <p:bldP spid="27" grpId="0" animBg="1"/>
      <p:bldP spid="30" grpId="0" animBg="1"/>
      <p:bldP spid="31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1.3|41.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2.1|41.1|16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7|0.7|1.1|54.3|0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6|1.8|0.8|4.5|3.4|32.8|34.2|1|4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1|28|68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.7|4.6|8.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5|2.8|6.1|3.4|1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9.3|4.6|6.4|6.4|15.3|5.9|18|0.8|14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5.9|14.5|3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4|3.1|40.7|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2.8|3.9|15.4|4|10.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.4|2|5.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|3|1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43.1|12.7|25|24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3|2.2|4.1|3.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3.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4.6|1.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1.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.2|1.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84.8|1|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8.9|238.4|1.5|14.2|25.4|4.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5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0.5|0.3|0.7|0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3.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|7.8|2.9|2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2.9|3.7|1.5|0.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8.8|9.4|1.4|2.2|21.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7.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3|2.2|26.5|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5|125.7|3.9|1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.5|0.4|0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2.6|3.2|77.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5|4.3|1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1.3|41.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3|5.8|1.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1.5|2.8|1.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1.5|2.8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9|23.7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2.5|3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0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7|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8|2.8|5|2.2|0.9|1.3|1.1|30.6|0.8|0.6|1.1|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.1|2.3|9.2|3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73.5|10|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6|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55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0.7|14.5|0.8|10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|1|0.7|7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8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|14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6|0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0.8|6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7|0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.5|44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9.7|23.6|7.6|58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8|1.2|5.8|1.1|14.1|7.7|9.5|7.9|0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7.4|38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8|1.2|5.8|1.1|14.1|7.7|9.5|7.9|0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2|5.9|5.3|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|2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8.1|26.4|13|46.6|1.7|6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8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4.5|40.9|2.6|17.7|18.3|1.7|17.9|3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0.1|1|4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1.7|1|3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1.6|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9.1|4.8|0.2|0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|0.9|1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3.4|4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0.1|1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|21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11.5|16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2.2|3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56.6|1.6|16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3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.8|1.4|1.8|0.6|13.4|26|4.3|16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0.7|5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|3.1|14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8|2|17|3.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293|1.7|4.2|4|4.9|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7|1.1|15.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2.9|15.6|7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1|0.8|0.9|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|3.6|22.5|10.9|4.6|3.8|4.7|6.6|9.7|6|1.7|22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|16.5|33.3|145.6|97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0.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.7|2|4.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32.4|50.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|1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3|1.2|3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9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8|0.6|0.6|1.3|0.7|112.9|3.2|8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3|0.6|2.5|14.7|1|0.5|3.7|3.9|14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03.7|10.9|1.1|7.9|8.8|5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5|4.3|1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.8|4.9|1.3|66.4|0.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0.7|7.6|1.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4.1|12.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0.9|0.5|11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1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0.7|1.5|8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14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9.8|6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5|1.4|1.4|4|3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39334</TotalTime>
  <Words>12261</Words>
  <Application>Microsoft Office PowerPoint</Application>
  <PresentationFormat>On-screen Show (4:3)</PresentationFormat>
  <Paragraphs>2743</Paragraphs>
  <Slides>239</Slides>
  <Notes>1</Notes>
  <HiddenSlides>0</HiddenSlides>
  <MMClips>209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239</vt:i4>
      </vt:variant>
    </vt:vector>
  </HeadingPairs>
  <TitlesOfParts>
    <vt:vector size="240" baseType="lpstr">
      <vt:lpstr>Oriel</vt:lpstr>
      <vt:lpstr>Object Communication</vt:lpstr>
      <vt:lpstr>Communication so far: Byte Communication</vt:lpstr>
      <vt:lpstr>Byte Remote Assignment</vt:lpstr>
      <vt:lpstr>Object Communication: Values of Multiple Types</vt:lpstr>
      <vt:lpstr>Motivation for Non Byte Communication</vt:lpstr>
      <vt:lpstr>Known Type Sequence</vt:lpstr>
      <vt:lpstr>Known Same Type (but not Sequence)</vt:lpstr>
      <vt:lpstr>Known Translated Type</vt:lpstr>
      <vt:lpstr>Unknown Type</vt:lpstr>
      <vt:lpstr>Send-Receive Coupling</vt:lpstr>
      <vt:lpstr>Atomic Remote Assignment: External Data Representation (XDR)</vt:lpstr>
      <vt:lpstr>Object Remote Assignment: Serialized XDR</vt:lpstr>
      <vt:lpstr>Graphical Representation</vt:lpstr>
      <vt:lpstr>Non Tree Structures</vt:lpstr>
      <vt:lpstr>Complexity of Structures Serialized</vt:lpstr>
      <vt:lpstr>Programmer-Defined Class: ABMISpreadsheet</vt:lpstr>
      <vt:lpstr>Physical Structure</vt:lpstr>
      <vt:lpstr>Logical Structure</vt:lpstr>
      <vt:lpstr>Programmer-Defined Class: AnotherBMISpreadsheet</vt:lpstr>
      <vt:lpstr>Logical Structure</vt:lpstr>
      <vt:lpstr>Physical Structure</vt:lpstr>
      <vt:lpstr>Programmer-Defined Class: AnUnencapsulatedBMISpreadsheet</vt:lpstr>
      <vt:lpstr>Physical Structure</vt:lpstr>
      <vt:lpstr>Logical Structure</vt:lpstr>
      <vt:lpstr>AnIntHistory</vt:lpstr>
      <vt:lpstr>Physical Structure</vt:lpstr>
      <vt:lpstr>Logical Structure</vt:lpstr>
      <vt:lpstr>AnotherIntHistory</vt:lpstr>
      <vt:lpstr>Logical Structure</vt:lpstr>
      <vt:lpstr>Physical Structure</vt:lpstr>
      <vt:lpstr>Serialization Implemented by Who</vt:lpstr>
      <vt:lpstr>Two Phases Serialization/Deserialization</vt:lpstr>
      <vt:lpstr>Infrastructure Supported Logical Structure</vt:lpstr>
      <vt:lpstr>Application-independent Derivation of Logical Structure</vt:lpstr>
      <vt:lpstr>Bean Pattern</vt:lpstr>
      <vt:lpstr>AnIntHistory</vt:lpstr>
      <vt:lpstr>Patterns for Variable-Sized Indexed Collection</vt:lpstr>
      <vt:lpstr>Infrastructure Supported Logical Structure</vt:lpstr>
      <vt:lpstr>Abstractions Manipulating Structure</vt:lpstr>
      <vt:lpstr>Reflection: Pattern-Independent Mechanism</vt:lpstr>
      <vt:lpstr>Calling printProperties</vt:lpstr>
      <vt:lpstr>Class Reflection</vt:lpstr>
      <vt:lpstr>Method Reflection</vt:lpstr>
      <vt:lpstr>Invoking Target Method</vt:lpstr>
      <vt:lpstr>Reflectable Type Object</vt:lpstr>
      <vt:lpstr>Reflectable Method Object</vt:lpstr>
      <vt:lpstr>ActionObject</vt:lpstr>
      <vt:lpstr>Command Object</vt:lpstr>
      <vt:lpstr>Command vs. Action</vt:lpstr>
      <vt:lpstr>Reflection</vt:lpstr>
      <vt:lpstr>Introspection</vt:lpstr>
      <vt:lpstr>Bean Introspection</vt:lpstr>
      <vt:lpstr>Better Bean Introspection Interface</vt:lpstr>
      <vt:lpstr>List Introspection</vt:lpstr>
      <vt:lpstr>Abstractions Manipulating Structure</vt:lpstr>
      <vt:lpstr>Reflectable  Encapsulation Breaking Type Object</vt:lpstr>
      <vt:lpstr>Communicating. Physical vs. Logical Structure</vt:lpstr>
      <vt:lpstr>Physical vs. Logical (Automation)</vt:lpstr>
      <vt:lpstr>Physical vs. Logical (Efficiency)</vt:lpstr>
      <vt:lpstr>Physical vs. Logical (Heterogeneity)</vt:lpstr>
      <vt:lpstr>Physical vs. Logical Infrastructure Supported</vt:lpstr>
      <vt:lpstr>Supporting Multiple Languages</vt:lpstr>
      <vt:lpstr>Schema and Instance</vt:lpstr>
      <vt:lpstr>XML Schema and Instance</vt:lpstr>
      <vt:lpstr>Representation based on Pattern-Specific, Class Independent Schema</vt:lpstr>
      <vt:lpstr>JSON: Java Script Based IDL</vt:lpstr>
      <vt:lpstr>Automatic vs. Manual Translation</vt:lpstr>
      <vt:lpstr>Physical vs. Logical Infrastructure Supported</vt:lpstr>
      <vt:lpstr>Serialization and  Strong Typing</vt:lpstr>
      <vt:lpstr>Array Interpretation</vt:lpstr>
      <vt:lpstr>String Interpretation</vt:lpstr>
      <vt:lpstr>Char Pointer Interpretation</vt:lpstr>
      <vt:lpstr>UNION</vt:lpstr>
      <vt:lpstr>Short Interpretation</vt:lpstr>
      <vt:lpstr>Char Array Interpretation</vt:lpstr>
      <vt:lpstr>Strong Typing and Serialization</vt:lpstr>
      <vt:lpstr>Standard Solution: IDL</vt:lpstr>
      <vt:lpstr>Suite Directive-based Serialization</vt:lpstr>
      <vt:lpstr>Strong Typing and Serialization</vt:lpstr>
      <vt:lpstr>Location-Dependent Objects</vt:lpstr>
      <vt:lpstr>Not All Objects are Serializable</vt:lpstr>
      <vt:lpstr>Shallow Tagging</vt:lpstr>
      <vt:lpstr>Deep Tagging</vt:lpstr>
      <vt:lpstr>Not All Objects are Serializable (Review)</vt:lpstr>
      <vt:lpstr>Shallow Tagging (Review)</vt:lpstr>
      <vt:lpstr>Deep Tagging (review)</vt:lpstr>
      <vt:lpstr>Interface Based Tag (Review)</vt:lpstr>
      <vt:lpstr>BMISpreadsheet</vt:lpstr>
      <vt:lpstr>No Changes to ABMISpreadsheet</vt:lpstr>
      <vt:lpstr>Inherited Tag</vt:lpstr>
      <vt:lpstr>Fundamental Problem with Inherited Tag</vt:lpstr>
      <vt:lpstr>Better Tagging Approach:  Class-Specific Tagging with Annotations (Attributes)</vt:lpstr>
      <vt:lpstr>C# Attributes</vt:lpstr>
      <vt:lpstr>Semi-Serialized Structures?</vt:lpstr>
      <vt:lpstr>Semi-Serialized Structures</vt:lpstr>
      <vt:lpstr>Derived Structure in BMI Example?</vt:lpstr>
      <vt:lpstr>Java Transient Keyword Tag for Physical</vt:lpstr>
      <vt:lpstr>GIPC: Transient Annotation for Logical</vt:lpstr>
      <vt:lpstr>Partially Serialized Objects</vt:lpstr>
      <vt:lpstr>Call Special Methods: GIPC Example</vt:lpstr>
      <vt:lpstr>Two Phases Serialization/Deserialization</vt:lpstr>
      <vt:lpstr>Implementing Serialization</vt:lpstr>
      <vt:lpstr>Nature of Serialized Message</vt:lpstr>
      <vt:lpstr>When is Type ID Needed</vt:lpstr>
      <vt:lpstr>Primitive Binary</vt:lpstr>
      <vt:lpstr>Textual Primary </vt:lpstr>
      <vt:lpstr>Textual vs. Binary Primitive Values</vt:lpstr>
      <vt:lpstr>SMTP for IPC?</vt:lpstr>
      <vt:lpstr>Composing Primitive Values </vt:lpstr>
      <vt:lpstr>Composing Named Primitive Values and Names</vt:lpstr>
      <vt:lpstr>Composing (Polymorphic) Object Values</vt:lpstr>
      <vt:lpstr>Duplicated Names</vt:lpstr>
      <vt:lpstr>Non Tree Structures?</vt:lpstr>
      <vt:lpstr>Intra Message Pointers</vt:lpstr>
      <vt:lpstr>Repeated Types</vt:lpstr>
      <vt:lpstr>Repeated Types With Programmer Tagging</vt:lpstr>
      <vt:lpstr>Inter Message Compression</vt:lpstr>
      <vt:lpstr>Inter-Message Compression</vt:lpstr>
      <vt:lpstr>Multicast Correctness</vt:lpstr>
      <vt:lpstr>Multicast Correctness</vt:lpstr>
      <vt:lpstr>Unknown Type</vt:lpstr>
      <vt:lpstr>No Processing of Received Unknown Value</vt:lpstr>
      <vt:lpstr>What Processing to do With Unknown Type</vt:lpstr>
      <vt:lpstr>No Processing of Received Unknown Value (Review)</vt:lpstr>
      <vt:lpstr>What Processing to do With Unknown Type (Review)</vt:lpstr>
      <vt:lpstr>Message Processing: Same Language</vt:lpstr>
      <vt:lpstr>Dynamic Loading</vt:lpstr>
      <vt:lpstr>Loading Remote Class</vt:lpstr>
      <vt:lpstr>Message Processing: Same Language</vt:lpstr>
      <vt:lpstr>Message Processing: Different Language</vt:lpstr>
      <vt:lpstr>Dynamic Bean (ObjectEditor)</vt:lpstr>
      <vt:lpstr>Message Processing: Different or Same Language</vt:lpstr>
      <vt:lpstr>Schema and  Source Class</vt:lpstr>
      <vt:lpstr>Schema and Destination</vt:lpstr>
      <vt:lpstr>Dynamic Class Generation and Use</vt:lpstr>
      <vt:lpstr>Dynamic Compilation and Loading of Class</vt:lpstr>
      <vt:lpstr>Example of Dynamic Class Generation</vt:lpstr>
      <vt:lpstr>Create Hello World Source</vt:lpstr>
      <vt:lpstr>Compile Class</vt:lpstr>
      <vt:lpstr>Instantiating and Using Compiled Class</vt:lpstr>
      <vt:lpstr>(De)Serialization Tasks</vt:lpstr>
      <vt:lpstr>Extensibility: General Goals and Architecture</vt:lpstr>
      <vt:lpstr>Java Object Output and Input Streams</vt:lpstr>
      <vt:lpstr>Serializable Pattern based Functions</vt:lpstr>
      <vt:lpstr>Class without Custom Serialization</vt:lpstr>
      <vt:lpstr>Programmer-Defined ReadObject</vt:lpstr>
      <vt:lpstr>Implicit  System-Defined Write Object</vt:lpstr>
      <vt:lpstr>Extending Class With Custom Serialization</vt:lpstr>
      <vt:lpstr>Extending Class With Custom Serialization</vt:lpstr>
      <vt:lpstr>Missing ReadObject</vt:lpstr>
      <vt:lpstr>Externalizable Interface based Functions</vt:lpstr>
      <vt:lpstr>Externalizable use in ABMISPreadsheet</vt:lpstr>
      <vt:lpstr>Extending Class With Custom Serialization</vt:lpstr>
      <vt:lpstr>AnObjectHistory</vt:lpstr>
      <vt:lpstr>AnObjectHistory</vt:lpstr>
      <vt:lpstr>AnObjectHistory (Initialization and Extension)</vt:lpstr>
      <vt:lpstr>AnObjectHistory (Initialization and Extension)</vt:lpstr>
      <vt:lpstr>Serializable vs. Externalizable</vt:lpstr>
      <vt:lpstr>Inheritance and Serializable</vt:lpstr>
      <vt:lpstr>Inheritance and Serializable</vt:lpstr>
      <vt:lpstr>Inheritance and Serializable</vt:lpstr>
      <vt:lpstr>Rule</vt:lpstr>
      <vt:lpstr>Serializable vs. Externalizable</vt:lpstr>
      <vt:lpstr>Coupling of Transients Initialization and Extensibility</vt:lpstr>
      <vt:lpstr>Coupling of Initialization and Extensibility</vt:lpstr>
      <vt:lpstr>Coupling of Processing and Extended Serialization</vt:lpstr>
      <vt:lpstr>Inheriting Internal Serializer</vt:lpstr>
      <vt:lpstr>Coupling of Processing and Extended Serialization</vt:lpstr>
      <vt:lpstr>Fixed Top Level Serializer</vt:lpstr>
      <vt:lpstr>GIPC Serializer Factory and Selector</vt:lpstr>
      <vt:lpstr>Serialization and Streams and Object Communication</vt:lpstr>
      <vt:lpstr>Java Serialization and Object Communication</vt:lpstr>
      <vt:lpstr>GIPC Object Communication and Serialization</vt:lpstr>
      <vt:lpstr>GIPC Default Serialization and Java</vt:lpstr>
      <vt:lpstr>Default (Simple) Serializing</vt:lpstr>
      <vt:lpstr>Default (Simple) DeSerializing</vt:lpstr>
      <vt:lpstr>Cost of Serializing</vt:lpstr>
      <vt:lpstr>GIPC Object Communication and Serialization</vt:lpstr>
      <vt:lpstr>GIPC Custom Serializer</vt:lpstr>
      <vt:lpstr>Going beyond State of the Art</vt:lpstr>
      <vt:lpstr>GIPC Object Communication and Serialization</vt:lpstr>
      <vt:lpstr>Generic Communication Interfaces</vt:lpstr>
      <vt:lpstr>Send/Receive Object Process</vt:lpstr>
      <vt:lpstr>Output Buffer Management</vt:lpstr>
      <vt:lpstr>Serializer Pool</vt:lpstr>
      <vt:lpstr>Serializer Pool Instead of Serializer</vt:lpstr>
      <vt:lpstr>Inherit from Buffer Port?</vt:lpstr>
      <vt:lpstr>Forwarding Delegation Calls</vt:lpstr>
      <vt:lpstr>Object Ports Inheritance</vt:lpstr>
      <vt:lpstr>Producer/Consumer Chains</vt:lpstr>
      <vt:lpstr>Communication Flow and Trappers</vt:lpstr>
      <vt:lpstr>Send Trapper</vt:lpstr>
      <vt:lpstr>Receive Trapper</vt:lpstr>
      <vt:lpstr>ByteBuffer Forwarders</vt:lpstr>
      <vt:lpstr>Object Forwarders and Serializers</vt:lpstr>
      <vt:lpstr>Send Trapping</vt:lpstr>
      <vt:lpstr>Receive Trapping</vt:lpstr>
      <vt:lpstr>Serializing Send Trapper</vt:lpstr>
      <vt:lpstr>De-Serializing Receive Trapper</vt:lpstr>
      <vt:lpstr>Sending Size Information Twice</vt:lpstr>
      <vt:lpstr>Semantics of Serialization Revisited</vt:lpstr>
      <vt:lpstr>Pointers vs. Non Pointers in Conventional Languages</vt:lpstr>
      <vt:lpstr>Conventional vs. Object Oriented</vt:lpstr>
      <vt:lpstr>Serializable vs. Remote in Java</vt:lpstr>
      <vt:lpstr>Object Communication vs. RPC, Serialization vs. Marshaling of Values</vt:lpstr>
      <vt:lpstr>Extra Slides</vt:lpstr>
      <vt:lpstr>Graphical Representation</vt:lpstr>
      <vt:lpstr>Non Tree Structures</vt:lpstr>
      <vt:lpstr>Inter-Message Compression</vt:lpstr>
      <vt:lpstr>Type Definition</vt:lpstr>
      <vt:lpstr>Type Definition</vt:lpstr>
      <vt:lpstr>Representation based on Pattern-Specific Schema</vt:lpstr>
      <vt:lpstr>Representation based on Type-Specific Schema</vt:lpstr>
      <vt:lpstr>Type-Specific Schema</vt:lpstr>
      <vt:lpstr>JSON: Java Script Based</vt:lpstr>
      <vt:lpstr>Physical vs. Logical</vt:lpstr>
      <vt:lpstr>Physical vs. Logical</vt:lpstr>
      <vt:lpstr>Recursive Descent Serialization</vt:lpstr>
      <vt:lpstr>Implementing Serialization</vt:lpstr>
      <vt:lpstr>Optimizing Data Sent</vt:lpstr>
      <vt:lpstr>Compression</vt:lpstr>
      <vt:lpstr>Better Tagging Approach: C# Attributes</vt:lpstr>
      <vt:lpstr>Empty Interface</vt:lpstr>
      <vt:lpstr>Communicating Logical Structure</vt:lpstr>
      <vt:lpstr>Physical Structure</vt:lpstr>
      <vt:lpstr>New Instance created</vt:lpstr>
      <vt:lpstr>Heterogeneous Serialization</vt:lpstr>
      <vt:lpstr>Logical vs. Physical</vt:lpstr>
      <vt:lpstr>Programmer-Defined Class: AnUnencapsulatedBMISpreadsheet</vt:lpstr>
      <vt:lpstr>Physical vs. Logical Infrastructure Supported</vt:lpstr>
      <vt:lpstr>Instances Serializable?</vt:lpstr>
      <vt:lpstr>Not All Objects are Serializable</vt:lpstr>
      <vt:lpstr>XML Serialization, SOAP, Web Services</vt:lpstr>
      <vt:lpstr>Nature of Serialized Message</vt:lpstr>
      <vt:lpstr>What Processing to do With Unknown Type</vt:lpstr>
      <vt:lpstr>Dynamic Loading</vt:lpstr>
      <vt:lpstr>Programmer-Defined Class: AnotherBMISpreadsheet</vt:lpstr>
      <vt:lpstr>Programmer-Defined Class: AnotherBMISpreadsheet</vt:lpstr>
      <vt:lpstr>Java GIPC Comparison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3192</cp:revision>
  <cp:lastPrinted>2011-11-14T18:04:26Z</cp:lastPrinted>
  <dcterms:created xsi:type="dcterms:W3CDTF">2006-08-16T00:00:00Z</dcterms:created>
  <dcterms:modified xsi:type="dcterms:W3CDTF">2011-11-28T19:06:12Z</dcterms:modified>
</cp:coreProperties>
</file>