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notesSlides/notesSlide16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Default Extension="png" ContentType="image/png"/>
  <Override PartName="/ppt/tags/tag112.xml" ContentType="application/vnd.openxmlformats-officedocument.presentationml.tags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comments/comment1.xml" ContentType="application/vnd.openxmlformats-officedocument.presentationml.comments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tags/tag106.xml" ContentType="application/vnd.openxmlformats-officedocument.presentationml.tags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tags/tag98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tags/tag2.xml" ContentType="application/vnd.openxmlformats-officedocument.presentationml.tags+xml"/>
  <Override PartName="/ppt/tags/tag87.xml" ContentType="application/vnd.openxmlformats-officedocument.presentationml.tags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tags/tag18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slides/slide138.xml" ContentType="application/vnd.openxmlformats-officedocument.presentationml.slide+xml"/>
  <Override PartName="/ppt/tags/tag43.xml" ContentType="application/vnd.openxmlformats-officedocument.presentationml.tags+xml"/>
  <Override PartName="/ppt/notesSlides/notesSlide9.xml" ContentType="application/vnd.openxmlformats-officedocument.presentationml.notesSlide+xml"/>
  <Override PartName="/ppt/tags/tag90.xml" ContentType="application/vnd.openxmlformats-officedocument.presentationml.tags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notesSlides/notesSlide19.xml" ContentType="application/vnd.openxmlformats-officedocument.presentationml.notesSlide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notesSlides/notesSlide15.xml" ContentType="application/vnd.openxmlformats-officedocument.presentationml.notesSlide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notesSlides/notesSlide22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notesSlides/notesSlide11.xml" ContentType="application/vnd.openxmlformats-officedocument.presentationml.notesSlide+xml"/>
  <Override PartName="/ppt/tags/tag91.xml" ContentType="application/vnd.openxmlformats-officedocument.presentationml.tags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notesSlides/notesSlide17.xml" ContentType="application/vnd.openxmlformats-officedocument.presentationml.notesSlide+xml"/>
  <Override PartName="/ppt/tags/tag97.xml" ContentType="application/vnd.openxmlformats-officedocument.presentationml.tags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slides/slide148.xml" ContentType="application/vnd.openxmlformats-officedocument.presentationml.slide+xml"/>
  <Override PartName="/ppt/notesSlides/notesSlide8.xml" ContentType="application/vnd.openxmlformats-officedocument.presentationml.notesSlide+xml"/>
  <Override PartName="/ppt/tags/tag53.xml" ContentType="application/vnd.openxmlformats-officedocument.presentationml.tags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tags/tag102.xml" ContentType="application/vnd.openxmlformats-officedocument.presentationml.tags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tags/tag47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notesSlides/notesSlide14.xml" ContentType="application/vnd.openxmlformats-officedocument.presentationml.notesSlide+xml"/>
  <Override PartName="/ppt/slides/slide167.xml" ContentType="application/vnd.openxmlformats-officedocument.presentationml.slide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tags/tag50.xml" ContentType="application/vnd.openxmlformats-officedocument.presentationml.tags+xml"/>
  <Override PartName="/ppt/tags/tag10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2"/>
  </p:notesMasterIdLst>
  <p:handoutMasterIdLst>
    <p:handoutMasterId r:id="rId173"/>
  </p:handoutMasterIdLst>
  <p:sldIdLst>
    <p:sldId id="256" r:id="rId2"/>
    <p:sldId id="949" r:id="rId3"/>
    <p:sldId id="954" r:id="rId4"/>
    <p:sldId id="956" r:id="rId5"/>
    <p:sldId id="958" r:id="rId6"/>
    <p:sldId id="957" r:id="rId7"/>
    <p:sldId id="964" r:id="rId8"/>
    <p:sldId id="991" r:id="rId9"/>
    <p:sldId id="965" r:id="rId10"/>
    <p:sldId id="966" r:id="rId11"/>
    <p:sldId id="972" r:id="rId12"/>
    <p:sldId id="1169" r:id="rId13"/>
    <p:sldId id="970" r:id="rId14"/>
    <p:sldId id="973" r:id="rId15"/>
    <p:sldId id="986" r:id="rId16"/>
    <p:sldId id="987" r:id="rId17"/>
    <p:sldId id="992" r:id="rId18"/>
    <p:sldId id="993" r:id="rId19"/>
    <p:sldId id="995" r:id="rId20"/>
    <p:sldId id="989" r:id="rId21"/>
    <p:sldId id="990" r:id="rId22"/>
    <p:sldId id="988" r:id="rId23"/>
    <p:sldId id="1012" r:id="rId24"/>
    <p:sldId id="999" r:id="rId25"/>
    <p:sldId id="979" r:id="rId26"/>
    <p:sldId id="980" r:id="rId27"/>
    <p:sldId id="1170" r:id="rId28"/>
    <p:sldId id="983" r:id="rId29"/>
    <p:sldId id="981" r:id="rId30"/>
    <p:sldId id="982" r:id="rId31"/>
    <p:sldId id="985" r:id="rId32"/>
    <p:sldId id="984" r:id="rId33"/>
    <p:sldId id="1039" r:id="rId34"/>
    <p:sldId id="1040" r:id="rId35"/>
    <p:sldId id="1013" r:id="rId36"/>
    <p:sldId id="1009" r:id="rId37"/>
    <p:sldId id="1021" r:id="rId38"/>
    <p:sldId id="1001" r:id="rId39"/>
    <p:sldId id="1037" r:id="rId40"/>
    <p:sldId id="1014" r:id="rId41"/>
    <p:sldId id="1016" r:id="rId42"/>
    <p:sldId id="1027" r:id="rId43"/>
    <p:sldId id="1032" r:id="rId44"/>
    <p:sldId id="1033" r:id="rId45"/>
    <p:sldId id="1034" r:id="rId46"/>
    <p:sldId id="1018" r:id="rId47"/>
    <p:sldId id="1036" r:id="rId48"/>
    <p:sldId id="1035" r:id="rId49"/>
    <p:sldId id="1017" r:id="rId50"/>
    <p:sldId id="1029" r:id="rId51"/>
    <p:sldId id="1149" r:id="rId52"/>
    <p:sldId id="1150" r:id="rId53"/>
    <p:sldId id="1151" r:id="rId54"/>
    <p:sldId id="1152" r:id="rId55"/>
    <p:sldId id="1174" r:id="rId56"/>
    <p:sldId id="1153" r:id="rId57"/>
    <p:sldId id="1154" r:id="rId58"/>
    <p:sldId id="1155" r:id="rId59"/>
    <p:sldId id="1156" r:id="rId60"/>
    <p:sldId id="1157" r:id="rId61"/>
    <p:sldId id="1038" r:id="rId62"/>
    <p:sldId id="1044" r:id="rId63"/>
    <p:sldId id="1045" r:id="rId64"/>
    <p:sldId id="1048" r:id="rId65"/>
    <p:sldId id="1173" r:id="rId66"/>
    <p:sldId id="1172" r:id="rId67"/>
    <p:sldId id="1087" r:id="rId68"/>
    <p:sldId id="1049" r:id="rId69"/>
    <p:sldId id="1051" r:id="rId70"/>
    <p:sldId id="1075" r:id="rId71"/>
    <p:sldId id="1076" r:id="rId72"/>
    <p:sldId id="1077" r:id="rId73"/>
    <p:sldId id="1079" r:id="rId74"/>
    <p:sldId id="1078" r:id="rId75"/>
    <p:sldId id="1095" r:id="rId76"/>
    <p:sldId id="1082" r:id="rId77"/>
    <p:sldId id="1175" r:id="rId78"/>
    <p:sldId id="1084" r:id="rId79"/>
    <p:sldId id="1085" r:id="rId80"/>
    <p:sldId id="1086" r:id="rId81"/>
    <p:sldId id="1089" r:id="rId82"/>
    <p:sldId id="1092" r:id="rId83"/>
    <p:sldId id="1093" r:id="rId84"/>
    <p:sldId id="1096" r:id="rId85"/>
    <p:sldId id="1090" r:id="rId86"/>
    <p:sldId id="1097" r:id="rId87"/>
    <p:sldId id="1098" r:id="rId88"/>
    <p:sldId id="1099" r:id="rId89"/>
    <p:sldId id="1101" r:id="rId90"/>
    <p:sldId id="1100" r:id="rId91"/>
    <p:sldId id="1110" r:id="rId92"/>
    <p:sldId id="1111" r:id="rId93"/>
    <p:sldId id="1113" r:id="rId94"/>
    <p:sldId id="1112" r:id="rId95"/>
    <p:sldId id="1115" r:id="rId96"/>
    <p:sldId id="1116" r:id="rId97"/>
    <p:sldId id="1117" r:id="rId98"/>
    <p:sldId id="1118" r:id="rId99"/>
    <p:sldId id="1114" r:id="rId100"/>
    <p:sldId id="1158" r:id="rId101"/>
    <p:sldId id="1120" r:id="rId102"/>
    <p:sldId id="1122" r:id="rId103"/>
    <p:sldId id="1104" r:id="rId104"/>
    <p:sldId id="1105" r:id="rId105"/>
    <p:sldId id="1108" r:id="rId106"/>
    <p:sldId id="1129" r:id="rId107"/>
    <p:sldId id="1136" r:id="rId108"/>
    <p:sldId id="1107" r:id="rId109"/>
    <p:sldId id="1133" r:id="rId110"/>
    <p:sldId id="1134" r:id="rId111"/>
    <p:sldId id="1139" r:id="rId112"/>
    <p:sldId id="1135" r:id="rId113"/>
    <p:sldId id="1138" r:id="rId114"/>
    <p:sldId id="1141" r:id="rId115"/>
    <p:sldId id="1142" r:id="rId116"/>
    <p:sldId id="1143" r:id="rId117"/>
    <p:sldId id="1137" r:id="rId118"/>
    <p:sldId id="1145" r:id="rId119"/>
    <p:sldId id="1144" r:id="rId120"/>
    <p:sldId id="1160" r:id="rId121"/>
    <p:sldId id="1123" r:id="rId122"/>
    <p:sldId id="1125" r:id="rId123"/>
    <p:sldId id="1106" r:id="rId124"/>
    <p:sldId id="1147" r:id="rId125"/>
    <p:sldId id="1148" r:id="rId126"/>
    <p:sldId id="1161" r:id="rId127"/>
    <p:sldId id="1163" r:id="rId128"/>
    <p:sldId id="1162" r:id="rId129"/>
    <p:sldId id="1164" r:id="rId130"/>
    <p:sldId id="1165" r:id="rId131"/>
    <p:sldId id="1168" r:id="rId132"/>
    <p:sldId id="1166" r:id="rId133"/>
    <p:sldId id="1167" r:id="rId134"/>
    <p:sldId id="1146" r:id="rId135"/>
    <p:sldId id="1081" r:id="rId136"/>
    <p:sldId id="1068" r:id="rId137"/>
    <p:sldId id="1069" r:id="rId138"/>
    <p:sldId id="1060" r:id="rId139"/>
    <p:sldId id="1061" r:id="rId140"/>
    <p:sldId id="1062" r:id="rId141"/>
    <p:sldId id="1063" r:id="rId142"/>
    <p:sldId id="1065" r:id="rId143"/>
    <p:sldId id="1064" r:id="rId144"/>
    <p:sldId id="1050" r:id="rId145"/>
    <p:sldId id="1067" r:id="rId146"/>
    <p:sldId id="1042" r:id="rId147"/>
    <p:sldId id="1043" r:id="rId148"/>
    <p:sldId id="877" r:id="rId149"/>
    <p:sldId id="878" r:id="rId150"/>
    <p:sldId id="873" r:id="rId151"/>
    <p:sldId id="875" r:id="rId152"/>
    <p:sldId id="869" r:id="rId153"/>
    <p:sldId id="871" r:id="rId154"/>
    <p:sldId id="870" r:id="rId155"/>
    <p:sldId id="1003" r:id="rId156"/>
    <p:sldId id="1004" r:id="rId157"/>
    <p:sldId id="1005" r:id="rId158"/>
    <p:sldId id="876" r:id="rId159"/>
    <p:sldId id="1000" r:id="rId160"/>
    <p:sldId id="1022" r:id="rId161"/>
    <p:sldId id="1023" r:id="rId162"/>
    <p:sldId id="1024" r:id="rId163"/>
    <p:sldId id="1025" r:id="rId164"/>
    <p:sldId id="1026" r:id="rId165"/>
    <p:sldId id="1070" r:id="rId166"/>
    <p:sldId id="1071" r:id="rId167"/>
    <p:sldId id="1072" r:id="rId168"/>
    <p:sldId id="1073" r:id="rId169"/>
    <p:sldId id="1074" r:id="rId170"/>
    <p:sldId id="1159" r:id="rId1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wan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E285"/>
    <a:srgbClr val="99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832" autoAdjust="0"/>
    <p:restoredTop sz="92418" autoAdjust="0"/>
  </p:normalViewPr>
  <p:slideViewPr>
    <p:cSldViewPr>
      <p:cViewPr varScale="1">
        <p:scale>
          <a:sx n="44" d="100"/>
          <a:sy n="44" d="100"/>
        </p:scale>
        <p:origin x="-2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3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06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presProps" Target="presProps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commentAuthors" Target="commentAuthor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0-07-01T08:46:36.734" idx="1">
    <p:pos x="4339" y="269"/>
    <p:text>I like this one the best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0FB00-128A-4BD6-8AC8-52288DDFA8DD}" type="datetimeFigureOut">
              <a:rPr lang="en-US" smtClean="0"/>
              <a:pPr/>
              <a:t>12/7/2011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C2814-FA51-45D9-AF48-63C5530115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12/7/2011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52386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43956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43956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4658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124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125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126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127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128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129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131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132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133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31948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5938" name="Rectangle 31949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7086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7086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7086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7086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01391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01391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25908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4800600"/>
            <a:ext cx="6172200" cy="157432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 userDrawn="1"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625840" y="6263640"/>
            <a:ext cx="365760" cy="36576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fld id="{5B77D36F-9883-46BD-B382-AD309B12512B}" type="slidenum">
              <a:rPr lang="en-US" sz="1000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8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ewan@cs.unc.edu" TargetMode="Externa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0.wav"/><Relationship Id="rId1" Type="http://schemas.openxmlformats.org/officeDocument/2006/relationships/tags" Target="../tags/tag8.xml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00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01.wav"/><Relationship Id="rId1" Type="http://schemas.openxmlformats.org/officeDocument/2006/relationships/tags" Target="../tags/tag84.xml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02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03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04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05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06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07.wav"/><Relationship Id="rId1" Type="http://schemas.openxmlformats.org/officeDocument/2006/relationships/tags" Target="../tags/tag85.xml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08.wav"/><Relationship Id="rId1" Type="http://schemas.openxmlformats.org/officeDocument/2006/relationships/tags" Target="../tags/tag86.xml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09.wav"/><Relationship Id="rId1" Type="http://schemas.openxmlformats.org/officeDocument/2006/relationships/tags" Target="../tags/tag8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1.wav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10.wav"/><Relationship Id="rId1" Type="http://schemas.openxmlformats.org/officeDocument/2006/relationships/tags" Target="../tags/tag88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11.wav"/><Relationship Id="rId1" Type="http://schemas.openxmlformats.org/officeDocument/2006/relationships/tags" Target="../tags/tag89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12.wav"/><Relationship Id="rId1" Type="http://schemas.openxmlformats.org/officeDocument/2006/relationships/tags" Target="../tags/tag90.xml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13.wav"/><Relationship Id="rId1" Type="http://schemas.openxmlformats.org/officeDocument/2006/relationships/tags" Target="../tags/tag91.xml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14.wav"/><Relationship Id="rId1" Type="http://schemas.openxmlformats.org/officeDocument/2006/relationships/tags" Target="../tags/tag92.xml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15.wav"/><Relationship Id="rId1" Type="http://schemas.openxmlformats.org/officeDocument/2006/relationships/tags" Target="../tags/tag93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16.wav"/><Relationship Id="rId1" Type="http://schemas.openxmlformats.org/officeDocument/2006/relationships/tags" Target="../tags/tag94.xml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17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18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1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2.wav"/><Relationship Id="rId1" Type="http://schemas.openxmlformats.org/officeDocument/2006/relationships/tags" Target="../tags/tag9.xml"/><Relationship Id="rId4" Type="http://schemas.openxmlformats.org/officeDocument/2006/relationships/image" Target="../media/image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20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2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22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23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24.wav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25.wav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26.wav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27.wav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28.wav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29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3.wav"/><Relationship Id="rId1" Type="http://schemas.openxmlformats.org/officeDocument/2006/relationships/tags" Target="../tags/tag10.xml"/><Relationship Id="rId4" Type="http://schemas.openxmlformats.org/officeDocument/2006/relationships/image" Target="../media/image2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30.wav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31.wav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32.wav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33.wav"/><Relationship Id="rId1" Type="http://schemas.openxmlformats.org/officeDocument/2006/relationships/tags" Target="../tags/tag95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34.wav"/><Relationship Id="rId1" Type="http://schemas.openxmlformats.org/officeDocument/2006/relationships/tags" Target="../tags/tag96.xml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34.wav"/><Relationship Id="rId1" Type="http://schemas.openxmlformats.org/officeDocument/2006/relationships/tags" Target="../tags/tag97.xml"/><Relationship Id="rId4" Type="http://schemas.openxmlformats.org/officeDocument/2006/relationships/image" Target="../media/image2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34.wav"/><Relationship Id="rId1" Type="http://schemas.openxmlformats.org/officeDocument/2006/relationships/tags" Target="../tags/tag98.xml"/><Relationship Id="rId4" Type="http://schemas.openxmlformats.org/officeDocument/2006/relationships/image" Target="../media/image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34.wav"/><Relationship Id="rId1" Type="http://schemas.openxmlformats.org/officeDocument/2006/relationships/tags" Target="../tags/tag99.xml"/><Relationship Id="rId4" Type="http://schemas.openxmlformats.org/officeDocument/2006/relationships/image" Target="../media/image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34.wav"/><Relationship Id="rId1" Type="http://schemas.openxmlformats.org/officeDocument/2006/relationships/tags" Target="../tags/tag100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4.wav"/><Relationship Id="rId1" Type="http://schemas.openxmlformats.org/officeDocument/2006/relationships/tags" Target="../tags/tag11.xml"/><Relationship Id="rId4" Type="http://schemas.openxmlformats.org/officeDocument/2006/relationships/image" Target="../media/image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34.wav"/><Relationship Id="rId1" Type="http://schemas.openxmlformats.org/officeDocument/2006/relationships/tags" Target="../tags/tag101.xml"/><Relationship Id="rId4" Type="http://schemas.openxmlformats.org/officeDocument/2006/relationships/image" Target="../media/image2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34.wav"/><Relationship Id="rId1" Type="http://schemas.openxmlformats.org/officeDocument/2006/relationships/tags" Target="../tags/tag102.xml"/><Relationship Id="rId4" Type="http://schemas.openxmlformats.org/officeDocument/2006/relationships/image" Target="../media/image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34.wav"/><Relationship Id="rId1" Type="http://schemas.openxmlformats.org/officeDocument/2006/relationships/tags" Target="../tags/tag103.xml"/><Relationship Id="rId4" Type="http://schemas.openxmlformats.org/officeDocument/2006/relationships/image" Target="../media/image2.pn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34.wav"/><Relationship Id="rId1" Type="http://schemas.openxmlformats.org/officeDocument/2006/relationships/tags" Target="../tags/tag105.xml"/><Relationship Id="rId4" Type="http://schemas.openxmlformats.org/officeDocument/2006/relationships/image" Target="../media/image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34.wav"/><Relationship Id="rId1" Type="http://schemas.openxmlformats.org/officeDocument/2006/relationships/tags" Target="../tags/tag106.xml"/><Relationship Id="rId4" Type="http://schemas.openxmlformats.org/officeDocument/2006/relationships/image" Target="../media/image2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35.wav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36.wav"/><Relationship Id="rId1" Type="http://schemas.openxmlformats.org/officeDocument/2006/relationships/tags" Target="../tags/tag107.xml"/><Relationship Id="rId4" Type="http://schemas.openxmlformats.org/officeDocument/2006/relationships/image" Target="../media/image2.pn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5.wav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6.wav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37.wav"/><Relationship Id="rId1" Type="http://schemas.openxmlformats.org/officeDocument/2006/relationships/tags" Target="../tags/tag108.xml"/><Relationship Id="rId4" Type="http://schemas.openxmlformats.org/officeDocument/2006/relationships/image" Target="../media/image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38.wav"/><Relationship Id="rId1" Type="http://schemas.openxmlformats.org/officeDocument/2006/relationships/tags" Target="../tags/tag109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34.wav"/><Relationship Id="rId1" Type="http://schemas.openxmlformats.org/officeDocument/2006/relationships/tags" Target="../tags/tag110.xml"/><Relationship Id="rId4" Type="http://schemas.openxmlformats.org/officeDocument/2006/relationships/image" Target="../media/image2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34.wav"/><Relationship Id="rId1" Type="http://schemas.openxmlformats.org/officeDocument/2006/relationships/tags" Target="../tags/tag111.xml"/><Relationship Id="rId4" Type="http://schemas.openxmlformats.org/officeDocument/2006/relationships/image" Target="../media/image2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34.wav"/><Relationship Id="rId1" Type="http://schemas.openxmlformats.org/officeDocument/2006/relationships/tags" Target="../tags/tag112.xml"/><Relationship Id="rId4" Type="http://schemas.openxmlformats.org/officeDocument/2006/relationships/image" Target="../media/image2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34.wav"/><Relationship Id="rId1" Type="http://schemas.openxmlformats.org/officeDocument/2006/relationships/tags" Target="../tags/tag113.xml"/><Relationship Id="rId4" Type="http://schemas.openxmlformats.org/officeDocument/2006/relationships/image" Target="../media/image2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34.wav"/><Relationship Id="rId1" Type="http://schemas.openxmlformats.org/officeDocument/2006/relationships/tags" Target="../tags/tag114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7.wav"/><Relationship Id="rId1" Type="http://schemas.openxmlformats.org/officeDocument/2006/relationships/tags" Target="../tags/tag14.xml"/><Relationship Id="rId4" Type="http://schemas.openxmlformats.org/officeDocument/2006/relationships/image" Target="../media/image2.pn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8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9.wav"/><Relationship Id="rId1" Type="http://schemas.openxmlformats.org/officeDocument/2006/relationships/tags" Target="../tags/tag15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.wav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0.wav"/><Relationship Id="rId1" Type="http://schemas.openxmlformats.org/officeDocument/2006/relationships/tags" Target="../tags/tag16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1.wav"/><Relationship Id="rId1" Type="http://schemas.openxmlformats.org/officeDocument/2006/relationships/tags" Target="../tags/tag1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2.wav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3.wav"/><Relationship Id="rId1" Type="http://schemas.openxmlformats.org/officeDocument/2006/relationships/tags" Target="../tags/tag19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4.wav"/><Relationship Id="rId1" Type="http://schemas.openxmlformats.org/officeDocument/2006/relationships/tags" Target="../tags/tag20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5.wav"/><Relationship Id="rId1" Type="http://schemas.openxmlformats.org/officeDocument/2006/relationships/tags" Target="../tags/tag2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6.wav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7.wav"/><Relationship Id="rId1" Type="http://schemas.openxmlformats.org/officeDocument/2006/relationships/tags" Target="../tags/tag23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8.wav"/><Relationship Id="rId1" Type="http://schemas.openxmlformats.org/officeDocument/2006/relationships/tags" Target="../tags/tag24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9.wav"/><Relationship Id="rId1" Type="http://schemas.openxmlformats.org/officeDocument/2006/relationships/tags" Target="../tags/tag25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3.wav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30.wav"/><Relationship Id="rId1" Type="http://schemas.openxmlformats.org/officeDocument/2006/relationships/tags" Target="../tags/tag26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31.wav"/><Relationship Id="rId1" Type="http://schemas.openxmlformats.org/officeDocument/2006/relationships/tags" Target="../tags/tag2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32.wav"/><Relationship Id="rId1" Type="http://schemas.openxmlformats.org/officeDocument/2006/relationships/tags" Target="../tags/tag28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33.wav"/><Relationship Id="rId1" Type="http://schemas.openxmlformats.org/officeDocument/2006/relationships/tags" Target="../tags/tag29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34.wav"/><Relationship Id="rId1" Type="http://schemas.openxmlformats.org/officeDocument/2006/relationships/tags" Target="../tags/tag30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5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36.wav"/><Relationship Id="rId1" Type="http://schemas.openxmlformats.org/officeDocument/2006/relationships/tags" Target="../tags/tag31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7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38.wav"/><Relationship Id="rId1" Type="http://schemas.openxmlformats.org/officeDocument/2006/relationships/tags" Target="../tags/tag3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39.wav"/><Relationship Id="rId1" Type="http://schemas.openxmlformats.org/officeDocument/2006/relationships/tags" Target="../tags/tag3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4.wav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40.wav"/><Relationship Id="rId1" Type="http://schemas.openxmlformats.org/officeDocument/2006/relationships/tags" Target="../tags/tag34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41.wav"/><Relationship Id="rId1" Type="http://schemas.openxmlformats.org/officeDocument/2006/relationships/tags" Target="../tags/tag35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42.wav"/><Relationship Id="rId1" Type="http://schemas.openxmlformats.org/officeDocument/2006/relationships/tags" Target="../tags/tag36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43.wav"/><Relationship Id="rId1" Type="http://schemas.openxmlformats.org/officeDocument/2006/relationships/tags" Target="../tags/tag37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44.wav"/><Relationship Id="rId1" Type="http://schemas.openxmlformats.org/officeDocument/2006/relationships/tags" Target="../tags/tag38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5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46.wav"/><Relationship Id="rId1" Type="http://schemas.openxmlformats.org/officeDocument/2006/relationships/tags" Target="../tags/tag39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47.wav"/><Relationship Id="rId1" Type="http://schemas.openxmlformats.org/officeDocument/2006/relationships/tags" Target="../tags/tag40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48.wav"/><Relationship Id="rId1" Type="http://schemas.openxmlformats.org/officeDocument/2006/relationships/tags" Target="../tags/tag41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49.wav"/><Relationship Id="rId1" Type="http://schemas.openxmlformats.org/officeDocument/2006/relationships/tags" Target="../tags/tag4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5.wav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50.wav"/><Relationship Id="rId1" Type="http://schemas.openxmlformats.org/officeDocument/2006/relationships/tags" Target="../tags/tag43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51.wav"/><Relationship Id="rId1" Type="http://schemas.openxmlformats.org/officeDocument/2006/relationships/tags" Target="../tags/tag44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52.wav"/><Relationship Id="rId1" Type="http://schemas.openxmlformats.org/officeDocument/2006/relationships/tags" Target="../tags/tag45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53.wav"/><Relationship Id="rId1" Type="http://schemas.openxmlformats.org/officeDocument/2006/relationships/tags" Target="../tags/tag46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54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55.wav"/><Relationship Id="rId1" Type="http://schemas.openxmlformats.org/officeDocument/2006/relationships/tags" Target="../tags/tag47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56.wav"/><Relationship Id="rId1" Type="http://schemas.openxmlformats.org/officeDocument/2006/relationships/tags" Target="../tags/tag48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57.wav"/><Relationship Id="rId1" Type="http://schemas.openxmlformats.org/officeDocument/2006/relationships/tags" Target="../tags/tag49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58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59.wav"/><Relationship Id="rId1" Type="http://schemas.openxmlformats.org/officeDocument/2006/relationships/tags" Target="../tags/tag50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6.wav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60.wav"/><Relationship Id="rId1" Type="http://schemas.openxmlformats.org/officeDocument/2006/relationships/tags" Target="../tags/tag5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61.wav"/><Relationship Id="rId1" Type="http://schemas.openxmlformats.org/officeDocument/2006/relationships/tags" Target="../tags/tag52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62.wav"/><Relationship Id="rId1" Type="http://schemas.openxmlformats.org/officeDocument/2006/relationships/tags" Target="../tags/tag53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63.wav"/><Relationship Id="rId1" Type="http://schemas.openxmlformats.org/officeDocument/2006/relationships/tags" Target="../tags/tag54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64.wav"/><Relationship Id="rId1" Type="http://schemas.openxmlformats.org/officeDocument/2006/relationships/tags" Target="../tags/tag55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65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66.wav"/><Relationship Id="rId1" Type="http://schemas.openxmlformats.org/officeDocument/2006/relationships/tags" Target="../tags/tag56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67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68.wav"/><Relationship Id="rId1" Type="http://schemas.openxmlformats.org/officeDocument/2006/relationships/tags" Target="../tags/tag57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69.wav"/><Relationship Id="rId1" Type="http://schemas.openxmlformats.org/officeDocument/2006/relationships/tags" Target="../tags/tag58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7.wav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70.wav"/><Relationship Id="rId1" Type="http://schemas.openxmlformats.org/officeDocument/2006/relationships/tags" Target="../tags/tag59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7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72.wav"/><Relationship Id="rId1" Type="http://schemas.openxmlformats.org/officeDocument/2006/relationships/tags" Target="../tags/tag60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73.wav"/><Relationship Id="rId1" Type="http://schemas.openxmlformats.org/officeDocument/2006/relationships/tags" Target="../tags/tag61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74.wav"/><Relationship Id="rId1" Type="http://schemas.openxmlformats.org/officeDocument/2006/relationships/tags" Target="../tags/tag62.xm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75.wav"/><Relationship Id="rId1" Type="http://schemas.openxmlformats.org/officeDocument/2006/relationships/tags" Target="../tags/tag63.xml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76.wav"/><Relationship Id="rId1" Type="http://schemas.openxmlformats.org/officeDocument/2006/relationships/tags" Target="../tags/tag64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77.wav"/><Relationship Id="rId1" Type="http://schemas.openxmlformats.org/officeDocument/2006/relationships/tags" Target="../tags/tag65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78.wav"/><Relationship Id="rId1" Type="http://schemas.openxmlformats.org/officeDocument/2006/relationships/tags" Target="../tags/tag66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79.wav"/><Relationship Id="rId1" Type="http://schemas.openxmlformats.org/officeDocument/2006/relationships/tags" Target="../tags/tag6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8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80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81.wav"/><Relationship Id="rId1" Type="http://schemas.openxmlformats.org/officeDocument/2006/relationships/tags" Target="../tags/tag68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82.wav"/><Relationship Id="rId1" Type="http://schemas.openxmlformats.org/officeDocument/2006/relationships/tags" Target="../tags/tag69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83.wav"/><Relationship Id="rId1" Type="http://schemas.openxmlformats.org/officeDocument/2006/relationships/tags" Target="../tags/tag70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84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85.wav"/><Relationship Id="rId1" Type="http://schemas.openxmlformats.org/officeDocument/2006/relationships/tags" Target="../tags/tag71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86.wav"/><Relationship Id="rId1" Type="http://schemas.openxmlformats.org/officeDocument/2006/relationships/tags" Target="../tags/tag72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87.wav"/><Relationship Id="rId1" Type="http://schemas.openxmlformats.org/officeDocument/2006/relationships/tags" Target="../tags/tag73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88.wav"/><Relationship Id="rId1" Type="http://schemas.openxmlformats.org/officeDocument/2006/relationships/tags" Target="../tags/tag74.xml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89.wav"/><Relationship Id="rId1" Type="http://schemas.openxmlformats.org/officeDocument/2006/relationships/tags" Target="../tags/tag75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9.wav"/><Relationship Id="rId1" Type="http://schemas.openxmlformats.org/officeDocument/2006/relationships/tags" Target="../tags/tag7.xml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90.wav"/><Relationship Id="rId1" Type="http://schemas.openxmlformats.org/officeDocument/2006/relationships/tags" Target="../tags/tag76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9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92.wav"/><Relationship Id="rId1" Type="http://schemas.openxmlformats.org/officeDocument/2006/relationships/tags" Target="../tags/tag77.xml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93.wav"/><Relationship Id="rId1" Type="http://schemas.openxmlformats.org/officeDocument/2006/relationships/tags" Target="../tags/tag78.xml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94.wav"/><Relationship Id="rId1" Type="http://schemas.openxmlformats.org/officeDocument/2006/relationships/tags" Target="../tags/tag79.xml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95.wav"/><Relationship Id="rId1" Type="http://schemas.openxmlformats.org/officeDocument/2006/relationships/tags" Target="../tags/tag80.xm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96.wav"/><Relationship Id="rId1" Type="http://schemas.openxmlformats.org/officeDocument/2006/relationships/tags" Target="../tags/tag81.xml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97.wav"/><Relationship Id="rId1" Type="http://schemas.openxmlformats.org/officeDocument/2006/relationships/tags" Target="../tags/tag82.xml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98.wav"/><Relationship Id="rId1" Type="http://schemas.openxmlformats.org/officeDocument/2006/relationships/tags" Target="../tags/tag83.xml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9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Remote Procedure Call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endParaRPr lang="en-US" dirty="0" smtClean="0"/>
          </a:p>
          <a:p>
            <a:r>
              <a:rPr lang="en-US" dirty="0" smtClean="0"/>
              <a:t>Department of Computer Science</a:t>
            </a:r>
          </a:p>
          <a:p>
            <a:r>
              <a:rPr lang="en-US" dirty="0" smtClean="0"/>
              <a:t>University of North Carolina at Chapel Hill</a:t>
            </a:r>
          </a:p>
          <a:p>
            <a:r>
              <a:rPr lang="en-US" dirty="0" smtClean="0">
                <a:hlinkClick r:id="rId3"/>
              </a:rPr>
              <a:t>dewan@cs.unc.edu</a:t>
            </a:r>
            <a:endParaRPr lang="en-US" dirty="0" smtClean="0"/>
          </a:p>
        </p:txBody>
      </p:sp>
      <p:pic>
        <p:nvPicPr>
          <p:cNvPr id="4" name="~PP2512.WAV">
            <a:hlinkClick r:id="" action="ppaction://media"/>
          </p:cNvPr>
          <p:cNvPicPr>
            <a:picLocks noRot="1" noChangeAspect="1"/>
          </p:cNvPicPr>
          <p:nvPr>
            <a:wavAudioFile r:embed="rId1" name="~PP251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4341847" y="3886200"/>
            <a:ext cx="4301412" cy="2895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341846" y="1295399"/>
            <a:ext cx="4301413" cy="229952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43070" y="1295399"/>
            <a:ext cx="4124130" cy="30480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Implementing Full Awareness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06830" y="1371600"/>
            <a:ext cx="406037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err="1" smtClean="0"/>
              <a:t>callrpc</a:t>
            </a:r>
            <a:r>
              <a:rPr lang="en-US" sz="1400" dirty="0" smtClean="0"/>
              <a:t> </a:t>
            </a:r>
            <a:r>
              <a:rPr lang="en-US" sz="1400" dirty="0"/>
              <a:t>(host, </a:t>
            </a:r>
            <a:r>
              <a:rPr lang="en-US" sz="1400" dirty="0" smtClean="0"/>
              <a:t>PROG_NUM, VERS_NUM, </a:t>
            </a:r>
          </a:p>
          <a:p>
            <a:r>
              <a:rPr lang="en-US" sz="1400" dirty="0" smtClean="0"/>
              <a:t>PROC_NUM, </a:t>
            </a:r>
            <a:r>
              <a:rPr lang="en-US" sz="1400" dirty="0" err="1" smtClean="0"/>
              <a:t>xdr_arg</a:t>
            </a:r>
            <a:r>
              <a:rPr lang="en-US" sz="1400" dirty="0" smtClean="0"/>
              <a:t>, </a:t>
            </a:r>
            <a:r>
              <a:rPr lang="en-US" sz="1400" dirty="0" err="1" smtClean="0"/>
              <a:t>arg</a:t>
            </a:r>
            <a:r>
              <a:rPr lang="en-US" sz="1400" dirty="0" smtClean="0"/>
              <a:t>, </a:t>
            </a:r>
            <a:r>
              <a:rPr lang="en-US" sz="1400" dirty="0" err="1" smtClean="0"/>
              <a:t>xdr_result</a:t>
            </a:r>
            <a:r>
              <a:rPr lang="en-US" sz="1400" dirty="0" smtClean="0"/>
              <a:t>, </a:t>
            </a:r>
            <a:r>
              <a:rPr lang="en-US" sz="1400" smtClean="0"/>
              <a:t>result)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4419600" y="1371600"/>
            <a:ext cx="4191000" cy="6528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err="1" smtClean="0"/>
              <a:t>registerrpc</a:t>
            </a:r>
            <a:r>
              <a:rPr lang="en-US" sz="1400" dirty="0" smtClean="0"/>
              <a:t> </a:t>
            </a:r>
            <a:r>
              <a:rPr lang="en-US" sz="1400" dirty="0"/>
              <a:t>(</a:t>
            </a:r>
            <a:r>
              <a:rPr lang="en-US" sz="1400" dirty="0" smtClean="0"/>
              <a:t>PROG_NUM, VERS_NUM, PROC_NUM,  </a:t>
            </a:r>
            <a:r>
              <a:rPr lang="en-US" sz="1400" dirty="0" err="1" smtClean="0"/>
              <a:t>proc_adr</a:t>
            </a:r>
            <a:r>
              <a:rPr lang="en-US" sz="1400" dirty="0" smtClean="0"/>
              <a:t>, </a:t>
            </a:r>
            <a:r>
              <a:rPr lang="en-US" sz="1400" dirty="0" err="1" smtClean="0"/>
              <a:t>xdr_arg</a:t>
            </a:r>
            <a:r>
              <a:rPr lang="en-US" sz="1400" dirty="0" smtClean="0"/>
              <a:t>, </a:t>
            </a:r>
            <a:r>
              <a:rPr lang="en-US" sz="1400" dirty="0" err="1" smtClean="0"/>
              <a:t>xdr_result</a:t>
            </a:r>
            <a:r>
              <a:rPr lang="en-US" sz="1400" dirty="0" smtClean="0"/>
              <a:t> </a:t>
            </a:r>
            <a:r>
              <a:rPr lang="en-US" sz="1400" dirty="0"/>
              <a:t>)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315200" y="952500"/>
            <a:ext cx="1295400" cy="2667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186613" y="2133600"/>
            <a:ext cx="4082141" cy="5334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clientPort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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getOrCreateAndConnect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 host, PROG_NUM) if not already connected</a:t>
            </a:r>
          </a:p>
        </p:txBody>
      </p:sp>
      <p:sp>
        <p:nvSpPr>
          <p:cNvPr id="25" name="Flowchart: Process 24"/>
          <p:cNvSpPr/>
          <p:nvPr/>
        </p:nvSpPr>
        <p:spPr>
          <a:xfrm>
            <a:off x="208385" y="2971800"/>
            <a:ext cx="4058815" cy="52778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clientPort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VERS_NUM, PROC_NUM,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arg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xdr_arg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6" name="Flowchart: Process 25"/>
          <p:cNvSpPr/>
          <p:nvPr/>
        </p:nvSpPr>
        <p:spPr>
          <a:xfrm>
            <a:off x="208385" y="3831431"/>
            <a:ext cx="4058815" cy="43576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eturn (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receive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dataPort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xdr_result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))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7" name="Flowchart: Process 26"/>
          <p:cNvSpPr/>
          <p:nvPr/>
        </p:nvSpPr>
        <p:spPr>
          <a:xfrm>
            <a:off x="4452258" y="2123396"/>
            <a:ext cx="4082141" cy="5436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register({VERS_NUM, PROC_NUM}, {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proc_adr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xdr_arg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xdr_result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)}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419600" y="3962400"/>
            <a:ext cx="4191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err="1"/>
              <a:t>s</a:t>
            </a:r>
            <a:r>
              <a:rPr lang="en-US" sz="1400" dirty="0" err="1" smtClean="0"/>
              <a:t>vc_run</a:t>
            </a:r>
            <a:r>
              <a:rPr lang="en-US" sz="1400" dirty="0" smtClean="0"/>
              <a:t>();</a:t>
            </a:r>
            <a:endParaRPr lang="en-US" sz="1400" dirty="0"/>
          </a:p>
        </p:txBody>
      </p:sp>
      <p:sp>
        <p:nvSpPr>
          <p:cNvPr id="31" name="Flowchart: Process 30"/>
          <p:cNvSpPr/>
          <p:nvPr/>
        </p:nvSpPr>
        <p:spPr>
          <a:xfrm>
            <a:off x="4463142" y="2949688"/>
            <a:ext cx="4147458" cy="55551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serverPort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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getOrCreateAndConnectServerPort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(PROG_NUM)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4811490" y="6172200"/>
            <a:ext cx="3722910" cy="5334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eply(execute(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proc_adr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xdr_arg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xdr_result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))</a:t>
            </a:r>
          </a:p>
        </p:txBody>
      </p:sp>
      <p:sp>
        <p:nvSpPr>
          <p:cNvPr id="35" name="Flowchart: Process 34"/>
          <p:cNvSpPr/>
          <p:nvPr/>
        </p:nvSpPr>
        <p:spPr>
          <a:xfrm>
            <a:off x="4811488" y="4501239"/>
            <a:ext cx="3722912" cy="5334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{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vers_num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proc_num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arg_bytes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} 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 receive (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serverPort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16" name="Flowchart: Process 15"/>
          <p:cNvSpPr/>
          <p:nvPr/>
        </p:nvSpPr>
        <p:spPr>
          <a:xfrm>
            <a:off x="4811490" y="5334000"/>
            <a:ext cx="3722910" cy="5334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>
                <a:latin typeface="Calibri" pitchFamily="34" charset="0"/>
                <a:cs typeface="Calibri" pitchFamily="34" charset="0"/>
              </a:rPr>
              <a:t>{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proc_adr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xdr_arg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xdr_result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 lookup({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vers_num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proc_num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}}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6471557" y="2667000"/>
            <a:ext cx="0" cy="27775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057400" y="3532244"/>
            <a:ext cx="0" cy="27775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672945" y="5056244"/>
            <a:ext cx="0" cy="27775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6672945" y="5867400"/>
            <a:ext cx="0" cy="27775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4419600" y="4721424"/>
            <a:ext cx="340070" cy="1776523"/>
            <a:chOff x="370076" y="1969830"/>
            <a:chExt cx="1176716" cy="4038600"/>
          </a:xfrm>
        </p:grpSpPr>
        <p:cxnSp>
          <p:nvCxnSpPr>
            <p:cNvPr id="53" name="Straight Arrow Connector 52"/>
            <p:cNvCxnSpPr/>
            <p:nvPr/>
          </p:nvCxnSpPr>
          <p:spPr>
            <a:xfrm flipH="1">
              <a:off x="370077" y="1969830"/>
              <a:ext cx="1176715" cy="9102"/>
            </a:xfrm>
            <a:prstGeom prst="straightConnector1">
              <a:avLst/>
            </a:prstGeom>
            <a:ln>
              <a:headEnd type="arrow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370076" y="6008430"/>
              <a:ext cx="1176716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370076" y="1969830"/>
              <a:ext cx="0" cy="4016991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56" name="Straight Arrow Connector 55"/>
          <p:cNvCxnSpPr/>
          <p:nvPr/>
        </p:nvCxnSpPr>
        <p:spPr>
          <a:xfrm flipV="1">
            <a:off x="2057400" y="2694044"/>
            <a:ext cx="0" cy="27775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381000" y="952500"/>
            <a:ext cx="1295400" cy="2667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Caller</a:t>
            </a:r>
          </a:p>
        </p:txBody>
      </p:sp>
      <p:pic>
        <p:nvPicPr>
          <p:cNvPr id="28" name="~PP2366.WAV">
            <a:hlinkClick r:id="" action="ppaction://media"/>
          </p:cNvPr>
          <p:cNvPicPr>
            <a:picLocks noRot="1" noChangeAspect="1"/>
          </p:cNvPicPr>
          <p:nvPr>
            <a:wavAudioFile r:embed="rId2" name="~PP236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737249382"/>
      </p:ext>
    </p:extLst>
  </p:cSld>
  <p:clrMapOvr>
    <a:masterClrMapping/>
  </p:clrMapOvr>
  <p:transition advTm="427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31" grpId="0" animBg="1"/>
      <p:bldP spid="34" grpId="0" animBg="1"/>
      <p:bldP spid="35" grpId="0" animBg="1"/>
      <p:bldP spid="1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dirty="0" err="1" smtClean="0"/>
              <a:t>ASimplexRPCProxyGenerator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066800"/>
            <a:ext cx="8305800" cy="2895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ASimplexRPCProxyGenerator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RPCProxyGenerator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…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generateRPCProxy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Class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anObjectName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StaticRPCProxyGenerator.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generateRPCProxy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err="1" smtClean="0">
                <a:solidFill>
                  <a:srgbClr val="0000C0"/>
                </a:solidFill>
                <a:latin typeface="Courier New"/>
              </a:rPr>
              <a:t>simplexRPC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                            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aClass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anObjectName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…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186.WAV">
            <a:hlinkClick r:id="" action="ppaction://media"/>
          </p:cNvPr>
          <p:cNvPicPr>
            <a:picLocks noRot="1" noChangeAspect="1"/>
          </p:cNvPicPr>
          <p:nvPr>
            <a:wavAudioFile r:embed="rId1" name="~PP18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AnAbstractRPCProxyInvocationHandler</a:t>
            </a:r>
            <a:r>
              <a:rPr lang="en-US" dirty="0" smtClean="0"/>
              <a:t> 	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914400"/>
            <a:ext cx="7848600" cy="571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AnAbstractRPCProxyInvocationHandler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SimplexRPC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anRPCPort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String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Class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aType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String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rpcInputPort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anRPCPort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destination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remoteType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aType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Object invoke(Object arg0, Method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method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Object[]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!=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call(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method,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else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remoteType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!=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call(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remoteType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method,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else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call(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method,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0" y="6096000"/>
            <a:ext cx="6085114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Transfers invoke to abstract port calls</a:t>
            </a:r>
          </a:p>
        </p:txBody>
      </p:sp>
      <p:pic>
        <p:nvPicPr>
          <p:cNvPr id="5" name="~PP228.WAV">
            <a:hlinkClick r:id="" action="ppaction://media"/>
          </p:cNvPr>
          <p:cNvPicPr>
            <a:picLocks noRot="1" noChangeAspect="1"/>
          </p:cNvPicPr>
          <p:nvPr>
            <a:wavAudioFile r:embed="rId2" name="~PP22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8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AnRPCProxyInvocationHandler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447800"/>
            <a:ext cx="80772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protected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Object call(String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Method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aMethod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Object[]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rpcInputPort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.call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aMethod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1443.WAV">
            <a:hlinkClick r:id="" action="ppaction://media"/>
          </p:cNvPr>
          <p:cNvPicPr>
            <a:picLocks noRot="1" noChangeAspect="1"/>
          </p:cNvPicPr>
          <p:nvPr>
            <a:wavAudioFile r:embed="rId1" name="~PP144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Processing of Call Message and Return Value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687286" y="1447800"/>
            <a:ext cx="6085114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Generate call message from call</a:t>
            </a:r>
          </a:p>
        </p:txBody>
      </p:sp>
      <p:sp>
        <p:nvSpPr>
          <p:cNvPr id="8" name="Rectangle 7"/>
          <p:cNvSpPr/>
          <p:nvPr/>
        </p:nvSpPr>
        <p:spPr>
          <a:xfrm>
            <a:off x="1687286" y="2345871"/>
            <a:ext cx="6085114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 call message in caller process</a:t>
            </a:r>
          </a:p>
        </p:txBody>
      </p:sp>
      <p:sp>
        <p:nvSpPr>
          <p:cNvPr id="9" name="Rectangle 8"/>
          <p:cNvSpPr/>
          <p:nvPr/>
        </p:nvSpPr>
        <p:spPr>
          <a:xfrm>
            <a:off x="1676400" y="3238500"/>
            <a:ext cx="6085114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Communicate call message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43743" y="4114800"/>
            <a:ext cx="6085114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 call message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process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43743" y="4991100"/>
            <a:ext cx="6085114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Invoke called operation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648200" y="2060121"/>
            <a:ext cx="0" cy="285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648200" y="2914650"/>
            <a:ext cx="0" cy="285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648200" y="3810000"/>
            <a:ext cx="0" cy="285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648200" y="4686300"/>
            <a:ext cx="0" cy="285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676400" y="6096000"/>
            <a:ext cx="6085114" cy="5715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Simplex vs. Duplex?</a:t>
            </a:r>
          </a:p>
        </p:txBody>
      </p:sp>
      <p:pic>
        <p:nvPicPr>
          <p:cNvPr id="14" name="~PP2510.WAV">
            <a:hlinkClick r:id="" action="ppaction://media"/>
          </p:cNvPr>
          <p:cNvPicPr>
            <a:picLocks noRot="1" noChangeAspect="1"/>
          </p:cNvPicPr>
          <p:nvPr>
            <a:wavAudioFile r:embed="rId1" name="~PP251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231083"/>
      </p:ext>
    </p:extLst>
  </p:cSld>
  <p:clrMapOvr>
    <a:masterClrMapping/>
  </p:clrMapOvr>
  <p:transition advTm="4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Processing of Call Message and Return Value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687286" y="1279298"/>
            <a:ext cx="6085114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Possibly create return message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process</a:t>
            </a:r>
          </a:p>
        </p:txBody>
      </p:sp>
      <p:sp>
        <p:nvSpPr>
          <p:cNvPr id="8" name="Rectangle 7"/>
          <p:cNvSpPr/>
          <p:nvPr/>
        </p:nvSpPr>
        <p:spPr>
          <a:xfrm>
            <a:off x="1687286" y="2136548"/>
            <a:ext cx="6085114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Communicate return message to caller process</a:t>
            </a:r>
          </a:p>
        </p:txBody>
      </p:sp>
      <p:sp>
        <p:nvSpPr>
          <p:cNvPr id="9" name="Rectangle 8"/>
          <p:cNvSpPr/>
          <p:nvPr/>
        </p:nvSpPr>
        <p:spPr>
          <a:xfrm>
            <a:off x="1676400" y="2996520"/>
            <a:ext cx="6085114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 return message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process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65514" y="3889149"/>
            <a:ext cx="6085114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Return value to caller operation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14499" y="5029200"/>
            <a:ext cx="6057900" cy="571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Optional steps, not done for simplex ports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669971" y="1850798"/>
            <a:ext cx="0" cy="285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669971" y="2708048"/>
            <a:ext cx="0" cy="285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69971" y="3568020"/>
            <a:ext cx="0" cy="285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~PP2549.WAV">
            <a:hlinkClick r:id="" action="ppaction://media"/>
          </p:cNvPr>
          <p:cNvPicPr>
            <a:picLocks noRot="1" noChangeAspect="1"/>
          </p:cNvPicPr>
          <p:nvPr>
            <a:wavAudioFile r:embed="rId1" name="~PP254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1831625"/>
      </p:ext>
    </p:extLst>
  </p:cSld>
  <p:clrMapOvr>
    <a:masterClrMapping/>
  </p:clrMapOvr>
  <p:transition advTm="3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Forwarders and </a:t>
            </a:r>
            <a:r>
              <a:rPr lang="en-US" dirty="0" err="1" smtClean="0"/>
              <a:t>Serializers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7033" y="1330960"/>
            <a:ext cx="2514600" cy="7264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Sender &lt;Object&gt;     (RPC Port)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228600" y="4038600"/>
            <a:ext cx="2514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Sender &lt;Object&gt;  (Object Port)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496094" y="3085306"/>
            <a:ext cx="1905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096000" y="4038600"/>
            <a:ext cx="2514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Listener &lt;Object&gt; (RPC Port)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6403928" y="3044872"/>
            <a:ext cx="1981200" cy="625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109079" y="1330960"/>
            <a:ext cx="2514600" cy="7264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</a:t>
            </a:r>
            <a:r>
              <a:rPr lang="en-US" sz="1600" dirty="0" err="1" smtClean="0"/>
              <a:t>Notifier</a:t>
            </a:r>
            <a:r>
              <a:rPr lang="en-US" sz="1600" dirty="0" smtClean="0"/>
              <a:t>&lt;Object&gt; 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152400" y="2637999"/>
            <a:ext cx="25908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Call Message and Return Message </a:t>
            </a:r>
            <a:r>
              <a:rPr lang="en-US" sz="1600" dirty="0" err="1" smtClean="0"/>
              <a:t>SendTrapper</a:t>
            </a:r>
            <a:r>
              <a:rPr lang="en-US" sz="1600" dirty="0" smtClean="0"/>
              <a:t> &lt;Object, Object&gt;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6019800" y="2637999"/>
            <a:ext cx="25908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Call Message and Return Message </a:t>
            </a:r>
            <a:r>
              <a:rPr lang="en-US" sz="1600" dirty="0" err="1" smtClean="0"/>
              <a:t>ReceiveTrapper</a:t>
            </a:r>
            <a:r>
              <a:rPr lang="en-US" sz="1600" dirty="0" smtClean="0"/>
              <a:t> &lt;Object, Object&gt;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3657600" y="2667000"/>
            <a:ext cx="16002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Synchronizing Shared Data Structures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2743200" y="3124200"/>
            <a:ext cx="8382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257800" y="3122612"/>
            <a:ext cx="762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1639094" y="2399506"/>
            <a:ext cx="533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04800" y="5105400"/>
            <a:ext cx="8305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Send trapper may need to block sender to implement synchronous operation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04800" y="5867400"/>
            <a:ext cx="8305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Send and receive trapper may need to share information about remote references sent and received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~PP1435.WAV">
            <a:hlinkClick r:id="" action="ppaction://media"/>
          </p:cNvPr>
          <p:cNvPicPr>
            <a:picLocks noRot="1" noChangeAspect="1"/>
          </p:cNvPicPr>
          <p:nvPr>
            <a:wavAudioFile r:embed="rId1" name="~PP143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4638327"/>
      </p:ext>
    </p:extLst>
  </p:cSld>
  <p:clrMapOvr>
    <a:masterClrMapping/>
  </p:clrMapOvr>
  <p:transition advTm="23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Duplex Shared State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1558962"/>
            <a:ext cx="2438400" cy="1600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DuplexSerializableCall</a:t>
            </a:r>
            <a:r>
              <a:rPr lang="en-US" sz="1600" dirty="0" smtClean="0"/>
              <a:t> </a:t>
            </a:r>
            <a:r>
              <a:rPr lang="en-US" sz="1600" dirty="0" err="1" smtClean="0"/>
              <a:t>TrapperSharedState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3570514" y="2359062"/>
            <a:ext cx="3820886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/>
              <a:t>LocalRemoteReferenceTranslator</a:t>
            </a:r>
            <a:r>
              <a:rPr lang="en-US" dirty="0"/>
              <a:t> </a:t>
            </a:r>
            <a:r>
              <a:rPr lang="en-US" dirty="0" err="1" smtClean="0"/>
              <a:t>localRemoteReferenceTranslator</a:t>
            </a:r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3581400" y="1752600"/>
            <a:ext cx="3820886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/>
              <a:t>DuplexSentCallCompleter</a:t>
            </a:r>
            <a:r>
              <a:rPr lang="en-US" dirty="0"/>
              <a:t> </a:t>
            </a:r>
            <a:r>
              <a:rPr lang="en-US" dirty="0" err="1"/>
              <a:t>duplexSentCallCompleter</a:t>
            </a:r>
            <a:endParaRPr lang="en-US" dirty="0" smtClean="0"/>
          </a:p>
        </p:txBody>
      </p:sp>
      <p:pic>
        <p:nvPicPr>
          <p:cNvPr id="6" name="~PP2545.WAV">
            <a:hlinkClick r:id="" action="ppaction://media"/>
          </p:cNvPr>
          <p:cNvPicPr>
            <a:picLocks noRot="1" noChangeAspect="1"/>
          </p:cNvPicPr>
          <p:nvPr>
            <a:wavAudioFile r:embed="rId1" name="~PP254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3442487"/>
      </p:ext>
    </p:extLst>
  </p:cSld>
  <p:clrMapOvr>
    <a:masterClrMapping/>
  </p:clrMapOvr>
  <p:transition advTm="58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 Call Completer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02130" y="2451237"/>
            <a:ext cx="1911927" cy="8640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DuplexReceived</a:t>
            </a:r>
            <a:r>
              <a:rPr lang="en-US" sz="1600" dirty="0" smtClean="0"/>
              <a:t> </a:t>
            </a:r>
            <a:r>
              <a:rPr lang="en-US" sz="1600" dirty="0" err="1" smtClean="0"/>
              <a:t>CallCompleter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667000" y="1908361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657599" y="2600274"/>
            <a:ext cx="4447165" cy="5659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/>
              <a:t>maybeProcessReturnValue</a:t>
            </a:r>
            <a:r>
              <a:rPr lang="en-US" dirty="0"/>
              <a:t>(String </a:t>
            </a:r>
            <a:r>
              <a:rPr lang="en-US" dirty="0" err="1"/>
              <a:t>aSource</a:t>
            </a:r>
            <a:r>
              <a:rPr lang="en-US" dirty="0"/>
              <a:t>, Object </a:t>
            </a:r>
            <a:r>
              <a:rPr lang="en-US" dirty="0" err="1"/>
              <a:t>aMessage</a:t>
            </a:r>
            <a:r>
              <a:rPr lang="en-US" dirty="0"/>
              <a:t>);</a:t>
            </a:r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685800" y="4953000"/>
            <a:ext cx="7467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returnValueOfRemoteMethodCall</a:t>
            </a:r>
            <a:r>
              <a:rPr lang="en-US" dirty="0" smtClean="0"/>
              <a:t>() called, after call message sent:  receive return value and block caller if necessary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5800" y="5791200"/>
            <a:ext cx="7467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maybeProcessReturnValue</a:t>
            </a:r>
            <a:r>
              <a:rPr lang="en-US" dirty="0" smtClean="0"/>
              <a:t>: If </a:t>
            </a:r>
            <a:r>
              <a:rPr lang="en-US" dirty="0"/>
              <a:t>message  is a return RPC message, process </a:t>
            </a:r>
            <a:r>
              <a:rPr lang="en-US" dirty="0" smtClean="0"/>
              <a:t>it (e.g. unblock) </a:t>
            </a:r>
            <a:r>
              <a:rPr lang="en-US" dirty="0"/>
              <a:t>and returns true, else returns false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456565" y="990600"/>
            <a:ext cx="4648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 </a:t>
            </a:r>
            <a:r>
              <a:rPr lang="en-US" dirty="0" err="1" smtClean="0"/>
              <a:t>returnValueOfRemoteMethodCall</a:t>
            </a:r>
            <a:r>
              <a:rPr lang="en-US" dirty="0" smtClean="0"/>
              <a:t> (String </a:t>
            </a:r>
            <a:r>
              <a:rPr lang="en-US" dirty="0" err="1" smtClean="0"/>
              <a:t>aRemoteEndPoint</a:t>
            </a:r>
            <a:r>
              <a:rPr lang="en-US" dirty="0" smtClean="0"/>
              <a:t>, Object </a:t>
            </a:r>
            <a:r>
              <a:rPr lang="en-US" dirty="0" err="1" smtClean="0"/>
              <a:t>aCall</a:t>
            </a:r>
            <a:r>
              <a:rPr lang="en-US" dirty="0" smtClean="0"/>
              <a:t>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00200" y="914400"/>
            <a:ext cx="1905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SimplexSentCall</a:t>
            </a:r>
            <a:r>
              <a:rPr lang="en-US" dirty="0" smtClean="0"/>
              <a:t> Completer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76400" y="3810000"/>
            <a:ext cx="2021135" cy="10900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AnAbstractDuplexSentCallCompleter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662633" y="3315306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723264" y="3886199"/>
            <a:ext cx="4430135" cy="9143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bstract protected </a:t>
            </a:r>
            <a:r>
              <a:rPr lang="en-US" dirty="0" err="1" smtClean="0"/>
              <a:t>processReturnValue</a:t>
            </a:r>
            <a:r>
              <a:rPr lang="en-US" dirty="0" smtClean="0"/>
              <a:t>(String </a:t>
            </a:r>
            <a:r>
              <a:rPr lang="en-US" dirty="0" err="1"/>
              <a:t>aSource</a:t>
            </a:r>
            <a:r>
              <a:rPr lang="en-US" dirty="0"/>
              <a:t>, Object </a:t>
            </a:r>
            <a:r>
              <a:rPr lang="en-US" dirty="0" err="1"/>
              <a:t>aMessage</a:t>
            </a:r>
            <a:r>
              <a:rPr lang="en-US" dirty="0"/>
              <a:t>);</a:t>
            </a:r>
            <a:endParaRPr lang="en-US" dirty="0" smtClean="0"/>
          </a:p>
        </p:txBody>
      </p:sp>
      <p:pic>
        <p:nvPicPr>
          <p:cNvPr id="14" name="~PP59.WAV">
            <a:hlinkClick r:id="" action="ppaction://media"/>
          </p:cNvPr>
          <p:cNvPicPr>
            <a:picLocks noRot="1" noChangeAspect="1"/>
          </p:cNvPicPr>
          <p:nvPr>
            <a:wavAudioFile r:embed="rId2" name="~PP5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46896537"/>
      </p:ext>
    </p:extLst>
  </p:cSld>
  <p:clrMapOvr>
    <a:masterClrMapping/>
  </p:clrMapOvr>
  <p:transition advTm="116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5" grpId="0" animBg="1"/>
      <p:bldP spid="17" grpId="0" animBg="1"/>
      <p:bldP spid="19" grpId="0" animBg="1"/>
      <p:bldP spid="20" grpId="0" animBg="1"/>
      <p:bldP spid="18" grpId="0" animBg="1"/>
      <p:bldP spid="2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LocalRemoteReferenceTranslator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1066800"/>
            <a:ext cx="1524000" cy="480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LocalRemote</a:t>
            </a:r>
            <a:r>
              <a:rPr lang="en-US" sz="1600" dirty="0" smtClean="0"/>
              <a:t> Reference Translator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1676400" y="1143000"/>
            <a:ext cx="65532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Object </a:t>
            </a:r>
            <a:r>
              <a:rPr lang="en-US" dirty="0" err="1" smtClean="0"/>
              <a:t>transformReceivedReference</a:t>
            </a:r>
            <a:r>
              <a:rPr lang="en-US" dirty="0" smtClean="0"/>
              <a:t>(Object </a:t>
            </a:r>
            <a:r>
              <a:rPr lang="en-US" dirty="0" err="1" smtClean="0"/>
              <a:t>possiblyRemote</a:t>
            </a:r>
            <a:r>
              <a:rPr lang="en-US" dirty="0" smtClean="0"/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6400" y="1752600"/>
            <a:ext cx="65532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Object </a:t>
            </a:r>
            <a:r>
              <a:rPr lang="en-US" dirty="0" err="1" smtClean="0"/>
              <a:t>transformSentReference</a:t>
            </a:r>
            <a:r>
              <a:rPr lang="en-US" dirty="0" smtClean="0"/>
              <a:t> (Object </a:t>
            </a:r>
            <a:r>
              <a:rPr lang="en-US" dirty="0" err="1" smtClean="0"/>
              <a:t>possiblyRemote</a:t>
            </a:r>
            <a:r>
              <a:rPr lang="en-US" dirty="0" smtClean="0"/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6400" y="2362200"/>
            <a:ext cx="65532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/>
              <a:t>transformReceivedreferences</a:t>
            </a:r>
            <a:r>
              <a:rPr lang="en-US" dirty="0" smtClean="0"/>
              <a:t>(Object[] </a:t>
            </a:r>
            <a:r>
              <a:rPr lang="en-US" dirty="0" err="1" smtClean="0"/>
              <a:t>args</a:t>
            </a:r>
            <a:r>
              <a:rPr lang="en-US" dirty="0" smtClean="0"/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1676400" y="2971800"/>
            <a:ext cx="65532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/>
              <a:t>transformSentRemoteReferences</a:t>
            </a:r>
            <a:r>
              <a:rPr lang="en-US" dirty="0" smtClean="0"/>
              <a:t>(Object[] </a:t>
            </a:r>
            <a:r>
              <a:rPr lang="en-US" dirty="0" err="1" smtClean="0"/>
              <a:t>args</a:t>
            </a:r>
            <a:r>
              <a:rPr lang="en-US" dirty="0" smtClean="0"/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6096000"/>
            <a:ext cx="6553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Delegation analogue of Java </a:t>
            </a:r>
            <a:r>
              <a:rPr lang="en-US" dirty="0" err="1" smtClean="0"/>
              <a:t>ReplaceObject</a:t>
            </a:r>
            <a:r>
              <a:rPr lang="en-US" dirty="0" smtClean="0"/>
              <a:t> overriding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76400" y="3581400"/>
            <a:ext cx="65532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Object </a:t>
            </a:r>
            <a:r>
              <a:rPr lang="en-US" dirty="0" err="1" smtClean="0"/>
              <a:t>getProxy</a:t>
            </a:r>
            <a:r>
              <a:rPr lang="en-US" dirty="0" smtClean="0"/>
              <a:t>(Object </a:t>
            </a:r>
            <a:r>
              <a:rPr lang="en-US" dirty="0" err="1" smtClean="0"/>
              <a:t>remoteSerializable</a:t>
            </a:r>
            <a:r>
              <a:rPr lang="en-US" dirty="0" smtClean="0"/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76400" y="4191000"/>
            <a:ext cx="6553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/>
              <a:t>connectRemoteAndRemoteSerializable</a:t>
            </a:r>
            <a:r>
              <a:rPr lang="en-US" dirty="0" smtClean="0"/>
              <a:t>(Object </a:t>
            </a:r>
            <a:r>
              <a:rPr lang="en-US" dirty="0" err="1" smtClean="0"/>
              <a:t>remoteSerializable</a:t>
            </a:r>
            <a:r>
              <a:rPr lang="en-US" dirty="0" smtClean="0"/>
              <a:t>, Object remote)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76400" y="4876800"/>
            <a:ext cx="65532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Object </a:t>
            </a:r>
            <a:r>
              <a:rPr lang="en-US" dirty="0" err="1" smtClean="0"/>
              <a:t>createRemoteSerializable</a:t>
            </a:r>
            <a:r>
              <a:rPr lang="en-US" dirty="0" smtClean="0"/>
              <a:t> (</a:t>
            </a:r>
          </a:p>
          <a:p>
            <a:r>
              <a:rPr lang="en-US" dirty="0" smtClean="0"/>
              <a:t>    String </a:t>
            </a:r>
            <a:r>
              <a:rPr lang="en-US" dirty="0" err="1" smtClean="0"/>
              <a:t>remoteEndName</a:t>
            </a:r>
            <a:r>
              <a:rPr lang="en-US" dirty="0" smtClean="0"/>
              <a:t>, String </a:t>
            </a:r>
            <a:r>
              <a:rPr lang="en-US" dirty="0" err="1" smtClean="0"/>
              <a:t>aClass</a:t>
            </a:r>
            <a:r>
              <a:rPr lang="en-US" dirty="0" smtClean="0"/>
              <a:t>,</a:t>
            </a:r>
          </a:p>
          <a:p>
            <a:r>
              <a:rPr lang="en-US" dirty="0" smtClean="0"/>
              <a:t>   String </a:t>
            </a:r>
            <a:r>
              <a:rPr lang="en-US" dirty="0" err="1" smtClean="0"/>
              <a:t>anObjectName</a:t>
            </a:r>
            <a:r>
              <a:rPr lang="en-US" dirty="0" smtClean="0"/>
              <a:t>)</a:t>
            </a:r>
          </a:p>
        </p:txBody>
      </p:sp>
      <p:pic>
        <p:nvPicPr>
          <p:cNvPr id="14" name="~PP107.WAV">
            <a:hlinkClick r:id="" action="ppaction://media"/>
          </p:cNvPr>
          <p:cNvPicPr>
            <a:picLocks noRot="1" noChangeAspect="1"/>
          </p:cNvPicPr>
          <p:nvPr>
            <a:wavAudioFile r:embed="rId2" name="~PP10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4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Duplex Send Trapper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914400"/>
            <a:ext cx="8534400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getSharedSenderReceiverState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sharedSenderReceiverState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send(String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Object message)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Call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(Call) message;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sharedSenderReceiverState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localRemoteReferenceTranslator</a:t>
            </a:r>
            <a:endParaRPr lang="en-US" sz="1600" b="1" dirty="0" smtClean="0">
              <a:solidFill>
                <a:srgbClr val="0000C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transformSentRemoteReferences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call.getArgs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.send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message);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returnValue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Call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(Call)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b="1" u="sng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sharedSenderReceiverState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duplexSentCallCompleter</a:t>
            </a:r>
            <a:endParaRPr lang="en-US" sz="1600" b="1" dirty="0" smtClean="0">
              <a:solidFill>
                <a:srgbClr val="0000C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     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returnValueOfRemoteMethodCall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duplexRPCInputPort</a:t>
            </a:r>
            <a:endParaRPr lang="en-US" sz="1600" b="1" dirty="0" smtClean="0">
              <a:solidFill>
                <a:srgbClr val="0000C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			      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getLastSender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(), call);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" name="Right Arrow 3"/>
          <p:cNvSpPr/>
          <p:nvPr/>
        </p:nvSpPr>
        <p:spPr>
          <a:xfrm rot="15527515">
            <a:off x="3846454" y="4554836"/>
            <a:ext cx="2693828" cy="1665293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Possibly blocks </a:t>
            </a:r>
          </a:p>
          <a:p>
            <a:r>
              <a:rPr lang="en-US" dirty="0" smtClean="0"/>
              <a:t>sender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15527515">
            <a:off x="569201" y="3477321"/>
            <a:ext cx="3641298" cy="1665293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Serializes remote</a:t>
            </a:r>
          </a:p>
          <a:p>
            <a:r>
              <a:rPr lang="en-US" dirty="0" smtClean="0"/>
              <a:t> reference</a:t>
            </a:r>
            <a:endParaRPr lang="en-US" dirty="0"/>
          </a:p>
        </p:txBody>
      </p:sp>
      <p:pic>
        <p:nvPicPr>
          <p:cNvPr id="6" name="~PP2621.WAV">
            <a:hlinkClick r:id="" action="ppaction://media"/>
          </p:cNvPr>
          <p:cNvPicPr>
            <a:picLocks noRot="1" noChangeAspect="1"/>
          </p:cNvPicPr>
          <p:nvPr>
            <a:wavAudioFile r:embed="rId2" name="~PP262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167188764"/>
      </p:ext>
    </p:extLst>
  </p:cSld>
  <p:clrMapOvr>
    <a:masterClrMapping/>
  </p:clrMapOvr>
  <p:transition advTm="59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35528" y="2928257"/>
            <a:ext cx="2269672" cy="805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smtClean="0"/>
              <a:t>#define PROG_NUM 1</a:t>
            </a:r>
          </a:p>
          <a:p>
            <a:r>
              <a:rPr lang="en-US" sz="1400" dirty="0" smtClean="0"/>
              <a:t>#</a:t>
            </a:r>
            <a:r>
              <a:rPr lang="en-US" sz="1400" dirty="0"/>
              <a:t>define </a:t>
            </a:r>
            <a:r>
              <a:rPr lang="en-US" sz="1400" dirty="0" smtClean="0"/>
              <a:t>VERS_NUM </a:t>
            </a:r>
            <a:r>
              <a:rPr lang="en-US" sz="1400" dirty="0"/>
              <a:t>0 </a:t>
            </a:r>
            <a:endParaRPr lang="en-US" sz="1400" dirty="0" smtClean="0"/>
          </a:p>
          <a:p>
            <a:r>
              <a:rPr lang="en-US" sz="1400" dirty="0" smtClean="0"/>
              <a:t>#</a:t>
            </a:r>
            <a:r>
              <a:rPr lang="en-US" sz="1400" dirty="0"/>
              <a:t>define </a:t>
            </a:r>
            <a:r>
              <a:rPr lang="en-US" sz="1400" dirty="0" smtClean="0"/>
              <a:t>ADD_NUM 0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Full Application Awareness: Sun  non-OO RPC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63886" y="4337957"/>
            <a:ext cx="28575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/>
              <a:t>float</a:t>
            </a:r>
            <a:r>
              <a:rPr lang="en-US" sz="1400" dirty="0"/>
              <a:t> add (s)</a:t>
            </a:r>
          </a:p>
          <a:p>
            <a:r>
              <a:rPr lang="en-US" sz="1400" dirty="0" smtClean="0"/>
              <a:t>S </a:t>
            </a:r>
            <a:r>
              <a:rPr lang="en-US" sz="1400" dirty="0"/>
              <a:t>*s;</a:t>
            </a:r>
          </a:p>
          <a:p>
            <a:r>
              <a:rPr lang="en-US" sz="1400" dirty="0"/>
              <a:t>{</a:t>
            </a:r>
          </a:p>
          <a:p>
            <a:r>
              <a:rPr lang="en-US" sz="1400" dirty="0"/>
              <a:t>    </a:t>
            </a:r>
            <a:r>
              <a:rPr lang="en-US" sz="1400" b="1" dirty="0"/>
              <a:t>return</a:t>
            </a:r>
            <a:r>
              <a:rPr lang="en-US" sz="1400" dirty="0"/>
              <a:t> (s-&gt;f1 + s-&gt;f2</a:t>
            </a:r>
            <a:r>
              <a:rPr lang="en-US" sz="1400" dirty="0" smtClean="0"/>
              <a:t>);</a:t>
            </a:r>
          </a:p>
          <a:p>
            <a:r>
              <a:rPr lang="en-US" sz="1400" dirty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544285" y="4509405"/>
            <a:ext cx="3755571" cy="16246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/>
              <a:t>S *s;</a:t>
            </a:r>
          </a:p>
          <a:p>
            <a:r>
              <a:rPr lang="en-US" sz="1400" b="1" dirty="0"/>
              <a:t>float</a:t>
            </a:r>
            <a:r>
              <a:rPr lang="en-US" sz="1400" dirty="0"/>
              <a:t> *result</a:t>
            </a:r>
            <a:r>
              <a:rPr lang="en-US" sz="1400" dirty="0" smtClean="0"/>
              <a:t>;</a:t>
            </a:r>
            <a:endParaRPr lang="en-US" sz="1400" dirty="0"/>
          </a:p>
          <a:p>
            <a:r>
              <a:rPr lang="en-US" sz="1400" dirty="0"/>
              <a:t>s-&gt;f1 = 3;</a:t>
            </a:r>
          </a:p>
          <a:p>
            <a:r>
              <a:rPr lang="en-US" sz="1400" dirty="0"/>
              <a:t>s-f2 = 4.12</a:t>
            </a:r>
            <a:r>
              <a:rPr lang="en-US" sz="1400" dirty="0" smtClean="0"/>
              <a:t>;</a:t>
            </a:r>
            <a:endParaRPr lang="en-US" sz="1400" dirty="0"/>
          </a:p>
          <a:p>
            <a:r>
              <a:rPr lang="en-US" sz="1400" dirty="0" err="1"/>
              <a:t>callrpc</a:t>
            </a:r>
            <a:r>
              <a:rPr lang="en-US" sz="1400" dirty="0"/>
              <a:t> (host, </a:t>
            </a:r>
            <a:r>
              <a:rPr lang="en-US" sz="1400" dirty="0" smtClean="0"/>
              <a:t>PROG_NUM, VERS_NUM,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ADD_NUM, </a:t>
            </a:r>
            <a:r>
              <a:rPr lang="en-US" sz="1400" dirty="0" err="1"/>
              <a:t>xdr_s</a:t>
            </a:r>
            <a:r>
              <a:rPr lang="en-US" sz="1400" dirty="0"/>
              <a:t>, s, </a:t>
            </a:r>
            <a:r>
              <a:rPr lang="en-US" sz="1400" dirty="0" err="1"/>
              <a:t>xdr_float</a:t>
            </a:r>
            <a:r>
              <a:rPr lang="en-US" sz="1400" dirty="0"/>
              <a:t>, result);</a:t>
            </a:r>
          </a:p>
          <a:p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800600" y="1752600"/>
            <a:ext cx="2558143" cy="17634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err="1"/>
              <a:t>xdr_s</a:t>
            </a:r>
            <a:r>
              <a:rPr lang="en-US" sz="1400" dirty="0"/>
              <a:t> (</a:t>
            </a:r>
            <a:r>
              <a:rPr lang="en-US" sz="1400" dirty="0" err="1"/>
              <a:t>xdrsp</a:t>
            </a:r>
            <a:r>
              <a:rPr lang="en-US" sz="1400" dirty="0"/>
              <a:t>, </a:t>
            </a:r>
            <a:r>
              <a:rPr lang="en-US" sz="1400" dirty="0" err="1"/>
              <a:t>arg</a:t>
            </a:r>
            <a:r>
              <a:rPr lang="en-US" sz="1400" dirty="0"/>
              <a:t>)</a:t>
            </a:r>
          </a:p>
          <a:p>
            <a:r>
              <a:rPr lang="en-US" sz="1400" dirty="0" smtClean="0"/>
              <a:t>XDRS </a:t>
            </a:r>
            <a:r>
              <a:rPr lang="en-US" sz="1400" dirty="0"/>
              <a:t>*</a:t>
            </a:r>
            <a:r>
              <a:rPr lang="en-US" sz="1400" dirty="0" err="1"/>
              <a:t>xdrsp</a:t>
            </a:r>
            <a:r>
              <a:rPr lang="en-US" sz="1400" dirty="0"/>
              <a:t>;</a:t>
            </a:r>
          </a:p>
          <a:p>
            <a:r>
              <a:rPr lang="en-US" sz="1400" dirty="0" smtClean="0"/>
              <a:t>S </a:t>
            </a:r>
            <a:r>
              <a:rPr lang="en-US" sz="1400" dirty="0"/>
              <a:t>*</a:t>
            </a:r>
            <a:r>
              <a:rPr lang="en-US" sz="1400" dirty="0" err="1"/>
              <a:t>arg</a:t>
            </a:r>
            <a:r>
              <a:rPr lang="en-US" sz="1400" dirty="0" smtClean="0"/>
              <a:t>; </a:t>
            </a:r>
          </a:p>
          <a:p>
            <a:r>
              <a:rPr lang="en-US" sz="1400" dirty="0" smtClean="0"/>
              <a:t>{</a:t>
            </a:r>
            <a:endParaRPr lang="en-US" sz="1400" dirty="0"/>
          </a:p>
          <a:p>
            <a:r>
              <a:rPr lang="en-US" sz="1400" dirty="0"/>
              <a:t>    </a:t>
            </a:r>
            <a:r>
              <a:rPr lang="en-US" sz="1400" dirty="0" err="1"/>
              <a:t>xdr_int</a:t>
            </a:r>
            <a:r>
              <a:rPr lang="en-US" sz="1400" dirty="0"/>
              <a:t> (</a:t>
            </a:r>
            <a:r>
              <a:rPr lang="en-US" sz="1400" dirty="0" err="1"/>
              <a:t>xdrsp</a:t>
            </a:r>
            <a:r>
              <a:rPr lang="en-US" sz="1400" dirty="0"/>
              <a:t>, &amp;</a:t>
            </a:r>
            <a:r>
              <a:rPr lang="en-US" sz="1400" dirty="0" err="1"/>
              <a:t>arg</a:t>
            </a:r>
            <a:r>
              <a:rPr lang="en-US" sz="1400" dirty="0"/>
              <a:t>-&gt;f1);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xdr_float</a:t>
            </a:r>
            <a:r>
              <a:rPr lang="en-US" sz="1400" dirty="0"/>
              <a:t> (</a:t>
            </a:r>
            <a:r>
              <a:rPr lang="en-US" sz="1400" dirty="0" err="1"/>
              <a:t>xdrsp</a:t>
            </a:r>
            <a:r>
              <a:rPr lang="en-US" sz="1400" dirty="0"/>
              <a:t>, &amp;</a:t>
            </a:r>
            <a:r>
              <a:rPr lang="en-US" sz="1400" dirty="0" err="1"/>
              <a:t>arg</a:t>
            </a:r>
            <a:r>
              <a:rPr lang="en-US" sz="1400" dirty="0"/>
              <a:t>-&gt;f2);</a:t>
            </a:r>
          </a:p>
          <a:p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8" name="Rounded Rectangle 7"/>
          <p:cNvSpPr/>
          <p:nvPr/>
        </p:nvSpPr>
        <p:spPr>
          <a:xfrm>
            <a:off x="3684814" y="990600"/>
            <a:ext cx="12954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9600" y="5900056"/>
            <a:ext cx="4419600" cy="9507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err="1" smtClean="0"/>
              <a:t>registerrpc</a:t>
            </a:r>
            <a:r>
              <a:rPr lang="en-US" sz="1400" dirty="0" smtClean="0"/>
              <a:t> </a:t>
            </a:r>
            <a:r>
              <a:rPr lang="en-US" sz="1400" dirty="0"/>
              <a:t>(</a:t>
            </a:r>
            <a:r>
              <a:rPr lang="en-US" sz="1400" dirty="0" smtClean="0"/>
              <a:t>PROG_NUM, VERS_NUM, ADD_NUM,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add</a:t>
            </a:r>
            <a:r>
              <a:rPr lang="en-US" sz="1400" dirty="0"/>
              <a:t>, </a:t>
            </a:r>
            <a:r>
              <a:rPr lang="en-US" sz="1400" dirty="0" err="1"/>
              <a:t>xdr_s</a:t>
            </a:r>
            <a:r>
              <a:rPr lang="en-US" sz="1400" dirty="0"/>
              <a:t>, </a:t>
            </a:r>
            <a:r>
              <a:rPr lang="en-US" sz="1400" dirty="0" err="1"/>
              <a:t>xdr_float</a:t>
            </a:r>
            <a:r>
              <a:rPr lang="en-US" sz="1400" dirty="0"/>
              <a:t> ) </a:t>
            </a:r>
            <a:r>
              <a:rPr lang="en-US" sz="1400" dirty="0" smtClean="0"/>
              <a:t>;</a:t>
            </a:r>
          </a:p>
          <a:p>
            <a:r>
              <a:rPr lang="en-US" sz="1400" dirty="0" err="1"/>
              <a:t>s</a:t>
            </a:r>
            <a:r>
              <a:rPr lang="en-US" sz="1400" dirty="0" err="1" smtClean="0"/>
              <a:t>vc_run</a:t>
            </a:r>
            <a:r>
              <a:rPr lang="en-US" sz="1400" dirty="0" smtClean="0"/>
              <a:t>();</a:t>
            </a:r>
            <a:endParaRPr lang="en-US" sz="1400" dirty="0"/>
          </a:p>
        </p:txBody>
      </p:sp>
      <p:sp>
        <p:nvSpPr>
          <p:cNvPr id="10" name="Rounded Rectangle 9"/>
          <p:cNvSpPr/>
          <p:nvPr/>
        </p:nvSpPr>
        <p:spPr>
          <a:xfrm>
            <a:off x="5649686" y="3733800"/>
            <a:ext cx="12954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90651" y="3886200"/>
            <a:ext cx="12954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aller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62491" y="1600200"/>
            <a:ext cx="2269672" cy="11756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 err="1" smtClean="0"/>
              <a:t>typedef</a:t>
            </a:r>
            <a:r>
              <a:rPr lang="en-US" sz="1400" dirty="0" smtClean="0"/>
              <a:t> </a:t>
            </a:r>
            <a:r>
              <a:rPr lang="en-US" sz="1400" b="1" dirty="0" err="1"/>
              <a:t>struct</a:t>
            </a:r>
            <a:r>
              <a:rPr lang="en-US" sz="1400" dirty="0"/>
              <a:t> {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</a:t>
            </a:r>
            <a:r>
              <a:rPr lang="en-US" sz="1400" b="1" dirty="0" err="1" smtClean="0"/>
              <a:t>int</a:t>
            </a:r>
            <a:r>
              <a:rPr lang="en-US" sz="1400" dirty="0" smtClean="0"/>
              <a:t> </a:t>
            </a:r>
            <a:r>
              <a:rPr lang="en-US" sz="1400" dirty="0"/>
              <a:t>f1;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</a:t>
            </a:r>
            <a:r>
              <a:rPr lang="en-US" sz="1400" b="1" dirty="0" smtClean="0"/>
              <a:t>float</a:t>
            </a:r>
            <a:r>
              <a:rPr lang="en-US" sz="1400" dirty="0" smtClean="0"/>
              <a:t> </a:t>
            </a:r>
            <a:r>
              <a:rPr lang="en-US" sz="1400" dirty="0"/>
              <a:t>f2 </a:t>
            </a:r>
            <a:endParaRPr lang="en-US" sz="1400" dirty="0" smtClean="0"/>
          </a:p>
          <a:p>
            <a:r>
              <a:rPr lang="en-US" sz="1400" dirty="0" smtClean="0"/>
              <a:t>} </a:t>
            </a:r>
            <a:r>
              <a:rPr lang="en-US" sz="1400" dirty="0"/>
              <a:t>S; </a:t>
            </a:r>
            <a:endParaRPr lang="en-US" sz="1400" dirty="0" smtClean="0"/>
          </a:p>
          <a:p>
            <a:r>
              <a:rPr lang="en-US" sz="1400" b="1" dirty="0" smtClean="0"/>
              <a:t>extern</a:t>
            </a:r>
            <a:r>
              <a:rPr lang="en-US" sz="1400" dirty="0" smtClean="0"/>
              <a:t> </a:t>
            </a:r>
            <a:r>
              <a:rPr lang="en-US" sz="1400" b="1" dirty="0"/>
              <a:t>float</a:t>
            </a:r>
            <a:r>
              <a:rPr lang="en-US" sz="1400" dirty="0"/>
              <a:t> add (); 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572371" y="1143000"/>
            <a:ext cx="1477556" cy="381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Add Interface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443038" y="1219200"/>
            <a:ext cx="1477556" cy="381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XDR Routines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8200" y="6096000"/>
            <a:ext cx="3244991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changed for full transparency?</a:t>
            </a:r>
          </a:p>
        </p:txBody>
      </p:sp>
      <p:pic>
        <p:nvPicPr>
          <p:cNvPr id="16" name="~PP3653.WAV">
            <a:hlinkClick r:id="" action="ppaction://media"/>
          </p:cNvPr>
          <p:cNvPicPr>
            <a:picLocks noRot="1" noChangeAspect="1"/>
          </p:cNvPicPr>
          <p:nvPr>
            <a:wavAudioFile r:embed="rId1" name="~PP365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3239642"/>
      </p:ext>
    </p:extLst>
  </p:cSld>
  <p:clrMapOvr>
    <a:masterClrMapping/>
  </p:clrMapOvr>
  <p:transition advTm="361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Duplex Receive Trapper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914400"/>
            <a:ext cx="8534400" cy="525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notifyPortReceive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aSource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Object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Tracer.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info(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2A00FF"/>
                </a:solidFill>
                <a:latin typeface="Courier New"/>
              </a:rPr>
              <a:t>" Processing call:"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600" b="1" i="1" dirty="0">
                <a:solidFill>
                  <a:srgbClr val="2A00FF"/>
                </a:solidFill>
                <a:latin typeface="Courier New"/>
              </a:rPr>
              <a:t>" from:"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 + 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aSource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DuplexSentCallCompleter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returnerOfValueOfRemoteFunctionCall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((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DuplexSerializableCallTrapperSharedState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duplexRPCInputPort</a:t>
            </a:r>
            <a:endParaRPr lang="en-US" sz="1600" dirty="0">
              <a:solidFill>
                <a:srgbClr val="0000C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.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getSendTrapper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getSharedSenderReceiverState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()).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duplexSentCallCompleter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(!(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callCompleter.maybeProcessReturnValue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aSource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)))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.notifyPortReceive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aSource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dirty="0"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protected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ReceivedCallInvoker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createReceivedCallInvoker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LocalRemoteReferenceTranslator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localRemoteReferenceTranslator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((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DuplexSerializableCallTrapperSharedState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duplexRPCInputPort</a:t>
            </a:r>
            <a:endParaRPr lang="en-US" sz="1600" dirty="0">
              <a:solidFill>
                <a:srgbClr val="0000C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.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getSendTrapper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getSharedSenderReceiverState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()).</a:t>
            </a:r>
          </a:p>
          <a:p>
            <a:r>
              <a:rPr lang="en-US" sz="1600" dirty="0">
                <a:solidFill>
                  <a:srgbClr val="0000C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localRemoteReferenceTranslator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DuplexReceivedCallInvokerSelector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createDuplexReceivedCallInvoker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localRemoteReferenceTranslator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duplexRPCInputPort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rpcRegistry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dirty="0"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4" name="Right Arrow 3"/>
          <p:cNvSpPr/>
          <p:nvPr/>
        </p:nvSpPr>
        <p:spPr>
          <a:xfrm rot="19503162">
            <a:off x="730872" y="5437113"/>
            <a:ext cx="1803659" cy="1151858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Used before call made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15527515">
            <a:off x="5356705" y="3898470"/>
            <a:ext cx="3879546" cy="1665293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Possibly unblocks </a:t>
            </a:r>
          </a:p>
          <a:p>
            <a:r>
              <a:rPr lang="en-US" dirty="0" smtClean="0"/>
              <a:t>waiting sender</a:t>
            </a:r>
            <a:endParaRPr lang="en-US" dirty="0"/>
          </a:p>
        </p:txBody>
      </p:sp>
      <p:pic>
        <p:nvPicPr>
          <p:cNvPr id="6" name="~PP2496.WAV">
            <a:hlinkClick r:id="" action="ppaction://media"/>
          </p:cNvPr>
          <p:cNvPicPr>
            <a:picLocks noRot="1" noChangeAspect="1"/>
          </p:cNvPicPr>
          <p:nvPr>
            <a:wavAudioFile r:embed="rId2" name="~PP249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971713091"/>
      </p:ext>
    </p:extLst>
  </p:cSld>
  <p:clrMapOvr>
    <a:masterClrMapping/>
  </p:clrMapOvr>
  <p:transition advTm="130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ADuplexReceivedCallInvoker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39486" y="1066800"/>
            <a:ext cx="85344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protected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Object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invokeMethod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(Method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method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Object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targetObject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Object[]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localRemoteReferenceTranslator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.transformReceivedreferences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.invokeMethod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(method,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targetObject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dirty="0"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protected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handleFunctionReturn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aSource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Object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Object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possiblyTransformedRetVal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localRemoteReferenceTranslator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.transformSentReference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replier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.send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aSource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createRPCReturnValue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possiblyTransformedRetVal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</a:t>
            </a:r>
          </a:p>
          <a:p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200" y="4138027"/>
            <a:ext cx="5334000" cy="9143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Procedure call handled the same as in simplex, as default procedure call is asynchronous</a:t>
            </a:r>
          </a:p>
        </p:txBody>
      </p:sp>
      <p:sp>
        <p:nvSpPr>
          <p:cNvPr id="7" name="Rectangle 6"/>
          <p:cNvSpPr/>
          <p:nvPr/>
        </p:nvSpPr>
        <p:spPr>
          <a:xfrm>
            <a:off x="1600200" y="5206281"/>
            <a:ext cx="5334000" cy="9143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Can change to synchronous by overriding </a:t>
            </a:r>
            <a:r>
              <a:rPr lang="en-US" dirty="0" err="1" smtClean="0"/>
              <a:t>handleProcedureReturn</a:t>
            </a:r>
            <a:endParaRPr lang="en-US" dirty="0" smtClean="0"/>
          </a:p>
        </p:txBody>
      </p:sp>
      <p:pic>
        <p:nvPicPr>
          <p:cNvPr id="8" name="~PP787.WAV">
            <a:hlinkClick r:id="" action="ppaction://media"/>
          </p:cNvPr>
          <p:cNvPicPr>
            <a:picLocks noRot="1" noChangeAspect="1"/>
          </p:cNvPicPr>
          <p:nvPr>
            <a:wavAudioFile r:embed="rId2" name="~PP78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844224835"/>
      </p:ext>
    </p:extLst>
  </p:cSld>
  <p:clrMapOvr>
    <a:masterClrMapping/>
  </p:clrMapOvr>
  <p:transition advTm="2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 Call Completer: Helper Classes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91885" y="4038600"/>
            <a:ext cx="2021135" cy="10900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AnAbstractDuplexSentCallCompleter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2413021" y="4126414"/>
            <a:ext cx="3911579" cy="9143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bstract protected </a:t>
            </a:r>
            <a:r>
              <a:rPr lang="en-US" dirty="0" err="1" smtClean="0"/>
              <a:t>processReturnValue</a:t>
            </a:r>
            <a:r>
              <a:rPr lang="en-US" dirty="0" smtClean="0"/>
              <a:t>(String </a:t>
            </a:r>
            <a:r>
              <a:rPr lang="en-US" dirty="0" err="1"/>
              <a:t>aSource</a:t>
            </a:r>
            <a:r>
              <a:rPr lang="en-US" dirty="0"/>
              <a:t>, Object </a:t>
            </a:r>
            <a:r>
              <a:rPr lang="en-US" dirty="0" err="1"/>
              <a:t>aMessage</a:t>
            </a:r>
            <a:r>
              <a:rPr lang="en-US" dirty="0" smtClean="0"/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000" y="1295400"/>
            <a:ext cx="1850571" cy="2057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AnAbstract</a:t>
            </a:r>
            <a:r>
              <a:rPr lang="en-US" sz="1600" dirty="0" smtClean="0"/>
              <a:t> </a:t>
            </a:r>
            <a:r>
              <a:rPr lang="en-US" sz="1600" dirty="0" err="1" smtClean="0"/>
              <a:t>SimplexSentCallCompleter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2264228" y="1371600"/>
            <a:ext cx="4060372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rotected abstract Object </a:t>
            </a:r>
            <a:r>
              <a:rPr lang="en-US" dirty="0" err="1" smtClean="0"/>
              <a:t>returnValueOfRemoteProcedureCall</a:t>
            </a:r>
            <a:r>
              <a:rPr lang="en-US" dirty="0" smtClean="0"/>
              <a:t>(String </a:t>
            </a:r>
            <a:r>
              <a:rPr lang="en-US" dirty="0" err="1" smtClean="0"/>
              <a:t>aSource</a:t>
            </a:r>
            <a:r>
              <a:rPr lang="en-US" dirty="0" smtClean="0"/>
              <a:t>, </a:t>
            </a:r>
            <a:r>
              <a:rPr lang="en-US" dirty="0"/>
              <a:t>Call </a:t>
            </a:r>
            <a:r>
              <a:rPr lang="en-US" dirty="0" err="1"/>
              <a:t>aCall</a:t>
            </a:r>
            <a:r>
              <a:rPr lang="en-US" dirty="0" smtClean="0"/>
              <a:t>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64228" y="2334986"/>
            <a:ext cx="4060372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rotected abstract Object </a:t>
            </a:r>
            <a:r>
              <a:rPr lang="en-US" dirty="0" err="1" smtClean="0"/>
              <a:t>returnValueOfRemoteFunctionCall</a:t>
            </a:r>
            <a:r>
              <a:rPr lang="en-US" dirty="0" smtClean="0"/>
              <a:t>( String </a:t>
            </a:r>
            <a:r>
              <a:rPr lang="en-US" dirty="0" err="1" smtClean="0"/>
              <a:t>aSource</a:t>
            </a:r>
            <a:r>
              <a:rPr lang="en-US" dirty="0" smtClean="0"/>
              <a:t>, </a:t>
            </a:r>
            <a:r>
              <a:rPr lang="en-US" dirty="0"/>
              <a:t>Call </a:t>
            </a:r>
            <a:r>
              <a:rPr lang="en-US" dirty="0" err="1"/>
              <a:t>aCall</a:t>
            </a:r>
            <a:r>
              <a:rPr lang="en-US" dirty="0" smtClean="0"/>
              <a:t>)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306285" y="33528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ight Arrow 28"/>
          <p:cNvSpPr/>
          <p:nvPr/>
        </p:nvSpPr>
        <p:spPr>
          <a:xfrm flipH="1">
            <a:off x="6400798" y="1257236"/>
            <a:ext cx="2133602" cy="952564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Non blocking, simply returns</a:t>
            </a:r>
            <a:endParaRPr lang="en-US" dirty="0"/>
          </a:p>
        </p:txBody>
      </p:sp>
      <p:sp>
        <p:nvSpPr>
          <p:cNvPr id="32" name="Right Arrow 31"/>
          <p:cNvSpPr/>
          <p:nvPr/>
        </p:nvSpPr>
        <p:spPr>
          <a:xfrm flipH="1">
            <a:off x="6433455" y="2302265"/>
            <a:ext cx="2133602" cy="952564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Blocks for return value</a:t>
            </a:r>
          </a:p>
        </p:txBody>
      </p:sp>
      <p:sp>
        <p:nvSpPr>
          <p:cNvPr id="33" name="Right Arrow 32"/>
          <p:cNvSpPr/>
          <p:nvPr/>
        </p:nvSpPr>
        <p:spPr>
          <a:xfrm flipH="1">
            <a:off x="6335485" y="4088249"/>
            <a:ext cx="2133602" cy="952564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Unblocks</a:t>
            </a:r>
            <a:endParaRPr lang="en-US" dirty="0"/>
          </a:p>
        </p:txBody>
      </p:sp>
      <p:pic>
        <p:nvPicPr>
          <p:cNvPr id="12" name="~PP185.WAV">
            <a:hlinkClick r:id="" action="ppaction://media"/>
          </p:cNvPr>
          <p:cNvPicPr>
            <a:picLocks noRot="1" noChangeAspect="1"/>
          </p:cNvPicPr>
          <p:nvPr>
            <a:wavAudioFile r:embed="rId2" name="~PP18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580868483"/>
      </p:ext>
    </p:extLst>
  </p:cSld>
  <p:clrMapOvr>
    <a:masterClrMapping/>
  </p:clrMapOvr>
  <p:transition advTm="3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  <p:bldP spid="16" grpId="0" animBg="1"/>
      <p:bldP spid="23" grpId="0" animBg="1"/>
      <p:bldP spid="24" grpId="0" animBg="1"/>
      <p:bldP spid="29" grpId="0" animBg="1"/>
      <p:bldP spid="32" grpId="0" animBg="1"/>
      <p:bldP spid="3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 Implementation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33400" y="4724401"/>
            <a:ext cx="792479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bstract protected </a:t>
            </a:r>
            <a:r>
              <a:rPr lang="en-US" dirty="0" err="1" smtClean="0"/>
              <a:t>processReturnValue</a:t>
            </a:r>
            <a:r>
              <a:rPr lang="en-US" dirty="0" smtClean="0"/>
              <a:t>(String </a:t>
            </a:r>
            <a:r>
              <a:rPr lang="en-US" dirty="0" err="1"/>
              <a:t>aSource</a:t>
            </a:r>
            <a:r>
              <a:rPr lang="en-US" dirty="0"/>
              <a:t>, Object </a:t>
            </a:r>
            <a:r>
              <a:rPr lang="en-US" dirty="0" err="1"/>
              <a:t>aMessage</a:t>
            </a:r>
            <a:r>
              <a:rPr lang="en-US" dirty="0" smtClean="0"/>
              <a:t>)</a:t>
            </a:r>
          </a:p>
        </p:txBody>
      </p:sp>
      <p:sp>
        <p:nvSpPr>
          <p:cNvPr id="3" name="Flowchart: Process 2"/>
          <p:cNvSpPr/>
          <p:nvPr/>
        </p:nvSpPr>
        <p:spPr>
          <a:xfrm>
            <a:off x="3521529" y="2960913"/>
            <a:ext cx="1447800" cy="457197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ait()</a:t>
            </a:r>
          </a:p>
        </p:txBody>
      </p:sp>
      <p:sp>
        <p:nvSpPr>
          <p:cNvPr id="13" name="Flowchart: Process 12"/>
          <p:cNvSpPr/>
          <p:nvPr/>
        </p:nvSpPr>
        <p:spPr>
          <a:xfrm>
            <a:off x="2626179" y="3799114"/>
            <a:ext cx="3469821" cy="457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Clear and return received value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3400" y="990600"/>
            <a:ext cx="792479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rotected abstract Object </a:t>
            </a:r>
            <a:r>
              <a:rPr lang="en-US" dirty="0" err="1" smtClean="0"/>
              <a:t>returnValueOfRemoteFunctionCall</a:t>
            </a:r>
            <a:r>
              <a:rPr lang="en-US" dirty="0" smtClean="0"/>
              <a:t>( String </a:t>
            </a:r>
            <a:r>
              <a:rPr lang="en-US" dirty="0" err="1" smtClean="0"/>
              <a:t>aSource</a:t>
            </a:r>
            <a:r>
              <a:rPr lang="en-US" dirty="0" smtClean="0"/>
              <a:t>, </a:t>
            </a:r>
            <a:r>
              <a:rPr lang="en-US" dirty="0"/>
              <a:t>Call </a:t>
            </a:r>
            <a:r>
              <a:rPr lang="en-US" dirty="0" err="1"/>
              <a:t>aCall</a:t>
            </a:r>
            <a:r>
              <a:rPr lang="en-US" dirty="0" smtClean="0"/>
              <a:t>)</a:t>
            </a:r>
          </a:p>
        </p:txBody>
      </p:sp>
      <p:sp>
        <p:nvSpPr>
          <p:cNvPr id="4" name="Flowchart: Decision 3"/>
          <p:cNvSpPr/>
          <p:nvPr/>
        </p:nvSpPr>
        <p:spPr>
          <a:xfrm>
            <a:off x="2658836" y="1828800"/>
            <a:ext cx="3173186" cy="751114"/>
          </a:xfrm>
          <a:prstGeom prst="flowChartDecis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Received Return Value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4245429" y="2579914"/>
            <a:ext cx="7578" cy="380999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253007" y="3418115"/>
            <a:ext cx="7578" cy="380999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832022" y="2204358"/>
            <a:ext cx="0" cy="159475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Flowchart: Process 20"/>
          <p:cNvSpPr/>
          <p:nvPr/>
        </p:nvSpPr>
        <p:spPr>
          <a:xfrm>
            <a:off x="3226253" y="5486400"/>
            <a:ext cx="2269671" cy="457197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Store return value</a:t>
            </a:r>
          </a:p>
        </p:txBody>
      </p:sp>
      <p:sp>
        <p:nvSpPr>
          <p:cNvPr id="25" name="Flowchart: Process 24"/>
          <p:cNvSpPr/>
          <p:nvPr/>
        </p:nvSpPr>
        <p:spPr>
          <a:xfrm>
            <a:off x="3637188" y="6324603"/>
            <a:ext cx="1447800" cy="457197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ait()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4336009" y="5943597"/>
            <a:ext cx="7578" cy="380999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11629" y="2306504"/>
            <a:ext cx="1955347" cy="14817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Multiple calls can be made concurrently to a port by different threads</a:t>
            </a:r>
          </a:p>
        </p:txBody>
      </p:sp>
      <p:pic>
        <p:nvPicPr>
          <p:cNvPr id="20" name="~PP3680.WAV">
            <a:hlinkClick r:id="" action="ppaction://media"/>
          </p:cNvPr>
          <p:cNvPicPr>
            <a:picLocks noRot="1" noChangeAspect="1"/>
          </p:cNvPicPr>
          <p:nvPr>
            <a:wavAudioFile r:embed="rId2" name="~PP368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571274106"/>
      </p:ext>
    </p:extLst>
  </p:cSld>
  <p:clrMapOvr>
    <a:masterClrMapping/>
  </p:clrMapOvr>
  <p:transition advTm="3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animBg="1"/>
      <p:bldP spid="3" grpId="0" animBg="1"/>
      <p:bldP spid="13" grpId="0" animBg="1"/>
      <p:bldP spid="4" grpId="0" animBg="1"/>
      <p:bldP spid="21" grpId="0" animBg="1"/>
      <p:bldP spid="25" grpId="0" animBg="1"/>
      <p:bldP spid="27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Bounded Buffer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11629" y="3962400"/>
            <a:ext cx="792479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bstract protected </a:t>
            </a:r>
            <a:r>
              <a:rPr lang="en-US" dirty="0" err="1" smtClean="0"/>
              <a:t>processReturnValue</a:t>
            </a:r>
            <a:r>
              <a:rPr lang="en-US" dirty="0" smtClean="0"/>
              <a:t>(String </a:t>
            </a:r>
            <a:r>
              <a:rPr lang="en-US" dirty="0" err="1"/>
              <a:t>aSource</a:t>
            </a:r>
            <a:r>
              <a:rPr lang="en-US" dirty="0"/>
              <a:t>, Object </a:t>
            </a:r>
            <a:r>
              <a:rPr lang="en-US" dirty="0" err="1"/>
              <a:t>aMessage</a:t>
            </a:r>
            <a:r>
              <a:rPr lang="en-US" dirty="0" smtClean="0"/>
              <a:t>)</a:t>
            </a:r>
          </a:p>
        </p:txBody>
      </p:sp>
      <p:sp>
        <p:nvSpPr>
          <p:cNvPr id="3" name="Flowchart: Process 2"/>
          <p:cNvSpPr/>
          <p:nvPr/>
        </p:nvSpPr>
        <p:spPr>
          <a:xfrm>
            <a:off x="2977336" y="2077905"/>
            <a:ext cx="3118664" cy="817695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return next value in global (synchronized) bounded buffer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3400" y="990600"/>
            <a:ext cx="792479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rotected abstract Object </a:t>
            </a:r>
            <a:r>
              <a:rPr lang="en-US" dirty="0" err="1" smtClean="0"/>
              <a:t>returnValueOfRemoteFunctionCall</a:t>
            </a:r>
            <a:r>
              <a:rPr lang="en-US" dirty="0" smtClean="0"/>
              <a:t>( String </a:t>
            </a:r>
            <a:r>
              <a:rPr lang="en-US" dirty="0" err="1" smtClean="0"/>
              <a:t>aSource</a:t>
            </a:r>
            <a:r>
              <a:rPr lang="en-US" dirty="0" smtClean="0"/>
              <a:t>, </a:t>
            </a:r>
            <a:r>
              <a:rPr lang="en-US" dirty="0"/>
              <a:t>Call </a:t>
            </a:r>
            <a:r>
              <a:rPr lang="en-US" dirty="0" err="1"/>
              <a:t>aCall</a:t>
            </a:r>
            <a:r>
              <a:rPr lang="en-US" dirty="0" smtClean="0"/>
              <a:t>)</a:t>
            </a:r>
          </a:p>
        </p:txBody>
      </p:sp>
      <p:sp>
        <p:nvSpPr>
          <p:cNvPr id="21" name="Flowchart: Process 20"/>
          <p:cNvSpPr/>
          <p:nvPr/>
        </p:nvSpPr>
        <p:spPr>
          <a:xfrm>
            <a:off x="3048000" y="4952997"/>
            <a:ext cx="3118664" cy="751117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Put return value in global bounded buffer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89857" y="1773104"/>
            <a:ext cx="1955347" cy="10462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Calls return in same order as they wait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11628" y="4744904"/>
            <a:ext cx="1955347" cy="10462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Concurrent calls can be made to different </a:t>
            </a:r>
            <a:r>
              <a:rPr lang="en-US" dirty="0" err="1" smtClean="0"/>
              <a:t>callees</a:t>
            </a:r>
            <a:endParaRPr lang="en-US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6339566" y="1752600"/>
            <a:ext cx="2107748" cy="10462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These would occur in same order at  a particular </a:t>
            </a:r>
            <a:r>
              <a:rPr lang="en-US" dirty="0" err="1" smtClean="0"/>
              <a:t>callee</a:t>
            </a:r>
            <a:endParaRPr lang="en-US" dirty="0" smtClean="0"/>
          </a:p>
        </p:txBody>
      </p:sp>
      <p:sp>
        <p:nvSpPr>
          <p:cNvPr id="23" name="Rectangle 22"/>
          <p:cNvSpPr/>
          <p:nvPr/>
        </p:nvSpPr>
        <p:spPr>
          <a:xfrm>
            <a:off x="6339566" y="2895600"/>
            <a:ext cx="2107748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In NIO and socket implementation</a:t>
            </a:r>
          </a:p>
        </p:txBody>
      </p:sp>
      <p:pic>
        <p:nvPicPr>
          <p:cNvPr id="11" name="~PP3546.WAV">
            <a:hlinkClick r:id="" action="ppaction://media"/>
          </p:cNvPr>
          <p:cNvPicPr>
            <a:picLocks noRot="1" noChangeAspect="1"/>
          </p:cNvPicPr>
          <p:nvPr>
            <a:wavAudioFile r:embed="rId2" name="~PP354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723194598"/>
      </p:ext>
    </p:extLst>
  </p:cSld>
  <p:clrMapOvr>
    <a:masterClrMapping/>
  </p:clrMapOvr>
  <p:transition advTm="3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 animBg="1"/>
      <p:bldP spid="3" grpId="0" animBg="1"/>
      <p:bldP spid="21" grpId="0" animBg="1"/>
      <p:bldP spid="27" grpId="0" animBg="1"/>
      <p:bldP spid="20" grpId="0" animBg="1"/>
      <p:bldP spid="22" grpId="0" animBg="1"/>
      <p:bldP spid="23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 Port Bounded Buffer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11629" y="3962400"/>
            <a:ext cx="792479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bstract protected </a:t>
            </a:r>
            <a:r>
              <a:rPr lang="en-US" dirty="0" err="1" smtClean="0"/>
              <a:t>processReturnValue</a:t>
            </a:r>
            <a:r>
              <a:rPr lang="en-US" dirty="0" smtClean="0"/>
              <a:t>(String </a:t>
            </a:r>
            <a:r>
              <a:rPr lang="en-US" dirty="0" err="1"/>
              <a:t>aSource</a:t>
            </a:r>
            <a:r>
              <a:rPr lang="en-US" dirty="0"/>
              <a:t>, Object </a:t>
            </a:r>
            <a:r>
              <a:rPr lang="en-US" dirty="0" err="1"/>
              <a:t>aMessage</a:t>
            </a:r>
            <a:r>
              <a:rPr lang="en-US" dirty="0" smtClean="0"/>
              <a:t>)</a:t>
            </a:r>
          </a:p>
        </p:txBody>
      </p:sp>
      <p:sp>
        <p:nvSpPr>
          <p:cNvPr id="3" name="Flowchart: Process 2"/>
          <p:cNvSpPr/>
          <p:nvPr/>
        </p:nvSpPr>
        <p:spPr>
          <a:xfrm>
            <a:off x="2914696" y="2839905"/>
            <a:ext cx="3118664" cy="817695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return next value in local bounded buffer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3400" y="990600"/>
            <a:ext cx="792479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rotected abstract Object </a:t>
            </a:r>
            <a:r>
              <a:rPr lang="en-US" dirty="0" err="1" smtClean="0"/>
              <a:t>returnValueOfRemoteFunctionCall</a:t>
            </a:r>
            <a:r>
              <a:rPr lang="en-US" dirty="0" smtClean="0"/>
              <a:t>( String </a:t>
            </a:r>
            <a:r>
              <a:rPr lang="en-US" dirty="0" err="1" smtClean="0"/>
              <a:t>aSource</a:t>
            </a:r>
            <a:r>
              <a:rPr lang="en-US" dirty="0" smtClean="0"/>
              <a:t>, </a:t>
            </a:r>
            <a:r>
              <a:rPr lang="en-US" dirty="0"/>
              <a:t>Call </a:t>
            </a:r>
            <a:r>
              <a:rPr lang="en-US" dirty="0" err="1"/>
              <a:t>aCall</a:t>
            </a:r>
            <a:r>
              <a:rPr lang="en-US" dirty="0" smtClean="0"/>
              <a:t>)</a:t>
            </a:r>
          </a:p>
        </p:txBody>
      </p:sp>
      <p:sp>
        <p:nvSpPr>
          <p:cNvPr id="21" name="Flowchart: Process 20"/>
          <p:cNvSpPr/>
          <p:nvPr/>
        </p:nvSpPr>
        <p:spPr>
          <a:xfrm>
            <a:off x="2914696" y="5867400"/>
            <a:ext cx="3118664" cy="751117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Put return value in local bounded buffer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89857" y="1773104"/>
            <a:ext cx="1955347" cy="10462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Calls return in same order as they wait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11628" y="4744904"/>
            <a:ext cx="1955347" cy="10462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Concurrent calls can be made to different </a:t>
            </a:r>
            <a:r>
              <a:rPr lang="en-US" dirty="0" err="1" smtClean="0"/>
              <a:t>callees</a:t>
            </a:r>
            <a:endParaRPr lang="en-US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6339566" y="1752600"/>
            <a:ext cx="2107748" cy="10462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These would occur in same order at  a particular </a:t>
            </a:r>
            <a:r>
              <a:rPr lang="en-US" dirty="0" err="1" smtClean="0"/>
              <a:t>callee</a:t>
            </a:r>
            <a:endParaRPr lang="en-US" dirty="0" smtClean="0"/>
          </a:p>
        </p:txBody>
      </p:sp>
      <p:sp>
        <p:nvSpPr>
          <p:cNvPr id="23" name="Rectangle 22"/>
          <p:cNvSpPr/>
          <p:nvPr/>
        </p:nvSpPr>
        <p:spPr>
          <a:xfrm>
            <a:off x="6339566" y="2895600"/>
            <a:ext cx="2107748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In NIO and socket implementation</a:t>
            </a:r>
          </a:p>
        </p:txBody>
      </p:sp>
      <p:sp>
        <p:nvSpPr>
          <p:cNvPr id="11" name="Flowchart: Process 10"/>
          <p:cNvSpPr/>
          <p:nvPr/>
        </p:nvSpPr>
        <p:spPr>
          <a:xfrm>
            <a:off x="2914696" y="1715133"/>
            <a:ext cx="3118664" cy="817695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Local  bounded buffer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 lookup(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aSource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2914696" y="4744904"/>
            <a:ext cx="3118664" cy="817695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Local  bounded buffer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 lookup(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aSource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4350978" y="2526754"/>
            <a:ext cx="7578" cy="304799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441371" y="5562599"/>
            <a:ext cx="7578" cy="304799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8" name="~PP767.WAV">
            <a:hlinkClick r:id="" action="ppaction://media"/>
          </p:cNvPr>
          <p:cNvPicPr>
            <a:picLocks noRot="1" noChangeAspect="1"/>
          </p:cNvPicPr>
          <p:nvPr>
            <a:wavAudioFile r:embed="rId2" name="~PP76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91419474"/>
      </p:ext>
    </p:extLst>
  </p:cSld>
  <p:clrMapOvr>
    <a:masterClrMapping/>
  </p:clrMapOvr>
  <p:transition advTm="4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 animBg="1"/>
      <p:bldP spid="3" grpId="0" animBg="1"/>
      <p:bldP spid="21" grpId="0" animBg="1"/>
      <p:bldP spid="27" grpId="0" animBg="1"/>
      <p:bldP spid="20" grpId="0" animBg="1"/>
      <p:bldP spid="22" grpId="0" animBg="1"/>
      <p:bldP spid="23" grpId="0" animBg="1"/>
      <p:bldP spid="11" grpId="0" animBg="1"/>
      <p:bldP spid="13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 Return Value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828800" y="1447800"/>
            <a:ext cx="20574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RPCReturnValue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86200" y="1600200"/>
            <a:ext cx="22098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 </a:t>
            </a:r>
            <a:r>
              <a:rPr lang="en-US" dirty="0" err="1" smtClean="0"/>
              <a:t>returnValue</a:t>
            </a:r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1295400" y="3429000"/>
            <a:ext cx="5410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Id sent to match with call</a:t>
            </a:r>
          </a:p>
        </p:txBody>
      </p:sp>
      <p:pic>
        <p:nvPicPr>
          <p:cNvPr id="7" name="~PP3607.WAV">
            <a:hlinkClick r:id="" action="ppaction://media"/>
          </p:cNvPr>
          <p:cNvPicPr>
            <a:picLocks noRot="1" noChangeAspect="1"/>
          </p:cNvPicPr>
          <p:nvPr>
            <a:wavAudioFile r:embed="rId2" name="~PP360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709154166"/>
      </p:ext>
    </p:extLst>
  </p:cSld>
  <p:clrMapOvr>
    <a:masterClrMapping/>
  </p:clrMapOvr>
  <p:transition advTm="2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Specialized Bounded Buffer: </a:t>
            </a:r>
            <a:r>
              <a:rPr lang="en-US" dirty="0" err="1" smtClean="0"/>
              <a:t>AnRPCReturnValueQueue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371600"/>
            <a:ext cx="8305800" cy="480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putReturnValue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RPCReturnValue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message)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returnValueQueue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.put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(message);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takeReturnValue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RPCReturnValue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message =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returnValueQueue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.take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Object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possiblyRemoteRetVal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message.getReturnValue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Object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returnValue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localRemoteReferenceTranslator</a:t>
            </a:r>
            <a:endParaRPr lang="en-US" sz="1600" dirty="0" smtClean="0">
              <a:solidFill>
                <a:srgbClr val="0000C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.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transformReceivedReference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possiblyRemoteRetVal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returnValue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1741.WAV">
            <a:hlinkClick r:id="" action="ppaction://media"/>
          </p:cNvPr>
          <p:cNvPicPr>
            <a:picLocks noRot="1" noChangeAspect="1"/>
          </p:cNvPicPr>
          <p:nvPr>
            <a:wavAudioFile r:embed="rId1" name="~PP174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0887994"/>
      </p:ext>
    </p:extLst>
  </p:cSld>
  <p:clrMapOvr>
    <a:masterClrMapping/>
  </p:clrMapOvr>
  <p:transition advTm="1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 Call Completer: Helper Classes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91885" y="4038600"/>
            <a:ext cx="2021135" cy="10900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AnAbstractDuplexSentCallCompleter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2413021" y="4126414"/>
            <a:ext cx="3911579" cy="9143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bstract protected </a:t>
            </a:r>
            <a:r>
              <a:rPr lang="en-US" dirty="0" err="1" smtClean="0"/>
              <a:t>processReturnValue</a:t>
            </a:r>
            <a:r>
              <a:rPr lang="en-US" dirty="0" smtClean="0"/>
              <a:t>(String </a:t>
            </a:r>
            <a:r>
              <a:rPr lang="en-US" dirty="0" err="1"/>
              <a:t>aSource</a:t>
            </a:r>
            <a:r>
              <a:rPr lang="en-US" dirty="0"/>
              <a:t>, Object </a:t>
            </a:r>
            <a:r>
              <a:rPr lang="en-US" dirty="0" err="1"/>
              <a:t>aMessage</a:t>
            </a:r>
            <a:r>
              <a:rPr lang="en-US" dirty="0" smtClean="0"/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000" y="1295400"/>
            <a:ext cx="1850571" cy="2057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AnAbstract</a:t>
            </a:r>
            <a:r>
              <a:rPr lang="en-US" sz="1600" dirty="0" smtClean="0"/>
              <a:t> </a:t>
            </a:r>
            <a:r>
              <a:rPr lang="en-US" sz="1600" dirty="0" err="1" smtClean="0"/>
              <a:t>SimplexSentCallCompleter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2264228" y="1371600"/>
            <a:ext cx="4060372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rotected abstract Object </a:t>
            </a:r>
            <a:r>
              <a:rPr lang="en-US" dirty="0" err="1" smtClean="0"/>
              <a:t>returnValueOfRemoteProcedureCall</a:t>
            </a:r>
            <a:r>
              <a:rPr lang="en-US" dirty="0" smtClean="0"/>
              <a:t>(String </a:t>
            </a:r>
            <a:r>
              <a:rPr lang="en-US" dirty="0" err="1" smtClean="0"/>
              <a:t>aSource</a:t>
            </a:r>
            <a:r>
              <a:rPr lang="en-US" dirty="0" smtClean="0"/>
              <a:t>, </a:t>
            </a:r>
            <a:r>
              <a:rPr lang="en-US" dirty="0"/>
              <a:t>Call </a:t>
            </a:r>
            <a:r>
              <a:rPr lang="en-US" dirty="0" err="1"/>
              <a:t>aCall</a:t>
            </a:r>
            <a:r>
              <a:rPr lang="en-US" dirty="0" smtClean="0"/>
              <a:t>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64228" y="2334986"/>
            <a:ext cx="4060372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rotected abstract Object </a:t>
            </a:r>
            <a:r>
              <a:rPr lang="en-US" dirty="0" err="1" smtClean="0"/>
              <a:t>returnValueOfRemoteFunctionCall</a:t>
            </a:r>
            <a:r>
              <a:rPr lang="en-US" dirty="0" smtClean="0"/>
              <a:t>( String </a:t>
            </a:r>
            <a:r>
              <a:rPr lang="en-US" dirty="0" err="1" smtClean="0"/>
              <a:t>aSource</a:t>
            </a:r>
            <a:r>
              <a:rPr lang="en-US" dirty="0" smtClean="0"/>
              <a:t>, </a:t>
            </a:r>
            <a:r>
              <a:rPr lang="en-US" dirty="0"/>
              <a:t>Call </a:t>
            </a:r>
            <a:r>
              <a:rPr lang="en-US" dirty="0" err="1"/>
              <a:t>aCall</a:t>
            </a:r>
            <a:r>
              <a:rPr lang="en-US" dirty="0" smtClean="0"/>
              <a:t>)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306285" y="33528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ight Arrow 28"/>
          <p:cNvSpPr/>
          <p:nvPr/>
        </p:nvSpPr>
        <p:spPr>
          <a:xfrm flipH="1">
            <a:off x="6400798" y="1257236"/>
            <a:ext cx="2133602" cy="952564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Non blocking, simply returns</a:t>
            </a:r>
            <a:endParaRPr lang="en-US" dirty="0"/>
          </a:p>
        </p:txBody>
      </p:sp>
      <p:sp>
        <p:nvSpPr>
          <p:cNvPr id="32" name="Right Arrow 31"/>
          <p:cNvSpPr/>
          <p:nvPr/>
        </p:nvSpPr>
        <p:spPr>
          <a:xfrm flipH="1">
            <a:off x="6433455" y="2302265"/>
            <a:ext cx="2133602" cy="952564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Blocks for return value</a:t>
            </a:r>
          </a:p>
        </p:txBody>
      </p:sp>
      <p:sp>
        <p:nvSpPr>
          <p:cNvPr id="33" name="Right Arrow 32"/>
          <p:cNvSpPr/>
          <p:nvPr/>
        </p:nvSpPr>
        <p:spPr>
          <a:xfrm flipH="1">
            <a:off x="6335485" y="4088249"/>
            <a:ext cx="2133602" cy="952564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Unblocks</a:t>
            </a:r>
            <a:endParaRPr lang="en-US" dirty="0"/>
          </a:p>
        </p:txBody>
      </p:sp>
      <p:pic>
        <p:nvPicPr>
          <p:cNvPr id="12" name="~PP3645.WAV">
            <a:hlinkClick r:id="" action="ppaction://media"/>
          </p:cNvPr>
          <p:cNvPicPr>
            <a:picLocks noRot="1" noChangeAspect="1"/>
          </p:cNvPicPr>
          <p:nvPr>
            <a:wavAudioFile r:embed="rId1" name="~PP364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4562376"/>
      </p:ext>
    </p:extLst>
  </p:cSld>
  <p:clrMapOvr>
    <a:masterClrMapping/>
  </p:clrMapOvr>
  <p:transition advTm="1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Producer/Consumer Calls in: </a:t>
            </a:r>
            <a:r>
              <a:rPr lang="en-US" dirty="0" err="1" smtClean="0"/>
              <a:t>ADuplexSentCallCompleter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3400" y="1295400"/>
            <a:ext cx="7848600" cy="449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smtClean="0">
                <a:latin typeface="Courier New"/>
              </a:rPr>
              <a:t>//called by sending thread</a:t>
            </a:r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returnValueOfRemoteFunctionCall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aRemoteEndPoint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RPCReturnValueQueue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rpcReturnValueReceiver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getRPCReturnValueReceiver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aRemoteEndPoint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Object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returnValue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rpcReturnValueReceiver.takeReturnValue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Tracer.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info(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smtClean="0">
                <a:solidFill>
                  <a:srgbClr val="2A00FF"/>
                </a:solidFill>
                <a:latin typeface="Courier New"/>
              </a:rPr>
              <a:t>"took return value:"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returnValue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returnValue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 smtClean="0"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latin typeface="Courier New"/>
              </a:rPr>
              <a:t>//called by receiving thread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protected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processReturnValue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(String source, Object message)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RPCReturnValueQueue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rpcReturnValueReceiver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getRPCReturnValueReceiver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(source);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rpcReturnValueReceiver.putReturnValue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RPCReturnValue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message);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1592.WAV">
            <a:hlinkClick r:id="" action="ppaction://media"/>
          </p:cNvPr>
          <p:cNvPicPr>
            <a:picLocks noRot="1" noChangeAspect="1"/>
          </p:cNvPicPr>
          <p:nvPr>
            <a:wavAudioFile r:embed="rId1" name="~PP159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8862495"/>
      </p:ext>
    </p:extLst>
  </p:cSld>
  <p:clrMapOvr>
    <a:masterClrMapping/>
  </p:clrMapOvr>
  <p:transition advTm="1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35528" y="2928257"/>
            <a:ext cx="2269672" cy="805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smtClean="0"/>
              <a:t>#define PROG_NUM 1</a:t>
            </a:r>
          </a:p>
          <a:p>
            <a:r>
              <a:rPr lang="en-US" sz="1400" dirty="0" smtClean="0"/>
              <a:t>#</a:t>
            </a:r>
            <a:r>
              <a:rPr lang="en-US" sz="1400" dirty="0"/>
              <a:t>define </a:t>
            </a:r>
            <a:r>
              <a:rPr lang="en-US" sz="1400" dirty="0" smtClean="0"/>
              <a:t>VERS_NUM </a:t>
            </a:r>
            <a:r>
              <a:rPr lang="en-US" sz="1400" dirty="0"/>
              <a:t>0 </a:t>
            </a:r>
            <a:endParaRPr lang="en-US" sz="1400" dirty="0" smtClean="0"/>
          </a:p>
          <a:p>
            <a:r>
              <a:rPr lang="en-US" sz="1400" dirty="0" smtClean="0"/>
              <a:t>#</a:t>
            </a:r>
            <a:r>
              <a:rPr lang="en-US" sz="1400" dirty="0"/>
              <a:t>define </a:t>
            </a:r>
            <a:r>
              <a:rPr lang="en-US" sz="1400" dirty="0" smtClean="0"/>
              <a:t>ADD_NUM 0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Full Application Awareness: Sun  non-OO RPC  (Review)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63886" y="4337957"/>
            <a:ext cx="28575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/>
              <a:t>float</a:t>
            </a:r>
            <a:r>
              <a:rPr lang="en-US" sz="1400" dirty="0"/>
              <a:t> add (s)</a:t>
            </a:r>
          </a:p>
          <a:p>
            <a:r>
              <a:rPr lang="en-US" sz="1400" dirty="0" smtClean="0"/>
              <a:t>S </a:t>
            </a:r>
            <a:r>
              <a:rPr lang="en-US" sz="1400" dirty="0"/>
              <a:t>*s;</a:t>
            </a:r>
          </a:p>
          <a:p>
            <a:r>
              <a:rPr lang="en-US" sz="1400" dirty="0"/>
              <a:t>{</a:t>
            </a:r>
          </a:p>
          <a:p>
            <a:r>
              <a:rPr lang="en-US" sz="1400" dirty="0"/>
              <a:t>    </a:t>
            </a:r>
            <a:r>
              <a:rPr lang="en-US" sz="1400" b="1" dirty="0"/>
              <a:t>return</a:t>
            </a:r>
            <a:r>
              <a:rPr lang="en-US" sz="1400" dirty="0"/>
              <a:t> (s-&gt;f1 + s-&gt;f2</a:t>
            </a:r>
            <a:r>
              <a:rPr lang="en-US" sz="1400" dirty="0" smtClean="0"/>
              <a:t>);</a:t>
            </a:r>
          </a:p>
          <a:p>
            <a:r>
              <a:rPr lang="en-US" sz="1400" dirty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544285" y="4509405"/>
            <a:ext cx="3755571" cy="16246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/>
              <a:t>S *s;</a:t>
            </a:r>
          </a:p>
          <a:p>
            <a:r>
              <a:rPr lang="en-US" sz="1400" b="1" dirty="0"/>
              <a:t>float</a:t>
            </a:r>
            <a:r>
              <a:rPr lang="en-US" sz="1400" dirty="0"/>
              <a:t> *result</a:t>
            </a:r>
            <a:r>
              <a:rPr lang="en-US" sz="1400" dirty="0" smtClean="0"/>
              <a:t>;</a:t>
            </a:r>
            <a:endParaRPr lang="en-US" sz="1400" dirty="0"/>
          </a:p>
          <a:p>
            <a:r>
              <a:rPr lang="en-US" sz="1400" dirty="0"/>
              <a:t>s-&gt;f1 = 3;</a:t>
            </a:r>
          </a:p>
          <a:p>
            <a:r>
              <a:rPr lang="en-US" sz="1400" dirty="0"/>
              <a:t>s-f2 = 4.12</a:t>
            </a:r>
            <a:r>
              <a:rPr lang="en-US" sz="1400" dirty="0" smtClean="0"/>
              <a:t>;</a:t>
            </a:r>
            <a:endParaRPr lang="en-US" sz="1400" dirty="0"/>
          </a:p>
          <a:p>
            <a:r>
              <a:rPr lang="en-US" sz="1400" dirty="0" err="1"/>
              <a:t>callrpc</a:t>
            </a:r>
            <a:r>
              <a:rPr lang="en-US" sz="1400" dirty="0"/>
              <a:t> (host, </a:t>
            </a:r>
            <a:r>
              <a:rPr lang="en-US" sz="1400" dirty="0" smtClean="0"/>
              <a:t>PROG_NUM, VERS_NUM,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ADD_NUM, </a:t>
            </a:r>
            <a:r>
              <a:rPr lang="en-US" sz="1400" dirty="0" err="1"/>
              <a:t>xdr_s</a:t>
            </a:r>
            <a:r>
              <a:rPr lang="en-US" sz="1400" dirty="0"/>
              <a:t>, s, </a:t>
            </a:r>
            <a:r>
              <a:rPr lang="en-US" sz="1400" dirty="0" err="1"/>
              <a:t>xdr_float</a:t>
            </a:r>
            <a:r>
              <a:rPr lang="en-US" sz="1400" dirty="0"/>
              <a:t>, result);</a:t>
            </a:r>
          </a:p>
          <a:p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800600" y="1752600"/>
            <a:ext cx="2558143" cy="17634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err="1"/>
              <a:t>xdr_s</a:t>
            </a:r>
            <a:r>
              <a:rPr lang="en-US" sz="1400" dirty="0"/>
              <a:t> (</a:t>
            </a:r>
            <a:r>
              <a:rPr lang="en-US" sz="1400" dirty="0" err="1"/>
              <a:t>xdrsp</a:t>
            </a:r>
            <a:r>
              <a:rPr lang="en-US" sz="1400" dirty="0"/>
              <a:t>, </a:t>
            </a:r>
            <a:r>
              <a:rPr lang="en-US" sz="1400" dirty="0" err="1"/>
              <a:t>arg</a:t>
            </a:r>
            <a:r>
              <a:rPr lang="en-US" sz="1400" dirty="0"/>
              <a:t>)</a:t>
            </a:r>
          </a:p>
          <a:p>
            <a:r>
              <a:rPr lang="en-US" sz="1400" dirty="0" smtClean="0"/>
              <a:t>XDRS </a:t>
            </a:r>
            <a:r>
              <a:rPr lang="en-US" sz="1400" dirty="0"/>
              <a:t>*</a:t>
            </a:r>
            <a:r>
              <a:rPr lang="en-US" sz="1400" dirty="0" err="1"/>
              <a:t>xdrsp</a:t>
            </a:r>
            <a:r>
              <a:rPr lang="en-US" sz="1400" dirty="0"/>
              <a:t>;</a:t>
            </a:r>
          </a:p>
          <a:p>
            <a:r>
              <a:rPr lang="en-US" sz="1400" dirty="0" smtClean="0"/>
              <a:t>S </a:t>
            </a:r>
            <a:r>
              <a:rPr lang="en-US" sz="1400" dirty="0"/>
              <a:t>*</a:t>
            </a:r>
            <a:r>
              <a:rPr lang="en-US" sz="1400" dirty="0" err="1"/>
              <a:t>arg</a:t>
            </a:r>
            <a:r>
              <a:rPr lang="en-US" sz="1400" dirty="0" smtClean="0"/>
              <a:t>; </a:t>
            </a:r>
          </a:p>
          <a:p>
            <a:r>
              <a:rPr lang="en-US" sz="1400" dirty="0" smtClean="0"/>
              <a:t>{</a:t>
            </a:r>
            <a:endParaRPr lang="en-US" sz="1400" dirty="0"/>
          </a:p>
          <a:p>
            <a:r>
              <a:rPr lang="en-US" sz="1400" dirty="0"/>
              <a:t>    </a:t>
            </a:r>
            <a:r>
              <a:rPr lang="en-US" sz="1400" dirty="0" err="1"/>
              <a:t>xdr_int</a:t>
            </a:r>
            <a:r>
              <a:rPr lang="en-US" sz="1400" dirty="0"/>
              <a:t> (</a:t>
            </a:r>
            <a:r>
              <a:rPr lang="en-US" sz="1400" dirty="0" err="1"/>
              <a:t>xdrsp</a:t>
            </a:r>
            <a:r>
              <a:rPr lang="en-US" sz="1400" dirty="0"/>
              <a:t>, &amp;</a:t>
            </a:r>
            <a:r>
              <a:rPr lang="en-US" sz="1400" dirty="0" err="1"/>
              <a:t>arg</a:t>
            </a:r>
            <a:r>
              <a:rPr lang="en-US" sz="1400" dirty="0"/>
              <a:t>-&gt;f1);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xdr_float</a:t>
            </a:r>
            <a:r>
              <a:rPr lang="en-US" sz="1400" dirty="0"/>
              <a:t> (</a:t>
            </a:r>
            <a:r>
              <a:rPr lang="en-US" sz="1400" dirty="0" err="1"/>
              <a:t>xdrsp</a:t>
            </a:r>
            <a:r>
              <a:rPr lang="en-US" sz="1400" dirty="0"/>
              <a:t>, &amp;</a:t>
            </a:r>
            <a:r>
              <a:rPr lang="en-US" sz="1400" dirty="0" err="1"/>
              <a:t>arg</a:t>
            </a:r>
            <a:r>
              <a:rPr lang="en-US" sz="1400" dirty="0"/>
              <a:t>-&gt;f2);</a:t>
            </a:r>
          </a:p>
          <a:p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8" name="Rounded Rectangle 7"/>
          <p:cNvSpPr/>
          <p:nvPr/>
        </p:nvSpPr>
        <p:spPr>
          <a:xfrm>
            <a:off x="3684814" y="990600"/>
            <a:ext cx="12954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9600" y="5900056"/>
            <a:ext cx="4419600" cy="9507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err="1" smtClean="0"/>
              <a:t>registerrpc</a:t>
            </a:r>
            <a:r>
              <a:rPr lang="en-US" sz="1400" dirty="0" smtClean="0"/>
              <a:t> </a:t>
            </a:r>
            <a:r>
              <a:rPr lang="en-US" sz="1400" dirty="0"/>
              <a:t>(</a:t>
            </a:r>
            <a:r>
              <a:rPr lang="en-US" sz="1400" dirty="0" smtClean="0"/>
              <a:t>PROG_NUM, VERS_NUM, ADD_NUM,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add</a:t>
            </a:r>
            <a:r>
              <a:rPr lang="en-US" sz="1400" dirty="0"/>
              <a:t>, </a:t>
            </a:r>
            <a:r>
              <a:rPr lang="en-US" sz="1400" dirty="0" err="1"/>
              <a:t>xdr_s</a:t>
            </a:r>
            <a:r>
              <a:rPr lang="en-US" sz="1400" dirty="0"/>
              <a:t>, </a:t>
            </a:r>
            <a:r>
              <a:rPr lang="en-US" sz="1400" dirty="0" err="1"/>
              <a:t>xdr_float</a:t>
            </a:r>
            <a:r>
              <a:rPr lang="en-US" sz="1400" dirty="0"/>
              <a:t> ) </a:t>
            </a:r>
            <a:r>
              <a:rPr lang="en-US" sz="1400" dirty="0" smtClean="0"/>
              <a:t>;</a:t>
            </a:r>
          </a:p>
          <a:p>
            <a:r>
              <a:rPr lang="en-US" sz="1400" dirty="0" err="1"/>
              <a:t>s</a:t>
            </a:r>
            <a:r>
              <a:rPr lang="en-US" sz="1400" dirty="0" err="1" smtClean="0"/>
              <a:t>vc_run</a:t>
            </a:r>
            <a:r>
              <a:rPr lang="en-US" sz="1400" dirty="0" smtClean="0"/>
              <a:t>();</a:t>
            </a:r>
            <a:endParaRPr lang="en-US" sz="1400" dirty="0"/>
          </a:p>
        </p:txBody>
      </p:sp>
      <p:sp>
        <p:nvSpPr>
          <p:cNvPr id="10" name="Rounded Rectangle 9"/>
          <p:cNvSpPr/>
          <p:nvPr/>
        </p:nvSpPr>
        <p:spPr>
          <a:xfrm>
            <a:off x="5649686" y="3733800"/>
            <a:ext cx="12954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90651" y="3886200"/>
            <a:ext cx="12954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aller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62491" y="1600200"/>
            <a:ext cx="2269672" cy="11756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 err="1" smtClean="0"/>
              <a:t>typedef</a:t>
            </a:r>
            <a:r>
              <a:rPr lang="en-US" sz="1400" dirty="0" smtClean="0"/>
              <a:t> </a:t>
            </a:r>
            <a:r>
              <a:rPr lang="en-US" sz="1400" b="1" dirty="0" err="1"/>
              <a:t>struct</a:t>
            </a:r>
            <a:r>
              <a:rPr lang="en-US" sz="1400" dirty="0"/>
              <a:t> {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</a:t>
            </a:r>
            <a:r>
              <a:rPr lang="en-US" sz="1400" b="1" dirty="0" err="1" smtClean="0"/>
              <a:t>int</a:t>
            </a:r>
            <a:r>
              <a:rPr lang="en-US" sz="1400" dirty="0" smtClean="0"/>
              <a:t> </a:t>
            </a:r>
            <a:r>
              <a:rPr lang="en-US" sz="1400" dirty="0"/>
              <a:t>f1;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</a:t>
            </a:r>
            <a:r>
              <a:rPr lang="en-US" sz="1400" b="1" dirty="0" smtClean="0"/>
              <a:t>float</a:t>
            </a:r>
            <a:r>
              <a:rPr lang="en-US" sz="1400" dirty="0" smtClean="0"/>
              <a:t> </a:t>
            </a:r>
            <a:r>
              <a:rPr lang="en-US" sz="1400" dirty="0"/>
              <a:t>f2 </a:t>
            </a:r>
            <a:endParaRPr lang="en-US" sz="1400" dirty="0" smtClean="0"/>
          </a:p>
          <a:p>
            <a:r>
              <a:rPr lang="en-US" sz="1400" dirty="0" smtClean="0"/>
              <a:t>} </a:t>
            </a:r>
            <a:r>
              <a:rPr lang="en-US" sz="1400" dirty="0"/>
              <a:t>S; </a:t>
            </a:r>
            <a:endParaRPr lang="en-US" sz="1400" dirty="0" smtClean="0"/>
          </a:p>
          <a:p>
            <a:r>
              <a:rPr lang="en-US" sz="1400" b="1" dirty="0" smtClean="0"/>
              <a:t>extern</a:t>
            </a:r>
            <a:r>
              <a:rPr lang="en-US" sz="1400" dirty="0" smtClean="0"/>
              <a:t> </a:t>
            </a:r>
            <a:r>
              <a:rPr lang="en-US" sz="1400" b="1" dirty="0"/>
              <a:t>float</a:t>
            </a:r>
            <a:r>
              <a:rPr lang="en-US" sz="1400" dirty="0"/>
              <a:t> add (); 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572371" y="1143000"/>
            <a:ext cx="1477556" cy="381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Add Interface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443038" y="1219200"/>
            <a:ext cx="1477556" cy="381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XDR Routines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8200" y="6096000"/>
            <a:ext cx="3244991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changed for full transparency?</a:t>
            </a:r>
          </a:p>
        </p:txBody>
      </p:sp>
      <p:pic>
        <p:nvPicPr>
          <p:cNvPr id="17" name="~PP687.WAV">
            <a:hlinkClick r:id="" action="ppaction://media"/>
          </p:cNvPr>
          <p:cNvPicPr>
            <a:picLocks noRot="1" noChangeAspect="1"/>
          </p:cNvPicPr>
          <p:nvPr>
            <a:wavAudioFile r:embed="rId2" name="~PP68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223239642"/>
      </p:ext>
    </p:extLst>
  </p:cSld>
  <p:clrMapOvr>
    <a:masterClrMapping/>
  </p:clrMapOvr>
  <p:transition advTm="1145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LocalRemoteReferenceTranslator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1066800"/>
            <a:ext cx="1524000" cy="480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LocalRemote</a:t>
            </a:r>
            <a:r>
              <a:rPr lang="en-US" sz="1600" dirty="0" smtClean="0"/>
              <a:t> Reference Translator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1676400" y="1143000"/>
            <a:ext cx="65532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Object </a:t>
            </a:r>
            <a:r>
              <a:rPr lang="en-US" dirty="0" err="1" smtClean="0"/>
              <a:t>transformReceivedReference</a:t>
            </a:r>
            <a:r>
              <a:rPr lang="en-US" dirty="0" smtClean="0"/>
              <a:t>(Object </a:t>
            </a:r>
            <a:r>
              <a:rPr lang="en-US" dirty="0" err="1" smtClean="0"/>
              <a:t>possiblyRemote</a:t>
            </a:r>
            <a:r>
              <a:rPr lang="en-US" dirty="0" smtClean="0"/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6400" y="1752600"/>
            <a:ext cx="65532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Object </a:t>
            </a:r>
            <a:r>
              <a:rPr lang="en-US" dirty="0" err="1" smtClean="0"/>
              <a:t>transformSentReference</a:t>
            </a:r>
            <a:r>
              <a:rPr lang="en-US" dirty="0" smtClean="0"/>
              <a:t> (Object </a:t>
            </a:r>
            <a:r>
              <a:rPr lang="en-US" dirty="0" err="1" smtClean="0"/>
              <a:t>possiblyRemote</a:t>
            </a:r>
            <a:r>
              <a:rPr lang="en-US" dirty="0" smtClean="0"/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6400" y="2362200"/>
            <a:ext cx="65532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/>
              <a:t>transformReceivedreferences</a:t>
            </a:r>
            <a:r>
              <a:rPr lang="en-US" dirty="0" smtClean="0"/>
              <a:t>(Object[] </a:t>
            </a:r>
            <a:r>
              <a:rPr lang="en-US" dirty="0" err="1" smtClean="0"/>
              <a:t>args</a:t>
            </a:r>
            <a:r>
              <a:rPr lang="en-US" dirty="0" smtClean="0"/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1676400" y="2971800"/>
            <a:ext cx="65532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/>
              <a:t>transformSentRemoteReferences</a:t>
            </a:r>
            <a:r>
              <a:rPr lang="en-US" dirty="0" smtClean="0"/>
              <a:t>(Object[] </a:t>
            </a:r>
            <a:r>
              <a:rPr lang="en-US" dirty="0" err="1" smtClean="0"/>
              <a:t>args</a:t>
            </a:r>
            <a:r>
              <a:rPr lang="en-US" dirty="0" smtClean="0"/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6096000"/>
            <a:ext cx="6553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Delegation analogue of Java </a:t>
            </a:r>
            <a:r>
              <a:rPr lang="en-US" dirty="0" err="1" smtClean="0"/>
              <a:t>ReplaceObject</a:t>
            </a:r>
            <a:r>
              <a:rPr lang="en-US" dirty="0" smtClean="0"/>
              <a:t> overriding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76400" y="3581400"/>
            <a:ext cx="65532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Object </a:t>
            </a:r>
            <a:r>
              <a:rPr lang="en-US" dirty="0" err="1" smtClean="0"/>
              <a:t>getProxy</a:t>
            </a:r>
            <a:r>
              <a:rPr lang="en-US" dirty="0" smtClean="0"/>
              <a:t>(Object </a:t>
            </a:r>
            <a:r>
              <a:rPr lang="en-US" dirty="0" err="1" smtClean="0"/>
              <a:t>remoteSerializable</a:t>
            </a:r>
            <a:r>
              <a:rPr lang="en-US" dirty="0" smtClean="0"/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76400" y="4191000"/>
            <a:ext cx="6553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/>
              <a:t>connectRemoteAndRemoteSerializable</a:t>
            </a:r>
            <a:r>
              <a:rPr lang="en-US" dirty="0" smtClean="0"/>
              <a:t>(Object </a:t>
            </a:r>
            <a:r>
              <a:rPr lang="en-US" dirty="0" err="1" smtClean="0"/>
              <a:t>remoteSerializable</a:t>
            </a:r>
            <a:r>
              <a:rPr lang="en-US" dirty="0" smtClean="0"/>
              <a:t>, Object remote)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76400" y="4876800"/>
            <a:ext cx="65532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Object </a:t>
            </a:r>
            <a:r>
              <a:rPr lang="en-US" dirty="0" err="1" smtClean="0"/>
              <a:t>createRemoteSerializable</a:t>
            </a:r>
            <a:r>
              <a:rPr lang="en-US" dirty="0" smtClean="0"/>
              <a:t> (</a:t>
            </a:r>
          </a:p>
          <a:p>
            <a:r>
              <a:rPr lang="en-US" dirty="0" smtClean="0"/>
              <a:t>    String </a:t>
            </a:r>
            <a:r>
              <a:rPr lang="en-US" dirty="0" err="1" smtClean="0"/>
              <a:t>remoteEndName</a:t>
            </a:r>
            <a:r>
              <a:rPr lang="en-US" dirty="0" smtClean="0"/>
              <a:t>, String </a:t>
            </a:r>
            <a:r>
              <a:rPr lang="en-US" dirty="0" err="1" smtClean="0"/>
              <a:t>aClass</a:t>
            </a:r>
            <a:r>
              <a:rPr lang="en-US" dirty="0" smtClean="0"/>
              <a:t>,</a:t>
            </a:r>
          </a:p>
          <a:p>
            <a:r>
              <a:rPr lang="en-US" dirty="0" smtClean="0"/>
              <a:t>   String </a:t>
            </a:r>
            <a:r>
              <a:rPr lang="en-US" dirty="0" err="1" smtClean="0"/>
              <a:t>anObjectName</a:t>
            </a:r>
            <a:r>
              <a:rPr lang="en-US" dirty="0" smtClean="0"/>
              <a:t>)</a:t>
            </a:r>
          </a:p>
        </p:txBody>
      </p:sp>
      <p:pic>
        <p:nvPicPr>
          <p:cNvPr id="14" name="~PP3870.WAV">
            <a:hlinkClick r:id="" action="ppaction://media"/>
          </p:cNvPr>
          <p:cNvPicPr>
            <a:picLocks noRot="1" noChangeAspect="1"/>
          </p:cNvPicPr>
          <p:nvPr>
            <a:wavAudioFile r:embed="rId1" name="~PP387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transformSentReference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lowchart: Decision 4"/>
          <p:cNvSpPr/>
          <p:nvPr/>
        </p:nvSpPr>
        <p:spPr>
          <a:xfrm>
            <a:off x="2423244" y="1066800"/>
            <a:ext cx="2758356" cy="1066800"/>
          </a:xfrm>
          <a:prstGeom prst="flowChartDecis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Remote?</a:t>
            </a:r>
          </a:p>
        </p:txBody>
      </p:sp>
      <p:sp>
        <p:nvSpPr>
          <p:cNvPr id="12" name="Flowchart: Decision 11"/>
          <p:cNvSpPr/>
          <p:nvPr/>
        </p:nvSpPr>
        <p:spPr>
          <a:xfrm>
            <a:off x="2438400" y="2514600"/>
            <a:ext cx="2743200" cy="1066800"/>
          </a:xfrm>
          <a:prstGeom prst="flowChartDecis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Proxy Cached?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47721" y="1257300"/>
            <a:ext cx="1143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Return reference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16513" y="2705100"/>
            <a:ext cx="1224642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Return proxy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03593" y="3989613"/>
            <a:ext cx="2197658" cy="10831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Generate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name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for remote, and register it with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RPCRegistry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181600" y="1600200"/>
            <a:ext cx="466121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802422" y="2133601"/>
            <a:ext cx="7578" cy="380999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775055" y="5470072"/>
            <a:ext cx="2197658" cy="10831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Cache and return  proxy = {object name, interface name, source name} 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3810628" y="3608614"/>
            <a:ext cx="7578" cy="380999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3818206" y="5083625"/>
            <a:ext cx="7578" cy="380999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214257" y="3048000"/>
            <a:ext cx="466121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5634869" y="3799113"/>
            <a:ext cx="2747131" cy="10831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Stub proxy not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(RPC port and interface in invocation handler)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638800" y="4876800"/>
            <a:ext cx="2747131" cy="664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version sent</a:t>
            </a:r>
          </a:p>
        </p:txBody>
      </p:sp>
      <p:pic>
        <p:nvPicPr>
          <p:cNvPr id="18" name="~PP2051.WAV">
            <a:hlinkClick r:id="" action="ppaction://media"/>
          </p:cNvPr>
          <p:cNvPicPr>
            <a:picLocks noRot="1" noChangeAspect="1"/>
          </p:cNvPicPr>
          <p:nvPr>
            <a:wavAudioFile r:embed="rId1" name="~PP205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155131"/>
      </p:ext>
    </p:extLst>
  </p:cSld>
  <p:clrMapOvr>
    <a:masterClrMapping/>
  </p:clrMapOvr>
  <p:transition advTm="2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transformReceivedReference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lowchart: Decision 4"/>
          <p:cNvSpPr/>
          <p:nvPr/>
        </p:nvSpPr>
        <p:spPr>
          <a:xfrm>
            <a:off x="2423244" y="1066800"/>
            <a:ext cx="2758356" cy="1066800"/>
          </a:xfrm>
          <a:prstGeom prst="flowChartDecis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Proxy?</a:t>
            </a:r>
          </a:p>
        </p:txBody>
      </p:sp>
      <p:sp>
        <p:nvSpPr>
          <p:cNvPr id="12" name="Flowchart: Decision 11"/>
          <p:cNvSpPr/>
          <p:nvPr/>
        </p:nvSpPr>
        <p:spPr>
          <a:xfrm>
            <a:off x="2438400" y="5105400"/>
            <a:ext cx="2743200" cy="685800"/>
          </a:xfrm>
          <a:prstGeom prst="flowChartDecis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Local?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47721" y="1257300"/>
            <a:ext cx="1515078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Return reference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16512" y="2667000"/>
            <a:ext cx="1446287" cy="876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Return  cached stub proxy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181600" y="1600200"/>
            <a:ext cx="466121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802422" y="2133601"/>
            <a:ext cx="7578" cy="380999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057400" y="3962400"/>
            <a:ext cx="3416858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Generate and cache stub proxy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3810000" y="4724400"/>
            <a:ext cx="7578" cy="380999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214257" y="3048000"/>
            <a:ext cx="466121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8" name="Flowchart: Decision 17"/>
          <p:cNvSpPr/>
          <p:nvPr/>
        </p:nvSpPr>
        <p:spPr>
          <a:xfrm>
            <a:off x="2446606" y="2514600"/>
            <a:ext cx="2758356" cy="1066800"/>
          </a:xfrm>
          <a:prstGeom prst="flowChartDecis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Cached?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825784" y="3608614"/>
            <a:ext cx="7578" cy="380999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638800" y="4953000"/>
            <a:ext cx="1446287" cy="876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eturn new stub proxy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181600" y="5486400"/>
            <a:ext cx="466121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Right Arrow 22"/>
          <p:cNvSpPr/>
          <p:nvPr/>
        </p:nvSpPr>
        <p:spPr>
          <a:xfrm rot="18732521">
            <a:off x="-505057" y="536546"/>
            <a:ext cx="2411877" cy="2173863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 and receive flows must  share  </a:t>
            </a:r>
            <a:r>
              <a:rPr lang="en-US" dirty="0" err="1" smtClean="0"/>
              <a:t>lcoal</a:t>
            </a:r>
            <a:r>
              <a:rPr lang="en-US" dirty="0" smtClean="0"/>
              <a:t> remote reference translator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3810000" y="5791200"/>
            <a:ext cx="7578" cy="380999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667000" y="6172200"/>
            <a:ext cx="2286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return local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" name="~PP358.WAV">
            <a:hlinkClick r:id="" action="ppaction://media"/>
          </p:cNvPr>
          <p:cNvPicPr>
            <a:picLocks noRot="1" noChangeAspect="1"/>
          </p:cNvPicPr>
          <p:nvPr>
            <a:wavAudioFile r:embed="rId1" name="~PP35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31889128"/>
      </p:ext>
    </p:extLst>
  </p:cSld>
  <p:clrMapOvr>
    <a:masterClrMapping/>
  </p:clrMapOvr>
  <p:transition advTm="1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 Sent Reference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143000"/>
            <a:ext cx="8001000" cy="457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transformSentReference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Object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possiblyRemote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(!(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possiblyRemote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Remote))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possiblyRemote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Remote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(Remote)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possiblyRemote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RemoteSerializable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remoteSerializable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remoteToRemoteSerializable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.get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(remote);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remoteSerializable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String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GENERATED_SUFFIX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objectId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objectId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duplexRPCInputPort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.register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remote);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remoteSerializable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ARemoteSerializable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duplexRPCInputPort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.getLocalName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(),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remote.getClass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getName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remoteToRemoteSerializable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.put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(remote,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remoteSerializable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remoteSerializable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2682.WAV">
            <a:hlinkClick r:id="" action="ppaction://media"/>
          </p:cNvPr>
          <p:cNvPicPr>
            <a:picLocks noRot="1" noChangeAspect="1"/>
          </p:cNvPicPr>
          <p:nvPr>
            <a:wavAudioFile r:embed="rId1" name="~PP268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 Received Reference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219200"/>
            <a:ext cx="80010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transformReceivedReference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(Object  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possiblyRemoteSerializable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(!(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possiblyRemoteSerializable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RemoteSerializable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possiblyRemoteSerializable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RemoteSerializable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remoteSerializable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RemoteSerializable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possiblyRemoteSerializable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Object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localObject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duplexRPCInputPort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.getServer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remoteSerializable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                       .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getObjectName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Object proxy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getProxy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remoteSerializable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661.WAV">
            <a:hlinkClick r:id="" action="ppaction://media"/>
          </p:cNvPr>
          <p:cNvPicPr>
            <a:picLocks noRot="1" noChangeAspect="1"/>
          </p:cNvPicPr>
          <p:nvPr>
            <a:wavAudioFile r:embed="rId1" name="~PP66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 Received Reference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066800"/>
            <a:ext cx="8382000" cy="541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(proxy ==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Class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remoteInterface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Class.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forName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remoteSerializable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.getTypeName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proxy = (Remote)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StaticRPCProxyGenerator.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generateRPCProxy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duplexRPCInputPort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remoteSerializable.getRemoteEndName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(),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remoteInterface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remoteSerializable.getObjectName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remoteSerializableToProxy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.put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remoteSerializable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proxy);</a:t>
            </a:r>
          </a:p>
          <a:p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     // with traditional map a call back for </a:t>
            </a:r>
            <a:r>
              <a:rPr lang="en-US" sz="1600" dirty="0" err="1" smtClean="0">
                <a:solidFill>
                  <a:srgbClr val="3F7F5F"/>
                </a:solidFill>
                <a:latin typeface="Courier New"/>
              </a:rPr>
              <a:t>hashcode</a:t>
            </a:r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 happens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remoteToRemoteSerializable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.put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(proxy,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remoteSerializable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localObject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!=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remoteToRemoteSerializable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.put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localObject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        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remoteSerializable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localObject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!=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localObject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proxy;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3890.WAV">
            <a:hlinkClick r:id="" action="ppaction://media"/>
          </p:cNvPr>
          <p:cNvPicPr>
            <a:picLocks noRot="1" noChangeAspect="1"/>
          </p:cNvPicPr>
          <p:nvPr>
            <a:wavAudioFile r:embed="rId1" name="~PP389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Duplex RPC Proxy Generator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219200"/>
            <a:ext cx="8382000" cy="403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generateRPCProxy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Class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anObjectName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remoteSerializable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localRemoteReferenceTranslator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.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createRemoteSerializable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aClass.getName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anObjectName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  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localRemoteReferenceTranslator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.getProxy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remoteSerializable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!=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.generateRPCProxy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anObjectName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localRemoteReferenceTranslator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.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connectRemoteAndRemoteSerializable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remoteSerializable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2493.WAV">
            <a:hlinkClick r:id="" action="ppaction://media"/>
          </p:cNvPr>
          <p:cNvPicPr>
            <a:picLocks noRot="1" noChangeAspect="1"/>
          </p:cNvPicPr>
          <p:nvPr>
            <a:wavAudioFile r:embed="rId1" name="~PP249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219200"/>
            <a:ext cx="83820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Counter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Remote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increment(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3030.WAV">
            <a:hlinkClick r:id="" action="ppaction://media"/>
          </p:cNvPr>
          <p:cNvPicPr>
            <a:picLocks noRot="1" noChangeAspect="1"/>
          </p:cNvPicPr>
          <p:nvPr>
            <a:wavAudioFile r:embed="rId1" name="~PP303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ACounter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219200"/>
            <a:ext cx="8382000" cy="3733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Counter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 smtClean="0">
              <a:solidFill>
                <a:srgbClr val="646464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increment(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+=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val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 smtClean="0">
              <a:solidFill>
                <a:srgbClr val="646464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equals(Object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otherObject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(!(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otherObject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Counter))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== ((Counter)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otherObject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600" dirty="0" smtClean="0"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127.WAV">
            <a:hlinkClick r:id="" action="ppaction://media"/>
          </p:cNvPr>
          <p:cNvPicPr>
            <a:picLocks noRot="1" noChangeAspect="1"/>
          </p:cNvPicPr>
          <p:nvPr>
            <a:wavAudioFile r:embed="rId1" name="~PP12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ComparableCounter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524000"/>
            <a:ext cx="83820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Counter{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greater(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pic>
        <p:nvPicPr>
          <p:cNvPr id="4" name="~PP9.WAV">
            <a:hlinkClick r:id="" action="ppaction://media"/>
          </p:cNvPr>
          <p:cNvPicPr>
            <a:picLocks noRot="1" noChangeAspect="1"/>
          </p:cNvPicPr>
          <p:nvPr>
            <a:wavAudioFile r:embed="rId1" name="~PP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Full  Application Transparency: Cedar RPC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81600" y="3782786"/>
            <a:ext cx="2378529" cy="10940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/>
              <a:t>float</a:t>
            </a:r>
            <a:r>
              <a:rPr lang="en-US" sz="1400" dirty="0"/>
              <a:t> add </a:t>
            </a:r>
            <a:r>
              <a:rPr lang="en-US" sz="1400" dirty="0" smtClean="0"/>
              <a:t>(p1, p2)</a:t>
            </a:r>
            <a:endParaRPr lang="en-US" sz="1400" dirty="0"/>
          </a:p>
          <a:p>
            <a:r>
              <a:rPr lang="en-US" sz="1400" b="1" dirty="0" err="1"/>
              <a:t>int</a:t>
            </a:r>
            <a:r>
              <a:rPr lang="en-US" sz="1400" dirty="0"/>
              <a:t> p, </a:t>
            </a:r>
            <a:r>
              <a:rPr lang="en-US" sz="1400" b="1" dirty="0"/>
              <a:t>float</a:t>
            </a:r>
            <a:r>
              <a:rPr lang="en-US" sz="1400" dirty="0"/>
              <a:t> p2;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r>
              <a:rPr lang="en-US" sz="1400" dirty="0" smtClean="0"/>
              <a:t>{   </a:t>
            </a:r>
          </a:p>
          <a:p>
            <a:r>
              <a:rPr lang="en-US" sz="1400" b="1" dirty="0"/>
              <a:t> </a:t>
            </a:r>
            <a:r>
              <a:rPr lang="en-US" sz="1400" b="1" dirty="0" smtClean="0"/>
              <a:t>  return</a:t>
            </a:r>
            <a:r>
              <a:rPr lang="en-US" sz="1400" dirty="0" smtClean="0"/>
              <a:t> p1 + p2;</a:t>
            </a:r>
          </a:p>
          <a:p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8" name="Rounded Rectangle 7"/>
          <p:cNvSpPr/>
          <p:nvPr/>
        </p:nvSpPr>
        <p:spPr>
          <a:xfrm>
            <a:off x="3684814" y="990600"/>
            <a:ext cx="12954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74093" y="3096984"/>
            <a:ext cx="1295400" cy="3483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aller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004331" y="2122714"/>
            <a:ext cx="2656366" cy="6966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 smtClean="0"/>
              <a:t>extern</a:t>
            </a:r>
            <a:r>
              <a:rPr lang="en-US" sz="1400" dirty="0" smtClean="0"/>
              <a:t> </a:t>
            </a:r>
            <a:r>
              <a:rPr lang="en-US" sz="1400" b="1" dirty="0"/>
              <a:t>float</a:t>
            </a:r>
            <a:r>
              <a:rPr lang="en-US" sz="1400" dirty="0"/>
              <a:t> add </a:t>
            </a:r>
            <a:r>
              <a:rPr lang="en-US" sz="1400" dirty="0" smtClean="0"/>
              <a:t>(p1, p2) </a:t>
            </a:r>
          </a:p>
          <a:p>
            <a:r>
              <a:rPr lang="en-US" sz="1400" b="1" dirty="0" err="1" smtClean="0"/>
              <a:t>int</a:t>
            </a:r>
            <a:r>
              <a:rPr lang="en-US" sz="1400" dirty="0" smtClean="0"/>
              <a:t> p, </a:t>
            </a:r>
            <a:r>
              <a:rPr lang="en-US" sz="1400" b="1" dirty="0" smtClean="0"/>
              <a:t>float</a:t>
            </a:r>
            <a:r>
              <a:rPr lang="en-US" sz="1400" dirty="0" smtClean="0"/>
              <a:t> p2;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62129" y="3733800"/>
            <a:ext cx="2090671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/>
              <a:t>r</a:t>
            </a:r>
            <a:r>
              <a:rPr lang="en-US" sz="1400" dirty="0" smtClean="0"/>
              <a:t>esult = add(3, 4.12);</a:t>
            </a:r>
            <a:endParaRPr lang="en-US" sz="1400" dirty="0"/>
          </a:p>
        </p:txBody>
      </p:sp>
      <p:sp>
        <p:nvSpPr>
          <p:cNvPr id="34" name="Rounded Rectangle 33"/>
          <p:cNvSpPr/>
          <p:nvPr/>
        </p:nvSpPr>
        <p:spPr>
          <a:xfrm>
            <a:off x="3453058" y="1676400"/>
            <a:ext cx="1477556" cy="381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Add Interface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489247" y="3091541"/>
            <a:ext cx="1295400" cy="38099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860409" y="6019800"/>
            <a:ext cx="4662854" cy="47538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Assume fully aware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rpc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given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860409" y="5428503"/>
            <a:ext cx="4662854" cy="47538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implement fully transparent RPC?</a:t>
            </a:r>
          </a:p>
        </p:txBody>
      </p:sp>
      <p:pic>
        <p:nvPicPr>
          <p:cNvPr id="12" name="~PP2255.WAV">
            <a:hlinkClick r:id="" action="ppaction://media"/>
          </p:cNvPr>
          <p:cNvPicPr>
            <a:picLocks noRot="1" noChangeAspect="1"/>
          </p:cNvPicPr>
          <p:nvPr>
            <a:wavAudioFile r:embed="rId2" name="~PP225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898443026"/>
      </p:ext>
    </p:extLst>
  </p:cSld>
  <p:clrMapOvr>
    <a:masterClrMapping/>
  </p:clrMapOvr>
  <p:transition advTm="341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6" grpId="0" animBg="1"/>
      <p:bldP spid="37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AComparableCounter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524000"/>
            <a:ext cx="83820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AComparableCounter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greater(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&lt;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aCounter.getValue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else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3207.WAV">
            <a:hlinkClick r:id="" action="ppaction://media"/>
          </p:cNvPr>
          <p:cNvPicPr>
            <a:picLocks noRot="1" noChangeAspect="1"/>
          </p:cNvPicPr>
          <p:nvPr>
            <a:wavAudioFile r:embed="rId1" name="~PP320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524000"/>
            <a:ext cx="8382000" cy="449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GIPCComparableCounterServer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omparableCounterLauncher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DuplexRPCServerInputPort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aServerInputPort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DuplexRPCInputPortSelector.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createDuplexRPCServerInputPort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              SERVER_PORT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SERVER_NAME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counter1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AComparableCounter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counter2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AComparableCounter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aServerInputPort.register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COUNTER1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, counter1);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aServerInputPort.register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COUNTER2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, counter2);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aServerInputPort.connect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3843.WAV">
            <a:hlinkClick r:id="" action="ppaction://media"/>
          </p:cNvPr>
          <p:cNvPicPr>
            <a:picLocks noRot="1" noChangeAspect="1"/>
          </p:cNvPicPr>
          <p:nvPr>
            <a:wavAudioFile r:embed="rId1" name="~PP384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524000"/>
            <a:ext cx="8382000" cy="312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DuplexRPCClientInputPort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aClientInputPort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DuplexRPCInputPortSelector.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createDuplexRPCClientInputPort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dirty="0" smtClean="0">
                <a:solidFill>
                  <a:srgbClr val="2A00FF"/>
                </a:solidFill>
                <a:latin typeface="Courier New"/>
              </a:rPr>
              <a:t>      "</a:t>
            </a:r>
            <a:r>
              <a:rPr lang="en-US" sz="1600" dirty="0" err="1" smtClean="0">
                <a:solidFill>
                  <a:srgbClr val="2A00FF"/>
                </a:solidFill>
                <a:latin typeface="Courier New"/>
              </a:rPr>
              <a:t>localhost</a:t>
            </a:r>
            <a:r>
              <a:rPr lang="en-US" sz="1600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SERVER_PORT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SERVER_NAME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smtClean="0">
                <a:solidFill>
                  <a:srgbClr val="2A00FF"/>
                </a:solidFill>
                <a:latin typeface="Courier New"/>
              </a:rPr>
              <a:t>"counter client"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RPCProxyGenerator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rpcProxyGenerator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aClientInputPort.getRPCProxyGenerator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3491.WAV">
            <a:hlinkClick r:id="" action="ppaction://media"/>
          </p:cNvPr>
          <p:cNvPicPr>
            <a:picLocks noRot="1" noChangeAspect="1"/>
          </p:cNvPicPr>
          <p:nvPr>
            <a:wavAudioFile r:embed="rId1" name="~PP349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066800"/>
            <a:ext cx="84582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counter11 = 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rpcProxyGenerator.generateRPCProxy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ComparableCounter.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       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COUNTER1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counter12 = 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rpcProxyGenerator.generateRPCProxy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ComparableCounter.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COUNTER1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counter2 = 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rpcProxyGenerator.generateRPCProxy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ComparableCounter.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COUNTER2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aClientInputPort.connect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greaterCounter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counter11.greater(counter11);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greaterCounter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== counter11);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greaterCounter.equals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(counter11));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(counter12 == counter11);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(counter12.equals(counter11));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(counter11.hashCode() == 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                counter12.hashCode());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greaterCounter.hashCode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 == 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counter11.hashCode());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(counter11.equals(counter2));</a:t>
            </a:r>
          </a:p>
          <a:p>
            <a:r>
              <a:rPr lang="en-US" sz="1600" dirty="0" smtClean="0"/>
              <a:t>  } </a:t>
            </a:r>
            <a:r>
              <a:rPr lang="en-US" sz="1600" b="1" dirty="0" smtClean="0"/>
              <a:t>catch (Exception e) {</a:t>
            </a:r>
          </a:p>
          <a:p>
            <a:r>
              <a:rPr lang="en-US" sz="1600" dirty="0" smtClean="0"/>
              <a:t>    </a:t>
            </a:r>
            <a:r>
              <a:rPr lang="en-US" sz="1600" dirty="0" err="1" smtClean="0"/>
              <a:t>e.printStackTrace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}}}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4648200"/>
            <a:ext cx="2362200" cy="168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2768.WAV">
            <a:hlinkClick r:id="" action="ppaction://media"/>
          </p:cNvPr>
          <p:cNvPicPr>
            <a:picLocks noRot="1" noChangeAspect="1"/>
          </p:cNvPicPr>
          <p:nvPr>
            <a:wavAudioFile r:embed="rId2" name="~PP2768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3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217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Call Message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990600" y="990600"/>
            <a:ext cx="1371600" cy="1905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SerializableCall</a:t>
            </a:r>
            <a:endParaRPr lang="en-US" sz="1600" dirty="0"/>
          </a:p>
        </p:txBody>
      </p:sp>
      <p:pic>
        <p:nvPicPr>
          <p:cNvPr id="23" name="~PP1131.WAV">
            <a:hlinkClick r:id="" action="ppaction://media"/>
          </p:cNvPr>
          <p:cNvPicPr>
            <a:picLocks noRot="1" noChangeAspect="1"/>
          </p:cNvPicPr>
          <p:nvPr>
            <a:wavAudioFile r:embed="rId2" name="~PP113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62200" y="1567543"/>
            <a:ext cx="2438400" cy="7946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SerializableMethod</a:t>
            </a:r>
            <a:r>
              <a:rPr lang="en-US" dirty="0" smtClean="0"/>
              <a:t> </a:t>
            </a:r>
            <a:r>
              <a:rPr lang="en-US" dirty="0" err="1" smtClean="0"/>
              <a:t>serializableMethod</a:t>
            </a:r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2362200" y="1143000"/>
            <a:ext cx="2438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String  </a:t>
            </a:r>
            <a:r>
              <a:rPr lang="en-US" dirty="0" err="1" smtClean="0"/>
              <a:t>objectName</a:t>
            </a:r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2362200" y="2400300"/>
            <a:ext cx="24384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Object[]  </a:t>
            </a:r>
            <a:r>
              <a:rPr lang="en-US" dirty="0" err="1" smtClean="0"/>
              <a:t>args</a:t>
            </a:r>
            <a:endParaRPr lang="en-US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1447800" y="3657600"/>
            <a:ext cx="54102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not pass an array of three elements?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47800" y="3048000"/>
            <a:ext cx="54102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define a special type?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47800" y="4343400"/>
            <a:ext cx="5410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RPC Port IS-A Data Port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47800" y="4953000"/>
            <a:ext cx="5410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send non RPC messages to data port listeners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447800" y="5562600"/>
            <a:ext cx="5410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Assume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SerializableCall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will not be sent as data message by application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47800" y="6248400"/>
            <a:ext cx="5410200" cy="5007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but not all components bound to this type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029200" y="1447800"/>
            <a:ext cx="1371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SerializableMethod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6400800" y="1676400"/>
            <a:ext cx="22098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Method </a:t>
            </a:r>
            <a:r>
              <a:rPr lang="en-US" dirty="0" smtClean="0"/>
              <a:t>method()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315104239"/>
      </p:ext>
    </p:extLst>
  </p:cSld>
  <p:clrMapOvr>
    <a:masterClrMapping/>
  </p:clrMapOvr>
  <p:transition advTm="124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21" grpId="0" animBg="1"/>
      <p:bldP spid="25" grpId="0" animBg="1"/>
      <p:bldP spid="13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Call Message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990600" y="990600"/>
            <a:ext cx="1371600" cy="1905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SerializableCall</a:t>
            </a:r>
            <a:endParaRPr lang="en-US" sz="1600" dirty="0"/>
          </a:p>
        </p:txBody>
      </p:sp>
      <p:pic>
        <p:nvPicPr>
          <p:cNvPr id="23" name="~PP1131.WAV">
            <a:hlinkClick r:id="" action="ppaction://media"/>
          </p:cNvPr>
          <p:cNvPicPr>
            <a:picLocks noRot="1" noChangeAspect="1"/>
          </p:cNvPicPr>
          <p:nvPr>
            <a:wavAudioFile r:embed="rId2" name="~PP113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62200" y="1567543"/>
            <a:ext cx="2438400" cy="7946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SerializableMethod</a:t>
            </a:r>
            <a:r>
              <a:rPr lang="en-US" dirty="0" smtClean="0"/>
              <a:t> </a:t>
            </a:r>
            <a:r>
              <a:rPr lang="en-US" dirty="0" err="1" smtClean="0"/>
              <a:t>serializableMethod</a:t>
            </a:r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2362200" y="1143000"/>
            <a:ext cx="2438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String  </a:t>
            </a:r>
            <a:r>
              <a:rPr lang="en-US" dirty="0" err="1" smtClean="0"/>
              <a:t>objectName</a:t>
            </a:r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2362200" y="2400300"/>
            <a:ext cx="24384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Object[]  </a:t>
            </a:r>
            <a:r>
              <a:rPr lang="en-US" dirty="0" err="1" smtClean="0"/>
              <a:t>args</a:t>
            </a:r>
            <a:endParaRPr lang="en-US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1447800" y="3657600"/>
            <a:ext cx="54102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not pass an array of three elements?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47800" y="3048000"/>
            <a:ext cx="54102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define a special type?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47800" y="4343400"/>
            <a:ext cx="5410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RPC Port IS-A Data Port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47800" y="4953000"/>
            <a:ext cx="5410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send non RPC messages to data port listeners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447800" y="5562600"/>
            <a:ext cx="5410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Assume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SerializableCall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will not be sent as data message by application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47800" y="6248400"/>
            <a:ext cx="5410200" cy="5007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but not all components bound to this type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029200" y="1447800"/>
            <a:ext cx="1371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SerializableMethod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6400800" y="1676400"/>
            <a:ext cx="22098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Method </a:t>
            </a:r>
            <a:r>
              <a:rPr lang="en-US" dirty="0" smtClean="0"/>
              <a:t>method()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315104239"/>
      </p:ext>
    </p:extLst>
  </p:cSld>
  <p:clrMapOvr>
    <a:masterClrMapping/>
  </p:clrMapOvr>
  <p:transition advTm="124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21" grpId="0" animBg="1"/>
      <p:bldP spid="25" grpId="0" animBg="1"/>
      <p:bldP spid="13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 Return Value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828800" y="1447800"/>
            <a:ext cx="20574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RPCReturnValue</a:t>
            </a:r>
            <a:endParaRPr lang="en-US" dirty="0"/>
          </a:p>
        </p:txBody>
      </p:sp>
      <p:pic>
        <p:nvPicPr>
          <p:cNvPr id="23" name="~PP1131.WAV">
            <a:hlinkClick r:id="" action="ppaction://media"/>
          </p:cNvPr>
          <p:cNvPicPr>
            <a:picLocks noRot="1" noChangeAspect="1"/>
          </p:cNvPicPr>
          <p:nvPr>
            <a:wavAudioFile r:embed="rId2" name="~PP113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86200" y="1600200"/>
            <a:ext cx="22098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 </a:t>
            </a:r>
            <a:r>
              <a:rPr lang="en-US" dirty="0" err="1" smtClean="0"/>
              <a:t>returnValue</a:t>
            </a:r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1295400" y="3733800"/>
            <a:ext cx="5410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Assume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RPCReturnValue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will not be sent as data message by application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640371280"/>
      </p:ext>
    </p:extLst>
  </p:cSld>
  <p:clrMapOvr>
    <a:masterClrMapping/>
  </p:clrMapOvr>
  <p:transition advTm="124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RPC Registry</a:t>
            </a:r>
            <a:endParaRPr lang="en-US" dirty="0"/>
          </a:p>
        </p:txBody>
      </p:sp>
      <p:pic>
        <p:nvPicPr>
          <p:cNvPr id="23" name="~PP1131.WAV">
            <a:hlinkClick r:id="" action="ppaction://media"/>
          </p:cNvPr>
          <p:cNvPicPr>
            <a:picLocks noRot="1" noChangeAspect="1"/>
          </p:cNvPicPr>
          <p:nvPr>
            <a:wavAudioFile r:embed="rId2" name="~PP113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28600" y="1447800"/>
            <a:ext cx="1295400" cy="2971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RPCRegistry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24000" y="1524000"/>
            <a:ext cx="4343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void register(String </a:t>
            </a:r>
            <a:r>
              <a:rPr lang="en-US" dirty="0" err="1" smtClean="0"/>
              <a:t>aName</a:t>
            </a:r>
            <a:r>
              <a:rPr lang="en-US" dirty="0" smtClean="0"/>
              <a:t>, Object </a:t>
            </a:r>
            <a:r>
              <a:rPr lang="en-US" dirty="0" err="1" smtClean="0"/>
              <a:t>aServerObject</a:t>
            </a:r>
            <a:r>
              <a:rPr lang="en-US" dirty="0" smtClean="0"/>
              <a:t>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24000" y="3200400"/>
            <a:ext cx="4343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register(Object </a:t>
            </a:r>
            <a:r>
              <a:rPr lang="en-US" dirty="0" err="1" smtClean="0"/>
              <a:t>aServerObject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524000" y="2362200"/>
            <a:ext cx="4343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void register (Class </a:t>
            </a:r>
            <a:r>
              <a:rPr lang="en-US" dirty="0" err="1" smtClean="0"/>
              <a:t>aType</a:t>
            </a:r>
            <a:r>
              <a:rPr lang="en-US" dirty="0" smtClean="0"/>
              <a:t>, Object </a:t>
            </a:r>
            <a:r>
              <a:rPr lang="en-US" dirty="0" err="1" smtClean="0"/>
              <a:t>aRemoteObject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24000" y="3733800"/>
            <a:ext cx="4343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 </a:t>
            </a:r>
            <a:r>
              <a:rPr lang="en-US" dirty="0" err="1" smtClean="0"/>
              <a:t>getServer</a:t>
            </a:r>
            <a:r>
              <a:rPr lang="en-US" dirty="0" smtClean="0"/>
              <a:t>(String </a:t>
            </a:r>
            <a:r>
              <a:rPr lang="en-US" dirty="0" err="1" smtClean="0"/>
              <a:t>aName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4195027029"/>
      </p:ext>
    </p:extLst>
  </p:cSld>
  <p:clrMapOvr>
    <a:masterClrMapping/>
  </p:clrMapOvr>
  <p:transition advTm="124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RPC Registry Implementation</a:t>
            </a:r>
            <a:endParaRPr lang="en-US" dirty="0"/>
          </a:p>
        </p:txBody>
      </p:sp>
      <p:pic>
        <p:nvPicPr>
          <p:cNvPr id="23" name="~PP1131.WAV">
            <a:hlinkClick r:id="" action="ppaction://media"/>
          </p:cNvPr>
          <p:cNvPicPr>
            <a:picLocks noRot="1" noChangeAspect="1"/>
          </p:cNvPicPr>
          <p:nvPr>
            <a:wavAudioFile r:embed="rId2" name="~PP113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" y="1295400"/>
            <a:ext cx="75438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AnRPCRegistry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RPCRegistry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Map&lt;String, Object&gt;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nameToServer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HashMap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register(Class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aServerObject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nameToServer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.put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aType.getName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aServerObject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register(String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aServerObject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nameToServer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.put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aServerObject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dirty="0" smtClean="0"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register(Object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aServerObject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nameToServer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.put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aServerObject.getClass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getName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(),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aServerObject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getServer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nameToServer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10" name="Right Arrow 9"/>
          <p:cNvSpPr/>
          <p:nvPr/>
        </p:nvSpPr>
        <p:spPr>
          <a:xfrm rot="18820738">
            <a:off x="705077" y="5218280"/>
            <a:ext cx="2400300" cy="447950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Called by who?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4195027029"/>
      </p:ext>
    </p:extLst>
  </p:cSld>
  <p:clrMapOvr>
    <a:masterClrMapping/>
  </p:clrMapOvr>
  <p:transition advTm="124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35528" y="2928257"/>
            <a:ext cx="2269672" cy="805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smtClean="0"/>
              <a:t>#define PROG_NUM 1</a:t>
            </a:r>
          </a:p>
          <a:p>
            <a:r>
              <a:rPr lang="en-US" sz="1400" dirty="0" smtClean="0"/>
              <a:t>#</a:t>
            </a:r>
            <a:r>
              <a:rPr lang="en-US" sz="1400" dirty="0"/>
              <a:t>define </a:t>
            </a:r>
            <a:r>
              <a:rPr lang="en-US" sz="1400" dirty="0" smtClean="0"/>
              <a:t>VERS_NUM </a:t>
            </a:r>
            <a:r>
              <a:rPr lang="en-US" sz="1400" dirty="0"/>
              <a:t>0 </a:t>
            </a:r>
            <a:endParaRPr lang="en-US" sz="1400" dirty="0" smtClean="0"/>
          </a:p>
          <a:p>
            <a:r>
              <a:rPr lang="en-US" sz="1400" dirty="0" smtClean="0"/>
              <a:t>#</a:t>
            </a:r>
            <a:r>
              <a:rPr lang="en-US" sz="1400" dirty="0"/>
              <a:t>define </a:t>
            </a:r>
            <a:r>
              <a:rPr lang="en-US" sz="1400" dirty="0" smtClean="0"/>
              <a:t>ADD_NUM 0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Full Application Awareness: Sun  non-OO RPC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63886" y="4337957"/>
            <a:ext cx="28575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/>
              <a:t>float</a:t>
            </a:r>
            <a:r>
              <a:rPr lang="en-US" sz="1400" dirty="0"/>
              <a:t> add (s)</a:t>
            </a:r>
          </a:p>
          <a:p>
            <a:r>
              <a:rPr lang="en-US" sz="1400" dirty="0" smtClean="0"/>
              <a:t>S </a:t>
            </a:r>
            <a:r>
              <a:rPr lang="en-US" sz="1400" dirty="0"/>
              <a:t>*s;</a:t>
            </a:r>
          </a:p>
          <a:p>
            <a:r>
              <a:rPr lang="en-US" sz="1400" dirty="0"/>
              <a:t>{</a:t>
            </a:r>
          </a:p>
          <a:p>
            <a:r>
              <a:rPr lang="en-US" sz="1400" dirty="0"/>
              <a:t>    </a:t>
            </a:r>
            <a:r>
              <a:rPr lang="en-US" sz="1400" b="1" dirty="0"/>
              <a:t>return</a:t>
            </a:r>
            <a:r>
              <a:rPr lang="en-US" sz="1400" dirty="0"/>
              <a:t> (s-&gt;f1 + s-&gt;f2</a:t>
            </a:r>
            <a:r>
              <a:rPr lang="en-US" sz="1400" dirty="0" smtClean="0"/>
              <a:t>);</a:t>
            </a:r>
          </a:p>
          <a:p>
            <a:r>
              <a:rPr lang="en-US" sz="1400" dirty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544285" y="4509405"/>
            <a:ext cx="3755571" cy="16246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/>
              <a:t>S *s;</a:t>
            </a:r>
          </a:p>
          <a:p>
            <a:r>
              <a:rPr lang="en-US" sz="1400" b="1" dirty="0"/>
              <a:t>float</a:t>
            </a:r>
            <a:r>
              <a:rPr lang="en-US" sz="1400" dirty="0"/>
              <a:t> *result</a:t>
            </a:r>
            <a:r>
              <a:rPr lang="en-US" sz="1400" dirty="0" smtClean="0"/>
              <a:t>;</a:t>
            </a:r>
            <a:endParaRPr lang="en-US" sz="1400" dirty="0"/>
          </a:p>
          <a:p>
            <a:r>
              <a:rPr lang="en-US" sz="1400" dirty="0"/>
              <a:t>s-&gt;f1 = 3;</a:t>
            </a:r>
          </a:p>
          <a:p>
            <a:r>
              <a:rPr lang="en-US" sz="1400" dirty="0"/>
              <a:t>s-f2 = 4.12</a:t>
            </a:r>
            <a:r>
              <a:rPr lang="en-US" sz="1400" dirty="0" smtClean="0"/>
              <a:t>;</a:t>
            </a:r>
            <a:endParaRPr lang="en-US" sz="1400" dirty="0"/>
          </a:p>
          <a:p>
            <a:r>
              <a:rPr lang="en-US" sz="1400" dirty="0" err="1"/>
              <a:t>callrpc</a:t>
            </a:r>
            <a:r>
              <a:rPr lang="en-US" sz="1400" dirty="0"/>
              <a:t> (host, </a:t>
            </a:r>
            <a:r>
              <a:rPr lang="en-US" sz="1400" dirty="0" smtClean="0"/>
              <a:t>PROG_NUM, VERS_NUM,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ADD_NUM, </a:t>
            </a:r>
            <a:r>
              <a:rPr lang="en-US" sz="1400" dirty="0" err="1"/>
              <a:t>xdr_s</a:t>
            </a:r>
            <a:r>
              <a:rPr lang="en-US" sz="1400" dirty="0"/>
              <a:t>, s, </a:t>
            </a:r>
            <a:r>
              <a:rPr lang="en-US" sz="1400" dirty="0" err="1"/>
              <a:t>xdr_float</a:t>
            </a:r>
            <a:r>
              <a:rPr lang="en-US" sz="1400" dirty="0"/>
              <a:t>, result);</a:t>
            </a:r>
          </a:p>
          <a:p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800600" y="1752600"/>
            <a:ext cx="2558143" cy="17634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err="1"/>
              <a:t>xdr_s</a:t>
            </a:r>
            <a:r>
              <a:rPr lang="en-US" sz="1400" dirty="0"/>
              <a:t> (</a:t>
            </a:r>
            <a:r>
              <a:rPr lang="en-US" sz="1400" dirty="0" err="1"/>
              <a:t>xdrsp</a:t>
            </a:r>
            <a:r>
              <a:rPr lang="en-US" sz="1400" dirty="0"/>
              <a:t>, </a:t>
            </a:r>
            <a:r>
              <a:rPr lang="en-US" sz="1400" dirty="0" err="1"/>
              <a:t>arg</a:t>
            </a:r>
            <a:r>
              <a:rPr lang="en-US" sz="1400" dirty="0"/>
              <a:t>)</a:t>
            </a:r>
          </a:p>
          <a:p>
            <a:r>
              <a:rPr lang="en-US" sz="1400" dirty="0" smtClean="0"/>
              <a:t>XDRS </a:t>
            </a:r>
            <a:r>
              <a:rPr lang="en-US" sz="1400" dirty="0"/>
              <a:t>*</a:t>
            </a:r>
            <a:r>
              <a:rPr lang="en-US" sz="1400" dirty="0" err="1"/>
              <a:t>xdrsp</a:t>
            </a:r>
            <a:r>
              <a:rPr lang="en-US" sz="1400" dirty="0"/>
              <a:t>;</a:t>
            </a:r>
          </a:p>
          <a:p>
            <a:r>
              <a:rPr lang="en-US" sz="1400" dirty="0" smtClean="0"/>
              <a:t>S </a:t>
            </a:r>
            <a:r>
              <a:rPr lang="en-US" sz="1400" dirty="0"/>
              <a:t>*</a:t>
            </a:r>
            <a:r>
              <a:rPr lang="en-US" sz="1400" dirty="0" err="1"/>
              <a:t>arg</a:t>
            </a:r>
            <a:r>
              <a:rPr lang="en-US" sz="1400" dirty="0" smtClean="0"/>
              <a:t>; </a:t>
            </a:r>
          </a:p>
          <a:p>
            <a:r>
              <a:rPr lang="en-US" sz="1400" dirty="0" smtClean="0"/>
              <a:t>{</a:t>
            </a:r>
            <a:endParaRPr lang="en-US" sz="1400" dirty="0"/>
          </a:p>
          <a:p>
            <a:r>
              <a:rPr lang="en-US" sz="1400" dirty="0"/>
              <a:t>    </a:t>
            </a:r>
            <a:r>
              <a:rPr lang="en-US" sz="1400" dirty="0" err="1"/>
              <a:t>xdr_int</a:t>
            </a:r>
            <a:r>
              <a:rPr lang="en-US" sz="1400" dirty="0"/>
              <a:t> (</a:t>
            </a:r>
            <a:r>
              <a:rPr lang="en-US" sz="1400" dirty="0" err="1"/>
              <a:t>xdrsp</a:t>
            </a:r>
            <a:r>
              <a:rPr lang="en-US" sz="1400" dirty="0"/>
              <a:t>, &amp;</a:t>
            </a:r>
            <a:r>
              <a:rPr lang="en-US" sz="1400" dirty="0" err="1"/>
              <a:t>arg</a:t>
            </a:r>
            <a:r>
              <a:rPr lang="en-US" sz="1400" dirty="0"/>
              <a:t>-&gt;f1);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xdr_float</a:t>
            </a:r>
            <a:r>
              <a:rPr lang="en-US" sz="1400" dirty="0"/>
              <a:t> (</a:t>
            </a:r>
            <a:r>
              <a:rPr lang="en-US" sz="1400" dirty="0" err="1"/>
              <a:t>xdrsp</a:t>
            </a:r>
            <a:r>
              <a:rPr lang="en-US" sz="1400" dirty="0"/>
              <a:t>, &amp;</a:t>
            </a:r>
            <a:r>
              <a:rPr lang="en-US" sz="1400" dirty="0" err="1"/>
              <a:t>arg</a:t>
            </a:r>
            <a:r>
              <a:rPr lang="en-US" sz="1400" dirty="0"/>
              <a:t>-&gt;f2);</a:t>
            </a:r>
          </a:p>
          <a:p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8" name="Rounded Rectangle 7"/>
          <p:cNvSpPr/>
          <p:nvPr/>
        </p:nvSpPr>
        <p:spPr>
          <a:xfrm>
            <a:off x="3684814" y="990600"/>
            <a:ext cx="12954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9600" y="5900056"/>
            <a:ext cx="4419600" cy="9507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err="1" smtClean="0"/>
              <a:t>registerrpc</a:t>
            </a:r>
            <a:r>
              <a:rPr lang="en-US" sz="1400" dirty="0" smtClean="0"/>
              <a:t> </a:t>
            </a:r>
            <a:r>
              <a:rPr lang="en-US" sz="1400" dirty="0"/>
              <a:t>(</a:t>
            </a:r>
            <a:r>
              <a:rPr lang="en-US" sz="1400" dirty="0" smtClean="0"/>
              <a:t>PROG_NUM, VERS_NUM, ADD_NUM,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add</a:t>
            </a:r>
            <a:r>
              <a:rPr lang="en-US" sz="1400" dirty="0"/>
              <a:t>, </a:t>
            </a:r>
            <a:r>
              <a:rPr lang="en-US" sz="1400" dirty="0" err="1"/>
              <a:t>xdr_s</a:t>
            </a:r>
            <a:r>
              <a:rPr lang="en-US" sz="1400" dirty="0"/>
              <a:t>, </a:t>
            </a:r>
            <a:r>
              <a:rPr lang="en-US" sz="1400" dirty="0" err="1"/>
              <a:t>xdr_float</a:t>
            </a:r>
            <a:r>
              <a:rPr lang="en-US" sz="1400" dirty="0"/>
              <a:t> ) </a:t>
            </a:r>
            <a:r>
              <a:rPr lang="en-US" sz="1400" dirty="0" smtClean="0"/>
              <a:t>;</a:t>
            </a:r>
          </a:p>
          <a:p>
            <a:r>
              <a:rPr lang="en-US" sz="1400" dirty="0" err="1"/>
              <a:t>s</a:t>
            </a:r>
            <a:r>
              <a:rPr lang="en-US" sz="1400" dirty="0" err="1" smtClean="0"/>
              <a:t>vc_run</a:t>
            </a:r>
            <a:r>
              <a:rPr lang="en-US" sz="1400" dirty="0" smtClean="0"/>
              <a:t>();</a:t>
            </a:r>
            <a:endParaRPr lang="en-US" sz="1400" dirty="0"/>
          </a:p>
        </p:txBody>
      </p:sp>
      <p:sp>
        <p:nvSpPr>
          <p:cNvPr id="10" name="Rounded Rectangle 9"/>
          <p:cNvSpPr/>
          <p:nvPr/>
        </p:nvSpPr>
        <p:spPr>
          <a:xfrm>
            <a:off x="5649686" y="3733800"/>
            <a:ext cx="1295400" cy="533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90651" y="3886200"/>
            <a:ext cx="1295400" cy="533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aller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62491" y="1600200"/>
            <a:ext cx="2269672" cy="11756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 err="1" smtClean="0"/>
              <a:t>typedef</a:t>
            </a:r>
            <a:r>
              <a:rPr lang="en-US" sz="1400" dirty="0" smtClean="0"/>
              <a:t> </a:t>
            </a:r>
            <a:r>
              <a:rPr lang="en-US" sz="1400" b="1" dirty="0" err="1"/>
              <a:t>struct</a:t>
            </a:r>
            <a:r>
              <a:rPr lang="en-US" sz="1400" dirty="0"/>
              <a:t> {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</a:t>
            </a:r>
            <a:r>
              <a:rPr lang="en-US" sz="1400" b="1" dirty="0" err="1" smtClean="0"/>
              <a:t>int</a:t>
            </a:r>
            <a:r>
              <a:rPr lang="en-US" sz="1400" dirty="0" smtClean="0"/>
              <a:t> </a:t>
            </a:r>
            <a:r>
              <a:rPr lang="en-US" sz="1400" dirty="0"/>
              <a:t>f1;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</a:t>
            </a:r>
            <a:r>
              <a:rPr lang="en-US" sz="1400" b="1" dirty="0" smtClean="0"/>
              <a:t>float</a:t>
            </a:r>
            <a:r>
              <a:rPr lang="en-US" sz="1400" dirty="0" smtClean="0"/>
              <a:t> </a:t>
            </a:r>
            <a:r>
              <a:rPr lang="en-US" sz="1400" dirty="0"/>
              <a:t>f2 </a:t>
            </a:r>
            <a:endParaRPr lang="en-US" sz="1400" dirty="0" smtClean="0"/>
          </a:p>
          <a:p>
            <a:r>
              <a:rPr lang="en-US" sz="1400" dirty="0" smtClean="0"/>
              <a:t>} </a:t>
            </a:r>
            <a:r>
              <a:rPr lang="en-US" sz="1400" dirty="0"/>
              <a:t>S; </a:t>
            </a:r>
            <a:endParaRPr lang="en-US" sz="1400" dirty="0" smtClean="0"/>
          </a:p>
          <a:p>
            <a:r>
              <a:rPr lang="en-US" sz="1400" b="1" dirty="0" smtClean="0"/>
              <a:t>extern</a:t>
            </a:r>
            <a:r>
              <a:rPr lang="en-US" sz="1400" dirty="0" smtClean="0"/>
              <a:t> </a:t>
            </a:r>
            <a:r>
              <a:rPr lang="en-US" sz="1400" b="1" dirty="0"/>
              <a:t>float</a:t>
            </a:r>
            <a:r>
              <a:rPr lang="en-US" sz="1400" dirty="0"/>
              <a:t> add (); 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572371" y="1143000"/>
            <a:ext cx="1477556" cy="381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Add Interface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443038" y="1219200"/>
            <a:ext cx="1477556" cy="381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XDR Routines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2000" y="6172200"/>
            <a:ext cx="3429000" cy="47538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Implementation vehicle now</a:t>
            </a:r>
          </a:p>
        </p:txBody>
      </p:sp>
      <p:pic>
        <p:nvPicPr>
          <p:cNvPr id="16" name="~PP37.WAV">
            <a:hlinkClick r:id="" action="ppaction://media"/>
          </p:cNvPr>
          <p:cNvPicPr>
            <a:picLocks noRot="1" noChangeAspect="1"/>
          </p:cNvPicPr>
          <p:nvPr>
            <a:wavAudioFile r:embed="rId2" name="~PP3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549757998"/>
      </p:ext>
    </p:extLst>
  </p:cSld>
  <p:clrMapOvr>
    <a:masterClrMapping/>
  </p:clrMapOvr>
  <p:transition advTm="5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Received Call Invoker</a:t>
            </a:r>
            <a:endParaRPr lang="en-US" dirty="0"/>
          </a:p>
        </p:txBody>
      </p:sp>
      <p:pic>
        <p:nvPicPr>
          <p:cNvPr id="23" name="~PP1131.WAV">
            <a:hlinkClick r:id="" action="ppaction://media"/>
          </p:cNvPr>
          <p:cNvPicPr>
            <a:picLocks noRot="1" noChangeAspect="1"/>
          </p:cNvPicPr>
          <p:nvPr>
            <a:wavAudioFile r:embed="rId2" name="~PP113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09600" y="2971800"/>
            <a:ext cx="2438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ReceivedCallInvoker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71800" y="1447800"/>
            <a:ext cx="4495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messageReceived</a:t>
            </a:r>
            <a:r>
              <a:rPr lang="en-US" dirty="0" smtClean="0"/>
              <a:t>(String </a:t>
            </a:r>
            <a:r>
              <a:rPr lang="en-US" dirty="0" err="1" smtClean="0"/>
              <a:t>aSourceName</a:t>
            </a:r>
            <a:r>
              <a:rPr lang="en-US" dirty="0" smtClean="0"/>
              <a:t>, Object </a:t>
            </a:r>
            <a:r>
              <a:rPr lang="en-US" dirty="0" err="1" smtClean="0"/>
              <a:t>aMessage</a:t>
            </a:r>
            <a:r>
              <a:rPr lang="en-US" dirty="0" smtClean="0"/>
              <a:t>);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1371600"/>
            <a:ext cx="2438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ReceiveListener</a:t>
            </a:r>
            <a:r>
              <a:rPr lang="en-US" dirty="0" smtClean="0"/>
              <a:t> &lt;Object&gt;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486694" y="2551906"/>
            <a:ext cx="8382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85800" y="3962400"/>
            <a:ext cx="6781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Translates received  call message into invocation of method in server object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5800" y="5562600"/>
            <a:ext cx="6781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Send back return message if necessary and port is duplex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5800" y="6172200"/>
            <a:ext cx="6781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Depends on counterpart in calling process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ight Arrow 15"/>
          <p:cNvSpPr/>
          <p:nvPr/>
        </p:nvSpPr>
        <p:spPr>
          <a:xfrm rot="12344069" flipV="1">
            <a:off x="2011749" y="2143765"/>
            <a:ext cx="2760086" cy="1122187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 constraining format of call message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85800" y="4724400"/>
            <a:ext cx="6781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Called only if received message is a call  message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4195027029"/>
      </p:ext>
    </p:extLst>
  </p:cSld>
  <p:clrMapOvr>
    <a:masterClrMapping/>
  </p:clrMapOvr>
  <p:transition advTm="124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Sent Call Completer</a:t>
            </a:r>
            <a:endParaRPr lang="en-US" dirty="0"/>
          </a:p>
        </p:txBody>
      </p:sp>
      <p:pic>
        <p:nvPicPr>
          <p:cNvPr id="23" name="~PP1131.WAV">
            <a:hlinkClick r:id="" action="ppaction://media"/>
          </p:cNvPr>
          <p:cNvPicPr>
            <a:picLocks noRot="1" noChangeAspect="1"/>
          </p:cNvPicPr>
          <p:nvPr>
            <a:wavAudioFile r:embed="rId2" name="~PP113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09600" y="2895600"/>
            <a:ext cx="24384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DuplexSentCall</a:t>
            </a:r>
            <a:r>
              <a:rPr lang="en-US" dirty="0" smtClean="0"/>
              <a:t> Completer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48000" y="1219200"/>
            <a:ext cx="4648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 </a:t>
            </a:r>
            <a:r>
              <a:rPr lang="en-US" dirty="0" err="1" smtClean="0"/>
              <a:t>returnValueOfRemoteMethodCall</a:t>
            </a:r>
            <a:r>
              <a:rPr lang="en-US" dirty="0" smtClean="0"/>
              <a:t> (String </a:t>
            </a:r>
            <a:r>
              <a:rPr lang="en-US" dirty="0" err="1" smtClean="0"/>
              <a:t>aRemoteEndPoint</a:t>
            </a:r>
            <a:r>
              <a:rPr lang="en-US" dirty="0" smtClean="0"/>
              <a:t>, Object </a:t>
            </a:r>
            <a:r>
              <a:rPr lang="en-US" dirty="0" err="1" smtClean="0"/>
              <a:t>aCall</a:t>
            </a:r>
            <a:r>
              <a:rPr lang="en-US" dirty="0" smtClean="0"/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1066800"/>
            <a:ext cx="2438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SimplexSentCall</a:t>
            </a:r>
            <a:r>
              <a:rPr lang="en-US" dirty="0" smtClean="0"/>
              <a:t> Completer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562894" y="2551906"/>
            <a:ext cx="685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048000" y="2971800"/>
            <a:ext cx="4648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boolean</a:t>
            </a:r>
            <a:r>
              <a:rPr lang="en-US" dirty="0" smtClean="0"/>
              <a:t> </a:t>
            </a:r>
            <a:r>
              <a:rPr lang="en-US" dirty="0" err="1" smtClean="0"/>
              <a:t>maybeProcessReturnValue</a:t>
            </a:r>
            <a:r>
              <a:rPr lang="en-US" dirty="0" smtClean="0"/>
              <a:t>  (String </a:t>
            </a:r>
            <a:r>
              <a:rPr lang="en-US" dirty="0" err="1" smtClean="0"/>
              <a:t>aSource</a:t>
            </a:r>
            <a:r>
              <a:rPr lang="en-US" dirty="0" smtClean="0"/>
              <a:t>, Object </a:t>
            </a:r>
            <a:r>
              <a:rPr lang="en-US" dirty="0" err="1" smtClean="0"/>
              <a:t>aMessage</a:t>
            </a:r>
            <a:r>
              <a:rPr lang="en-US" dirty="0" smtClean="0"/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5800" y="3962400"/>
            <a:ext cx="7467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 </a:t>
            </a:r>
            <a:r>
              <a:rPr lang="en-US" dirty="0" err="1" smtClean="0"/>
              <a:t>returnValueOfRemoteMethodCall</a:t>
            </a:r>
            <a:r>
              <a:rPr lang="en-US" dirty="0" smtClean="0"/>
              <a:t>() called, after call message sent, to receive return value and block caller if necessary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5800" y="4800600"/>
            <a:ext cx="7467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maybeProcessReturnValue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 called with any message  forwarded by underlying duplex object port to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rpc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port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5562600"/>
            <a:ext cx="7467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message not 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rpc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return value, returns false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5800" y="6172200"/>
            <a:ext cx="7467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Otherwise, processes return message and returns true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4195027029"/>
      </p:ext>
    </p:extLst>
  </p:cSld>
  <p:clrMapOvr>
    <a:masterClrMapping/>
  </p:clrMapOvr>
  <p:transition advTm="124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Received Call Invoker</a:t>
            </a:r>
            <a:endParaRPr lang="en-US" dirty="0"/>
          </a:p>
        </p:txBody>
      </p:sp>
      <p:pic>
        <p:nvPicPr>
          <p:cNvPr id="23" name="~PP1131.WAV">
            <a:hlinkClick r:id="" action="ppaction://media"/>
          </p:cNvPr>
          <p:cNvPicPr>
            <a:picLocks noRot="1" noChangeAspect="1"/>
          </p:cNvPicPr>
          <p:nvPr>
            <a:wavAudioFile r:embed="rId2" name="~PP113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09600" y="2971800"/>
            <a:ext cx="2438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ReceivedCallInvoker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71800" y="1447800"/>
            <a:ext cx="4495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messageReceived</a:t>
            </a:r>
            <a:r>
              <a:rPr lang="en-US" dirty="0" smtClean="0"/>
              <a:t>(String </a:t>
            </a:r>
            <a:r>
              <a:rPr lang="en-US" dirty="0" err="1" smtClean="0"/>
              <a:t>aSourceName</a:t>
            </a:r>
            <a:r>
              <a:rPr lang="en-US" dirty="0" smtClean="0"/>
              <a:t>, Object </a:t>
            </a:r>
            <a:r>
              <a:rPr lang="en-US" dirty="0" err="1" smtClean="0"/>
              <a:t>aMessage</a:t>
            </a:r>
            <a:r>
              <a:rPr lang="en-US" dirty="0" smtClean="0"/>
              <a:t>);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1371600"/>
            <a:ext cx="2438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ReceiveListener</a:t>
            </a:r>
            <a:r>
              <a:rPr lang="en-US" dirty="0" smtClean="0"/>
              <a:t> &lt;Object&gt;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486694" y="2551906"/>
            <a:ext cx="8382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85800" y="3962400"/>
            <a:ext cx="6781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Translates received  call message into invocation of method in server object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5800" y="4724400"/>
            <a:ext cx="6781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Called only if received message is a call  message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ight Arrow 15"/>
          <p:cNvSpPr/>
          <p:nvPr/>
        </p:nvSpPr>
        <p:spPr>
          <a:xfrm rot="12344069" flipV="1">
            <a:off x="3688149" y="5420365"/>
            <a:ext cx="2760086" cy="1122187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Who sends it call message?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4195027029"/>
      </p:ext>
    </p:extLst>
  </p:cSld>
  <p:clrMapOvr>
    <a:masterClrMapping/>
  </p:clrMapOvr>
  <p:transition advTm="124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Sent Call Completer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09600" y="2895600"/>
            <a:ext cx="24384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DuplexSentCall</a:t>
            </a:r>
            <a:r>
              <a:rPr lang="en-US" dirty="0" smtClean="0"/>
              <a:t> Completer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48000" y="1219200"/>
            <a:ext cx="4648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 </a:t>
            </a:r>
            <a:r>
              <a:rPr lang="en-US" dirty="0" err="1" smtClean="0"/>
              <a:t>returnValueOfRemoteMethodCall</a:t>
            </a:r>
            <a:r>
              <a:rPr lang="en-US" dirty="0" smtClean="0"/>
              <a:t> (String </a:t>
            </a:r>
            <a:r>
              <a:rPr lang="en-US" dirty="0" err="1" smtClean="0"/>
              <a:t>aRemoteEndPoint</a:t>
            </a:r>
            <a:r>
              <a:rPr lang="en-US" dirty="0" smtClean="0"/>
              <a:t>, Object </a:t>
            </a:r>
            <a:r>
              <a:rPr lang="en-US" dirty="0" err="1" smtClean="0"/>
              <a:t>aCall</a:t>
            </a:r>
            <a:r>
              <a:rPr lang="en-US" dirty="0" smtClean="0"/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1066800"/>
            <a:ext cx="2438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SimplexSentCall</a:t>
            </a:r>
            <a:r>
              <a:rPr lang="en-US" dirty="0" smtClean="0"/>
              <a:t> Completer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562894" y="2551906"/>
            <a:ext cx="685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048000" y="2971800"/>
            <a:ext cx="4648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boolean</a:t>
            </a:r>
            <a:r>
              <a:rPr lang="en-US" dirty="0" smtClean="0"/>
              <a:t> </a:t>
            </a:r>
            <a:r>
              <a:rPr lang="en-US" dirty="0" err="1" smtClean="0"/>
              <a:t>maybeProcessReturnValue</a:t>
            </a:r>
            <a:r>
              <a:rPr lang="en-US" dirty="0" smtClean="0"/>
              <a:t>  (String </a:t>
            </a:r>
            <a:r>
              <a:rPr lang="en-US" dirty="0" err="1" smtClean="0"/>
              <a:t>aSource</a:t>
            </a:r>
            <a:r>
              <a:rPr lang="en-US" dirty="0" smtClean="0"/>
              <a:t>, Object </a:t>
            </a:r>
            <a:r>
              <a:rPr lang="en-US" dirty="0" err="1" smtClean="0"/>
              <a:t>aMessage</a:t>
            </a:r>
            <a:r>
              <a:rPr lang="en-US" dirty="0" smtClean="0"/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5800" y="3962400"/>
            <a:ext cx="7467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 </a:t>
            </a:r>
            <a:r>
              <a:rPr lang="en-US" dirty="0" err="1" smtClean="0"/>
              <a:t>returnValueOfRemoteMethodCall</a:t>
            </a:r>
            <a:r>
              <a:rPr lang="en-US" dirty="0" smtClean="0"/>
              <a:t>() called, after call message sent, to receive return value and block caller if necessary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5800" y="4800600"/>
            <a:ext cx="7467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maybeProcessReturnValue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 called with any message  forwarded by underlying duplex object port to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rpc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port</a:t>
            </a:r>
          </a:p>
        </p:txBody>
      </p:sp>
      <p:sp>
        <p:nvSpPr>
          <p:cNvPr id="13" name="Right Arrow 12"/>
          <p:cNvSpPr/>
          <p:nvPr/>
        </p:nvSpPr>
        <p:spPr>
          <a:xfrm rot="8232570" flipV="1">
            <a:off x="1461654" y="2921752"/>
            <a:ext cx="2760086" cy="1122187"/>
          </a:xfrm>
          <a:prstGeom prst="rightArrow">
            <a:avLst>
              <a:gd name="adj1" fmla="val 75656"/>
              <a:gd name="adj2" fmla="val 4633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Who sends call message?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12604954" flipV="1">
            <a:off x="3585003" y="5114893"/>
            <a:ext cx="1859641" cy="1122187"/>
          </a:xfrm>
          <a:prstGeom prst="rightArrow">
            <a:avLst>
              <a:gd name="adj1" fmla="val 75656"/>
              <a:gd name="adj2" fmla="val 4633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 whom?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4195027029"/>
      </p:ext>
    </p:extLst>
  </p:cSld>
  <p:clrMapOvr>
    <a:masterClrMapping/>
  </p:clrMapOvr>
  <p:transition advTm="124770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 Extensions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838200" y="2286000"/>
            <a:ext cx="2590800" cy="167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SendTrapper</a:t>
            </a:r>
            <a:r>
              <a:rPr lang="en-US" sz="1600" dirty="0" smtClean="0"/>
              <a:t> 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, 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pic>
        <p:nvPicPr>
          <p:cNvPr id="23" name="~PP1131.WAV">
            <a:hlinkClick r:id="" action="ppaction://media"/>
          </p:cNvPr>
          <p:cNvPicPr>
            <a:picLocks noRot="1" noChangeAspect="1"/>
          </p:cNvPicPr>
          <p:nvPr>
            <a:wavAudioFile r:embed="rId2" name="~PP113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990600" y="5943600"/>
            <a:ext cx="6324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Assume  return values are received from destination in same order as calls made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29000" y="2438400"/>
            <a:ext cx="41148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 </a:t>
            </a:r>
            <a:r>
              <a:rPr lang="en-US" dirty="0" err="1" smtClean="0"/>
              <a:t>SharedSenderReceiverState</a:t>
            </a:r>
            <a:r>
              <a:rPr lang="en-US" dirty="0" smtClean="0"/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29000" y="3124200"/>
            <a:ext cx="4114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 </a:t>
            </a:r>
            <a:r>
              <a:rPr lang="en-US" dirty="0" err="1" smtClean="0"/>
              <a:t>returnValue</a:t>
            </a:r>
            <a:r>
              <a:rPr lang="en-US" dirty="0" smtClean="0"/>
              <a:t>  (String </a:t>
            </a:r>
            <a:r>
              <a:rPr lang="en-US" dirty="0" err="1" smtClean="0"/>
              <a:t>aDestination</a:t>
            </a:r>
            <a:r>
              <a:rPr lang="en-US" dirty="0" smtClean="0"/>
              <a:t>, Object </a:t>
            </a:r>
            <a:r>
              <a:rPr lang="en-US" dirty="0" err="1" smtClean="0"/>
              <a:t>aMessage</a:t>
            </a:r>
            <a:r>
              <a:rPr lang="en-US" dirty="0" smtClean="0"/>
              <a:t>)</a:t>
            </a:r>
          </a:p>
        </p:txBody>
      </p:sp>
      <p:sp>
        <p:nvSpPr>
          <p:cNvPr id="20" name="Right Arrow 19"/>
          <p:cNvSpPr/>
          <p:nvPr/>
        </p:nvSpPr>
        <p:spPr>
          <a:xfrm rot="8232570" flipV="1">
            <a:off x="3747158" y="1285924"/>
            <a:ext cx="1886909" cy="1451643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Better to make  it type parameter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12317744" flipV="1">
            <a:off x="4324816" y="3500760"/>
            <a:ext cx="2088305" cy="1451643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One outstanding value per  destination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990600" y="5181600"/>
            <a:ext cx="6324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 trapper can get send trapper from port passed to it as parameter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4195027029"/>
      </p:ext>
    </p:extLst>
  </p:cSld>
  <p:clrMapOvr>
    <a:masterClrMapping/>
  </p:clrMapOvr>
  <p:transition advTm="124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2" grpId="0" animBg="1"/>
      <p:bldP spid="24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828800" y="28194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ClientInputPort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 Extensions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752600" y="1219200"/>
            <a:ext cx="1828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</a:t>
            </a:r>
            <a:r>
              <a:rPr lang="en-US" sz="1600" dirty="0" smtClean="0"/>
              <a:t> Client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&lt;Object&gt;</a:t>
            </a:r>
            <a:endParaRPr lang="en-US" sz="1600" dirty="0"/>
          </a:p>
        </p:txBody>
      </p:sp>
      <p:pic>
        <p:nvPicPr>
          <p:cNvPr id="23" name="~PP1131.WAV">
            <a:hlinkClick r:id="" action="ppaction://media"/>
          </p:cNvPr>
          <p:cNvPicPr>
            <a:picLocks noRot="1" noChangeAspect="1"/>
          </p:cNvPicPr>
          <p:nvPr>
            <a:wavAudioFile r:embed="rId2" name="~PP113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495800" y="1219200"/>
            <a:ext cx="1828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</a:t>
            </a:r>
            <a:r>
              <a:rPr lang="en-US" sz="1600" dirty="0" smtClean="0"/>
              <a:t> Server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&lt;Object&gt;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4572000" y="2819400"/>
            <a:ext cx="19050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ServertInputPort</a:t>
            </a:r>
            <a:endParaRPr lang="en-US" sz="1600" dirty="0"/>
          </a:p>
        </p:txBody>
      </p:sp>
      <p:sp>
        <p:nvSpPr>
          <p:cNvPr id="52" name="Rectangle 51"/>
          <p:cNvSpPr/>
          <p:nvPr/>
        </p:nvSpPr>
        <p:spPr>
          <a:xfrm>
            <a:off x="1828800" y="42672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ADuplexRPC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ClientInputPort</a:t>
            </a:r>
            <a:endParaRPr lang="en-US" sz="1600" dirty="0"/>
          </a:p>
        </p:txBody>
      </p:sp>
      <p:sp>
        <p:nvSpPr>
          <p:cNvPr id="56" name="Rectangle 55"/>
          <p:cNvSpPr/>
          <p:nvPr/>
        </p:nvSpPr>
        <p:spPr>
          <a:xfrm>
            <a:off x="4648200" y="42672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ADuplexRPC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ServerInputPort</a:t>
            </a:r>
            <a:endParaRPr lang="en-US" sz="1600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2362994" y="2513806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5182394" y="2513806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2362994" y="3961606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>
            <a:off x="5182394" y="3961606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8" name="Multiply 37"/>
          <p:cNvSpPr/>
          <p:nvPr/>
        </p:nvSpPr>
        <p:spPr>
          <a:xfrm>
            <a:off x="5257800" y="2362200"/>
            <a:ext cx="457200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Multiply 38"/>
          <p:cNvSpPr/>
          <p:nvPr/>
        </p:nvSpPr>
        <p:spPr>
          <a:xfrm>
            <a:off x="2438400" y="2362200"/>
            <a:ext cx="457200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90600" y="5486400"/>
            <a:ext cx="6324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 want to implement RPC on top of different kinds of data communication ports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90600" y="6096000"/>
            <a:ext cx="6324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Data communication port with and without sync receive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4195027029"/>
      </p:ext>
    </p:extLst>
  </p:cSld>
  <p:clrMapOvr>
    <a:masterClrMapping/>
  </p:clrMapOvr>
  <p:transition advTm="124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1" grpId="0" animBg="1"/>
      <p:bldP spid="42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 from </a:t>
            </a:r>
            <a:r>
              <a:rPr lang="en-US" dirty="0" err="1" smtClean="0"/>
              <a:t>ObjectPort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85800" y="1143000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AGenericSimplexBuffer</a:t>
            </a:r>
            <a:r>
              <a:rPr lang="en-US" sz="1600" dirty="0" smtClean="0"/>
              <a:t> </a:t>
            </a:r>
            <a:r>
              <a:rPr lang="en-US" sz="1600" dirty="0" err="1" smtClean="0"/>
              <a:t>ClientInputPort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685800" y="3021843"/>
            <a:ext cx="2514600" cy="7881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</a:t>
            </a:r>
            <a:r>
              <a:rPr lang="en-US" sz="1600" dirty="0" smtClean="0"/>
              <a:t> </a:t>
            </a:r>
            <a:r>
              <a:rPr lang="en-US" sz="1600" dirty="0" err="1" smtClean="0"/>
              <a:t>ObjectClientInputPort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1556413" y="2673255"/>
            <a:ext cx="685800" cy="1137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14400" y="4191000"/>
            <a:ext cx="6324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 object port is not a buffer port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4400" y="4876800"/>
            <a:ext cx="6324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Cannot implement the same generic interface twice with same or different parameters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4400" y="5486400"/>
            <a:ext cx="6324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single instance of a generic type exists at runtime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4400" y="6172200"/>
            <a:ext cx="6324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 delegation instead of inheritance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5800" y="2488442"/>
            <a:ext cx="10668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6172200" y="2183642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 )</a:t>
            </a:r>
          </a:p>
        </p:txBody>
      </p:sp>
      <p:pic>
        <p:nvPicPr>
          <p:cNvPr id="21" name="~PP2097.WAV">
            <a:hlinkClick r:id="" action="ppaction://media"/>
          </p:cNvPr>
          <p:cNvPicPr>
            <a:picLocks noRot="1" noChangeAspect="1"/>
          </p:cNvPicPr>
          <p:nvPr>
            <a:wavAudioFile r:embed="rId1" name="~PP209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089952"/>
      </p:ext>
    </p:extLst>
  </p:cSld>
  <p:clrMapOvr>
    <a:masterClrMapping/>
  </p:clrMapOvr>
  <p:transition advTm="29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5" grpId="0" animBg="1"/>
      <p:bldP spid="17" grpId="0" animBg="1"/>
      <p:bldP spid="18" grpId="0" animBg="1"/>
      <p:bldP spid="19" grpId="0" animBg="1"/>
      <p:bldP spid="31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Ports Inheritance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4400" y="1473958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</a:t>
            </a:r>
            <a:r>
              <a:rPr lang="en-US" sz="1600" dirty="0" smtClean="0"/>
              <a:t> </a:t>
            </a:r>
            <a:r>
              <a:rPr lang="en-US" sz="1600" dirty="0" err="1" smtClean="0"/>
              <a:t>ObjectClientInputPort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4724400" y="1473958"/>
            <a:ext cx="2895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</a:t>
            </a:r>
            <a:r>
              <a:rPr lang="en-US" sz="1600" dirty="0" smtClean="0"/>
              <a:t> </a:t>
            </a:r>
            <a:r>
              <a:rPr lang="en-US" sz="1600" dirty="0" err="1" smtClean="0"/>
              <a:t>ObjectServerInputPort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914400" y="3318681"/>
            <a:ext cx="2514600" cy="11850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ADuplex</a:t>
            </a:r>
            <a:r>
              <a:rPr lang="en-US" sz="1600" dirty="0" smtClean="0"/>
              <a:t> </a:t>
            </a:r>
            <a:r>
              <a:rPr lang="en-US" sz="1600" dirty="0" err="1" smtClean="0"/>
              <a:t>ObjectClientInputPort</a:t>
            </a:r>
            <a:r>
              <a:rPr lang="en-US" sz="1600" dirty="0" smtClean="0"/>
              <a:t> </a:t>
            </a:r>
          </a:p>
          <a:p>
            <a:pPr algn="ctr"/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4800600" y="3276600"/>
            <a:ext cx="2895600" cy="11850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ADuplex</a:t>
            </a:r>
            <a:r>
              <a:rPr lang="en-US" sz="1600" dirty="0" smtClean="0"/>
              <a:t> </a:t>
            </a:r>
            <a:r>
              <a:rPr lang="en-US" sz="1600" dirty="0" err="1" smtClean="0"/>
              <a:t>ObjectClientInputPort</a:t>
            </a:r>
            <a:r>
              <a:rPr lang="en-US" sz="1600" dirty="0" smtClean="0"/>
              <a:t>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1785013" y="3004213"/>
            <a:ext cx="685800" cy="1137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505200" y="27432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1066800" y="5181600"/>
            <a:ext cx="65532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Helper classes to share code between client and server?</a:t>
            </a:r>
          </a:p>
        </p:txBody>
      </p:sp>
      <p:pic>
        <p:nvPicPr>
          <p:cNvPr id="13" name="~PP1775.WAV">
            <a:hlinkClick r:id="" action="ppaction://media"/>
          </p:cNvPr>
          <p:cNvPicPr>
            <a:picLocks noRot="1" noChangeAspect="1"/>
          </p:cNvPicPr>
          <p:nvPr>
            <a:wavAudioFile r:embed="rId2" name="~PP177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66800" y="5791200"/>
            <a:ext cx="65532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Besides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pool and buffer ports?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16200000" flipH="1">
            <a:off x="5834987" y="2928014"/>
            <a:ext cx="685800" cy="1137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="" xmlns:p14="http://schemas.microsoft.com/office/powerpoint/2010/main" val="321089952"/>
      </p:ext>
    </p:extLst>
  </p:cSld>
  <p:clrMapOvr>
    <a:masterClrMapping/>
  </p:clrMapOvr>
  <p:transition advTm="8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  <p:bldP spid="15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1215402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and Methods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24200" y="2364921"/>
            <a:ext cx="1676400" cy="3755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</a:t>
            </a:r>
          </a:p>
        </p:txBody>
      </p:sp>
    </p:spTree>
    <p:extLst>
      <p:ext uri="{BB962C8B-B14F-4D97-AF65-F5344CB8AC3E}">
        <p14:creationId xmlns="" xmlns:p14="http://schemas.microsoft.com/office/powerpoint/2010/main" val="63291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3788" y="2667000"/>
            <a:ext cx="2656366" cy="805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smtClean="0"/>
              <a:t>#define PROG_NUM 1</a:t>
            </a:r>
          </a:p>
          <a:p>
            <a:r>
              <a:rPr lang="en-US" sz="1400" dirty="0" smtClean="0"/>
              <a:t>#</a:t>
            </a:r>
            <a:r>
              <a:rPr lang="en-US" sz="1400" dirty="0"/>
              <a:t>define </a:t>
            </a:r>
            <a:r>
              <a:rPr lang="en-US" sz="1400" dirty="0" smtClean="0"/>
              <a:t>VERS_NUM </a:t>
            </a:r>
            <a:r>
              <a:rPr lang="en-US" sz="1400" dirty="0"/>
              <a:t>0 </a:t>
            </a:r>
            <a:endParaRPr lang="en-US" sz="1400" dirty="0" smtClean="0"/>
          </a:p>
          <a:p>
            <a:r>
              <a:rPr lang="en-US" sz="1400" dirty="0" smtClean="0"/>
              <a:t>#</a:t>
            </a:r>
            <a:r>
              <a:rPr lang="en-US" sz="1400" dirty="0"/>
              <a:t>define </a:t>
            </a:r>
            <a:r>
              <a:rPr lang="en-US" sz="1400" dirty="0" smtClean="0"/>
              <a:t>ADD_NUM 0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Generation based RPC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3788" y="4343400"/>
            <a:ext cx="3606019" cy="23985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/>
              <a:t>float</a:t>
            </a:r>
            <a:r>
              <a:rPr lang="en-US" sz="1400" dirty="0"/>
              <a:t> add (p1, p2</a:t>
            </a:r>
            <a:r>
              <a:rPr lang="en-US" sz="1400" dirty="0" smtClean="0"/>
              <a:t>) {</a:t>
            </a:r>
            <a:endParaRPr lang="en-US" sz="1400" dirty="0"/>
          </a:p>
          <a:p>
            <a:r>
              <a:rPr lang="en-US" sz="1400" b="1" dirty="0" err="1"/>
              <a:t>int</a:t>
            </a:r>
            <a:r>
              <a:rPr lang="en-US" sz="1400" dirty="0"/>
              <a:t> p, </a:t>
            </a:r>
            <a:r>
              <a:rPr lang="en-US" sz="1400" b="1" dirty="0"/>
              <a:t>float</a:t>
            </a:r>
            <a:r>
              <a:rPr lang="en-US" sz="1400" dirty="0"/>
              <a:t> p2</a:t>
            </a:r>
            <a:r>
              <a:rPr lang="en-US" sz="1400" dirty="0" smtClean="0"/>
              <a:t>;</a:t>
            </a:r>
          </a:p>
          <a:p>
            <a:r>
              <a:rPr lang="en-US" sz="1400" dirty="0">
                <a:latin typeface="Calibri" pitchFamily="34" charset="0"/>
                <a:cs typeface="Calibri" pitchFamily="34" charset="0"/>
              </a:rPr>
              <a:t>{</a:t>
            </a:r>
          </a:p>
          <a:p>
            <a:r>
              <a:rPr lang="en-US" sz="1400" b="1" dirty="0" smtClean="0"/>
              <a:t>  S</a:t>
            </a:r>
            <a:r>
              <a:rPr lang="en-US" sz="1400" dirty="0" smtClean="0"/>
              <a:t> *s;</a:t>
            </a:r>
            <a:endParaRPr lang="en-US" sz="1400" dirty="0"/>
          </a:p>
          <a:p>
            <a:r>
              <a:rPr lang="en-US" sz="1400" dirty="0" smtClean="0"/>
              <a:t>  s-</a:t>
            </a:r>
            <a:r>
              <a:rPr lang="en-US" sz="1400" dirty="0"/>
              <a:t>&gt;f1 = </a:t>
            </a:r>
            <a:r>
              <a:rPr lang="en-US" sz="1400" dirty="0" smtClean="0"/>
              <a:t>p1;</a:t>
            </a:r>
            <a:endParaRPr lang="en-US" sz="1400" dirty="0"/>
          </a:p>
          <a:p>
            <a:r>
              <a:rPr lang="en-US" sz="1400" dirty="0" smtClean="0"/>
              <a:t>  s-f2 </a:t>
            </a:r>
            <a:r>
              <a:rPr lang="en-US" sz="1400" dirty="0"/>
              <a:t>= 4.12</a:t>
            </a:r>
            <a:r>
              <a:rPr lang="en-US" sz="1400" dirty="0" smtClean="0"/>
              <a:t>;</a:t>
            </a:r>
          </a:p>
          <a:p>
            <a:r>
              <a:rPr lang="en-US" sz="1400" b="1" dirty="0" smtClean="0"/>
              <a:t>  return</a:t>
            </a:r>
            <a:r>
              <a:rPr lang="en-US" sz="1400" dirty="0" smtClean="0"/>
              <a:t> </a:t>
            </a:r>
            <a:r>
              <a:rPr lang="en-US" sz="1400" dirty="0" err="1" smtClean="0"/>
              <a:t>callrpc</a:t>
            </a:r>
            <a:r>
              <a:rPr lang="en-US" sz="1400" dirty="0" smtClean="0"/>
              <a:t> (lookup(PROG_NUM,  </a:t>
            </a:r>
          </a:p>
          <a:p>
            <a:r>
              <a:rPr lang="en-US" sz="1400" dirty="0" smtClean="0"/>
              <a:t>      VERS_NUM), PROG_NUM, </a:t>
            </a:r>
          </a:p>
          <a:p>
            <a:r>
              <a:rPr lang="en-US" sz="1400" dirty="0" smtClean="0"/>
              <a:t>      VERS_NUM,  ADD_NUM, </a:t>
            </a:r>
            <a:r>
              <a:rPr lang="en-US" sz="1400" dirty="0" err="1" smtClean="0"/>
              <a:t>xdr_s</a:t>
            </a:r>
            <a:r>
              <a:rPr lang="en-US" sz="1400" dirty="0" smtClean="0"/>
              <a:t>, s,</a:t>
            </a:r>
          </a:p>
          <a:p>
            <a:r>
              <a:rPr lang="en-US" sz="1400" dirty="0" smtClean="0"/>
              <a:t>       </a:t>
            </a:r>
            <a:r>
              <a:rPr lang="en-US" sz="1400" dirty="0" err="1"/>
              <a:t>xdr_float</a:t>
            </a:r>
            <a:r>
              <a:rPr lang="en-US" sz="1400" dirty="0"/>
              <a:t>, result</a:t>
            </a:r>
            <a:r>
              <a:rPr lang="en-US" sz="1400" dirty="0" smtClean="0"/>
              <a:t>);</a:t>
            </a:r>
          </a:p>
          <a:p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5157107" y="1600200"/>
            <a:ext cx="2558143" cy="17634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err="1"/>
              <a:t>xdr_s</a:t>
            </a:r>
            <a:r>
              <a:rPr lang="en-US" sz="1400" dirty="0"/>
              <a:t> (</a:t>
            </a:r>
            <a:r>
              <a:rPr lang="en-US" sz="1400" dirty="0" err="1"/>
              <a:t>xdrsp</a:t>
            </a:r>
            <a:r>
              <a:rPr lang="en-US" sz="1400" dirty="0"/>
              <a:t>, </a:t>
            </a:r>
            <a:r>
              <a:rPr lang="en-US" sz="1400" dirty="0" err="1"/>
              <a:t>arg</a:t>
            </a:r>
            <a:r>
              <a:rPr lang="en-US" sz="1400" dirty="0"/>
              <a:t>)</a:t>
            </a:r>
          </a:p>
          <a:p>
            <a:r>
              <a:rPr lang="en-US" sz="1400" dirty="0" smtClean="0"/>
              <a:t>XDRS </a:t>
            </a:r>
            <a:r>
              <a:rPr lang="en-US" sz="1400" dirty="0"/>
              <a:t>*</a:t>
            </a:r>
            <a:r>
              <a:rPr lang="en-US" sz="1400" dirty="0" err="1"/>
              <a:t>xdrsp</a:t>
            </a:r>
            <a:r>
              <a:rPr lang="en-US" sz="1400" dirty="0"/>
              <a:t>;</a:t>
            </a:r>
          </a:p>
          <a:p>
            <a:r>
              <a:rPr lang="en-US" sz="1400" dirty="0" smtClean="0"/>
              <a:t>S </a:t>
            </a:r>
            <a:r>
              <a:rPr lang="en-US" sz="1400" dirty="0"/>
              <a:t>*</a:t>
            </a:r>
            <a:r>
              <a:rPr lang="en-US" sz="1400" dirty="0" err="1"/>
              <a:t>arg</a:t>
            </a:r>
            <a:r>
              <a:rPr lang="en-US" sz="1400" dirty="0" smtClean="0"/>
              <a:t>; </a:t>
            </a:r>
          </a:p>
          <a:p>
            <a:r>
              <a:rPr lang="en-US" sz="1400" dirty="0" smtClean="0"/>
              <a:t>{</a:t>
            </a:r>
            <a:endParaRPr lang="en-US" sz="1400" dirty="0"/>
          </a:p>
          <a:p>
            <a:r>
              <a:rPr lang="en-US" sz="1400" dirty="0"/>
              <a:t>    </a:t>
            </a:r>
            <a:r>
              <a:rPr lang="en-US" sz="1400" dirty="0" err="1"/>
              <a:t>xdr_int</a:t>
            </a:r>
            <a:r>
              <a:rPr lang="en-US" sz="1400" dirty="0"/>
              <a:t> (</a:t>
            </a:r>
            <a:r>
              <a:rPr lang="en-US" sz="1400" dirty="0" err="1"/>
              <a:t>xdrsp</a:t>
            </a:r>
            <a:r>
              <a:rPr lang="en-US" sz="1400" dirty="0"/>
              <a:t>, &amp;</a:t>
            </a:r>
            <a:r>
              <a:rPr lang="en-US" sz="1400" dirty="0" err="1"/>
              <a:t>arg</a:t>
            </a:r>
            <a:r>
              <a:rPr lang="en-US" sz="1400" dirty="0"/>
              <a:t>-&gt;f1);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xdr_float</a:t>
            </a:r>
            <a:r>
              <a:rPr lang="en-US" sz="1400" dirty="0"/>
              <a:t> (</a:t>
            </a:r>
            <a:r>
              <a:rPr lang="en-US" sz="1400" dirty="0" err="1"/>
              <a:t>xdrsp</a:t>
            </a:r>
            <a:r>
              <a:rPr lang="en-US" sz="1400" dirty="0"/>
              <a:t>, &amp;</a:t>
            </a:r>
            <a:r>
              <a:rPr lang="en-US" sz="1400" dirty="0" err="1"/>
              <a:t>arg</a:t>
            </a:r>
            <a:r>
              <a:rPr lang="en-US" sz="1400" dirty="0"/>
              <a:t>-&gt;f2);</a:t>
            </a:r>
          </a:p>
          <a:p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8" name="Rounded Rectangle 7"/>
          <p:cNvSpPr/>
          <p:nvPr/>
        </p:nvSpPr>
        <p:spPr>
          <a:xfrm>
            <a:off x="3657600" y="914400"/>
            <a:ext cx="1295400" cy="5334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410201" y="3810000"/>
            <a:ext cx="1676400" cy="38099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Skeleton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44156" y="3886200"/>
            <a:ext cx="1295400" cy="34834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Caller Stub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3788" y="1502228"/>
            <a:ext cx="2656366" cy="10885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 err="1" smtClean="0"/>
              <a:t>typedef</a:t>
            </a:r>
            <a:r>
              <a:rPr lang="en-US" sz="1400" dirty="0" smtClean="0"/>
              <a:t> </a:t>
            </a:r>
            <a:r>
              <a:rPr lang="en-US" sz="1400" dirty="0" err="1"/>
              <a:t>struct</a:t>
            </a:r>
            <a:r>
              <a:rPr lang="en-US" sz="1400" dirty="0"/>
              <a:t> {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</a:t>
            </a:r>
            <a:r>
              <a:rPr lang="en-US" sz="1400" b="1" dirty="0" err="1" smtClean="0"/>
              <a:t>int</a:t>
            </a:r>
            <a:r>
              <a:rPr lang="en-US" sz="1400" dirty="0" smtClean="0"/>
              <a:t> </a:t>
            </a:r>
            <a:r>
              <a:rPr lang="en-US" sz="1400" dirty="0"/>
              <a:t>f1;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</a:t>
            </a:r>
            <a:r>
              <a:rPr lang="en-US" sz="1400" b="1" dirty="0" smtClean="0"/>
              <a:t>float</a:t>
            </a:r>
            <a:r>
              <a:rPr lang="en-US" sz="1400" dirty="0" smtClean="0"/>
              <a:t> </a:t>
            </a:r>
            <a:r>
              <a:rPr lang="en-US" sz="1400" dirty="0"/>
              <a:t>f2 </a:t>
            </a:r>
            <a:endParaRPr lang="en-US" sz="1400" dirty="0" smtClean="0"/>
          </a:p>
          <a:p>
            <a:r>
              <a:rPr lang="en-US" sz="1400" dirty="0" smtClean="0"/>
              <a:t>} </a:t>
            </a:r>
            <a:r>
              <a:rPr lang="en-US" sz="1400" dirty="0"/>
              <a:t>S; 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68636" y="4419600"/>
            <a:ext cx="28575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/>
              <a:t>float</a:t>
            </a:r>
            <a:r>
              <a:rPr lang="en-US" sz="1400" dirty="0"/>
              <a:t> </a:t>
            </a:r>
            <a:r>
              <a:rPr lang="en-US" sz="1400" dirty="0" err="1" smtClean="0"/>
              <a:t>add_skel</a:t>
            </a:r>
            <a:r>
              <a:rPr lang="en-US" sz="1400" dirty="0" smtClean="0"/>
              <a:t> </a:t>
            </a:r>
            <a:r>
              <a:rPr lang="en-US" sz="1400" dirty="0"/>
              <a:t>(s)</a:t>
            </a:r>
          </a:p>
          <a:p>
            <a:r>
              <a:rPr lang="en-US" sz="1400" dirty="0" smtClean="0"/>
              <a:t>S </a:t>
            </a:r>
            <a:r>
              <a:rPr lang="en-US" sz="1400" dirty="0"/>
              <a:t>*s;</a:t>
            </a:r>
          </a:p>
          <a:p>
            <a:r>
              <a:rPr lang="en-US" sz="1400" dirty="0" smtClean="0"/>
              <a:t>{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</a:t>
            </a:r>
            <a:r>
              <a:rPr lang="en-US" sz="1400" b="1" dirty="0" smtClean="0"/>
              <a:t>return</a:t>
            </a:r>
            <a:r>
              <a:rPr lang="en-US" sz="1400" dirty="0" smtClean="0"/>
              <a:t> add(</a:t>
            </a:r>
            <a:r>
              <a:rPr lang="en-US" sz="1400" dirty="0"/>
              <a:t>s-&gt;</a:t>
            </a:r>
            <a:r>
              <a:rPr lang="en-US" sz="1400" dirty="0" smtClean="0"/>
              <a:t>f1, s-&gt;f2);</a:t>
            </a:r>
          </a:p>
          <a:p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4269921" y="5791200"/>
            <a:ext cx="4419600" cy="9507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smtClean="0"/>
              <a:t>register(</a:t>
            </a:r>
            <a:r>
              <a:rPr lang="en-US" sz="1400" dirty="0" err="1" smtClean="0"/>
              <a:t>my_host</a:t>
            </a:r>
            <a:r>
              <a:rPr lang="en-US" sz="1400" dirty="0" smtClean="0"/>
              <a:t>(), PROG_NUM, VERS_NUM);</a:t>
            </a:r>
          </a:p>
          <a:p>
            <a:r>
              <a:rPr lang="en-US" sz="1400" dirty="0" err="1" smtClean="0"/>
              <a:t>registerrpc</a:t>
            </a:r>
            <a:r>
              <a:rPr lang="en-US" sz="1400" dirty="0" smtClean="0"/>
              <a:t> </a:t>
            </a:r>
            <a:r>
              <a:rPr lang="en-US" sz="1400" dirty="0"/>
              <a:t>(</a:t>
            </a:r>
            <a:r>
              <a:rPr lang="en-US" sz="1400" dirty="0" smtClean="0"/>
              <a:t>PROG_NUM, VERS_NUM, ADD_NUM,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</a:t>
            </a:r>
            <a:r>
              <a:rPr lang="en-US" sz="1400" dirty="0" err="1" smtClean="0"/>
              <a:t>add_skel</a:t>
            </a:r>
            <a:r>
              <a:rPr lang="en-US" sz="1400" dirty="0" smtClean="0"/>
              <a:t>, </a:t>
            </a:r>
            <a:r>
              <a:rPr lang="en-US" sz="1400" dirty="0" err="1"/>
              <a:t>xdr_s</a:t>
            </a:r>
            <a:r>
              <a:rPr lang="en-US" sz="1400" dirty="0"/>
              <a:t>, </a:t>
            </a:r>
            <a:r>
              <a:rPr lang="en-US" sz="1400" dirty="0" err="1"/>
              <a:t>xdr_float</a:t>
            </a:r>
            <a:r>
              <a:rPr lang="en-US" sz="1400" dirty="0"/>
              <a:t> ) </a:t>
            </a:r>
            <a:r>
              <a:rPr lang="en-US" sz="1400" dirty="0" smtClean="0"/>
              <a:t>;</a:t>
            </a:r>
          </a:p>
          <a:p>
            <a:r>
              <a:rPr lang="en-US" sz="1400" dirty="0" err="1"/>
              <a:t>s</a:t>
            </a:r>
            <a:r>
              <a:rPr lang="en-US" sz="1400" dirty="0" err="1" smtClean="0"/>
              <a:t>vc_run</a:t>
            </a:r>
            <a:r>
              <a:rPr lang="en-US" sz="1400" dirty="0" smtClean="0"/>
              <a:t>();</a:t>
            </a:r>
            <a:endParaRPr lang="en-US" sz="1400" dirty="0"/>
          </a:p>
        </p:txBody>
      </p:sp>
      <p:sp>
        <p:nvSpPr>
          <p:cNvPr id="18" name="Rounded Rectangle 17"/>
          <p:cNvSpPr/>
          <p:nvPr/>
        </p:nvSpPr>
        <p:spPr>
          <a:xfrm>
            <a:off x="762000" y="1077686"/>
            <a:ext cx="1477556" cy="381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AddInterface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697400" y="1142999"/>
            <a:ext cx="1477556" cy="381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XDR Routines</a:t>
            </a:r>
          </a:p>
        </p:txBody>
      </p:sp>
      <p:sp>
        <p:nvSpPr>
          <p:cNvPr id="20" name="Right Arrow 19"/>
          <p:cNvSpPr/>
          <p:nvPr/>
        </p:nvSpPr>
        <p:spPr>
          <a:xfrm rot="6284150">
            <a:off x="2470025" y="2879567"/>
            <a:ext cx="1914474" cy="1048855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Stub with same signature as caller method</a:t>
            </a:r>
            <a:endParaRPr lang="en-US" sz="1400" dirty="0"/>
          </a:p>
        </p:txBody>
      </p:sp>
      <p:sp>
        <p:nvSpPr>
          <p:cNvPr id="22" name="Right Arrow 21"/>
          <p:cNvSpPr/>
          <p:nvPr/>
        </p:nvSpPr>
        <p:spPr>
          <a:xfrm rot="5179589">
            <a:off x="3051248" y="4044738"/>
            <a:ext cx="2666998" cy="842169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Registers with well known server when calling implementation loaded</a:t>
            </a:r>
            <a:endParaRPr lang="en-US" sz="1400" dirty="0"/>
          </a:p>
        </p:txBody>
      </p:sp>
      <p:sp>
        <p:nvSpPr>
          <p:cNvPr id="23" name="Right Arrow 22"/>
          <p:cNvSpPr/>
          <p:nvPr/>
        </p:nvSpPr>
        <p:spPr>
          <a:xfrm rot="6666897">
            <a:off x="1419505" y="4374325"/>
            <a:ext cx="1869501" cy="915911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Registers looks up central registry</a:t>
            </a:r>
            <a:endParaRPr lang="en-US" sz="1400" dirty="0"/>
          </a:p>
        </p:txBody>
      </p:sp>
      <p:sp>
        <p:nvSpPr>
          <p:cNvPr id="24" name="Right Arrow 23"/>
          <p:cNvSpPr/>
          <p:nvPr/>
        </p:nvSpPr>
        <p:spPr>
          <a:xfrm rot="5400000">
            <a:off x="7061634" y="3936441"/>
            <a:ext cx="2184525" cy="1372593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Actions occur when interface implementation loaded (a la static block)</a:t>
            </a:r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4174671" y="5791200"/>
            <a:ext cx="4514850" cy="762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~PP1292.WAV">
            <a:hlinkClick r:id="" action="ppaction://media"/>
          </p:cNvPr>
          <p:cNvPicPr>
            <a:picLocks noRot="1" noChangeAspect="1"/>
          </p:cNvPicPr>
          <p:nvPr>
            <a:wavAudioFile r:embed="rId2" name="~PP129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422615561"/>
      </p:ext>
    </p:extLst>
  </p:cSld>
  <p:clrMapOvr>
    <a:masterClrMapping/>
  </p:clrMapOvr>
  <p:transition advTm="136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Rules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7800" y="3657600"/>
            <a:ext cx="1905000" cy="2057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Default Object Style: Default Dark Blue Outline, Washed-out Blue Fill, Chosen from Standard Color Schemes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3429000" y="3657600"/>
            <a:ext cx="1905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Text Box Margins: 0.05” All Around</a:t>
            </a:r>
          </a:p>
        </p:txBody>
      </p:sp>
      <p:sp>
        <p:nvSpPr>
          <p:cNvPr id="6" name="Rectangle 5"/>
          <p:cNvSpPr/>
          <p:nvPr/>
        </p:nvSpPr>
        <p:spPr>
          <a:xfrm>
            <a:off x="3429000" y="4343400"/>
            <a:ext cx="1905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Font: Calibri</a:t>
            </a:r>
          </a:p>
        </p:txBody>
      </p:sp>
      <p:sp>
        <p:nvSpPr>
          <p:cNvPr id="7" name="Rectangle 6"/>
          <p:cNvSpPr/>
          <p:nvPr/>
        </p:nvSpPr>
        <p:spPr>
          <a:xfrm>
            <a:off x="3429000" y="5029200"/>
            <a:ext cx="1905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Font Size: 18</a:t>
            </a:r>
          </a:p>
        </p:txBody>
      </p:sp>
      <p:sp>
        <p:nvSpPr>
          <p:cNvPr id="8" name="Rectangle 7"/>
          <p:cNvSpPr/>
          <p:nvPr/>
        </p:nvSpPr>
        <p:spPr>
          <a:xfrm>
            <a:off x="1447800" y="1066800"/>
            <a:ext cx="1905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Title Text Box: Century Schoolbook (headings) </a:t>
            </a:r>
          </a:p>
        </p:txBody>
      </p:sp>
      <p:sp>
        <p:nvSpPr>
          <p:cNvPr id="9" name="Rectangle 8"/>
          <p:cNvSpPr/>
          <p:nvPr/>
        </p:nvSpPr>
        <p:spPr>
          <a:xfrm>
            <a:off x="1447800" y="2286000"/>
            <a:ext cx="1905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Title Font Size: 30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29000" y="1066800"/>
            <a:ext cx="1905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Title Text Box: Centered Horizontally and Vertically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10200" y="1066800"/>
            <a:ext cx="1905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Title Text Box: Shrink Text on Overflow is Selected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10200" y="3657600"/>
            <a:ext cx="1905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Text Box: Centered Horizontally and Vertically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10200" y="4648200"/>
            <a:ext cx="1905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Text Box: Do Not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Autofit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Selected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Rules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62000" y="2590800"/>
            <a:ext cx="13716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Comment or Note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09800" y="2590800"/>
            <a:ext cx="1371600" cy="1143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Question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53200" y="2590800"/>
            <a:ext cx="13716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Conclusion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0" y="3810000"/>
            <a:ext cx="13716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Sub-comment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09800" y="3810000"/>
            <a:ext cx="1371600" cy="1143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Sub-question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57600" y="2590800"/>
            <a:ext cx="137160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Problem or Issue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57600" y="3810000"/>
            <a:ext cx="1371600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Sub-problem or sub-issue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05400" y="2590800"/>
            <a:ext cx="13716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Solution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105400" y="3810000"/>
            <a:ext cx="1371600" cy="1143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Sub-solution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2000" y="1371600"/>
            <a:ext cx="13716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Major Comment or Note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09800" y="1371600"/>
            <a:ext cx="1371600" cy="1143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Major Question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53200" y="1371600"/>
            <a:ext cx="13716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Major Conclusion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0" y="1371600"/>
            <a:ext cx="1371600" cy="1143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Major Problem or Issue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105400" y="1371600"/>
            <a:ext cx="1371600" cy="1143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Important Solution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53200" y="3810000"/>
            <a:ext cx="13716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Sub-conclusion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Code Example – Option 1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1143000"/>
            <a:ext cx="8153400" cy="3276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AnEchoer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Echoer {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String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i="1" dirty="0" smtClean="0">
                <a:solidFill>
                  <a:srgbClr val="0000C0"/>
                </a:solidFill>
                <a:latin typeface="Courier New"/>
              </a:rPr>
              <a:t>QUIT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200" dirty="0" smtClean="0">
                <a:solidFill>
                  <a:srgbClr val="2A00FF"/>
                </a:solidFill>
                <a:latin typeface="Courier New"/>
              </a:rPr>
              <a:t>"quit"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String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i="1" dirty="0" smtClean="0">
                <a:solidFill>
                  <a:srgbClr val="0000C0"/>
                </a:solidFill>
                <a:latin typeface="Courier New"/>
              </a:rPr>
              <a:t>HISTORY</a:t>
            </a:r>
            <a:r>
              <a:rPr lang="en-US" sz="1200" b="1" i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200" dirty="0" smtClean="0">
                <a:solidFill>
                  <a:srgbClr val="2A00FF"/>
                </a:solidFill>
                <a:latin typeface="Courier New"/>
              </a:rPr>
              <a:t>"history"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List&lt;String&gt; </a:t>
            </a:r>
            <a:r>
              <a:rPr lang="en-US" sz="1200" dirty="0" smtClean="0">
                <a:solidFill>
                  <a:srgbClr val="0000C0"/>
                </a:solidFill>
                <a:latin typeface="Courier New"/>
              </a:rPr>
              <a:t>history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ArrayList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();   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doInput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for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(;;) {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2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dirty="0" smtClean="0">
                <a:solidFill>
                  <a:srgbClr val="2A00FF"/>
                </a:solidFill>
                <a:latin typeface="Courier New"/>
              </a:rPr>
              <a:t>"Please enter an input line or "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+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200" i="1" dirty="0" smtClean="0">
                <a:solidFill>
                  <a:srgbClr val="0000C0"/>
                </a:solidFill>
                <a:latin typeface="Courier New"/>
              </a:rPr>
              <a:t>QUIT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200" dirty="0" smtClean="0">
                <a:solidFill>
                  <a:srgbClr val="2A00FF"/>
                </a:solidFill>
                <a:latin typeface="Courier New"/>
              </a:rPr>
              <a:t>" or "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200" i="1" dirty="0" smtClean="0">
                <a:solidFill>
                  <a:srgbClr val="0000C0"/>
                </a:solidFill>
                <a:latin typeface="Courier New"/>
              </a:rPr>
              <a:t>HISTORY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String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nextInput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Console.</a:t>
            </a:r>
            <a:r>
              <a:rPr lang="en-US" sz="1200" i="1" dirty="0" err="1" smtClean="0">
                <a:solidFill>
                  <a:srgbClr val="000000"/>
                </a:solidFill>
                <a:latin typeface="Courier New"/>
              </a:rPr>
              <a:t>readString</a:t>
            </a:r>
            <a:r>
              <a:rPr lang="en-US" sz="1200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nextInput.equals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i="1" dirty="0" smtClean="0">
                <a:solidFill>
                  <a:srgbClr val="0000C0"/>
                </a:solidFill>
                <a:latin typeface="Courier New"/>
              </a:rPr>
              <a:t>QUIT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))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break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else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nextInput.equals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i="1" dirty="0" smtClean="0">
                <a:solidFill>
                  <a:srgbClr val="0000C0"/>
                </a:solidFill>
                <a:latin typeface="Courier New"/>
              </a:rPr>
              <a:t>HISTORY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))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printHistory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else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processInput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nextInput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);           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}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6553200" y="1219200"/>
            <a:ext cx="1905000" cy="1447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Code Box: Default Dark Blue, White Fill, Chosen from Normal Color Themes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553200" y="3200400"/>
            <a:ext cx="1905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Code Highlight: Bright Red Outline, No Fill, Line Width 2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0" y="3581400"/>
            <a:ext cx="26670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Straight Arrow Connector 12"/>
          <p:cNvCxnSpPr>
            <a:stCxn id="8" idx="1"/>
            <a:endCxn id="10" idx="3"/>
          </p:cNvCxnSpPr>
          <p:nvPr/>
        </p:nvCxnSpPr>
        <p:spPr>
          <a:xfrm rot="10800000">
            <a:off x="4191000" y="3771900"/>
            <a:ext cx="2362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1"/>
            <a:endCxn id="4" idx="0"/>
          </p:cNvCxnSpPr>
          <p:nvPr/>
        </p:nvCxnSpPr>
        <p:spPr>
          <a:xfrm rot="10800000">
            <a:off x="4457700" y="1143000"/>
            <a:ext cx="2095500" cy="800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81000" y="4495800"/>
            <a:ext cx="1905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Font: Courier New, Size 12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81000" y="5257800"/>
            <a:ext cx="1905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Formatting: Eclipse Java Formatting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362200" y="4495800"/>
            <a:ext cx="1905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White space: Use four white spaces as tabs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Code Example – Option 2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1143000"/>
            <a:ext cx="8153400" cy="3276600"/>
          </a:xfrm>
          <a:prstGeom prst="rect">
            <a:avLst/>
          </a:prstGeom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AnEchoer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Echoer {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String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i="1" dirty="0" smtClean="0">
                <a:solidFill>
                  <a:srgbClr val="0000C0"/>
                </a:solidFill>
                <a:latin typeface="Courier New"/>
              </a:rPr>
              <a:t>QUIT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200" dirty="0" smtClean="0">
                <a:solidFill>
                  <a:srgbClr val="2A00FF"/>
                </a:solidFill>
                <a:latin typeface="Courier New"/>
              </a:rPr>
              <a:t>"quit"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String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i="1" dirty="0" smtClean="0">
                <a:solidFill>
                  <a:srgbClr val="0000C0"/>
                </a:solidFill>
                <a:latin typeface="Courier New"/>
              </a:rPr>
              <a:t>HISTORY</a:t>
            </a:r>
            <a:r>
              <a:rPr lang="en-US" sz="1200" b="1" i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200" dirty="0" smtClean="0">
                <a:solidFill>
                  <a:srgbClr val="2A00FF"/>
                </a:solidFill>
                <a:latin typeface="Courier New"/>
              </a:rPr>
              <a:t>"history"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List&lt;String&gt; </a:t>
            </a:r>
            <a:r>
              <a:rPr lang="en-US" sz="1200" dirty="0" smtClean="0">
                <a:solidFill>
                  <a:srgbClr val="0000C0"/>
                </a:solidFill>
                <a:latin typeface="Courier New"/>
              </a:rPr>
              <a:t>history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ArrayList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();   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doInput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for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(;;) {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2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dirty="0" smtClean="0">
                <a:solidFill>
                  <a:srgbClr val="2A00FF"/>
                </a:solidFill>
                <a:latin typeface="Courier New"/>
              </a:rPr>
              <a:t>"Please enter an input line or "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+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200" i="1" dirty="0" smtClean="0">
                <a:solidFill>
                  <a:srgbClr val="0000C0"/>
                </a:solidFill>
                <a:latin typeface="Courier New"/>
              </a:rPr>
              <a:t>QUIT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200" dirty="0" smtClean="0">
                <a:solidFill>
                  <a:srgbClr val="2A00FF"/>
                </a:solidFill>
                <a:latin typeface="Courier New"/>
              </a:rPr>
              <a:t>" or "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200" i="1" dirty="0" smtClean="0">
                <a:solidFill>
                  <a:srgbClr val="0000C0"/>
                </a:solidFill>
                <a:latin typeface="Courier New"/>
              </a:rPr>
              <a:t>HISTORY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String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nextInput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Console.</a:t>
            </a:r>
            <a:r>
              <a:rPr lang="en-US" sz="1200" i="1" dirty="0" err="1" smtClean="0">
                <a:solidFill>
                  <a:srgbClr val="000000"/>
                </a:solidFill>
                <a:latin typeface="Courier New"/>
              </a:rPr>
              <a:t>readString</a:t>
            </a:r>
            <a:r>
              <a:rPr lang="en-US" sz="1200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nextInput.equals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i="1" dirty="0" smtClean="0">
                <a:solidFill>
                  <a:srgbClr val="0000C0"/>
                </a:solidFill>
                <a:latin typeface="Courier New"/>
              </a:rPr>
              <a:t>QUIT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))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break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else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nextInput.equals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i="1" dirty="0" smtClean="0">
                <a:solidFill>
                  <a:srgbClr val="0000C0"/>
                </a:solidFill>
                <a:latin typeface="Courier New"/>
              </a:rPr>
              <a:t>HISTORY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))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printHistory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else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processInput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nextInput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);           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}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4495800"/>
            <a:ext cx="1905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Font: Courier New, Size 12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5257800"/>
            <a:ext cx="1905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Formatting: Eclipse Java Formatting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6553200" y="1219200"/>
            <a:ext cx="1905000" cy="1447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Code Box: Black Outline, Fadeout Grey Fill, Chosen from “Other Theme Fills”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6553200" y="3200400"/>
            <a:ext cx="1905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Code Highlight: Bright Red Outline, No Fill, Line Width 2</a:t>
            </a:r>
          </a:p>
        </p:txBody>
      </p:sp>
      <p:sp>
        <p:nvSpPr>
          <p:cNvPr id="9" name="Rectangle 8"/>
          <p:cNvSpPr/>
          <p:nvPr/>
        </p:nvSpPr>
        <p:spPr>
          <a:xfrm>
            <a:off x="2362200" y="4495800"/>
            <a:ext cx="1905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White space: Use four white spaces as tabs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0" y="3581400"/>
            <a:ext cx="26670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Straight Arrow Connector 12"/>
          <p:cNvCxnSpPr>
            <a:stCxn id="8" idx="1"/>
            <a:endCxn id="10" idx="3"/>
          </p:cNvCxnSpPr>
          <p:nvPr/>
        </p:nvCxnSpPr>
        <p:spPr>
          <a:xfrm rot="10800000">
            <a:off x="4191000" y="3771900"/>
            <a:ext cx="2362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1"/>
            <a:endCxn id="4" idx="0"/>
          </p:cNvCxnSpPr>
          <p:nvPr/>
        </p:nvCxnSpPr>
        <p:spPr>
          <a:xfrm rot="10800000">
            <a:off x="4457700" y="1143000"/>
            <a:ext cx="2095500" cy="800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Code Example – Option 3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1143000"/>
            <a:ext cx="8153400" cy="3276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AnEchoer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Echoer {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String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i="1" dirty="0" smtClean="0">
                <a:solidFill>
                  <a:srgbClr val="0000C0"/>
                </a:solidFill>
                <a:latin typeface="Courier New"/>
              </a:rPr>
              <a:t>QUIT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200" dirty="0" smtClean="0">
                <a:solidFill>
                  <a:srgbClr val="2A00FF"/>
                </a:solidFill>
                <a:latin typeface="Courier New"/>
              </a:rPr>
              <a:t>"quit"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String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i="1" dirty="0" smtClean="0">
                <a:solidFill>
                  <a:srgbClr val="0000C0"/>
                </a:solidFill>
                <a:latin typeface="Courier New"/>
              </a:rPr>
              <a:t>HISTORY</a:t>
            </a:r>
            <a:r>
              <a:rPr lang="en-US" sz="1200" b="1" i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200" dirty="0" smtClean="0">
                <a:solidFill>
                  <a:srgbClr val="2A00FF"/>
                </a:solidFill>
                <a:latin typeface="Courier New"/>
              </a:rPr>
              <a:t>"history"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List&lt;String&gt; </a:t>
            </a:r>
            <a:r>
              <a:rPr lang="en-US" sz="1200" dirty="0" smtClean="0">
                <a:solidFill>
                  <a:srgbClr val="0000C0"/>
                </a:solidFill>
                <a:latin typeface="Courier New"/>
              </a:rPr>
              <a:t>history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ArrayList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();   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doInput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for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(;;) {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2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dirty="0" smtClean="0">
                <a:solidFill>
                  <a:srgbClr val="2A00FF"/>
                </a:solidFill>
                <a:latin typeface="Courier New"/>
              </a:rPr>
              <a:t>"Please enter an input line or "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+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200" i="1" dirty="0" smtClean="0">
                <a:solidFill>
                  <a:srgbClr val="0000C0"/>
                </a:solidFill>
                <a:latin typeface="Courier New"/>
              </a:rPr>
              <a:t>QUIT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200" dirty="0" smtClean="0">
                <a:solidFill>
                  <a:srgbClr val="2A00FF"/>
                </a:solidFill>
                <a:latin typeface="Courier New"/>
              </a:rPr>
              <a:t>" or "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200" i="1" dirty="0" smtClean="0">
                <a:solidFill>
                  <a:srgbClr val="0000C0"/>
                </a:solidFill>
                <a:latin typeface="Courier New"/>
              </a:rPr>
              <a:t>HISTORY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String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nextInput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Console.</a:t>
            </a:r>
            <a:r>
              <a:rPr lang="en-US" sz="1200" i="1" dirty="0" err="1" smtClean="0">
                <a:solidFill>
                  <a:srgbClr val="000000"/>
                </a:solidFill>
                <a:latin typeface="Courier New"/>
              </a:rPr>
              <a:t>readString</a:t>
            </a:r>
            <a:r>
              <a:rPr lang="en-US" sz="1200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nextInput.equals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i="1" dirty="0" smtClean="0">
                <a:solidFill>
                  <a:srgbClr val="0000C0"/>
                </a:solidFill>
                <a:latin typeface="Courier New"/>
              </a:rPr>
              <a:t>QUIT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))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break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else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nextInput.equals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i="1" dirty="0" smtClean="0">
                <a:solidFill>
                  <a:srgbClr val="0000C0"/>
                </a:solidFill>
                <a:latin typeface="Courier New"/>
              </a:rPr>
              <a:t>HISTORY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))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printHistory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else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processInput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nextInput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);           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  }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4495800"/>
            <a:ext cx="1905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Font: Courier New, Size 12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5257800"/>
            <a:ext cx="1905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Formatting: Eclipse Java Formatting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6553200" y="1219200"/>
            <a:ext cx="1905000" cy="1447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Code Box: Black Outline, Fadeout Grey Fill, Chosen from Normal Color Themes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553200" y="3200400"/>
            <a:ext cx="1905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Code Highlight: Bright Red Outline, No Fill, Line Width 2</a:t>
            </a:r>
          </a:p>
        </p:txBody>
      </p:sp>
      <p:sp>
        <p:nvSpPr>
          <p:cNvPr id="9" name="Rectangle 8"/>
          <p:cNvSpPr/>
          <p:nvPr/>
        </p:nvSpPr>
        <p:spPr>
          <a:xfrm>
            <a:off x="2362200" y="4495800"/>
            <a:ext cx="1905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White space: Use four white spaces as tabs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0" y="3581400"/>
            <a:ext cx="26670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Straight Arrow Connector 12"/>
          <p:cNvCxnSpPr>
            <a:stCxn id="8" idx="1"/>
            <a:endCxn id="10" idx="3"/>
          </p:cNvCxnSpPr>
          <p:nvPr/>
        </p:nvCxnSpPr>
        <p:spPr>
          <a:xfrm rot="10800000">
            <a:off x="4191000" y="3771900"/>
            <a:ext cx="2362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1"/>
            <a:endCxn id="4" idx="0"/>
          </p:cNvCxnSpPr>
          <p:nvPr/>
        </p:nvCxnSpPr>
        <p:spPr>
          <a:xfrm rot="10800000">
            <a:off x="4457700" y="1143000"/>
            <a:ext cx="2095500" cy="800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Cedar Approach with C Syntax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19200" y="1338942"/>
            <a:ext cx="2269672" cy="805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smtClean="0"/>
              <a:t>#define PROG_NUM 1</a:t>
            </a:r>
          </a:p>
          <a:p>
            <a:r>
              <a:rPr lang="en-US" sz="1400" dirty="0" smtClean="0"/>
              <a:t>#</a:t>
            </a:r>
            <a:r>
              <a:rPr lang="en-US" sz="1400" dirty="0"/>
              <a:t>define </a:t>
            </a:r>
            <a:r>
              <a:rPr lang="en-US" sz="1400" dirty="0" smtClean="0"/>
              <a:t>VERS_NUM </a:t>
            </a:r>
            <a:r>
              <a:rPr lang="en-US" sz="1400" dirty="0"/>
              <a:t>0 </a:t>
            </a:r>
            <a:endParaRPr lang="en-US" sz="1400" dirty="0" smtClean="0"/>
          </a:p>
          <a:p>
            <a:r>
              <a:rPr lang="en-US" sz="1400" dirty="0" smtClean="0"/>
              <a:t>#</a:t>
            </a:r>
            <a:r>
              <a:rPr lang="en-US" sz="1400" dirty="0"/>
              <a:t>define </a:t>
            </a:r>
            <a:r>
              <a:rPr lang="en-US" sz="1400" dirty="0" smtClean="0"/>
              <a:t>ADD_NUM 0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63886" y="4337957"/>
            <a:ext cx="28575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/>
              <a:t>float</a:t>
            </a:r>
            <a:r>
              <a:rPr lang="en-US" sz="1400" dirty="0"/>
              <a:t> add (s)</a:t>
            </a:r>
          </a:p>
          <a:p>
            <a:r>
              <a:rPr lang="en-US" sz="1400" dirty="0" smtClean="0"/>
              <a:t>S </a:t>
            </a:r>
            <a:r>
              <a:rPr lang="en-US" sz="1400" dirty="0"/>
              <a:t>*s;</a:t>
            </a:r>
          </a:p>
          <a:p>
            <a:r>
              <a:rPr lang="en-US" sz="1400" dirty="0"/>
              <a:t>{</a:t>
            </a:r>
          </a:p>
          <a:p>
            <a:r>
              <a:rPr lang="en-US" sz="1400" dirty="0"/>
              <a:t>    </a:t>
            </a:r>
            <a:r>
              <a:rPr lang="en-US" sz="1400" b="1" dirty="0"/>
              <a:t>return</a:t>
            </a:r>
            <a:r>
              <a:rPr lang="en-US" sz="1400" dirty="0"/>
              <a:t> (s-&gt;f1 + s-&gt;f2</a:t>
            </a:r>
            <a:r>
              <a:rPr lang="en-US" sz="1400" dirty="0" smtClean="0"/>
              <a:t>);</a:t>
            </a:r>
          </a:p>
          <a:p>
            <a:r>
              <a:rPr lang="en-US" sz="1400" dirty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544285" y="4509405"/>
            <a:ext cx="3755571" cy="16246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/>
              <a:t>S *s;</a:t>
            </a:r>
          </a:p>
          <a:p>
            <a:r>
              <a:rPr lang="en-US" sz="1400" b="1" dirty="0"/>
              <a:t>float</a:t>
            </a:r>
            <a:r>
              <a:rPr lang="en-US" sz="1400" dirty="0"/>
              <a:t> *result</a:t>
            </a:r>
            <a:r>
              <a:rPr lang="en-US" sz="1400" dirty="0" smtClean="0"/>
              <a:t>;</a:t>
            </a:r>
            <a:endParaRPr lang="en-US" sz="1400" dirty="0"/>
          </a:p>
          <a:p>
            <a:r>
              <a:rPr lang="en-US" sz="1400" dirty="0"/>
              <a:t>s-&gt;f1 = 3;</a:t>
            </a:r>
          </a:p>
          <a:p>
            <a:r>
              <a:rPr lang="en-US" sz="1400" dirty="0"/>
              <a:t>s-f2 = 4.12</a:t>
            </a:r>
            <a:r>
              <a:rPr lang="en-US" sz="1400" dirty="0" smtClean="0"/>
              <a:t>;</a:t>
            </a:r>
            <a:endParaRPr lang="en-US" sz="1400" dirty="0"/>
          </a:p>
          <a:p>
            <a:r>
              <a:rPr lang="en-US" sz="1400" dirty="0" err="1"/>
              <a:t>callrpc</a:t>
            </a:r>
            <a:r>
              <a:rPr lang="en-US" sz="1400" dirty="0"/>
              <a:t> (host, </a:t>
            </a:r>
            <a:r>
              <a:rPr lang="en-US" sz="1400" dirty="0" smtClean="0"/>
              <a:t>PROG_NUM, VERS_NUM,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ADD_NUM, </a:t>
            </a:r>
            <a:r>
              <a:rPr lang="en-US" sz="1400" dirty="0" err="1"/>
              <a:t>xdr_s</a:t>
            </a:r>
            <a:r>
              <a:rPr lang="en-US" sz="1400" dirty="0"/>
              <a:t>, s, </a:t>
            </a:r>
            <a:r>
              <a:rPr lang="en-US" sz="1400" dirty="0" err="1"/>
              <a:t>xdr_float</a:t>
            </a:r>
            <a:r>
              <a:rPr lang="en-US" sz="1400" dirty="0"/>
              <a:t>, result);</a:t>
            </a:r>
          </a:p>
          <a:p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299857" y="1741714"/>
            <a:ext cx="2939143" cy="17634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err="1"/>
              <a:t>xdr_s</a:t>
            </a:r>
            <a:r>
              <a:rPr lang="en-US" sz="1400" dirty="0"/>
              <a:t> (</a:t>
            </a:r>
            <a:r>
              <a:rPr lang="en-US" sz="1400" dirty="0" err="1"/>
              <a:t>xdrsp</a:t>
            </a:r>
            <a:r>
              <a:rPr lang="en-US" sz="1400" dirty="0"/>
              <a:t>, </a:t>
            </a:r>
            <a:r>
              <a:rPr lang="en-US" sz="1400" dirty="0" err="1"/>
              <a:t>arg</a:t>
            </a:r>
            <a:r>
              <a:rPr lang="en-US" sz="1400" dirty="0"/>
              <a:t>)</a:t>
            </a:r>
          </a:p>
          <a:p>
            <a:r>
              <a:rPr lang="en-US" sz="1400" dirty="0" smtClean="0"/>
              <a:t>XDRS </a:t>
            </a:r>
            <a:r>
              <a:rPr lang="en-US" sz="1400" dirty="0"/>
              <a:t>*</a:t>
            </a:r>
            <a:r>
              <a:rPr lang="en-US" sz="1400" dirty="0" err="1"/>
              <a:t>xdrsp</a:t>
            </a:r>
            <a:r>
              <a:rPr lang="en-US" sz="1400" dirty="0"/>
              <a:t>;</a:t>
            </a:r>
          </a:p>
          <a:p>
            <a:r>
              <a:rPr lang="en-US" sz="1400" dirty="0" smtClean="0"/>
              <a:t>S </a:t>
            </a:r>
            <a:r>
              <a:rPr lang="en-US" sz="1400" dirty="0"/>
              <a:t>*</a:t>
            </a:r>
            <a:r>
              <a:rPr lang="en-US" sz="1400" dirty="0" err="1"/>
              <a:t>arg</a:t>
            </a:r>
            <a:r>
              <a:rPr lang="en-US" sz="1400" dirty="0" smtClean="0"/>
              <a:t>; </a:t>
            </a:r>
          </a:p>
          <a:p>
            <a:r>
              <a:rPr lang="en-US" sz="1400" dirty="0" smtClean="0"/>
              <a:t>{</a:t>
            </a:r>
            <a:endParaRPr lang="en-US" sz="1400" dirty="0"/>
          </a:p>
          <a:p>
            <a:r>
              <a:rPr lang="en-US" sz="1400" dirty="0"/>
              <a:t>    </a:t>
            </a:r>
            <a:r>
              <a:rPr lang="en-US" sz="1400" dirty="0" err="1"/>
              <a:t>xdr_int</a:t>
            </a:r>
            <a:r>
              <a:rPr lang="en-US" sz="1400" dirty="0"/>
              <a:t> (</a:t>
            </a:r>
            <a:r>
              <a:rPr lang="en-US" sz="1400" dirty="0" err="1"/>
              <a:t>xdrsp</a:t>
            </a:r>
            <a:r>
              <a:rPr lang="en-US" sz="1400" dirty="0"/>
              <a:t>, &amp;</a:t>
            </a:r>
            <a:r>
              <a:rPr lang="en-US" sz="1400" dirty="0" err="1"/>
              <a:t>arg</a:t>
            </a:r>
            <a:r>
              <a:rPr lang="en-US" sz="1400" dirty="0"/>
              <a:t>-&gt;f1);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xdr_float</a:t>
            </a:r>
            <a:r>
              <a:rPr lang="en-US" sz="1400" dirty="0"/>
              <a:t> (</a:t>
            </a:r>
            <a:r>
              <a:rPr lang="en-US" sz="1400" dirty="0" err="1"/>
              <a:t>xdrsp</a:t>
            </a:r>
            <a:r>
              <a:rPr lang="en-US" sz="1400" dirty="0"/>
              <a:t>, &amp;</a:t>
            </a:r>
            <a:r>
              <a:rPr lang="en-US" sz="1400" dirty="0" err="1"/>
              <a:t>arg</a:t>
            </a:r>
            <a:r>
              <a:rPr lang="en-US" sz="1400" dirty="0"/>
              <a:t>-&gt;f2);</a:t>
            </a:r>
          </a:p>
          <a:p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8" name="Rounded Rectangle 7"/>
          <p:cNvSpPr/>
          <p:nvPr/>
        </p:nvSpPr>
        <p:spPr>
          <a:xfrm>
            <a:off x="3684814" y="990600"/>
            <a:ext cx="12954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9600" y="5900056"/>
            <a:ext cx="4419600" cy="9507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err="1" smtClean="0"/>
              <a:t>registerrpc</a:t>
            </a:r>
            <a:r>
              <a:rPr lang="en-US" sz="1400" dirty="0" smtClean="0"/>
              <a:t> </a:t>
            </a:r>
            <a:r>
              <a:rPr lang="en-US" sz="1400" dirty="0"/>
              <a:t>(</a:t>
            </a:r>
            <a:r>
              <a:rPr lang="en-US" sz="1400" dirty="0" smtClean="0"/>
              <a:t>PROG_NUM, VERS_NUM, ADD_NUM,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add</a:t>
            </a:r>
            <a:r>
              <a:rPr lang="en-US" sz="1400" dirty="0"/>
              <a:t>, </a:t>
            </a:r>
            <a:r>
              <a:rPr lang="en-US" sz="1400" dirty="0" err="1"/>
              <a:t>xdr_s</a:t>
            </a:r>
            <a:r>
              <a:rPr lang="en-US" sz="1400" dirty="0"/>
              <a:t>, </a:t>
            </a:r>
            <a:r>
              <a:rPr lang="en-US" sz="1400" dirty="0" err="1"/>
              <a:t>xdr_float</a:t>
            </a:r>
            <a:r>
              <a:rPr lang="en-US" sz="1400" dirty="0"/>
              <a:t> ) </a:t>
            </a:r>
            <a:r>
              <a:rPr lang="en-US" sz="1400" dirty="0" smtClean="0"/>
              <a:t>;</a:t>
            </a:r>
          </a:p>
          <a:p>
            <a:r>
              <a:rPr lang="en-US" sz="1400" dirty="0" err="1"/>
              <a:t>s</a:t>
            </a:r>
            <a:r>
              <a:rPr lang="en-US" sz="1400" dirty="0" err="1" smtClean="0"/>
              <a:t>vc_run</a:t>
            </a:r>
            <a:r>
              <a:rPr lang="en-US" sz="1400" dirty="0" smtClean="0"/>
              <a:t>();</a:t>
            </a:r>
            <a:endParaRPr lang="en-US" sz="1400" dirty="0"/>
          </a:p>
        </p:txBody>
      </p:sp>
      <p:sp>
        <p:nvSpPr>
          <p:cNvPr id="10" name="Rounded Rectangle 9"/>
          <p:cNvSpPr/>
          <p:nvPr/>
        </p:nvSpPr>
        <p:spPr>
          <a:xfrm>
            <a:off x="5649686" y="3733800"/>
            <a:ext cx="12954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90651" y="3810000"/>
            <a:ext cx="12954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aller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19200" y="2438400"/>
            <a:ext cx="2269672" cy="11756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 err="1" smtClean="0"/>
              <a:t>typedef</a:t>
            </a:r>
            <a:r>
              <a:rPr lang="en-US" sz="1400" dirty="0" smtClean="0"/>
              <a:t> </a:t>
            </a:r>
            <a:r>
              <a:rPr lang="en-US" sz="1400" dirty="0" err="1"/>
              <a:t>struct</a:t>
            </a:r>
            <a:r>
              <a:rPr lang="en-US" sz="1400" dirty="0"/>
              <a:t> {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</a:t>
            </a:r>
            <a:r>
              <a:rPr lang="en-US" sz="1400" b="1" dirty="0" err="1" smtClean="0"/>
              <a:t>int</a:t>
            </a:r>
            <a:r>
              <a:rPr lang="en-US" sz="1400" dirty="0" smtClean="0"/>
              <a:t> </a:t>
            </a:r>
            <a:r>
              <a:rPr lang="en-US" sz="1400" dirty="0"/>
              <a:t>f1;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</a:t>
            </a:r>
            <a:r>
              <a:rPr lang="en-US" sz="1400" b="1" dirty="0" smtClean="0"/>
              <a:t>float</a:t>
            </a:r>
            <a:r>
              <a:rPr lang="en-US" sz="1400" dirty="0" smtClean="0"/>
              <a:t> </a:t>
            </a:r>
            <a:r>
              <a:rPr lang="en-US" sz="1400" dirty="0"/>
              <a:t>f2 </a:t>
            </a:r>
            <a:endParaRPr lang="en-US" sz="1400" dirty="0" smtClean="0"/>
          </a:p>
          <a:p>
            <a:r>
              <a:rPr lang="en-US" sz="1400" dirty="0" smtClean="0"/>
              <a:t>} </a:t>
            </a:r>
            <a:r>
              <a:rPr lang="en-US" sz="1400" dirty="0"/>
              <a:t>S; </a:t>
            </a:r>
            <a:endParaRPr lang="en-US" sz="1400" dirty="0" smtClean="0"/>
          </a:p>
          <a:p>
            <a:r>
              <a:rPr lang="en-US" sz="1400" b="1" dirty="0" smtClean="0"/>
              <a:t>extern</a:t>
            </a:r>
            <a:r>
              <a:rPr lang="en-US" sz="1400" dirty="0" smtClean="0"/>
              <a:t> </a:t>
            </a:r>
            <a:r>
              <a:rPr lang="en-US" sz="1400" b="1" dirty="0"/>
              <a:t>float</a:t>
            </a:r>
            <a:r>
              <a:rPr lang="en-US" sz="1400" dirty="0"/>
              <a:t> add (); 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30085" y="5321751"/>
            <a:ext cx="2710043" cy="31705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6612454">
            <a:off x="2838895" y="4419222"/>
            <a:ext cx="1365604" cy="389105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Port (Scope)</a:t>
            </a:r>
            <a:endParaRPr lang="en-US" sz="1400" dirty="0"/>
          </a:p>
        </p:txBody>
      </p:sp>
      <p:sp>
        <p:nvSpPr>
          <p:cNvPr id="18" name="Right Arrow 17"/>
          <p:cNvSpPr/>
          <p:nvPr/>
        </p:nvSpPr>
        <p:spPr>
          <a:xfrm rot="19743160">
            <a:off x="-9611" y="5673834"/>
            <a:ext cx="1509850" cy="849213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Site independent operation id</a:t>
            </a:r>
            <a:endParaRPr lang="en-US" sz="1400" dirty="0"/>
          </a:p>
        </p:txBody>
      </p:sp>
      <p:sp>
        <p:nvSpPr>
          <p:cNvPr id="19" name="Right Arrow 18"/>
          <p:cNvSpPr/>
          <p:nvPr/>
        </p:nvSpPr>
        <p:spPr>
          <a:xfrm rot="3244497">
            <a:off x="1283425" y="4834605"/>
            <a:ext cx="1509850" cy="604518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Single parameter</a:t>
            </a:r>
            <a:endParaRPr lang="en-US" sz="1400" dirty="0"/>
          </a:p>
        </p:txBody>
      </p:sp>
      <p:sp>
        <p:nvSpPr>
          <p:cNvPr id="20" name="Right Arrow 19"/>
          <p:cNvSpPr/>
          <p:nvPr/>
        </p:nvSpPr>
        <p:spPr>
          <a:xfrm rot="19506466">
            <a:off x="782504" y="6019027"/>
            <a:ext cx="1509850" cy="604518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Parameter </a:t>
            </a:r>
            <a:r>
              <a:rPr lang="en-US" sz="1400" dirty="0" err="1" smtClean="0"/>
              <a:t>serializer</a:t>
            </a:r>
            <a:endParaRPr lang="en-US" sz="1400" dirty="0"/>
          </a:p>
        </p:txBody>
      </p:sp>
      <p:sp>
        <p:nvSpPr>
          <p:cNvPr id="21" name="Right Arrow 20"/>
          <p:cNvSpPr/>
          <p:nvPr/>
        </p:nvSpPr>
        <p:spPr>
          <a:xfrm rot="19506466">
            <a:off x="2348339" y="6019027"/>
            <a:ext cx="1509850" cy="604518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Result location</a:t>
            </a:r>
            <a:endParaRPr lang="en-US" sz="1400" dirty="0"/>
          </a:p>
        </p:txBody>
      </p:sp>
      <p:sp>
        <p:nvSpPr>
          <p:cNvPr id="22" name="Right Arrow 21"/>
          <p:cNvSpPr/>
          <p:nvPr/>
        </p:nvSpPr>
        <p:spPr>
          <a:xfrm rot="19506466">
            <a:off x="1609997" y="5994536"/>
            <a:ext cx="1509850" cy="604518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Result </a:t>
            </a:r>
            <a:r>
              <a:rPr lang="en-US" sz="1400" dirty="0" err="1" smtClean="0"/>
              <a:t>deserializer</a:t>
            </a:r>
            <a:endParaRPr lang="en-US" sz="1400" dirty="0"/>
          </a:p>
        </p:txBody>
      </p:sp>
      <p:sp>
        <p:nvSpPr>
          <p:cNvPr id="23" name="Right Arrow 22"/>
          <p:cNvSpPr/>
          <p:nvPr/>
        </p:nvSpPr>
        <p:spPr>
          <a:xfrm rot="2114010">
            <a:off x="3916317" y="5654374"/>
            <a:ext cx="1735840" cy="468648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Implementation</a:t>
            </a:r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5518682" y="5965371"/>
            <a:ext cx="2177517" cy="258536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5565785">
            <a:off x="7217733" y="4783111"/>
            <a:ext cx="1509850" cy="943995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Site independent operation id</a:t>
            </a:r>
            <a:endParaRPr lang="en-US" sz="1400" dirty="0"/>
          </a:p>
        </p:txBody>
      </p:sp>
      <p:sp>
        <p:nvSpPr>
          <p:cNvPr id="27" name="Right Arrow 26"/>
          <p:cNvSpPr/>
          <p:nvPr/>
        </p:nvSpPr>
        <p:spPr>
          <a:xfrm rot="3438496">
            <a:off x="4753739" y="5188480"/>
            <a:ext cx="1365604" cy="389105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Port (Scope)</a:t>
            </a:r>
            <a:endParaRPr lang="en-US" sz="1400" dirty="0"/>
          </a:p>
        </p:txBody>
      </p:sp>
      <p:sp>
        <p:nvSpPr>
          <p:cNvPr id="28" name="Right Arrow 27"/>
          <p:cNvSpPr/>
          <p:nvPr/>
        </p:nvSpPr>
        <p:spPr>
          <a:xfrm rot="4623012">
            <a:off x="5290610" y="5323918"/>
            <a:ext cx="1509850" cy="604518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Parameter de-</a:t>
            </a:r>
            <a:r>
              <a:rPr lang="en-US" sz="1400" dirty="0" err="1" smtClean="0"/>
              <a:t>serializer</a:t>
            </a:r>
            <a:endParaRPr lang="en-US" sz="1400" dirty="0"/>
          </a:p>
        </p:txBody>
      </p:sp>
      <p:sp>
        <p:nvSpPr>
          <p:cNvPr id="29" name="Right Arrow 28"/>
          <p:cNvSpPr/>
          <p:nvPr/>
        </p:nvSpPr>
        <p:spPr>
          <a:xfrm rot="4746842">
            <a:off x="5957223" y="5170474"/>
            <a:ext cx="1509850" cy="604518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Result de-</a:t>
            </a:r>
            <a:r>
              <a:rPr lang="en-US" sz="1400" dirty="0" err="1" smtClean="0"/>
              <a:t>serializer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424889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Process 22"/>
          <p:cNvSpPr/>
          <p:nvPr/>
        </p:nvSpPr>
        <p:spPr>
          <a:xfrm>
            <a:off x="609599" y="4343400"/>
            <a:ext cx="3657600" cy="614362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Called site-independent instance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identifier (if object-oriented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 RPC Awareness</a:t>
            </a:r>
            <a:endParaRPr lang="en-US" dirty="0"/>
          </a:p>
        </p:txBody>
      </p:sp>
      <p:sp>
        <p:nvSpPr>
          <p:cNvPr id="4" name="Flowchart: Process 3"/>
          <p:cNvSpPr/>
          <p:nvPr/>
        </p:nvSpPr>
        <p:spPr>
          <a:xfrm>
            <a:off x="609600" y="1828800"/>
            <a:ext cx="3657600" cy="7620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Called site-independent operation identifier and actual parameters</a:t>
            </a:r>
          </a:p>
        </p:txBody>
      </p:sp>
      <p:sp>
        <p:nvSpPr>
          <p:cNvPr id="17" name="Flowchart: Process 16"/>
          <p:cNvSpPr/>
          <p:nvPr/>
        </p:nvSpPr>
        <p:spPr>
          <a:xfrm>
            <a:off x="1290637" y="6324600"/>
            <a:ext cx="6172199" cy="4572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None of these specified by developer</a:t>
            </a:r>
          </a:p>
        </p:txBody>
      </p:sp>
      <p:sp>
        <p:nvSpPr>
          <p:cNvPr id="20" name="Flowchart: Process 19"/>
          <p:cNvSpPr/>
          <p:nvPr/>
        </p:nvSpPr>
        <p:spPr>
          <a:xfrm>
            <a:off x="609600" y="2819400"/>
            <a:ext cx="3657600" cy="6858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Called interface description (if type checking)</a:t>
            </a:r>
          </a:p>
        </p:txBody>
      </p:sp>
      <p:sp>
        <p:nvSpPr>
          <p:cNvPr id="25" name="Flowchart: Process 24"/>
          <p:cNvSpPr/>
          <p:nvPr/>
        </p:nvSpPr>
        <p:spPr>
          <a:xfrm>
            <a:off x="609598" y="5729287"/>
            <a:ext cx="3657601" cy="519113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(Scope)</a:t>
            </a:r>
          </a:p>
        </p:txBody>
      </p:sp>
      <p:sp>
        <p:nvSpPr>
          <p:cNvPr id="38" name="Flowchart: Process 37"/>
          <p:cNvSpPr/>
          <p:nvPr/>
        </p:nvSpPr>
        <p:spPr>
          <a:xfrm>
            <a:off x="4953000" y="4343400"/>
            <a:ext cx="3657600" cy="614362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Called site-independent instance identifier (if object-oriented)</a:t>
            </a:r>
          </a:p>
        </p:txBody>
      </p:sp>
      <p:sp>
        <p:nvSpPr>
          <p:cNvPr id="39" name="Flowchart: Process 38"/>
          <p:cNvSpPr/>
          <p:nvPr/>
        </p:nvSpPr>
        <p:spPr>
          <a:xfrm>
            <a:off x="4953001" y="2743200"/>
            <a:ext cx="3657600" cy="7620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Mapping between site-independent operation and local operation</a:t>
            </a:r>
          </a:p>
        </p:txBody>
      </p:sp>
      <p:sp>
        <p:nvSpPr>
          <p:cNvPr id="40" name="Flowchart: Process 39"/>
          <p:cNvSpPr/>
          <p:nvPr/>
        </p:nvSpPr>
        <p:spPr>
          <a:xfrm>
            <a:off x="4953001" y="3581400"/>
            <a:ext cx="3657600" cy="6858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Mapping between site-independent instance and local instance</a:t>
            </a:r>
          </a:p>
        </p:txBody>
      </p:sp>
      <p:sp>
        <p:nvSpPr>
          <p:cNvPr id="41" name="Flowchart: Process 40"/>
          <p:cNvSpPr/>
          <p:nvPr/>
        </p:nvSpPr>
        <p:spPr>
          <a:xfrm>
            <a:off x="4952999" y="5729287"/>
            <a:ext cx="3657601" cy="519113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(Scope)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261754" y="2242457"/>
            <a:ext cx="685802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Flowchart: Process 17"/>
          <p:cNvSpPr/>
          <p:nvPr/>
        </p:nvSpPr>
        <p:spPr>
          <a:xfrm>
            <a:off x="4953000" y="1861457"/>
            <a:ext cx="3657600" cy="762000"/>
          </a:xfrm>
          <a:prstGeom prst="flowChartProcess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Called site-independent operation identifier and actual parameters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261754" y="4650581"/>
            <a:ext cx="685802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Flowchart: Process 26"/>
          <p:cNvSpPr/>
          <p:nvPr/>
        </p:nvSpPr>
        <p:spPr>
          <a:xfrm>
            <a:off x="609598" y="5033962"/>
            <a:ext cx="3657600" cy="6096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send actual parameters and receive result</a:t>
            </a:r>
          </a:p>
        </p:txBody>
      </p:sp>
      <p:sp>
        <p:nvSpPr>
          <p:cNvPr id="28" name="Flowchart: Process 27"/>
          <p:cNvSpPr/>
          <p:nvPr/>
        </p:nvSpPr>
        <p:spPr>
          <a:xfrm>
            <a:off x="4952999" y="5033962"/>
            <a:ext cx="3657600" cy="6096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receive actual parameters and send result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600200" y="1066800"/>
            <a:ext cx="1147761" cy="609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Caller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943600" y="1143000"/>
            <a:ext cx="1147761" cy="609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206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Process 22"/>
          <p:cNvSpPr/>
          <p:nvPr/>
        </p:nvSpPr>
        <p:spPr>
          <a:xfrm>
            <a:off x="609599" y="4343400"/>
            <a:ext cx="3657600" cy="614362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Called site-independent instance identifier (if object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Awareness?</a:t>
            </a:r>
            <a:endParaRPr lang="en-US" dirty="0"/>
          </a:p>
        </p:txBody>
      </p:sp>
      <p:sp>
        <p:nvSpPr>
          <p:cNvPr id="4" name="Flowchart: Process 3"/>
          <p:cNvSpPr/>
          <p:nvPr/>
        </p:nvSpPr>
        <p:spPr>
          <a:xfrm>
            <a:off x="609600" y="1828800"/>
            <a:ext cx="3657600" cy="7620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Called site-independent operation identifier and actual parameters</a:t>
            </a:r>
          </a:p>
        </p:txBody>
      </p:sp>
      <p:sp>
        <p:nvSpPr>
          <p:cNvPr id="17" name="Flowchart: Process 16"/>
          <p:cNvSpPr/>
          <p:nvPr/>
        </p:nvSpPr>
        <p:spPr>
          <a:xfrm>
            <a:off x="1290637" y="6324600"/>
            <a:ext cx="6172199" cy="4572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609600" y="2819400"/>
            <a:ext cx="3657600" cy="6858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Called interface description (if type checking)</a:t>
            </a:r>
          </a:p>
        </p:txBody>
      </p:sp>
      <p:sp>
        <p:nvSpPr>
          <p:cNvPr id="25" name="Flowchart: Process 24"/>
          <p:cNvSpPr/>
          <p:nvPr/>
        </p:nvSpPr>
        <p:spPr>
          <a:xfrm>
            <a:off x="609598" y="5729287"/>
            <a:ext cx="3657601" cy="519113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(Scope)</a:t>
            </a:r>
          </a:p>
        </p:txBody>
      </p:sp>
      <p:sp>
        <p:nvSpPr>
          <p:cNvPr id="26" name="Flowchart: Process 25"/>
          <p:cNvSpPr/>
          <p:nvPr/>
        </p:nvSpPr>
        <p:spPr>
          <a:xfrm>
            <a:off x="609598" y="5033962"/>
            <a:ext cx="3657600" cy="6096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send actual parameters and receive result</a:t>
            </a:r>
          </a:p>
        </p:txBody>
      </p:sp>
      <p:sp>
        <p:nvSpPr>
          <p:cNvPr id="38" name="Flowchart: Process 37"/>
          <p:cNvSpPr/>
          <p:nvPr/>
        </p:nvSpPr>
        <p:spPr>
          <a:xfrm>
            <a:off x="4953000" y="4343400"/>
            <a:ext cx="3657600" cy="614362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Called site-independent instance identifier</a:t>
            </a:r>
          </a:p>
        </p:txBody>
      </p:sp>
      <p:sp>
        <p:nvSpPr>
          <p:cNvPr id="39" name="Flowchart: Process 38"/>
          <p:cNvSpPr/>
          <p:nvPr/>
        </p:nvSpPr>
        <p:spPr>
          <a:xfrm>
            <a:off x="4953001" y="2743200"/>
            <a:ext cx="3657600" cy="7620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Mapping between site-independent operation and local operation</a:t>
            </a:r>
          </a:p>
        </p:txBody>
      </p:sp>
      <p:sp>
        <p:nvSpPr>
          <p:cNvPr id="40" name="Flowchart: Process 39"/>
          <p:cNvSpPr/>
          <p:nvPr/>
        </p:nvSpPr>
        <p:spPr>
          <a:xfrm>
            <a:off x="4953001" y="3581400"/>
            <a:ext cx="3657600" cy="6858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Mapping between site-independent instance and local instance</a:t>
            </a:r>
          </a:p>
        </p:txBody>
      </p:sp>
      <p:sp>
        <p:nvSpPr>
          <p:cNvPr id="41" name="Flowchart: Process 40"/>
          <p:cNvSpPr/>
          <p:nvPr/>
        </p:nvSpPr>
        <p:spPr>
          <a:xfrm>
            <a:off x="4952999" y="5729287"/>
            <a:ext cx="3657601" cy="519113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(Scope)</a:t>
            </a:r>
          </a:p>
        </p:txBody>
      </p:sp>
      <p:sp>
        <p:nvSpPr>
          <p:cNvPr id="42" name="Flowchart: Process 41"/>
          <p:cNvSpPr/>
          <p:nvPr/>
        </p:nvSpPr>
        <p:spPr>
          <a:xfrm>
            <a:off x="4952999" y="5033962"/>
            <a:ext cx="3657600" cy="6096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receive actual parameters and send result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261754" y="2242457"/>
            <a:ext cx="685802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Flowchart: Process 17"/>
          <p:cNvSpPr/>
          <p:nvPr/>
        </p:nvSpPr>
        <p:spPr>
          <a:xfrm>
            <a:off x="4953000" y="1861457"/>
            <a:ext cx="3657600" cy="762000"/>
          </a:xfrm>
          <a:prstGeom prst="flowChartProcess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Called site-independent operation identifier and actual parameters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261754" y="4650581"/>
            <a:ext cx="685802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1600200" y="1066800"/>
            <a:ext cx="1147761" cy="609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Caller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943600" y="1143000"/>
            <a:ext cx="1147761" cy="609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453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0" y="3230880"/>
            <a:ext cx="4648200" cy="23317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71600" y="1219200"/>
            <a:ext cx="46482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759507" y="2527110"/>
            <a:ext cx="2286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648200" y="2527110"/>
            <a:ext cx="2286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6612454">
            <a:off x="6329131" y="2385793"/>
            <a:ext cx="2400300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Recursive descent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5400000">
            <a:off x="6663598" y="4172766"/>
            <a:ext cx="2400300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Recursive descent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5400000">
            <a:off x="6815998" y="4325166"/>
            <a:ext cx="2400300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Recursive descent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0" y="2362200"/>
            <a:ext cx="17526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6198639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Generated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1033639" y="1262743"/>
            <a:ext cx="2362200" cy="609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Compile Time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148" y="2057400"/>
            <a:ext cx="4125182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Caller stub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skeleton created by (pre)compiler  in target language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" y="2971800"/>
            <a:ext cx="4125182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transparency support-code runs at remote procedure call  time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334000" y="1295400"/>
            <a:ext cx="2362200" cy="609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Runtime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0" y="2079171"/>
            <a:ext cx="4125182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At run time, transparency-support code interprets remote procedure call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0" y="2971800"/>
            <a:ext cx="4125182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U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sing facilities(e.g. symbol table, reflection)  possibly created at (pre) compile time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3886200"/>
            <a:ext cx="4125182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Efficient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0" y="3886200"/>
            <a:ext cx="4125182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compile-run-cycle delay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0973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Stub and Skeleton Operations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68636" y="4419600"/>
            <a:ext cx="28575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/>
              <a:t>float</a:t>
            </a:r>
            <a:r>
              <a:rPr lang="en-US" sz="1400" dirty="0"/>
              <a:t> </a:t>
            </a:r>
            <a:r>
              <a:rPr lang="en-US" sz="1400" dirty="0" err="1" smtClean="0"/>
              <a:t>add_skel</a:t>
            </a:r>
            <a:r>
              <a:rPr lang="en-US" sz="1400" dirty="0" smtClean="0"/>
              <a:t> </a:t>
            </a:r>
            <a:r>
              <a:rPr lang="en-US" sz="1400" dirty="0"/>
              <a:t>(s)</a:t>
            </a:r>
          </a:p>
          <a:p>
            <a:r>
              <a:rPr lang="en-US" sz="1400" dirty="0" smtClean="0"/>
              <a:t>S </a:t>
            </a:r>
            <a:r>
              <a:rPr lang="en-US" sz="1400" dirty="0"/>
              <a:t>*s;</a:t>
            </a:r>
          </a:p>
          <a:p>
            <a:r>
              <a:rPr lang="en-US" sz="1400" dirty="0" smtClean="0"/>
              <a:t>{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</a:t>
            </a:r>
            <a:r>
              <a:rPr lang="en-US" sz="1400" b="1" dirty="0" smtClean="0"/>
              <a:t>return</a:t>
            </a:r>
            <a:r>
              <a:rPr lang="en-US" sz="1400" dirty="0" smtClean="0"/>
              <a:t> add(</a:t>
            </a:r>
            <a:r>
              <a:rPr lang="en-US" sz="1400" dirty="0"/>
              <a:t>s-&gt;</a:t>
            </a:r>
            <a:r>
              <a:rPr lang="en-US" sz="1400" dirty="0" smtClean="0"/>
              <a:t>f1, s-&gt;f2);</a:t>
            </a:r>
          </a:p>
          <a:p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228600" y="2362200"/>
            <a:ext cx="358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Marshals parameters and sends message (using lower-level mechanism)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8600" y="1447800"/>
            <a:ext cx="3581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Created for each callable operation and has same signature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8600" y="3657600"/>
            <a:ext cx="3581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Receives,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unmarshals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and returns result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143000" y="947058"/>
            <a:ext cx="1295400" cy="34834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Caller Stub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419600" y="1447800"/>
            <a:ext cx="3581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Created for each callable operation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419600" y="3657600"/>
            <a:ext cx="3581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Calls implementation, marshals and sends result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5257800" y="947058"/>
            <a:ext cx="1752600" cy="34834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Skeleton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419600" y="2362200"/>
            <a:ext cx="358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Receives message  (using lower-level mechanism) and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unmarshals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parameters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rot="5400000">
            <a:off x="1905794" y="3504406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>
            <a:off x="6096794" y="3504406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293788" y="4343400"/>
            <a:ext cx="3606019" cy="23985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/>
              <a:t>float</a:t>
            </a:r>
            <a:r>
              <a:rPr lang="en-US" sz="1400" dirty="0"/>
              <a:t> add (p1, p2</a:t>
            </a:r>
            <a:r>
              <a:rPr lang="en-US" sz="1400" dirty="0" smtClean="0"/>
              <a:t>) {</a:t>
            </a:r>
            <a:endParaRPr lang="en-US" sz="1400" dirty="0"/>
          </a:p>
          <a:p>
            <a:r>
              <a:rPr lang="en-US" sz="1400" b="1" dirty="0" err="1"/>
              <a:t>int</a:t>
            </a:r>
            <a:r>
              <a:rPr lang="en-US" sz="1400" dirty="0"/>
              <a:t> p, </a:t>
            </a:r>
            <a:r>
              <a:rPr lang="en-US" sz="1400" b="1" dirty="0"/>
              <a:t>float</a:t>
            </a:r>
            <a:r>
              <a:rPr lang="en-US" sz="1400" dirty="0"/>
              <a:t> p2</a:t>
            </a:r>
            <a:r>
              <a:rPr lang="en-US" sz="1400" dirty="0" smtClean="0"/>
              <a:t>;</a:t>
            </a:r>
          </a:p>
          <a:p>
            <a:r>
              <a:rPr lang="en-US" sz="1400" dirty="0">
                <a:latin typeface="Calibri" pitchFamily="34" charset="0"/>
                <a:cs typeface="Calibri" pitchFamily="34" charset="0"/>
              </a:rPr>
              <a:t>{</a:t>
            </a:r>
          </a:p>
          <a:p>
            <a:r>
              <a:rPr lang="en-US" sz="1400" b="1" dirty="0" smtClean="0"/>
              <a:t>  S</a:t>
            </a:r>
            <a:r>
              <a:rPr lang="en-US" sz="1400" dirty="0" smtClean="0"/>
              <a:t> *s;</a:t>
            </a:r>
            <a:endParaRPr lang="en-US" sz="1400" dirty="0"/>
          </a:p>
          <a:p>
            <a:r>
              <a:rPr lang="en-US" sz="1400" dirty="0" smtClean="0"/>
              <a:t>  s-</a:t>
            </a:r>
            <a:r>
              <a:rPr lang="en-US" sz="1400" dirty="0"/>
              <a:t>&gt;f1 = </a:t>
            </a:r>
            <a:r>
              <a:rPr lang="en-US" sz="1400" dirty="0" smtClean="0"/>
              <a:t>p1;</a:t>
            </a:r>
            <a:endParaRPr lang="en-US" sz="1400" dirty="0"/>
          </a:p>
          <a:p>
            <a:r>
              <a:rPr lang="en-US" sz="1400" dirty="0" smtClean="0"/>
              <a:t>  s-f2 </a:t>
            </a:r>
            <a:r>
              <a:rPr lang="en-US" sz="1400" dirty="0"/>
              <a:t>= 4.12</a:t>
            </a:r>
            <a:r>
              <a:rPr lang="en-US" sz="1400" dirty="0" smtClean="0"/>
              <a:t>;</a:t>
            </a:r>
          </a:p>
          <a:p>
            <a:r>
              <a:rPr lang="en-US" sz="1400" b="1" dirty="0" smtClean="0"/>
              <a:t>  return</a:t>
            </a:r>
            <a:r>
              <a:rPr lang="en-US" sz="1400" dirty="0" smtClean="0"/>
              <a:t> </a:t>
            </a:r>
            <a:r>
              <a:rPr lang="en-US" sz="1400" dirty="0" err="1" smtClean="0"/>
              <a:t>callrpc</a:t>
            </a:r>
            <a:r>
              <a:rPr lang="en-US" sz="1400" dirty="0" smtClean="0"/>
              <a:t> (lookup(PROG_NUM,  </a:t>
            </a:r>
          </a:p>
          <a:p>
            <a:r>
              <a:rPr lang="en-US" sz="1400" dirty="0" smtClean="0"/>
              <a:t>      VERS_NUM), PROG_NUM, </a:t>
            </a:r>
          </a:p>
          <a:p>
            <a:r>
              <a:rPr lang="en-US" sz="1400" dirty="0" smtClean="0"/>
              <a:t>      VERS_NUM,  ADD_NUM, </a:t>
            </a:r>
            <a:r>
              <a:rPr lang="en-US" sz="1400" dirty="0" err="1" smtClean="0"/>
              <a:t>xdr_s</a:t>
            </a:r>
            <a:r>
              <a:rPr lang="en-US" sz="1400" dirty="0" smtClean="0"/>
              <a:t>, s,</a:t>
            </a:r>
          </a:p>
          <a:p>
            <a:r>
              <a:rPr lang="en-US" sz="1400" dirty="0" smtClean="0"/>
              <a:t>       </a:t>
            </a:r>
            <a:r>
              <a:rPr lang="en-US" sz="1400" dirty="0" err="1"/>
              <a:t>xdr_float</a:t>
            </a:r>
            <a:r>
              <a:rPr lang="en-US" sz="1400" dirty="0"/>
              <a:t>, result</a:t>
            </a:r>
            <a:r>
              <a:rPr lang="en-US" sz="1400" dirty="0" smtClean="0"/>
              <a:t>);</a:t>
            </a:r>
          </a:p>
          <a:p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4506686" y="6019800"/>
            <a:ext cx="3581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Stack push/pop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message send/receive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~PP2066.WAV">
            <a:hlinkClick r:id="" action="ppaction://media"/>
          </p:cNvPr>
          <p:cNvPicPr>
            <a:picLocks noRot="1" noChangeAspect="1"/>
          </p:cNvPicPr>
          <p:nvPr>
            <a:wavAudioFile r:embed="rId2" name="~PP206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422615561"/>
      </p:ext>
    </p:extLst>
  </p:cSld>
  <p:clrMapOvr>
    <a:masterClrMapping/>
  </p:clrMapOvr>
  <p:transition advTm="62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1" grpId="0" animBg="1"/>
      <p:bldP spid="29" grpId="0" animBg="1"/>
      <p:bldP spid="37" grpId="0" animBg="1"/>
      <p:bldP spid="39" grpId="0" animBg="1"/>
      <p:bldP spid="17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00" y="1066800"/>
            <a:ext cx="1524000" cy="1562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Naming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667000" y="1181100"/>
            <a:ext cx="4953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/>
              <a:t>void </a:t>
            </a:r>
            <a:r>
              <a:rPr lang="en-US" dirty="0" smtClean="0"/>
              <a:t>rebind(String name, Remote </a:t>
            </a:r>
            <a:r>
              <a:rPr lang="en-US" dirty="0" err="1" smtClean="0"/>
              <a:t>obj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67000" y="1866900"/>
            <a:ext cx="4953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/>
              <a:t>static</a:t>
            </a:r>
            <a:r>
              <a:rPr lang="en-US" dirty="0" smtClean="0"/>
              <a:t> Remote lookup(String name)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0" y="2819400"/>
            <a:ext cx="23622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//</a:t>
            </a:r>
            <a:r>
              <a:rPr lang="en-US" dirty="0" err="1" smtClean="0"/>
              <a:t>host:port</a:t>
            </a:r>
            <a:r>
              <a:rPr lang="en-US" dirty="0" smtClean="0"/>
              <a:t>/name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3429000"/>
            <a:ext cx="8153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/>
              <a:t>Rebind and lookup contact </a:t>
            </a:r>
            <a:r>
              <a:rPr lang="en-US" b="1" dirty="0" err="1" smtClean="0"/>
              <a:t>rmiregistry</a:t>
            </a:r>
            <a:r>
              <a:rPr lang="en-US" b="1" dirty="0" smtClean="0"/>
              <a:t> on host bound to port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5067300" y="2209800"/>
            <a:ext cx="1295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5867400" y="2171700"/>
            <a:ext cx="685800" cy="685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71600" y="5867400"/>
            <a:ext cx="15240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LocateRegistry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95600" y="6019800"/>
            <a:ext cx="4572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/>
              <a:t>static void </a:t>
            </a:r>
            <a:r>
              <a:rPr lang="en-US" dirty="0" err="1" smtClean="0"/>
              <a:t>createRegistry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port)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" y="3962400"/>
            <a:ext cx="8153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/>
              <a:t>Port number allows multiple name servers to run on a machine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304800" y="4724400"/>
            <a:ext cx="80772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set </a:t>
            </a:r>
            <a:r>
              <a:rPr lang="en-US" dirty="0" err="1" smtClean="0"/>
              <a:t>javabin</a:t>
            </a:r>
            <a:r>
              <a:rPr lang="en-US" dirty="0" smtClean="0"/>
              <a:t>=D:\"Program Files"\Java\jre1.6.0_03\bin</a:t>
            </a:r>
          </a:p>
          <a:p>
            <a:r>
              <a:rPr lang="en-US" dirty="0" smtClean="0"/>
              <a:t>set CLASSPATH=D:/dewan_backup/java/gipc/bin</a:t>
            </a:r>
          </a:p>
          <a:p>
            <a:r>
              <a:rPr lang="en-US" dirty="0" smtClean="0"/>
              <a:t>%</a:t>
            </a:r>
            <a:r>
              <a:rPr lang="en-US" dirty="0" err="1" smtClean="0"/>
              <a:t>javabin</a:t>
            </a:r>
            <a:r>
              <a:rPr lang="en-US" dirty="0" smtClean="0"/>
              <a:t>%\</a:t>
            </a:r>
            <a:r>
              <a:rPr lang="en-US" dirty="0" err="1" smtClean="0"/>
              <a:t>rmiregistry</a:t>
            </a:r>
            <a:r>
              <a:rPr lang="en-US" dirty="0" smtClean="0"/>
              <a:t> 1099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Chosen Server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943100"/>
            <a:ext cx="2514600" cy="2705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Naming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1800" y="2057400"/>
            <a:ext cx="5105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/>
              <a:t>registerrpc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prognum</a:t>
            </a:r>
            <a:r>
              <a:rPr lang="en-US" dirty="0"/>
              <a:t>, </a:t>
            </a:r>
            <a:r>
              <a:rPr lang="en-US" dirty="0" err="1"/>
              <a:t>versnum</a:t>
            </a:r>
            <a:r>
              <a:rPr lang="en-US" dirty="0"/>
              <a:t>, </a:t>
            </a:r>
            <a:r>
              <a:rPr lang="en-US" dirty="0" err="1"/>
              <a:t>procnum</a:t>
            </a:r>
            <a:r>
              <a:rPr lang="en-US" dirty="0"/>
              <a:t>, </a:t>
            </a:r>
            <a:r>
              <a:rPr lang="en-US" dirty="0" err="1"/>
              <a:t>procaddr</a:t>
            </a:r>
            <a:r>
              <a:rPr lang="en-US" dirty="0"/>
              <a:t>, </a:t>
            </a:r>
            <a:r>
              <a:rPr lang="en-US" dirty="0" err="1"/>
              <a:t>inproc</a:t>
            </a:r>
            <a:r>
              <a:rPr lang="en-US" dirty="0"/>
              <a:t>, </a:t>
            </a:r>
            <a:r>
              <a:rPr lang="en-US" dirty="0" err="1"/>
              <a:t>outproc</a:t>
            </a:r>
            <a:r>
              <a:rPr lang="en-US" dirty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1800" y="2884714"/>
            <a:ext cx="5105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/>
              <a:t>callrpc</a:t>
            </a:r>
            <a:r>
              <a:rPr lang="en-US" dirty="0"/>
              <a:t> (host, </a:t>
            </a:r>
            <a:r>
              <a:rPr lang="en-US" dirty="0" err="1"/>
              <a:t>prognum</a:t>
            </a:r>
            <a:r>
              <a:rPr lang="en-US" dirty="0"/>
              <a:t>, </a:t>
            </a:r>
            <a:r>
              <a:rPr lang="en-US" dirty="0" err="1"/>
              <a:t>versum</a:t>
            </a:r>
            <a:r>
              <a:rPr lang="en-US" dirty="0"/>
              <a:t>, </a:t>
            </a:r>
            <a:r>
              <a:rPr lang="en-US" dirty="0" err="1"/>
              <a:t>procnum</a:t>
            </a:r>
            <a:r>
              <a:rPr lang="en-US" dirty="0"/>
              <a:t>, </a:t>
            </a:r>
            <a:r>
              <a:rPr lang="en-US" dirty="0" err="1"/>
              <a:t>inproc</a:t>
            </a:r>
            <a:r>
              <a:rPr lang="en-US" dirty="0"/>
              <a:t>, </a:t>
            </a:r>
            <a:r>
              <a:rPr lang="en-US" dirty="0" smtClean="0"/>
              <a:t>&amp;in, </a:t>
            </a:r>
            <a:r>
              <a:rPr lang="en-US" dirty="0" err="1"/>
              <a:t>outproc</a:t>
            </a:r>
            <a:r>
              <a:rPr lang="en-US" dirty="0"/>
              <a:t>, </a:t>
            </a:r>
            <a:r>
              <a:rPr lang="en-US" dirty="0" smtClean="0"/>
              <a:t>&amp;out)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1800" y="3733800"/>
            <a:ext cx="5105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svc_run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RMI Registry Dynamically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66800" y="2024743"/>
            <a:ext cx="63246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AnAdder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Adder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float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add(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float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arg1,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float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arg2 ) {   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arg1 + arg2;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    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Programmer-Defined Class: </a:t>
            </a:r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66800" y="2024743"/>
            <a:ext cx="63246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AnAdder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Adder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float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add(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float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arg1,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float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arg2 ) {   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arg1 + arg2;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828800" y="4921160"/>
            <a:ext cx="3962400" cy="4191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Invoking remote method call on it?</a:t>
            </a:r>
          </a:p>
        </p:txBody>
      </p:sp>
      <p:pic>
        <p:nvPicPr>
          <p:cNvPr id="5" name="~PP3824.WAV">
            <a:hlinkClick r:id="" action="ppaction://media"/>
          </p:cNvPr>
          <p:cNvPicPr>
            <a:picLocks noRot="1" noChangeAspect="1"/>
          </p:cNvPicPr>
          <p:nvPr>
            <a:wavAudioFile r:embed="rId2" name="~PP382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1457" y="5576207"/>
            <a:ext cx="3962400" cy="4191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Poor Man’s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Sophisticated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371911237"/>
      </p:ext>
    </p:extLst>
  </p:cSld>
  <p:clrMapOvr>
    <a:masterClrMapping/>
  </p:clrMapOvr>
  <p:transition advTm="2150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smtClean="0"/>
              <a:t>REGISTERING A REMOTE OBJECT</a:t>
            </a:r>
            <a:endParaRPr lang="en-US" cap="none" dirty="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>
          <a:xfrm>
            <a:off x="1219200" y="1752600"/>
            <a:ext cx="6477000" cy="3505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b="1" dirty="0">
                <a:solidFill>
                  <a:srgbClr val="000000"/>
                </a:solidFill>
              </a:rPr>
              <a:t>import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java.rmi.Naming</a:t>
            </a:r>
            <a:r>
              <a:rPr lang="en-US" sz="1200" b="1" dirty="0">
                <a:solidFill>
                  <a:srgbClr val="000000"/>
                </a:solidFill>
              </a:rPr>
              <a:t>;</a:t>
            </a:r>
            <a:endParaRPr lang="en-US" dirty="0">
              <a:solidFill>
                <a:srgbClr val="000000"/>
              </a:solidFill>
            </a:endParaRP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b="1" dirty="0">
                <a:solidFill>
                  <a:srgbClr val="000000"/>
                </a:solidFill>
              </a:rPr>
              <a:t>public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b="1" dirty="0">
                <a:solidFill>
                  <a:srgbClr val="000000"/>
                </a:solidFill>
              </a:rPr>
              <a:t>class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AConcertExpenseRegisterer</a:t>
            </a:r>
            <a:r>
              <a:rPr lang="en-US" sz="1200" dirty="0">
                <a:solidFill>
                  <a:srgbClr val="000000"/>
                </a:solidFill>
              </a:rPr>
              <a:t> {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b="1" dirty="0">
                <a:solidFill>
                  <a:srgbClr val="000000"/>
                </a:solidFill>
              </a:rPr>
              <a:t>   public final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b="1" dirty="0">
                <a:solidFill>
                  <a:srgbClr val="000000"/>
                </a:solidFill>
              </a:rPr>
              <a:t>static</a:t>
            </a:r>
            <a:r>
              <a:rPr lang="en-US" sz="1200" dirty="0">
                <a:solidFill>
                  <a:srgbClr val="000000"/>
                </a:solidFill>
              </a:rPr>
              <a:t> String RMI_PORT = “1099”; </a:t>
            </a:r>
            <a:r>
              <a:rPr lang="en-US" sz="1200" dirty="0">
                <a:solidFill>
                  <a:srgbClr val="00B050"/>
                </a:solidFill>
              </a:rPr>
              <a:t>// default port for RMI service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b="1" dirty="0">
                <a:solidFill>
                  <a:srgbClr val="000000"/>
                </a:solidFill>
              </a:rPr>
              <a:t>   public final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b="1" dirty="0">
                <a:solidFill>
                  <a:srgbClr val="000000"/>
                </a:solidFill>
              </a:rPr>
              <a:t>static</a:t>
            </a:r>
            <a:r>
              <a:rPr lang="en-US" sz="1200" dirty="0">
                <a:solidFill>
                  <a:srgbClr val="000000"/>
                </a:solidFill>
              </a:rPr>
              <a:t> MODEL_NAME = “</a:t>
            </a:r>
            <a:r>
              <a:rPr lang="en-US" sz="1200" dirty="0" err="1">
                <a:solidFill>
                  <a:srgbClr val="000000"/>
                </a:solidFill>
              </a:rPr>
              <a:t>myDemoBudget</a:t>
            </a:r>
            <a:r>
              <a:rPr lang="en-US" sz="1200" dirty="0">
                <a:solidFill>
                  <a:srgbClr val="000000"/>
                </a:solidFill>
              </a:rPr>
              <a:t>”;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rgbClr val="000000"/>
                </a:solidFill>
              </a:rPr>
              <a:t>   </a:t>
            </a:r>
            <a:r>
              <a:rPr lang="en-US" sz="1200" b="1" dirty="0">
                <a:solidFill>
                  <a:srgbClr val="000000"/>
                </a:solidFill>
              </a:rPr>
              <a:t>public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b="1" dirty="0">
                <a:solidFill>
                  <a:srgbClr val="000000"/>
                </a:solidFill>
              </a:rPr>
              <a:t>static</a:t>
            </a:r>
            <a:r>
              <a:rPr lang="en-US" sz="1200" dirty="0">
                <a:solidFill>
                  <a:srgbClr val="000000"/>
                </a:solidFill>
              </a:rPr>
              <a:t> void main (String </a:t>
            </a:r>
            <a:r>
              <a:rPr lang="en-US" sz="1200" dirty="0" err="1">
                <a:solidFill>
                  <a:srgbClr val="000000"/>
                </a:solidFill>
              </a:rPr>
              <a:t>args</a:t>
            </a:r>
            <a:r>
              <a:rPr lang="en-US" sz="1200" dirty="0">
                <a:solidFill>
                  <a:srgbClr val="000000"/>
                </a:solidFill>
              </a:rPr>
              <a:t>[]) {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rgbClr val="000000"/>
                </a:solidFill>
              </a:rPr>
              <a:t>	</a:t>
            </a:r>
            <a:r>
              <a:rPr lang="en-US" sz="1200" b="1" dirty="0">
                <a:solidFill>
                  <a:srgbClr val="000000"/>
                </a:solidFill>
              </a:rPr>
              <a:t>try</a:t>
            </a:r>
            <a:r>
              <a:rPr lang="en-US" sz="1200" dirty="0">
                <a:solidFill>
                  <a:srgbClr val="000000"/>
                </a:solidFill>
              </a:rPr>
              <a:t> {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rgbClr val="000000"/>
                </a:solidFill>
              </a:rPr>
              <a:t>	  String </a:t>
            </a:r>
            <a:r>
              <a:rPr lang="en-US" sz="1200" dirty="0" err="1">
                <a:solidFill>
                  <a:srgbClr val="000000"/>
                </a:solidFill>
              </a:rPr>
              <a:t>host_name</a:t>
            </a:r>
            <a:r>
              <a:rPr lang="en-US" sz="1200" dirty="0">
                <a:solidFill>
                  <a:srgbClr val="000000"/>
                </a:solidFill>
              </a:rPr>
              <a:t> = </a:t>
            </a:r>
            <a:r>
              <a:rPr lang="en-US" sz="1200" dirty="0" err="1">
                <a:solidFill>
                  <a:srgbClr val="000000"/>
                </a:solidFill>
              </a:rPr>
              <a:t>java.net.InetAddress.getLocalHost</a:t>
            </a:r>
            <a:r>
              <a:rPr lang="en-US" sz="1200" dirty="0">
                <a:solidFill>
                  <a:srgbClr val="000000"/>
                </a:solidFill>
              </a:rPr>
              <a:t>().</a:t>
            </a:r>
            <a:r>
              <a:rPr lang="en-US" sz="1200" dirty="0" err="1">
                <a:solidFill>
                  <a:srgbClr val="000000"/>
                </a:solidFill>
              </a:rPr>
              <a:t>getCanonicalHostName</a:t>
            </a:r>
            <a:r>
              <a:rPr lang="en-US" sz="1200" dirty="0">
                <a:solidFill>
                  <a:srgbClr val="000000"/>
                </a:solidFill>
              </a:rPr>
              <a:t>();  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rgbClr val="000000"/>
                </a:solidFill>
              </a:rPr>
              <a:t>	  </a:t>
            </a:r>
            <a:r>
              <a:rPr lang="en-US" sz="1200" dirty="0" err="1">
                <a:solidFill>
                  <a:srgbClr val="000000"/>
                </a:solidFill>
              </a:rPr>
              <a:t>ConcertExpense</a:t>
            </a:r>
            <a:r>
              <a:rPr lang="en-US" sz="1200" dirty="0">
                <a:solidFill>
                  <a:srgbClr val="000000"/>
                </a:solidFill>
              </a:rPr>
              <a:t> model = </a:t>
            </a:r>
            <a:r>
              <a:rPr lang="en-US" sz="1200" b="1" dirty="0">
                <a:solidFill>
                  <a:srgbClr val="000000"/>
                </a:solidFill>
              </a:rPr>
              <a:t>new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AConcertExpense</a:t>
            </a:r>
            <a:r>
              <a:rPr lang="en-US" sz="1200" dirty="0">
                <a:solidFill>
                  <a:srgbClr val="000000"/>
                </a:solidFill>
              </a:rPr>
              <a:t>();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rgbClr val="000000"/>
                </a:solidFill>
              </a:rPr>
              <a:t>	  String </a:t>
            </a:r>
            <a:r>
              <a:rPr lang="en-US" sz="1200" dirty="0" err="1">
                <a:solidFill>
                  <a:srgbClr val="000000"/>
                </a:solidFill>
              </a:rPr>
              <a:t>budgetName</a:t>
            </a:r>
            <a:r>
              <a:rPr lang="en-US" sz="1200" dirty="0">
                <a:solidFill>
                  <a:srgbClr val="000000"/>
                </a:solidFill>
              </a:rPr>
              <a:t> = "//" + </a:t>
            </a:r>
            <a:r>
              <a:rPr lang="en-US" sz="1200" dirty="0" err="1">
                <a:solidFill>
                  <a:srgbClr val="000000"/>
                </a:solidFill>
              </a:rPr>
              <a:t>host_name</a:t>
            </a:r>
            <a:r>
              <a:rPr lang="en-US" sz="1200" dirty="0">
                <a:solidFill>
                  <a:srgbClr val="000000"/>
                </a:solidFill>
              </a:rPr>
              <a:t> + ":" + RMI_PORT + "/" + MODEL_NAME;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rgbClr val="000000"/>
                </a:solidFill>
              </a:rPr>
              <a:t>	  </a:t>
            </a:r>
            <a:r>
              <a:rPr lang="en-US" sz="1200" dirty="0" err="1">
                <a:solidFill>
                  <a:srgbClr val="000000"/>
                </a:solidFill>
              </a:rPr>
              <a:t>Naming.rebind</a:t>
            </a:r>
            <a:r>
              <a:rPr lang="en-US" sz="1200" dirty="0">
                <a:solidFill>
                  <a:srgbClr val="000000"/>
                </a:solidFill>
              </a:rPr>
              <a:t>(</a:t>
            </a:r>
            <a:r>
              <a:rPr lang="en-US" sz="1200" dirty="0" err="1">
                <a:solidFill>
                  <a:srgbClr val="000000"/>
                </a:solidFill>
              </a:rPr>
              <a:t>budget_name</a:t>
            </a:r>
            <a:r>
              <a:rPr lang="en-US" sz="1200" dirty="0">
                <a:solidFill>
                  <a:srgbClr val="000000"/>
                </a:solidFill>
              </a:rPr>
              <a:t>, model);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rgbClr val="000000"/>
                </a:solidFill>
              </a:rPr>
              <a:t>        } </a:t>
            </a:r>
            <a:r>
              <a:rPr lang="en-US" sz="1200" b="1" dirty="0">
                <a:solidFill>
                  <a:srgbClr val="000000"/>
                </a:solidFill>
              </a:rPr>
              <a:t>catch</a:t>
            </a:r>
            <a:r>
              <a:rPr lang="en-US" sz="1200" dirty="0">
                <a:solidFill>
                  <a:srgbClr val="000000"/>
                </a:solidFill>
              </a:rPr>
              <a:t> (Exception e) {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rgbClr val="000000"/>
                </a:solidFill>
              </a:rPr>
              <a:t>	  </a:t>
            </a:r>
            <a:r>
              <a:rPr lang="en-US" sz="1200" dirty="0" err="1">
                <a:solidFill>
                  <a:srgbClr val="000000"/>
                </a:solidFill>
              </a:rPr>
              <a:t>e.printStackTrace</a:t>
            </a:r>
            <a:r>
              <a:rPr lang="en-US" sz="1200" dirty="0">
                <a:solidFill>
                  <a:srgbClr val="000000"/>
                </a:solidFill>
              </a:rPr>
              <a:t>();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rgbClr val="000000"/>
                </a:solidFill>
              </a:rPr>
              <a:t>      }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rgbClr val="000000"/>
                </a:solidFill>
              </a:rPr>
              <a:t>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0" y="5410200"/>
            <a:ext cx="1600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Name server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5410200"/>
            <a:ext cx="1676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Server object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5410200"/>
            <a:ext cx="24384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Register is a static (class )method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9" idx="0"/>
          </p:cNvCxnSpPr>
          <p:nvPr/>
        </p:nvCxnSpPr>
        <p:spPr>
          <a:xfrm rot="5400000" flipH="1" flipV="1">
            <a:off x="1962150" y="4591050"/>
            <a:ext cx="1219200" cy="419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3886200" y="4648200"/>
            <a:ext cx="1524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6020594" y="4647406"/>
            <a:ext cx="1524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524000" y="3962400"/>
            <a:ext cx="28194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00400" y="3657600"/>
            <a:ext cx="25146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0" y="3657600"/>
            <a:ext cx="12954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~PP3247.WAV">
            <a:hlinkClick r:id="" action="ppaction://media"/>
          </p:cNvPr>
          <p:cNvPicPr>
            <a:picLocks noRot="1" noChangeAspect="1"/>
          </p:cNvPicPr>
          <p:nvPr>
            <a:wavAudioFile r:embed="rId2" name="~PP3247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312676187"/>
      </p:ext>
    </p:extLst>
  </p:cSld>
  <p:clrMapOvr>
    <a:masterClrMapping/>
  </p:clrMapOvr>
  <p:transition advTm="2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13" grpId="0" animBg="1"/>
      <p:bldP spid="14" grpId="0" animBg="1"/>
      <p:bldP spid="16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19200" y="35052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ClientInputPort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 Extensions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228600" y="1752600"/>
            <a:ext cx="1828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</a:t>
            </a:r>
            <a:r>
              <a:rPr lang="en-US" sz="1600" dirty="0" smtClean="0"/>
              <a:t> Client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&lt;Object&gt;</a:t>
            </a:r>
            <a:endParaRPr lang="en-US" sz="1600" dirty="0"/>
          </a:p>
        </p:txBody>
      </p:sp>
      <p:cxnSp>
        <p:nvCxnSpPr>
          <p:cNvPr id="53" name="Straight Arrow Connector 52"/>
          <p:cNvCxnSpPr>
            <a:stCxn id="44" idx="2"/>
            <a:endCxn id="21" idx="0"/>
          </p:cNvCxnSpPr>
          <p:nvPr/>
        </p:nvCxnSpPr>
        <p:spPr>
          <a:xfrm rot="16200000" flipH="1">
            <a:off x="1238250" y="2647950"/>
            <a:ext cx="762000" cy="9525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3" name="~PP1131.WAV">
            <a:hlinkClick r:id="" action="ppaction://media"/>
          </p:cNvPr>
          <p:cNvPicPr>
            <a:picLocks noRot="1" noChangeAspect="1"/>
          </p:cNvPicPr>
          <p:nvPr>
            <a:wavAudioFile r:embed="rId2" name="~PP113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33600" y="17526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ANamingRPC</a:t>
            </a:r>
            <a:endParaRPr lang="en-US" sz="1600" dirty="0"/>
          </a:p>
        </p:txBody>
      </p:sp>
      <p:cxnSp>
        <p:nvCxnSpPr>
          <p:cNvPr id="22" name="Straight Arrow Connector 21"/>
          <p:cNvCxnSpPr>
            <a:stCxn id="20" idx="2"/>
            <a:endCxn id="21" idx="0"/>
          </p:cNvCxnSpPr>
          <p:nvPr/>
        </p:nvCxnSpPr>
        <p:spPr>
          <a:xfrm rot="5400000">
            <a:off x="2114550" y="2724150"/>
            <a:ext cx="762000" cy="8001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019800" y="1752600"/>
            <a:ext cx="1828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</a:t>
            </a:r>
            <a:r>
              <a:rPr lang="en-US" sz="1600" dirty="0" smtClean="0"/>
              <a:t> Server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&lt;Object&gt;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4114800" y="1752600"/>
            <a:ext cx="16764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AnRPCRegistry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5029200" y="3505200"/>
            <a:ext cx="19050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ServertInputPort</a:t>
            </a:r>
            <a:endParaRPr lang="en-US" sz="1600" dirty="0"/>
          </a:p>
        </p:txBody>
      </p:sp>
      <p:cxnSp>
        <p:nvCxnSpPr>
          <p:cNvPr id="32" name="Straight Arrow Connector 31"/>
          <p:cNvCxnSpPr>
            <a:stCxn id="30" idx="2"/>
            <a:endCxn id="31" idx="0"/>
          </p:cNvCxnSpPr>
          <p:nvPr/>
        </p:nvCxnSpPr>
        <p:spPr>
          <a:xfrm rot="16200000" flipH="1">
            <a:off x="5086350" y="2609850"/>
            <a:ext cx="762000" cy="10287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31" idx="0"/>
          </p:cNvCxnSpPr>
          <p:nvPr/>
        </p:nvCxnSpPr>
        <p:spPr>
          <a:xfrm rot="10800000" flipV="1">
            <a:off x="5981700" y="2743200"/>
            <a:ext cx="1028700" cy="762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2057400" y="49530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ADuplexRPC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ClientInputPort</a:t>
            </a:r>
            <a:endParaRPr lang="en-US" sz="1600" dirty="0"/>
          </a:p>
        </p:txBody>
      </p:sp>
      <p:sp>
        <p:nvSpPr>
          <p:cNvPr id="56" name="Rectangle 55"/>
          <p:cNvSpPr/>
          <p:nvPr/>
        </p:nvSpPr>
        <p:spPr>
          <a:xfrm>
            <a:off x="4495800" y="49530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ADuplexRPC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ServerInputPort</a:t>
            </a:r>
            <a:endParaRPr lang="en-US" sz="1600" dirty="0"/>
          </a:p>
        </p:txBody>
      </p:sp>
      <p:cxnSp>
        <p:nvCxnSpPr>
          <p:cNvPr id="57" name="Straight Arrow Connector 56"/>
          <p:cNvCxnSpPr>
            <a:endCxn id="52" idx="0"/>
          </p:cNvCxnSpPr>
          <p:nvPr/>
        </p:nvCxnSpPr>
        <p:spPr>
          <a:xfrm>
            <a:off x="2058988" y="4343400"/>
            <a:ext cx="874712" cy="609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endCxn id="56" idx="0"/>
          </p:cNvCxnSpPr>
          <p:nvPr/>
        </p:nvCxnSpPr>
        <p:spPr>
          <a:xfrm rot="5400000">
            <a:off x="5353844" y="4361656"/>
            <a:ext cx="609600" cy="5730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0" idx="2"/>
            <a:endCxn id="52" idx="0"/>
          </p:cNvCxnSpPr>
          <p:nvPr/>
        </p:nvCxnSpPr>
        <p:spPr>
          <a:xfrm rot="5400000">
            <a:off x="2838450" y="2838450"/>
            <a:ext cx="2209800" cy="20193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endCxn id="56" idx="0"/>
          </p:cNvCxnSpPr>
          <p:nvPr/>
        </p:nvCxnSpPr>
        <p:spPr>
          <a:xfrm>
            <a:off x="2819400" y="2743200"/>
            <a:ext cx="2552700" cy="2209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Multiply 23"/>
          <p:cNvSpPr/>
          <p:nvPr/>
        </p:nvSpPr>
        <p:spPr>
          <a:xfrm>
            <a:off x="3200400" y="4191000"/>
            <a:ext cx="457200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Multiply 24"/>
          <p:cNvSpPr/>
          <p:nvPr/>
        </p:nvSpPr>
        <p:spPr>
          <a:xfrm>
            <a:off x="4419600" y="4191000"/>
            <a:ext cx="457200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Multiply 25"/>
          <p:cNvSpPr/>
          <p:nvPr/>
        </p:nvSpPr>
        <p:spPr>
          <a:xfrm>
            <a:off x="2667000" y="2057400"/>
            <a:ext cx="457200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Multiply 27"/>
          <p:cNvSpPr/>
          <p:nvPr/>
        </p:nvSpPr>
        <p:spPr>
          <a:xfrm>
            <a:off x="2286000" y="2895600"/>
            <a:ext cx="457200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6172200" y="2971800"/>
            <a:ext cx="457200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Multiply 34"/>
          <p:cNvSpPr/>
          <p:nvPr/>
        </p:nvSpPr>
        <p:spPr>
          <a:xfrm>
            <a:off x="1371600" y="2895600"/>
            <a:ext cx="457200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Multiply 35"/>
          <p:cNvSpPr/>
          <p:nvPr/>
        </p:nvSpPr>
        <p:spPr>
          <a:xfrm>
            <a:off x="5257800" y="2895600"/>
            <a:ext cx="457200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81000" y="5867400"/>
            <a:ext cx="7848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 want to implement RPC on top of different kinds of data communication ports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81000" y="6400800"/>
            <a:ext cx="7848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Want to share registry among duplex and simplex ports and also change it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633224170"/>
      </p:ext>
    </p:extLst>
  </p:cSld>
  <p:clrMapOvr>
    <a:masterClrMapping/>
  </p:clrMapOvr>
  <p:transition advTm="124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8" grpId="0" animBg="1"/>
      <p:bldP spid="39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19200" y="35052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SimplexRPC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ClientInputPort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Interface Extensions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228600" y="1752600"/>
            <a:ext cx="1828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Client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&lt;Object&gt;</a:t>
            </a:r>
            <a:endParaRPr lang="en-US" sz="1600" dirty="0"/>
          </a:p>
        </p:txBody>
      </p:sp>
      <p:cxnSp>
        <p:nvCxnSpPr>
          <p:cNvPr id="53" name="Straight Arrow Connector 52"/>
          <p:cNvCxnSpPr>
            <a:stCxn id="44" idx="2"/>
            <a:endCxn id="21" idx="0"/>
          </p:cNvCxnSpPr>
          <p:nvPr/>
        </p:nvCxnSpPr>
        <p:spPr>
          <a:xfrm rot="16200000" flipH="1">
            <a:off x="1238250" y="2647950"/>
            <a:ext cx="762000" cy="9525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3" name="~PP1131.WAV">
            <a:hlinkClick r:id="" action="ppaction://media"/>
          </p:cNvPr>
          <p:cNvPicPr>
            <a:picLocks noRot="1" noChangeAspect="1"/>
          </p:cNvPicPr>
          <p:nvPr>
            <a:wavAudioFile r:embed="rId2" name="~PP113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endCxn id="21" idx="0"/>
          </p:cNvCxnSpPr>
          <p:nvPr/>
        </p:nvCxnSpPr>
        <p:spPr>
          <a:xfrm rot="5400000">
            <a:off x="2095500" y="2743200"/>
            <a:ext cx="762000" cy="762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019800" y="1752600"/>
            <a:ext cx="1828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Server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&lt;Object&gt;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4114800" y="1752600"/>
            <a:ext cx="16764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RPCRegistry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5029200" y="3505200"/>
            <a:ext cx="19050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SimplexRPC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ServertInputPort</a:t>
            </a:r>
            <a:endParaRPr lang="en-US" sz="1600" dirty="0"/>
          </a:p>
        </p:txBody>
      </p:sp>
      <p:cxnSp>
        <p:nvCxnSpPr>
          <p:cNvPr id="32" name="Straight Arrow Connector 31"/>
          <p:cNvCxnSpPr>
            <a:stCxn id="30" idx="2"/>
            <a:endCxn id="31" idx="0"/>
          </p:cNvCxnSpPr>
          <p:nvPr/>
        </p:nvCxnSpPr>
        <p:spPr>
          <a:xfrm rot="16200000" flipH="1">
            <a:off x="5086350" y="2609850"/>
            <a:ext cx="762000" cy="10287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31" idx="0"/>
          </p:cNvCxnSpPr>
          <p:nvPr/>
        </p:nvCxnSpPr>
        <p:spPr>
          <a:xfrm rot="10800000" flipV="1">
            <a:off x="5981700" y="2743200"/>
            <a:ext cx="1028700" cy="762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2057400" y="49530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DuplexRPC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ClientInputPort</a:t>
            </a:r>
            <a:endParaRPr lang="en-US" sz="1600" dirty="0"/>
          </a:p>
        </p:txBody>
      </p:sp>
      <p:sp>
        <p:nvSpPr>
          <p:cNvPr id="56" name="Rectangle 55"/>
          <p:cNvSpPr/>
          <p:nvPr/>
        </p:nvSpPr>
        <p:spPr>
          <a:xfrm>
            <a:off x="4495800" y="49530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DuplexRPC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ServerInputPort</a:t>
            </a:r>
            <a:endParaRPr lang="en-US" sz="1600" dirty="0"/>
          </a:p>
        </p:txBody>
      </p:sp>
      <p:cxnSp>
        <p:nvCxnSpPr>
          <p:cNvPr id="57" name="Straight Arrow Connector 56"/>
          <p:cNvCxnSpPr>
            <a:endCxn id="52" idx="0"/>
          </p:cNvCxnSpPr>
          <p:nvPr/>
        </p:nvCxnSpPr>
        <p:spPr>
          <a:xfrm>
            <a:off x="2058988" y="4343400"/>
            <a:ext cx="874712" cy="609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endCxn id="56" idx="0"/>
          </p:cNvCxnSpPr>
          <p:nvPr/>
        </p:nvCxnSpPr>
        <p:spPr>
          <a:xfrm rot="5400000">
            <a:off x="5353844" y="4361656"/>
            <a:ext cx="609600" cy="5730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0" idx="2"/>
            <a:endCxn id="52" idx="0"/>
          </p:cNvCxnSpPr>
          <p:nvPr/>
        </p:nvCxnSpPr>
        <p:spPr>
          <a:xfrm rot="5400000">
            <a:off x="2838450" y="2838450"/>
            <a:ext cx="2209800" cy="20193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endCxn id="56" idx="0"/>
          </p:cNvCxnSpPr>
          <p:nvPr/>
        </p:nvCxnSpPr>
        <p:spPr>
          <a:xfrm>
            <a:off x="2819400" y="2743200"/>
            <a:ext cx="2552700" cy="2209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2209800" y="6096000"/>
            <a:ext cx="48006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Classes and Inheritance?</a:t>
            </a:r>
          </a:p>
        </p:txBody>
      </p:sp>
      <p:sp>
        <p:nvSpPr>
          <p:cNvPr id="94" name="Rectangle 93"/>
          <p:cNvSpPr/>
          <p:nvPr/>
        </p:nvSpPr>
        <p:spPr>
          <a:xfrm>
            <a:off x="2133600" y="17526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NamingRPC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795943632"/>
      </p:ext>
    </p:extLst>
  </p:cSld>
  <p:clrMapOvr>
    <a:masterClrMapping/>
  </p:clrMapOvr>
  <p:transition advTm="124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90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19200" y="35052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ClientInputPort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 Extensions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228600" y="1752600"/>
            <a:ext cx="1828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</a:t>
            </a:r>
            <a:r>
              <a:rPr lang="en-US" sz="1600" dirty="0" smtClean="0"/>
              <a:t> Client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&lt;Object&gt;</a:t>
            </a:r>
            <a:endParaRPr lang="en-US" sz="1600" dirty="0"/>
          </a:p>
        </p:txBody>
      </p:sp>
      <p:cxnSp>
        <p:nvCxnSpPr>
          <p:cNvPr id="53" name="Straight Arrow Connector 52"/>
          <p:cNvCxnSpPr>
            <a:stCxn id="44" idx="2"/>
            <a:endCxn id="21" idx="0"/>
          </p:cNvCxnSpPr>
          <p:nvPr/>
        </p:nvCxnSpPr>
        <p:spPr>
          <a:xfrm rot="16200000" flipH="1">
            <a:off x="1238250" y="2647950"/>
            <a:ext cx="762000" cy="9525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3" name="~PP1131.WAV">
            <a:hlinkClick r:id="" action="ppaction://media"/>
          </p:cNvPr>
          <p:cNvPicPr>
            <a:picLocks noRot="1" noChangeAspect="1"/>
          </p:cNvPicPr>
          <p:nvPr>
            <a:wavAudioFile r:embed="rId2" name="~PP113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33600" y="17526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ANamingRPC</a:t>
            </a:r>
            <a:endParaRPr lang="en-US" sz="1600" dirty="0"/>
          </a:p>
        </p:txBody>
      </p:sp>
      <p:cxnSp>
        <p:nvCxnSpPr>
          <p:cNvPr id="22" name="Straight Arrow Connector 21"/>
          <p:cNvCxnSpPr>
            <a:stCxn id="20" idx="2"/>
            <a:endCxn id="21" idx="0"/>
          </p:cNvCxnSpPr>
          <p:nvPr/>
        </p:nvCxnSpPr>
        <p:spPr>
          <a:xfrm rot="5400000">
            <a:off x="2114550" y="2724150"/>
            <a:ext cx="762000" cy="8001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019800" y="1752600"/>
            <a:ext cx="1828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</a:t>
            </a:r>
            <a:r>
              <a:rPr lang="en-US" sz="1600" dirty="0" smtClean="0"/>
              <a:t> Server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&lt;Object&gt;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4114800" y="1752600"/>
            <a:ext cx="16764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AnRPCRegistry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5029200" y="3505200"/>
            <a:ext cx="19050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ServertInputPort</a:t>
            </a:r>
            <a:endParaRPr lang="en-US" sz="1600" dirty="0"/>
          </a:p>
        </p:txBody>
      </p:sp>
      <p:cxnSp>
        <p:nvCxnSpPr>
          <p:cNvPr id="32" name="Straight Arrow Connector 31"/>
          <p:cNvCxnSpPr>
            <a:stCxn id="30" idx="2"/>
            <a:endCxn id="31" idx="0"/>
          </p:cNvCxnSpPr>
          <p:nvPr/>
        </p:nvCxnSpPr>
        <p:spPr>
          <a:xfrm rot="16200000" flipH="1">
            <a:off x="5086350" y="2609850"/>
            <a:ext cx="762000" cy="10287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31" idx="0"/>
          </p:cNvCxnSpPr>
          <p:nvPr/>
        </p:nvCxnSpPr>
        <p:spPr>
          <a:xfrm rot="10800000" flipV="1">
            <a:off x="5981700" y="2743200"/>
            <a:ext cx="1028700" cy="762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2057400" y="49530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ADuplexRPC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ClientInputPort</a:t>
            </a:r>
            <a:endParaRPr lang="en-US" sz="1600" dirty="0"/>
          </a:p>
        </p:txBody>
      </p:sp>
      <p:sp>
        <p:nvSpPr>
          <p:cNvPr id="56" name="Rectangle 55"/>
          <p:cNvSpPr/>
          <p:nvPr/>
        </p:nvSpPr>
        <p:spPr>
          <a:xfrm>
            <a:off x="4495800" y="49530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ADuplexRPC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ServerInputPort</a:t>
            </a:r>
            <a:endParaRPr lang="en-US" sz="1600" dirty="0"/>
          </a:p>
        </p:txBody>
      </p:sp>
      <p:cxnSp>
        <p:nvCxnSpPr>
          <p:cNvPr id="57" name="Straight Arrow Connector 56"/>
          <p:cNvCxnSpPr>
            <a:endCxn id="52" idx="0"/>
          </p:cNvCxnSpPr>
          <p:nvPr/>
        </p:nvCxnSpPr>
        <p:spPr>
          <a:xfrm>
            <a:off x="2058988" y="4343400"/>
            <a:ext cx="874712" cy="609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endCxn id="56" idx="0"/>
          </p:cNvCxnSpPr>
          <p:nvPr/>
        </p:nvCxnSpPr>
        <p:spPr>
          <a:xfrm rot="5400000">
            <a:off x="5353844" y="4361656"/>
            <a:ext cx="609600" cy="5730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0" idx="2"/>
            <a:endCxn id="52" idx="0"/>
          </p:cNvCxnSpPr>
          <p:nvPr/>
        </p:nvCxnSpPr>
        <p:spPr>
          <a:xfrm rot="5400000">
            <a:off x="2838450" y="2838450"/>
            <a:ext cx="2209800" cy="20193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endCxn id="56" idx="0"/>
          </p:cNvCxnSpPr>
          <p:nvPr/>
        </p:nvCxnSpPr>
        <p:spPr>
          <a:xfrm>
            <a:off x="2819400" y="2743200"/>
            <a:ext cx="2552700" cy="2209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Multiply 23"/>
          <p:cNvSpPr/>
          <p:nvPr/>
        </p:nvSpPr>
        <p:spPr>
          <a:xfrm>
            <a:off x="3200400" y="4191000"/>
            <a:ext cx="457200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Multiply 24"/>
          <p:cNvSpPr/>
          <p:nvPr/>
        </p:nvSpPr>
        <p:spPr>
          <a:xfrm>
            <a:off x="4419600" y="4191000"/>
            <a:ext cx="457200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Multiply 25"/>
          <p:cNvSpPr/>
          <p:nvPr/>
        </p:nvSpPr>
        <p:spPr>
          <a:xfrm>
            <a:off x="2667000" y="2057400"/>
            <a:ext cx="457200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Multiply 27"/>
          <p:cNvSpPr/>
          <p:nvPr/>
        </p:nvSpPr>
        <p:spPr>
          <a:xfrm>
            <a:off x="2286000" y="2895600"/>
            <a:ext cx="457200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6172200" y="2971800"/>
            <a:ext cx="457200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Multiply 34"/>
          <p:cNvSpPr/>
          <p:nvPr/>
        </p:nvSpPr>
        <p:spPr>
          <a:xfrm>
            <a:off x="1371600" y="2895600"/>
            <a:ext cx="457200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Multiply 35"/>
          <p:cNvSpPr/>
          <p:nvPr/>
        </p:nvSpPr>
        <p:spPr>
          <a:xfrm>
            <a:off x="5257800" y="2895600"/>
            <a:ext cx="457200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81000" y="5867400"/>
            <a:ext cx="7848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 want to implement RPC on top of different kinds of data communication ports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81000" y="6400800"/>
            <a:ext cx="7848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Want to share registry among duplex and simplex ports and also change it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775524299"/>
      </p:ext>
    </p:extLst>
  </p:cSld>
  <p:clrMapOvr>
    <a:masterClrMapping/>
  </p:clrMapOvr>
  <p:transition advTm="124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8" grpId="0" animBg="1"/>
      <p:bldP spid="39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19200" y="35052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ClientInputPort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228600" y="1752600"/>
            <a:ext cx="1828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Client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&lt;Object&gt;</a:t>
            </a:r>
            <a:endParaRPr lang="en-US" sz="1600" dirty="0"/>
          </a:p>
        </p:txBody>
      </p:sp>
      <p:cxnSp>
        <p:nvCxnSpPr>
          <p:cNvPr id="53" name="Straight Arrow Connector 52"/>
          <p:cNvCxnSpPr>
            <a:stCxn id="44" idx="2"/>
            <a:endCxn id="21" idx="0"/>
          </p:cNvCxnSpPr>
          <p:nvPr/>
        </p:nvCxnSpPr>
        <p:spPr>
          <a:xfrm rot="16200000" flipH="1">
            <a:off x="1238250" y="2647950"/>
            <a:ext cx="762000" cy="9525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3" name="~PP1131.WAV">
            <a:hlinkClick r:id="" action="ppaction://media"/>
          </p:cNvPr>
          <p:cNvPicPr>
            <a:picLocks noRot="1" noChangeAspect="1"/>
          </p:cNvPicPr>
          <p:nvPr>
            <a:wavAudioFile r:embed="rId2" name="~PP113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33600" y="17526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ANamingRPC</a:t>
            </a:r>
            <a:endParaRPr lang="en-US" sz="1600" dirty="0"/>
          </a:p>
        </p:txBody>
      </p:sp>
      <p:cxnSp>
        <p:nvCxnSpPr>
          <p:cNvPr id="22" name="Straight Arrow Connector 21"/>
          <p:cNvCxnSpPr>
            <a:stCxn id="20" idx="2"/>
            <a:endCxn id="21" idx="0"/>
          </p:cNvCxnSpPr>
          <p:nvPr/>
        </p:nvCxnSpPr>
        <p:spPr>
          <a:xfrm rot="5400000">
            <a:off x="2114550" y="2724150"/>
            <a:ext cx="762000" cy="8001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019800" y="1752600"/>
            <a:ext cx="1828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</a:t>
            </a:r>
            <a:r>
              <a:rPr lang="en-US" sz="1600" dirty="0" smtClean="0"/>
              <a:t> Server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&lt;Object&gt;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4114800" y="1752600"/>
            <a:ext cx="16764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RPCRegistry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5029200" y="3505200"/>
            <a:ext cx="19050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ServertInputPort</a:t>
            </a:r>
            <a:endParaRPr lang="en-US" sz="1600" dirty="0"/>
          </a:p>
        </p:txBody>
      </p:sp>
      <p:cxnSp>
        <p:nvCxnSpPr>
          <p:cNvPr id="32" name="Straight Arrow Connector 31"/>
          <p:cNvCxnSpPr>
            <a:stCxn id="30" idx="2"/>
            <a:endCxn id="31" idx="0"/>
          </p:cNvCxnSpPr>
          <p:nvPr/>
        </p:nvCxnSpPr>
        <p:spPr>
          <a:xfrm rot="16200000" flipH="1">
            <a:off x="5086350" y="2609850"/>
            <a:ext cx="762000" cy="10287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2057400" y="49530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ADuplexRPC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ClientInputPort</a:t>
            </a:r>
            <a:endParaRPr lang="en-US" sz="1600" dirty="0"/>
          </a:p>
        </p:txBody>
      </p:sp>
      <p:sp>
        <p:nvSpPr>
          <p:cNvPr id="56" name="Rectangle 55"/>
          <p:cNvSpPr/>
          <p:nvPr/>
        </p:nvSpPr>
        <p:spPr>
          <a:xfrm>
            <a:off x="4495800" y="49530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ADuplexRPC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ServerInputPort</a:t>
            </a:r>
            <a:endParaRPr lang="en-US" sz="1600" dirty="0"/>
          </a:p>
        </p:txBody>
      </p:sp>
      <p:cxnSp>
        <p:nvCxnSpPr>
          <p:cNvPr id="65" name="Straight Arrow Connector 64"/>
          <p:cNvCxnSpPr>
            <a:stCxn id="30" idx="2"/>
            <a:endCxn id="52" idx="0"/>
          </p:cNvCxnSpPr>
          <p:nvPr/>
        </p:nvCxnSpPr>
        <p:spPr>
          <a:xfrm rot="5400000">
            <a:off x="2838450" y="2838450"/>
            <a:ext cx="2209800" cy="20193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6" name="Multiply 25"/>
          <p:cNvSpPr/>
          <p:nvPr/>
        </p:nvSpPr>
        <p:spPr>
          <a:xfrm>
            <a:off x="2667000" y="2057400"/>
            <a:ext cx="457200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Multiply 27"/>
          <p:cNvSpPr/>
          <p:nvPr/>
        </p:nvSpPr>
        <p:spPr>
          <a:xfrm>
            <a:off x="2286000" y="2895600"/>
            <a:ext cx="457200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1000" y="6063343"/>
            <a:ext cx="7848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Want to share registry among duplex and simplex ports and also change it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907831275"/>
      </p:ext>
    </p:extLst>
  </p:cSld>
  <p:clrMapOvr>
    <a:masterClrMapping/>
  </p:clrMapOvr>
  <p:transition advTm="124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0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19200" y="35052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ClientInputPort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Implements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228600" y="1752600"/>
            <a:ext cx="1828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</a:t>
            </a:r>
            <a:r>
              <a:rPr lang="en-US" sz="1600" dirty="0" smtClean="0"/>
              <a:t> Client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&lt;Object&gt;</a:t>
            </a:r>
            <a:endParaRPr lang="en-US" sz="1600" dirty="0"/>
          </a:p>
        </p:txBody>
      </p:sp>
      <p:pic>
        <p:nvPicPr>
          <p:cNvPr id="23" name="~PP1131.WAV">
            <a:hlinkClick r:id="" action="ppaction://media"/>
          </p:cNvPr>
          <p:cNvPicPr>
            <a:picLocks noRot="1" noChangeAspect="1"/>
          </p:cNvPicPr>
          <p:nvPr>
            <a:wavAudioFile r:embed="rId2" name="~PP113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33600" y="17526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NamingRPC</a:t>
            </a:r>
            <a:endParaRPr lang="en-US" sz="1600" dirty="0"/>
          </a:p>
        </p:txBody>
      </p:sp>
      <p:cxnSp>
        <p:nvCxnSpPr>
          <p:cNvPr id="22" name="Straight Arrow Connector 21"/>
          <p:cNvCxnSpPr>
            <a:stCxn id="20" idx="2"/>
            <a:endCxn id="21" idx="0"/>
          </p:cNvCxnSpPr>
          <p:nvPr/>
        </p:nvCxnSpPr>
        <p:spPr>
          <a:xfrm rot="5400000">
            <a:off x="2114550" y="2724150"/>
            <a:ext cx="762000" cy="8001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019800" y="1752600"/>
            <a:ext cx="1828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</a:t>
            </a:r>
            <a:r>
              <a:rPr lang="en-US" sz="1600" dirty="0" smtClean="0"/>
              <a:t> Server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&lt;Object&gt;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4114800" y="1752600"/>
            <a:ext cx="16764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AnRPCRegistry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5029200" y="3505200"/>
            <a:ext cx="19050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ServertInputPort</a:t>
            </a:r>
            <a:endParaRPr lang="en-US" sz="1600" dirty="0"/>
          </a:p>
        </p:txBody>
      </p:sp>
      <p:sp>
        <p:nvSpPr>
          <p:cNvPr id="52" name="Rectangle 51"/>
          <p:cNvSpPr/>
          <p:nvPr/>
        </p:nvSpPr>
        <p:spPr>
          <a:xfrm>
            <a:off x="2057400" y="49530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ADuplexRPC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ClientInputPort</a:t>
            </a:r>
            <a:endParaRPr lang="en-US" sz="1600" dirty="0"/>
          </a:p>
        </p:txBody>
      </p:sp>
      <p:sp>
        <p:nvSpPr>
          <p:cNvPr id="56" name="Rectangle 55"/>
          <p:cNvSpPr/>
          <p:nvPr/>
        </p:nvSpPr>
        <p:spPr>
          <a:xfrm>
            <a:off x="4495800" y="49530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ADuplexRPC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ServerInputPort</a:t>
            </a:r>
            <a:endParaRPr lang="en-US" sz="1600" dirty="0"/>
          </a:p>
        </p:txBody>
      </p:sp>
      <p:cxnSp>
        <p:nvCxnSpPr>
          <p:cNvPr id="60" name="Straight Arrow Connector 59"/>
          <p:cNvCxnSpPr>
            <a:endCxn id="56" idx="0"/>
          </p:cNvCxnSpPr>
          <p:nvPr/>
        </p:nvCxnSpPr>
        <p:spPr>
          <a:xfrm rot="5400000">
            <a:off x="5353844" y="4361656"/>
            <a:ext cx="609600" cy="5730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endCxn id="56" idx="0"/>
          </p:cNvCxnSpPr>
          <p:nvPr/>
        </p:nvCxnSpPr>
        <p:spPr>
          <a:xfrm>
            <a:off x="2819400" y="2743200"/>
            <a:ext cx="2552700" cy="2209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81000" y="5867400"/>
            <a:ext cx="7848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NamingRPC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implemented indirectly by called site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058765455"/>
      </p:ext>
    </p:extLst>
  </p:cSld>
  <p:clrMapOvr>
    <a:masterClrMapping/>
  </p:clrMapOvr>
  <p:transition advTm="124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Application vs. Syntax Transparency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685800" y="1262743"/>
            <a:ext cx="2362200" cy="609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transparency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148" y="2427514"/>
            <a:ext cx="4115052" cy="10776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Degree to which calling and called application code is aware of remote interaction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638800" y="1262743"/>
            <a:ext cx="2362200" cy="609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Syntax transparency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0" y="2362200"/>
            <a:ext cx="4115052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Degree to which operation declaration and call syntax  is aware of remote interaction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148" y="3733800"/>
            <a:ext cx="4115052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transparency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syntax transparency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82886" y="3733800"/>
            <a:ext cx="4115052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Syntax transparency  application transparency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6634415" y="3581400"/>
            <a:ext cx="825954" cy="800100"/>
          </a:xfrm>
          <a:prstGeom prst="mathMultiply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0" y="4724400"/>
            <a:ext cx="4115052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Syntax transparency  client stubs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0" y="5410200"/>
            <a:ext cx="4115052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Syntax transparency  server skeleton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6563405" y="5314950"/>
            <a:ext cx="825954" cy="800100"/>
          </a:xfrm>
          <a:prstGeom prst="mathMultiply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~PP982.WAV">
            <a:hlinkClick r:id="" action="ppaction://media"/>
          </p:cNvPr>
          <p:cNvPicPr>
            <a:picLocks noRot="1" noChangeAspect="1"/>
          </p:cNvPicPr>
          <p:nvPr>
            <a:wavAudioFile r:embed="rId2" name="~PP98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3632542"/>
      </p:ext>
    </p:extLst>
  </p:cSld>
  <p:clrMapOvr>
    <a:masterClrMapping/>
  </p:clrMapOvr>
  <p:transition advTm="4534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AnRPCProxyInvocationHandler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914400"/>
            <a:ext cx="8077200" cy="594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AnRPCProxyInvocationHandler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AnAbstractRPCProxyInvocationHandler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AnRPCProxyInvocationHandler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SimplexRPC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theRPCPort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Class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super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theRPCPort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Object call(String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Method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aMethod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Object[]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rpcInputPort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.call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aMethod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Object call(String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Method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aMethod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Object[]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rpcInputPort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.call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aMethod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Object call(String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Class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Method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method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Object[]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rpcInputPort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.call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method,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3788" y="2667000"/>
            <a:ext cx="2656366" cy="805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smtClean="0"/>
              <a:t>#define PROG_NUM 1</a:t>
            </a:r>
          </a:p>
          <a:p>
            <a:r>
              <a:rPr lang="en-US" sz="1400" dirty="0" smtClean="0"/>
              <a:t>#</a:t>
            </a:r>
            <a:r>
              <a:rPr lang="en-US" sz="1400" dirty="0"/>
              <a:t>define </a:t>
            </a:r>
            <a:r>
              <a:rPr lang="en-US" sz="1400" dirty="0" smtClean="0"/>
              <a:t>VERS_NUM </a:t>
            </a:r>
            <a:r>
              <a:rPr lang="en-US" sz="1400" dirty="0"/>
              <a:t>0 </a:t>
            </a:r>
            <a:endParaRPr lang="en-US" sz="1400" dirty="0" smtClean="0"/>
          </a:p>
          <a:p>
            <a:r>
              <a:rPr lang="en-US" sz="1400" dirty="0" smtClean="0"/>
              <a:t>#</a:t>
            </a:r>
            <a:r>
              <a:rPr lang="en-US" sz="1400" dirty="0"/>
              <a:t>define </a:t>
            </a:r>
            <a:r>
              <a:rPr lang="en-US" sz="1400" dirty="0" smtClean="0"/>
              <a:t>ADD_NUM 0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Stub Skeleton based RPC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57107" y="1600200"/>
            <a:ext cx="2558143" cy="17634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err="1"/>
              <a:t>xdr_s</a:t>
            </a:r>
            <a:r>
              <a:rPr lang="en-US" sz="1400" dirty="0"/>
              <a:t> (</a:t>
            </a:r>
            <a:r>
              <a:rPr lang="en-US" sz="1400" dirty="0" err="1"/>
              <a:t>xdrsp</a:t>
            </a:r>
            <a:r>
              <a:rPr lang="en-US" sz="1400" dirty="0"/>
              <a:t>, </a:t>
            </a:r>
            <a:r>
              <a:rPr lang="en-US" sz="1400" dirty="0" err="1"/>
              <a:t>arg</a:t>
            </a:r>
            <a:r>
              <a:rPr lang="en-US" sz="1400" dirty="0"/>
              <a:t>)</a:t>
            </a:r>
          </a:p>
          <a:p>
            <a:r>
              <a:rPr lang="en-US" sz="1400" dirty="0" smtClean="0"/>
              <a:t>XDRS </a:t>
            </a:r>
            <a:r>
              <a:rPr lang="en-US" sz="1400" dirty="0"/>
              <a:t>*</a:t>
            </a:r>
            <a:r>
              <a:rPr lang="en-US" sz="1400" dirty="0" err="1"/>
              <a:t>xdrsp</a:t>
            </a:r>
            <a:r>
              <a:rPr lang="en-US" sz="1400" dirty="0"/>
              <a:t>;</a:t>
            </a:r>
          </a:p>
          <a:p>
            <a:r>
              <a:rPr lang="en-US" sz="1400" dirty="0" smtClean="0"/>
              <a:t>S </a:t>
            </a:r>
            <a:r>
              <a:rPr lang="en-US" sz="1400" dirty="0"/>
              <a:t>*</a:t>
            </a:r>
            <a:r>
              <a:rPr lang="en-US" sz="1400" dirty="0" err="1"/>
              <a:t>arg</a:t>
            </a:r>
            <a:r>
              <a:rPr lang="en-US" sz="1400" dirty="0" smtClean="0"/>
              <a:t>; </a:t>
            </a:r>
          </a:p>
          <a:p>
            <a:r>
              <a:rPr lang="en-US" sz="1400" dirty="0" smtClean="0"/>
              <a:t>{</a:t>
            </a:r>
            <a:endParaRPr lang="en-US" sz="1400" dirty="0"/>
          </a:p>
          <a:p>
            <a:r>
              <a:rPr lang="en-US" sz="1400" dirty="0"/>
              <a:t>    </a:t>
            </a:r>
            <a:r>
              <a:rPr lang="en-US" sz="1400" dirty="0" err="1"/>
              <a:t>xdr_int</a:t>
            </a:r>
            <a:r>
              <a:rPr lang="en-US" sz="1400" dirty="0"/>
              <a:t> (</a:t>
            </a:r>
            <a:r>
              <a:rPr lang="en-US" sz="1400" dirty="0" err="1"/>
              <a:t>xdrsp</a:t>
            </a:r>
            <a:r>
              <a:rPr lang="en-US" sz="1400" dirty="0"/>
              <a:t>, &amp;</a:t>
            </a:r>
            <a:r>
              <a:rPr lang="en-US" sz="1400" dirty="0" err="1"/>
              <a:t>arg</a:t>
            </a:r>
            <a:r>
              <a:rPr lang="en-US" sz="1400" dirty="0"/>
              <a:t>-&gt;f1);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xdr_float</a:t>
            </a:r>
            <a:r>
              <a:rPr lang="en-US" sz="1400" dirty="0"/>
              <a:t> (</a:t>
            </a:r>
            <a:r>
              <a:rPr lang="en-US" sz="1400" dirty="0" err="1"/>
              <a:t>xdrsp</a:t>
            </a:r>
            <a:r>
              <a:rPr lang="en-US" sz="1400" dirty="0"/>
              <a:t>, &amp;</a:t>
            </a:r>
            <a:r>
              <a:rPr lang="en-US" sz="1400" dirty="0" err="1"/>
              <a:t>arg</a:t>
            </a:r>
            <a:r>
              <a:rPr lang="en-US" sz="1400" dirty="0"/>
              <a:t>-&gt;f2);</a:t>
            </a:r>
          </a:p>
          <a:p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8" name="Rounded Rectangle 7"/>
          <p:cNvSpPr/>
          <p:nvPr/>
        </p:nvSpPr>
        <p:spPr>
          <a:xfrm>
            <a:off x="3657600" y="914400"/>
            <a:ext cx="1295400" cy="5334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410201" y="3810000"/>
            <a:ext cx="1676400" cy="38099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Skeleton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44156" y="3886200"/>
            <a:ext cx="1295400" cy="34834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Caller Stub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3788" y="1502228"/>
            <a:ext cx="2656366" cy="10885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 err="1" smtClean="0"/>
              <a:t>typedef</a:t>
            </a:r>
            <a:r>
              <a:rPr lang="en-US" sz="1400" dirty="0" smtClean="0"/>
              <a:t> </a:t>
            </a:r>
            <a:r>
              <a:rPr lang="en-US" sz="1400" dirty="0" err="1"/>
              <a:t>struct</a:t>
            </a:r>
            <a:r>
              <a:rPr lang="en-US" sz="1400" dirty="0"/>
              <a:t> {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</a:t>
            </a:r>
            <a:r>
              <a:rPr lang="en-US" sz="1400" b="1" dirty="0" err="1" smtClean="0"/>
              <a:t>int</a:t>
            </a:r>
            <a:r>
              <a:rPr lang="en-US" sz="1400" dirty="0" smtClean="0"/>
              <a:t> </a:t>
            </a:r>
            <a:r>
              <a:rPr lang="en-US" sz="1400" dirty="0"/>
              <a:t>f1;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</a:t>
            </a:r>
            <a:r>
              <a:rPr lang="en-US" sz="1400" b="1" dirty="0" smtClean="0"/>
              <a:t>float</a:t>
            </a:r>
            <a:r>
              <a:rPr lang="en-US" sz="1400" dirty="0" smtClean="0"/>
              <a:t> </a:t>
            </a:r>
            <a:r>
              <a:rPr lang="en-US" sz="1400" dirty="0"/>
              <a:t>f2 </a:t>
            </a:r>
            <a:endParaRPr lang="en-US" sz="1400" dirty="0" smtClean="0"/>
          </a:p>
          <a:p>
            <a:r>
              <a:rPr lang="en-US" sz="1400" dirty="0" smtClean="0"/>
              <a:t>} </a:t>
            </a:r>
            <a:r>
              <a:rPr lang="en-US" sz="1400" dirty="0"/>
              <a:t>S; 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68636" y="4419600"/>
            <a:ext cx="28575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/>
              <a:t>float</a:t>
            </a:r>
            <a:r>
              <a:rPr lang="en-US" sz="1400" dirty="0"/>
              <a:t> </a:t>
            </a:r>
            <a:r>
              <a:rPr lang="en-US" sz="1400" dirty="0" err="1" smtClean="0"/>
              <a:t>add_skel</a:t>
            </a:r>
            <a:r>
              <a:rPr lang="en-US" sz="1400" dirty="0" smtClean="0"/>
              <a:t> </a:t>
            </a:r>
            <a:r>
              <a:rPr lang="en-US" sz="1400" dirty="0"/>
              <a:t>(s)</a:t>
            </a:r>
          </a:p>
          <a:p>
            <a:r>
              <a:rPr lang="en-US" sz="1400" dirty="0" smtClean="0"/>
              <a:t>S </a:t>
            </a:r>
            <a:r>
              <a:rPr lang="en-US" sz="1400" dirty="0"/>
              <a:t>*s;</a:t>
            </a:r>
          </a:p>
          <a:p>
            <a:r>
              <a:rPr lang="en-US" sz="1400" dirty="0" smtClean="0"/>
              <a:t>{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</a:t>
            </a:r>
            <a:r>
              <a:rPr lang="en-US" sz="1400" b="1" dirty="0" smtClean="0"/>
              <a:t>return</a:t>
            </a:r>
            <a:r>
              <a:rPr lang="en-US" sz="1400" dirty="0" smtClean="0"/>
              <a:t> add(</a:t>
            </a:r>
            <a:r>
              <a:rPr lang="en-US" sz="1400" dirty="0"/>
              <a:t>s-&gt;</a:t>
            </a:r>
            <a:r>
              <a:rPr lang="en-US" sz="1400" dirty="0" smtClean="0"/>
              <a:t>f1, s-&gt;f2);</a:t>
            </a:r>
          </a:p>
          <a:p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4269921" y="5791200"/>
            <a:ext cx="4419600" cy="9507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smtClean="0"/>
              <a:t>register(</a:t>
            </a:r>
            <a:r>
              <a:rPr lang="en-US" sz="1400" dirty="0" err="1" smtClean="0"/>
              <a:t>my_host</a:t>
            </a:r>
            <a:r>
              <a:rPr lang="en-US" sz="1400" dirty="0" smtClean="0"/>
              <a:t>(), PROG_NUM, VERS_NUM);</a:t>
            </a:r>
          </a:p>
          <a:p>
            <a:r>
              <a:rPr lang="en-US" sz="1400" dirty="0" err="1" smtClean="0"/>
              <a:t>registerrpc</a:t>
            </a:r>
            <a:r>
              <a:rPr lang="en-US" sz="1400" dirty="0" smtClean="0"/>
              <a:t> </a:t>
            </a:r>
            <a:r>
              <a:rPr lang="en-US" sz="1400" dirty="0"/>
              <a:t>(</a:t>
            </a:r>
            <a:r>
              <a:rPr lang="en-US" sz="1400" dirty="0" smtClean="0"/>
              <a:t>PROG_NUM, VERS_NUM, ADD_NUM,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</a:t>
            </a:r>
            <a:r>
              <a:rPr lang="en-US" sz="1400" dirty="0" err="1" smtClean="0"/>
              <a:t>add_skel</a:t>
            </a:r>
            <a:r>
              <a:rPr lang="en-US" sz="1400" dirty="0" smtClean="0"/>
              <a:t>, </a:t>
            </a:r>
            <a:r>
              <a:rPr lang="en-US" sz="1400" dirty="0" err="1"/>
              <a:t>xdr_s</a:t>
            </a:r>
            <a:r>
              <a:rPr lang="en-US" sz="1400" dirty="0"/>
              <a:t>, </a:t>
            </a:r>
            <a:r>
              <a:rPr lang="en-US" sz="1400" dirty="0" err="1"/>
              <a:t>xdr_float</a:t>
            </a:r>
            <a:r>
              <a:rPr lang="en-US" sz="1400" dirty="0"/>
              <a:t> ) </a:t>
            </a:r>
            <a:r>
              <a:rPr lang="en-US" sz="1400" dirty="0" smtClean="0"/>
              <a:t>;</a:t>
            </a:r>
          </a:p>
          <a:p>
            <a:r>
              <a:rPr lang="en-US" sz="1400" dirty="0" err="1"/>
              <a:t>s</a:t>
            </a:r>
            <a:r>
              <a:rPr lang="en-US" sz="1400" dirty="0" err="1" smtClean="0"/>
              <a:t>vc_run</a:t>
            </a:r>
            <a:r>
              <a:rPr lang="en-US" sz="1400" dirty="0" smtClean="0"/>
              <a:t>();</a:t>
            </a:r>
            <a:endParaRPr lang="en-US" sz="1400" dirty="0"/>
          </a:p>
        </p:txBody>
      </p:sp>
      <p:sp>
        <p:nvSpPr>
          <p:cNvPr id="18" name="Rounded Rectangle 17"/>
          <p:cNvSpPr/>
          <p:nvPr/>
        </p:nvSpPr>
        <p:spPr>
          <a:xfrm>
            <a:off x="762000" y="1077686"/>
            <a:ext cx="1477556" cy="381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AddInterface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697400" y="1142999"/>
            <a:ext cx="1477556" cy="381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XDR Routines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93788" y="4343400"/>
            <a:ext cx="3606019" cy="23985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/>
              <a:t>float</a:t>
            </a:r>
            <a:r>
              <a:rPr lang="en-US" sz="1400" dirty="0"/>
              <a:t> add (p1, p2</a:t>
            </a:r>
            <a:r>
              <a:rPr lang="en-US" sz="1400" dirty="0" smtClean="0"/>
              <a:t>) {</a:t>
            </a:r>
            <a:endParaRPr lang="en-US" sz="1400" dirty="0"/>
          </a:p>
          <a:p>
            <a:r>
              <a:rPr lang="en-US" sz="1400" b="1" dirty="0" err="1"/>
              <a:t>int</a:t>
            </a:r>
            <a:r>
              <a:rPr lang="en-US" sz="1400" dirty="0"/>
              <a:t> p, </a:t>
            </a:r>
            <a:r>
              <a:rPr lang="en-US" sz="1400" b="1" dirty="0"/>
              <a:t>float</a:t>
            </a:r>
            <a:r>
              <a:rPr lang="en-US" sz="1400" dirty="0"/>
              <a:t> p2</a:t>
            </a:r>
            <a:r>
              <a:rPr lang="en-US" sz="1400" dirty="0" smtClean="0"/>
              <a:t>;</a:t>
            </a:r>
          </a:p>
          <a:p>
            <a:r>
              <a:rPr lang="en-US" sz="1400" dirty="0">
                <a:latin typeface="Calibri" pitchFamily="34" charset="0"/>
                <a:cs typeface="Calibri" pitchFamily="34" charset="0"/>
              </a:rPr>
              <a:t>{</a:t>
            </a:r>
          </a:p>
          <a:p>
            <a:r>
              <a:rPr lang="en-US" sz="1400" b="1" dirty="0" smtClean="0"/>
              <a:t>  S</a:t>
            </a:r>
            <a:r>
              <a:rPr lang="en-US" sz="1400" dirty="0" smtClean="0"/>
              <a:t> *s;</a:t>
            </a:r>
            <a:endParaRPr lang="en-US" sz="1400" dirty="0"/>
          </a:p>
          <a:p>
            <a:r>
              <a:rPr lang="en-US" sz="1400" dirty="0" smtClean="0"/>
              <a:t>  s-</a:t>
            </a:r>
            <a:r>
              <a:rPr lang="en-US" sz="1400" dirty="0"/>
              <a:t>&gt;f1 = </a:t>
            </a:r>
            <a:r>
              <a:rPr lang="en-US" sz="1400" dirty="0" smtClean="0"/>
              <a:t>p1;</a:t>
            </a:r>
            <a:endParaRPr lang="en-US" sz="1400" dirty="0"/>
          </a:p>
          <a:p>
            <a:r>
              <a:rPr lang="en-US" sz="1400" dirty="0" smtClean="0"/>
              <a:t>  s-f2 </a:t>
            </a:r>
            <a:r>
              <a:rPr lang="en-US" sz="1400" dirty="0"/>
              <a:t>= 4.12</a:t>
            </a:r>
            <a:r>
              <a:rPr lang="en-US" sz="1400" dirty="0" smtClean="0"/>
              <a:t>;</a:t>
            </a:r>
          </a:p>
          <a:p>
            <a:r>
              <a:rPr lang="en-US" sz="1400" b="1" dirty="0" smtClean="0"/>
              <a:t>  return</a:t>
            </a:r>
            <a:r>
              <a:rPr lang="en-US" sz="1400" dirty="0" smtClean="0"/>
              <a:t> </a:t>
            </a:r>
            <a:r>
              <a:rPr lang="en-US" sz="1400" dirty="0" err="1" smtClean="0"/>
              <a:t>callrpc</a:t>
            </a:r>
            <a:r>
              <a:rPr lang="en-US" sz="1400" dirty="0" smtClean="0"/>
              <a:t> (lookup(PROG_NUM,  </a:t>
            </a:r>
          </a:p>
          <a:p>
            <a:r>
              <a:rPr lang="en-US" sz="1400" dirty="0" smtClean="0"/>
              <a:t>      VERS_NUM), PROG_NUM, </a:t>
            </a:r>
          </a:p>
          <a:p>
            <a:r>
              <a:rPr lang="en-US" sz="1400" dirty="0" smtClean="0"/>
              <a:t>      VERS_NUM,  ADD_NUM, </a:t>
            </a:r>
            <a:r>
              <a:rPr lang="en-US" sz="1400" dirty="0" err="1" smtClean="0"/>
              <a:t>xdr_s</a:t>
            </a:r>
            <a:r>
              <a:rPr lang="en-US" sz="1400" dirty="0" smtClean="0"/>
              <a:t>, s,</a:t>
            </a:r>
          </a:p>
          <a:p>
            <a:r>
              <a:rPr lang="en-US" sz="1400" dirty="0" smtClean="0"/>
              <a:t>       </a:t>
            </a:r>
            <a:r>
              <a:rPr lang="en-US" sz="1400" dirty="0" err="1"/>
              <a:t>xdr_float</a:t>
            </a:r>
            <a:r>
              <a:rPr lang="en-US" sz="1400" dirty="0"/>
              <a:t>, result</a:t>
            </a:r>
            <a:r>
              <a:rPr lang="en-US" sz="1400" dirty="0" smtClean="0"/>
              <a:t>);</a:t>
            </a:r>
          </a:p>
          <a:p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26" name="Right Arrow 25"/>
          <p:cNvSpPr/>
          <p:nvPr/>
        </p:nvSpPr>
        <p:spPr>
          <a:xfrm rot="2992715">
            <a:off x="2674455" y="3085185"/>
            <a:ext cx="2952318" cy="765417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have universal dispatching skeleton</a:t>
            </a:r>
            <a:endParaRPr lang="en-US" dirty="0"/>
          </a:p>
        </p:txBody>
      </p:sp>
      <p:pic>
        <p:nvPicPr>
          <p:cNvPr id="15" name="~PP1282.WAV">
            <a:hlinkClick r:id="" action="ppaction://media"/>
          </p:cNvPr>
          <p:cNvPicPr>
            <a:picLocks noRot="1" noChangeAspect="1"/>
          </p:cNvPicPr>
          <p:nvPr>
            <a:wavAudioFile r:embed="rId1" name="~PP128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2615561"/>
      </p:ext>
    </p:extLst>
  </p:cSld>
  <p:clrMapOvr>
    <a:masterClrMapping/>
  </p:clrMapOvr>
  <p:transition advTm="20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Universal Skeleton</a:t>
            </a:r>
            <a:endParaRPr lang="en-US" dirty="0"/>
          </a:p>
        </p:txBody>
      </p:sp>
      <p:sp>
        <p:nvSpPr>
          <p:cNvPr id="5" name="Flowchart: Process 4"/>
          <p:cNvSpPr/>
          <p:nvPr/>
        </p:nvSpPr>
        <p:spPr>
          <a:xfrm>
            <a:off x="1905000" y="2431061"/>
            <a:ext cx="4953000" cy="9144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 remote operation network identifier and arguments</a:t>
            </a:r>
          </a:p>
        </p:txBody>
      </p:sp>
      <p:sp>
        <p:nvSpPr>
          <p:cNvPr id="6" name="Flowchart: Process 5"/>
          <p:cNvSpPr/>
          <p:nvPr/>
        </p:nvSpPr>
        <p:spPr>
          <a:xfrm>
            <a:off x="1905000" y="3726461"/>
            <a:ext cx="4953000" cy="9144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 operation based on network identifier and registry</a:t>
            </a:r>
          </a:p>
        </p:txBody>
      </p:sp>
      <p:sp>
        <p:nvSpPr>
          <p:cNvPr id="7" name="Flowchart: Process 6"/>
          <p:cNvSpPr/>
          <p:nvPr/>
        </p:nvSpPr>
        <p:spPr>
          <a:xfrm>
            <a:off x="1905000" y="1219200"/>
            <a:ext cx="4953000" cy="9144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Maintains own registry of operation  network identifier and local address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1200" y="4800600"/>
            <a:ext cx="4953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added universal skeleton support on top of operation specific skeleton (or replaced it)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85800" y="2819400"/>
            <a:ext cx="1176716" cy="1371600"/>
            <a:chOff x="370076" y="1969830"/>
            <a:chExt cx="1176716" cy="4038600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370077" y="1969830"/>
              <a:ext cx="1176715" cy="9102"/>
            </a:xfrm>
            <a:prstGeom prst="straightConnector1">
              <a:avLst/>
            </a:prstGeom>
            <a:ln>
              <a:headEnd type="arrow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70076" y="6008430"/>
              <a:ext cx="1176716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370076" y="1969830"/>
              <a:ext cx="0" cy="4016991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 flipV="1">
            <a:off x="4343400" y="3345461"/>
            <a:ext cx="0" cy="37733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4" name="~PP3657.WAV">
            <a:hlinkClick r:id="" action="ppaction://media"/>
          </p:cNvPr>
          <p:cNvPicPr>
            <a:picLocks noRot="1" noChangeAspect="1"/>
          </p:cNvPicPr>
          <p:nvPr>
            <a:wavAudioFile r:embed="rId2" name="~PP365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14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Remote Assignment (Data Communication)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724400" y="2819400"/>
            <a:ext cx="3733800" cy="1371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result of send is to assign a sent expression  to be assigned to some variable (typically called buffer) in the remote process/thread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24400" y="4267200"/>
            <a:ext cx="3733800" cy="1371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Type of expression depends on mechanisms and whether language support is provided to define primitives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4400" y="1905000"/>
            <a:ext cx="3733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is data to be  remotely assigned to a variable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09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09800" y="4648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  <a:solidFill>
            <a:schemeClr val="accent4">
              <a:alpha val="44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pic>
        <p:nvPicPr>
          <p:cNvPr id="17" name="~PP2290.WAV">
            <a:hlinkClick r:id="" action="ppaction://media"/>
          </p:cNvPr>
          <p:cNvPicPr>
            <a:picLocks noRot="1" noChangeAspect="1"/>
          </p:cNvPicPr>
          <p:nvPr>
            <a:wavAudioFile r:embed="rId2" name="~PP229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029314296"/>
      </p:ext>
    </p:extLst>
  </p:cSld>
  <p:clrMapOvr>
    <a:masterClrMapping/>
  </p:clrMapOvr>
  <p:transition advTm="15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 animBg="1"/>
      <p:bldP spid="18" grpId="0" animBg="1"/>
      <p:bldP spid="19" grpId="0" animBg="1"/>
      <p:bldP spid="28" grpId="0" animBg="1"/>
      <p:bldP spid="28" grpId="1" animBg="1"/>
      <p:bldP spid="29" grpId="0" animBg="1"/>
      <p:bldP spid="29" grpId="1" animBg="1"/>
      <p:bldP spid="34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Conventional </a:t>
            </a:r>
            <a:r>
              <a:rPr lang="en-US" dirty="0"/>
              <a:t>vs. </a:t>
            </a:r>
            <a:r>
              <a:rPr lang="en-US" dirty="0" smtClean="0"/>
              <a:t>Object-Oriented : Full </a:t>
            </a:r>
            <a:r>
              <a:rPr lang="en-US" dirty="0"/>
              <a:t>Application </a:t>
            </a:r>
            <a:r>
              <a:rPr lang="en-US" dirty="0" smtClean="0"/>
              <a:t>Awareness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280556" y="2035629"/>
            <a:ext cx="406037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err="1" smtClean="0"/>
              <a:t>callrpc</a:t>
            </a:r>
            <a:r>
              <a:rPr lang="en-US" sz="1400" dirty="0" smtClean="0"/>
              <a:t> </a:t>
            </a:r>
            <a:r>
              <a:rPr lang="en-US" sz="1400" dirty="0"/>
              <a:t>(host, </a:t>
            </a:r>
            <a:r>
              <a:rPr lang="en-US" sz="1400" dirty="0" smtClean="0"/>
              <a:t>PROG_NUM, VERS_NUM, </a:t>
            </a:r>
          </a:p>
          <a:p>
            <a:r>
              <a:rPr lang="en-US" sz="1400" dirty="0" smtClean="0"/>
              <a:t>PROC_NUM, </a:t>
            </a:r>
            <a:r>
              <a:rPr lang="en-US" sz="1400" dirty="0" err="1" smtClean="0"/>
              <a:t>xdr_arg</a:t>
            </a:r>
            <a:r>
              <a:rPr lang="en-US" sz="1400" dirty="0" smtClean="0"/>
              <a:t>, </a:t>
            </a:r>
            <a:r>
              <a:rPr lang="en-US" sz="1400" dirty="0" err="1" smtClean="0"/>
              <a:t>arg</a:t>
            </a:r>
            <a:r>
              <a:rPr lang="en-US" sz="1400" dirty="0" smtClean="0"/>
              <a:t>, </a:t>
            </a:r>
            <a:r>
              <a:rPr lang="en-US" sz="1400" dirty="0" err="1" smtClean="0"/>
              <a:t>xdr_result</a:t>
            </a:r>
            <a:r>
              <a:rPr lang="en-US" sz="1400" dirty="0" smtClean="0"/>
              <a:t>, </a:t>
            </a:r>
            <a:r>
              <a:rPr lang="en-US" sz="1400" smtClean="0"/>
              <a:t>result)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2258785" y="2819400"/>
            <a:ext cx="4191000" cy="6528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err="1" smtClean="0"/>
              <a:t>registerrpc</a:t>
            </a:r>
            <a:r>
              <a:rPr lang="en-US" sz="1400" dirty="0" smtClean="0"/>
              <a:t> </a:t>
            </a:r>
            <a:r>
              <a:rPr lang="en-US" sz="1400" dirty="0"/>
              <a:t>(</a:t>
            </a:r>
            <a:r>
              <a:rPr lang="en-US" sz="1400" dirty="0" smtClean="0"/>
              <a:t>PROG_NUM, VERS_NUM, PROC_NUM,  </a:t>
            </a:r>
            <a:r>
              <a:rPr lang="en-US" sz="1400" dirty="0" err="1" smtClean="0"/>
              <a:t>proc_adr</a:t>
            </a:r>
            <a:r>
              <a:rPr lang="en-US" sz="1400" dirty="0" smtClean="0"/>
              <a:t>, </a:t>
            </a:r>
            <a:r>
              <a:rPr lang="en-US" sz="1400" dirty="0" err="1" smtClean="0"/>
              <a:t>xdr_arg</a:t>
            </a:r>
            <a:r>
              <a:rPr lang="en-US" sz="1400" dirty="0" smtClean="0"/>
              <a:t>, </a:t>
            </a:r>
            <a:r>
              <a:rPr lang="en-US" sz="1400" dirty="0" err="1" smtClean="0"/>
              <a:t>xdr_result</a:t>
            </a:r>
            <a:r>
              <a:rPr lang="en-US" sz="1400" dirty="0" smtClean="0"/>
              <a:t> </a:t>
            </a:r>
            <a:r>
              <a:rPr lang="en-US" sz="1400" dirty="0"/>
              <a:t>)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83871" y="4454978"/>
            <a:ext cx="5731329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err="1" smtClean="0"/>
              <a:t>callrpc</a:t>
            </a:r>
            <a:r>
              <a:rPr lang="en-US" sz="1400" dirty="0" smtClean="0"/>
              <a:t> </a:t>
            </a:r>
            <a:r>
              <a:rPr lang="en-US" sz="1400" dirty="0"/>
              <a:t>(host</a:t>
            </a:r>
            <a:r>
              <a:rPr lang="en-US" sz="1400" dirty="0" smtClean="0"/>
              <a:t>, PROG_NUM, VERS_NUM,  OBJECT_NUM,PROC_NUM, </a:t>
            </a:r>
            <a:r>
              <a:rPr lang="en-US" sz="1400" dirty="0" err="1" smtClean="0"/>
              <a:t>xdr_arg</a:t>
            </a:r>
            <a:r>
              <a:rPr lang="en-US" sz="1400" dirty="0" smtClean="0"/>
              <a:t>, </a:t>
            </a:r>
            <a:r>
              <a:rPr lang="en-US" sz="1400" dirty="0" err="1" smtClean="0"/>
              <a:t>arg</a:t>
            </a:r>
            <a:r>
              <a:rPr lang="en-US" sz="1400" dirty="0" smtClean="0"/>
              <a:t>, </a:t>
            </a:r>
            <a:r>
              <a:rPr lang="en-US" sz="1400" dirty="0" err="1" smtClean="0"/>
              <a:t>xdr_result</a:t>
            </a:r>
            <a:r>
              <a:rPr lang="en-US" sz="1400" dirty="0" smtClean="0"/>
              <a:t>, result)</a:t>
            </a:r>
            <a:endParaRPr lang="en-US" sz="1400" dirty="0"/>
          </a:p>
        </p:txBody>
      </p:sp>
      <p:sp>
        <p:nvSpPr>
          <p:cNvPr id="28" name="Rectangle 27"/>
          <p:cNvSpPr/>
          <p:nvPr/>
        </p:nvSpPr>
        <p:spPr>
          <a:xfrm>
            <a:off x="1583872" y="5257800"/>
            <a:ext cx="5731328" cy="6528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err="1" smtClean="0"/>
              <a:t>registerrpc</a:t>
            </a:r>
            <a:r>
              <a:rPr lang="en-US" sz="1400" dirty="0" smtClean="0"/>
              <a:t> </a:t>
            </a:r>
            <a:r>
              <a:rPr lang="en-US" sz="1400" dirty="0"/>
              <a:t>(</a:t>
            </a:r>
            <a:r>
              <a:rPr lang="en-US" sz="1400" dirty="0" smtClean="0"/>
              <a:t>PROG_NUM, VERS_NUM, OBJECT_NUM, PROC_NUM,   </a:t>
            </a:r>
            <a:r>
              <a:rPr lang="en-US" sz="1400" dirty="0" err="1" smtClean="0"/>
              <a:t>proc_adr</a:t>
            </a:r>
            <a:r>
              <a:rPr lang="en-US" sz="1400" dirty="0" smtClean="0"/>
              <a:t>, </a:t>
            </a:r>
            <a:r>
              <a:rPr lang="en-US" sz="1400" dirty="0" err="1" smtClean="0"/>
              <a:t>xdr_arg</a:t>
            </a:r>
            <a:r>
              <a:rPr lang="en-US" sz="1400" dirty="0" smtClean="0"/>
              <a:t>, </a:t>
            </a:r>
            <a:r>
              <a:rPr lang="en-US" sz="1400" dirty="0" err="1" smtClean="0"/>
              <a:t>xdr_result</a:t>
            </a:r>
            <a:r>
              <a:rPr lang="en-US" sz="1400" dirty="0" smtClean="0"/>
              <a:t> </a:t>
            </a:r>
            <a:r>
              <a:rPr lang="en-US" sz="1400" dirty="0"/>
              <a:t>)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505200" y="1257300"/>
            <a:ext cx="1442359" cy="533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Conventional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37133" y="3733800"/>
            <a:ext cx="2147211" cy="533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 Oriented</a:t>
            </a:r>
          </a:p>
        </p:txBody>
      </p:sp>
      <p:pic>
        <p:nvPicPr>
          <p:cNvPr id="11" name="~PP2179.WAV">
            <a:hlinkClick r:id="" action="ppaction://media"/>
          </p:cNvPr>
          <p:cNvPicPr>
            <a:picLocks noRot="1" noChangeAspect="1"/>
          </p:cNvPicPr>
          <p:nvPr>
            <a:wavAudioFile r:embed="rId2" name="~PP217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601654154"/>
      </p:ext>
    </p:extLst>
  </p:cSld>
  <p:clrMapOvr>
    <a:masterClrMapping/>
  </p:clrMapOvr>
  <p:transition advTm="178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Conventional vs. Object-Oriented : Full Application </a:t>
            </a:r>
            <a:r>
              <a:rPr lang="en-US" dirty="0" smtClean="0"/>
              <a:t>Transparency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823857" y="1943100"/>
            <a:ext cx="2378529" cy="10940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/>
              <a:t>float</a:t>
            </a:r>
            <a:r>
              <a:rPr lang="en-US" sz="1400" dirty="0"/>
              <a:t> add </a:t>
            </a:r>
            <a:r>
              <a:rPr lang="en-US" sz="1400" dirty="0" smtClean="0"/>
              <a:t>(p1, p2)</a:t>
            </a:r>
            <a:endParaRPr lang="en-US" sz="1400" dirty="0"/>
          </a:p>
          <a:p>
            <a:r>
              <a:rPr lang="en-US" sz="1400" b="1" dirty="0" err="1"/>
              <a:t>int</a:t>
            </a:r>
            <a:r>
              <a:rPr lang="en-US" sz="1400" dirty="0"/>
              <a:t> p, </a:t>
            </a:r>
            <a:r>
              <a:rPr lang="en-US" sz="1400" b="1" dirty="0"/>
              <a:t>float</a:t>
            </a:r>
            <a:r>
              <a:rPr lang="en-US" sz="1400" dirty="0"/>
              <a:t> p2;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r>
              <a:rPr lang="en-US" sz="1400" dirty="0" smtClean="0"/>
              <a:t>{   </a:t>
            </a:r>
          </a:p>
          <a:p>
            <a:r>
              <a:rPr lang="en-US" sz="1400" b="1" dirty="0"/>
              <a:t> </a:t>
            </a:r>
            <a:r>
              <a:rPr lang="en-US" sz="1400" b="1" dirty="0" smtClean="0"/>
              <a:t>  return</a:t>
            </a:r>
            <a:r>
              <a:rPr lang="en-US" sz="1400" dirty="0" smtClean="0"/>
              <a:t> p1 + p2;</a:t>
            </a:r>
          </a:p>
          <a:p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8" name="Rounded Rectangle 7"/>
          <p:cNvSpPr/>
          <p:nvPr/>
        </p:nvSpPr>
        <p:spPr>
          <a:xfrm>
            <a:off x="3466485" y="1257300"/>
            <a:ext cx="1649186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Conventional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962895" y="1943100"/>
            <a:ext cx="2656366" cy="6966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 smtClean="0"/>
              <a:t>extern</a:t>
            </a:r>
            <a:r>
              <a:rPr lang="en-US" sz="1400" dirty="0" smtClean="0"/>
              <a:t> </a:t>
            </a:r>
            <a:r>
              <a:rPr lang="en-US" sz="1400" b="1" dirty="0"/>
              <a:t>float</a:t>
            </a:r>
            <a:r>
              <a:rPr lang="en-US" sz="1400" dirty="0"/>
              <a:t> add </a:t>
            </a:r>
            <a:r>
              <a:rPr lang="en-US" sz="1400" dirty="0" smtClean="0"/>
              <a:t>(p1, p2) </a:t>
            </a:r>
          </a:p>
          <a:p>
            <a:r>
              <a:rPr lang="en-US" sz="1400" b="1" dirty="0" err="1" smtClean="0"/>
              <a:t>int</a:t>
            </a:r>
            <a:r>
              <a:rPr lang="en-US" sz="1400" dirty="0" smtClean="0"/>
              <a:t> p, </a:t>
            </a:r>
            <a:r>
              <a:rPr lang="en-US" sz="1400" b="1" dirty="0" smtClean="0"/>
              <a:t>float</a:t>
            </a:r>
            <a:r>
              <a:rPr lang="en-US" sz="1400" dirty="0" smtClean="0"/>
              <a:t> p2;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61413" y="1943100"/>
            <a:ext cx="2090671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/>
              <a:t>r</a:t>
            </a:r>
            <a:r>
              <a:rPr lang="en-US" sz="1400" dirty="0" smtClean="0"/>
              <a:t>esult = add(3, 4.12);</a:t>
            </a:r>
            <a:endParaRPr lang="en-US" sz="1400" dirty="0"/>
          </a:p>
        </p:txBody>
      </p:sp>
      <p:sp>
        <p:nvSpPr>
          <p:cNvPr id="12" name="Rounded Rectangle 11"/>
          <p:cNvSpPr/>
          <p:nvPr/>
        </p:nvSpPr>
        <p:spPr>
          <a:xfrm>
            <a:off x="3477371" y="3450771"/>
            <a:ext cx="1649186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Object-Oriented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5257800"/>
            <a:ext cx="2534138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smtClean="0"/>
              <a:t>result =</a:t>
            </a:r>
            <a:r>
              <a:rPr lang="en-US" sz="1400" dirty="0"/>
              <a:t> </a:t>
            </a:r>
            <a:r>
              <a:rPr lang="en-US" sz="1400" dirty="0" err="1" smtClean="0"/>
              <a:t>proxy.add</a:t>
            </a:r>
            <a:r>
              <a:rPr lang="en-US" sz="1400" dirty="0" smtClean="0"/>
              <a:t>(3, 4.12);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5937354" y="5334000"/>
            <a:ext cx="2456334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/>
              <a:t>o</a:t>
            </a:r>
            <a:r>
              <a:rPr lang="en-US" sz="1400" dirty="0" smtClean="0"/>
              <a:t>bject = </a:t>
            </a:r>
            <a:r>
              <a:rPr lang="en-US" sz="1400" b="1" dirty="0" smtClean="0"/>
              <a:t>new</a:t>
            </a:r>
            <a:r>
              <a:rPr lang="en-US" sz="1400" dirty="0" smtClean="0"/>
              <a:t> Adder();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5976257" y="4163787"/>
            <a:ext cx="2378529" cy="6966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 smtClean="0"/>
              <a:t>float</a:t>
            </a:r>
            <a:r>
              <a:rPr lang="en-US" sz="1400" dirty="0" smtClean="0"/>
              <a:t> add (</a:t>
            </a:r>
            <a:r>
              <a:rPr lang="en-US" sz="1400" b="1" dirty="0" err="1" smtClean="0"/>
              <a:t>int</a:t>
            </a:r>
            <a:r>
              <a:rPr lang="en-US" sz="1400" dirty="0" smtClean="0"/>
              <a:t> p1, </a:t>
            </a:r>
            <a:r>
              <a:rPr lang="en-US" sz="1400" b="1" dirty="0" smtClean="0"/>
              <a:t>float</a:t>
            </a:r>
            <a:r>
              <a:rPr lang="en-US" sz="1400" dirty="0" smtClean="0"/>
              <a:t> p2){   </a:t>
            </a:r>
          </a:p>
          <a:p>
            <a:r>
              <a:rPr lang="en-US" sz="1400" b="1" dirty="0"/>
              <a:t> </a:t>
            </a:r>
            <a:r>
              <a:rPr lang="en-US" sz="1400" b="1" dirty="0" smtClean="0"/>
              <a:t>  return</a:t>
            </a:r>
            <a:r>
              <a:rPr lang="en-US" sz="1400" dirty="0" smtClean="0"/>
              <a:t> p1 + p2;</a:t>
            </a:r>
          </a:p>
          <a:p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3115295" y="4163786"/>
            <a:ext cx="2656366" cy="6966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 smtClean="0"/>
              <a:t>public interface {</a:t>
            </a:r>
          </a:p>
          <a:p>
            <a:r>
              <a:rPr lang="en-US" sz="1400" b="1" dirty="0" smtClean="0"/>
              <a:t>   float</a:t>
            </a:r>
            <a:r>
              <a:rPr lang="en-US" sz="1400" dirty="0" smtClean="0"/>
              <a:t> </a:t>
            </a:r>
            <a:r>
              <a:rPr lang="en-US" sz="1400" dirty="0"/>
              <a:t>add </a:t>
            </a:r>
            <a:r>
              <a:rPr lang="en-US" sz="1400" dirty="0" smtClean="0"/>
              <a:t>(</a:t>
            </a:r>
            <a:r>
              <a:rPr lang="en-US" sz="1400" b="1" dirty="0" err="1" smtClean="0"/>
              <a:t>int</a:t>
            </a:r>
            <a:r>
              <a:rPr lang="en-US" sz="1400" dirty="0" smtClean="0"/>
              <a:t> p1, </a:t>
            </a:r>
            <a:r>
              <a:rPr lang="en-US" sz="1400" b="1" dirty="0" smtClean="0"/>
              <a:t>float</a:t>
            </a:r>
            <a:r>
              <a:rPr lang="en-US" sz="1400" dirty="0" smtClean="0"/>
              <a:t> p2);</a:t>
            </a:r>
          </a:p>
          <a:p>
            <a:r>
              <a:rPr lang="en-US" sz="1400" dirty="0" smtClean="0"/>
              <a:t>}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45530" y="4931229"/>
            <a:ext cx="2734295" cy="9361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transparently bind multiple server instances to multiple client handles?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7357" y="3156853"/>
            <a:ext cx="2689023" cy="9035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stub/proxy instances in addition to stub/proxy server methods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67400" y="6019800"/>
            <a:ext cx="2590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smtClean="0"/>
              <a:t>register(object, name);</a:t>
            </a:r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278581" y="4512129"/>
            <a:ext cx="2456334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/>
              <a:t>p</a:t>
            </a:r>
            <a:r>
              <a:rPr lang="en-US" sz="1400" dirty="0" smtClean="0"/>
              <a:t>roxy = </a:t>
            </a:r>
            <a:r>
              <a:rPr lang="en-US" sz="1400" dirty="0" err="1" smtClean="0"/>
              <a:t>getProxy</a:t>
            </a:r>
            <a:r>
              <a:rPr lang="en-US" sz="1400" dirty="0" smtClean="0"/>
              <a:t>(name); </a:t>
            </a:r>
            <a:endParaRPr lang="en-US" sz="1400" dirty="0"/>
          </a:p>
        </p:txBody>
      </p:sp>
      <p:sp>
        <p:nvSpPr>
          <p:cNvPr id="3" name="Multiply 2"/>
          <p:cNvSpPr/>
          <p:nvPr/>
        </p:nvSpPr>
        <p:spPr>
          <a:xfrm>
            <a:off x="7132864" y="152400"/>
            <a:ext cx="966107" cy="647700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8581" y="5867400"/>
            <a:ext cx="2734295" cy="9361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Minimal awareness: registration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getProxy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(local or remote calls)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710106" y="661307"/>
            <a:ext cx="1922265" cy="577334"/>
          </a:xfrm>
          <a:prstGeom prst="rect">
            <a:avLst/>
          </a:prstGeom>
        </p:spPr>
        <p:txBody>
          <a:bodyPr vert="horz" anchor="ctr" anchorCtr="1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Minimal</a:t>
            </a:r>
            <a:endParaRPr lang="en-US" dirty="0"/>
          </a:p>
        </p:txBody>
      </p:sp>
      <p:sp>
        <p:nvSpPr>
          <p:cNvPr id="30" name="Right Arrow 29"/>
          <p:cNvSpPr/>
          <p:nvPr/>
        </p:nvSpPr>
        <p:spPr>
          <a:xfrm rot="12535331">
            <a:off x="2746423" y="5752522"/>
            <a:ext cx="1948726" cy="595171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/>
              <a:t>Transparent Call</a:t>
            </a:r>
            <a:endParaRPr lang="en-US" sz="1600" dirty="0"/>
          </a:p>
        </p:txBody>
      </p:sp>
      <p:sp>
        <p:nvSpPr>
          <p:cNvPr id="33" name="Right Arrow 32"/>
          <p:cNvSpPr/>
          <p:nvPr/>
        </p:nvSpPr>
        <p:spPr>
          <a:xfrm rot="6898503">
            <a:off x="6468264" y="3116210"/>
            <a:ext cx="1622311" cy="669123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Transparent Declaration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153712" y="4435929"/>
            <a:ext cx="25908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802888" y="5943600"/>
            <a:ext cx="25908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6085194">
            <a:off x="6683354" y="3688630"/>
            <a:ext cx="2596691" cy="669123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/>
              <a:t>Transparent Instantiation</a:t>
            </a:r>
            <a:endParaRPr lang="en-US" sz="1600" dirty="0"/>
          </a:p>
        </p:txBody>
      </p:sp>
      <p:pic>
        <p:nvPicPr>
          <p:cNvPr id="28" name="~PP3534.WAV">
            <a:hlinkClick r:id="" action="ppaction://media"/>
          </p:cNvPr>
          <p:cNvPicPr>
            <a:picLocks noRot="1" noChangeAspect="1"/>
          </p:cNvPicPr>
          <p:nvPr>
            <a:wavAudioFile r:embed="rId2" name="~PP353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711937342"/>
      </p:ext>
    </p:extLst>
  </p:cSld>
  <p:clrMapOvr>
    <a:masterClrMapping/>
  </p:clrMapOvr>
  <p:transition advTm="402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Stub and Skeleton Objects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28600" y="3276600"/>
            <a:ext cx="3581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Stub-class has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stub operation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for each operation in the interface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8600" y="1676400"/>
            <a:ext cx="3581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Created for a target remote object and some interface of it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143000" y="1175658"/>
            <a:ext cx="1295400" cy="34834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Caller Stub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419600" y="1676400"/>
            <a:ext cx="3581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Created for a target remote object and some interface of it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5257800" y="1175658"/>
            <a:ext cx="1752600" cy="34834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Skeleton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419600" y="3276600"/>
            <a:ext cx="3581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Skeleton-class has skeleton operation for each operation in the interface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" y="2362200"/>
            <a:ext cx="3581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Instance of a stub-class that implements the interface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19600" y="2362200"/>
            <a:ext cx="3581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Instance of a skeleton-class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19600" y="4724400"/>
            <a:ext cx="4115052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Syntax transparency  server skeleton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Multiply 21"/>
          <p:cNvSpPr/>
          <p:nvPr/>
        </p:nvSpPr>
        <p:spPr>
          <a:xfrm>
            <a:off x="6215062" y="4629150"/>
            <a:ext cx="825954" cy="800100"/>
          </a:xfrm>
          <a:prstGeom prst="mathMultiply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2400" y="4724400"/>
            <a:ext cx="4115052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Syntax transparency  client stubs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~PP2404.WAV">
            <a:hlinkClick r:id="" action="ppaction://media"/>
          </p:cNvPr>
          <p:cNvPicPr>
            <a:picLocks noRot="1" noChangeAspect="1"/>
          </p:cNvPicPr>
          <p:nvPr>
            <a:wavAudioFile r:embed="rId2" name="~PP240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422615561"/>
      </p:ext>
    </p:extLst>
  </p:cSld>
  <p:clrMapOvr>
    <a:masterClrMapping/>
  </p:clrMapOvr>
  <p:transition advTm="60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8" grpId="0" animBg="1"/>
      <p:bldP spid="33" grpId="0" animBg="1"/>
      <p:bldP spid="39" grpId="0" animBg="1"/>
      <p:bldP spid="17" grpId="0" animBg="1"/>
      <p:bldP spid="18" grpId="0" animBg="1"/>
      <p:bldP spid="20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Stubs and Garbage Collection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410200" y="2438400"/>
            <a:ext cx="1066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Remote Class</a:t>
            </a:r>
          </a:p>
        </p:txBody>
      </p:sp>
      <p:sp>
        <p:nvSpPr>
          <p:cNvPr id="18" name="Oval 17"/>
          <p:cNvSpPr/>
          <p:nvPr/>
        </p:nvSpPr>
        <p:spPr>
          <a:xfrm>
            <a:off x="1295400" y="37338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Caller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581400" y="1295400"/>
            <a:ext cx="1066800" cy="800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Remote Interface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52600" y="2438400"/>
            <a:ext cx="10668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Remote Stub Class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2952750" y="1390650"/>
            <a:ext cx="34290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5" idx="0"/>
          </p:cNvCxnSpPr>
          <p:nvPr/>
        </p:nvCxnSpPr>
        <p:spPr>
          <a:xfrm rot="16200000" flipV="1">
            <a:off x="4876800" y="1371600"/>
            <a:ext cx="30480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733800" y="2209800"/>
            <a:ext cx="838200" cy="304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IS-A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905000" y="3886200"/>
            <a:ext cx="685800" cy="609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5029200" y="37338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Caller</a:t>
            </a:r>
            <a:endParaRPr lang="en-US" dirty="0"/>
          </a:p>
        </p:txBody>
      </p:sp>
      <p:sp>
        <p:nvSpPr>
          <p:cNvPr id="43" name="Oval 42"/>
          <p:cNvSpPr/>
          <p:nvPr/>
        </p:nvSpPr>
        <p:spPr>
          <a:xfrm>
            <a:off x="5638800" y="3886200"/>
            <a:ext cx="685800" cy="609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4" name="Straight Arrow Connector 43"/>
          <p:cNvCxnSpPr>
            <a:endCxn id="26" idx="2"/>
          </p:cNvCxnSpPr>
          <p:nvPr/>
        </p:nvCxnSpPr>
        <p:spPr>
          <a:xfrm rot="5400000" flipH="1" flipV="1">
            <a:off x="2038350" y="3600450"/>
            <a:ext cx="4953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2362200" y="3352800"/>
            <a:ext cx="1143000" cy="304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Instance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rot="5400000" flipH="1" flipV="1">
            <a:off x="5772944" y="3675856"/>
            <a:ext cx="4953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667000" y="4191000"/>
            <a:ext cx="2895600" cy="38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572000" y="3505200"/>
            <a:ext cx="1143000" cy="304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Instance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505200" y="4267200"/>
            <a:ext cx="12954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Remote HAS-A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600200" y="5181600"/>
            <a:ext cx="5257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Remote HAS-A relationships must be used in garbage collection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00200" y="6019800"/>
            <a:ext cx="5257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RPC system can communicate message when remote references are created/garbage collected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" name="~PP2137.WAV">
            <a:hlinkClick r:id="" action="ppaction://media"/>
          </p:cNvPr>
          <p:cNvPicPr>
            <a:picLocks noRot="1" noChangeAspect="1"/>
          </p:cNvPicPr>
          <p:nvPr>
            <a:wavAudioFile r:embed="rId2" name="~PP213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029314296"/>
      </p:ext>
    </p:extLst>
  </p:cSld>
  <p:clrMapOvr>
    <a:masterClrMapping/>
  </p:clrMapOvr>
  <p:transition advTm="335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2" grpId="0" animBg="1"/>
      <p:bldP spid="54" grpId="0" animBg="1"/>
      <p:bldP spid="5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Generated vs. Interpreted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1033639" y="1262743"/>
            <a:ext cx="2362200" cy="609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Pure Generation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148" y="2057400"/>
            <a:ext cx="4125182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Pre(compiler) generates all </a:t>
            </a:r>
            <a:r>
              <a:rPr lang="en-US" dirty="0">
                <a:latin typeface="Calibri" pitchFamily="34" charset="0"/>
                <a:cs typeface="Calibri" pitchFamily="34" charset="0"/>
              </a:rPr>
              <a:t>transparency-support code  in native language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" y="3733800"/>
            <a:ext cx="4125182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transparency support-code runs at remote procedure call  time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334000" y="1295400"/>
            <a:ext cx="2362200" cy="609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Interpretation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85418" y="2057400"/>
            <a:ext cx="4125182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At run time, transparency-support code interprets remote procedure call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95800" y="3733800"/>
            <a:ext cx="4125182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  data structures (e.g. symbol table, reflection state)  possibly created at (pre) compile time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4648200"/>
            <a:ext cx="4125182" cy="533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Efficient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0" y="4648200"/>
            <a:ext cx="4125182" cy="533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compile-run-cycle delay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2971800"/>
            <a:ext cx="4125182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 precompiled caller stubs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skeletons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95800" y="2971800"/>
            <a:ext cx="4125182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 client stubs at runtime and typically use universal skeleton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61618" y="5257800"/>
            <a:ext cx="4125182" cy="533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inconsistency as code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evaloves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" name="~PP1166.WAV">
            <a:hlinkClick r:id="" action="ppaction://media"/>
          </p:cNvPr>
          <p:cNvPicPr>
            <a:picLocks noRot="1" noChangeAspect="1"/>
          </p:cNvPicPr>
          <p:nvPr>
            <a:wavAudioFile r:embed="rId2" name="~PP116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220973858"/>
      </p:ext>
    </p:extLst>
  </p:cSld>
  <p:clrMapOvr>
    <a:masterClrMapping/>
  </p:clrMapOvr>
  <p:transition advTm="211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11" grpId="0" animBg="1"/>
      <p:bldP spid="12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Semantics vs.  Syntax Transparency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76400" y="2520041"/>
            <a:ext cx="5410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Degree to which remote call behaves like a  local call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86100" y="1758041"/>
            <a:ext cx="2362200" cy="609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Semantic transparency</a:t>
            </a:r>
          </a:p>
        </p:txBody>
      </p:sp>
      <p:sp>
        <p:nvSpPr>
          <p:cNvPr id="7" name="Rectangle 6"/>
          <p:cNvSpPr/>
          <p:nvPr/>
        </p:nvSpPr>
        <p:spPr>
          <a:xfrm>
            <a:off x="277334" y="3516084"/>
            <a:ext cx="4115052" cy="9797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Semantics transparency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syntactic transparency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44786" y="3516085"/>
            <a:ext cx="4115052" cy="9797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Syntax transparency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semantic transparency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6781800" y="3421514"/>
            <a:ext cx="825954" cy="800100"/>
          </a:xfrm>
          <a:prstGeom prst="mathMultiply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~PP1775.WAV">
            <a:hlinkClick r:id="" action="ppaction://media"/>
          </p:cNvPr>
          <p:cNvPicPr>
            <a:picLocks noRot="1" noChangeAspect="1"/>
          </p:cNvPicPr>
          <p:nvPr>
            <a:wavAudioFile r:embed="rId2" name="~PP177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486137733"/>
      </p:ext>
    </p:extLst>
  </p:cSld>
  <p:clrMapOvr>
    <a:masterClrMapping/>
  </p:clrMapOvr>
  <p:transition advTm="131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12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Local Semantics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" y="1066800"/>
            <a:ext cx="6629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Location at which call is made is not determined by call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2743200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call is made exactly once (if the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crashes so does the caller)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3581400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Whether an actual parameter is copied is determined by whether it is  a call-by-value or call-by-reference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4400" y="4365171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Caller and caller can share memory if  language has call-by-reference or pointers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14400" y="1905000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cannot perform caller-specific actions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5181600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Caller waits for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 finish: Synchronous call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6019800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action taken to enable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execution: implicit receive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~PP1952.WAV">
            <a:hlinkClick r:id="" action="ppaction://media"/>
          </p:cNvPr>
          <p:cNvPicPr>
            <a:picLocks noRot="1" noChangeAspect="1"/>
          </p:cNvPicPr>
          <p:nvPr>
            <a:wavAudioFile r:embed="rId2" name="~PP195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265143333"/>
      </p:ext>
    </p:extLst>
  </p:cSld>
  <p:clrMapOvr>
    <a:masterClrMapping/>
  </p:clrMapOvr>
  <p:transition advTm="1155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5" grpId="0" animBg="1"/>
      <p:bldP spid="17" grpId="0" animBg="1"/>
      <p:bldP spid="9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Local Semantics (Review)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" y="1066800"/>
            <a:ext cx="6629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Location at which call is made is not determined by call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2743200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call is made exactly once (if the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crashes so does the caller)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3581400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Whether an actual parameter is copied is determined by whether it is  a call-by-value or call-by-reference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4400" y="4365171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Caller and caller can share memory if  language has call-by-reference or pointers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14400" y="1905000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cannot perform caller-specific actions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5181600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Caller waits for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 finish: Synchronous call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6019800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action taken to enable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execution: implicit receive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~PP3788.WAV">
            <a:hlinkClick r:id="" action="ppaction://media"/>
          </p:cNvPr>
          <p:cNvPicPr>
            <a:picLocks noRot="1" noChangeAspect="1"/>
          </p:cNvPicPr>
          <p:nvPr>
            <a:wavAudioFile r:embed="rId2" name="~PP3788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265143333"/>
      </p:ext>
    </p:extLst>
  </p:cSld>
  <p:clrMapOvr>
    <a:masterClrMapping/>
  </p:clrMapOvr>
  <p:transition advTm="845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5" grpId="0" animBg="1"/>
      <p:bldP spid="17" grpId="0" animBg="1"/>
      <p:bldP spid="9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Destination Binding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399" y="1382486"/>
            <a:ext cx="6629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Location at which call is made is not determined by call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399" y="2133600"/>
            <a:ext cx="6629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Implied by syntax transparency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7056" y="3581400"/>
            <a:ext cx="66294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port existing code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7056" y="4343400"/>
            <a:ext cx="66294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Earlier binding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~PP1530.WAV">
            <a:hlinkClick r:id="" action="ppaction://media"/>
          </p:cNvPr>
          <p:cNvPicPr>
            <a:picLocks noRot="1" noChangeAspect="1"/>
          </p:cNvPicPr>
          <p:nvPr>
            <a:wavAudioFile r:embed="rId2" name="~PP1530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74793678"/>
      </p:ext>
    </p:extLst>
  </p:cSld>
  <p:clrMapOvr>
    <a:masterClrMapping/>
  </p:clrMapOvr>
  <p:transition advTm="46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Source Transparency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399" y="1143000"/>
            <a:ext cx="6629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cannot perform caller-specific actions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399" y="1905000"/>
            <a:ext cx="6629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Implied by syntax transparency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7056" y="3581400"/>
            <a:ext cx="66294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port existing code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7056" y="4343400"/>
            <a:ext cx="66294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many applications, want caller-specific actions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7056" y="5105400"/>
            <a:ext cx="66294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Relaying, session manager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47056" y="5867400"/>
            <a:ext cx="66294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Authentication; if caller provides info, can cheat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2667000"/>
            <a:ext cx="6629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Unless RPC system provides calls to determine caller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~PP365.WAV">
            <a:hlinkClick r:id="" action="ppaction://media"/>
          </p:cNvPr>
          <p:cNvPicPr>
            <a:picLocks noRot="1" noChangeAspect="1"/>
          </p:cNvPicPr>
          <p:nvPr>
            <a:wavAudioFile r:embed="rId2" name="~PP365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619495074"/>
      </p:ext>
    </p:extLst>
  </p:cSld>
  <p:clrMapOvr>
    <a:masterClrMapping/>
  </p:clrMapOvr>
  <p:transition advTm="170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  <p:bldP spid="16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Remote  Procedure Call (RPC)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00600" y="2286000"/>
            <a:ext cx="3733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result of a send is to  invoke some operation in the  remote receiving thread/process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00600" y="1371600"/>
            <a:ext cx="3733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is request to be  remotely executed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244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057400" y="24384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981200" y="45720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724400" y="5638800"/>
            <a:ext cx="1600200" cy="609600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00600" y="3581400"/>
            <a:ext cx="3733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Usually built on top of object communication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19650" y="4800600"/>
            <a:ext cx="3733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 term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operat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~PP845.WAV">
            <a:hlinkClick r:id="" action="ppaction://media"/>
          </p:cNvPr>
          <p:cNvPicPr>
            <a:picLocks noRot="1" noChangeAspect="1"/>
          </p:cNvPicPr>
          <p:nvPr>
            <a:wavAudioFile r:embed="rId2" name="~PP84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465921799"/>
      </p:ext>
    </p:extLst>
  </p:cSld>
  <p:clrMapOvr>
    <a:masterClrMapping/>
  </p:clrMapOvr>
  <p:transition advTm="104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 animBg="1"/>
      <p:bldP spid="20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14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Number of Invocations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79714" y="1600200"/>
            <a:ext cx="6607629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Complicated, costly orphan algorithms needed to implement it (Bruce Nelson’s Thesis)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71800" y="1104900"/>
            <a:ext cx="2362200" cy="381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Exactly once semantics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009899" y="2383970"/>
            <a:ext cx="2362200" cy="35922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At most once semantics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66800" y="2819400"/>
            <a:ext cx="6607629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duplicate calls as long as no destination failure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5028" y="4648200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have duplicate or no calls so “at least once” misnomer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960914" y="4207324"/>
            <a:ext cx="2819400" cy="35922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At least once/Zero or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more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66800" y="3429000"/>
            <a:ext cx="6607629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Reliability overhead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34142" y="5410200"/>
            <a:ext cx="6607629" cy="59327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Works  only for idempotent calls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45028" y="6003476"/>
            <a:ext cx="6607629" cy="5932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Stateless File Servers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~PP1614.WAV">
            <a:hlinkClick r:id="" action="ppaction://media"/>
          </p:cNvPr>
          <p:cNvPicPr>
            <a:picLocks noRot="1" noChangeAspect="1"/>
          </p:cNvPicPr>
          <p:nvPr>
            <a:wavAudioFile r:embed="rId2" name="~PP1614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647750206"/>
      </p:ext>
    </p:extLst>
  </p:cSld>
  <p:clrMapOvr>
    <a:masterClrMapping/>
  </p:clrMapOvr>
  <p:transition advTm="160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2" grpId="0" animBg="1"/>
      <p:bldP spid="13" grpId="0" animBg="1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Failure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45029" y="1219200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At least once and at-most once semantics require failure communication/recovery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5029" y="1981200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Time-out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5028" y="2743200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Exception, error code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~PP3751.WAV">
            <a:hlinkClick r:id="" action="ppaction://media"/>
          </p:cNvPr>
          <p:cNvPicPr>
            <a:picLocks noRot="1" noChangeAspect="1"/>
          </p:cNvPicPr>
          <p:nvPr>
            <a:wavAudioFile r:embed="rId2" name="~PP3751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416415467"/>
      </p:ext>
    </p:extLst>
  </p:cSld>
  <p:clrMapOvr>
    <a:masterClrMapping/>
  </p:clrMapOvr>
  <p:transition advTm="38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Parameter Transparency and Shared Memory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4400" y="2895600"/>
            <a:ext cx="6607629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Sharing memory requires messages to caller site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1143000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Whether an actual parameter is copied is determined by whether it is  a call-by-value or call-by-reference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3657600"/>
            <a:ext cx="6607629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O-O languages, many reads/updates can be made by one access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2133600"/>
            <a:ext cx="6607629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call by reference caller can share data  conveniently (without caller registering a handle &amp; passing name, 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looking up)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5410200"/>
            <a:ext cx="6607629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Java, serializing does not provide semantic transparency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6019800"/>
            <a:ext cx="6607629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Remote does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800600"/>
            <a:ext cx="66294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Parameter transparency in Java?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~PP3795.WAV">
            <a:hlinkClick r:id="" action="ppaction://media"/>
          </p:cNvPr>
          <p:cNvPicPr>
            <a:picLocks noRot="1" noChangeAspect="1"/>
          </p:cNvPicPr>
          <p:nvPr>
            <a:wavAudioFile r:embed="rId2" name="~PP3795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574794767"/>
      </p:ext>
    </p:extLst>
  </p:cSld>
  <p:clrMapOvr>
    <a:masterClrMapping/>
  </p:clrMapOvr>
  <p:transition advTm="307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Synchronous Calls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90600" y="1600200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Caller waits for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 finish: Synchronous call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3048000"/>
            <a:ext cx="6607629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Unnecessary waiting if not necessary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600" y="3810000"/>
            <a:ext cx="6607629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Callbacks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deadlocks if special threads not created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2362200"/>
            <a:ext cx="6607629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Programming easier if waiting is necessary, allows migration of non distributed programs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4572000"/>
            <a:ext cx="6607629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Requires duplex port underneath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~PP3749.WAV">
            <a:hlinkClick r:id="" action="ppaction://media"/>
          </p:cNvPr>
          <p:cNvPicPr>
            <a:picLocks noRot="1" noChangeAspect="1"/>
          </p:cNvPicPr>
          <p:nvPr>
            <a:wavAudioFile r:embed="rId2" name="~PP3749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39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Implicit Calls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600" y="1219200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action taken to enable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execution: implicit receive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1981200"/>
            <a:ext cx="6607629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Programming easier if no synchronization needed, allows porting of non distributed programs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600" y="2743200"/>
            <a:ext cx="6607629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rely on monitors to synchronize, no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Ada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like guards or select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~PP82.WAV">
            <a:hlinkClick r:id="" action="ppaction://media"/>
          </p:cNvPr>
          <p:cNvPicPr>
            <a:picLocks noRot="1" noChangeAspect="1"/>
          </p:cNvPicPr>
          <p:nvPr>
            <a:wavAudioFile r:embed="rId2" name="~PP82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3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O-O Case Studies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4400" y="1143000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RMI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2438400"/>
            <a:ext cx="6607629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~PP1627.WAV">
            <a:hlinkClick r:id="" action="ppaction://media"/>
          </p:cNvPr>
          <p:cNvPicPr>
            <a:picLocks noRot="1" noChangeAspect="1"/>
          </p:cNvPicPr>
          <p:nvPr>
            <a:wavAudioFile r:embed="rId1" name="~PP1627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Name Server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304800" y="4038600"/>
            <a:ext cx="7772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RMIRegistry</a:t>
            </a:r>
            <a:r>
              <a:rPr lang="en-US" dirty="0" smtClean="0"/>
              <a:t> must have specific subtype of Remote in path (unless dynamic loading of type enabled through security manager)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304800" y="4724400"/>
            <a:ext cx="7772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Storing byte buffers would allow objects to be stored without needing their class names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8600" y="5486400"/>
            <a:ext cx="83058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u="sng" dirty="0" err="1" smtClean="0"/>
              <a:t>java.rmi.ServerException</a:t>
            </a:r>
            <a:r>
              <a:rPr lang="en-US" sz="1600" u="sng" dirty="0" smtClean="0"/>
              <a:t>: </a:t>
            </a:r>
            <a:r>
              <a:rPr lang="en-US" sz="1600" u="sng" dirty="0" err="1" smtClean="0"/>
              <a:t>RemoteException</a:t>
            </a:r>
            <a:r>
              <a:rPr lang="en-US" sz="1600" u="sng" dirty="0" smtClean="0"/>
              <a:t> occurred in server thread; nested exception is: </a:t>
            </a:r>
          </a:p>
          <a:p>
            <a:r>
              <a:rPr lang="en-US" sz="1600" u="sng" dirty="0" err="1" smtClean="0"/>
              <a:t>java.rmi.UnmarshalException</a:t>
            </a:r>
            <a:r>
              <a:rPr lang="en-US" sz="1600" u="sng" dirty="0" smtClean="0"/>
              <a:t>: error </a:t>
            </a:r>
            <a:r>
              <a:rPr lang="en-US" sz="1600" u="sng" dirty="0" err="1" smtClean="0"/>
              <a:t>unmarshalling</a:t>
            </a:r>
            <a:r>
              <a:rPr lang="en-US" sz="1600" u="sng" dirty="0" smtClean="0"/>
              <a:t> arguments; nested exception is: </a:t>
            </a:r>
          </a:p>
          <a:p>
            <a:r>
              <a:rPr lang="en-US" sz="1600" u="sng" dirty="0" err="1" smtClean="0"/>
              <a:t>java.lang.ClassNotFoundException</a:t>
            </a:r>
            <a:r>
              <a:rPr lang="en-US" sz="1600" u="sng" dirty="0" smtClean="0"/>
              <a:t>: </a:t>
            </a:r>
            <a:r>
              <a:rPr lang="en-US" sz="1600" u="sng" dirty="0" err="1" smtClean="0"/>
              <a:t>rmi.examples.Counter</a:t>
            </a:r>
            <a:r>
              <a:rPr lang="en-US" sz="1600" u="sng" dirty="0" smtClean="0"/>
              <a:t> (no security manager: RMI class loader disabled)</a:t>
            </a:r>
          </a:p>
        </p:txBody>
      </p:sp>
      <p:sp>
        <p:nvSpPr>
          <p:cNvPr id="14" name="Oval 13"/>
          <p:cNvSpPr/>
          <p:nvPr/>
        </p:nvSpPr>
        <p:spPr>
          <a:xfrm>
            <a:off x="1143000" y="2971006"/>
            <a:ext cx="1905000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Caller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3352800" y="2209800"/>
            <a:ext cx="16764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RMI Registry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029200" y="1143000"/>
            <a:ext cx="2667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rebind(String name,     Remote </a:t>
            </a:r>
            <a:r>
              <a:rPr lang="en-US" dirty="0" err="1" smtClean="0"/>
              <a:t>obj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5800" y="1143000"/>
            <a:ext cx="2667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Remote lookup(String name)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1638300" y="2399506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334000" y="2971006"/>
            <a:ext cx="1905000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Callee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5676900" y="2399506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352800" y="990600"/>
            <a:ext cx="167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 Registry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810000" y="2209800"/>
            <a:ext cx="685800" cy="533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925094" y="2018506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7" name="~PP2440.WAV">
            <a:hlinkClick r:id="" action="ppaction://media"/>
          </p:cNvPr>
          <p:cNvPicPr>
            <a:picLocks noRot="1" noChangeAspect="1"/>
          </p:cNvPicPr>
          <p:nvPr>
            <a:wavAudioFile r:embed="rId2" name="~PP2440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029314296"/>
      </p:ext>
    </p:extLst>
  </p:cSld>
  <p:clrMapOvr>
    <a:masterClrMapping/>
  </p:clrMapOvr>
  <p:transition advTm="225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5" grpId="0" animBg="1"/>
      <p:bldP spid="46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Name Server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676400" y="5334000"/>
            <a:ext cx="53340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How to start RMI Registry?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676400" y="6019800"/>
            <a:ext cx="53340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How to invoke RPC on RMI Registry?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43000" y="2971006"/>
            <a:ext cx="1905000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Caller</a:t>
            </a:r>
            <a:endParaRPr lang="en-US" dirty="0"/>
          </a:p>
        </p:txBody>
      </p:sp>
      <p:sp>
        <p:nvSpPr>
          <p:cNvPr id="43" name="Oval 42"/>
          <p:cNvSpPr/>
          <p:nvPr/>
        </p:nvSpPr>
        <p:spPr>
          <a:xfrm>
            <a:off x="3352800" y="2209800"/>
            <a:ext cx="16764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RMI Registry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5029200" y="1143000"/>
            <a:ext cx="2667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rebind(String name,     Remote </a:t>
            </a:r>
            <a:r>
              <a:rPr lang="en-US" dirty="0" err="1" smtClean="0"/>
              <a:t>obj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85800" y="1143000"/>
            <a:ext cx="2667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Remote lookup(String name)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rot="5400000" flipH="1" flipV="1">
            <a:off x="1638300" y="2399506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5334000" y="2971006"/>
            <a:ext cx="1905000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Callee</a:t>
            </a:r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>
          <a:xfrm rot="5400000" flipH="1" flipV="1">
            <a:off x="5676900" y="2399506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3352800" y="990600"/>
            <a:ext cx="167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 Registry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3810000" y="2209800"/>
            <a:ext cx="685800" cy="533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rot="5400000" flipH="1" flipV="1">
            <a:off x="3925094" y="2018506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7" name="~PP424.WAV">
            <a:hlinkClick r:id="" action="ppaction://media"/>
          </p:cNvPr>
          <p:cNvPicPr>
            <a:picLocks noRot="1" noChangeAspect="1"/>
          </p:cNvPicPr>
          <p:nvPr>
            <a:wavAudioFile r:embed="rId1" name="~PP424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29314296"/>
      </p:ext>
    </p:extLst>
  </p:cSld>
  <p:clrMapOvr>
    <a:masterClrMapping/>
  </p:clrMapOvr>
  <p:transition advTm="108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RMI Registry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38200" y="2895600"/>
            <a:ext cx="1524000" cy="167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LocateRegistry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2200" y="2971800"/>
            <a:ext cx="4267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static void </a:t>
            </a:r>
            <a:r>
              <a:rPr lang="en-US" dirty="0" err="1" smtClean="0"/>
              <a:t>createRegistry</a:t>
            </a:r>
            <a:r>
              <a:rPr lang="en-US" dirty="0" smtClean="0"/>
              <a:t>(</a:t>
            </a:r>
            <a:r>
              <a:rPr lang="en-US" dirty="0" err="1" smtClean="0"/>
              <a:t>int</a:t>
            </a:r>
            <a:r>
              <a:rPr lang="en-US" dirty="0" smtClean="0"/>
              <a:t> port)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62200" y="3733800"/>
            <a:ext cx="4267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static Registry </a:t>
            </a:r>
            <a:r>
              <a:rPr lang="en-US" dirty="0" err="1" smtClean="0"/>
              <a:t>getRegistry</a:t>
            </a:r>
            <a:r>
              <a:rPr lang="en-US" dirty="0" smtClean="0"/>
              <a:t>(String host, </a:t>
            </a:r>
            <a:r>
              <a:rPr lang="en-US" dirty="0" err="1" smtClean="0"/>
              <a:t>int</a:t>
            </a:r>
            <a:r>
              <a:rPr lang="en-US" dirty="0" smtClean="0"/>
              <a:t> port)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1600" y="4876800"/>
            <a:ext cx="5334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RMI Registry is started as part of calling process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1676400"/>
            <a:ext cx="67056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set </a:t>
            </a:r>
            <a:r>
              <a:rPr lang="en-US" dirty="0" err="1" smtClean="0"/>
              <a:t>javabin</a:t>
            </a:r>
            <a:r>
              <a:rPr lang="en-US" dirty="0" smtClean="0"/>
              <a:t>=D:\"Program Files"\Java\jre1.6.0_03\bin</a:t>
            </a:r>
          </a:p>
          <a:p>
            <a:r>
              <a:rPr lang="en-US" dirty="0" smtClean="0"/>
              <a:t>set CLASSPATH=D:/dewan_backup/java/gipc/bin</a:t>
            </a:r>
          </a:p>
          <a:p>
            <a:r>
              <a:rPr lang="en-US" dirty="0" smtClean="0"/>
              <a:t>%</a:t>
            </a:r>
            <a:r>
              <a:rPr lang="en-US" dirty="0" err="1" smtClean="0"/>
              <a:t>javabin</a:t>
            </a:r>
            <a:r>
              <a:rPr lang="en-US" dirty="0" smtClean="0"/>
              <a:t>%\</a:t>
            </a:r>
            <a:r>
              <a:rPr lang="en-US" dirty="0" err="1" smtClean="0"/>
              <a:t>rmiregistry</a:t>
            </a:r>
            <a:r>
              <a:rPr lang="en-US" dirty="0" smtClean="0"/>
              <a:t> 1099</a:t>
            </a:r>
          </a:p>
        </p:txBody>
      </p:sp>
      <p:pic>
        <p:nvPicPr>
          <p:cNvPr id="12" name="~PP3036.WAV">
            <a:hlinkClick r:id="" action="ppaction://media"/>
          </p:cNvPr>
          <p:cNvPicPr>
            <a:picLocks noRot="1" noChangeAspect="1"/>
          </p:cNvPicPr>
          <p:nvPr>
            <a:wavAudioFile r:embed="rId2" name="~PP3036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2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20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RMI Server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219200"/>
            <a:ext cx="7696200" cy="304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RMIRegistryStarter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LocateRegistry.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createRegistry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(1099);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Scanner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scanner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Scanner(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b="1" i="1" dirty="0" err="1" smtClean="0">
                <a:solidFill>
                  <a:srgbClr val="0000C0"/>
                </a:solidFill>
                <a:latin typeface="Courier New"/>
              </a:rPr>
              <a:t>in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scanner.nextLine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4" name="Right Arrow 3"/>
          <p:cNvSpPr/>
          <p:nvPr/>
        </p:nvSpPr>
        <p:spPr>
          <a:xfrm rot="19203083">
            <a:off x="531027" y="3200822"/>
            <a:ext cx="2459683" cy="886616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Prevents termination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0" y="5029200"/>
            <a:ext cx="5334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Usually </a:t>
            </a:r>
            <a:r>
              <a:rPr lang="en-US" dirty="0" err="1" smtClean="0"/>
              <a:t>RMIRegistry</a:t>
            </a:r>
            <a:r>
              <a:rPr lang="en-US" dirty="0" smtClean="0"/>
              <a:t>  started through </a:t>
            </a:r>
            <a:r>
              <a:rPr lang="en-US" dirty="0" err="1" smtClean="0"/>
              <a:t>LocateRegistry</a:t>
            </a:r>
            <a:r>
              <a:rPr lang="en-US" dirty="0" smtClean="0"/>
              <a:t> is part of  server process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~PP3450.WAV">
            <a:hlinkClick r:id="" action="ppaction://media"/>
          </p:cNvPr>
          <p:cNvPicPr>
            <a:picLocks noRot="1" noChangeAspect="1"/>
          </p:cNvPicPr>
          <p:nvPr>
            <a:wavAudioFile r:embed="rId2" name="~PP3450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8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152400" y="1080180"/>
            <a:ext cx="5105400" cy="560863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Simulating Remote Procedure Call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752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2058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2058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28600" y="55626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66800" y="2667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66800" y="21336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8600" y="6096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66800" y="4876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66800" y="43434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5814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8600" y="5562600"/>
            <a:ext cx="1447800" cy="457200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46185" y="6096000"/>
            <a:ext cx="1447800" cy="457200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10200" y="19050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 expressions encoding method and parameters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10200" y="27432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These are assigned to corresponding remote variables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10200" y="35814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Side effect of assignment is to call method with parameters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375031" y="10668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Goal is to call a method with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81400" y="5638800"/>
            <a:ext cx="1600200" cy="609600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10200" y="4419600"/>
            <a:ext cx="32766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Automation?</a:t>
            </a:r>
          </a:p>
        </p:txBody>
      </p:sp>
      <p:pic>
        <p:nvPicPr>
          <p:cNvPr id="41" name="~PP405.WAV">
            <a:hlinkClick r:id="" action="ppaction://media"/>
          </p:cNvPr>
          <p:cNvPicPr>
            <a:picLocks noRot="1" noChangeAspect="1"/>
          </p:cNvPicPr>
          <p:nvPr>
            <a:wavAudioFile r:embed="rId2" name="~PP40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082003347"/>
      </p:ext>
    </p:extLst>
  </p:cSld>
  <p:clrMapOvr>
    <a:masterClrMapping/>
  </p:clrMapOvr>
  <p:transition advTm="44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8" grpId="0" animBg="1"/>
      <p:bldP spid="38" grpId="1" animBg="1"/>
      <p:bldP spid="25" grpId="0" animBg="1"/>
      <p:bldP spid="25" grpId="1" animBg="1"/>
      <p:bldP spid="32" grpId="0" animBg="1"/>
      <p:bldP spid="32" grpId="1" animBg="1"/>
      <p:bldP spid="40" grpId="0" animBg="1"/>
      <p:bldP spid="40" grpId="1" animBg="1"/>
      <p:bldP spid="47" grpId="0" animBg="1"/>
      <p:bldP spid="48" grpId="0" animBg="1"/>
      <p:bldP spid="20" grpId="0" animBg="1"/>
      <p:bldP spid="21" grpId="0" animBg="1"/>
      <p:bldP spid="22" grpId="0" animBg="1"/>
      <p:bldP spid="26" grpId="0" animBg="1"/>
      <p:bldP spid="2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90600" y="1219200"/>
            <a:ext cx="75438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Counter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Remote,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Serializable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increment(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throws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RemoteException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throws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RemoteException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00200" y="2895600"/>
            <a:ext cx="5334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Caller should handle errors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00200" y="4191000"/>
            <a:ext cx="5334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Implies synchronous semantics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0" y="4876800"/>
            <a:ext cx="5334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Implicit receive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0" y="3581400"/>
            <a:ext cx="5334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Checked exceptions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~PP1153.WAV">
            <a:hlinkClick r:id="" action="ppaction://media"/>
          </p:cNvPr>
          <p:cNvPicPr>
            <a:picLocks noRot="1" noChangeAspect="1"/>
          </p:cNvPicPr>
          <p:nvPr>
            <a:wavAudioFile r:embed="rId2" name="~PP1153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6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ACounter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4400" y="1371600"/>
            <a:ext cx="7391400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Counter{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increment(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+= 50;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3581400"/>
            <a:ext cx="5715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No throws clause, even though exception is not caught by methods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4343400"/>
            <a:ext cx="5715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Exception is thrown by RPC system not the class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4953000"/>
            <a:ext cx="5715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Local objects can refer to the methods without catching exception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5791200"/>
            <a:ext cx="5715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Code is distribution unaware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05200" y="2819400"/>
            <a:ext cx="51054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How to do client specific processing?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~PP3923.WAV">
            <a:hlinkClick r:id="" action="ppaction://media"/>
          </p:cNvPr>
          <p:cNvPicPr>
            <a:picLocks noRot="1" noChangeAspect="1"/>
          </p:cNvPicPr>
          <p:nvPr>
            <a:wavAudioFile r:embed="rId2" name="~PP3923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9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Distribution-Aware </a:t>
            </a:r>
            <a:r>
              <a:rPr lang="en-US" dirty="0" err="1" smtClean="0"/>
              <a:t>ACounter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2000" y="990600"/>
            <a:ext cx="76200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Counter{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RemoteServer.getClientHost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ServerNotActiveException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increment(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+= 50;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0" y="4876800"/>
            <a:ext cx="15240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RemoteServer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0" y="5105400"/>
            <a:ext cx="3505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static String </a:t>
            </a:r>
            <a:r>
              <a:rPr lang="en-US" dirty="0" err="1" smtClean="0"/>
              <a:t>getClientHost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~PP3773.WAV">
            <a:hlinkClick r:id="" action="ppaction://media"/>
          </p:cNvPr>
          <p:cNvPicPr>
            <a:picLocks noRot="1" noChangeAspect="1"/>
          </p:cNvPicPr>
          <p:nvPr>
            <a:wavAudioFile r:embed="rId2" name="~PP3773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Name Server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676400" y="4419600"/>
            <a:ext cx="5334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RMI Registry simply stores what was sent to it by rebind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76400" y="5105400"/>
            <a:ext cx="53340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How to create and store references rather than copies?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76400" y="5715000"/>
            <a:ext cx="5334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If a stub has been created, then instance of stub is sent as reference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143000" y="2971006"/>
            <a:ext cx="1905000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Caller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3352800" y="2209800"/>
            <a:ext cx="16764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RMI Registry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029200" y="1143000"/>
            <a:ext cx="2667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rebind(String name,     Remote </a:t>
            </a:r>
            <a:r>
              <a:rPr lang="en-US" dirty="0" err="1" smtClean="0"/>
              <a:t>obj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85800" y="1143000"/>
            <a:ext cx="2667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Remote lookup(String name)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5400000" flipH="1" flipV="1">
            <a:off x="1638300" y="2399506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5334000" y="2971006"/>
            <a:ext cx="1905000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Callee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5676900" y="2399506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352800" y="990600"/>
            <a:ext cx="167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 Registry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3810000" y="2209800"/>
            <a:ext cx="685800" cy="533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5400000" flipH="1" flipV="1">
            <a:off x="3925094" y="2018506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7" name="~PP1202.WAV">
            <a:hlinkClick r:id="" action="ppaction://media"/>
          </p:cNvPr>
          <p:cNvPicPr>
            <a:picLocks noRot="1" noChangeAspect="1"/>
          </p:cNvPicPr>
          <p:nvPr>
            <a:wavAudioFile r:embed="rId2" name="~PP1202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029314296"/>
      </p:ext>
    </p:extLst>
  </p:cSld>
  <p:clrMapOvr>
    <a:masterClrMapping/>
  </p:clrMapOvr>
  <p:transition advTm="148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8" grpId="0" animBg="1"/>
      <p:bldP spid="14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Stubs: Compilation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62000" y="1143000"/>
            <a:ext cx="7543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set </a:t>
            </a:r>
            <a:r>
              <a:rPr lang="en-US" dirty="0" err="1" smtClean="0"/>
              <a:t>javabin</a:t>
            </a:r>
            <a:r>
              <a:rPr lang="en-US" dirty="0" smtClean="0"/>
              <a:t>=D:\"Program Files"\Java\jdk1.6.0_03\bin</a:t>
            </a:r>
          </a:p>
          <a:p>
            <a:r>
              <a:rPr lang="en-US" dirty="0" err="1" smtClean="0"/>
              <a:t>cd</a:t>
            </a:r>
            <a:r>
              <a:rPr lang="en-US" dirty="0" smtClean="0"/>
              <a:t> D:/dewan_backup/java/distTeaching/bin</a:t>
            </a:r>
          </a:p>
          <a:p>
            <a:r>
              <a:rPr lang="en-US" dirty="0" smtClean="0"/>
              <a:t>%</a:t>
            </a:r>
            <a:r>
              <a:rPr lang="en-US" dirty="0" err="1" smtClean="0"/>
              <a:t>javabin</a:t>
            </a:r>
            <a:r>
              <a:rPr lang="en-US" dirty="0" smtClean="0"/>
              <a:t>%\</a:t>
            </a:r>
            <a:r>
              <a:rPr lang="en-US" dirty="0" err="1" smtClean="0"/>
              <a:t>rmic</a:t>
            </a:r>
            <a:r>
              <a:rPr lang="en-US" dirty="0" smtClean="0"/>
              <a:t>  </a:t>
            </a:r>
            <a:r>
              <a:rPr lang="en-US" dirty="0" err="1" smtClean="0"/>
              <a:t>rmi.examples.ACounter</a:t>
            </a:r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685800" y="5029200"/>
            <a:ext cx="7162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Pre-compiler works from object code and produces object stub code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791200"/>
            <a:ext cx="7162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Eclipse will delete object code it has not generated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2133600"/>
            <a:ext cx="6096000" cy="2667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smtClean="0"/>
              <a:t>Directory of D:\dewan_backup\Java\distTeaching\bin\rmi\examples</a:t>
            </a:r>
          </a:p>
          <a:p>
            <a:r>
              <a:rPr lang="en-US" sz="1400" dirty="0" smtClean="0"/>
              <a:t>11/20/2011  09:12 AM    &lt;DIR&gt;          .</a:t>
            </a:r>
          </a:p>
          <a:p>
            <a:r>
              <a:rPr lang="en-US" sz="1400" dirty="0" smtClean="0"/>
              <a:t>11/20/2011  09:12 AM    &lt;DIR&gt;          ..</a:t>
            </a:r>
          </a:p>
          <a:p>
            <a:r>
              <a:rPr lang="en-US" sz="1400" dirty="0" smtClean="0"/>
              <a:t>11/19/2011  08:17 PM               933 </a:t>
            </a:r>
            <a:r>
              <a:rPr lang="en-US" sz="1400" dirty="0" err="1" smtClean="0"/>
              <a:t>ACounter.class</a:t>
            </a:r>
            <a:endParaRPr lang="en-US" sz="1400" dirty="0" smtClean="0"/>
          </a:p>
          <a:p>
            <a:r>
              <a:rPr lang="en-US" sz="1400" dirty="0" smtClean="0"/>
              <a:t>11/20/2011  09:12 AM             1,977 </a:t>
            </a:r>
            <a:r>
              <a:rPr lang="en-US" sz="1400" dirty="0" err="1" smtClean="0"/>
              <a:t>ACounter_Stub.class</a:t>
            </a:r>
            <a:endParaRPr lang="en-US" sz="1400" dirty="0" smtClean="0"/>
          </a:p>
          <a:p>
            <a:r>
              <a:rPr lang="en-US" sz="1400" dirty="0" smtClean="0"/>
              <a:t>11/20/2011  09:13 AM               264 </a:t>
            </a:r>
            <a:r>
              <a:rPr lang="en-US" sz="1400" dirty="0" err="1" smtClean="0"/>
              <a:t>Counter.class</a:t>
            </a:r>
            <a:endParaRPr lang="en-US" sz="1400" dirty="0" smtClean="0"/>
          </a:p>
          <a:p>
            <a:r>
              <a:rPr lang="en-US" sz="1400" dirty="0" smtClean="0"/>
              <a:t>11/19/2011  07:35 PM             1,112 </a:t>
            </a:r>
            <a:r>
              <a:rPr lang="en-US" sz="1400" dirty="0" err="1" smtClean="0"/>
              <a:t>CounterClient.class</a:t>
            </a:r>
            <a:endParaRPr lang="en-US" sz="1400" dirty="0" smtClean="0"/>
          </a:p>
          <a:p>
            <a:r>
              <a:rPr lang="en-US" sz="1400" dirty="0" smtClean="0"/>
              <a:t>11/19/2011  06:17 PM             1,154 </a:t>
            </a:r>
            <a:r>
              <a:rPr lang="en-US" sz="1400" dirty="0" err="1" smtClean="0"/>
              <a:t>CounterServer.class</a:t>
            </a:r>
            <a:endParaRPr lang="en-US" sz="1400" dirty="0" smtClean="0"/>
          </a:p>
          <a:p>
            <a:r>
              <a:rPr lang="en-US" sz="1400" dirty="0" smtClean="0"/>
              <a:t>11/19/2011  08:14 PM               908 </a:t>
            </a:r>
            <a:r>
              <a:rPr lang="en-US" sz="1400" dirty="0" err="1" smtClean="0"/>
              <a:t>RMIRegistryStarter.class</a:t>
            </a:r>
            <a:endParaRPr lang="en-US" sz="1400" dirty="0" smtClean="0"/>
          </a:p>
          <a:p>
            <a:r>
              <a:rPr lang="en-US" sz="1400" dirty="0" smtClean="0"/>
              <a:t>               6 File(s)          6,348 bytes</a:t>
            </a:r>
          </a:p>
          <a:p>
            <a:r>
              <a:rPr lang="en-US" sz="1400" dirty="0" smtClean="0"/>
              <a:t>               2 Dir(s)  125,598,871,552 bytes free</a:t>
            </a:r>
          </a:p>
        </p:txBody>
      </p:sp>
      <p:pic>
        <p:nvPicPr>
          <p:cNvPr id="7" name="~PP1345.WAV">
            <a:hlinkClick r:id="" action="ppaction://media"/>
          </p:cNvPr>
          <p:cNvPicPr>
            <a:picLocks noRot="1" noChangeAspect="1"/>
          </p:cNvPicPr>
          <p:nvPr>
            <a:wavAudioFile r:embed="rId2" name="~PP1345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6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Reflection-based Interpretation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3000" y="19050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UnicastRemoteObject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7000" y="2057400"/>
            <a:ext cx="5105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/>
              <a:t>static</a:t>
            </a:r>
            <a:r>
              <a:rPr lang="en-US" dirty="0" smtClean="0"/>
              <a:t> </a:t>
            </a:r>
            <a:r>
              <a:rPr lang="en-US" dirty="0" err="1" smtClean="0"/>
              <a:t>exportObject</a:t>
            </a:r>
            <a:r>
              <a:rPr lang="en-US" dirty="0" smtClean="0"/>
              <a:t>(Remote object, </a:t>
            </a:r>
            <a:r>
              <a:rPr lang="en-US" dirty="0" err="1" smtClean="0"/>
              <a:t>int</a:t>
            </a:r>
            <a:r>
              <a:rPr lang="en-US" dirty="0" smtClean="0"/>
              <a:t> port)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~PP2634.WAV">
            <a:hlinkClick r:id="" action="ppaction://media"/>
          </p:cNvPr>
          <p:cNvPicPr>
            <a:picLocks noRot="1" noChangeAspect="1"/>
          </p:cNvPicPr>
          <p:nvPr>
            <a:wavAudioFile r:embed="rId1" name="~PP2634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 Object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2000" y="1371600"/>
            <a:ext cx="7543800" cy="3352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CounterServer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Registry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LocateRegistry.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getRegistry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Counter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UnicastRemoteObject.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exportObject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rmiRegistry.rebind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Counter.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(), counter);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counter.increment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(50);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4" name="Right Arrow 3"/>
          <p:cNvSpPr/>
          <p:nvPr/>
        </p:nvSpPr>
        <p:spPr>
          <a:xfrm rot="5604439">
            <a:off x="5800359" y="1139765"/>
            <a:ext cx="2400300" cy="447950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default port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18250454">
            <a:off x="5632531" y="3710845"/>
            <a:ext cx="2457176" cy="918147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Serialized copy will be sent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447800" y="2743200"/>
            <a:ext cx="5410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 rot="18250454">
            <a:off x="730497" y="3993181"/>
            <a:ext cx="2457176" cy="672941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Increment action will not be seen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5800" y="5791200"/>
            <a:ext cx="7162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When does server terminate?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~PP324.WAV">
            <a:hlinkClick r:id="" action="ppaction://media"/>
          </p:cNvPr>
          <p:cNvPicPr>
            <a:picLocks noRot="1" noChangeAspect="1"/>
          </p:cNvPicPr>
          <p:nvPr>
            <a:wavAudioFile r:embed="rId2" name="~PP324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Persistent Thread in Server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2000" y="1371600"/>
            <a:ext cx="7543800" cy="3352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CounterServer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Registry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LocateRegistry.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getRegistry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Counter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UnicastRemoteObject.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exportObject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rmiRegistry.rebind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Counter.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(), counter);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counter.increment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(50);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447800" y="2743200"/>
            <a:ext cx="5410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ight Arrow 8"/>
          <p:cNvSpPr/>
          <p:nvPr/>
        </p:nvSpPr>
        <p:spPr>
          <a:xfrm rot="6598619">
            <a:off x="3539704" y="1732182"/>
            <a:ext cx="2688932" cy="659786"/>
          </a:xfrm>
          <a:prstGeom prst="rightArrow">
            <a:avLst>
              <a:gd name="adj1" fmla="val 75656"/>
              <a:gd name="adj2" fmla="val 4633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Does not terminate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953000"/>
            <a:ext cx="54292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3810000"/>
            <a:ext cx="414337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965.WAV">
            <a:hlinkClick r:id="" action="ppaction://media"/>
          </p:cNvPr>
          <p:cNvPicPr>
            <a:picLocks noRot="1" noChangeAspect="1"/>
          </p:cNvPicPr>
          <p:nvPr>
            <a:wavAudioFile r:embed="rId2" name="~PP965.WAV"/>
          </p:nvPr>
        </p:nvPicPr>
        <p:blipFill>
          <a:blip r:embed="rId6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Serialization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Marshalling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19800" y="1066800"/>
            <a:ext cx="167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ObjectInput</a:t>
            </a:r>
            <a:r>
              <a:rPr lang="en-US" dirty="0" smtClean="0"/>
              <a:t> Stream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066800"/>
            <a:ext cx="167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ObjectOutput</a:t>
            </a:r>
            <a:r>
              <a:rPr lang="en-US" dirty="0" smtClean="0"/>
              <a:t> Stream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33600" y="12192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 </a:t>
            </a:r>
            <a:r>
              <a:rPr lang="en-US" dirty="0" err="1" smtClean="0"/>
              <a:t>replaceObject</a:t>
            </a:r>
            <a:r>
              <a:rPr lang="en-US" dirty="0" smtClean="0"/>
              <a:t> (Object)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800894" y="23995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371600" y="2133600"/>
            <a:ext cx="1219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extends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219200" y="4038600"/>
            <a:ext cx="6553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ObjectOutputStream</a:t>
            </a:r>
            <a:r>
              <a:rPr lang="en-US" dirty="0" smtClean="0"/>
              <a:t> calls </a:t>
            </a:r>
            <a:r>
              <a:rPr lang="en-US" dirty="0" err="1" smtClean="0"/>
              <a:t>replaceObject</a:t>
            </a:r>
            <a:r>
              <a:rPr lang="en-US" dirty="0" smtClean="0"/>
              <a:t>(object) to determine what object is actually serialized and sent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9200" y="4724400"/>
            <a:ext cx="6553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RMI </a:t>
            </a:r>
            <a:r>
              <a:rPr lang="en-US" dirty="0" err="1" smtClean="0"/>
              <a:t>Marshaller</a:t>
            </a:r>
            <a:r>
              <a:rPr lang="en-US" dirty="0" smtClean="0"/>
              <a:t> returns stub if object IS-A Remote and has been exported (at compile or runtime)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2895600"/>
            <a:ext cx="167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RMI </a:t>
            </a:r>
            <a:r>
              <a:rPr lang="en-US" dirty="0" err="1" smtClean="0"/>
              <a:t>Marshaller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133600" y="30480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 </a:t>
            </a:r>
            <a:r>
              <a:rPr lang="en-US" dirty="0" err="1" smtClean="0"/>
              <a:t>replaceObject</a:t>
            </a:r>
            <a:r>
              <a:rPr lang="en-US" dirty="0" smtClean="0"/>
              <a:t> (Object)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19200" y="5410200"/>
            <a:ext cx="6553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ObjectInputStream</a:t>
            </a:r>
            <a:r>
              <a:rPr lang="en-US" dirty="0" smtClean="0"/>
              <a:t> uses stub or copy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19200" y="6096000"/>
            <a:ext cx="65532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Marshaller</a:t>
            </a:r>
            <a:r>
              <a:rPr lang="en-US" dirty="0" smtClean="0"/>
              <a:t> and </a:t>
            </a:r>
            <a:r>
              <a:rPr lang="en-US" dirty="0" err="1" smtClean="0"/>
              <a:t>Serializer</a:t>
            </a:r>
            <a:r>
              <a:rPr lang="en-US" dirty="0" smtClean="0"/>
              <a:t> are tied to each other through inheritance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~PP2289.WAV">
            <a:hlinkClick r:id="" action="ppaction://media"/>
          </p:cNvPr>
          <p:cNvPicPr>
            <a:picLocks noRot="1" noChangeAspect="1"/>
          </p:cNvPicPr>
          <p:nvPr>
            <a:wavAudioFile r:embed="rId2" name="~PP2289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1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 Client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447800"/>
            <a:ext cx="8229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CounterClient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Registry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LocateRegistry.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getRegistry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Counter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(Counter)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rmiRegistry.lookup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Counter.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counter.getValue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e.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sz="1600" dirty="0" smtClean="0">
              <a:solidFill>
                <a:srgbClr val="000000"/>
              </a:solidFill>
              <a:highlight>
                <a:srgbClr val="C6DBAE"/>
              </a:highlight>
              <a:latin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7600" y="2133600"/>
            <a:ext cx="35814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38400" y="2590800"/>
            <a:ext cx="55626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9200" y="4800600"/>
            <a:ext cx="65532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Two different ways to get references, and not explicitly related to each other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5486400"/>
            <a:ext cx="65532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Not clear how to build own registry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~PP3459.WAV">
            <a:hlinkClick r:id="" action="ppaction://media"/>
          </p:cNvPr>
          <p:cNvPicPr>
            <a:picLocks noRot="1" noChangeAspect="1"/>
          </p:cNvPicPr>
          <p:nvPr>
            <a:wavAudioFile r:embed="rId2" name="~PP3459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6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52400" y="1058409"/>
            <a:ext cx="5105400" cy="560863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Automation of Remote Procedure Call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752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2058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2058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28600" y="55626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66800" y="2667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66800" y="21336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8600" y="6096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66800" y="4876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66800" y="43434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5814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8600" y="5562600"/>
            <a:ext cx="1447800" cy="457200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46185" y="6096000"/>
            <a:ext cx="1447800" cy="457200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81400" y="5638800"/>
            <a:ext cx="1600200" cy="609600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3" name="Rectangle 2"/>
          <p:cNvSpPr/>
          <p:nvPr/>
        </p:nvSpPr>
        <p:spPr>
          <a:xfrm>
            <a:off x="5400675" y="1600200"/>
            <a:ext cx="2524125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RPC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System@Calling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Site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486399" y="5715000"/>
            <a:ext cx="2524125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RPC System @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Site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400674" y="990600"/>
            <a:ext cx="2524125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 @ Calling Site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486399" y="5105400"/>
            <a:ext cx="2524125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 @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Site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86399" y="3276600"/>
            <a:ext cx="2666999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Information needed by RPC system to simulate?</a:t>
            </a:r>
          </a:p>
        </p:txBody>
      </p:sp>
      <p:pic>
        <p:nvPicPr>
          <p:cNvPr id="27" name="~PP14.WAV">
            <a:hlinkClick r:id="" action="ppaction://media"/>
          </p:cNvPr>
          <p:cNvPicPr>
            <a:picLocks noRot="1" noChangeAspect="1"/>
          </p:cNvPicPr>
          <p:nvPr>
            <a:wavAudioFile r:embed="rId2" name="~PP1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510840398"/>
      </p:ext>
    </p:extLst>
  </p:cSld>
  <p:clrMapOvr>
    <a:masterClrMapping/>
  </p:clrMapOvr>
  <p:transition advTm="2329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Invalid Remote Interface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1219200"/>
            <a:ext cx="75438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Counter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Remote,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Serializable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increment(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throws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RemoteException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throws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RemoteException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191000" y="1676400"/>
            <a:ext cx="2819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85800" y="2971800"/>
            <a:ext cx="75438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u="sng" dirty="0" err="1" smtClean="0"/>
              <a:t>java.rmi.server.ExportException</a:t>
            </a:r>
            <a:r>
              <a:rPr lang="en-US" sz="1600" u="sng" dirty="0" smtClean="0"/>
              <a:t>: remote object implements illegal remote interface; nested exception is: </a:t>
            </a:r>
          </a:p>
          <a:p>
            <a:r>
              <a:rPr lang="en-US" sz="1600" u="sng" dirty="0" err="1" smtClean="0"/>
              <a:t>java.lang.IllegalArgumentException</a:t>
            </a:r>
            <a:r>
              <a:rPr lang="en-US" sz="1600" u="sng" dirty="0" smtClean="0"/>
              <a:t>: illegal remote method encountered: public abstract void </a:t>
            </a:r>
            <a:r>
              <a:rPr lang="en-US" sz="1600" u="sng" dirty="0" err="1" smtClean="0"/>
              <a:t>rmi.examples.Counter.increment</a:t>
            </a:r>
            <a:r>
              <a:rPr lang="en-US" sz="1600" u="sng" dirty="0" smtClean="0"/>
              <a:t>(</a:t>
            </a:r>
            <a:r>
              <a:rPr lang="en-US" sz="1600" u="sng" dirty="0" err="1" smtClean="0"/>
              <a:t>int</a:t>
            </a:r>
            <a:r>
              <a:rPr lang="en-US" sz="1600" u="sng" dirty="0" smtClean="0"/>
              <a:t>)</a:t>
            </a:r>
          </a:p>
          <a:p>
            <a:r>
              <a:rPr lang="en-US" sz="1600" dirty="0" smtClean="0"/>
              <a:t>at </a:t>
            </a:r>
            <a:r>
              <a:rPr lang="en-US" sz="1600" dirty="0" err="1" smtClean="0"/>
              <a:t>sun.rmi.server.UnicastServerRef.exportObject</a:t>
            </a:r>
            <a:r>
              <a:rPr lang="en-US" sz="1600" dirty="0" smtClean="0"/>
              <a:t>(Unknown Source)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5029200"/>
            <a:ext cx="81534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D:\dewan_backup\Java\distTeaching\bin&gt;%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javabin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%\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rmic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rmi.examples.ACounter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error: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rmi.examples.Counter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not a valid remote interface: method void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increme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must throw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java.rmi.RemoteException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1 error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352800" y="2514600"/>
            <a:ext cx="1524000" cy="3810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Interpretation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0" y="4572000"/>
            <a:ext cx="1524000" cy="3810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Compilation</a:t>
            </a:r>
          </a:p>
        </p:txBody>
      </p:sp>
      <p:pic>
        <p:nvPicPr>
          <p:cNvPr id="11" name="~PP2516.WAV">
            <a:hlinkClick r:id="" action="ppaction://media"/>
          </p:cNvPr>
          <p:cNvPicPr>
            <a:picLocks noRot="1" noChangeAspect="1"/>
          </p:cNvPicPr>
          <p:nvPr>
            <a:wavAudioFile r:embed="rId2" name="~PP2516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5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Remote Parameter: Comparable Counter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143000"/>
            <a:ext cx="80772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Counter{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greater(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throws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RemoteException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2362200"/>
            <a:ext cx="8153400" cy="426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AComparableCounter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AComparableCounter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super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greater(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&lt;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aCounter.getValue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else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RemoteException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5" name="Right Arrow 4"/>
          <p:cNvSpPr/>
          <p:nvPr/>
        </p:nvSpPr>
        <p:spPr>
          <a:xfrm rot="9825357" flipV="1">
            <a:off x="4164816" y="4483011"/>
            <a:ext cx="2739449" cy="748559"/>
          </a:xfrm>
          <a:prstGeom prst="rightArrow">
            <a:avLst>
              <a:gd name="adj1" fmla="val 75656"/>
              <a:gd name="adj2" fmla="val 4633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Guaranteed to not actually occur </a:t>
            </a:r>
            <a:endParaRPr lang="en-US" dirty="0"/>
          </a:p>
        </p:txBody>
      </p:sp>
      <p:pic>
        <p:nvPicPr>
          <p:cNvPr id="6" name="~PP1767.WAV">
            <a:hlinkClick r:id="" action="ppaction://media"/>
          </p:cNvPr>
          <p:cNvPicPr>
            <a:picLocks noRot="1" noChangeAspect="1"/>
          </p:cNvPicPr>
          <p:nvPr>
            <a:wavAudioFile r:embed="rId2" name="~PP1767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46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066800"/>
            <a:ext cx="8153400" cy="556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ComparableCounterServer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ComparableCounterLauncher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Registry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LocateRegistry.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getRegistry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counter1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AComparableCounter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counter2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AComparableCounter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UnicastRemoteObject.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exportObject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UnicastRemoteObject.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exportObject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(counter2,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rmiRegistry.rebind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COUNTER1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, counter1);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rmiRegistry.rebind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COUNTER2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, counter2);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proxy1 = 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rmiRegistry.lookup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COUNTER1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(counter1.equals(proxy1));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(counter1.hashCode() == 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 proxy1.hashCode());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199" y="5257800"/>
            <a:ext cx="294967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1005.WAV">
            <a:hlinkClick r:id="" action="ppaction://media"/>
          </p:cNvPr>
          <p:cNvPicPr>
            <a:picLocks noRot="1" noChangeAspect="1"/>
          </p:cNvPicPr>
          <p:nvPr>
            <a:wavAudioFile r:embed="rId2" name="~PP1005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7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066800"/>
            <a:ext cx="8229600" cy="6477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ComparableCounterClient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ComparableCounterLauncher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Registry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LocateRegistry.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getRegistry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counter11 = 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 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rmiRegistry.lookup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COUNTER1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counter12 = 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 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rmiRegistry.lookup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COUNTER1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counter2 = 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                   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 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rmiRegistry.lookup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COUNTER2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greaterCounter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           counter11.greater(counter11);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greaterCounter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== counter11);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greaterCounter.equals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(counter11));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(counter12 == counter11);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(counter12.equals(counter11));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(counter11.hashCode() == 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                counter12.hashCode());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greaterCounter.hashCode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 ==   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                counter11.hashCode());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(counter11.equals(counter2));));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r="23013"/>
          <a:stretch>
            <a:fillRect/>
          </a:stretch>
        </p:blipFill>
        <p:spPr bwMode="auto">
          <a:xfrm>
            <a:off x="6172200" y="152399"/>
            <a:ext cx="2362200" cy="188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2668.WAV">
            <a:hlinkClick r:id="" action="ppaction://media"/>
          </p:cNvPr>
          <p:cNvPicPr>
            <a:picLocks noRot="1" noChangeAspect="1"/>
          </p:cNvPicPr>
          <p:nvPr>
            <a:wavAudioFile r:embed="rId2" name="~PP2668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8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Extending </a:t>
            </a:r>
            <a:r>
              <a:rPr lang="en-US" dirty="0" err="1" smtClean="0"/>
              <a:t>UnicastRemoteObject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2000" y="990600"/>
            <a:ext cx="7391400" cy="236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Counter{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increment(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+= 50;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3505200"/>
            <a:ext cx="8382000" cy="3352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UnicastRemoteObject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               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Counter{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throws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RemoteException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super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}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increment(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+= 50;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5" name="Right Arrow 4"/>
          <p:cNvSpPr/>
          <p:nvPr/>
        </p:nvSpPr>
        <p:spPr>
          <a:xfrm rot="12637716" flipV="1">
            <a:off x="5026598" y="4415033"/>
            <a:ext cx="2741765" cy="1338845"/>
          </a:xfrm>
          <a:prstGeom prst="rightArrow">
            <a:avLst>
              <a:gd name="adj1" fmla="val 75656"/>
              <a:gd name="adj2" fmla="val 4633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 constructor automatically  exports object</a:t>
            </a:r>
            <a:endParaRPr lang="en-US" dirty="0"/>
          </a:p>
        </p:txBody>
      </p:sp>
      <p:pic>
        <p:nvPicPr>
          <p:cNvPr id="6" name="~PP2611.WAV">
            <a:hlinkClick r:id="" action="ppaction://media"/>
          </p:cNvPr>
          <p:cNvPicPr>
            <a:picLocks noRot="1" noChangeAspect="1"/>
          </p:cNvPicPr>
          <p:nvPr>
            <a:wavAudioFile r:embed="rId1" name="~PP2611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2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Extending </a:t>
            </a:r>
            <a:r>
              <a:rPr lang="en-US" dirty="0" err="1" smtClean="0"/>
              <a:t>UnicastRemoteObject</a:t>
            </a:r>
            <a:r>
              <a:rPr lang="en-US" dirty="0" smtClean="0"/>
              <a:t> (Review)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2000" y="990600"/>
            <a:ext cx="7391400" cy="236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Counter{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increment(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+= 50;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3505200"/>
            <a:ext cx="8382000" cy="3352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UnicastRemoteObject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               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Counter{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throws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RemoteException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super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}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increment(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+= 50;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5" name="Right Arrow 4"/>
          <p:cNvSpPr/>
          <p:nvPr/>
        </p:nvSpPr>
        <p:spPr>
          <a:xfrm rot="12637716" flipV="1">
            <a:off x="5026598" y="4415033"/>
            <a:ext cx="2741765" cy="1338845"/>
          </a:xfrm>
          <a:prstGeom prst="rightArrow">
            <a:avLst>
              <a:gd name="adj1" fmla="val 75656"/>
              <a:gd name="adj2" fmla="val 4633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 constructor automatically  exports object</a:t>
            </a:r>
            <a:endParaRPr lang="en-US" dirty="0"/>
          </a:p>
        </p:txBody>
      </p:sp>
      <p:pic>
        <p:nvPicPr>
          <p:cNvPr id="7" name="~PP2938.WAV">
            <a:hlinkClick r:id="" action="ppaction://media"/>
          </p:cNvPr>
          <p:cNvPicPr>
            <a:picLocks noRot="1" noChangeAspect="1"/>
          </p:cNvPicPr>
          <p:nvPr>
            <a:wavAudioFile r:embed="rId2" name="~PP293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2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066800"/>
            <a:ext cx="8153400" cy="556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ComparableCounterServer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ComparableCounterLauncher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Registry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LocateRegistry.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getRegistry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counter1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AComparableCounter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counter2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AComparableCounter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//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UnicastRemoteObject.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exportObject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//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UnicastRemoteObject.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exportObject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(counter2,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rmiRegistry.rebind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COUNTER1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, counter1);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rmiRegistry.rebind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COUNTER2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, counter2);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proxy1 = 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rmiRegistry.lookup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COUNTER1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(counter1.equals(proxy1));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(counter1.hashCode() == 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 proxy1.hashCode());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57200"/>
            <a:ext cx="229076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161.WAV">
            <a:hlinkClick r:id="" action="ppaction://media"/>
          </p:cNvPr>
          <p:cNvPicPr>
            <a:picLocks noRot="1" noChangeAspect="1"/>
          </p:cNvPicPr>
          <p:nvPr>
            <a:wavAudioFile r:embed="rId2" name="~PP16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9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066800"/>
            <a:ext cx="8229600" cy="6477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ComparableCounterClient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ComparableCounterLauncher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Registry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LocateRegistry.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getRegistry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counter11 = 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 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rmiRegistry.lookup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COUNTER1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counter12 = 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 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rmiRegistry.lookup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COUNTER1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counter2 = 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                   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 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rmiRegistry.lookup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COUNTER2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greaterCounter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           counter11.greater(counter11);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greaterCounter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== counter11);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greaterCounter.equals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(counter11));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(counter12 == counter11);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(counter12.equals(counter11));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(counter11.hashCode() == 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                counter12.hashCode());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greaterCounter.hashCode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 ==   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                counter11.hashCode());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(counter11.equals(counter2));));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r="23013"/>
          <a:stretch>
            <a:fillRect/>
          </a:stretch>
        </p:blipFill>
        <p:spPr bwMode="auto">
          <a:xfrm>
            <a:off x="6172200" y="152399"/>
            <a:ext cx="2362200" cy="188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1415.WAV">
            <a:hlinkClick r:id="" action="ppaction://media"/>
          </p:cNvPr>
          <p:cNvPicPr>
            <a:picLocks noRot="1" noChangeAspect="1"/>
          </p:cNvPicPr>
          <p:nvPr>
            <a:wavAudioFile r:embed="rId2" name="~PP141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Counter-Specific Equals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990600"/>
            <a:ext cx="8305800" cy="571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UnicastRemoteObject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               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Counter{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throws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RemoteException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super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}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increment(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+= 50;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equals(Object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otherObject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(!(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otherObject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Counter))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== ((Counter)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otherObject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RemoteException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3124.WAV">
            <a:hlinkClick r:id="" action="ppaction://media"/>
          </p:cNvPr>
          <p:cNvPicPr>
            <a:picLocks noRot="1" noChangeAspect="1"/>
          </p:cNvPicPr>
          <p:nvPr>
            <a:wavAudioFile r:embed="rId1" name="~PP312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066800"/>
            <a:ext cx="8153400" cy="556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ComparableCounterServer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ComparableCounterLauncher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Registry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LocateRegistry.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getRegistry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counter1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AComparableCounter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counter2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AComparableCounter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//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UnicastRemoteObject.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exportObject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//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UnicastRemoteObject.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exportObject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(counter2,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rmiRegistry.rebind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COUNTER1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, counter1);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rmiRegistry.rebind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COUNTER2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, counter2);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proxy1 = 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rmiRegistry.lookup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COUNTER1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(counter1.equals(proxy1));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(counter1.hashCode() == 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 proxy1.hashCode());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533400"/>
            <a:ext cx="248462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3721.WAV">
            <a:hlinkClick r:id="" action="ppaction://media"/>
          </p:cNvPr>
          <p:cNvPicPr>
            <a:picLocks noRot="1" noChangeAspect="1"/>
          </p:cNvPicPr>
          <p:nvPr>
            <a:wavAudioFile r:embed="rId2" name="~PP372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Process 22"/>
          <p:cNvSpPr/>
          <p:nvPr/>
        </p:nvSpPr>
        <p:spPr>
          <a:xfrm>
            <a:off x="609599" y="4343400"/>
            <a:ext cx="3657600" cy="614362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Called site-independent instance identifier (if object-oriented)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Information Needed by RPC System</a:t>
            </a:r>
            <a:endParaRPr lang="en-US" dirty="0"/>
          </a:p>
        </p:txBody>
      </p:sp>
      <p:sp>
        <p:nvSpPr>
          <p:cNvPr id="4" name="Flowchart: Process 3"/>
          <p:cNvSpPr/>
          <p:nvPr/>
        </p:nvSpPr>
        <p:spPr>
          <a:xfrm>
            <a:off x="609600" y="1828800"/>
            <a:ext cx="3657600" cy="7620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Called site-independent operation identifier and actual parameters</a:t>
            </a:r>
          </a:p>
        </p:txBody>
      </p:sp>
      <p:sp>
        <p:nvSpPr>
          <p:cNvPr id="17" name="Flowchart: Process 16"/>
          <p:cNvSpPr/>
          <p:nvPr/>
        </p:nvSpPr>
        <p:spPr>
          <a:xfrm>
            <a:off x="1290637" y="6324600"/>
            <a:ext cx="6172199" cy="4572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Systems differ in how much information provided by application</a:t>
            </a:r>
          </a:p>
        </p:txBody>
      </p:sp>
      <p:sp>
        <p:nvSpPr>
          <p:cNvPr id="20" name="Flowchart: Process 19"/>
          <p:cNvSpPr/>
          <p:nvPr/>
        </p:nvSpPr>
        <p:spPr>
          <a:xfrm>
            <a:off x="609600" y="2819400"/>
            <a:ext cx="3657600" cy="6858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Called interface description (if type checking)</a:t>
            </a:r>
          </a:p>
        </p:txBody>
      </p:sp>
      <p:sp>
        <p:nvSpPr>
          <p:cNvPr id="25" name="Flowchart: Process 24"/>
          <p:cNvSpPr/>
          <p:nvPr/>
        </p:nvSpPr>
        <p:spPr>
          <a:xfrm>
            <a:off x="609598" y="5729287"/>
            <a:ext cx="3657601" cy="519113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(Scope)</a:t>
            </a:r>
          </a:p>
        </p:txBody>
      </p:sp>
      <p:sp>
        <p:nvSpPr>
          <p:cNvPr id="26" name="Flowchart: Process 25"/>
          <p:cNvSpPr/>
          <p:nvPr/>
        </p:nvSpPr>
        <p:spPr>
          <a:xfrm>
            <a:off x="609598" y="5033962"/>
            <a:ext cx="3657600" cy="6096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send actual parameters and receive result</a:t>
            </a:r>
          </a:p>
        </p:txBody>
      </p:sp>
      <p:sp>
        <p:nvSpPr>
          <p:cNvPr id="38" name="Flowchart: Process 37"/>
          <p:cNvSpPr/>
          <p:nvPr/>
        </p:nvSpPr>
        <p:spPr>
          <a:xfrm>
            <a:off x="4953000" y="4343400"/>
            <a:ext cx="3657600" cy="614362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Called site-independent instance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identifier (if object-oriented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39" name="Flowchart: Process 38"/>
          <p:cNvSpPr/>
          <p:nvPr/>
        </p:nvSpPr>
        <p:spPr>
          <a:xfrm>
            <a:off x="4953001" y="2743200"/>
            <a:ext cx="3657600" cy="7620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Mapping between site-independent operation and local operation</a:t>
            </a:r>
          </a:p>
        </p:txBody>
      </p:sp>
      <p:sp>
        <p:nvSpPr>
          <p:cNvPr id="40" name="Flowchart: Process 39"/>
          <p:cNvSpPr/>
          <p:nvPr/>
        </p:nvSpPr>
        <p:spPr>
          <a:xfrm>
            <a:off x="4953001" y="3581400"/>
            <a:ext cx="3657600" cy="6858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Mapping between site-independent instance and local instance</a:t>
            </a:r>
          </a:p>
        </p:txBody>
      </p:sp>
      <p:sp>
        <p:nvSpPr>
          <p:cNvPr id="41" name="Flowchart: Process 40"/>
          <p:cNvSpPr/>
          <p:nvPr/>
        </p:nvSpPr>
        <p:spPr>
          <a:xfrm>
            <a:off x="4952999" y="5729287"/>
            <a:ext cx="3657601" cy="519113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(Scope)</a:t>
            </a:r>
          </a:p>
        </p:txBody>
      </p:sp>
      <p:sp>
        <p:nvSpPr>
          <p:cNvPr id="42" name="Flowchart: Process 41"/>
          <p:cNvSpPr/>
          <p:nvPr/>
        </p:nvSpPr>
        <p:spPr>
          <a:xfrm>
            <a:off x="4952999" y="5033962"/>
            <a:ext cx="3657600" cy="6096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receive actual parameters and send result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261754" y="2242457"/>
            <a:ext cx="685802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Flowchart: Process 17"/>
          <p:cNvSpPr/>
          <p:nvPr/>
        </p:nvSpPr>
        <p:spPr>
          <a:xfrm>
            <a:off x="4953000" y="1861457"/>
            <a:ext cx="3657600" cy="762000"/>
          </a:xfrm>
          <a:prstGeom prst="flowChartProcess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Called site-independent operation identifier and actual parameters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261754" y="4650581"/>
            <a:ext cx="685802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1600200" y="1066800"/>
            <a:ext cx="1147761" cy="609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Caller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943600" y="1143000"/>
            <a:ext cx="1147761" cy="609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~PP3287.WAV">
            <a:hlinkClick r:id="" action="ppaction://media"/>
          </p:cNvPr>
          <p:cNvPicPr>
            <a:picLocks noRot="1" noChangeAspect="1"/>
          </p:cNvPicPr>
          <p:nvPr>
            <a:wavAudioFile r:embed="rId2" name="~PP328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999204979"/>
      </p:ext>
    </p:extLst>
  </p:cSld>
  <p:clrMapOvr>
    <a:masterClrMapping/>
  </p:clrMapOvr>
  <p:transition advTm="48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3" grpId="0" animBg="1"/>
      <p:bldP spid="4" grpId="0" animBg="1"/>
      <p:bldP spid="17" grpId="0" animBg="1"/>
      <p:bldP spid="20" grpId="0" animBg="1"/>
      <p:bldP spid="25" grpId="0" animBg="1"/>
      <p:bldP spid="2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1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066800"/>
            <a:ext cx="8229600" cy="6477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ComparableCounterClient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ComparableCounterLauncher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Registry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LocateRegistry.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getRegistry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counter11 = 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 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rmiRegistry.lookup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COUNTER1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counter12 = 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 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rmiRegistry.lookup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COUNTER1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counter2 = 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                   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 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rmiRegistry.lookup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COUNTER2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ComparableCounter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greaterCounter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           counter11.greater(counter11);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greaterCounter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== counter11);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greaterCounter.equals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(counter11));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(counter12 == counter11);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(counter12.equals(counter11));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(counter11.hashCode() == 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                counter12.hashCode());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greaterCounter.hashCode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 ==   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                counter11.hashCode());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(counter11.equals(counter2));));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r="23013"/>
          <a:stretch>
            <a:fillRect/>
          </a:stretch>
        </p:blipFill>
        <p:spPr bwMode="auto">
          <a:xfrm>
            <a:off x="6172200" y="152399"/>
            <a:ext cx="2362200" cy="188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24400" y="6019800"/>
            <a:ext cx="29718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equals(), </a:t>
            </a:r>
            <a:r>
              <a:rPr lang="en-US" dirty="0" err="1" smtClean="0"/>
              <a:t>hashcode</a:t>
            </a:r>
            <a:r>
              <a:rPr lang="en-US" dirty="0" smtClean="0"/>
              <a:t>(), </a:t>
            </a:r>
            <a:r>
              <a:rPr lang="en-US" dirty="0" err="1" smtClean="0"/>
              <a:t>toString</a:t>
            </a:r>
            <a:r>
              <a:rPr lang="en-US" dirty="0" smtClean="0"/>
              <a:t>() not executed remotely</a:t>
            </a:r>
            <a:endParaRPr lang="en-US" dirty="0"/>
          </a:p>
        </p:txBody>
      </p:sp>
      <p:pic>
        <p:nvPicPr>
          <p:cNvPr id="7" name="~PP3460.WAV">
            <a:hlinkClick r:id="" action="ppaction://media"/>
          </p:cNvPr>
          <p:cNvPicPr>
            <a:picLocks noRot="1" noChangeAspect="1"/>
          </p:cNvPicPr>
          <p:nvPr>
            <a:wavAudioFile r:embed="rId2" name="~PP346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4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GIPC vs. RMI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19200" y="2895600"/>
            <a:ext cx="6553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Layered, extendible and efficient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1371600"/>
            <a:ext cx="6553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Allow remote assignment and remote procedure  </a:t>
            </a:r>
          </a:p>
          <a:p>
            <a:pPr algn="ctr"/>
            <a:r>
              <a:rPr lang="en-US" dirty="0" smtClean="0"/>
              <a:t>call on same port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1981200"/>
            <a:ext cx="6553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Notion of  connected client and server port visible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9200" y="3505200"/>
            <a:ext cx="6553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Aware and generation layers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4114800"/>
            <a:ext cx="6553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Registry should not be magic predefined code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4724400"/>
            <a:ext cx="6553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Serialization and marshaling linked by HAS-A and not IS-A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9200" y="5334000"/>
            <a:ext cx="6553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Synchronous and asynchronous, implicit and explicit receive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5943600"/>
            <a:ext cx="6553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Synchronizing mechanism not hardwired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~PP3934.WAV">
            <a:hlinkClick r:id="" action="ppaction://media"/>
          </p:cNvPr>
          <p:cNvPicPr>
            <a:picLocks noRot="1" noChangeAspect="1"/>
          </p:cNvPicPr>
          <p:nvPr>
            <a:wavAudioFile r:embed="rId2" name="~PP393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00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Aware/Transparent Layers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76400" y="4191000"/>
            <a:ext cx="4800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 Communication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1676400" y="2590800"/>
            <a:ext cx="4800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Aware Procedure Call 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1676400" y="3429000"/>
            <a:ext cx="4800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 (Copy) Communication 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1676400" y="1752600"/>
            <a:ext cx="4800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Transparent Generation-based Call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1676400" y="2590800"/>
            <a:ext cx="48006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52600" y="5562600"/>
            <a:ext cx="4800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communication sends call messages and return messages</a:t>
            </a:r>
            <a:endParaRPr lang="en-US" i="1" dirty="0"/>
          </a:p>
        </p:txBody>
      </p:sp>
      <p:pic>
        <p:nvPicPr>
          <p:cNvPr id="9" name="~PP3697.WAV">
            <a:hlinkClick r:id="" action="ppaction://media"/>
          </p:cNvPr>
          <p:cNvPicPr>
            <a:picLocks noRot="1" noChangeAspect="1"/>
          </p:cNvPicPr>
          <p:nvPr>
            <a:wavAudioFile r:embed="rId2" name="~PP369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46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Awareness: Sun  non-OO RPC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943100"/>
            <a:ext cx="2514600" cy="2705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Sun RPC Library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1800" y="2057400"/>
            <a:ext cx="5105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/>
              <a:t>registerrpc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prognum</a:t>
            </a:r>
            <a:r>
              <a:rPr lang="en-US" dirty="0"/>
              <a:t>, </a:t>
            </a:r>
            <a:r>
              <a:rPr lang="en-US" dirty="0" err="1"/>
              <a:t>versnum</a:t>
            </a:r>
            <a:r>
              <a:rPr lang="en-US" dirty="0"/>
              <a:t>, </a:t>
            </a:r>
            <a:r>
              <a:rPr lang="en-US" dirty="0" err="1"/>
              <a:t>procnum</a:t>
            </a:r>
            <a:r>
              <a:rPr lang="en-US" dirty="0"/>
              <a:t>, </a:t>
            </a:r>
            <a:r>
              <a:rPr lang="en-US" dirty="0" err="1"/>
              <a:t>procaddr</a:t>
            </a:r>
            <a:r>
              <a:rPr lang="en-US" dirty="0"/>
              <a:t>, </a:t>
            </a:r>
            <a:r>
              <a:rPr lang="en-US" dirty="0" err="1"/>
              <a:t>inproc</a:t>
            </a:r>
            <a:r>
              <a:rPr lang="en-US" dirty="0"/>
              <a:t>, </a:t>
            </a:r>
            <a:r>
              <a:rPr lang="en-US" dirty="0" err="1"/>
              <a:t>outproc</a:t>
            </a:r>
            <a:r>
              <a:rPr lang="en-US" dirty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1800" y="2884714"/>
            <a:ext cx="5105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/>
              <a:t>callrpc</a:t>
            </a:r>
            <a:r>
              <a:rPr lang="en-US" dirty="0"/>
              <a:t> (host, </a:t>
            </a:r>
            <a:r>
              <a:rPr lang="en-US" dirty="0" err="1"/>
              <a:t>prognum</a:t>
            </a:r>
            <a:r>
              <a:rPr lang="en-US" dirty="0"/>
              <a:t>, </a:t>
            </a:r>
            <a:r>
              <a:rPr lang="en-US" dirty="0" err="1"/>
              <a:t>versum</a:t>
            </a:r>
            <a:r>
              <a:rPr lang="en-US" dirty="0"/>
              <a:t>, </a:t>
            </a:r>
            <a:r>
              <a:rPr lang="en-US" dirty="0" err="1"/>
              <a:t>procnum</a:t>
            </a:r>
            <a:r>
              <a:rPr lang="en-US" dirty="0"/>
              <a:t>, </a:t>
            </a:r>
            <a:r>
              <a:rPr lang="en-US" dirty="0" err="1"/>
              <a:t>inproc</a:t>
            </a:r>
            <a:r>
              <a:rPr lang="en-US" dirty="0"/>
              <a:t>, </a:t>
            </a:r>
            <a:r>
              <a:rPr lang="en-US" dirty="0" smtClean="0"/>
              <a:t>&amp;in, </a:t>
            </a:r>
            <a:r>
              <a:rPr lang="en-US" dirty="0" err="1"/>
              <a:t>outproc</a:t>
            </a:r>
            <a:r>
              <a:rPr lang="en-US" dirty="0"/>
              <a:t>, </a:t>
            </a:r>
            <a:r>
              <a:rPr lang="en-US" dirty="0" smtClean="0"/>
              <a:t>&amp;out)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1800" y="3810000"/>
            <a:ext cx="5105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svc_run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5257800"/>
            <a:ext cx="5105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Operation invocation is not a proxy call but an API call such as send on some library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~PP290.WAV">
            <a:hlinkClick r:id="" action="ppaction://media"/>
          </p:cNvPr>
          <p:cNvPicPr>
            <a:picLocks noRot="1" noChangeAspect="1"/>
          </p:cNvPicPr>
          <p:nvPr>
            <a:wavAudioFile r:embed="rId2" name="~PP29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206509921"/>
      </p:ext>
    </p:extLst>
  </p:cSld>
  <p:clrMapOvr>
    <a:masterClrMapping/>
  </p:clrMapOvr>
  <p:transition advTm="86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 Port Calls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28600" y="1676400"/>
            <a:ext cx="1295400" cy="2971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RPCRegistry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1752600"/>
            <a:ext cx="3733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void register(String </a:t>
            </a:r>
            <a:r>
              <a:rPr lang="en-US" dirty="0" err="1" smtClean="0"/>
              <a:t>aName</a:t>
            </a:r>
            <a:r>
              <a:rPr lang="en-US" dirty="0" smtClean="0"/>
              <a:t>, Object </a:t>
            </a:r>
            <a:r>
              <a:rPr lang="en-US" dirty="0" err="1" smtClean="0"/>
              <a:t>aServerObject</a:t>
            </a:r>
            <a:r>
              <a:rPr lang="en-US" dirty="0" smtClean="0"/>
              <a:t>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0" y="3429000"/>
            <a:ext cx="3733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register(Object </a:t>
            </a:r>
            <a:r>
              <a:rPr lang="en-US" dirty="0" err="1" smtClean="0"/>
              <a:t>aServerObject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00" y="2590800"/>
            <a:ext cx="3733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void register (Class </a:t>
            </a:r>
            <a:r>
              <a:rPr lang="en-US" dirty="0" err="1" smtClean="0"/>
              <a:t>aType</a:t>
            </a:r>
            <a:r>
              <a:rPr lang="en-US" dirty="0" smtClean="0"/>
              <a:t>, Object </a:t>
            </a:r>
            <a:r>
              <a:rPr lang="en-US" dirty="0" err="1" smtClean="0"/>
              <a:t>aRemoteObject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3962400"/>
            <a:ext cx="3733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 </a:t>
            </a:r>
            <a:r>
              <a:rPr lang="en-US" dirty="0" err="1" smtClean="0"/>
              <a:t>getServer</a:t>
            </a:r>
            <a:r>
              <a:rPr lang="en-US" dirty="0" smtClean="0"/>
              <a:t>(String </a:t>
            </a:r>
            <a:r>
              <a:rPr lang="en-US" dirty="0" err="1" smtClean="0"/>
              <a:t>aName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8978664" flipV="1">
            <a:off x="4109737" y="1275374"/>
            <a:ext cx="2777658" cy="1638171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dirty="0" smtClean="0"/>
              <a:t>Well known mapping from type to object Name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 rot="10429746" flipV="1">
            <a:off x="5267162" y="2649953"/>
            <a:ext cx="2611711" cy="1732729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Well known mapping from object’s class to object Name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2196973">
            <a:off x="259033" y="607903"/>
            <a:ext cx="2611711" cy="1732729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Can define alternative to Remote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057400" y="4724400"/>
            <a:ext cx="4343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As in Sun RPC but not Java RMI, target object name may be invalid, as can the arguments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57400" y="5715000"/>
            <a:ext cx="4343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Java Registry can be built on top</a:t>
            </a:r>
          </a:p>
        </p:txBody>
      </p:sp>
      <p:pic>
        <p:nvPicPr>
          <p:cNvPr id="21" name="~PP1578.WAV">
            <a:hlinkClick r:id="" action="ppaction://media"/>
          </p:cNvPr>
          <p:cNvPicPr>
            <a:picLocks noRot="1" noChangeAspect="1"/>
          </p:cNvPicPr>
          <p:nvPr>
            <a:wavAudioFile r:embed="rId2" name="~PP157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206509921"/>
      </p:ext>
    </p:extLst>
  </p:cSld>
  <p:clrMapOvr>
    <a:masterClrMapping/>
  </p:clrMapOvr>
  <p:transition advTm="128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1" grpId="0" animBg="1"/>
      <p:bldP spid="19" grpId="0" animBg="1"/>
      <p:bldP spid="2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RPC Registry Implementation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1295400"/>
            <a:ext cx="75438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AnRPCRegistry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RPCRegistry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Map&lt;String, Object&gt;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nameToServer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HashMap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register(Class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aServerObject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nameToServer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.put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aType.getName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aServerObject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register(String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aServerObject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nameToServer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.put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aServerObject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dirty="0" smtClean="0"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register(Object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aServerObject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nameToServer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.put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aServerObject.getClass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getName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(),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aServerObject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getServer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nameToServer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pic>
        <p:nvPicPr>
          <p:cNvPr id="5" name="~PP3674.WAV">
            <a:hlinkClick r:id="" action="ppaction://media"/>
          </p:cNvPr>
          <p:cNvPicPr>
            <a:picLocks noRot="1" noChangeAspect="1"/>
          </p:cNvPicPr>
          <p:nvPr>
            <a:wavAudioFile r:embed="rId1" name="~PP367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95027029"/>
      </p:ext>
    </p:extLst>
  </p:cSld>
  <p:clrMapOvr>
    <a:masterClrMapping/>
  </p:clrMapOvr>
  <p:transition advTm="14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Variably Aware Port Calls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1371600"/>
            <a:ext cx="1295400" cy="2438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NamingRPC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1447800"/>
            <a:ext cx="5486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 call(String </a:t>
            </a:r>
            <a:r>
              <a:rPr lang="en-US" dirty="0" err="1" smtClean="0"/>
              <a:t>aRemoteEnd</a:t>
            </a:r>
            <a:r>
              <a:rPr lang="en-US" dirty="0" smtClean="0"/>
              <a:t>, String </a:t>
            </a:r>
            <a:r>
              <a:rPr lang="en-US" dirty="0" err="1" smtClean="0"/>
              <a:t>anObjectName</a:t>
            </a:r>
            <a:r>
              <a:rPr lang="en-US" dirty="0" smtClean="0"/>
              <a:t>, Method </a:t>
            </a:r>
            <a:r>
              <a:rPr lang="en-US" dirty="0" err="1" smtClean="0"/>
              <a:t>aMethod</a:t>
            </a:r>
            <a:r>
              <a:rPr lang="en-US" dirty="0" smtClean="0"/>
              <a:t>, Object[] </a:t>
            </a:r>
            <a:r>
              <a:rPr lang="en-US" dirty="0" err="1" smtClean="0"/>
              <a:t>args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7800" y="3048000"/>
            <a:ext cx="5486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 call(String </a:t>
            </a:r>
            <a:r>
              <a:rPr lang="en-US" dirty="0" err="1" smtClean="0"/>
              <a:t>aRemoteEnd</a:t>
            </a:r>
            <a:r>
              <a:rPr lang="en-US" dirty="0" smtClean="0"/>
              <a:t>,  Method </a:t>
            </a:r>
            <a:r>
              <a:rPr lang="en-US" dirty="0" err="1" smtClean="0"/>
              <a:t>aMethod</a:t>
            </a:r>
            <a:r>
              <a:rPr lang="en-US" dirty="0" smtClean="0"/>
              <a:t>, Object[] </a:t>
            </a:r>
            <a:r>
              <a:rPr lang="en-US" dirty="0" err="1" smtClean="0"/>
              <a:t>args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2286000"/>
            <a:ext cx="5486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Object call(String </a:t>
            </a:r>
            <a:r>
              <a:rPr lang="en-US" dirty="0" err="1" smtClean="0"/>
              <a:t>aRemoteEnd</a:t>
            </a:r>
            <a:r>
              <a:rPr lang="en-US" dirty="0" smtClean="0"/>
              <a:t>, Class </a:t>
            </a:r>
            <a:r>
              <a:rPr lang="en-US" dirty="0" err="1" smtClean="0"/>
              <a:t>aType</a:t>
            </a:r>
            <a:r>
              <a:rPr lang="en-US" dirty="0" smtClean="0"/>
              <a:t>, Method </a:t>
            </a:r>
            <a:r>
              <a:rPr lang="en-US" dirty="0" err="1" smtClean="0"/>
              <a:t>aMethod</a:t>
            </a:r>
            <a:r>
              <a:rPr lang="en-US" dirty="0" smtClean="0"/>
              <a:t>, Object[] </a:t>
            </a:r>
            <a:r>
              <a:rPr lang="en-US" dirty="0" err="1" smtClean="0"/>
              <a:t>args</a:t>
            </a:r>
            <a:r>
              <a:rPr lang="en-US" dirty="0" smtClean="0"/>
              <a:t>)</a:t>
            </a:r>
          </a:p>
        </p:txBody>
      </p:sp>
      <p:sp>
        <p:nvSpPr>
          <p:cNvPr id="10" name="Right Arrow 9"/>
          <p:cNvSpPr/>
          <p:nvPr/>
        </p:nvSpPr>
        <p:spPr>
          <a:xfrm rot="8015779">
            <a:off x="6324226" y="900782"/>
            <a:ext cx="2494597" cy="1489119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Well known mapping from interface to object Name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 rot="18644802">
            <a:off x="4242514" y="3396230"/>
            <a:ext cx="2611711" cy="1936679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Well known mapping from method’ s declaring class to object Name</a:t>
            </a:r>
            <a:endParaRPr lang="en-US" dirty="0"/>
          </a:p>
        </p:txBody>
      </p:sp>
      <p:pic>
        <p:nvPicPr>
          <p:cNvPr id="11" name="~PP721.WAV">
            <a:hlinkClick r:id="" action="ppaction://media"/>
          </p:cNvPr>
          <p:cNvPicPr>
            <a:picLocks noRot="1" noChangeAspect="1"/>
          </p:cNvPicPr>
          <p:nvPr>
            <a:wavAudioFile r:embed="rId2" name="~PP72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206509921"/>
      </p:ext>
    </p:extLst>
  </p:cSld>
  <p:clrMapOvr>
    <a:masterClrMapping/>
  </p:clrMapOvr>
  <p:transition advTm="144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  <p:bldP spid="1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Generic Communication Interfaces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28600" y="4191000"/>
            <a:ext cx="1752600" cy="2438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Duplex Client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1981200" y="43434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(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981200" y="58674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 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981200" y="5029200"/>
            <a:ext cx="2209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addReceiveListener</a:t>
            </a:r>
            <a:r>
              <a:rPr lang="en-US" sz="1600" dirty="0" smtClean="0"/>
              <a:t> (</a:t>
            </a:r>
            <a:r>
              <a:rPr lang="en-US" sz="1600" dirty="0" err="1" smtClean="0"/>
              <a:t>ReceiveListener</a:t>
            </a:r>
            <a:endParaRPr lang="en-US" sz="1600" dirty="0" smtClean="0"/>
          </a:p>
          <a:p>
            <a:pPr algn="ctr"/>
            <a:r>
              <a:rPr lang="en-US" sz="1600" dirty="0" smtClean="0"/>
              <a:t>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&gt;)</a:t>
            </a:r>
            <a:endParaRPr lang="en-US" sz="1600" dirty="0"/>
          </a:p>
        </p:txBody>
      </p:sp>
      <p:sp>
        <p:nvSpPr>
          <p:cNvPr id="40" name="Rectangle 39"/>
          <p:cNvSpPr/>
          <p:nvPr/>
        </p:nvSpPr>
        <p:spPr>
          <a:xfrm>
            <a:off x="4648200" y="4191000"/>
            <a:ext cx="1752600" cy="2438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DuplexServer</a:t>
            </a:r>
            <a:r>
              <a:rPr lang="en-US" sz="1600" dirty="0" smtClean="0"/>
              <a:t>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41" name="Rectangle 40"/>
          <p:cNvSpPr/>
          <p:nvPr/>
        </p:nvSpPr>
        <p:spPr>
          <a:xfrm>
            <a:off x="6400800" y="43434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400800" y="58674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 )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400800" y="5029200"/>
            <a:ext cx="2209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addReceiveListener</a:t>
            </a:r>
            <a:r>
              <a:rPr lang="en-US" sz="1600" dirty="0" smtClean="0"/>
              <a:t> (</a:t>
            </a:r>
            <a:r>
              <a:rPr lang="en-US" sz="1600" dirty="0" err="1" smtClean="0"/>
              <a:t>ReceiveListener</a:t>
            </a:r>
            <a:endParaRPr lang="en-US" sz="1600" dirty="0" smtClean="0"/>
          </a:p>
          <a:p>
            <a:pPr algn="ctr"/>
            <a:r>
              <a:rPr lang="en-US" sz="1600" dirty="0" smtClean="0"/>
              <a:t>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&gt;)</a:t>
            </a:r>
            <a:endParaRPr lang="en-US" sz="1600" dirty="0"/>
          </a:p>
        </p:txBody>
      </p:sp>
      <p:sp>
        <p:nvSpPr>
          <p:cNvPr id="44" name="Rectangle 43"/>
          <p:cNvSpPr/>
          <p:nvPr/>
        </p:nvSpPr>
        <p:spPr>
          <a:xfrm>
            <a:off x="228600" y="914400"/>
            <a:ext cx="1752600" cy="2438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Client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45" name="Rectangle 44"/>
          <p:cNvSpPr/>
          <p:nvPr/>
        </p:nvSpPr>
        <p:spPr>
          <a:xfrm>
            <a:off x="1981200" y="10668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(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981200" y="25908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 )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648200" y="914400"/>
            <a:ext cx="1752600" cy="2438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</a:t>
            </a:r>
            <a:r>
              <a:rPr lang="en-US" sz="1600" dirty="0" err="1" smtClean="0"/>
              <a:t>ServerInputPort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51" name="Rectangle 50"/>
          <p:cNvSpPr/>
          <p:nvPr/>
        </p:nvSpPr>
        <p:spPr>
          <a:xfrm>
            <a:off x="6400800" y="1752600"/>
            <a:ext cx="2209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addReceiveListener</a:t>
            </a:r>
            <a:r>
              <a:rPr lang="en-US" sz="1600" dirty="0" smtClean="0"/>
              <a:t> (</a:t>
            </a:r>
            <a:r>
              <a:rPr lang="en-US" sz="1600" dirty="0" err="1" smtClean="0"/>
              <a:t>ReceiveListener</a:t>
            </a:r>
            <a:endParaRPr lang="en-US" sz="1600" dirty="0" smtClean="0"/>
          </a:p>
          <a:p>
            <a:pPr algn="ctr"/>
            <a:r>
              <a:rPr lang="en-US" sz="1600" dirty="0" smtClean="0"/>
              <a:t>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&gt;)</a:t>
            </a:r>
            <a:endParaRPr lang="en-US" sz="1600" dirty="0"/>
          </a:p>
        </p:txBody>
      </p:sp>
      <p:cxnSp>
        <p:nvCxnSpPr>
          <p:cNvPr id="53" name="Straight Arrow Connector 52"/>
          <p:cNvCxnSpPr>
            <a:stCxn id="48" idx="2"/>
            <a:endCxn id="40" idx="0"/>
          </p:cNvCxnSpPr>
          <p:nvPr/>
        </p:nvCxnSpPr>
        <p:spPr>
          <a:xfrm>
            <a:off x="5524500" y="3352800"/>
            <a:ext cx="0" cy="838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2819400" y="3614382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1068506" y="3429000"/>
            <a:ext cx="0" cy="762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" name="~PP1161.WAV">
            <a:hlinkClick r:id="" action="ppaction://media"/>
          </p:cNvPr>
          <p:cNvPicPr>
            <a:picLocks noRot="1" noChangeAspect="1"/>
          </p:cNvPicPr>
          <p:nvPr>
            <a:wavAudioFile r:embed="rId1" name="~PP116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8908936"/>
      </p:ext>
    </p:extLst>
  </p:cSld>
  <p:clrMapOvr>
    <a:masterClrMapping/>
  </p:clrMapOvr>
  <p:transition advTm="20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19200" y="35052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SimplexRPC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ClientInputPort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Interface Extensions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228600" y="1752600"/>
            <a:ext cx="1828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Client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&lt;Object&gt;</a:t>
            </a:r>
            <a:endParaRPr lang="en-US" sz="1600" dirty="0"/>
          </a:p>
        </p:txBody>
      </p:sp>
      <p:cxnSp>
        <p:nvCxnSpPr>
          <p:cNvPr id="53" name="Straight Arrow Connector 52"/>
          <p:cNvCxnSpPr>
            <a:stCxn id="44" idx="2"/>
            <a:endCxn id="21" idx="0"/>
          </p:cNvCxnSpPr>
          <p:nvPr/>
        </p:nvCxnSpPr>
        <p:spPr>
          <a:xfrm rot="16200000" flipH="1">
            <a:off x="1238250" y="2647950"/>
            <a:ext cx="762000" cy="9525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21" idx="0"/>
          </p:cNvCxnSpPr>
          <p:nvPr/>
        </p:nvCxnSpPr>
        <p:spPr>
          <a:xfrm rot="5400000">
            <a:off x="2095500" y="2743200"/>
            <a:ext cx="762000" cy="762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019800" y="1752600"/>
            <a:ext cx="1828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Server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&lt;Object&gt;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4114800" y="1752600"/>
            <a:ext cx="16764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RPCRegistry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5029200" y="3505200"/>
            <a:ext cx="19050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SimplexRPC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ServertInputPort</a:t>
            </a:r>
            <a:endParaRPr lang="en-US" sz="1600" dirty="0"/>
          </a:p>
        </p:txBody>
      </p:sp>
      <p:cxnSp>
        <p:nvCxnSpPr>
          <p:cNvPr id="32" name="Straight Arrow Connector 31"/>
          <p:cNvCxnSpPr>
            <a:stCxn id="30" idx="2"/>
            <a:endCxn id="31" idx="0"/>
          </p:cNvCxnSpPr>
          <p:nvPr/>
        </p:nvCxnSpPr>
        <p:spPr>
          <a:xfrm rot="16200000" flipH="1">
            <a:off x="5086350" y="2609850"/>
            <a:ext cx="762000" cy="10287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31" idx="0"/>
          </p:cNvCxnSpPr>
          <p:nvPr/>
        </p:nvCxnSpPr>
        <p:spPr>
          <a:xfrm rot="10800000" flipV="1">
            <a:off x="5981700" y="2743200"/>
            <a:ext cx="1028700" cy="762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2057400" y="49530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DuplexRPC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ClientInputPort</a:t>
            </a:r>
            <a:endParaRPr lang="en-US" sz="1600" dirty="0"/>
          </a:p>
        </p:txBody>
      </p:sp>
      <p:sp>
        <p:nvSpPr>
          <p:cNvPr id="56" name="Rectangle 55"/>
          <p:cNvSpPr/>
          <p:nvPr/>
        </p:nvSpPr>
        <p:spPr>
          <a:xfrm>
            <a:off x="4495800" y="49530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DuplexRPC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ServerInputPort</a:t>
            </a:r>
            <a:endParaRPr lang="en-US" sz="1600" dirty="0"/>
          </a:p>
        </p:txBody>
      </p:sp>
      <p:cxnSp>
        <p:nvCxnSpPr>
          <p:cNvPr id="57" name="Straight Arrow Connector 56"/>
          <p:cNvCxnSpPr>
            <a:endCxn id="52" idx="0"/>
          </p:cNvCxnSpPr>
          <p:nvPr/>
        </p:nvCxnSpPr>
        <p:spPr>
          <a:xfrm>
            <a:off x="2058988" y="4343400"/>
            <a:ext cx="874712" cy="609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endCxn id="56" idx="0"/>
          </p:cNvCxnSpPr>
          <p:nvPr/>
        </p:nvCxnSpPr>
        <p:spPr>
          <a:xfrm rot="5400000">
            <a:off x="5353844" y="4361656"/>
            <a:ext cx="609600" cy="5730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0" idx="2"/>
            <a:endCxn id="52" idx="0"/>
          </p:cNvCxnSpPr>
          <p:nvPr/>
        </p:nvCxnSpPr>
        <p:spPr>
          <a:xfrm rot="5400000">
            <a:off x="2838450" y="2838450"/>
            <a:ext cx="2209800" cy="20193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endCxn id="56" idx="0"/>
          </p:cNvCxnSpPr>
          <p:nvPr/>
        </p:nvCxnSpPr>
        <p:spPr>
          <a:xfrm>
            <a:off x="2819400" y="2743200"/>
            <a:ext cx="2552700" cy="2209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2209800" y="6096000"/>
            <a:ext cx="48006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Classes and Inheritance?</a:t>
            </a:r>
          </a:p>
        </p:txBody>
      </p:sp>
      <p:sp>
        <p:nvSpPr>
          <p:cNvPr id="94" name="Rectangle 93"/>
          <p:cNvSpPr/>
          <p:nvPr/>
        </p:nvSpPr>
        <p:spPr>
          <a:xfrm>
            <a:off x="2133600" y="17526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NamingRPC</a:t>
            </a:r>
            <a:endParaRPr lang="en-US" sz="1600" dirty="0"/>
          </a:p>
        </p:txBody>
      </p:sp>
      <p:pic>
        <p:nvPicPr>
          <p:cNvPr id="20" name="~PP3825.WAV">
            <a:hlinkClick r:id="" action="ppaction://media"/>
          </p:cNvPr>
          <p:cNvPicPr>
            <a:picLocks noRot="1" noChangeAspect="1"/>
          </p:cNvPicPr>
          <p:nvPr>
            <a:wavAudioFile r:embed="rId2" name="~PP382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195027029"/>
      </p:ext>
    </p:extLst>
  </p:cSld>
  <p:clrMapOvr>
    <a:masterClrMapping/>
  </p:clrMapOvr>
  <p:transition advTm="215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1" grpId="0" animBg="1"/>
      <p:bldP spid="30" grpId="0" animBg="1"/>
      <p:bldP spid="31" grpId="0" animBg="1"/>
      <p:bldP spid="52" grpId="0" animBg="1"/>
      <p:bldP spid="56" grpId="0" animBg="1"/>
      <p:bldP spid="90" grpId="0" animBg="1"/>
      <p:bldP spid="9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19200" y="35052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ClientInputPort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 Extensions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228600" y="1752600"/>
            <a:ext cx="1828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</a:t>
            </a:r>
            <a:r>
              <a:rPr lang="en-US" sz="1600" dirty="0" smtClean="0"/>
              <a:t> Client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&lt;Object&gt;</a:t>
            </a:r>
            <a:endParaRPr lang="en-US" sz="1600" dirty="0"/>
          </a:p>
        </p:txBody>
      </p:sp>
      <p:cxnSp>
        <p:nvCxnSpPr>
          <p:cNvPr id="53" name="Straight Arrow Connector 52"/>
          <p:cNvCxnSpPr>
            <a:stCxn id="44" idx="2"/>
            <a:endCxn id="21" idx="0"/>
          </p:cNvCxnSpPr>
          <p:nvPr/>
        </p:nvCxnSpPr>
        <p:spPr>
          <a:xfrm rot="16200000" flipH="1">
            <a:off x="1238250" y="2647950"/>
            <a:ext cx="762000" cy="9525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019800" y="1752600"/>
            <a:ext cx="1828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</a:t>
            </a:r>
            <a:r>
              <a:rPr lang="en-US" sz="1600" dirty="0" smtClean="0"/>
              <a:t> Server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&lt;Object&gt;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5029200" y="3505200"/>
            <a:ext cx="19050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ASimplexRPC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ServertInputPort</a:t>
            </a:r>
            <a:endParaRPr lang="en-US" sz="1600" dirty="0"/>
          </a:p>
        </p:txBody>
      </p:sp>
      <p:cxnSp>
        <p:nvCxnSpPr>
          <p:cNvPr id="33" name="Straight Arrow Connector 32"/>
          <p:cNvCxnSpPr>
            <a:endCxn id="31" idx="0"/>
          </p:cNvCxnSpPr>
          <p:nvPr/>
        </p:nvCxnSpPr>
        <p:spPr>
          <a:xfrm rot="10800000" flipV="1">
            <a:off x="5981700" y="2743200"/>
            <a:ext cx="1028700" cy="762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2057400" y="49530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ADuplexRPC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ClientInputPort</a:t>
            </a:r>
            <a:endParaRPr lang="en-US" sz="1600" dirty="0"/>
          </a:p>
        </p:txBody>
      </p:sp>
      <p:sp>
        <p:nvSpPr>
          <p:cNvPr id="56" name="Rectangle 55"/>
          <p:cNvSpPr/>
          <p:nvPr/>
        </p:nvSpPr>
        <p:spPr>
          <a:xfrm>
            <a:off x="4495800" y="4953000"/>
            <a:ext cx="1752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ADuplexRPC</a:t>
            </a:r>
            <a:r>
              <a:rPr lang="en-US" sz="1600" dirty="0" smtClean="0"/>
              <a:t> </a:t>
            </a:r>
            <a:r>
              <a:rPr lang="en-US" sz="1600" dirty="0" err="1" smtClean="0"/>
              <a:t>ServerInputPort</a:t>
            </a:r>
            <a:endParaRPr lang="en-US" sz="1600" dirty="0"/>
          </a:p>
        </p:txBody>
      </p:sp>
      <p:cxnSp>
        <p:nvCxnSpPr>
          <p:cNvPr id="57" name="Straight Arrow Connector 56"/>
          <p:cNvCxnSpPr>
            <a:endCxn id="52" idx="0"/>
          </p:cNvCxnSpPr>
          <p:nvPr/>
        </p:nvCxnSpPr>
        <p:spPr>
          <a:xfrm>
            <a:off x="2058988" y="4343400"/>
            <a:ext cx="874712" cy="609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endCxn id="56" idx="0"/>
          </p:cNvCxnSpPr>
          <p:nvPr/>
        </p:nvCxnSpPr>
        <p:spPr>
          <a:xfrm rot="5400000">
            <a:off x="5353844" y="4361656"/>
            <a:ext cx="609600" cy="5730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4" name="Multiply 33"/>
          <p:cNvSpPr/>
          <p:nvPr/>
        </p:nvSpPr>
        <p:spPr>
          <a:xfrm>
            <a:off x="6172200" y="2971800"/>
            <a:ext cx="457200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Multiply 34"/>
          <p:cNvSpPr/>
          <p:nvPr/>
        </p:nvSpPr>
        <p:spPr>
          <a:xfrm>
            <a:off x="1371600" y="2895600"/>
            <a:ext cx="457200" cy="381000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81000" y="5791200"/>
            <a:ext cx="7848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 want to implement RPC on top of different kinds of data communication ports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81000" y="6324600"/>
            <a:ext cx="7848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Want to share implementation of RPC among duplex and simplex ports and also change it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114800" y="1752600"/>
            <a:ext cx="16764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AnRPCRegistry</a:t>
            </a:r>
            <a:endParaRPr lang="en-US" sz="1600" dirty="0"/>
          </a:p>
        </p:txBody>
      </p:sp>
      <p:sp>
        <p:nvSpPr>
          <p:cNvPr id="40" name="Rectangle 39"/>
          <p:cNvSpPr/>
          <p:nvPr/>
        </p:nvSpPr>
        <p:spPr>
          <a:xfrm>
            <a:off x="2133600" y="17526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NamingRPC</a:t>
            </a:r>
            <a:endParaRPr lang="en-US" sz="1600" dirty="0"/>
          </a:p>
        </p:txBody>
      </p:sp>
      <p:sp>
        <p:nvSpPr>
          <p:cNvPr id="41" name="Rectangle 40"/>
          <p:cNvSpPr/>
          <p:nvPr/>
        </p:nvSpPr>
        <p:spPr>
          <a:xfrm>
            <a:off x="3124200" y="2933700"/>
            <a:ext cx="1752600" cy="11049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Share code between client and server ports?</a:t>
            </a:r>
          </a:p>
        </p:txBody>
      </p:sp>
      <p:pic>
        <p:nvPicPr>
          <p:cNvPr id="22" name="~PP3291.WAV">
            <a:hlinkClick r:id="" action="ppaction://media"/>
          </p:cNvPr>
          <p:cNvPicPr>
            <a:picLocks noRot="1" noChangeAspect="1"/>
          </p:cNvPicPr>
          <p:nvPr>
            <a:wavAudioFile r:embed="rId2" name="~PP329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195027029"/>
      </p:ext>
    </p:extLst>
  </p:cSld>
  <p:clrMapOvr>
    <a:masterClrMapping/>
  </p:clrMapOvr>
  <p:transition advTm="81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8" grpId="0" animBg="1"/>
      <p:bldP spid="39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70109" y="1685925"/>
            <a:ext cx="4136573" cy="463867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Process 22"/>
          <p:cNvSpPr/>
          <p:nvPr/>
        </p:nvSpPr>
        <p:spPr>
          <a:xfrm>
            <a:off x="609599" y="4343400"/>
            <a:ext cx="3657600" cy="614362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Called site-independent instance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identifier (if object-oriented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Full RPC Awareness</a:t>
            </a:r>
            <a:endParaRPr lang="en-US" dirty="0"/>
          </a:p>
        </p:txBody>
      </p:sp>
      <p:sp>
        <p:nvSpPr>
          <p:cNvPr id="4" name="Flowchart: Process 3"/>
          <p:cNvSpPr/>
          <p:nvPr/>
        </p:nvSpPr>
        <p:spPr>
          <a:xfrm>
            <a:off x="609600" y="1828800"/>
            <a:ext cx="3657600" cy="7620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Called site-independent operation identifier and actual parameters</a:t>
            </a:r>
          </a:p>
        </p:txBody>
      </p:sp>
      <p:sp>
        <p:nvSpPr>
          <p:cNvPr id="17" name="Flowchart: Process 16"/>
          <p:cNvSpPr/>
          <p:nvPr/>
        </p:nvSpPr>
        <p:spPr>
          <a:xfrm>
            <a:off x="1290637" y="6324600"/>
            <a:ext cx="6172199" cy="4572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RPC clients  provide and thus are aware of all information needed</a:t>
            </a:r>
          </a:p>
        </p:txBody>
      </p:sp>
      <p:sp>
        <p:nvSpPr>
          <p:cNvPr id="20" name="Flowchart: Process 19"/>
          <p:cNvSpPr/>
          <p:nvPr/>
        </p:nvSpPr>
        <p:spPr>
          <a:xfrm>
            <a:off x="609600" y="2819400"/>
            <a:ext cx="3657600" cy="6858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Called interface description (if type checking)</a:t>
            </a:r>
          </a:p>
        </p:txBody>
      </p:sp>
      <p:sp>
        <p:nvSpPr>
          <p:cNvPr id="25" name="Flowchart: Process 24"/>
          <p:cNvSpPr/>
          <p:nvPr/>
        </p:nvSpPr>
        <p:spPr>
          <a:xfrm>
            <a:off x="609598" y="5729287"/>
            <a:ext cx="3657601" cy="519113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(Scope)</a:t>
            </a:r>
          </a:p>
        </p:txBody>
      </p:sp>
      <p:sp>
        <p:nvSpPr>
          <p:cNvPr id="38" name="Flowchart: Process 37"/>
          <p:cNvSpPr/>
          <p:nvPr/>
        </p:nvSpPr>
        <p:spPr>
          <a:xfrm>
            <a:off x="4953000" y="4343400"/>
            <a:ext cx="3657600" cy="614362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Called site-independent instance identifier (if object-oriented)</a:t>
            </a:r>
          </a:p>
        </p:txBody>
      </p:sp>
      <p:sp>
        <p:nvSpPr>
          <p:cNvPr id="39" name="Flowchart: Process 38"/>
          <p:cNvSpPr/>
          <p:nvPr/>
        </p:nvSpPr>
        <p:spPr>
          <a:xfrm>
            <a:off x="4953001" y="2743200"/>
            <a:ext cx="3657600" cy="7620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Mapping between site-independent operation and local operation</a:t>
            </a:r>
          </a:p>
        </p:txBody>
      </p:sp>
      <p:sp>
        <p:nvSpPr>
          <p:cNvPr id="40" name="Flowchart: Process 39"/>
          <p:cNvSpPr/>
          <p:nvPr/>
        </p:nvSpPr>
        <p:spPr>
          <a:xfrm>
            <a:off x="4953001" y="3581400"/>
            <a:ext cx="3657600" cy="6858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Mapping between site-independent instance and local instance</a:t>
            </a:r>
          </a:p>
        </p:txBody>
      </p:sp>
      <p:sp>
        <p:nvSpPr>
          <p:cNvPr id="41" name="Flowchart: Process 40"/>
          <p:cNvSpPr/>
          <p:nvPr/>
        </p:nvSpPr>
        <p:spPr>
          <a:xfrm>
            <a:off x="4952999" y="5729287"/>
            <a:ext cx="3657601" cy="519113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(Scope)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261754" y="2242457"/>
            <a:ext cx="685802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Flowchart: Process 17"/>
          <p:cNvSpPr/>
          <p:nvPr/>
        </p:nvSpPr>
        <p:spPr>
          <a:xfrm>
            <a:off x="4953000" y="1861457"/>
            <a:ext cx="3657600" cy="762000"/>
          </a:xfrm>
          <a:prstGeom prst="flowChartProcess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Called site-independent operation identifier and actual parameters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261754" y="4650581"/>
            <a:ext cx="685802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800600" y="2645228"/>
            <a:ext cx="3907971" cy="171994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Process 26"/>
          <p:cNvSpPr/>
          <p:nvPr/>
        </p:nvSpPr>
        <p:spPr>
          <a:xfrm>
            <a:off x="609598" y="5033962"/>
            <a:ext cx="3657600" cy="6096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send actual parameters and receive result</a:t>
            </a:r>
          </a:p>
        </p:txBody>
      </p:sp>
      <p:sp>
        <p:nvSpPr>
          <p:cNvPr id="28" name="Flowchart: Process 27"/>
          <p:cNvSpPr/>
          <p:nvPr/>
        </p:nvSpPr>
        <p:spPr>
          <a:xfrm>
            <a:off x="4952999" y="5033962"/>
            <a:ext cx="3657600" cy="60960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receive actual parameters and send result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600200" y="1066800"/>
            <a:ext cx="1147761" cy="609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Caller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943600" y="1143000"/>
            <a:ext cx="1147761" cy="609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02630" y="4957762"/>
            <a:ext cx="3907971" cy="132941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~PP3386.WAV">
            <a:hlinkClick r:id="" action="ppaction://media"/>
          </p:cNvPr>
          <p:cNvPicPr>
            <a:picLocks noRot="1" noChangeAspect="1"/>
          </p:cNvPicPr>
          <p:nvPr>
            <a:wavAudioFile r:embed="rId2" name="~PP338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686023361"/>
      </p:ext>
    </p:extLst>
  </p:cSld>
  <p:clrMapOvr>
    <a:masterClrMapping/>
  </p:clrMapOvr>
  <p:transition advTm="77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9" grpId="0" animBg="1"/>
      <p:bldP spid="17" grpId="0" animBg="1"/>
      <p:bldP spid="21" grpId="0" animBg="1"/>
      <p:bldP spid="2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ByteBuffer</a:t>
            </a:r>
            <a:r>
              <a:rPr lang="en-US" dirty="0" smtClean="0"/>
              <a:t> Forwarders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7033" y="1066800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Sender 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 (Buffer Skeleton)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6109079" y="1066800"/>
            <a:ext cx="25146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GIPC Receive </a:t>
            </a:r>
            <a:r>
              <a:rPr lang="en-US" sz="1600" dirty="0" err="1" smtClean="0"/>
              <a:t>Notifier</a:t>
            </a:r>
            <a:r>
              <a:rPr lang="en-US" sz="1600" dirty="0" smtClean="0"/>
              <a:t>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 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311624" y="5410200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GIPC Driver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485900" y="2280314"/>
            <a:ext cx="0" cy="312988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72200" y="5384042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GIPC  Receive Listener 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 (Buffer Skeleton&gt;)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5664389" y="3708210"/>
            <a:ext cx="3397724" cy="625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228600" y="2485599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 Forwarder&lt;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, 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82" name="Rectangle 81"/>
          <p:cNvSpPr/>
          <p:nvPr/>
        </p:nvSpPr>
        <p:spPr>
          <a:xfrm>
            <a:off x="6096000" y="2637999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ReceiveForwarder</a:t>
            </a:r>
            <a:r>
              <a:rPr lang="en-US" sz="1600" dirty="0" smtClean="0"/>
              <a:t>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, 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pic>
        <p:nvPicPr>
          <p:cNvPr id="13" name="~PP1526.WAV">
            <a:hlinkClick r:id="" action="ppaction://media"/>
          </p:cNvPr>
          <p:cNvPicPr>
            <a:picLocks noRot="1" noChangeAspect="1"/>
          </p:cNvPicPr>
          <p:nvPr>
            <a:wavAudioFile r:embed="rId2" name="~PP152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213916701"/>
      </p:ext>
    </p:extLst>
  </p:cSld>
  <p:clrMapOvr>
    <a:masterClrMapping/>
  </p:clrMapOvr>
  <p:transition advTm="6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1" grpId="0" animBg="1"/>
      <p:bldP spid="8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Forwarders and </a:t>
            </a:r>
            <a:r>
              <a:rPr lang="en-US" dirty="0" err="1" smtClean="0"/>
              <a:t>Serializers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7033" y="1066800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Sender &lt;Object&gt;  (Object Port)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311624" y="5410200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Sender&lt;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 (Buffer Skeleton)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485900" y="2280314"/>
            <a:ext cx="0" cy="312988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72200" y="5384042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Listener 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 (Buffer Skeleton)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5664389" y="3708210"/>
            <a:ext cx="3397724" cy="625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109079" y="1066800"/>
            <a:ext cx="25146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</a:t>
            </a:r>
            <a:r>
              <a:rPr lang="en-US" sz="1600" dirty="0" err="1" smtClean="0"/>
              <a:t>Notifier</a:t>
            </a:r>
            <a:r>
              <a:rPr lang="en-US" sz="1600" dirty="0" smtClean="0"/>
              <a:t>&lt;Object&gt; 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228600" y="2485599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 Forwarder &lt;Object, Object&gt;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6096000" y="2637999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ReceiveForwarder</a:t>
            </a:r>
            <a:r>
              <a:rPr lang="en-US" sz="1600" dirty="0" smtClean="0"/>
              <a:t> &lt;Object, Object&gt;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236561" y="3845257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Serializer</a:t>
            </a:r>
            <a:r>
              <a:rPr lang="en-US" sz="1600" dirty="0" smtClean="0"/>
              <a:t>            &lt;Object, 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35" name="Rectangle 34"/>
          <p:cNvSpPr/>
          <p:nvPr/>
        </p:nvSpPr>
        <p:spPr>
          <a:xfrm>
            <a:off x="6103961" y="3997657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Deserializer</a:t>
            </a:r>
            <a:r>
              <a:rPr lang="en-US" sz="1600" dirty="0" smtClean="0"/>
              <a:t> 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, Object&gt;</a:t>
            </a:r>
            <a:endParaRPr lang="en-US" sz="1600" dirty="0"/>
          </a:p>
        </p:txBody>
      </p:sp>
      <p:pic>
        <p:nvPicPr>
          <p:cNvPr id="14" name="~PP3760.WAV">
            <a:hlinkClick r:id="" action="ppaction://media"/>
          </p:cNvPr>
          <p:cNvPicPr>
            <a:picLocks noRot="1" noChangeAspect="1"/>
          </p:cNvPicPr>
          <p:nvPr>
            <a:wavAudioFile r:embed="rId1" name="~PP376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6820685"/>
      </p:ext>
    </p:extLst>
  </p:cSld>
  <p:clrMapOvr>
    <a:masterClrMapping/>
  </p:clrMapOvr>
  <p:transition advTm="22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Forwarders and </a:t>
            </a:r>
            <a:r>
              <a:rPr lang="en-US" dirty="0" err="1" smtClean="0"/>
              <a:t>Serializers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7033" y="1330960"/>
            <a:ext cx="2514600" cy="7264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Sender &lt;Object&gt;     (RPC Port)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228600" y="4038600"/>
            <a:ext cx="2514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Sender &lt;Object&gt;  (Object Port)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496094" y="3085306"/>
            <a:ext cx="1905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096000" y="4038600"/>
            <a:ext cx="2514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Listener &lt;Object&gt; (RPC Port)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6403928" y="3044872"/>
            <a:ext cx="1981200" cy="625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109079" y="1330960"/>
            <a:ext cx="2514600" cy="7264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</a:t>
            </a:r>
            <a:r>
              <a:rPr lang="en-US" sz="1600" dirty="0" err="1" smtClean="0"/>
              <a:t>Notifier</a:t>
            </a:r>
            <a:r>
              <a:rPr lang="en-US" sz="1600" dirty="0" smtClean="0"/>
              <a:t>&lt;Object&gt; 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152400" y="2637999"/>
            <a:ext cx="25908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Call Message and Return Message </a:t>
            </a:r>
            <a:r>
              <a:rPr lang="en-US" sz="1600" dirty="0" err="1" smtClean="0"/>
              <a:t>SendTrapper</a:t>
            </a:r>
            <a:r>
              <a:rPr lang="en-US" sz="1600" dirty="0" smtClean="0"/>
              <a:t> &lt;Object, Object&gt;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6019800" y="2637999"/>
            <a:ext cx="25908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Call Message and Return Message </a:t>
            </a:r>
            <a:r>
              <a:rPr lang="en-US" sz="1600" dirty="0" err="1" smtClean="0"/>
              <a:t>ReceiveTrapper</a:t>
            </a:r>
            <a:r>
              <a:rPr lang="en-US" sz="1600" dirty="0" smtClean="0"/>
              <a:t> &lt;Object, Object&gt;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3657600" y="2667000"/>
            <a:ext cx="16002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Synchronizing Shared Data Structures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2743200" y="3124200"/>
            <a:ext cx="8382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257800" y="3122612"/>
            <a:ext cx="762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1639094" y="2399506"/>
            <a:ext cx="533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04800" y="5638800"/>
            <a:ext cx="8305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Send trapper may need to block sender to implement synchronous operation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04800" y="6248400"/>
            <a:ext cx="8305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Send and receive trapper may need to share information about remote references sent and received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5029200"/>
            <a:ext cx="8305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RPC port must convert </a:t>
            </a:r>
            <a:r>
              <a:rPr lang="en-US" dirty="0" err="1" smtClean="0"/>
              <a:t>rpc</a:t>
            </a:r>
            <a:r>
              <a:rPr lang="en-US" dirty="0" smtClean="0"/>
              <a:t> call to message object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~PP2939.WAV">
            <a:hlinkClick r:id="" action="ppaction://media"/>
          </p:cNvPr>
          <p:cNvPicPr>
            <a:picLocks noRot="1" noChangeAspect="1"/>
          </p:cNvPicPr>
          <p:nvPr>
            <a:wavAudioFile r:embed="rId2" name="~PP293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714638327"/>
      </p:ext>
    </p:extLst>
  </p:cSld>
  <p:clrMapOvr>
    <a:masterClrMapping/>
  </p:clrMapOvr>
  <p:transition advTm="236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21" grpId="0" animBg="1"/>
      <p:bldP spid="41" grpId="0" animBg="1"/>
      <p:bldP spid="42" grpId="0" animBg="1"/>
      <p:bldP spid="1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295400"/>
            <a:ext cx="23622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Activation Record (parameters, return value,  return address, and other info)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Activation Record vs. RPC Messages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2000" y="2514600"/>
            <a:ext cx="23622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Activation Record (Parameters, return value,  return address, and other info)</a:t>
            </a:r>
          </a:p>
        </p:txBody>
      </p:sp>
      <p:sp>
        <p:nvSpPr>
          <p:cNvPr id="8" name="Oval 7"/>
          <p:cNvSpPr/>
          <p:nvPr/>
        </p:nvSpPr>
        <p:spPr>
          <a:xfrm>
            <a:off x="838200" y="3962400"/>
            <a:ext cx="1905000" cy="1981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Calling Process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124200" y="3810000"/>
            <a:ext cx="16764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 message (operation id, parameters, source)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24200" y="5181600"/>
            <a:ext cx="1676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Return message (return value)</a:t>
            </a:r>
          </a:p>
        </p:txBody>
      </p:sp>
      <p:sp>
        <p:nvSpPr>
          <p:cNvPr id="11" name="Oval 10"/>
          <p:cNvSpPr/>
          <p:nvPr/>
        </p:nvSpPr>
        <p:spPr>
          <a:xfrm>
            <a:off x="6781800" y="3962400"/>
            <a:ext cx="1905000" cy="1981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Called process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2667000" y="5105400"/>
            <a:ext cx="4114800" cy="15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876800" y="3810000"/>
            <a:ext cx="12192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RPC Message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24600" y="2514600"/>
            <a:ext cx="23622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Activation Record (Parameters, return value,  return address, and other info)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76800" y="5181600"/>
            <a:ext cx="12192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RPC Message</a:t>
            </a:r>
          </a:p>
        </p:txBody>
      </p:sp>
      <p:sp>
        <p:nvSpPr>
          <p:cNvPr id="23" name="Up-Down Arrow 22"/>
          <p:cNvSpPr/>
          <p:nvPr/>
        </p:nvSpPr>
        <p:spPr>
          <a:xfrm>
            <a:off x="152400" y="1295400"/>
            <a:ext cx="457200" cy="2438400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Stack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276600" y="2286000"/>
            <a:ext cx="2895600" cy="1371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 results in marshalling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unmarshalling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of  call/return value rather than push and pop of activation record on stack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76600" y="990600"/>
            <a:ext cx="28956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(Un)marshalling of call: translation between call and message</a:t>
            </a:r>
          </a:p>
        </p:txBody>
      </p:sp>
      <p:pic>
        <p:nvPicPr>
          <p:cNvPr id="16" name="~PP3028.WAV">
            <a:hlinkClick r:id="" action="ppaction://media"/>
          </p:cNvPr>
          <p:cNvPicPr>
            <a:picLocks noRot="1" noChangeAspect="1"/>
          </p:cNvPicPr>
          <p:nvPr>
            <a:wavAudioFile r:embed="rId2" name="~PP302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8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3" grpId="0" animBg="1"/>
      <p:bldP spid="9" grpId="0" animBg="1"/>
      <p:bldP spid="10" grpId="0" animBg="1"/>
      <p:bldP spid="20" grpId="0" animBg="1"/>
      <p:bldP spid="21" grpId="0" animBg="1"/>
      <p:bldP spid="21" grpId="1" animBg="1"/>
      <p:bldP spid="22" grpId="0" animBg="1"/>
      <p:bldP spid="23" grpId="0" animBg="1"/>
      <p:bldP spid="26" grpId="0" animBg="1"/>
      <p:bldP spid="2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Distinguishing RPC and Regular Messages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19200" y="1600200"/>
            <a:ext cx="6096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 special GIPC types for RPC Messages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3276600"/>
            <a:ext cx="60960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Applications cannot  pass instances of these types directly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0" y="2438400"/>
            <a:ext cx="60960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 RPC traps instances of these types and passes others to application listeners of underlying data ports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9200" y="4191000"/>
            <a:ext cx="6096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Should allow GIPC developers to change the nature and processing of of these messages without changing the complete RPC system</a:t>
            </a:r>
          </a:p>
        </p:txBody>
      </p:sp>
      <p:pic>
        <p:nvPicPr>
          <p:cNvPr id="7" name="~PP2110.WAV">
            <a:hlinkClick r:id="" action="ppaction://media"/>
          </p:cNvPr>
          <p:cNvPicPr>
            <a:picLocks noRot="1" noChangeAspect="1"/>
          </p:cNvPicPr>
          <p:nvPr>
            <a:wavAudioFile r:embed="rId2" name="~PP211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49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 Return Value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828800" y="1447800"/>
            <a:ext cx="20574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RPCReturnValue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86200" y="1600200"/>
            <a:ext cx="22098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 </a:t>
            </a:r>
            <a:r>
              <a:rPr lang="en-US" dirty="0" err="1" smtClean="0"/>
              <a:t>returnValue</a:t>
            </a:r>
            <a:endParaRPr lang="en-US" dirty="0" smtClean="0"/>
          </a:p>
        </p:txBody>
      </p:sp>
      <p:pic>
        <p:nvPicPr>
          <p:cNvPr id="6" name="~PP1380.WAV">
            <a:hlinkClick r:id="" action="ppaction://media"/>
          </p:cNvPr>
          <p:cNvPicPr>
            <a:picLocks noRot="1" noChangeAspect="1"/>
          </p:cNvPicPr>
          <p:nvPr>
            <a:wavAudioFile r:embed="rId2" name="~PP138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994904318"/>
      </p:ext>
    </p:extLst>
  </p:cSld>
  <p:clrMapOvr>
    <a:masterClrMapping/>
  </p:clrMapOvr>
  <p:transition advTm="19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Call Message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447800" y="1066800"/>
            <a:ext cx="1828800" cy="1600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Call &lt;</a:t>
            </a:r>
            <a:r>
              <a:rPr lang="en-US" sz="1600" dirty="0" err="1" smtClean="0"/>
              <a:t>ObjectIDType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3276600" y="1143000"/>
            <a:ext cx="4419600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/>
              <a:t>transient</a:t>
            </a:r>
            <a:r>
              <a:rPr lang="en-US" dirty="0" smtClean="0"/>
              <a:t> Method </a:t>
            </a:r>
            <a:r>
              <a:rPr lang="en-US" dirty="0" err="1" smtClean="0"/>
              <a:t>method</a:t>
            </a:r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3276600" y="1654629"/>
            <a:ext cx="4419600" cy="3646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/>
              <a:t>ObjectIDType</a:t>
            </a:r>
            <a:r>
              <a:rPr lang="en-US" dirty="0"/>
              <a:t> </a:t>
            </a:r>
            <a:r>
              <a:rPr lang="en-US" dirty="0" err="1"/>
              <a:t>targetObject</a:t>
            </a:r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3276600" y="2095500"/>
            <a:ext cx="4419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Object[]  </a:t>
            </a:r>
            <a:r>
              <a:rPr lang="en-US" dirty="0" err="1" smtClean="0"/>
              <a:t>args</a:t>
            </a:r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1447800" y="3276600"/>
            <a:ext cx="1828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SerializableCall</a:t>
            </a:r>
            <a:endParaRPr lang="en-US" sz="16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286000" y="2743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362200" y="2819400"/>
            <a:ext cx="18288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e</a:t>
            </a:r>
            <a:r>
              <a:rPr lang="en-US" sz="1600" dirty="0" smtClean="0"/>
              <a:t>xtends &lt;String&gt;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3276600" y="3429000"/>
            <a:ext cx="44196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SerializedMethod</a:t>
            </a:r>
            <a:r>
              <a:rPr lang="en-US" dirty="0" smtClean="0"/>
              <a:t> </a:t>
            </a:r>
            <a:r>
              <a:rPr lang="en-US" dirty="0" err="1" smtClean="0"/>
              <a:t>serializedMethod</a:t>
            </a:r>
            <a:endParaRPr lang="en-US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1447800" y="4572000"/>
            <a:ext cx="1828800" cy="2209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SerializeMethod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3276600" y="4648200"/>
            <a:ext cx="4419600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/>
              <a:t>transient</a:t>
            </a:r>
            <a:r>
              <a:rPr lang="en-US" dirty="0" smtClean="0"/>
              <a:t> Method </a:t>
            </a:r>
            <a:r>
              <a:rPr lang="en-US" dirty="0" err="1" smtClean="0"/>
              <a:t>method</a:t>
            </a:r>
            <a:endParaRPr lang="en-US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3276600" y="6286500"/>
            <a:ext cx="4419600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String[] </a:t>
            </a:r>
            <a:r>
              <a:rPr lang="en-US" dirty="0" err="1"/>
              <a:t>parameterTypeNames</a:t>
            </a:r>
            <a:endParaRPr lang="en-US" dirty="0" smtClean="0"/>
          </a:p>
        </p:txBody>
      </p:sp>
      <p:sp>
        <p:nvSpPr>
          <p:cNvPr id="26" name="Rectangle 25"/>
          <p:cNvSpPr/>
          <p:nvPr/>
        </p:nvSpPr>
        <p:spPr>
          <a:xfrm>
            <a:off x="3276600" y="5181600"/>
            <a:ext cx="4419600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String </a:t>
            </a:r>
            <a:r>
              <a:rPr lang="en-US" dirty="0" err="1" smtClean="0"/>
              <a:t>methodName</a:t>
            </a:r>
            <a:endParaRPr lang="en-US" dirty="0" smtClean="0"/>
          </a:p>
        </p:txBody>
      </p:sp>
      <p:sp>
        <p:nvSpPr>
          <p:cNvPr id="27" name="Rectangle 26"/>
          <p:cNvSpPr/>
          <p:nvPr/>
        </p:nvSpPr>
        <p:spPr>
          <a:xfrm>
            <a:off x="3276600" y="5753100"/>
            <a:ext cx="4419600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String </a:t>
            </a:r>
            <a:r>
              <a:rPr lang="en-US" dirty="0" err="1" smtClean="0"/>
              <a:t>className</a:t>
            </a:r>
            <a:endParaRPr lang="en-US" dirty="0" smtClean="0"/>
          </a:p>
        </p:txBody>
      </p:sp>
      <p:sp>
        <p:nvSpPr>
          <p:cNvPr id="19" name="Rectangle 18"/>
          <p:cNvSpPr/>
          <p:nvPr/>
        </p:nvSpPr>
        <p:spPr>
          <a:xfrm>
            <a:off x="4419600" y="2667000"/>
            <a:ext cx="40386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Except for one abstract factory, rest of GIPC dependent only on Call&lt;String&gt;</a:t>
            </a:r>
            <a:endParaRPr lang="en-US" sz="1600" dirty="0"/>
          </a:p>
        </p:txBody>
      </p:sp>
      <p:pic>
        <p:nvPicPr>
          <p:cNvPr id="21" name="~PP3044.WAV">
            <a:hlinkClick r:id="" action="ppaction://media"/>
          </p:cNvPr>
          <p:cNvPicPr>
            <a:picLocks noRot="1" noChangeAspect="1"/>
          </p:cNvPicPr>
          <p:nvPr>
            <a:wavAudioFile r:embed="rId2" name="~PP304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488507399"/>
      </p:ext>
    </p:extLst>
  </p:cSld>
  <p:clrMapOvr>
    <a:masterClrMapping/>
  </p:clrMapOvr>
  <p:transition advTm="120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4" grpId="0" animBg="1"/>
      <p:bldP spid="17" grpId="0" animBg="1"/>
      <p:bldP spid="18" grpId="0" animBg="1"/>
      <p:bldP spid="20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1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(Aware) </a:t>
            </a:r>
            <a:r>
              <a:rPr lang="en-US" dirty="0" smtClean="0"/>
              <a:t>Serializing a Method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85800" y="3657600"/>
            <a:ext cx="21336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Marshaller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/>
              <a:t>&lt;</a:t>
            </a:r>
            <a:r>
              <a:rPr lang="en-US" dirty="0" err="1"/>
              <a:t>ObjectIdType</a:t>
            </a:r>
            <a:r>
              <a:rPr lang="en-US" dirty="0"/>
              <a:t>&gt;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19400" y="3771900"/>
            <a:ext cx="4876800" cy="952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Call&lt;</a:t>
            </a:r>
            <a:r>
              <a:rPr lang="en-US" dirty="0" err="1"/>
              <a:t>ObjectIdType</a:t>
            </a:r>
            <a:r>
              <a:rPr lang="en-US" dirty="0"/>
              <a:t>&gt; </a:t>
            </a:r>
            <a:r>
              <a:rPr lang="en-US" dirty="0" err="1"/>
              <a:t>marshallCall</a:t>
            </a:r>
            <a:r>
              <a:rPr lang="en-US" dirty="0" smtClean="0"/>
              <a:t>(</a:t>
            </a:r>
          </a:p>
          <a:p>
            <a:pPr algn="ctr"/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ObjectIdType</a:t>
            </a:r>
            <a:r>
              <a:rPr lang="en-US" dirty="0" smtClean="0"/>
              <a:t> </a:t>
            </a:r>
            <a:r>
              <a:rPr lang="en-US" dirty="0" err="1"/>
              <a:t>aTargetObject</a:t>
            </a:r>
            <a:r>
              <a:rPr lang="en-US" dirty="0"/>
              <a:t>, Method </a:t>
            </a:r>
            <a:r>
              <a:rPr lang="en-US" dirty="0" err="1"/>
              <a:t>aMethod</a:t>
            </a:r>
            <a:r>
              <a:rPr lang="en-US" dirty="0"/>
              <a:t>, </a:t>
            </a:r>
            <a:r>
              <a:rPr lang="en-US" dirty="0" smtClean="0"/>
              <a:t>Object</a:t>
            </a:r>
            <a:r>
              <a:rPr lang="en-US" dirty="0"/>
              <a:t>[] </a:t>
            </a:r>
            <a:r>
              <a:rPr lang="en-US" dirty="0" err="1"/>
              <a:t>anArgsList</a:t>
            </a:r>
            <a:r>
              <a:rPr lang="en-US" dirty="0" smtClean="0"/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05000" y="1219200"/>
            <a:ext cx="1828800" cy="2057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Call &lt;</a:t>
            </a:r>
            <a:r>
              <a:rPr lang="en-US" sz="1600" dirty="0" err="1" smtClean="0"/>
              <a:t>ObjectIDType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3733800" y="2024743"/>
            <a:ext cx="2438400" cy="7946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/>
              <a:t>transient</a:t>
            </a:r>
            <a:r>
              <a:rPr lang="en-US" dirty="0" smtClean="0"/>
              <a:t> Method </a:t>
            </a:r>
            <a:r>
              <a:rPr lang="en-US" dirty="0" err="1" smtClean="0"/>
              <a:t>serializableMethod</a:t>
            </a:r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3733800" y="1219200"/>
            <a:ext cx="2438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/>
              <a:t>ObjectIDType</a:t>
            </a:r>
            <a:r>
              <a:rPr lang="en-US" dirty="0"/>
              <a:t> </a:t>
            </a:r>
            <a:r>
              <a:rPr lang="en-US" dirty="0" err="1"/>
              <a:t>targetObject</a:t>
            </a:r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3733800" y="2857500"/>
            <a:ext cx="24384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Object[]  </a:t>
            </a:r>
            <a:r>
              <a:rPr lang="en-US" dirty="0" err="1" smtClean="0"/>
              <a:t>args</a:t>
            </a:r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762000" y="5105400"/>
            <a:ext cx="6705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Marshaller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selected by abstract factory and only component aware of Call&lt;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Stringt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 subtype used  in GIPC</a:t>
            </a:r>
          </a:p>
        </p:txBody>
      </p:sp>
      <p:pic>
        <p:nvPicPr>
          <p:cNvPr id="15" name="~PP1317.WAV">
            <a:hlinkClick r:id="" action="ppaction://media"/>
          </p:cNvPr>
          <p:cNvPicPr>
            <a:picLocks noRot="1" noChangeAspect="1"/>
          </p:cNvPicPr>
          <p:nvPr>
            <a:wavAudioFile r:embed="rId2" name="~PP131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240825266"/>
      </p:ext>
    </p:extLst>
  </p:cSld>
  <p:clrMapOvr>
    <a:masterClrMapping/>
  </p:clrMapOvr>
  <p:transition advTm="47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Processing of Call Message and Return Value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687286" y="1447800"/>
            <a:ext cx="6085114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Generate call message from call</a:t>
            </a:r>
          </a:p>
        </p:txBody>
      </p:sp>
      <p:sp>
        <p:nvSpPr>
          <p:cNvPr id="8" name="Rectangle 7"/>
          <p:cNvSpPr/>
          <p:nvPr/>
        </p:nvSpPr>
        <p:spPr>
          <a:xfrm>
            <a:off x="1687286" y="2345871"/>
            <a:ext cx="6085114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 call message in caller process</a:t>
            </a:r>
          </a:p>
        </p:txBody>
      </p:sp>
      <p:sp>
        <p:nvSpPr>
          <p:cNvPr id="9" name="Rectangle 8"/>
          <p:cNvSpPr/>
          <p:nvPr/>
        </p:nvSpPr>
        <p:spPr>
          <a:xfrm>
            <a:off x="1676400" y="3238500"/>
            <a:ext cx="6085114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Communicate call message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43743" y="4114800"/>
            <a:ext cx="6085114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 call message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process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43743" y="4991100"/>
            <a:ext cx="6085114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Invoke called operation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648200" y="2060121"/>
            <a:ext cx="0" cy="285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648200" y="2914650"/>
            <a:ext cx="0" cy="285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648200" y="3810000"/>
            <a:ext cx="0" cy="285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648200" y="4686300"/>
            <a:ext cx="0" cy="285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~PP2208.WAV">
            <a:hlinkClick r:id="" action="ppaction://media"/>
          </p:cNvPr>
          <p:cNvPicPr>
            <a:picLocks noRot="1" noChangeAspect="1"/>
          </p:cNvPicPr>
          <p:nvPr>
            <a:wavAudioFile r:embed="rId2" name="~PP220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57231083"/>
      </p:ext>
    </p:extLst>
  </p:cSld>
  <p:clrMapOvr>
    <a:masterClrMapping/>
  </p:clrMapOvr>
  <p:transition advTm="123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Processing of Call Message and Return Value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687286" y="1279298"/>
            <a:ext cx="6085114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Possibly create return message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process</a:t>
            </a:r>
          </a:p>
        </p:txBody>
      </p:sp>
      <p:sp>
        <p:nvSpPr>
          <p:cNvPr id="8" name="Rectangle 7"/>
          <p:cNvSpPr/>
          <p:nvPr/>
        </p:nvSpPr>
        <p:spPr>
          <a:xfrm>
            <a:off x="1687286" y="2136548"/>
            <a:ext cx="6085114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Communicate return message to caller process</a:t>
            </a:r>
          </a:p>
        </p:txBody>
      </p:sp>
      <p:sp>
        <p:nvSpPr>
          <p:cNvPr id="9" name="Rectangle 8"/>
          <p:cNvSpPr/>
          <p:nvPr/>
        </p:nvSpPr>
        <p:spPr>
          <a:xfrm>
            <a:off x="1676400" y="2996520"/>
            <a:ext cx="6085114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 return message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process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65514" y="3889149"/>
            <a:ext cx="6085114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Return value to caller operation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14499" y="5029200"/>
            <a:ext cx="6057900" cy="571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Optional steps, not done for simplex ports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669971" y="1850798"/>
            <a:ext cx="0" cy="285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669971" y="2708048"/>
            <a:ext cx="0" cy="285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69971" y="3568020"/>
            <a:ext cx="0" cy="285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~PP1548.WAV">
            <a:hlinkClick r:id="" action="ppaction://media"/>
          </p:cNvPr>
          <p:cNvPicPr>
            <a:picLocks noRot="1" noChangeAspect="1"/>
          </p:cNvPicPr>
          <p:nvPr>
            <a:wavAudioFile r:embed="rId2" name="~PP154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241831625"/>
      </p:ext>
    </p:extLst>
  </p:cSld>
  <p:clrMapOvr>
    <a:masterClrMapping/>
  </p:clrMapOvr>
  <p:transition advTm="52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Awareness: Sun  non-OO RPC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00200" y="1943100"/>
            <a:ext cx="1371600" cy="2324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Sun RPC Library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1800" y="2057400"/>
            <a:ext cx="41910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/>
              <a:t>registerrpc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prognum</a:t>
            </a:r>
            <a:r>
              <a:rPr lang="en-US" dirty="0"/>
              <a:t>, </a:t>
            </a:r>
            <a:r>
              <a:rPr lang="en-US" dirty="0" err="1"/>
              <a:t>versnum</a:t>
            </a:r>
            <a:r>
              <a:rPr lang="en-US" dirty="0"/>
              <a:t>, </a:t>
            </a:r>
            <a:r>
              <a:rPr lang="en-US" dirty="0" err="1"/>
              <a:t>procnum</a:t>
            </a:r>
            <a:r>
              <a:rPr lang="en-US" dirty="0"/>
              <a:t>, </a:t>
            </a:r>
            <a:r>
              <a:rPr lang="en-US" dirty="0" err="1"/>
              <a:t>procaddr</a:t>
            </a:r>
            <a:r>
              <a:rPr lang="en-US" dirty="0"/>
              <a:t>, </a:t>
            </a:r>
            <a:r>
              <a:rPr lang="en-US" dirty="0" err="1"/>
              <a:t>inproc</a:t>
            </a:r>
            <a:r>
              <a:rPr lang="en-US" dirty="0"/>
              <a:t>, </a:t>
            </a:r>
            <a:r>
              <a:rPr lang="en-US" dirty="0" err="1"/>
              <a:t>outproc</a:t>
            </a:r>
            <a:r>
              <a:rPr lang="en-US" dirty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1800" y="2819400"/>
            <a:ext cx="41910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/>
              <a:t>callrpc</a:t>
            </a:r>
            <a:r>
              <a:rPr lang="en-US" dirty="0"/>
              <a:t> (host, </a:t>
            </a:r>
            <a:r>
              <a:rPr lang="en-US" dirty="0" err="1"/>
              <a:t>prognum</a:t>
            </a:r>
            <a:r>
              <a:rPr lang="en-US" dirty="0"/>
              <a:t>, </a:t>
            </a:r>
            <a:r>
              <a:rPr lang="en-US" dirty="0" err="1"/>
              <a:t>versum</a:t>
            </a:r>
            <a:r>
              <a:rPr lang="en-US" dirty="0"/>
              <a:t>, </a:t>
            </a:r>
            <a:r>
              <a:rPr lang="en-US" dirty="0" err="1"/>
              <a:t>procnum</a:t>
            </a:r>
            <a:r>
              <a:rPr lang="en-US" dirty="0"/>
              <a:t>, </a:t>
            </a:r>
            <a:r>
              <a:rPr lang="en-US" dirty="0" err="1"/>
              <a:t>inproc</a:t>
            </a:r>
            <a:r>
              <a:rPr lang="en-US" dirty="0"/>
              <a:t>, </a:t>
            </a:r>
            <a:r>
              <a:rPr lang="en-US" dirty="0" smtClean="0"/>
              <a:t>&amp;in, </a:t>
            </a:r>
            <a:r>
              <a:rPr lang="en-US" dirty="0" err="1"/>
              <a:t>outproc</a:t>
            </a:r>
            <a:r>
              <a:rPr lang="en-US" dirty="0"/>
              <a:t>, </a:t>
            </a:r>
            <a:r>
              <a:rPr lang="en-US" dirty="0" smtClean="0"/>
              <a:t>&amp;out)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1800" y="3581400"/>
            <a:ext cx="4191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svc_run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~PP2679.WAV">
            <a:hlinkClick r:id="" action="ppaction://media"/>
          </p:cNvPr>
          <p:cNvPicPr>
            <a:picLocks noRot="1" noChangeAspect="1"/>
          </p:cNvPicPr>
          <p:nvPr>
            <a:wavAudioFile r:embed="rId1" name="~PP267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6509921"/>
      </p:ext>
    </p:extLst>
  </p:cSld>
  <p:clrMapOvr>
    <a:masterClrMapping/>
  </p:clrMapOvr>
  <p:transition advTm="249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(Aware) Call Initiation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1371600"/>
            <a:ext cx="1295400" cy="2438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NamingRPC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1447800"/>
            <a:ext cx="5486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 call(String </a:t>
            </a:r>
            <a:r>
              <a:rPr lang="en-US" dirty="0" err="1" smtClean="0"/>
              <a:t>aRemoteEnd</a:t>
            </a:r>
            <a:r>
              <a:rPr lang="en-US" dirty="0" smtClean="0"/>
              <a:t>, String </a:t>
            </a:r>
            <a:r>
              <a:rPr lang="en-US" dirty="0" err="1" smtClean="0"/>
              <a:t>anObjectName</a:t>
            </a:r>
            <a:r>
              <a:rPr lang="en-US" dirty="0" smtClean="0"/>
              <a:t>, Method </a:t>
            </a:r>
            <a:r>
              <a:rPr lang="en-US" dirty="0" err="1" smtClean="0"/>
              <a:t>aMethod</a:t>
            </a:r>
            <a:r>
              <a:rPr lang="en-US" dirty="0" smtClean="0"/>
              <a:t>, Object[] </a:t>
            </a:r>
            <a:r>
              <a:rPr lang="en-US" dirty="0" err="1" smtClean="0"/>
              <a:t>args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7800" y="3048000"/>
            <a:ext cx="5486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 call(String </a:t>
            </a:r>
            <a:r>
              <a:rPr lang="en-US" dirty="0" err="1" smtClean="0"/>
              <a:t>aRemoteEnd</a:t>
            </a:r>
            <a:r>
              <a:rPr lang="en-US" dirty="0" smtClean="0"/>
              <a:t>,  Method </a:t>
            </a:r>
            <a:r>
              <a:rPr lang="en-US" dirty="0" err="1" smtClean="0"/>
              <a:t>aMethod</a:t>
            </a:r>
            <a:r>
              <a:rPr lang="en-US" dirty="0" smtClean="0"/>
              <a:t>, Object[] </a:t>
            </a:r>
            <a:r>
              <a:rPr lang="en-US" dirty="0" err="1" smtClean="0"/>
              <a:t>args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2286000"/>
            <a:ext cx="5486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Object call(String </a:t>
            </a:r>
            <a:r>
              <a:rPr lang="en-US" dirty="0" err="1" smtClean="0"/>
              <a:t>aRemoteEnd</a:t>
            </a:r>
            <a:r>
              <a:rPr lang="en-US" dirty="0" smtClean="0"/>
              <a:t>, Class </a:t>
            </a:r>
            <a:r>
              <a:rPr lang="en-US" dirty="0" err="1" smtClean="0"/>
              <a:t>aType</a:t>
            </a:r>
            <a:r>
              <a:rPr lang="en-US" dirty="0" smtClean="0"/>
              <a:t>, Method </a:t>
            </a:r>
            <a:r>
              <a:rPr lang="en-US" dirty="0" err="1" smtClean="0"/>
              <a:t>aMethod</a:t>
            </a:r>
            <a:r>
              <a:rPr lang="en-US" dirty="0" smtClean="0"/>
              <a:t>, Object[] </a:t>
            </a:r>
            <a:r>
              <a:rPr lang="en-US" dirty="0" err="1" smtClean="0"/>
              <a:t>args</a:t>
            </a:r>
            <a:r>
              <a:rPr lang="en-US" dirty="0" smtClean="0"/>
              <a:t>)</a:t>
            </a:r>
          </a:p>
        </p:txBody>
      </p:sp>
      <p:pic>
        <p:nvPicPr>
          <p:cNvPr id="9" name="~PP3161.WAV">
            <a:hlinkClick r:id="" action="ppaction://media"/>
          </p:cNvPr>
          <p:cNvPicPr>
            <a:picLocks noRot="1" noChangeAspect="1"/>
          </p:cNvPicPr>
          <p:nvPr>
            <a:wavAudioFile r:embed="rId1" name="~PP316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958129"/>
      </p:ext>
    </p:extLst>
  </p:cSld>
  <p:clrMapOvr>
    <a:masterClrMapping/>
  </p:clrMapOvr>
  <p:transition advTm="5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Call Initiating Port Code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2400" y="1371600"/>
            <a:ext cx="8656638" cy="480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Object call(String destination, String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objectName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Method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method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Object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Object call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marshallCall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objectName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method,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callSendTrapper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.send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(destination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call);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callSendTrapper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.returnValue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destination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call);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protected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Object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marshallCall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String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objectName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Method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method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Object[]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marshaller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.marshallCall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objectName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method,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Object call(String destination, Class type,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Method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method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Object[]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call (destination,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type.getName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(), method,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Object call(String destination, Method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method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Object[]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){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call(destination,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method.getDeclaringClass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(), method,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5943600"/>
            <a:ext cx="6705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Very little processing in  port</a:t>
            </a:r>
          </a:p>
        </p:txBody>
      </p:sp>
      <p:pic>
        <p:nvPicPr>
          <p:cNvPr id="6" name="~PP3817.WAV">
            <a:hlinkClick r:id="" action="ppaction://media"/>
          </p:cNvPr>
          <p:cNvPicPr>
            <a:picLocks noRot="1" noChangeAspect="1"/>
          </p:cNvPicPr>
          <p:nvPr>
            <a:wavAudioFile r:embed="rId2" name="~PP381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05546919"/>
      </p:ext>
    </p:extLst>
  </p:cSld>
  <p:clrMapOvr>
    <a:masterClrMapping/>
  </p:clrMapOvr>
  <p:transition advTm="65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Simplex Send Trapper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2400" y="1371600"/>
            <a:ext cx="8656638" cy="2895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send(String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Object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aMesage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Tracer.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info(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2A00FF"/>
                </a:solidFill>
                <a:latin typeface="Courier New"/>
              </a:rPr>
              <a:t>"Forwarding </a:t>
            </a:r>
            <a:r>
              <a:rPr lang="en-US" sz="1600" b="1" i="1" dirty="0" smtClean="0">
                <a:solidFill>
                  <a:srgbClr val="2A00FF"/>
                </a:solidFill>
                <a:latin typeface="Courier New"/>
              </a:rPr>
              <a:t>call </a:t>
            </a:r>
            <a:r>
              <a:rPr lang="en-US" sz="1600" b="1" i="1" dirty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aMesage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+ </a:t>
            </a:r>
            <a:endParaRPr lang="en-US" sz="1600" b="1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sz="1600" b="1" i="1" dirty="0" smtClean="0">
                <a:solidFill>
                  <a:srgbClr val="2A00FF"/>
                </a:solidFill>
                <a:latin typeface="Courier New"/>
              </a:rPr>
              <a:t>" </a:t>
            </a:r>
            <a:r>
              <a:rPr lang="en-US" sz="1600" b="1" i="1" dirty="0">
                <a:solidFill>
                  <a:srgbClr val="2A00FF"/>
                </a:solidFill>
                <a:latin typeface="Courier New"/>
              </a:rPr>
              <a:t>to "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destination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.send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aMesage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b="1" dirty="0"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Object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returnValue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Object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Tracer.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info(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2A00FF"/>
                </a:solidFill>
                <a:latin typeface="Courier New"/>
              </a:rPr>
              <a:t>"Waiting for return value of </a:t>
            </a:r>
            <a:r>
              <a:rPr lang="en-US" sz="1600" b="1" i="1" dirty="0" smtClean="0">
                <a:solidFill>
                  <a:srgbClr val="2A00FF"/>
                </a:solidFill>
                <a:latin typeface="Courier New"/>
              </a:rPr>
              <a:t>call “</a:t>
            </a:r>
          </a:p>
          <a:p>
            <a:r>
              <a:rPr lang="en-US" sz="1600" b="1" i="1" dirty="0">
                <a:solidFill>
                  <a:srgbClr val="2A00FF"/>
                </a:solidFill>
                <a:latin typeface="Courier New"/>
              </a:rPr>
              <a:t> </a:t>
            </a:r>
            <a:r>
              <a:rPr lang="en-US" sz="1600" b="1" i="1" dirty="0" smtClean="0">
                <a:solidFill>
                  <a:srgbClr val="2A00FF"/>
                </a:solidFill>
                <a:latin typeface="Courier New"/>
              </a:rPr>
              <a:t>                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+ 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b="1" dirty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simplexSentCallCompleter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.returnValueOfRemoteMethodCall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(Call)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4953000"/>
            <a:ext cx="6705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Code shared by Client and Server RPC Ports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5791200"/>
            <a:ext cx="67056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not do complete processing of call?</a:t>
            </a:r>
          </a:p>
        </p:txBody>
      </p:sp>
      <p:pic>
        <p:nvPicPr>
          <p:cNvPr id="7" name="~PP2235.WAV">
            <a:hlinkClick r:id="" action="ppaction://media"/>
          </p:cNvPr>
          <p:cNvPicPr>
            <a:picLocks noRot="1" noChangeAspect="1"/>
          </p:cNvPicPr>
          <p:nvPr>
            <a:wavAudioFile r:embed="rId2" name="~PP223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287586754"/>
      </p:ext>
    </p:extLst>
  </p:cSld>
  <p:clrMapOvr>
    <a:masterClrMapping/>
  </p:clrMapOvr>
  <p:transition advTm="153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 Call Completer Interface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66800" y="1524000"/>
            <a:ext cx="1828800" cy="13498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SimplexSentCallCompleter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2895600" y="1741714"/>
            <a:ext cx="5203372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Object </a:t>
            </a:r>
            <a:r>
              <a:rPr lang="en-US" dirty="0" err="1"/>
              <a:t>returnValueOfRemoteMethodCall</a:t>
            </a:r>
            <a:r>
              <a:rPr lang="en-US" dirty="0"/>
              <a:t>(String </a:t>
            </a:r>
            <a:r>
              <a:rPr lang="en-US" dirty="0" err="1"/>
              <a:t>aRemoteEndPoint</a:t>
            </a:r>
            <a:r>
              <a:rPr lang="en-US" dirty="0"/>
              <a:t>, Call </a:t>
            </a:r>
            <a:r>
              <a:rPr lang="en-US" dirty="0" err="1"/>
              <a:t>aCall</a:t>
            </a:r>
            <a:r>
              <a:rPr lang="en-US" dirty="0" smtClean="0"/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400" y="3429000"/>
            <a:ext cx="6879772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In simplex case remote procedure  and function call must be asynchronous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4400" y="4343400"/>
            <a:ext cx="6879772" cy="5442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Not clear what should be returned by remote function call</a:t>
            </a:r>
          </a:p>
        </p:txBody>
      </p:sp>
      <p:pic>
        <p:nvPicPr>
          <p:cNvPr id="7" name="~PP569.WAV">
            <a:hlinkClick r:id="" action="ppaction://media"/>
          </p:cNvPr>
          <p:cNvPicPr>
            <a:picLocks noRot="1" noChangeAspect="1"/>
          </p:cNvPicPr>
          <p:nvPr>
            <a:wavAudioFile r:embed="rId2" name="~PP56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975286587"/>
      </p:ext>
    </p:extLst>
  </p:cSld>
  <p:clrMapOvr>
    <a:masterClrMapping/>
  </p:clrMapOvr>
  <p:transition advTm="18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 Call Completer Abstract Class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66800" y="1524000"/>
            <a:ext cx="1828800" cy="13498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SimplexSentCallCompleter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2895600" y="1741714"/>
            <a:ext cx="5203372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Object </a:t>
            </a:r>
            <a:r>
              <a:rPr lang="en-US" dirty="0" err="1"/>
              <a:t>returnValueOfRemoteMethodCall</a:t>
            </a:r>
            <a:r>
              <a:rPr lang="en-US" dirty="0"/>
              <a:t>(String </a:t>
            </a:r>
            <a:r>
              <a:rPr lang="en-US" dirty="0" err="1"/>
              <a:t>aRemoteEndPoint</a:t>
            </a:r>
            <a:r>
              <a:rPr lang="en-US" dirty="0"/>
              <a:t>, Call </a:t>
            </a:r>
            <a:r>
              <a:rPr lang="en-US" dirty="0" err="1"/>
              <a:t>aCall</a:t>
            </a:r>
            <a:r>
              <a:rPr lang="en-US" dirty="0" smtClean="0"/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6800" y="3581400"/>
            <a:ext cx="1850571" cy="2057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AnAbstract</a:t>
            </a:r>
            <a:r>
              <a:rPr lang="en-US" sz="1600" dirty="0" smtClean="0"/>
              <a:t> </a:t>
            </a:r>
            <a:r>
              <a:rPr lang="en-US" sz="1600" dirty="0" err="1" smtClean="0"/>
              <a:t>SimplexSentCallCompleter</a:t>
            </a:r>
            <a:endParaRPr lang="en-US" sz="16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981200" y="2873829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035628" y="3034393"/>
            <a:ext cx="1317172" cy="3646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2950028" y="3657600"/>
            <a:ext cx="5203372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/>
              <a:t>p</a:t>
            </a:r>
            <a:r>
              <a:rPr lang="en-US" b="1" dirty="0" smtClean="0"/>
              <a:t>rotected abstract</a:t>
            </a:r>
            <a:r>
              <a:rPr lang="en-US" dirty="0" smtClean="0"/>
              <a:t> Object </a:t>
            </a:r>
            <a:r>
              <a:rPr lang="en-US" dirty="0" err="1" smtClean="0"/>
              <a:t>returnValueOfRemoteProcedureCall</a:t>
            </a:r>
            <a:r>
              <a:rPr lang="en-US" dirty="0" smtClean="0"/>
              <a:t>(String </a:t>
            </a:r>
            <a:r>
              <a:rPr lang="en-US" dirty="0" err="1"/>
              <a:t>aRemoteEndPoint</a:t>
            </a:r>
            <a:r>
              <a:rPr lang="en-US" dirty="0"/>
              <a:t>, Call </a:t>
            </a:r>
            <a:r>
              <a:rPr lang="en-US" dirty="0" err="1"/>
              <a:t>aCall</a:t>
            </a:r>
            <a:r>
              <a:rPr lang="en-US" dirty="0" smtClean="0"/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50028" y="4620986"/>
            <a:ext cx="5203372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/>
              <a:t>p</a:t>
            </a:r>
            <a:r>
              <a:rPr lang="en-US" b="1" dirty="0" smtClean="0"/>
              <a:t>rotected abstract</a:t>
            </a:r>
            <a:r>
              <a:rPr lang="en-US" dirty="0" smtClean="0"/>
              <a:t> Object </a:t>
            </a:r>
            <a:r>
              <a:rPr lang="en-US" dirty="0" err="1" smtClean="0"/>
              <a:t>returnValueOfRemoteFunctionCall</a:t>
            </a:r>
            <a:r>
              <a:rPr lang="en-US" dirty="0" smtClean="0"/>
              <a:t>(String </a:t>
            </a:r>
            <a:r>
              <a:rPr lang="en-US" dirty="0" err="1"/>
              <a:t>aRemoteEndPoint</a:t>
            </a:r>
            <a:r>
              <a:rPr lang="en-US" dirty="0"/>
              <a:t>, Call </a:t>
            </a:r>
            <a:r>
              <a:rPr lang="en-US" dirty="0" err="1"/>
              <a:t>aCall</a:t>
            </a:r>
            <a:r>
              <a:rPr lang="en-US" dirty="0" smtClean="0"/>
              <a:t>)</a:t>
            </a:r>
          </a:p>
        </p:txBody>
      </p:sp>
      <p:pic>
        <p:nvPicPr>
          <p:cNvPr id="10" name="~PP3491.WAV">
            <a:hlinkClick r:id="" action="ppaction://media"/>
          </p:cNvPr>
          <p:cNvPicPr>
            <a:picLocks noRot="1" noChangeAspect="1"/>
          </p:cNvPicPr>
          <p:nvPr>
            <a:wavAudioFile r:embed="rId1" name="~PP349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4408511"/>
      </p:ext>
    </p:extLst>
  </p:cSld>
  <p:clrMapOvr>
    <a:masterClrMapping/>
  </p:clrMapOvr>
  <p:transition advTm="15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Default Concrete Sent Call Completer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2400" y="1371600"/>
            <a:ext cx="8656638" cy="403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ASimplexSentCallCompleter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AnAbstractSimplexSentCallCompleter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SimplexSentCallCompleter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Object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returnValueOfRemoteProcedureCall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String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aRemoteEndPoint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Object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Object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returnValueOfRemoteFunctionCall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String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aRemoteEndPoint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Object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Call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call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(Call)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error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>
                <a:solidFill>
                  <a:srgbClr val="2A00FF"/>
                </a:solidFill>
                <a:latin typeface="Courier New"/>
              </a:rPr>
              <a:t>"Null returned for call on simplex port of </a:t>
            </a:r>
            <a:endParaRPr lang="en-US" sz="1600" i="1" dirty="0" smtClean="0">
              <a:solidFill>
                <a:srgbClr val="2A00FF"/>
              </a:solidFill>
              <a:latin typeface="Courier New"/>
            </a:endParaRPr>
          </a:p>
          <a:p>
            <a:r>
              <a:rPr lang="en-US" sz="1600" i="1" dirty="0">
                <a:solidFill>
                  <a:srgbClr val="2A00FF"/>
                </a:solidFill>
                <a:latin typeface="Courier New"/>
              </a:rPr>
              <a:t> </a:t>
            </a:r>
            <a:r>
              <a:rPr lang="en-US" sz="1600" i="1" dirty="0" smtClean="0">
                <a:solidFill>
                  <a:srgbClr val="2A00FF"/>
                </a:solidFill>
                <a:latin typeface="Courier New"/>
              </a:rPr>
              <a:t>                method</a:t>
            </a:r>
            <a:r>
              <a:rPr lang="en-US" sz="1600" i="1" dirty="0">
                <a:solidFill>
                  <a:srgbClr val="2A00FF"/>
                </a:solidFill>
                <a:latin typeface="Courier New"/>
              </a:rPr>
              <a:t>: "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call.getMethod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getName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());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5638800"/>
            <a:ext cx="6705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Semantics of completion can be changed without understanding rest of code</a:t>
            </a:r>
          </a:p>
        </p:txBody>
      </p:sp>
      <p:pic>
        <p:nvPicPr>
          <p:cNvPr id="6" name="~PP375.WAV">
            <a:hlinkClick r:id="" action="ppaction://media"/>
          </p:cNvPr>
          <p:cNvPicPr>
            <a:picLocks noRot="1" noChangeAspect="1"/>
          </p:cNvPicPr>
          <p:nvPr>
            <a:wavAudioFile r:embed="rId2" name="~PP37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066038870"/>
      </p:ext>
    </p:extLst>
  </p:cSld>
  <p:clrMapOvr>
    <a:masterClrMapping/>
  </p:clrMapOvr>
  <p:transition advTm="45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Receiving Server Port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4800" y="1371600"/>
            <a:ext cx="8001000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messageReceived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aSource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Object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getReceiveTrapper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notifyPortReceive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aSource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dirty="0"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400" y="3276600"/>
            <a:ext cx="6705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Delegates to receive trapper, does little processing</a:t>
            </a:r>
          </a:p>
        </p:txBody>
      </p:sp>
      <p:pic>
        <p:nvPicPr>
          <p:cNvPr id="6" name="~PP1750.WAV">
            <a:hlinkClick r:id="" action="ppaction://media"/>
          </p:cNvPr>
          <p:cNvPicPr>
            <a:picLocks noRot="1" noChangeAspect="1"/>
          </p:cNvPicPr>
          <p:nvPr>
            <a:wavAudioFile r:embed="rId2" name="~PP175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10029722"/>
      </p:ext>
    </p:extLst>
  </p:cSld>
  <p:clrMapOvr>
    <a:masterClrMapping/>
  </p:clrMapOvr>
  <p:transition advTm="124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Simplex Receive Trapper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4800" y="1371600"/>
            <a:ext cx="8351838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notifyPortReceive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remoteEnd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Object message)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Tracer.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info(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2A00FF"/>
                </a:solidFill>
                <a:latin typeface="Courier New"/>
              </a:rPr>
              <a:t>" Processing serialized call:"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+ </a:t>
            </a:r>
            <a:endParaRPr lang="en-US" sz="1600" b="1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           message 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+ </a:t>
            </a:r>
            <a:r>
              <a:rPr lang="en-US" sz="1600" b="1" i="1" dirty="0">
                <a:solidFill>
                  <a:srgbClr val="2A00FF"/>
                </a:solidFill>
                <a:latin typeface="Courier New"/>
              </a:rPr>
              <a:t>" from:"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remoteEnd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(message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instanceof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Call)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receivedCallInvoker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messageReceived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remoteEnd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(Call) message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else</a:t>
            </a:r>
            <a:endParaRPr lang="en-US" sz="1600" b="1" dirty="0">
              <a:solidFill>
                <a:srgbClr val="7F0055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destination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.notifyPortReceive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remoteEnd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message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dirty="0"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" y="4724400"/>
            <a:ext cx="6705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Code shared by client and server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rpc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ports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5715000"/>
            <a:ext cx="6705600" cy="914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not do complete processing in trapper?</a:t>
            </a:r>
          </a:p>
        </p:txBody>
      </p:sp>
      <p:pic>
        <p:nvPicPr>
          <p:cNvPr id="7" name="~PP26.WAV">
            <a:hlinkClick r:id="" action="ppaction://media"/>
          </p:cNvPr>
          <p:cNvPicPr>
            <a:picLocks noRot="1" noChangeAspect="1"/>
          </p:cNvPicPr>
          <p:nvPr>
            <a:wavAudioFile r:embed="rId2" name="~PP2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133330466"/>
      </p:ext>
    </p:extLst>
  </p:cSld>
  <p:clrMapOvr>
    <a:masterClrMapping/>
  </p:clrMapOvr>
  <p:transition advTm="30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Received Call Invoker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" y="1295400"/>
            <a:ext cx="1676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ReceivedCall</a:t>
            </a:r>
            <a:r>
              <a:rPr lang="en-US" sz="1600" dirty="0" smtClean="0"/>
              <a:t> Invoker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1981200" y="1371600"/>
            <a:ext cx="3276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messageReceived</a:t>
            </a:r>
            <a:r>
              <a:rPr lang="en-US" dirty="0" smtClean="0"/>
              <a:t> (String </a:t>
            </a:r>
            <a:r>
              <a:rPr lang="en-US" dirty="0" err="1" smtClean="0"/>
              <a:t>aSource</a:t>
            </a:r>
            <a:r>
              <a:rPr lang="en-US" dirty="0" smtClean="0"/>
              <a:t>, Object </a:t>
            </a:r>
            <a:r>
              <a:rPr lang="en-US" dirty="0" err="1" smtClean="0"/>
              <a:t>aMessage</a:t>
            </a:r>
            <a:r>
              <a:rPr lang="en-US" dirty="0" smtClean="0"/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3222171"/>
            <a:ext cx="1828800" cy="15784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AnAbstract</a:t>
            </a:r>
            <a:r>
              <a:rPr lang="en-US" sz="1600" dirty="0" smtClean="0"/>
              <a:t> </a:t>
            </a:r>
            <a:r>
              <a:rPr lang="en-US" sz="1600" dirty="0" err="1" smtClean="0"/>
              <a:t>ReceivedCall</a:t>
            </a:r>
            <a:r>
              <a:rPr lang="en-US" sz="1600" dirty="0" smtClean="0"/>
              <a:t> Invoker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724694" y="2780506"/>
            <a:ext cx="838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133600" y="3276600"/>
            <a:ext cx="41910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abstract </a:t>
            </a:r>
            <a:r>
              <a:rPr lang="en-US" dirty="0" err="1" smtClean="0"/>
              <a:t>handleFunctionReturn</a:t>
            </a:r>
            <a:r>
              <a:rPr lang="en-US" dirty="0" smtClean="0"/>
              <a:t> (String </a:t>
            </a:r>
            <a:r>
              <a:rPr lang="en-US" dirty="0" err="1" smtClean="0"/>
              <a:t>aSender</a:t>
            </a:r>
            <a:r>
              <a:rPr lang="en-US" dirty="0" smtClean="0"/>
              <a:t>, Object </a:t>
            </a:r>
            <a:r>
              <a:rPr lang="en-US" dirty="0" err="1" smtClean="0"/>
              <a:t>aRetVal</a:t>
            </a:r>
            <a:r>
              <a:rPr lang="en-US" dirty="0" smtClean="0"/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133600" y="4038600"/>
            <a:ext cx="41910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abstract </a:t>
            </a:r>
            <a:r>
              <a:rPr lang="en-US" dirty="0" err="1" smtClean="0"/>
              <a:t>handleProcedureReturn</a:t>
            </a:r>
            <a:r>
              <a:rPr lang="en-US" dirty="0" smtClean="0"/>
              <a:t> (String </a:t>
            </a:r>
            <a:r>
              <a:rPr lang="en-US" dirty="0" err="1" smtClean="0"/>
              <a:t>aSender</a:t>
            </a:r>
            <a:r>
              <a:rPr lang="en-US" dirty="0" smtClean="0"/>
              <a:t>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8200" y="5767892"/>
            <a:ext cx="6705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change procedure and function return without understanding communication flow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8200" y="4953000"/>
            <a:ext cx="6781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Translates received  call message into invocation of method in server object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12344069" flipV="1">
            <a:off x="3457765" y="2022982"/>
            <a:ext cx="2760086" cy="1122187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 constraining format of call message</a:t>
            </a:r>
            <a:endParaRPr lang="en-US" dirty="0"/>
          </a:p>
        </p:txBody>
      </p:sp>
      <p:pic>
        <p:nvPicPr>
          <p:cNvPr id="13" name="~PP2781.WAV">
            <a:hlinkClick r:id="" action="ppaction://media"/>
          </p:cNvPr>
          <p:cNvPicPr>
            <a:picLocks noRot="1" noChangeAspect="1"/>
          </p:cNvPicPr>
          <p:nvPr>
            <a:wavAudioFile r:embed="rId2" name="~PP278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76375459"/>
      </p:ext>
    </p:extLst>
  </p:cSld>
  <p:clrMapOvr>
    <a:masterClrMapping/>
  </p:clrMapOvr>
  <p:transition advTm="27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16" grpId="0" animBg="1"/>
      <p:bldP spid="17" grpId="0" animBg="1"/>
      <p:bldP spid="19" grpId="0" animBg="1"/>
      <p:bldP spid="10" grpId="0" animBg="1"/>
      <p:bldP spid="1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Abstract Received Call Invoker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4800" y="1371600"/>
            <a:ext cx="8351838" cy="480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messageReceived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aSender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Call&lt;String&gt;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aCall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(Call&lt;String&gt;)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Object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targetObject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rpcRegistry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.getServer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aCall.getTargetObject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targetObject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throw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RPCOnUnregisteredObjectException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aCall.getTargetObject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Object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invokeMethod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aCall.getMethod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targetObject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	               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aCall.getArgs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isProcedure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aCall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handleProcedureReturn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aSender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else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handleFunctionReturn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aSender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dirty="0" smtClean="0"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4600" y="5715000"/>
            <a:ext cx="45720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 message argument gives flexibility in changing call message type, but requires casting</a:t>
            </a:r>
          </a:p>
        </p:txBody>
      </p:sp>
      <p:pic>
        <p:nvPicPr>
          <p:cNvPr id="7" name="~PP1734.WAV">
            <a:hlinkClick r:id="" action="ppaction://media"/>
          </p:cNvPr>
          <p:cNvPicPr>
            <a:picLocks noRot="1" noChangeAspect="1"/>
          </p:cNvPicPr>
          <p:nvPr>
            <a:wavAudioFile r:embed="rId2" name="~PP173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133330466"/>
      </p:ext>
    </p:extLst>
  </p:cSld>
  <p:clrMapOvr>
    <a:masterClrMapping/>
  </p:clrMapOvr>
  <p:transition advTm="72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11728" y="2928257"/>
            <a:ext cx="2269672" cy="805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smtClean="0"/>
              <a:t>#define PROG_NUM 1</a:t>
            </a:r>
          </a:p>
          <a:p>
            <a:r>
              <a:rPr lang="en-US" sz="1400" dirty="0" smtClean="0"/>
              <a:t>#</a:t>
            </a:r>
            <a:r>
              <a:rPr lang="en-US" sz="1400" dirty="0"/>
              <a:t>define </a:t>
            </a:r>
            <a:r>
              <a:rPr lang="en-US" sz="1400" dirty="0" smtClean="0"/>
              <a:t>VERS_NUM </a:t>
            </a:r>
            <a:r>
              <a:rPr lang="en-US" sz="1400" dirty="0"/>
              <a:t>0 </a:t>
            </a:r>
            <a:endParaRPr lang="en-US" sz="1400" dirty="0" smtClean="0"/>
          </a:p>
          <a:p>
            <a:r>
              <a:rPr lang="en-US" sz="1400" dirty="0" smtClean="0"/>
              <a:t>#</a:t>
            </a:r>
            <a:r>
              <a:rPr lang="en-US" sz="1400" dirty="0"/>
              <a:t>define </a:t>
            </a:r>
            <a:r>
              <a:rPr lang="en-US" sz="1400" dirty="0" smtClean="0"/>
              <a:t>ADD_NUM 0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Awareness: Sun  non-OO RPC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63886" y="4337957"/>
            <a:ext cx="28575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/>
              <a:t>float</a:t>
            </a:r>
            <a:r>
              <a:rPr lang="en-US" sz="1400" dirty="0"/>
              <a:t> add (s)</a:t>
            </a:r>
          </a:p>
          <a:p>
            <a:r>
              <a:rPr lang="en-US" sz="1400" dirty="0" smtClean="0"/>
              <a:t>S </a:t>
            </a:r>
            <a:r>
              <a:rPr lang="en-US" sz="1400" dirty="0"/>
              <a:t>*s;</a:t>
            </a:r>
          </a:p>
          <a:p>
            <a:r>
              <a:rPr lang="en-US" sz="1400" dirty="0"/>
              <a:t>{</a:t>
            </a:r>
          </a:p>
          <a:p>
            <a:r>
              <a:rPr lang="en-US" sz="1400" dirty="0"/>
              <a:t>    </a:t>
            </a:r>
            <a:r>
              <a:rPr lang="en-US" sz="1400" b="1" dirty="0"/>
              <a:t>return</a:t>
            </a:r>
            <a:r>
              <a:rPr lang="en-US" sz="1400" dirty="0"/>
              <a:t> (s-&gt;f1 + s-&gt;f2</a:t>
            </a:r>
            <a:r>
              <a:rPr lang="en-US" sz="1400" dirty="0" smtClean="0"/>
              <a:t>);</a:t>
            </a:r>
          </a:p>
          <a:p>
            <a:r>
              <a:rPr lang="en-US" sz="1400" dirty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544285" y="4509405"/>
            <a:ext cx="3755571" cy="16246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/>
              <a:t>S *s;</a:t>
            </a:r>
          </a:p>
          <a:p>
            <a:r>
              <a:rPr lang="en-US" sz="1400" b="1" dirty="0"/>
              <a:t>float</a:t>
            </a:r>
            <a:r>
              <a:rPr lang="en-US" sz="1400" dirty="0"/>
              <a:t> *result</a:t>
            </a:r>
            <a:r>
              <a:rPr lang="en-US" sz="1400" dirty="0" smtClean="0"/>
              <a:t>;</a:t>
            </a:r>
            <a:endParaRPr lang="en-US" sz="1400" dirty="0"/>
          </a:p>
          <a:p>
            <a:r>
              <a:rPr lang="en-US" sz="1400" dirty="0"/>
              <a:t>s-&gt;f1 = 3;</a:t>
            </a:r>
          </a:p>
          <a:p>
            <a:r>
              <a:rPr lang="en-US" sz="1400" dirty="0"/>
              <a:t>s-f2 = 4.12</a:t>
            </a:r>
            <a:r>
              <a:rPr lang="en-US" sz="1400" dirty="0" smtClean="0"/>
              <a:t>;</a:t>
            </a:r>
            <a:endParaRPr lang="en-US" sz="1400" dirty="0"/>
          </a:p>
          <a:p>
            <a:r>
              <a:rPr lang="en-US" sz="1400" dirty="0" err="1"/>
              <a:t>callrpc</a:t>
            </a:r>
            <a:r>
              <a:rPr lang="en-US" sz="1400" dirty="0"/>
              <a:t> (host, </a:t>
            </a:r>
            <a:r>
              <a:rPr lang="en-US" sz="1400" dirty="0" smtClean="0"/>
              <a:t>PROG_NUM, VERS_NUM,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ADD_NUM, </a:t>
            </a:r>
            <a:r>
              <a:rPr lang="en-US" sz="1400" dirty="0" err="1"/>
              <a:t>xdr_s</a:t>
            </a:r>
            <a:r>
              <a:rPr lang="en-US" sz="1400" dirty="0"/>
              <a:t>, s, </a:t>
            </a:r>
            <a:r>
              <a:rPr lang="en-US" sz="1400" dirty="0" err="1"/>
              <a:t>xdr_float</a:t>
            </a:r>
            <a:r>
              <a:rPr lang="en-US" sz="1400" dirty="0"/>
              <a:t>, result);</a:t>
            </a:r>
          </a:p>
          <a:p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800600" y="1752600"/>
            <a:ext cx="2558143" cy="17634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err="1"/>
              <a:t>xdr_s</a:t>
            </a:r>
            <a:r>
              <a:rPr lang="en-US" sz="1400" dirty="0"/>
              <a:t> (</a:t>
            </a:r>
            <a:r>
              <a:rPr lang="en-US" sz="1400" dirty="0" err="1"/>
              <a:t>xdrsp</a:t>
            </a:r>
            <a:r>
              <a:rPr lang="en-US" sz="1400" dirty="0"/>
              <a:t>, </a:t>
            </a:r>
            <a:r>
              <a:rPr lang="en-US" sz="1400" dirty="0" err="1"/>
              <a:t>arg</a:t>
            </a:r>
            <a:r>
              <a:rPr lang="en-US" sz="1400" dirty="0"/>
              <a:t>)</a:t>
            </a:r>
          </a:p>
          <a:p>
            <a:r>
              <a:rPr lang="en-US" sz="1400" dirty="0" smtClean="0"/>
              <a:t>XDRS </a:t>
            </a:r>
            <a:r>
              <a:rPr lang="en-US" sz="1400" dirty="0"/>
              <a:t>*</a:t>
            </a:r>
            <a:r>
              <a:rPr lang="en-US" sz="1400" dirty="0" err="1"/>
              <a:t>xdrsp</a:t>
            </a:r>
            <a:r>
              <a:rPr lang="en-US" sz="1400" dirty="0"/>
              <a:t>;</a:t>
            </a:r>
          </a:p>
          <a:p>
            <a:r>
              <a:rPr lang="en-US" sz="1400" dirty="0" smtClean="0"/>
              <a:t>S </a:t>
            </a:r>
            <a:r>
              <a:rPr lang="en-US" sz="1400" dirty="0"/>
              <a:t>*</a:t>
            </a:r>
            <a:r>
              <a:rPr lang="en-US" sz="1400" dirty="0" err="1"/>
              <a:t>arg</a:t>
            </a:r>
            <a:r>
              <a:rPr lang="en-US" sz="1400" dirty="0" smtClean="0"/>
              <a:t>; </a:t>
            </a:r>
          </a:p>
          <a:p>
            <a:r>
              <a:rPr lang="en-US" sz="1400" dirty="0" smtClean="0"/>
              <a:t>{</a:t>
            </a:r>
            <a:endParaRPr lang="en-US" sz="1400" dirty="0"/>
          </a:p>
          <a:p>
            <a:r>
              <a:rPr lang="en-US" sz="1400" dirty="0"/>
              <a:t>    </a:t>
            </a:r>
            <a:r>
              <a:rPr lang="en-US" sz="1400" dirty="0" err="1"/>
              <a:t>xdr_int</a:t>
            </a:r>
            <a:r>
              <a:rPr lang="en-US" sz="1400" dirty="0"/>
              <a:t> (</a:t>
            </a:r>
            <a:r>
              <a:rPr lang="en-US" sz="1400" dirty="0" err="1"/>
              <a:t>xdrsp</a:t>
            </a:r>
            <a:r>
              <a:rPr lang="en-US" sz="1400" dirty="0"/>
              <a:t>, &amp;</a:t>
            </a:r>
            <a:r>
              <a:rPr lang="en-US" sz="1400" dirty="0" err="1"/>
              <a:t>arg</a:t>
            </a:r>
            <a:r>
              <a:rPr lang="en-US" sz="1400" dirty="0"/>
              <a:t>-&gt;f1);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xdr_float</a:t>
            </a:r>
            <a:r>
              <a:rPr lang="en-US" sz="1400" dirty="0"/>
              <a:t> (</a:t>
            </a:r>
            <a:r>
              <a:rPr lang="en-US" sz="1400" dirty="0" err="1"/>
              <a:t>xdrsp</a:t>
            </a:r>
            <a:r>
              <a:rPr lang="en-US" sz="1400" dirty="0"/>
              <a:t>, &amp;</a:t>
            </a:r>
            <a:r>
              <a:rPr lang="en-US" sz="1400" dirty="0" err="1"/>
              <a:t>arg</a:t>
            </a:r>
            <a:r>
              <a:rPr lang="en-US" sz="1400" dirty="0"/>
              <a:t>-&gt;f2);</a:t>
            </a:r>
          </a:p>
          <a:p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8" name="Rounded Rectangle 7"/>
          <p:cNvSpPr/>
          <p:nvPr/>
        </p:nvSpPr>
        <p:spPr>
          <a:xfrm>
            <a:off x="3684814" y="990600"/>
            <a:ext cx="12954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9600" y="5900056"/>
            <a:ext cx="4419600" cy="9507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dirty="0" err="1" smtClean="0"/>
              <a:t>registerrpc</a:t>
            </a:r>
            <a:r>
              <a:rPr lang="en-US" sz="1400" dirty="0" smtClean="0"/>
              <a:t> </a:t>
            </a:r>
            <a:r>
              <a:rPr lang="en-US" sz="1400" dirty="0"/>
              <a:t>(</a:t>
            </a:r>
            <a:r>
              <a:rPr lang="en-US" sz="1400" dirty="0" smtClean="0"/>
              <a:t>PROG_NUM, VERS_NUM, ADD_NUM,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add</a:t>
            </a:r>
            <a:r>
              <a:rPr lang="en-US" sz="1400" dirty="0"/>
              <a:t>, </a:t>
            </a:r>
            <a:r>
              <a:rPr lang="en-US" sz="1400" dirty="0" err="1"/>
              <a:t>xdr_s</a:t>
            </a:r>
            <a:r>
              <a:rPr lang="en-US" sz="1400" dirty="0"/>
              <a:t>, </a:t>
            </a:r>
            <a:r>
              <a:rPr lang="en-US" sz="1400" dirty="0" err="1"/>
              <a:t>xdr_float</a:t>
            </a:r>
            <a:r>
              <a:rPr lang="en-US" sz="1400" dirty="0"/>
              <a:t> ) </a:t>
            </a:r>
            <a:r>
              <a:rPr lang="en-US" sz="1400" dirty="0" smtClean="0"/>
              <a:t>;</a:t>
            </a:r>
          </a:p>
          <a:p>
            <a:r>
              <a:rPr lang="en-US" sz="1400" dirty="0" err="1"/>
              <a:t>s</a:t>
            </a:r>
            <a:r>
              <a:rPr lang="en-US" sz="1400" dirty="0" err="1" smtClean="0"/>
              <a:t>vc_run</a:t>
            </a:r>
            <a:r>
              <a:rPr lang="en-US" sz="1400" dirty="0" smtClean="0"/>
              <a:t>();</a:t>
            </a:r>
            <a:endParaRPr lang="en-US" sz="1400" dirty="0"/>
          </a:p>
        </p:txBody>
      </p:sp>
      <p:sp>
        <p:nvSpPr>
          <p:cNvPr id="10" name="Rounded Rectangle 9"/>
          <p:cNvSpPr/>
          <p:nvPr/>
        </p:nvSpPr>
        <p:spPr>
          <a:xfrm>
            <a:off x="5649686" y="3733800"/>
            <a:ext cx="12954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Callee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90651" y="3810000"/>
            <a:ext cx="12954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aller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62491" y="1600200"/>
            <a:ext cx="2269672" cy="11756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400" b="1" dirty="0" err="1" smtClean="0"/>
              <a:t>typedef</a:t>
            </a:r>
            <a:r>
              <a:rPr lang="en-US" sz="1400" dirty="0" smtClean="0"/>
              <a:t> </a:t>
            </a:r>
            <a:r>
              <a:rPr lang="en-US" sz="1400" b="1" dirty="0" err="1"/>
              <a:t>struct</a:t>
            </a:r>
            <a:r>
              <a:rPr lang="en-US" sz="1400" dirty="0"/>
              <a:t> {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</a:t>
            </a:r>
            <a:r>
              <a:rPr lang="en-US" sz="1400" b="1" dirty="0" err="1" smtClean="0"/>
              <a:t>int</a:t>
            </a:r>
            <a:r>
              <a:rPr lang="en-US" sz="1400" dirty="0" smtClean="0"/>
              <a:t> </a:t>
            </a:r>
            <a:r>
              <a:rPr lang="en-US" sz="1400" dirty="0"/>
              <a:t>f1;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</a:t>
            </a:r>
            <a:r>
              <a:rPr lang="en-US" sz="1400" b="1" dirty="0" smtClean="0"/>
              <a:t>float</a:t>
            </a:r>
            <a:r>
              <a:rPr lang="en-US" sz="1400" dirty="0" smtClean="0"/>
              <a:t> </a:t>
            </a:r>
            <a:r>
              <a:rPr lang="en-US" sz="1400" dirty="0"/>
              <a:t>f2 </a:t>
            </a:r>
            <a:endParaRPr lang="en-US" sz="1400" dirty="0" smtClean="0"/>
          </a:p>
          <a:p>
            <a:r>
              <a:rPr lang="en-US" sz="1400" dirty="0" smtClean="0"/>
              <a:t>} </a:t>
            </a:r>
            <a:r>
              <a:rPr lang="en-US" sz="1400" dirty="0"/>
              <a:t>S; </a:t>
            </a:r>
            <a:endParaRPr lang="en-US" sz="1400" dirty="0" smtClean="0"/>
          </a:p>
          <a:p>
            <a:r>
              <a:rPr lang="en-US" sz="1400" b="1" dirty="0" smtClean="0"/>
              <a:t>extern</a:t>
            </a:r>
            <a:r>
              <a:rPr lang="en-US" sz="1400" dirty="0" smtClean="0"/>
              <a:t> </a:t>
            </a:r>
            <a:r>
              <a:rPr lang="en-US" sz="1400" b="1" dirty="0"/>
              <a:t>float</a:t>
            </a:r>
            <a:r>
              <a:rPr lang="en-US" sz="1400" dirty="0"/>
              <a:t> add (); 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30085" y="5321751"/>
            <a:ext cx="2710043" cy="31705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6612454">
            <a:off x="2838895" y="4419222"/>
            <a:ext cx="1365604" cy="389105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Port (Scope)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1311728" y="2928257"/>
            <a:ext cx="2062842" cy="4572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9743160">
            <a:off x="-92828" y="5710805"/>
            <a:ext cx="1509850" cy="849213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Site independent operation id</a:t>
            </a:r>
            <a:endParaRPr lang="en-US" sz="1400" dirty="0"/>
          </a:p>
        </p:txBody>
      </p:sp>
      <p:sp>
        <p:nvSpPr>
          <p:cNvPr id="19" name="Right Arrow 18"/>
          <p:cNvSpPr/>
          <p:nvPr/>
        </p:nvSpPr>
        <p:spPr>
          <a:xfrm rot="3244497">
            <a:off x="1283425" y="4834605"/>
            <a:ext cx="1509850" cy="604518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Single parameter</a:t>
            </a:r>
            <a:endParaRPr lang="en-US" sz="1400" dirty="0"/>
          </a:p>
        </p:txBody>
      </p:sp>
      <p:sp>
        <p:nvSpPr>
          <p:cNvPr id="20" name="Right Arrow 19"/>
          <p:cNvSpPr/>
          <p:nvPr/>
        </p:nvSpPr>
        <p:spPr>
          <a:xfrm rot="19506466">
            <a:off x="782504" y="6019027"/>
            <a:ext cx="1509850" cy="604518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Parameter </a:t>
            </a:r>
            <a:r>
              <a:rPr lang="en-US" sz="1400" dirty="0" err="1" smtClean="0"/>
              <a:t>serializer</a:t>
            </a:r>
            <a:endParaRPr lang="en-US" sz="1400" dirty="0"/>
          </a:p>
        </p:txBody>
      </p:sp>
      <p:sp>
        <p:nvSpPr>
          <p:cNvPr id="21" name="Right Arrow 20"/>
          <p:cNvSpPr/>
          <p:nvPr/>
        </p:nvSpPr>
        <p:spPr>
          <a:xfrm rot="19506466">
            <a:off x="2348339" y="6019027"/>
            <a:ext cx="1509850" cy="604518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Result location</a:t>
            </a:r>
            <a:endParaRPr lang="en-US" sz="1400" dirty="0"/>
          </a:p>
        </p:txBody>
      </p:sp>
      <p:sp>
        <p:nvSpPr>
          <p:cNvPr id="22" name="Right Arrow 21"/>
          <p:cNvSpPr/>
          <p:nvPr/>
        </p:nvSpPr>
        <p:spPr>
          <a:xfrm rot="19506466">
            <a:off x="1609997" y="5994536"/>
            <a:ext cx="1509850" cy="604518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Result </a:t>
            </a:r>
            <a:r>
              <a:rPr lang="en-US" sz="1400" dirty="0" err="1" smtClean="0"/>
              <a:t>deserializer</a:t>
            </a:r>
            <a:endParaRPr lang="en-US" sz="1400" dirty="0"/>
          </a:p>
        </p:txBody>
      </p:sp>
      <p:sp>
        <p:nvSpPr>
          <p:cNvPr id="23" name="Right Arrow 22"/>
          <p:cNvSpPr/>
          <p:nvPr/>
        </p:nvSpPr>
        <p:spPr>
          <a:xfrm rot="2114010">
            <a:off x="3916317" y="5654374"/>
            <a:ext cx="1735840" cy="468648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Implementation</a:t>
            </a:r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5518682" y="6066064"/>
            <a:ext cx="2177517" cy="258536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5565785">
            <a:off x="7141037" y="4702624"/>
            <a:ext cx="1671010" cy="943995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Site independent operation id</a:t>
            </a:r>
            <a:endParaRPr lang="en-US" sz="1400" dirty="0"/>
          </a:p>
        </p:txBody>
      </p:sp>
      <p:sp>
        <p:nvSpPr>
          <p:cNvPr id="27" name="Right Arrow 26"/>
          <p:cNvSpPr/>
          <p:nvPr/>
        </p:nvSpPr>
        <p:spPr>
          <a:xfrm rot="3438496">
            <a:off x="4753739" y="5188480"/>
            <a:ext cx="1365604" cy="389105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Port (Scope)</a:t>
            </a:r>
            <a:endParaRPr lang="en-US" sz="1400" dirty="0"/>
          </a:p>
        </p:txBody>
      </p:sp>
      <p:sp>
        <p:nvSpPr>
          <p:cNvPr id="28" name="Right Arrow 27"/>
          <p:cNvSpPr/>
          <p:nvPr/>
        </p:nvSpPr>
        <p:spPr>
          <a:xfrm rot="4623012">
            <a:off x="5290610" y="5323918"/>
            <a:ext cx="1509850" cy="604518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Parameter de-</a:t>
            </a:r>
            <a:r>
              <a:rPr lang="en-US" sz="1400" dirty="0" err="1" smtClean="0"/>
              <a:t>serializer</a:t>
            </a:r>
            <a:endParaRPr lang="en-US" sz="1400" dirty="0"/>
          </a:p>
        </p:txBody>
      </p:sp>
      <p:sp>
        <p:nvSpPr>
          <p:cNvPr id="29" name="Right Arrow 28"/>
          <p:cNvSpPr/>
          <p:nvPr/>
        </p:nvSpPr>
        <p:spPr>
          <a:xfrm rot="4746842">
            <a:off x="5957223" y="5170474"/>
            <a:ext cx="1509850" cy="604518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Result de-</a:t>
            </a:r>
            <a:r>
              <a:rPr lang="en-US" sz="1400" dirty="0" err="1" smtClean="0"/>
              <a:t>serializer</a:t>
            </a:r>
            <a:endParaRPr lang="en-US" sz="1400" dirty="0"/>
          </a:p>
        </p:txBody>
      </p:sp>
      <p:sp>
        <p:nvSpPr>
          <p:cNvPr id="30" name="Rounded Rectangle 29"/>
          <p:cNvSpPr/>
          <p:nvPr/>
        </p:nvSpPr>
        <p:spPr>
          <a:xfrm>
            <a:off x="1572371" y="1143000"/>
            <a:ext cx="1477556" cy="381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Add Interface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443038" y="1219200"/>
            <a:ext cx="1477556" cy="381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XDR Routines</a:t>
            </a:r>
          </a:p>
        </p:txBody>
      </p:sp>
      <p:pic>
        <p:nvPicPr>
          <p:cNvPr id="31" name="~PP1063.WAV">
            <a:hlinkClick r:id="" action="ppaction://media"/>
          </p:cNvPr>
          <p:cNvPicPr>
            <a:picLocks noRot="1" noChangeAspect="1"/>
          </p:cNvPicPr>
          <p:nvPr>
            <a:wavAudioFile r:embed="rId2" name="~PP106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97691291"/>
      </p:ext>
    </p:extLst>
  </p:cSld>
  <p:clrMapOvr>
    <a:masterClrMapping/>
  </p:clrMapOvr>
  <p:transition advTm="264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Simplex Received Call Invoker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1371600"/>
            <a:ext cx="8504238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protected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handleFunctionReturn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(String sender,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error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2A00FF"/>
                </a:solidFill>
                <a:latin typeface="Courier New"/>
              </a:rPr>
              <a:t>"Ignoring return </a:t>
            </a:r>
            <a:r>
              <a:rPr lang="en-US" sz="1600" i="1" dirty="0" err="1" smtClean="0">
                <a:solidFill>
                  <a:srgbClr val="2A00FF"/>
                </a:solidFill>
                <a:latin typeface="Courier New"/>
              </a:rPr>
              <a:t>val</a:t>
            </a:r>
            <a:r>
              <a:rPr lang="en-US" sz="1600" i="1" dirty="0" smtClean="0">
                <a:solidFill>
                  <a:srgbClr val="2A00FF"/>
                </a:solidFill>
                <a:latin typeface="Courier New"/>
              </a:rPr>
              <a:t> of called method:"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sz="1600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protected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handleProcedureReturn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(String sender)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4724400"/>
            <a:ext cx="6705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change error message by looking only at this component</a:t>
            </a:r>
          </a:p>
        </p:txBody>
      </p:sp>
      <p:pic>
        <p:nvPicPr>
          <p:cNvPr id="6" name="~PP2640.WAV">
            <a:hlinkClick r:id="" action="ppaction://media"/>
          </p:cNvPr>
          <p:cNvPicPr>
            <a:picLocks noRot="1" noChangeAspect="1"/>
          </p:cNvPicPr>
          <p:nvPr>
            <a:wavAudioFile r:embed="rId2" name="~PP264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133330466"/>
      </p:ext>
    </p:extLst>
  </p:cSld>
  <p:clrMapOvr>
    <a:masterClrMapping/>
  </p:clrMapOvr>
  <p:transition advTm="29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(Aware) Call Initiation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1371600"/>
            <a:ext cx="1295400" cy="2438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NamingRPC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1447800"/>
            <a:ext cx="5486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 call(String </a:t>
            </a:r>
            <a:r>
              <a:rPr lang="en-US" dirty="0" err="1" smtClean="0"/>
              <a:t>aRemoteEnd</a:t>
            </a:r>
            <a:r>
              <a:rPr lang="en-US" dirty="0" smtClean="0"/>
              <a:t>, String </a:t>
            </a:r>
            <a:r>
              <a:rPr lang="en-US" dirty="0" err="1" smtClean="0"/>
              <a:t>anObjectName</a:t>
            </a:r>
            <a:r>
              <a:rPr lang="en-US" dirty="0" smtClean="0"/>
              <a:t>, Method </a:t>
            </a:r>
            <a:r>
              <a:rPr lang="en-US" dirty="0" err="1" smtClean="0"/>
              <a:t>aMethod</a:t>
            </a:r>
            <a:r>
              <a:rPr lang="en-US" dirty="0" smtClean="0"/>
              <a:t>, Object[] </a:t>
            </a:r>
            <a:r>
              <a:rPr lang="en-US" dirty="0" err="1" smtClean="0"/>
              <a:t>args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7800" y="3048000"/>
            <a:ext cx="5486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Object call(String </a:t>
            </a:r>
            <a:r>
              <a:rPr lang="en-US" dirty="0" err="1" smtClean="0"/>
              <a:t>aRemoteEnd</a:t>
            </a:r>
            <a:r>
              <a:rPr lang="en-US" dirty="0" smtClean="0"/>
              <a:t>,  Method </a:t>
            </a:r>
            <a:r>
              <a:rPr lang="en-US" dirty="0" err="1" smtClean="0"/>
              <a:t>aMethod</a:t>
            </a:r>
            <a:r>
              <a:rPr lang="en-US" dirty="0" smtClean="0"/>
              <a:t>, Object[] </a:t>
            </a:r>
            <a:r>
              <a:rPr lang="en-US" dirty="0" err="1" smtClean="0"/>
              <a:t>args</a:t>
            </a:r>
            <a:r>
              <a:rPr lang="en-US" dirty="0" smtClean="0"/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2286000"/>
            <a:ext cx="5486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Object call(String </a:t>
            </a:r>
            <a:r>
              <a:rPr lang="en-US" dirty="0" err="1" smtClean="0"/>
              <a:t>aRemoteEnd</a:t>
            </a:r>
            <a:r>
              <a:rPr lang="en-US" dirty="0" smtClean="0"/>
              <a:t>, Class </a:t>
            </a:r>
            <a:r>
              <a:rPr lang="en-US" dirty="0" err="1" smtClean="0"/>
              <a:t>aType</a:t>
            </a:r>
            <a:r>
              <a:rPr lang="en-US" dirty="0" smtClean="0"/>
              <a:t>, Method </a:t>
            </a:r>
            <a:r>
              <a:rPr lang="en-US" dirty="0" err="1" smtClean="0"/>
              <a:t>aMethod</a:t>
            </a:r>
            <a:r>
              <a:rPr lang="en-US" dirty="0" smtClean="0"/>
              <a:t>, Object[] </a:t>
            </a:r>
            <a:r>
              <a:rPr lang="en-US" dirty="0" err="1" smtClean="0"/>
              <a:t>args</a:t>
            </a:r>
            <a:r>
              <a:rPr lang="en-US" dirty="0" smtClean="0"/>
              <a:t>)</a:t>
            </a:r>
          </a:p>
        </p:txBody>
      </p:sp>
      <p:pic>
        <p:nvPicPr>
          <p:cNvPr id="7" name="~PP563.WAV">
            <a:hlinkClick r:id="" action="ppaction://media"/>
          </p:cNvPr>
          <p:cNvPicPr>
            <a:picLocks noRot="1" noChangeAspect="1"/>
          </p:cNvPicPr>
          <p:nvPr>
            <a:wavAudioFile r:embed="rId1" name="~PP56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958129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9600" y="1295400"/>
            <a:ext cx="75438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Counter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Remote,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Serializable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increment(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throws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RemoteException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throws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RemoteException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4114800"/>
            <a:ext cx="8260388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Method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method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Counter.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.getMethod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2A00FF"/>
                </a:solidFill>
                <a:latin typeface="Courier New"/>
              </a:rPr>
              <a:t>"increment"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Integer.</a:t>
            </a:r>
            <a:r>
              <a:rPr lang="en-US" b="1" i="1" dirty="0" err="1" smtClean="0">
                <a:solidFill>
                  <a:srgbClr val="0000C0"/>
                </a:solidFill>
                <a:latin typeface="Courier New"/>
              </a:rPr>
              <a:t>TYPE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Object[]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{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};</a:t>
            </a:r>
          </a:p>
          <a:p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rpcPort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.call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destination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Counter.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.getName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(), method,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7400" y="6019800"/>
            <a:ext cx="4038600" cy="838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Unaware?</a:t>
            </a:r>
          </a:p>
        </p:txBody>
      </p:sp>
      <p:pic>
        <p:nvPicPr>
          <p:cNvPr id="6" name="~PP1555.WAV">
            <a:hlinkClick r:id="" action="ppaction://media"/>
          </p:cNvPr>
          <p:cNvPicPr>
            <a:picLocks noRot="1" noChangeAspect="1"/>
          </p:cNvPicPr>
          <p:nvPr>
            <a:wavAudioFile r:embed="rId2" name="~PP155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8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Stub Class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990600"/>
            <a:ext cx="8153400" cy="487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CounterStub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Counter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NamingRPC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rpcPort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String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CounterStub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NamingRPC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anRPCPort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rpcPort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anRPCPort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Method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method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Counter.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.getMethod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600" b="1" dirty="0" err="1" smtClean="0">
                <a:solidFill>
                  <a:srgbClr val="2A00FF"/>
                </a:solidFill>
                <a:latin typeface="Courier New"/>
              </a:rPr>
              <a:t>getValue</a:t>
            </a:r>
            <a:r>
              <a:rPr lang="en-US" sz="1600" b="1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Object[]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{};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(Integer)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rpcPort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.call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 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Counter.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(), method,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0;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 smtClean="0">
              <a:solidFill>
                <a:srgbClr val="646464"/>
              </a:solidFill>
              <a:latin typeface="Courier New"/>
            </a:endParaRPr>
          </a:p>
          <a:p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2452.WAV">
            <a:hlinkClick r:id="" action="ppaction://media"/>
          </p:cNvPr>
          <p:cNvPicPr>
            <a:picLocks noRot="1" noChangeAspect="1"/>
          </p:cNvPicPr>
          <p:nvPr>
            <a:wavAudioFile r:embed="rId2" name="~PP245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3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Stub Class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990600"/>
            <a:ext cx="8153400" cy="304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increment(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throws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RemoteException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Method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method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Counter.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.getMethod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2A00FF"/>
                </a:solidFill>
                <a:latin typeface="Courier New"/>
              </a:rPr>
              <a:t>"increment"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Integer.</a:t>
            </a:r>
            <a:r>
              <a:rPr lang="en-US" sz="1600" b="1" i="1" dirty="0" err="1" smtClean="0">
                <a:solidFill>
                  <a:srgbClr val="0000C0"/>
                </a:solidFill>
                <a:latin typeface="Courier New"/>
              </a:rPr>
              <a:t>TYPE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Object[]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{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rpcPort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.call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Counter.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method,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4191000"/>
            <a:ext cx="800100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Counter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counter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CounterStub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counter.init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rpcPort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destination);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counter.getValue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counter.increment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(5);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pic>
        <p:nvPicPr>
          <p:cNvPr id="6" name="~PP3513.WAV">
            <a:hlinkClick r:id="" action="ppaction://media"/>
          </p:cNvPr>
          <p:cNvPicPr>
            <a:picLocks noRot="1" noChangeAspect="1"/>
          </p:cNvPicPr>
          <p:nvPr>
            <a:wavAudioFile r:embed="rId2" name="~PP351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6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Compile and Run Time Generation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05000" y="1371600"/>
            <a:ext cx="4114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rpcCompiler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Counter 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9200" y="4114800"/>
            <a:ext cx="5486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RMI must have an analogous class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2209800"/>
            <a:ext cx="76200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CounterStub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counterStub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CounterStub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GIPCGenerator.generateLoadAndInstantiate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Counter.class.getClassLoader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Counter.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counter.init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rpcPort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destination);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5029200"/>
            <a:ext cx="54864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Abstract generator?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~PP4077.WAV">
            <a:hlinkClick r:id="" action="ppaction://media"/>
          </p:cNvPr>
          <p:cNvPicPr>
            <a:picLocks noRot="1" noChangeAspect="1"/>
          </p:cNvPicPr>
          <p:nvPr>
            <a:wavAudioFile r:embed="rId2" name="~PP407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8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9" grpId="0" animBg="1"/>
      <p:bldP spid="12" grpId="0" animBg="1"/>
      <p:bldP spid="1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Stub Class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990600"/>
            <a:ext cx="8153400" cy="487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CounterStub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Counter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NamingRPC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rpcPort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String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CounterStub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NamingRPC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anRPCPort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rpcPort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anRPCPort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Method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method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Counter.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.getMethod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600" b="1" dirty="0" err="1" smtClean="0">
                <a:solidFill>
                  <a:srgbClr val="2A00FF"/>
                </a:solidFill>
                <a:latin typeface="Courier New"/>
              </a:rPr>
              <a:t>getValue</a:t>
            </a:r>
            <a:r>
              <a:rPr lang="en-US" sz="1600" b="1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Object[]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{};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(Integer)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rpcPort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.call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 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Counter.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(), method,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0;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 smtClean="0">
              <a:solidFill>
                <a:srgbClr val="646464"/>
              </a:solidFill>
              <a:latin typeface="Courier New"/>
            </a:endParaRPr>
          </a:p>
          <a:p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4953000"/>
            <a:ext cx="54864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Pattern that can be automated?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5400" y="5486400"/>
            <a:ext cx="5486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Proxy pattern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3810000"/>
            <a:ext cx="58674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95400" y="6019800"/>
            <a:ext cx="5486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Proxy parameter can be given method and </a:t>
            </a:r>
            <a:r>
              <a:rPr lang="en-US" dirty="0" err="1" smtClean="0"/>
              <a:t>args</a:t>
            </a:r>
            <a:r>
              <a:rPr lang="en-US" dirty="0" smtClean="0"/>
              <a:t> to add arbitrary semantics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~PP297.WAV">
            <a:hlinkClick r:id="" action="ppaction://media"/>
          </p:cNvPr>
          <p:cNvPicPr>
            <a:picLocks noRot="1" noChangeAspect="1"/>
          </p:cNvPicPr>
          <p:nvPr>
            <a:wavAudioFile r:embed="rId2" name="~PP29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9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Proxy Pattern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2209800"/>
            <a:ext cx="76200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CounterStub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counterStub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CounterStub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GIPCGenerator.generateLoadAndInstantiate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Counter.class.getClassLoader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ACounter.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counter.init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rpcPort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destination);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3657600"/>
            <a:ext cx="77724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Counter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CounterStub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Proxy.newProxyInstance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Counter.class.getClassLoader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Class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[] {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Counter.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},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invocationHandler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1" name="Right Arrow 10"/>
          <p:cNvSpPr/>
          <p:nvPr/>
        </p:nvSpPr>
        <p:spPr>
          <a:xfrm rot="10304556" flipV="1">
            <a:off x="5227292" y="3978169"/>
            <a:ext cx="2400300" cy="809551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Proxy for a list of interfaces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11791024" flipV="1">
            <a:off x="2454863" y="4977399"/>
            <a:ext cx="5041345" cy="1408191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Init performed by generator to invocation handler, which takes instance-specific constructor parameters</a:t>
            </a:r>
            <a:endParaRPr lang="en-US" dirty="0"/>
          </a:p>
        </p:txBody>
      </p:sp>
      <p:pic>
        <p:nvPicPr>
          <p:cNvPr id="9" name="~PP2052.WAV">
            <a:hlinkClick r:id="" action="ppaction://media"/>
          </p:cNvPr>
          <p:cNvPicPr>
            <a:picLocks noRot="1" noChangeAspect="1"/>
          </p:cNvPicPr>
          <p:nvPr>
            <a:wavAudioFile r:embed="rId2" name="~PP205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Proxy and Invocation Handler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371600"/>
            <a:ext cx="1295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Proxy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1676400" y="1447800"/>
            <a:ext cx="5181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/>
              <a:t>static</a:t>
            </a:r>
            <a:r>
              <a:rPr lang="en-US" dirty="0" smtClean="0"/>
              <a:t> </a:t>
            </a:r>
            <a:r>
              <a:rPr lang="en-US" dirty="0" err="1" smtClean="0"/>
              <a:t>newProxyInstance</a:t>
            </a:r>
            <a:r>
              <a:rPr lang="en-US" dirty="0" smtClean="0"/>
              <a:t>(</a:t>
            </a:r>
            <a:r>
              <a:rPr lang="en-US" dirty="0" err="1" smtClean="0"/>
              <a:t>ClassLoader</a:t>
            </a:r>
            <a:r>
              <a:rPr lang="en-US" dirty="0" smtClean="0"/>
              <a:t> loader, Class[] interfaces, </a:t>
            </a:r>
            <a:r>
              <a:rPr lang="en-US" dirty="0" err="1" smtClean="0"/>
              <a:t>InvocationHandler</a:t>
            </a:r>
            <a:r>
              <a:rPr lang="en-US" dirty="0" smtClean="0"/>
              <a:t> handler)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2590800"/>
            <a:ext cx="1295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InvocationHandler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1676400" y="2667000"/>
            <a:ext cx="5257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Object invoke(Object proxy, Method </a:t>
            </a:r>
            <a:r>
              <a:rPr lang="en-US" dirty="0" err="1" smtClean="0"/>
              <a:t>method</a:t>
            </a:r>
            <a:r>
              <a:rPr lang="en-US" dirty="0" smtClean="0"/>
              <a:t>, Object[] </a:t>
            </a:r>
            <a:r>
              <a:rPr lang="en-US" dirty="0" err="1" smtClean="0"/>
              <a:t>args</a:t>
            </a:r>
            <a:r>
              <a:rPr lang="en-US" dirty="0" smtClean="0"/>
              <a:t>) </a:t>
            </a:r>
          </a:p>
        </p:txBody>
      </p:sp>
      <p:pic>
        <p:nvPicPr>
          <p:cNvPr id="7" name="~PP1275.WAV">
            <a:hlinkClick r:id="" action="ppaction://media"/>
          </p:cNvPr>
          <p:cNvPicPr>
            <a:picLocks noRot="1" noChangeAspect="1"/>
          </p:cNvPicPr>
          <p:nvPr>
            <a:wavAudioFile r:embed="rId2" name="~PP127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dirty="0" err="1" smtClean="0"/>
              <a:t>StaticRPCProxyGenerator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066800"/>
            <a:ext cx="8153400" cy="3200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StaticRPCProxyGenerator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generateRPCProxy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SimplexRPC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Class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anObjectName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Class[]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remoteInterfaces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  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ReflectionUtility.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getRemoteInterfaces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aClass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InvocationHandler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invocationHandler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AnRPCProxyInvocationHandler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anObjectName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Proxy.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newProxyInstance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aClass.getClassLoader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(),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remoteInterfaces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invocationHandler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pic>
        <p:nvPicPr>
          <p:cNvPr id="4" name="~PP1279.WAV">
            <a:hlinkClick r:id="" action="ppaction://media"/>
          </p:cNvPr>
          <p:cNvPicPr>
            <a:picLocks noRot="1" noChangeAspect="1"/>
          </p:cNvPicPr>
          <p:nvPr>
            <a:wavAudioFile r:embed="rId1" name="~PP127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90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|2.4|0.6|0.5|5.1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1.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9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3.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16|14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9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9.5|3.6|1.8|8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1.6|5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1.8|7.7|23.1|9.2|4.4|2.3|75.3|86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7.9|2.1|3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9|7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|16.4|23.6|33.2|9|1.4|211.2|0.9|3.1|54.5|2.1|1.6|1.6|6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4.6|6|11|3.1|1.6|9.2|4.6|2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3.2|200.2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|1.1|2.2|2.8|0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7.9|7|9.4|14.3|4|9.6|24.8|1.1|4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2.4|2.3|2|1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2|171.1|440.5|67.5|4.1|126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6.4|1.2|0.3|0.2|0.4|0.9|23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2.5|4.8|4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9.3|2.2|72.9|3|5.3|1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9|9.3|9.1|20.3|3|13.5|72.4|1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7.9|4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27.8|43.5|66.9|132.5|1.7|11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3.1|4|34.2|2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|0.8|3.3|5|2.6|1.2|1.1|0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8.5|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|21.6|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5.4|30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5|1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61.4|6.7|160.9|3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7.7|2.2|1.8|4.6|8.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37.7|1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8.8|28.5|13.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|6.1|17.7|16.6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0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7.7|2.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8|74.7|88.1|5.2|10.7|6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1.8|39.1|1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44.5|22.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2.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.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8|0.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1.9|2.4|5.8|83.2|4.7|181.3|12.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|1.4|1.4|3.6|32.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|35.8|1.8|11.8|43.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1|1.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5.9|2.4|5.9|15|2.1|1|11.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1|0.7|0.5|1.1|0.4|1|5.9|65.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5.4|1|4.8|4.6|31.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26.4|24.2|2|107.5|6.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20.7|1.4|13.4|6.7|1.5|1.4|13.1|0.8|4.3|5.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8|10.8|2.6|5.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|12.8|20.3|13.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|35.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92.2|11.5|1.4|11.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|4.9|11.2|3.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8|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4.6|8.4|2.8|2|1.3|1.6|1.8|1.9|2|3.6|1.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9.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|2.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3.9|3|4.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23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5.9|20.2|11.3|21.2|7.7|25.8|16.3|12.4|1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9.2|140.2|195.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1.8|0.9|1.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5|22.9|1.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7|78.9|13.1|9.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40.8|11.7|1.9|2|13|1.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2|1.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43.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2|0.2|0.1|0.1|0.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1|0.1|0.1|0.2|0.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2|0.2|0.2|0.2|0.3|0.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|0.2|0.2|0.2|0.6|0.3|0.2|0.2|0.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9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/>
      <a:bodyPr wrap="square" lIns="45720" rIns="45720" rtlCol="0" anchor="ctr">
        <a:noAutofit/>
      </a:bodyPr>
      <a:lstStyle>
        <a:defPPr algn="ctr">
          <a:defRPr dirty="0" smtClean="0">
            <a:latin typeface="Calibri" pitchFamily="34" charset="0"/>
            <a:cs typeface="Calibri" pitchFamily="34" charset="0"/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50141</TotalTime>
  <Words>11437</Words>
  <Application>Microsoft Office PowerPoint</Application>
  <PresentationFormat>On-screen Show (4:3)</PresentationFormat>
  <Paragraphs>2294</Paragraphs>
  <Slides>170</Slides>
  <Notes>23</Notes>
  <HiddenSlides>0</HiddenSlides>
  <MMClips>152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170</vt:i4>
      </vt:variant>
    </vt:vector>
  </HeadingPairs>
  <TitlesOfParts>
    <vt:vector size="171" baseType="lpstr">
      <vt:lpstr>Oriel</vt:lpstr>
      <vt:lpstr>Remote Procedure Call</vt:lpstr>
      <vt:lpstr>Remote Assignment (Data Communication)</vt:lpstr>
      <vt:lpstr>Remote  Procedure Call (RPC)</vt:lpstr>
      <vt:lpstr>Simulating Remote Procedure Call</vt:lpstr>
      <vt:lpstr>Automation of Remote Procedure Call</vt:lpstr>
      <vt:lpstr>Information Needed by RPC System</vt:lpstr>
      <vt:lpstr>Full RPC Awareness</vt:lpstr>
      <vt:lpstr>Full Awareness: Sun  non-OO RPC </vt:lpstr>
      <vt:lpstr>Full Awareness: Sun  non-OO RPC </vt:lpstr>
      <vt:lpstr>Implementing Full Awareness</vt:lpstr>
      <vt:lpstr>Full Application Awareness: Sun  non-OO RPC </vt:lpstr>
      <vt:lpstr>Full Application Awareness: Sun  non-OO RPC  (Review)</vt:lpstr>
      <vt:lpstr>Full  Application Transparency: Cedar RPC </vt:lpstr>
      <vt:lpstr>Full Application Awareness: Sun  non-OO RPC </vt:lpstr>
      <vt:lpstr>Generation based RPC</vt:lpstr>
      <vt:lpstr>Stub and Skeleton Operations</vt:lpstr>
      <vt:lpstr>Application vs. Syntax Transparency</vt:lpstr>
      <vt:lpstr>Stub Skeleton based RPC</vt:lpstr>
      <vt:lpstr>Universal Skeleton</vt:lpstr>
      <vt:lpstr>Conventional vs. Object-Oriented : Full Application Awareness</vt:lpstr>
      <vt:lpstr>Conventional vs. Object-Oriented : Full Application Transparency</vt:lpstr>
      <vt:lpstr>Stub and Skeleton Objects</vt:lpstr>
      <vt:lpstr>Stubs and Garbage Collection</vt:lpstr>
      <vt:lpstr>Generated vs. Interpreted</vt:lpstr>
      <vt:lpstr>Semantics vs.  Syntax Transparency</vt:lpstr>
      <vt:lpstr>Local Semantics</vt:lpstr>
      <vt:lpstr>Local Semantics (Review)</vt:lpstr>
      <vt:lpstr>Destination Binding</vt:lpstr>
      <vt:lpstr>Source Transparency</vt:lpstr>
      <vt:lpstr>Number of Invocations</vt:lpstr>
      <vt:lpstr>Failure</vt:lpstr>
      <vt:lpstr>Parameter Transparency and Shared Memory</vt:lpstr>
      <vt:lpstr>Synchronous Calls</vt:lpstr>
      <vt:lpstr>Implicit Calls</vt:lpstr>
      <vt:lpstr>O-O Case Studies</vt:lpstr>
      <vt:lpstr>Name Server</vt:lpstr>
      <vt:lpstr>Name Server</vt:lpstr>
      <vt:lpstr>Starting RMI Registry</vt:lpstr>
      <vt:lpstr>Starting RMI Server</vt:lpstr>
      <vt:lpstr>Counter</vt:lpstr>
      <vt:lpstr>ACounter</vt:lpstr>
      <vt:lpstr>Distribution-Aware ACounter</vt:lpstr>
      <vt:lpstr>Name Server</vt:lpstr>
      <vt:lpstr>Generating Stubs: Compilation</vt:lpstr>
      <vt:lpstr>Reflection-based Interpretation</vt:lpstr>
      <vt:lpstr>Export Object</vt:lpstr>
      <vt:lpstr>Persistent Thread in Server</vt:lpstr>
      <vt:lpstr>Serialization Marshalling</vt:lpstr>
      <vt:lpstr>Counter Client</vt:lpstr>
      <vt:lpstr>Invalid Remote Interface</vt:lpstr>
      <vt:lpstr>Remote Parameter: Comparable Counter</vt:lpstr>
      <vt:lpstr>Server</vt:lpstr>
      <vt:lpstr>Client</vt:lpstr>
      <vt:lpstr>Extending UnicastRemoteObject</vt:lpstr>
      <vt:lpstr>Extending UnicastRemoteObject (Review)</vt:lpstr>
      <vt:lpstr>Server</vt:lpstr>
      <vt:lpstr>Client</vt:lpstr>
      <vt:lpstr>Counter-Specific Equals</vt:lpstr>
      <vt:lpstr>Server</vt:lpstr>
      <vt:lpstr>Client</vt:lpstr>
      <vt:lpstr>GIPC vs. RMI</vt:lpstr>
      <vt:lpstr>Aware/Transparent Layers</vt:lpstr>
      <vt:lpstr>Full Awareness: Sun  non-OO RPC </vt:lpstr>
      <vt:lpstr>Registration Port Calls</vt:lpstr>
      <vt:lpstr>RPC Registry Implementation</vt:lpstr>
      <vt:lpstr>Variably Aware Port Calls</vt:lpstr>
      <vt:lpstr>Generic Communication Interfaces</vt:lpstr>
      <vt:lpstr>Interface Extensions</vt:lpstr>
      <vt:lpstr>Class Extensions</vt:lpstr>
      <vt:lpstr>ByteBuffer Forwarders</vt:lpstr>
      <vt:lpstr>Object Forwarders and Serializers</vt:lpstr>
      <vt:lpstr>Object Forwarders and Serializers</vt:lpstr>
      <vt:lpstr>Activation Record vs. RPC Messages</vt:lpstr>
      <vt:lpstr>Distinguishing RPC and Regular Messages</vt:lpstr>
      <vt:lpstr>Method Return Value</vt:lpstr>
      <vt:lpstr>Call Message</vt:lpstr>
      <vt:lpstr>(Aware) Serializing a Method</vt:lpstr>
      <vt:lpstr>Processing of Call Message and Return Value</vt:lpstr>
      <vt:lpstr>Processing of Call Message and Return Value</vt:lpstr>
      <vt:lpstr>(Aware) Call Initiation</vt:lpstr>
      <vt:lpstr>Call Initiating Port Code</vt:lpstr>
      <vt:lpstr>Simplex Send Trapper</vt:lpstr>
      <vt:lpstr>Sent Call Completer Interface</vt:lpstr>
      <vt:lpstr>Sent Call Completer Abstract Class</vt:lpstr>
      <vt:lpstr>Default Concrete Sent Call Completer</vt:lpstr>
      <vt:lpstr>Receiving Server Port</vt:lpstr>
      <vt:lpstr>Simplex Receive Trapper</vt:lpstr>
      <vt:lpstr>Received Call Invoker</vt:lpstr>
      <vt:lpstr>Abstract Received Call Invoker</vt:lpstr>
      <vt:lpstr>A Simplex Received Call Invoker</vt:lpstr>
      <vt:lpstr>(Aware) Call Initiation</vt:lpstr>
      <vt:lpstr>Counter</vt:lpstr>
      <vt:lpstr>Stub Class</vt:lpstr>
      <vt:lpstr>Stub Class</vt:lpstr>
      <vt:lpstr>Compile and Run Time Generation</vt:lpstr>
      <vt:lpstr>Stub Class</vt:lpstr>
      <vt:lpstr>Proxy Pattern</vt:lpstr>
      <vt:lpstr>Proxy and Invocation Handler</vt:lpstr>
      <vt:lpstr> StaticRPCProxyGenerator</vt:lpstr>
      <vt:lpstr> ASimplexRPCProxyGenerator</vt:lpstr>
      <vt:lpstr>AnAbstractRPCProxyInvocationHandler  </vt:lpstr>
      <vt:lpstr>AnRPCProxyInvocationHandler </vt:lpstr>
      <vt:lpstr>Processing of Call Message and Return Value</vt:lpstr>
      <vt:lpstr>Processing of Call Message and Return Value</vt:lpstr>
      <vt:lpstr>Object Forwarders and Serializers</vt:lpstr>
      <vt:lpstr>Duplex Shared State</vt:lpstr>
      <vt:lpstr>Sent Call Completer</vt:lpstr>
      <vt:lpstr>LocalRemoteReferenceTranslator</vt:lpstr>
      <vt:lpstr>Duplex Send Trapper</vt:lpstr>
      <vt:lpstr>Duplex Receive Trapper</vt:lpstr>
      <vt:lpstr>ADuplexReceivedCallInvoker</vt:lpstr>
      <vt:lpstr>Sent Call Completer: Helper Classes</vt:lpstr>
      <vt:lpstr>Monitor Implementation</vt:lpstr>
      <vt:lpstr>Global Bounded Buffer</vt:lpstr>
      <vt:lpstr>Per Port Bounded Buffer</vt:lpstr>
      <vt:lpstr>Method Return Value</vt:lpstr>
      <vt:lpstr>Specialized Bounded Buffer: AnRPCReturnValueQueue</vt:lpstr>
      <vt:lpstr>Sent Call Completer: Helper Classes</vt:lpstr>
      <vt:lpstr>Producer/Consumer Calls in: ADuplexSentCallCompleter</vt:lpstr>
      <vt:lpstr>LocalRemoteReferenceTranslator</vt:lpstr>
      <vt:lpstr>transformSentReference </vt:lpstr>
      <vt:lpstr>transformReceivedReference </vt:lpstr>
      <vt:lpstr>Transform Sent Reference</vt:lpstr>
      <vt:lpstr>Transform Received Reference</vt:lpstr>
      <vt:lpstr>Transform Received Reference</vt:lpstr>
      <vt:lpstr>Duplex RPC Proxy Generator</vt:lpstr>
      <vt:lpstr>Counter</vt:lpstr>
      <vt:lpstr>ACounter</vt:lpstr>
      <vt:lpstr>ComparableCounter</vt:lpstr>
      <vt:lpstr>AComparableCounter</vt:lpstr>
      <vt:lpstr>Server</vt:lpstr>
      <vt:lpstr>Client</vt:lpstr>
      <vt:lpstr>Client</vt:lpstr>
      <vt:lpstr>Extra Slides</vt:lpstr>
      <vt:lpstr>Call Message</vt:lpstr>
      <vt:lpstr>Call Message</vt:lpstr>
      <vt:lpstr>Method Return Value</vt:lpstr>
      <vt:lpstr>RPC Registry</vt:lpstr>
      <vt:lpstr>RPC Registry Implementation</vt:lpstr>
      <vt:lpstr>Received Call Invoker</vt:lpstr>
      <vt:lpstr>Sent Call Completer</vt:lpstr>
      <vt:lpstr>Received Call Invoker</vt:lpstr>
      <vt:lpstr>Sent Call Completer</vt:lpstr>
      <vt:lpstr>Class Extensions</vt:lpstr>
      <vt:lpstr>Class Extensions</vt:lpstr>
      <vt:lpstr>Inherit from ObjectPort?</vt:lpstr>
      <vt:lpstr>Object Ports Inheritance</vt:lpstr>
      <vt:lpstr>Extra Slides</vt:lpstr>
      <vt:lpstr>Class and Methods</vt:lpstr>
      <vt:lpstr>General Rules</vt:lpstr>
      <vt:lpstr>General Rules</vt:lpstr>
      <vt:lpstr>Code Example – Option 1</vt:lpstr>
      <vt:lpstr>Code Example – Option 2</vt:lpstr>
      <vt:lpstr>Code Example – Option 3</vt:lpstr>
      <vt:lpstr>Cedar Approach with C Syntax</vt:lpstr>
      <vt:lpstr>No  RPC Awareness</vt:lpstr>
      <vt:lpstr>No Awareness?</vt:lpstr>
      <vt:lpstr>Highlight</vt:lpstr>
      <vt:lpstr>Generated</vt:lpstr>
      <vt:lpstr>Methods</vt:lpstr>
      <vt:lpstr>Chosen Server</vt:lpstr>
      <vt:lpstr>Creating RMI Registry Dynamically</vt:lpstr>
      <vt:lpstr>Programmer-Defined Class: ABMISpreadsheet</vt:lpstr>
      <vt:lpstr>REGISTERING A REMOTE OBJECT</vt:lpstr>
      <vt:lpstr>Class Extensions</vt:lpstr>
      <vt:lpstr>Interface Extensions</vt:lpstr>
      <vt:lpstr>Class Extensions</vt:lpstr>
      <vt:lpstr>HAS-A</vt:lpstr>
      <vt:lpstr>Implements</vt:lpstr>
      <vt:lpstr>AnRPCProxyInvocationHandler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2558</cp:revision>
  <dcterms:created xsi:type="dcterms:W3CDTF">2006-08-16T00:00:00Z</dcterms:created>
  <dcterms:modified xsi:type="dcterms:W3CDTF">2011-12-07T20:21:44Z</dcterms:modified>
</cp:coreProperties>
</file>