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692" r:id="rId3"/>
    <p:sldId id="565" r:id="rId4"/>
    <p:sldId id="693" r:id="rId5"/>
    <p:sldId id="305" r:id="rId6"/>
    <p:sldId id="694" r:id="rId7"/>
    <p:sldId id="301" r:id="rId8"/>
    <p:sldId id="302" r:id="rId9"/>
    <p:sldId id="680" r:id="rId10"/>
    <p:sldId id="681" r:id="rId11"/>
    <p:sldId id="682" r:id="rId12"/>
    <p:sldId id="695" r:id="rId13"/>
    <p:sldId id="566" r:id="rId14"/>
    <p:sldId id="567" r:id="rId15"/>
    <p:sldId id="568" r:id="rId16"/>
    <p:sldId id="569" r:id="rId17"/>
    <p:sldId id="570" r:id="rId18"/>
    <p:sldId id="678" r:id="rId19"/>
    <p:sldId id="696" r:id="rId20"/>
    <p:sldId id="697" r:id="rId21"/>
    <p:sldId id="69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4" autoAdjust="0"/>
    <p:restoredTop sz="94639" autoAdjust="0"/>
  </p:normalViewPr>
  <p:slideViewPr>
    <p:cSldViewPr>
      <p:cViewPr>
        <p:scale>
          <a:sx n="66" d="100"/>
          <a:sy n="66" d="100"/>
        </p:scale>
        <p:origin x="-1290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2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AC1C25-E7E4-4FD5-808A-E169863221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744E514-3AD2-4F29-A6C7-FFCDA06F9580}">
      <dgm:prSet/>
      <dgm:spPr/>
      <dgm:t>
        <a:bodyPr/>
        <a:lstStyle/>
        <a:p>
          <a:pPr rtl="0"/>
          <a:r>
            <a:rPr lang="en-US" smtClean="0"/>
            <a:t>Basic Idea: Should animate from origin to current location</a:t>
          </a:r>
          <a:endParaRPr lang="en-US"/>
        </a:p>
      </dgm:t>
    </dgm:pt>
    <dgm:pt modelId="{1C1B8C56-6613-45B7-AE37-AB67CBDBF140}" type="parTrans" cxnId="{A014EA84-866B-4075-9575-375B2EA7015B}">
      <dgm:prSet/>
      <dgm:spPr/>
      <dgm:t>
        <a:bodyPr/>
        <a:lstStyle/>
        <a:p>
          <a:endParaRPr lang="en-US"/>
        </a:p>
      </dgm:t>
    </dgm:pt>
    <dgm:pt modelId="{39978199-1B5A-4A75-AF55-7C94B182236F}" type="sibTrans" cxnId="{A014EA84-866B-4075-9575-375B2EA7015B}">
      <dgm:prSet/>
      <dgm:spPr/>
      <dgm:t>
        <a:bodyPr/>
        <a:lstStyle/>
        <a:p>
          <a:endParaRPr lang="en-US"/>
        </a:p>
      </dgm:t>
    </dgm:pt>
    <dgm:pt modelId="{1730F712-C6A7-4D78-A574-CA4AD32AD911}">
      <dgm:prSet/>
      <dgm:spPr/>
      <dgm:t>
        <a:bodyPr/>
        <a:lstStyle/>
        <a:p>
          <a:pPr rtl="0"/>
          <a:r>
            <a:rPr lang="en-US" smtClean="0"/>
            <a:t>Should move to origin</a:t>
          </a:r>
          <a:endParaRPr lang="en-US"/>
        </a:p>
      </dgm:t>
    </dgm:pt>
    <dgm:pt modelId="{55FB7FF5-8266-4700-9FB9-A052D4E86FE5}" type="parTrans" cxnId="{853CE421-6A0C-4B25-8E16-2F914421D35B}">
      <dgm:prSet/>
      <dgm:spPr/>
      <dgm:t>
        <a:bodyPr/>
        <a:lstStyle/>
        <a:p>
          <a:endParaRPr lang="en-US"/>
        </a:p>
      </dgm:t>
    </dgm:pt>
    <dgm:pt modelId="{359879DE-A927-4453-9F6A-15C6FD0A9EE9}" type="sibTrans" cxnId="{853CE421-6A0C-4B25-8E16-2F914421D35B}">
      <dgm:prSet/>
      <dgm:spPr/>
      <dgm:t>
        <a:bodyPr/>
        <a:lstStyle/>
        <a:p>
          <a:endParaRPr lang="en-US"/>
        </a:p>
      </dgm:t>
    </dgm:pt>
    <dgm:pt modelId="{EF5788C9-9340-4888-9612-1D02416D8C67}">
      <dgm:prSet/>
      <dgm:spPr/>
      <dgm:t>
        <a:bodyPr/>
        <a:lstStyle/>
        <a:p>
          <a:pPr rtl="0"/>
          <a:r>
            <a:rPr lang="en-US" smtClean="0"/>
            <a:t>Should animate first in Y direction to current Y</a:t>
          </a:r>
          <a:endParaRPr lang="en-US"/>
        </a:p>
      </dgm:t>
    </dgm:pt>
    <dgm:pt modelId="{D7600855-B4B4-4769-8FCD-B1D0E2DEDDCA}" type="parTrans" cxnId="{C47EA4AF-3473-438F-9745-2EE09C3881EF}">
      <dgm:prSet/>
      <dgm:spPr/>
      <dgm:t>
        <a:bodyPr/>
        <a:lstStyle/>
        <a:p>
          <a:endParaRPr lang="en-US"/>
        </a:p>
      </dgm:t>
    </dgm:pt>
    <dgm:pt modelId="{8BC160B6-E75C-40EF-8AF7-B2B3E8321615}" type="sibTrans" cxnId="{C47EA4AF-3473-438F-9745-2EE09C3881EF}">
      <dgm:prSet/>
      <dgm:spPr/>
      <dgm:t>
        <a:bodyPr/>
        <a:lstStyle/>
        <a:p>
          <a:endParaRPr lang="en-US"/>
        </a:p>
      </dgm:t>
    </dgm:pt>
    <dgm:pt modelId="{7DBB117A-6CD5-476C-BA90-ADD8B73E7048}">
      <dgm:prSet/>
      <dgm:spPr/>
      <dgm:t>
        <a:bodyPr/>
        <a:lstStyle/>
        <a:p>
          <a:pPr rtl="0"/>
          <a:r>
            <a:rPr lang="en-US" smtClean="0"/>
            <a:t>Next should animate in X direction to current X</a:t>
          </a:r>
          <a:endParaRPr lang="en-US"/>
        </a:p>
      </dgm:t>
    </dgm:pt>
    <dgm:pt modelId="{1087BD68-1335-4224-B78F-8C467795A119}" type="parTrans" cxnId="{43636208-3981-4C70-A41D-6784611A0582}">
      <dgm:prSet/>
      <dgm:spPr/>
      <dgm:t>
        <a:bodyPr/>
        <a:lstStyle/>
        <a:p>
          <a:endParaRPr lang="en-US"/>
        </a:p>
      </dgm:t>
    </dgm:pt>
    <dgm:pt modelId="{EB90C39A-EAEA-4275-9DF7-C9FAFD0C15FB}" type="sibTrans" cxnId="{43636208-3981-4C70-A41D-6784611A0582}">
      <dgm:prSet/>
      <dgm:spPr/>
      <dgm:t>
        <a:bodyPr/>
        <a:lstStyle/>
        <a:p>
          <a:endParaRPr lang="en-US"/>
        </a:p>
      </dgm:t>
    </dgm:pt>
    <dgm:pt modelId="{42293515-F9D3-4636-ACB9-E42ECCD5228C}" type="pres">
      <dgm:prSet presAssocID="{67AC1C25-E7E4-4FD5-808A-E169863221C7}" presName="linear" presStyleCnt="0">
        <dgm:presLayoutVars>
          <dgm:animLvl val="lvl"/>
          <dgm:resizeHandles val="exact"/>
        </dgm:presLayoutVars>
      </dgm:prSet>
      <dgm:spPr/>
    </dgm:pt>
    <dgm:pt modelId="{2DD1D6F6-77DF-485F-8DD2-E4A3F35659BA}" type="pres">
      <dgm:prSet presAssocID="{5744E514-3AD2-4F29-A6C7-FFCDA06F958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9D74EF5-F3C0-4430-A547-55E7578D8D00}" type="pres">
      <dgm:prSet presAssocID="{39978199-1B5A-4A75-AF55-7C94B182236F}" presName="spacer" presStyleCnt="0"/>
      <dgm:spPr/>
    </dgm:pt>
    <dgm:pt modelId="{7F211DB8-D1E9-4B9B-B8DD-9F0970BE10A2}" type="pres">
      <dgm:prSet presAssocID="{1730F712-C6A7-4D78-A574-CA4AD32AD91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53CEC49-F661-48CD-ACCC-0BAC8F217338}" type="pres">
      <dgm:prSet presAssocID="{359879DE-A927-4453-9F6A-15C6FD0A9EE9}" presName="spacer" presStyleCnt="0"/>
      <dgm:spPr/>
    </dgm:pt>
    <dgm:pt modelId="{B05E4AB0-A892-446B-8E68-98730087AEE5}" type="pres">
      <dgm:prSet presAssocID="{EF5788C9-9340-4888-9612-1D02416D8C6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48A2745-A486-4199-B66D-A2E52E91A441}" type="pres">
      <dgm:prSet presAssocID="{8BC160B6-E75C-40EF-8AF7-B2B3E8321615}" presName="spacer" presStyleCnt="0"/>
      <dgm:spPr/>
    </dgm:pt>
    <dgm:pt modelId="{688A431D-AE28-43B4-9ABC-64665E3A56C4}" type="pres">
      <dgm:prSet presAssocID="{7DBB117A-6CD5-476C-BA90-ADD8B73E704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53CE421-6A0C-4B25-8E16-2F914421D35B}" srcId="{67AC1C25-E7E4-4FD5-808A-E169863221C7}" destId="{1730F712-C6A7-4D78-A574-CA4AD32AD911}" srcOrd="1" destOrd="0" parTransId="{55FB7FF5-8266-4700-9FB9-A052D4E86FE5}" sibTransId="{359879DE-A927-4453-9F6A-15C6FD0A9EE9}"/>
    <dgm:cxn modelId="{9425E723-FDE1-47B0-8D18-33199C2606F4}" type="presOf" srcId="{EF5788C9-9340-4888-9612-1D02416D8C67}" destId="{B05E4AB0-A892-446B-8E68-98730087AEE5}" srcOrd="0" destOrd="0" presId="urn:microsoft.com/office/officeart/2005/8/layout/vList2"/>
    <dgm:cxn modelId="{C47EA4AF-3473-438F-9745-2EE09C3881EF}" srcId="{67AC1C25-E7E4-4FD5-808A-E169863221C7}" destId="{EF5788C9-9340-4888-9612-1D02416D8C67}" srcOrd="2" destOrd="0" parTransId="{D7600855-B4B4-4769-8FCD-B1D0E2DEDDCA}" sibTransId="{8BC160B6-E75C-40EF-8AF7-B2B3E8321615}"/>
    <dgm:cxn modelId="{618EEC1C-1B7F-41B6-B4F0-64AC85470754}" type="presOf" srcId="{5744E514-3AD2-4F29-A6C7-FFCDA06F9580}" destId="{2DD1D6F6-77DF-485F-8DD2-E4A3F35659BA}" srcOrd="0" destOrd="0" presId="urn:microsoft.com/office/officeart/2005/8/layout/vList2"/>
    <dgm:cxn modelId="{07D967DD-C859-499F-BE3C-45E65BABED1E}" type="presOf" srcId="{67AC1C25-E7E4-4FD5-808A-E169863221C7}" destId="{42293515-F9D3-4636-ACB9-E42ECCD5228C}" srcOrd="0" destOrd="0" presId="urn:microsoft.com/office/officeart/2005/8/layout/vList2"/>
    <dgm:cxn modelId="{A014EA84-866B-4075-9575-375B2EA7015B}" srcId="{67AC1C25-E7E4-4FD5-808A-E169863221C7}" destId="{5744E514-3AD2-4F29-A6C7-FFCDA06F9580}" srcOrd="0" destOrd="0" parTransId="{1C1B8C56-6613-45B7-AE37-AB67CBDBF140}" sibTransId="{39978199-1B5A-4A75-AF55-7C94B182236F}"/>
    <dgm:cxn modelId="{FB7325AE-3A24-4BE9-82EA-6DCE8752150F}" type="presOf" srcId="{7DBB117A-6CD5-476C-BA90-ADD8B73E7048}" destId="{688A431D-AE28-43B4-9ABC-64665E3A56C4}" srcOrd="0" destOrd="0" presId="urn:microsoft.com/office/officeart/2005/8/layout/vList2"/>
    <dgm:cxn modelId="{F2999BC6-B83A-4BFC-BD13-885B95F6FCA3}" type="presOf" srcId="{1730F712-C6A7-4D78-A574-CA4AD32AD911}" destId="{7F211DB8-D1E9-4B9B-B8DD-9F0970BE10A2}" srcOrd="0" destOrd="0" presId="urn:microsoft.com/office/officeart/2005/8/layout/vList2"/>
    <dgm:cxn modelId="{43636208-3981-4C70-A41D-6784611A0582}" srcId="{67AC1C25-E7E4-4FD5-808A-E169863221C7}" destId="{7DBB117A-6CD5-476C-BA90-ADD8B73E7048}" srcOrd="3" destOrd="0" parTransId="{1087BD68-1335-4224-B78F-8C467795A119}" sibTransId="{EB90C39A-EAEA-4275-9DF7-C9FAFD0C15FB}"/>
    <dgm:cxn modelId="{38EAAAA7-9812-4804-B198-44A9EA31C38F}" type="presParOf" srcId="{42293515-F9D3-4636-ACB9-E42ECCD5228C}" destId="{2DD1D6F6-77DF-485F-8DD2-E4A3F35659BA}" srcOrd="0" destOrd="0" presId="urn:microsoft.com/office/officeart/2005/8/layout/vList2"/>
    <dgm:cxn modelId="{A8647048-A635-40CC-ADE1-3B3CCF89A5F1}" type="presParOf" srcId="{42293515-F9D3-4636-ACB9-E42ECCD5228C}" destId="{29D74EF5-F3C0-4430-A547-55E7578D8D00}" srcOrd="1" destOrd="0" presId="urn:microsoft.com/office/officeart/2005/8/layout/vList2"/>
    <dgm:cxn modelId="{0D575373-911E-40AE-A0F8-E7162238FE7C}" type="presParOf" srcId="{42293515-F9D3-4636-ACB9-E42ECCD5228C}" destId="{7F211DB8-D1E9-4B9B-B8DD-9F0970BE10A2}" srcOrd="2" destOrd="0" presId="urn:microsoft.com/office/officeart/2005/8/layout/vList2"/>
    <dgm:cxn modelId="{5169EEEE-1E27-4B39-92D5-1E52645CEB0C}" type="presParOf" srcId="{42293515-F9D3-4636-ACB9-E42ECCD5228C}" destId="{353CEC49-F661-48CD-ACCC-0BAC8F217338}" srcOrd="3" destOrd="0" presId="urn:microsoft.com/office/officeart/2005/8/layout/vList2"/>
    <dgm:cxn modelId="{5FA5801C-30EF-4D45-893A-3F1FC386B65D}" type="presParOf" srcId="{42293515-F9D3-4636-ACB9-E42ECCD5228C}" destId="{B05E4AB0-A892-446B-8E68-98730087AEE5}" srcOrd="4" destOrd="0" presId="urn:microsoft.com/office/officeart/2005/8/layout/vList2"/>
    <dgm:cxn modelId="{99EB5382-2E01-4869-8DD5-845C1CFC28B6}" type="presParOf" srcId="{42293515-F9D3-4636-ACB9-E42ECCD5228C}" destId="{948A2745-A486-4199-B66D-A2E52E91A441}" srcOrd="5" destOrd="0" presId="urn:microsoft.com/office/officeart/2005/8/layout/vList2"/>
    <dgm:cxn modelId="{9C54A50C-37CA-41AD-8148-10D77E88E9B0}" type="presParOf" srcId="{42293515-F9D3-4636-ACB9-E42ECCD5228C}" destId="{688A431D-AE28-43B4-9ABC-64665E3A56C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3F369B-6DB3-4F85-A3BB-1A4F9082A7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8A71C3-59CC-48C0-86F1-F69889B7A722}">
      <dgm:prSet/>
      <dgm:spPr/>
      <dgm:t>
        <a:bodyPr/>
        <a:lstStyle/>
        <a:p>
          <a:pPr rtl="0"/>
          <a:r>
            <a:rPr lang="en-US" dirty="0" smtClean="0"/>
            <a:t>1. Should move some distance (&lt; </a:t>
          </a:r>
          <a:r>
            <a:rPr lang="en-US" dirty="0" err="1" smtClean="0"/>
            <a:t>total_distance</a:t>
          </a:r>
          <a:r>
            <a:rPr lang="en-US" dirty="0" smtClean="0"/>
            <a:t>) in straight line to destination</a:t>
          </a:r>
          <a:endParaRPr lang="en-US" dirty="0"/>
        </a:p>
      </dgm:t>
    </dgm:pt>
    <dgm:pt modelId="{F65CD0F4-5794-4509-9095-69CC6FF68598}" type="parTrans" cxnId="{2DE500CD-3F08-4DDE-9C3C-230F6EB2B1A9}">
      <dgm:prSet/>
      <dgm:spPr/>
      <dgm:t>
        <a:bodyPr/>
        <a:lstStyle/>
        <a:p>
          <a:endParaRPr lang="en-US"/>
        </a:p>
      </dgm:t>
    </dgm:pt>
    <dgm:pt modelId="{CFEAFAAB-4C97-4F32-8558-85CC8A21BAF6}" type="sibTrans" cxnId="{2DE500CD-3F08-4DDE-9C3C-230F6EB2B1A9}">
      <dgm:prSet/>
      <dgm:spPr/>
      <dgm:t>
        <a:bodyPr/>
        <a:lstStyle/>
        <a:p>
          <a:endParaRPr lang="en-US"/>
        </a:p>
      </dgm:t>
    </dgm:pt>
    <dgm:pt modelId="{73C21FAB-247A-4A1A-8C5E-553214180A1F}">
      <dgm:prSet/>
      <dgm:spPr/>
      <dgm:t>
        <a:bodyPr/>
        <a:lstStyle/>
        <a:p>
          <a:pPr rtl="0"/>
          <a:r>
            <a:rPr lang="en-US" dirty="0" smtClean="0"/>
            <a:t>2. Go back to 1 if location not reached</a:t>
          </a:r>
          <a:endParaRPr lang="en-US" dirty="0"/>
        </a:p>
      </dgm:t>
    </dgm:pt>
    <dgm:pt modelId="{33F0D73E-F0EF-4D93-B499-AE889FC08A40}" type="parTrans" cxnId="{3821350C-6535-412E-8473-4CA76DADFA9B}">
      <dgm:prSet/>
      <dgm:spPr/>
      <dgm:t>
        <a:bodyPr/>
        <a:lstStyle/>
        <a:p>
          <a:endParaRPr lang="en-US"/>
        </a:p>
      </dgm:t>
    </dgm:pt>
    <dgm:pt modelId="{0CCB082C-68BC-4F00-9E3B-BFDC67ED6625}" type="sibTrans" cxnId="{3821350C-6535-412E-8473-4CA76DADFA9B}">
      <dgm:prSet/>
      <dgm:spPr/>
      <dgm:t>
        <a:bodyPr/>
        <a:lstStyle/>
        <a:p>
          <a:endParaRPr lang="en-US"/>
        </a:p>
      </dgm:t>
    </dgm:pt>
    <dgm:pt modelId="{18A60EF5-8421-49EC-BDF7-1CCBBDB07BC3}" type="pres">
      <dgm:prSet presAssocID="{C93F369B-6DB3-4F85-A3BB-1A4F9082A705}" presName="linear" presStyleCnt="0">
        <dgm:presLayoutVars>
          <dgm:animLvl val="lvl"/>
          <dgm:resizeHandles val="exact"/>
        </dgm:presLayoutVars>
      </dgm:prSet>
      <dgm:spPr/>
    </dgm:pt>
    <dgm:pt modelId="{A479D1D1-710A-48A2-9B48-45206FAB4659}" type="pres">
      <dgm:prSet presAssocID="{B98A71C3-59CC-48C0-86F1-F69889B7A72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C263E85-CC24-4B13-B31C-1F74B51AE709}" type="pres">
      <dgm:prSet presAssocID="{CFEAFAAB-4C97-4F32-8558-85CC8A21BAF6}" presName="spacer" presStyleCnt="0"/>
      <dgm:spPr/>
    </dgm:pt>
    <dgm:pt modelId="{1FC1A8C8-08F9-47D8-B682-82A0294B2E2F}" type="pres">
      <dgm:prSet presAssocID="{73C21FAB-247A-4A1A-8C5E-553214180A1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DE500CD-3F08-4DDE-9C3C-230F6EB2B1A9}" srcId="{C93F369B-6DB3-4F85-A3BB-1A4F9082A705}" destId="{B98A71C3-59CC-48C0-86F1-F69889B7A722}" srcOrd="0" destOrd="0" parTransId="{F65CD0F4-5794-4509-9095-69CC6FF68598}" sibTransId="{CFEAFAAB-4C97-4F32-8558-85CC8A21BAF6}"/>
    <dgm:cxn modelId="{0BA4048F-85C5-4925-A6E1-2B18D2E8B490}" type="presOf" srcId="{73C21FAB-247A-4A1A-8C5E-553214180A1F}" destId="{1FC1A8C8-08F9-47D8-B682-82A0294B2E2F}" srcOrd="0" destOrd="0" presId="urn:microsoft.com/office/officeart/2005/8/layout/vList2"/>
    <dgm:cxn modelId="{3821350C-6535-412E-8473-4CA76DADFA9B}" srcId="{C93F369B-6DB3-4F85-A3BB-1A4F9082A705}" destId="{73C21FAB-247A-4A1A-8C5E-553214180A1F}" srcOrd="1" destOrd="0" parTransId="{33F0D73E-F0EF-4D93-B499-AE889FC08A40}" sibTransId="{0CCB082C-68BC-4F00-9E3B-BFDC67ED6625}"/>
    <dgm:cxn modelId="{22ED9B4F-4D9B-4984-BFCA-B950696CAC9E}" type="presOf" srcId="{C93F369B-6DB3-4F85-A3BB-1A4F9082A705}" destId="{18A60EF5-8421-49EC-BDF7-1CCBBDB07BC3}" srcOrd="0" destOrd="0" presId="urn:microsoft.com/office/officeart/2005/8/layout/vList2"/>
    <dgm:cxn modelId="{EE8165DA-8102-4FCF-AECC-8D40F5A59D1B}" type="presOf" srcId="{B98A71C3-59CC-48C0-86F1-F69889B7A722}" destId="{A479D1D1-710A-48A2-9B48-45206FAB4659}" srcOrd="0" destOrd="0" presId="urn:microsoft.com/office/officeart/2005/8/layout/vList2"/>
    <dgm:cxn modelId="{1C3E4EE7-AEC1-4853-A8C6-8F3F43986C2C}" type="presParOf" srcId="{18A60EF5-8421-49EC-BDF7-1CCBBDB07BC3}" destId="{A479D1D1-710A-48A2-9B48-45206FAB4659}" srcOrd="0" destOrd="0" presId="urn:microsoft.com/office/officeart/2005/8/layout/vList2"/>
    <dgm:cxn modelId="{2454318E-46C4-4E36-9C92-EF0FC24201EE}" type="presParOf" srcId="{18A60EF5-8421-49EC-BDF7-1CCBBDB07BC3}" destId="{DC263E85-CC24-4B13-B31C-1F74B51AE709}" srcOrd="1" destOrd="0" presId="urn:microsoft.com/office/officeart/2005/8/layout/vList2"/>
    <dgm:cxn modelId="{5A0BC286-2E0D-4A6B-BFD7-B6060783D6C3}" type="presParOf" srcId="{18A60EF5-8421-49EC-BDF7-1CCBBDB07BC3}" destId="{1FC1A8C8-08F9-47D8-B682-82A0294B2E2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2ED129-8691-46E9-830A-33F05C0C9CE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2CE594-7C4A-48D3-98BD-7E675E5FB166}">
      <dgm:prSet/>
      <dgm:spPr/>
      <dgm:t>
        <a:bodyPr/>
        <a:lstStyle/>
        <a:p>
          <a:pPr rtl="0"/>
          <a:r>
            <a:rPr lang="en-US" dirty="0" smtClean="0"/>
            <a:t>1. Should move a constant distance  (&lt; </a:t>
          </a:r>
          <a:r>
            <a:rPr lang="en-US" dirty="0" err="1" smtClean="0"/>
            <a:t>total_distance</a:t>
          </a:r>
          <a:r>
            <a:rPr lang="en-US" dirty="0" smtClean="0"/>
            <a:t>)  in straight line to destination</a:t>
          </a:r>
          <a:endParaRPr lang="en-US" dirty="0"/>
        </a:p>
      </dgm:t>
    </dgm:pt>
    <dgm:pt modelId="{A9EAADC8-E259-4F30-AAD0-E15237B9136C}" type="parTrans" cxnId="{78B5E1BD-9535-45EA-B53A-DE627744955D}">
      <dgm:prSet/>
      <dgm:spPr/>
      <dgm:t>
        <a:bodyPr/>
        <a:lstStyle/>
        <a:p>
          <a:endParaRPr lang="en-US"/>
        </a:p>
      </dgm:t>
    </dgm:pt>
    <dgm:pt modelId="{597D3A46-7B90-4D57-918B-2D6756D50D67}" type="sibTrans" cxnId="{78B5E1BD-9535-45EA-B53A-DE627744955D}">
      <dgm:prSet/>
      <dgm:spPr/>
      <dgm:t>
        <a:bodyPr/>
        <a:lstStyle/>
        <a:p>
          <a:endParaRPr lang="en-US"/>
        </a:p>
      </dgm:t>
    </dgm:pt>
    <dgm:pt modelId="{4BAAC0C5-6199-4D09-9218-E4116BF3F0AF}">
      <dgm:prSet/>
      <dgm:spPr/>
      <dgm:t>
        <a:bodyPr/>
        <a:lstStyle/>
        <a:p>
          <a:pPr rtl="0"/>
          <a:r>
            <a:rPr lang="en-US" dirty="0" smtClean="0"/>
            <a:t>2. Should pause for some time </a:t>
          </a:r>
          <a:endParaRPr lang="en-US" dirty="0"/>
        </a:p>
      </dgm:t>
    </dgm:pt>
    <dgm:pt modelId="{3121C9F4-53E4-403A-A3D5-67463F362338}" type="parTrans" cxnId="{D2CCEB17-35D9-451E-968F-99E104E5010A}">
      <dgm:prSet/>
      <dgm:spPr/>
      <dgm:t>
        <a:bodyPr/>
        <a:lstStyle/>
        <a:p>
          <a:endParaRPr lang="en-US"/>
        </a:p>
      </dgm:t>
    </dgm:pt>
    <dgm:pt modelId="{CE94FD4E-D33E-45A7-A507-9082E2AD7633}" type="sibTrans" cxnId="{D2CCEB17-35D9-451E-968F-99E104E5010A}">
      <dgm:prSet/>
      <dgm:spPr/>
      <dgm:t>
        <a:bodyPr/>
        <a:lstStyle/>
        <a:p>
          <a:endParaRPr lang="en-US"/>
        </a:p>
      </dgm:t>
    </dgm:pt>
    <dgm:pt modelId="{4DDDC1F1-4995-4077-ABDF-BA8C4102FEA6}">
      <dgm:prSet/>
      <dgm:spPr/>
      <dgm:t>
        <a:bodyPr/>
        <a:lstStyle/>
        <a:p>
          <a:pPr rtl="0"/>
          <a:r>
            <a:rPr lang="en-US" dirty="0" smtClean="0"/>
            <a:t>3. Go back to 1 if location not reached</a:t>
          </a:r>
          <a:endParaRPr lang="en-US" dirty="0"/>
        </a:p>
      </dgm:t>
    </dgm:pt>
    <dgm:pt modelId="{D517A0E6-0F62-4D60-BF00-FECE072D09E6}" type="parTrans" cxnId="{EE087974-B176-40A0-88F8-9798DC5BDF11}">
      <dgm:prSet/>
      <dgm:spPr/>
      <dgm:t>
        <a:bodyPr/>
        <a:lstStyle/>
        <a:p>
          <a:endParaRPr lang="en-US"/>
        </a:p>
      </dgm:t>
    </dgm:pt>
    <dgm:pt modelId="{B11110A2-79CA-4891-98E6-995F35A767FA}" type="sibTrans" cxnId="{EE087974-B176-40A0-88F8-9798DC5BDF11}">
      <dgm:prSet/>
      <dgm:spPr/>
      <dgm:t>
        <a:bodyPr/>
        <a:lstStyle/>
        <a:p>
          <a:endParaRPr lang="en-US"/>
        </a:p>
      </dgm:t>
    </dgm:pt>
    <dgm:pt modelId="{7560C191-8167-4426-A032-99D159F9E9A8}" type="pres">
      <dgm:prSet presAssocID="{6C2ED129-8691-46E9-830A-33F05C0C9CE4}" presName="linear" presStyleCnt="0">
        <dgm:presLayoutVars>
          <dgm:animLvl val="lvl"/>
          <dgm:resizeHandles val="exact"/>
        </dgm:presLayoutVars>
      </dgm:prSet>
      <dgm:spPr/>
    </dgm:pt>
    <dgm:pt modelId="{FDC2E57C-2B64-42EF-BD57-4C4916AA1F15}" type="pres">
      <dgm:prSet presAssocID="{F22CE594-7C4A-48D3-98BD-7E675E5FB16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3FA4B0B-BB8F-4770-BF8A-8D9A90CE9537}" type="pres">
      <dgm:prSet presAssocID="{597D3A46-7B90-4D57-918B-2D6756D50D67}" presName="spacer" presStyleCnt="0"/>
      <dgm:spPr/>
    </dgm:pt>
    <dgm:pt modelId="{F88D6C34-4B8A-4627-A750-867D247AB6E1}" type="pres">
      <dgm:prSet presAssocID="{4BAAC0C5-6199-4D09-9218-E4116BF3F0A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DEDAA-05CE-4FEB-82DD-86CD8C423521}" type="pres">
      <dgm:prSet presAssocID="{CE94FD4E-D33E-45A7-A507-9082E2AD7633}" presName="spacer" presStyleCnt="0"/>
      <dgm:spPr/>
    </dgm:pt>
    <dgm:pt modelId="{4ECDC39E-D2D0-4B61-8351-BB8C0A426E81}" type="pres">
      <dgm:prSet presAssocID="{4DDDC1F1-4995-4077-ABDF-BA8C4102FEA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43F4FBE-37F6-445D-838F-498B4D962D01}" type="presOf" srcId="{F22CE594-7C4A-48D3-98BD-7E675E5FB166}" destId="{FDC2E57C-2B64-42EF-BD57-4C4916AA1F15}" srcOrd="0" destOrd="0" presId="urn:microsoft.com/office/officeart/2005/8/layout/vList2"/>
    <dgm:cxn modelId="{EE087974-B176-40A0-88F8-9798DC5BDF11}" srcId="{6C2ED129-8691-46E9-830A-33F05C0C9CE4}" destId="{4DDDC1F1-4995-4077-ABDF-BA8C4102FEA6}" srcOrd="2" destOrd="0" parTransId="{D517A0E6-0F62-4D60-BF00-FECE072D09E6}" sibTransId="{B11110A2-79CA-4891-98E6-995F35A767FA}"/>
    <dgm:cxn modelId="{D5693934-06C1-48A0-A260-81980012ADEF}" type="presOf" srcId="{4BAAC0C5-6199-4D09-9218-E4116BF3F0AF}" destId="{F88D6C34-4B8A-4627-A750-867D247AB6E1}" srcOrd="0" destOrd="0" presId="urn:microsoft.com/office/officeart/2005/8/layout/vList2"/>
    <dgm:cxn modelId="{78B5E1BD-9535-45EA-B53A-DE627744955D}" srcId="{6C2ED129-8691-46E9-830A-33F05C0C9CE4}" destId="{F22CE594-7C4A-48D3-98BD-7E675E5FB166}" srcOrd="0" destOrd="0" parTransId="{A9EAADC8-E259-4F30-AAD0-E15237B9136C}" sibTransId="{597D3A46-7B90-4D57-918B-2D6756D50D67}"/>
    <dgm:cxn modelId="{E3DDDF00-0AD2-43C9-B7BE-FE9C538A8101}" type="presOf" srcId="{6C2ED129-8691-46E9-830A-33F05C0C9CE4}" destId="{7560C191-8167-4426-A032-99D159F9E9A8}" srcOrd="0" destOrd="0" presId="urn:microsoft.com/office/officeart/2005/8/layout/vList2"/>
    <dgm:cxn modelId="{7F5AE1D9-1BE5-4CFD-BB5D-5130564D212F}" type="presOf" srcId="{4DDDC1F1-4995-4077-ABDF-BA8C4102FEA6}" destId="{4ECDC39E-D2D0-4B61-8351-BB8C0A426E81}" srcOrd="0" destOrd="0" presId="urn:microsoft.com/office/officeart/2005/8/layout/vList2"/>
    <dgm:cxn modelId="{D2CCEB17-35D9-451E-968F-99E104E5010A}" srcId="{6C2ED129-8691-46E9-830A-33F05C0C9CE4}" destId="{4BAAC0C5-6199-4D09-9218-E4116BF3F0AF}" srcOrd="1" destOrd="0" parTransId="{3121C9F4-53E4-403A-A3D5-67463F362338}" sibTransId="{CE94FD4E-D33E-45A7-A507-9082E2AD7633}"/>
    <dgm:cxn modelId="{E1731422-1962-43F0-B691-EEFBB9281E1B}" type="presParOf" srcId="{7560C191-8167-4426-A032-99D159F9E9A8}" destId="{FDC2E57C-2B64-42EF-BD57-4C4916AA1F15}" srcOrd="0" destOrd="0" presId="urn:microsoft.com/office/officeart/2005/8/layout/vList2"/>
    <dgm:cxn modelId="{7D9C7C0E-CBAC-4509-A78B-9D87E3519DEF}" type="presParOf" srcId="{7560C191-8167-4426-A032-99D159F9E9A8}" destId="{A3FA4B0B-BB8F-4770-BF8A-8D9A90CE9537}" srcOrd="1" destOrd="0" presId="urn:microsoft.com/office/officeart/2005/8/layout/vList2"/>
    <dgm:cxn modelId="{7738C862-88F9-4F2D-BC6A-1F91C5C6E176}" type="presParOf" srcId="{7560C191-8167-4426-A032-99D159F9E9A8}" destId="{F88D6C34-4B8A-4627-A750-867D247AB6E1}" srcOrd="2" destOrd="0" presId="urn:microsoft.com/office/officeart/2005/8/layout/vList2"/>
    <dgm:cxn modelId="{8545A49E-151B-4E25-956A-1ECAE671C85F}" type="presParOf" srcId="{7560C191-8167-4426-A032-99D159F9E9A8}" destId="{562DEDAA-05CE-4FEB-82DD-86CD8C423521}" srcOrd="3" destOrd="0" presId="urn:microsoft.com/office/officeart/2005/8/layout/vList2"/>
    <dgm:cxn modelId="{0CDEB9B7-AF11-4AF6-8738-67597D6FF15C}" type="presParOf" srcId="{7560C191-8167-4426-A032-99D159F9E9A8}" destId="{4ECDC39E-D2D0-4B61-8351-BB8C0A426E8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1D6F6-77DF-485F-8DD2-E4A3F35659BA}">
      <dsp:nvSpPr>
        <dsp:cNvPr id="0" name=""/>
        <dsp:cNvSpPr/>
      </dsp:nvSpPr>
      <dsp:spPr>
        <a:xfrm>
          <a:off x="0" y="72875"/>
          <a:ext cx="7924800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Basic Idea: Should animate from origin to current location</a:t>
          </a:r>
          <a:endParaRPr lang="en-US" sz="3000" kern="1200"/>
        </a:p>
      </dsp:txBody>
      <dsp:txXfrm>
        <a:off x="58257" y="131132"/>
        <a:ext cx="7808286" cy="1076886"/>
      </dsp:txXfrm>
    </dsp:sp>
    <dsp:sp modelId="{7F211DB8-D1E9-4B9B-B8DD-9F0970BE10A2}">
      <dsp:nvSpPr>
        <dsp:cNvPr id="0" name=""/>
        <dsp:cNvSpPr/>
      </dsp:nvSpPr>
      <dsp:spPr>
        <a:xfrm>
          <a:off x="0" y="1352675"/>
          <a:ext cx="7924800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Should move to origin</a:t>
          </a:r>
          <a:endParaRPr lang="en-US" sz="3000" kern="1200"/>
        </a:p>
      </dsp:txBody>
      <dsp:txXfrm>
        <a:off x="58257" y="1410932"/>
        <a:ext cx="7808286" cy="1076886"/>
      </dsp:txXfrm>
    </dsp:sp>
    <dsp:sp modelId="{B05E4AB0-A892-446B-8E68-98730087AEE5}">
      <dsp:nvSpPr>
        <dsp:cNvPr id="0" name=""/>
        <dsp:cNvSpPr/>
      </dsp:nvSpPr>
      <dsp:spPr>
        <a:xfrm>
          <a:off x="0" y="2632475"/>
          <a:ext cx="7924800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Should animate first in Y direction to current Y</a:t>
          </a:r>
          <a:endParaRPr lang="en-US" sz="3000" kern="1200"/>
        </a:p>
      </dsp:txBody>
      <dsp:txXfrm>
        <a:off x="58257" y="2690732"/>
        <a:ext cx="7808286" cy="1076886"/>
      </dsp:txXfrm>
    </dsp:sp>
    <dsp:sp modelId="{688A431D-AE28-43B4-9ABC-64665E3A56C4}">
      <dsp:nvSpPr>
        <dsp:cNvPr id="0" name=""/>
        <dsp:cNvSpPr/>
      </dsp:nvSpPr>
      <dsp:spPr>
        <a:xfrm>
          <a:off x="0" y="3912276"/>
          <a:ext cx="7924800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Next should animate in X direction to current X</a:t>
          </a:r>
          <a:endParaRPr lang="en-US" sz="3000" kern="1200"/>
        </a:p>
      </dsp:txBody>
      <dsp:txXfrm>
        <a:off x="58257" y="3970533"/>
        <a:ext cx="7808286" cy="1076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9D1D1-710A-48A2-9B48-45206FAB4659}">
      <dsp:nvSpPr>
        <dsp:cNvPr id="0" name=""/>
        <dsp:cNvSpPr/>
      </dsp:nvSpPr>
      <dsp:spPr>
        <a:xfrm>
          <a:off x="0" y="162786"/>
          <a:ext cx="7924800" cy="23645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1. Should move some distance (&lt; </a:t>
          </a:r>
          <a:r>
            <a:rPr lang="en-US" sz="4300" kern="1200" dirty="0" err="1" smtClean="0"/>
            <a:t>total_distance</a:t>
          </a:r>
          <a:r>
            <a:rPr lang="en-US" sz="4300" kern="1200" dirty="0" smtClean="0"/>
            <a:t>) in straight line to destination</a:t>
          </a:r>
          <a:endParaRPr lang="en-US" sz="4300" kern="1200" dirty="0"/>
        </a:p>
      </dsp:txBody>
      <dsp:txXfrm>
        <a:off x="115429" y="278215"/>
        <a:ext cx="7693942" cy="2133711"/>
      </dsp:txXfrm>
    </dsp:sp>
    <dsp:sp modelId="{1FC1A8C8-08F9-47D8-B682-82A0294B2E2F}">
      <dsp:nvSpPr>
        <dsp:cNvPr id="0" name=""/>
        <dsp:cNvSpPr/>
      </dsp:nvSpPr>
      <dsp:spPr>
        <a:xfrm>
          <a:off x="0" y="2651196"/>
          <a:ext cx="7924800" cy="23645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2. Go back to 1 if location not reached</a:t>
          </a:r>
          <a:endParaRPr lang="en-US" sz="4300" kern="1200" dirty="0"/>
        </a:p>
      </dsp:txBody>
      <dsp:txXfrm>
        <a:off x="115429" y="2766625"/>
        <a:ext cx="7693942" cy="21337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2E57C-2B64-42EF-BD57-4C4916AA1F15}">
      <dsp:nvSpPr>
        <dsp:cNvPr id="0" name=""/>
        <dsp:cNvSpPr/>
      </dsp:nvSpPr>
      <dsp:spPr>
        <a:xfrm>
          <a:off x="0" y="28325"/>
          <a:ext cx="7924800" cy="164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1. Should move a constant distance  (&lt; </a:t>
          </a:r>
          <a:r>
            <a:rPr lang="en-US" sz="3000" kern="1200" dirty="0" err="1" smtClean="0"/>
            <a:t>total_distance</a:t>
          </a:r>
          <a:r>
            <a:rPr lang="en-US" sz="3000" kern="1200" dirty="0" smtClean="0"/>
            <a:t>)  in straight line to destination</a:t>
          </a:r>
          <a:endParaRPr lang="en-US" sz="3000" kern="1200" dirty="0"/>
        </a:p>
      </dsp:txBody>
      <dsp:txXfrm>
        <a:off x="80532" y="108857"/>
        <a:ext cx="7763736" cy="1488636"/>
      </dsp:txXfrm>
    </dsp:sp>
    <dsp:sp modelId="{F88D6C34-4B8A-4627-A750-867D247AB6E1}">
      <dsp:nvSpPr>
        <dsp:cNvPr id="0" name=""/>
        <dsp:cNvSpPr/>
      </dsp:nvSpPr>
      <dsp:spPr>
        <a:xfrm>
          <a:off x="0" y="1764425"/>
          <a:ext cx="7924800" cy="164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2. Should pause for some time </a:t>
          </a:r>
          <a:endParaRPr lang="en-US" sz="3000" kern="1200" dirty="0"/>
        </a:p>
      </dsp:txBody>
      <dsp:txXfrm>
        <a:off x="80532" y="1844957"/>
        <a:ext cx="7763736" cy="1488636"/>
      </dsp:txXfrm>
    </dsp:sp>
    <dsp:sp modelId="{4ECDC39E-D2D0-4B61-8351-BB8C0A426E81}">
      <dsp:nvSpPr>
        <dsp:cNvPr id="0" name=""/>
        <dsp:cNvSpPr/>
      </dsp:nvSpPr>
      <dsp:spPr>
        <a:xfrm>
          <a:off x="0" y="3500526"/>
          <a:ext cx="7924800" cy="164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3. Go back to 1 if location not reached</a:t>
          </a:r>
          <a:endParaRPr lang="en-US" sz="3000" kern="1200" dirty="0"/>
        </a:p>
      </dsp:txBody>
      <dsp:txXfrm>
        <a:off x="80532" y="3581058"/>
        <a:ext cx="7763736" cy="1488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BFCD-1A9F-4E04-964F-3BE1AA8E8FD6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EB67-F149-44AB-8268-6FBAA37BC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  <a:prstGeom prst="rect">
            <a:avLst/>
          </a:prstGeom>
        </p:spPr>
        <p:txBody>
          <a:bodyPr vert="horz" anchor="ctr" anchorCtr="1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9248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483194" y="6172200"/>
            <a:ext cx="526694" cy="55265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83139" y="6289965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B77D36F-9883-46BD-B382-AD309B12512B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514600"/>
            <a:ext cx="6172200" cy="1894362"/>
          </a:xfrm>
        </p:spPr>
        <p:txBody>
          <a:bodyPr/>
          <a:lstStyle/>
          <a:p>
            <a:pPr algn="ctr"/>
            <a:r>
              <a:rPr lang="en-US" dirty="0" smtClean="0"/>
              <a:t>Comp 401</a:t>
            </a:r>
            <a:br>
              <a:rPr lang="en-US" dirty="0" smtClean="0"/>
            </a:br>
            <a:r>
              <a:rPr lang="en-US" dirty="0" smtClean="0"/>
              <a:t>Animation Loops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172200" cy="1117122"/>
          </a:xfrm>
        </p:spPr>
        <p:txBody>
          <a:bodyPr/>
          <a:lstStyle/>
          <a:p>
            <a:r>
              <a:rPr lang="en-US" dirty="0" smtClean="0"/>
              <a:t>Instructor: Prasun Dewan</a:t>
            </a:r>
            <a:endParaRPr lang="en-US" dirty="0"/>
          </a:p>
        </p:txBody>
      </p:sp>
      <p:pic>
        <p:nvPicPr>
          <p:cNvPr id="6" name="~PP2722.WAV">
            <a:hlinkClick r:id="" action="ppaction://media"/>
          </p:cNvPr>
          <p:cNvPicPr>
            <a:picLocks noRot="1" noChangeAspect="1"/>
          </p:cNvPicPr>
          <p:nvPr>
            <a:wavAudioFile r:embed="rId1" name="~PP2722.WAV"/>
          </p:nvPr>
        </p:nvPicPr>
        <p:blipFill>
          <a:blip r:embed="rId3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Pausing Program: </a:t>
            </a:r>
            <a:r>
              <a:rPr lang="en-US" sz="2800" dirty="0" err="1" smtClean="0"/>
              <a:t>ThreadSupport.Sleep</a:t>
            </a:r>
            <a:r>
              <a:rPr lang="en-US" sz="2800" dirty="0" smtClean="0"/>
              <a:t>()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1219200"/>
            <a:ext cx="7772400" cy="2514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b="1" dirty="0" smtClean="0"/>
              <a:t>public void</a:t>
            </a:r>
            <a:r>
              <a:rPr lang="en-US" dirty="0" smtClean="0"/>
              <a:t> sleep(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pauseTime</a:t>
            </a:r>
            <a:r>
              <a:rPr lang="en-US" dirty="0" smtClean="0"/>
              <a:t>) {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b="1" dirty="0" smtClean="0"/>
              <a:t>	try</a:t>
            </a:r>
            <a:r>
              <a:rPr lang="en-US" dirty="0" smtClean="0"/>
              <a:t> {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dirty="0" smtClean="0"/>
              <a:t>		// OS suspends program for </a:t>
            </a:r>
            <a:r>
              <a:rPr lang="en-US" dirty="0" err="1" smtClean="0"/>
              <a:t>pauseTime</a:t>
            </a:r>
            <a:endParaRPr lang="en-US" dirty="0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dirty="0" smtClean="0"/>
              <a:t>		</a:t>
            </a:r>
            <a:r>
              <a:rPr lang="en-US" dirty="0" err="1" smtClean="0"/>
              <a:t>Thread.sleep</a:t>
            </a:r>
            <a:r>
              <a:rPr lang="en-US" dirty="0" smtClean="0"/>
              <a:t>(</a:t>
            </a:r>
            <a:r>
              <a:rPr lang="en-US" dirty="0" err="1" smtClean="0"/>
              <a:t>pauseTime</a:t>
            </a:r>
            <a:r>
              <a:rPr lang="en-US" dirty="0" smtClean="0"/>
              <a:t>);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dirty="0" smtClean="0"/>
              <a:t>	} </a:t>
            </a:r>
            <a:r>
              <a:rPr lang="en-US" b="1" dirty="0" smtClean="0"/>
              <a:t>catch</a:t>
            </a:r>
            <a:r>
              <a:rPr lang="en-US" dirty="0" smtClean="0"/>
              <a:t> (Exception e) {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dirty="0" smtClean="0"/>
              <a:t>		// program may be forcibly interrupted while sleeping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dirty="0" smtClean="0"/>
              <a:t>		</a:t>
            </a:r>
            <a:r>
              <a:rPr lang="en-US" dirty="0" err="1" smtClean="0"/>
              <a:t>e.printStackTrace</a:t>
            </a:r>
            <a:r>
              <a:rPr lang="en-US" dirty="0" smtClean="0"/>
              <a:t>();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dirty="0" smtClean="0"/>
              <a:t>	 };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dirty="0" smtClean="0"/>
              <a:t>}</a:t>
            </a:r>
          </a:p>
        </p:txBody>
      </p:sp>
      <p:pic>
        <p:nvPicPr>
          <p:cNvPr id="5" name="~PP3803.WAV">
            <a:hlinkClick r:id="" action="ppaction://media"/>
          </p:cNvPr>
          <p:cNvPicPr>
            <a:picLocks noRot="1" noChangeAspect="1"/>
          </p:cNvPicPr>
          <p:nvPr>
            <a:wavAudioFile r:embed="rId1" name="~PP3803.WAV"/>
          </p:nvPr>
        </p:nvPicPr>
        <p:blipFill>
          <a:blip r:embed="rId3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8354"/>
      </p:ext>
    </p:extLst>
  </p:cSld>
  <p:clrMapOvr>
    <a:masterClrMapping/>
  </p:clrMapOvr>
  <p:transition advTm="487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792162"/>
          </a:xfrm>
        </p:spPr>
        <p:txBody>
          <a:bodyPr/>
          <a:lstStyle/>
          <a:p>
            <a:r>
              <a:rPr lang="en-US" sz="2800" dirty="0" smtClean="0"/>
              <a:t>Animation in Y Direction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428038" cy="3581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protected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animateYFromOrigin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PlottedShuttle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shuttle, </a:t>
            </a:r>
            <a:endParaRPr lang="en-US" sz="1600" b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 			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animationStep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animationPauseTime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, </a:t>
            </a:r>
            <a:endParaRPr lang="en-US" sz="1600" b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			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startY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endY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n-US" sz="1600" dirty="0" smtClean="0">
                <a:solidFill>
                  <a:srgbClr val="3F7F5F"/>
                </a:solidFill>
                <a:latin typeface="Courier New"/>
              </a:rPr>
              <a:t>    // </a:t>
            </a:r>
            <a:r>
              <a:rPr lang="en-US" sz="1600" dirty="0">
                <a:solidFill>
                  <a:srgbClr val="3F7F5F"/>
                </a:solidFill>
                <a:latin typeface="Courier New"/>
              </a:rPr>
              <a:t>make sure we don’t go past final Y position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 while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startY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&lt;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endY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ThreadSupport.</a:t>
            </a:r>
            <a:r>
              <a:rPr lang="en-US" sz="1600" i="1" dirty="0" err="1" smtClean="0">
                <a:solidFill>
                  <a:srgbClr val="000000"/>
                </a:solidFill>
                <a:latin typeface="Courier New"/>
              </a:rPr>
              <a:t>sleep</a:t>
            </a:r>
            <a:r>
              <a:rPr lang="en-US" sz="1600" i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i="1" dirty="0" err="1" smtClean="0">
                <a:solidFill>
                  <a:srgbClr val="000000"/>
                </a:solidFill>
                <a:latin typeface="Courier New"/>
              </a:rPr>
              <a:t>animationPauseTime</a:t>
            </a:r>
            <a:r>
              <a:rPr lang="en-US" sz="1600" i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startY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+= 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animationStep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shuttle.setShuttleY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startY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}</a:t>
            </a:r>
            <a:endParaRPr lang="en-US" sz="16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600" dirty="0" smtClean="0">
                <a:solidFill>
                  <a:srgbClr val="3F7F5F"/>
                </a:solidFill>
                <a:latin typeface="Courier New"/>
              </a:rPr>
              <a:t>   // </a:t>
            </a:r>
            <a:r>
              <a:rPr lang="en-US" sz="1600" dirty="0">
                <a:solidFill>
                  <a:srgbClr val="3F7F5F"/>
                </a:solidFill>
                <a:latin typeface="Courier New"/>
              </a:rPr>
              <a:t>move to destination Y position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shuttle.setShuttleY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endY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}</a:t>
            </a:r>
            <a:endParaRPr lang="en-US" dirty="0" smtClean="0"/>
          </a:p>
        </p:txBody>
      </p:sp>
      <p:pic>
        <p:nvPicPr>
          <p:cNvPr id="5" name="~PP3265.WAV">
            <a:hlinkClick r:id="" action="ppaction://media"/>
          </p:cNvPr>
          <p:cNvPicPr>
            <a:picLocks noRot="1" noChangeAspect="1"/>
          </p:cNvPicPr>
          <p:nvPr>
            <a:wavAudioFile r:embed="rId1" name="~PP3265.WAV"/>
          </p:nvPr>
        </p:nvPicPr>
        <p:blipFill>
          <a:blip r:embed="rId3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84718"/>
      </p:ext>
    </p:extLst>
  </p:cSld>
  <p:clrMapOvr>
    <a:masterClrMapping/>
  </p:clrMapOvr>
  <p:transition advTm="1353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792162"/>
          </a:xfrm>
        </p:spPr>
        <p:txBody>
          <a:bodyPr/>
          <a:lstStyle/>
          <a:p>
            <a:r>
              <a:rPr lang="en-US" sz="2800" dirty="0" smtClean="0"/>
              <a:t>Animation in X Direction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428038" cy="3581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protected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animateXFromOrigin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PlottedShuttle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shuttle, </a:t>
            </a:r>
            <a:endParaRPr lang="en-US" sz="1600" b="1" dirty="0" smtClean="0">
              <a:solidFill>
                <a:srgbClr val="000000"/>
              </a:solidFill>
              <a:latin typeface="Consolas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     </a:t>
            </a:r>
            <a:r>
              <a:rPr lang="en-US" sz="16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animationStep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6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animationPauseTime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6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startX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6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endX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  while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startX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&lt;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endX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ThreadSupport.</a:t>
            </a:r>
            <a:r>
              <a:rPr lang="en-US" sz="1600" i="1" dirty="0" err="1" smtClean="0">
                <a:solidFill>
                  <a:srgbClr val="000000"/>
                </a:solidFill>
                <a:latin typeface="Consolas"/>
              </a:rPr>
              <a:t>sleep</a:t>
            </a:r>
            <a:r>
              <a:rPr lang="en-US" sz="16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i="1" dirty="0" err="1" smtClean="0">
                <a:solidFill>
                  <a:srgbClr val="000000"/>
                </a:solidFill>
                <a:latin typeface="Consolas"/>
              </a:rPr>
              <a:t>animationPauseTime</a:t>
            </a:r>
            <a:r>
              <a:rPr lang="en-US" sz="160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startX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+=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animationStep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shuttle.setShuttleX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startX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}</a:t>
            </a:r>
            <a:endParaRPr lang="en-US" sz="1600" dirty="0">
              <a:solidFill>
                <a:srgbClr val="000000"/>
              </a:solidFill>
              <a:latin typeface="Consolas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shuttle.setShuttleX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endX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}</a:t>
            </a:r>
            <a:endParaRPr lang="en-US" dirty="0" smtClean="0"/>
          </a:p>
        </p:txBody>
      </p:sp>
      <p:pic>
        <p:nvPicPr>
          <p:cNvPr id="5" name="~PP3265.WAV">
            <a:hlinkClick r:id="" action="ppaction://media"/>
          </p:cNvPr>
          <p:cNvPicPr>
            <a:picLocks noRot="1" noChangeAspect="1"/>
          </p:cNvPicPr>
          <p:nvPr>
            <a:wavAudioFile r:embed="rId1" name="~PP3265.WAV"/>
          </p:nvPr>
        </p:nvPicPr>
        <p:blipFill>
          <a:blip r:embed="rId3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23295"/>
      </p:ext>
    </p:extLst>
  </p:cSld>
  <p:clrMapOvr>
    <a:masterClrMapping/>
  </p:clrMapOvr>
  <p:transition advTm="1353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792162"/>
          </a:xfrm>
        </p:spPr>
        <p:txBody>
          <a:bodyPr/>
          <a:lstStyle/>
          <a:p>
            <a:r>
              <a:rPr lang="en-US" sz="2800" dirty="0" err="1" smtClean="0"/>
              <a:t>AnimateFromOrigin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990600"/>
            <a:ext cx="8305800" cy="3886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animateFromOrigin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PlottedShuttle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shuttle, </a:t>
            </a:r>
            <a:endParaRPr lang="en-US" sz="1600" b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animationStep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animationPauseTime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 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originalX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shuttle.getShuttleX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 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originalY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shuttle.getShuttleY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 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curX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= 0;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 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curY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= 0;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shuttle.setShuttleX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curX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shuttle.setShuttleY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curY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animateYFromOrigin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(shuttle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animationStep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, </a:t>
            </a:r>
            <a:endParaRPr lang="en-US" sz="1600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animationPauseTime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curY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originalY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animateXFromOrigin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(shuttle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animationStep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, </a:t>
            </a:r>
            <a:endParaRPr lang="en-US" sz="1600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animationPauseTime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curX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originalX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}</a:t>
            </a:r>
            <a:endParaRPr lang="en-US" dirty="0" smtClean="0"/>
          </a:p>
        </p:txBody>
      </p:sp>
      <p:pic>
        <p:nvPicPr>
          <p:cNvPr id="5" name="~PP3265.WAV">
            <a:hlinkClick r:id="" action="ppaction://media"/>
          </p:cNvPr>
          <p:cNvPicPr>
            <a:picLocks noRot="1" noChangeAspect="1"/>
          </p:cNvPicPr>
          <p:nvPr>
            <a:wavAudioFile r:embed="rId1" name="~PP3265.WAV"/>
          </p:nvPr>
        </p:nvPicPr>
        <p:blipFill>
          <a:blip r:embed="rId3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81743"/>
      </p:ext>
    </p:extLst>
  </p:cSld>
  <p:clrMapOvr>
    <a:masterClrMapping/>
  </p:clrMapOvr>
  <p:transition advTm="1353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792162"/>
          </a:xfrm>
        </p:spPr>
        <p:txBody>
          <a:bodyPr/>
          <a:lstStyle/>
          <a:p>
            <a:r>
              <a:rPr lang="en-US" sz="2800" dirty="0" smtClean="0"/>
              <a:t>Main Method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6829" y="914400"/>
            <a:ext cx="8580438" cy="259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main(String[] 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</a:rPr>
              <a:t>args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PlottedShuttle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shuttle =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APlottedShuttle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(50, 100);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OEFrame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oeFrame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ObjectEditor.</a:t>
            </a:r>
            <a:r>
              <a:rPr lang="en-US" sz="1600" i="1" dirty="0" err="1">
                <a:solidFill>
                  <a:srgbClr val="000000"/>
                </a:solidFill>
                <a:latin typeface="Consolas"/>
              </a:rPr>
              <a:t>edit</a:t>
            </a:r>
            <a:r>
              <a:rPr lang="en-US" sz="1600" i="1" dirty="0">
                <a:solidFill>
                  <a:srgbClr val="000000"/>
                </a:solidFill>
                <a:latin typeface="Consolas"/>
              </a:rPr>
              <a:t>(shuttle);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oeFrame.hideMainPanel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oeFrame.setSize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(450, 450);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ShuttleAnimator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shuttleAnimator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AShuttleAnimator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shuttleAnimator.animateFromOrigin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aShuttle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, 5, 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100);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}</a:t>
            </a:r>
            <a:endParaRPr lang="en-US" dirty="0" smtClean="0"/>
          </a:p>
        </p:txBody>
      </p:sp>
      <p:pic>
        <p:nvPicPr>
          <p:cNvPr id="5" name="~PP3265.WAV">
            <a:hlinkClick r:id="" action="ppaction://media"/>
          </p:cNvPr>
          <p:cNvPicPr>
            <a:picLocks noRot="1" noChangeAspect="1"/>
          </p:cNvPicPr>
          <p:nvPr>
            <a:wavAudioFile r:embed="rId1" name="~PP3265.WAV"/>
          </p:nvPr>
        </p:nvPicPr>
        <p:blipFill>
          <a:blip r:embed="rId3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0771" y="3962400"/>
            <a:ext cx="6096000" cy="840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No animation, nothing happens on the screen</a:t>
            </a:r>
          </a:p>
        </p:txBody>
      </p:sp>
      <p:sp>
        <p:nvSpPr>
          <p:cNvPr id="9" name="Rectangle 8"/>
          <p:cNvSpPr/>
          <p:nvPr/>
        </p:nvSpPr>
        <p:spPr>
          <a:xfrm>
            <a:off x="910771" y="5020270"/>
            <a:ext cx="6096000" cy="840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Using non observable version of plotted shuttle</a:t>
            </a:r>
          </a:p>
        </p:txBody>
      </p:sp>
    </p:spTree>
    <p:extLst>
      <p:ext uri="{BB962C8B-B14F-4D97-AF65-F5344CB8AC3E}">
        <p14:creationId xmlns:p14="http://schemas.microsoft.com/office/powerpoint/2010/main" val="3542298549"/>
      </p:ext>
    </p:extLst>
  </p:cSld>
  <p:clrMapOvr>
    <a:masterClrMapping/>
  </p:clrMapOvr>
  <p:transition advTm="1353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4970" y="1066800"/>
            <a:ext cx="8428038" cy="3581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protected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animateYFromOrigin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PlottedShuttle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shuttle, </a:t>
            </a:r>
            <a:endParaRPr lang="en-US" sz="1600" b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 			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animationStep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animationPauseTime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, </a:t>
            </a:r>
            <a:endParaRPr lang="en-US" sz="1600" b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			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startY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endY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n-US" sz="1600" dirty="0" smtClean="0">
                <a:solidFill>
                  <a:srgbClr val="3F7F5F"/>
                </a:solidFill>
                <a:latin typeface="Courier New"/>
              </a:rPr>
              <a:t>    // </a:t>
            </a:r>
            <a:r>
              <a:rPr lang="en-US" sz="1600" dirty="0">
                <a:solidFill>
                  <a:srgbClr val="3F7F5F"/>
                </a:solidFill>
                <a:latin typeface="Courier New"/>
              </a:rPr>
              <a:t>make sure we don’t go past final Y position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 while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startY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&lt;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endY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ThreadSupport.</a:t>
            </a:r>
            <a:r>
              <a:rPr lang="en-US" sz="1600" i="1" dirty="0" err="1" smtClean="0">
                <a:solidFill>
                  <a:srgbClr val="000000"/>
                </a:solidFill>
                <a:latin typeface="Courier New"/>
              </a:rPr>
              <a:t>sleep</a:t>
            </a:r>
            <a:r>
              <a:rPr lang="en-US" sz="1600" i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i="1" dirty="0" err="1" smtClean="0">
                <a:solidFill>
                  <a:srgbClr val="000000"/>
                </a:solidFill>
                <a:latin typeface="Courier New"/>
              </a:rPr>
              <a:t>animationPauseTime</a:t>
            </a:r>
            <a:r>
              <a:rPr lang="en-US" sz="1600" i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startY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+= 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animationStep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shuttle.setShuttleY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startY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}</a:t>
            </a:r>
            <a:endParaRPr lang="en-US" sz="16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600" dirty="0" smtClean="0">
                <a:solidFill>
                  <a:srgbClr val="3F7F5F"/>
                </a:solidFill>
                <a:latin typeface="Courier New"/>
              </a:rPr>
              <a:t>   // </a:t>
            </a:r>
            <a:r>
              <a:rPr lang="en-US" sz="1600" dirty="0">
                <a:solidFill>
                  <a:srgbClr val="3F7F5F"/>
                </a:solidFill>
                <a:latin typeface="Courier New"/>
              </a:rPr>
              <a:t>move to destination Y position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shuttle.setShuttleY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endY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}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792162"/>
          </a:xfrm>
        </p:spPr>
        <p:txBody>
          <a:bodyPr/>
          <a:lstStyle/>
          <a:p>
            <a:r>
              <a:rPr lang="en-US" sz="2800" dirty="0" smtClean="0"/>
              <a:t>No Refresh</a:t>
            </a:r>
            <a:endParaRPr lang="en-US" dirty="0"/>
          </a:p>
        </p:txBody>
      </p:sp>
      <p:pic>
        <p:nvPicPr>
          <p:cNvPr id="5" name="~PP3265.WAV">
            <a:hlinkClick r:id="" action="ppaction://media"/>
          </p:cNvPr>
          <p:cNvPicPr>
            <a:picLocks noRot="1" noChangeAspect="1"/>
          </p:cNvPicPr>
          <p:nvPr>
            <a:wavAudioFile r:embed="rId1" name="~PP3265.WAV"/>
          </p:nvPr>
        </p:nvPicPr>
        <p:blipFill>
          <a:blip r:embed="rId3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4970" y="4868706"/>
            <a:ext cx="3991430" cy="840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Shuttle being displayed by some GUI code (e.g.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ObjectEditor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224970" y="5834446"/>
            <a:ext cx="3991430" cy="840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GUI needs to be told when shuttle coordinates change</a:t>
            </a:r>
          </a:p>
        </p:txBody>
      </p:sp>
      <p:sp>
        <p:nvSpPr>
          <p:cNvPr id="9" name="Rectangle 8"/>
          <p:cNvSpPr/>
          <p:nvPr/>
        </p:nvSpPr>
        <p:spPr>
          <a:xfrm>
            <a:off x="4492171" y="4876800"/>
            <a:ext cx="4194629" cy="840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Even if the method was called by it and it does automatic refresh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2171" y="5834446"/>
            <a:ext cx="4194629" cy="840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Automatic refresh done when the method returns, not at indeterminate intermediate points</a:t>
            </a:r>
          </a:p>
        </p:txBody>
      </p:sp>
    </p:spTree>
    <p:extLst>
      <p:ext uri="{BB962C8B-B14F-4D97-AF65-F5344CB8AC3E}">
        <p14:creationId xmlns:p14="http://schemas.microsoft.com/office/powerpoint/2010/main" val="2878919620"/>
      </p:ext>
    </p:extLst>
  </p:cSld>
  <p:clrMapOvr>
    <a:masterClrMapping/>
  </p:clrMapOvr>
  <p:transition advTm="1353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4970" y="1066800"/>
            <a:ext cx="8428038" cy="3581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protected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animateYFromOrigin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PlottedShuttle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shuttle, </a:t>
            </a:r>
            <a:endParaRPr lang="en-US" sz="1600" b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 			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animationStep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animationPauseTime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, </a:t>
            </a:r>
            <a:endParaRPr lang="en-US" sz="1600" b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			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startY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endY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OEFrame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frame) 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{</a:t>
            </a:r>
          </a:p>
          <a:p>
            <a:r>
              <a:rPr lang="en-US" sz="1600" dirty="0" smtClean="0">
                <a:solidFill>
                  <a:srgbClr val="3F7F5F"/>
                </a:solidFill>
                <a:latin typeface="Courier New"/>
              </a:rPr>
              <a:t>    // </a:t>
            </a:r>
            <a:r>
              <a:rPr lang="en-US" sz="1600" dirty="0">
                <a:solidFill>
                  <a:srgbClr val="3F7F5F"/>
                </a:solidFill>
                <a:latin typeface="Courier New"/>
              </a:rPr>
              <a:t>make sure we don’t go past final Y position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 while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startY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&lt;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endY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ThreadSupport.</a:t>
            </a:r>
            <a:r>
              <a:rPr lang="en-US" sz="1600" i="1" dirty="0" err="1" smtClean="0">
                <a:solidFill>
                  <a:srgbClr val="000000"/>
                </a:solidFill>
                <a:latin typeface="Courier New"/>
              </a:rPr>
              <a:t>sleep</a:t>
            </a:r>
            <a:r>
              <a:rPr lang="en-US" sz="1600" i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i="1" dirty="0" err="1" smtClean="0">
                <a:solidFill>
                  <a:srgbClr val="000000"/>
                </a:solidFill>
                <a:latin typeface="Courier New"/>
              </a:rPr>
              <a:t>animationPauseTime</a:t>
            </a:r>
            <a:r>
              <a:rPr lang="en-US" sz="1600" i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startY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+= 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animationStep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shuttle.setShuttleY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startY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frame.refresh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();</a:t>
            </a:r>
            <a:endParaRPr lang="en-US" sz="16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}</a:t>
            </a:r>
            <a:endParaRPr lang="en-US" sz="16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600" dirty="0" smtClean="0">
                <a:solidFill>
                  <a:srgbClr val="3F7F5F"/>
                </a:solidFill>
                <a:latin typeface="Courier New"/>
              </a:rPr>
              <a:t>   // </a:t>
            </a:r>
            <a:r>
              <a:rPr lang="en-US" sz="1600" dirty="0">
                <a:solidFill>
                  <a:srgbClr val="3F7F5F"/>
                </a:solidFill>
                <a:latin typeface="Courier New"/>
              </a:rPr>
              <a:t>move to destination Y position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shuttle.setShuttleY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endY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}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792162"/>
          </a:xfrm>
        </p:spPr>
        <p:txBody>
          <a:bodyPr/>
          <a:lstStyle/>
          <a:p>
            <a:r>
              <a:rPr lang="en-US" sz="2800" dirty="0" smtClean="0"/>
              <a:t>Manual Full Refresh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638800" y="1752600"/>
            <a:ext cx="1790700" cy="32385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6800" y="3200400"/>
            <a:ext cx="1790700" cy="32385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4695"/>
      </p:ext>
    </p:extLst>
  </p:cSld>
  <p:clrMapOvr>
    <a:masterClrMapping/>
  </p:clrMapOvr>
  <p:transition advTm="135351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792162"/>
          </a:xfrm>
        </p:spPr>
        <p:txBody>
          <a:bodyPr/>
          <a:lstStyle/>
          <a:p>
            <a:r>
              <a:rPr lang="en-US" sz="2800" dirty="0" smtClean="0"/>
              <a:t>Manual Full Refresh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914400"/>
            <a:ext cx="8305800" cy="441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ShuttleAnimationDriver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demoShuttleAnimation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(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                      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</a:rPr>
              <a:t>ShuttleAnimator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aShuttleAnimator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, </a:t>
            </a:r>
            <a:endParaRPr lang="en-US" sz="1600" b="1" dirty="0" smtClean="0">
              <a:solidFill>
                <a:srgbClr val="000000"/>
              </a:solidFill>
              <a:latin typeface="Consolas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                      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</a:rPr>
              <a:t>PlottedShuttle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aShuttle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,  </a:t>
            </a:r>
            <a:endParaRPr lang="en-US" sz="1600" b="1" dirty="0" smtClean="0">
              <a:solidFill>
                <a:srgbClr val="000000"/>
              </a:solidFill>
              <a:latin typeface="Consolas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                      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</a:rPr>
              <a:t>OEFrame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anOEFrame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aShuttleAnimator.animateFromOrigin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aShuttle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, 5, 100);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aShuttleAnimator.animateFromOrigin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aShuttle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, 5, 100,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anOEFrame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}</a:t>
            </a:r>
            <a:endParaRPr lang="en-US" sz="1600" dirty="0">
              <a:solidFill>
                <a:srgbClr val="000000"/>
              </a:solidFill>
              <a:latin typeface="Consolas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main(String[]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args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PlottedShuttle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shuttle =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APlottedShuttle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(50, 100);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OEFrame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oeFrame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ObjectEditor.</a:t>
            </a:r>
            <a:r>
              <a:rPr lang="en-US" sz="1600" i="1" dirty="0" err="1">
                <a:solidFill>
                  <a:srgbClr val="000000"/>
                </a:solidFill>
                <a:latin typeface="Consolas"/>
              </a:rPr>
              <a:t>edit</a:t>
            </a:r>
            <a:r>
              <a:rPr lang="en-US" sz="1600" i="1" dirty="0">
                <a:solidFill>
                  <a:srgbClr val="000000"/>
                </a:solidFill>
                <a:latin typeface="Consolas"/>
              </a:rPr>
              <a:t>(shuttle);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oeFrame.hideMainPanel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oeFrame.setSize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(450, 450);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ShuttleAnimator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shuttleAnimator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AShuttleAnimator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600" i="1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i="1" dirty="0" err="1" smtClean="0">
                <a:solidFill>
                  <a:srgbClr val="000000"/>
                </a:solidFill>
                <a:latin typeface="Consolas"/>
              </a:rPr>
              <a:t>demoShuttleAnimation</a:t>
            </a:r>
            <a:r>
              <a:rPr lang="en-US" sz="16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i="1" dirty="0" err="1" smtClean="0">
                <a:solidFill>
                  <a:srgbClr val="000000"/>
                </a:solidFill>
                <a:latin typeface="Consolas"/>
              </a:rPr>
              <a:t>shuttleAnimator</a:t>
            </a:r>
            <a:r>
              <a:rPr lang="en-US" sz="1600" i="1" dirty="0">
                <a:solidFill>
                  <a:srgbClr val="000000"/>
                </a:solidFill>
                <a:latin typeface="Consolas"/>
              </a:rPr>
              <a:t>, shuttle, </a:t>
            </a:r>
            <a:r>
              <a:rPr lang="en-US" sz="1600" i="1" dirty="0" err="1">
                <a:solidFill>
                  <a:srgbClr val="000000"/>
                </a:solidFill>
                <a:latin typeface="Consolas"/>
              </a:rPr>
              <a:t>oeFrame</a:t>
            </a:r>
            <a:r>
              <a:rPr lang="en-US" sz="160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}</a:t>
            </a:r>
            <a:endParaRPr lang="en-US" sz="1600" dirty="0">
              <a:solidFill>
                <a:srgbClr val="000000"/>
              </a:solidFill>
              <a:latin typeface="Consolas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5384801"/>
            <a:ext cx="6553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Both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animateFromOrigin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take the same amount of time 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6059716"/>
            <a:ext cx="6553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The refreshing one changes the display, the other one does not </a:t>
            </a:r>
          </a:p>
        </p:txBody>
      </p:sp>
    </p:spTree>
    <p:extLst>
      <p:ext uri="{BB962C8B-B14F-4D97-AF65-F5344CB8AC3E}">
        <p14:creationId xmlns:p14="http://schemas.microsoft.com/office/powerpoint/2010/main" val="1435390033"/>
      </p:ext>
    </p:extLst>
  </p:cSld>
  <p:clrMapOvr>
    <a:masterClrMapping/>
  </p:clrMapOvr>
  <p:transition advTm="135351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Refreshing Architecture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35577" y="1324720"/>
            <a:ext cx="1219200" cy="8620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APlotted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Shuttle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3398" y="4684486"/>
            <a:ext cx="2133600" cy="8781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AShuttleAnimator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64015" y="6210318"/>
            <a:ext cx="762000" cy="342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main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40263" y="1533238"/>
            <a:ext cx="1676400" cy="4010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setShuttleX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(Y)()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4" name="Straight Arrow Connector 43"/>
          <p:cNvCxnSpPr>
            <a:stCxn id="25" idx="0"/>
          </p:cNvCxnSpPr>
          <p:nvPr/>
        </p:nvCxnSpPr>
        <p:spPr>
          <a:xfrm flipV="1">
            <a:off x="2745015" y="5370286"/>
            <a:ext cx="0" cy="840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524000" y="6096000"/>
            <a:ext cx="816429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Main Class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92156" y="1305988"/>
            <a:ext cx="1427843" cy="8551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Component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987470" y="1543368"/>
            <a:ext cx="1143000" cy="342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repaint()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770915" y="2161112"/>
            <a:ext cx="849085" cy="419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paint()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4800600"/>
            <a:ext cx="2311398" cy="543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animateFromOrigin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9" name="Straight Arrow Connector 18"/>
          <p:cNvCxnSpPr>
            <a:stCxn id="16" idx="0"/>
            <a:endCxn id="30" idx="2"/>
          </p:cNvCxnSpPr>
          <p:nvPr/>
        </p:nvCxnSpPr>
        <p:spPr>
          <a:xfrm flipV="1">
            <a:off x="1917699" y="1934320"/>
            <a:ext cx="1760764" cy="2866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541731" y="1953370"/>
            <a:ext cx="25402" cy="14946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745015" y="5344041"/>
            <a:ext cx="3090633" cy="8662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206998" y="4800599"/>
            <a:ext cx="3022602" cy="543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animateFromOrigin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1634" y="3276600"/>
            <a:ext cx="21336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ObjectEditor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4" name="Straight Arrow Connector 23"/>
          <p:cNvCxnSpPr>
            <a:endCxn id="30" idx="2"/>
          </p:cNvCxnSpPr>
          <p:nvPr/>
        </p:nvCxnSpPr>
        <p:spPr>
          <a:xfrm flipH="1" flipV="1">
            <a:off x="3678463" y="1934320"/>
            <a:ext cx="2513694" cy="29645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896754" y="3448050"/>
            <a:ext cx="1143000" cy="342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efresh()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9" name="Straight Arrow Connector 28"/>
          <p:cNvCxnSpPr>
            <a:stCxn id="48" idx="2"/>
            <a:endCxn id="49" idx="1"/>
          </p:cNvCxnSpPr>
          <p:nvPr/>
        </p:nvCxnSpPr>
        <p:spPr>
          <a:xfrm>
            <a:off x="5558970" y="1886268"/>
            <a:ext cx="1211945" cy="4843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01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 Steps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2430660" y="1299055"/>
            <a:ext cx="3977878" cy="2386726"/>
          </a:xfrm>
          <a:custGeom>
            <a:avLst/>
            <a:gdLst>
              <a:gd name="connsiteX0" fmla="*/ 0 w 3977878"/>
              <a:gd name="connsiteY0" fmla="*/ 0 h 2386726"/>
              <a:gd name="connsiteX1" fmla="*/ 3977878 w 3977878"/>
              <a:gd name="connsiteY1" fmla="*/ 0 h 2386726"/>
              <a:gd name="connsiteX2" fmla="*/ 3977878 w 3977878"/>
              <a:gd name="connsiteY2" fmla="*/ 2386726 h 2386726"/>
              <a:gd name="connsiteX3" fmla="*/ 0 w 3977878"/>
              <a:gd name="connsiteY3" fmla="*/ 2386726 h 2386726"/>
              <a:gd name="connsiteX4" fmla="*/ 0 w 3977878"/>
              <a:gd name="connsiteY4" fmla="*/ 0 h 238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7878" h="2386726">
                <a:moveTo>
                  <a:pt x="0" y="0"/>
                </a:moveTo>
                <a:lnTo>
                  <a:pt x="3977878" y="0"/>
                </a:lnTo>
                <a:lnTo>
                  <a:pt x="3977878" y="2386726"/>
                </a:lnTo>
                <a:lnTo>
                  <a:pt x="0" y="23867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lvl="0" algn="ctr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smtClean="0"/>
              <a:t>Animation consists of one or more animation steps</a:t>
            </a:r>
            <a:endParaRPr lang="en-US" sz="2200" kern="1200"/>
          </a:p>
        </p:txBody>
      </p:sp>
      <p:sp>
        <p:nvSpPr>
          <p:cNvPr id="12" name="Freeform 11"/>
          <p:cNvSpPr/>
          <p:nvPr/>
        </p:nvSpPr>
        <p:spPr>
          <a:xfrm>
            <a:off x="2430660" y="4083569"/>
            <a:ext cx="3977878" cy="2386726"/>
          </a:xfrm>
          <a:custGeom>
            <a:avLst/>
            <a:gdLst>
              <a:gd name="connsiteX0" fmla="*/ 0 w 3977878"/>
              <a:gd name="connsiteY0" fmla="*/ 0 h 2386726"/>
              <a:gd name="connsiteX1" fmla="*/ 3977878 w 3977878"/>
              <a:gd name="connsiteY1" fmla="*/ 0 h 2386726"/>
              <a:gd name="connsiteX2" fmla="*/ 3977878 w 3977878"/>
              <a:gd name="connsiteY2" fmla="*/ 2386726 h 2386726"/>
              <a:gd name="connsiteX3" fmla="*/ 0 w 3977878"/>
              <a:gd name="connsiteY3" fmla="*/ 2386726 h 2386726"/>
              <a:gd name="connsiteX4" fmla="*/ 0 w 3977878"/>
              <a:gd name="connsiteY4" fmla="*/ 0 h 238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7878" h="2386726">
                <a:moveTo>
                  <a:pt x="0" y="0"/>
                </a:moveTo>
                <a:lnTo>
                  <a:pt x="3977878" y="0"/>
                </a:lnTo>
                <a:lnTo>
                  <a:pt x="3977878" y="2386726"/>
                </a:lnTo>
                <a:lnTo>
                  <a:pt x="0" y="23867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lvl="0" algn="ctr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An animation step updates one or more animating graphical properties such as size, location, and icon of one or more graphical objects and then pauses execution</a:t>
            </a:r>
            <a:endParaRPr lang="en-US" sz="2200" kern="1200" dirty="0"/>
          </a:p>
        </p:txBody>
      </p:sp>
      <p:pic>
        <p:nvPicPr>
          <p:cNvPr id="6" name="~PP1608.WAV">
            <a:hlinkClick r:id="" action="ppaction://media"/>
          </p:cNvPr>
          <p:cNvPicPr>
            <a:picLocks noRot="1" noChangeAspect="1"/>
          </p:cNvPicPr>
          <p:nvPr>
            <a:wavAudioFile r:embed="rId1" name="~PP1608.WAV"/>
          </p:nvPr>
        </p:nvPicPr>
        <p:blipFill>
          <a:blip r:embed="rId3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08118"/>
      </p:ext>
    </p:extLst>
  </p:cSld>
  <p:clrMapOvr>
    <a:masterClrMapping/>
  </p:clrMapOvr>
  <p:transition advTm="65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Prerequisite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Loops Advanced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154046"/>
      </p:ext>
    </p:extLst>
  </p:cSld>
  <p:clrMapOvr>
    <a:masterClrMapping/>
  </p:clrMapOvr>
  <p:transition advTm="6157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Pausing Execution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458167" y="1432360"/>
            <a:ext cx="3772792" cy="2263675"/>
          </a:xfrm>
          <a:custGeom>
            <a:avLst/>
            <a:gdLst>
              <a:gd name="connsiteX0" fmla="*/ 0 w 3772792"/>
              <a:gd name="connsiteY0" fmla="*/ 0 h 2263675"/>
              <a:gd name="connsiteX1" fmla="*/ 3772792 w 3772792"/>
              <a:gd name="connsiteY1" fmla="*/ 0 h 2263675"/>
              <a:gd name="connsiteX2" fmla="*/ 3772792 w 3772792"/>
              <a:gd name="connsiteY2" fmla="*/ 2263675 h 2263675"/>
              <a:gd name="connsiteX3" fmla="*/ 0 w 3772792"/>
              <a:gd name="connsiteY3" fmla="*/ 2263675 h 2263675"/>
              <a:gd name="connsiteX4" fmla="*/ 0 w 3772792"/>
              <a:gd name="connsiteY4" fmla="*/ 0 h 226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2792" h="2263675">
                <a:moveTo>
                  <a:pt x="0" y="0"/>
                </a:moveTo>
                <a:lnTo>
                  <a:pt x="3772792" y="0"/>
                </a:lnTo>
                <a:lnTo>
                  <a:pt x="3772792" y="2263675"/>
                </a:lnTo>
                <a:lnTo>
                  <a:pt x="0" y="22636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smtClean="0"/>
              <a:t>Execution can be paused using busy waiting or a sleep call provided by the operating system</a:t>
            </a:r>
            <a:endParaRPr lang="en-US" sz="2500" kern="1200"/>
          </a:p>
        </p:txBody>
      </p:sp>
      <p:sp>
        <p:nvSpPr>
          <p:cNvPr id="8" name="Freeform 7"/>
          <p:cNvSpPr/>
          <p:nvPr/>
        </p:nvSpPr>
        <p:spPr>
          <a:xfrm>
            <a:off x="4608239" y="1432360"/>
            <a:ext cx="3772792" cy="2263675"/>
          </a:xfrm>
          <a:custGeom>
            <a:avLst/>
            <a:gdLst>
              <a:gd name="connsiteX0" fmla="*/ 0 w 3772792"/>
              <a:gd name="connsiteY0" fmla="*/ 0 h 2263675"/>
              <a:gd name="connsiteX1" fmla="*/ 3772792 w 3772792"/>
              <a:gd name="connsiteY1" fmla="*/ 0 h 2263675"/>
              <a:gd name="connsiteX2" fmla="*/ 3772792 w 3772792"/>
              <a:gd name="connsiteY2" fmla="*/ 2263675 h 2263675"/>
              <a:gd name="connsiteX3" fmla="*/ 0 w 3772792"/>
              <a:gd name="connsiteY3" fmla="*/ 2263675 h 2263675"/>
              <a:gd name="connsiteX4" fmla="*/ 0 w 3772792"/>
              <a:gd name="connsiteY4" fmla="*/ 0 h 226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2792" h="2263675">
                <a:moveTo>
                  <a:pt x="0" y="0"/>
                </a:moveTo>
                <a:lnTo>
                  <a:pt x="3772792" y="0"/>
                </a:lnTo>
                <a:lnTo>
                  <a:pt x="3772792" y="2263675"/>
                </a:lnTo>
                <a:lnTo>
                  <a:pt x="0" y="22636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smtClean="0"/>
              <a:t>Busy waiting has the problem that it is platform-specific and does not allow other activity to proceed while the animation is paused</a:t>
            </a:r>
            <a:endParaRPr lang="en-US" sz="2500" kern="1200"/>
          </a:p>
        </p:txBody>
      </p:sp>
      <p:sp>
        <p:nvSpPr>
          <p:cNvPr id="9" name="Freeform 8"/>
          <p:cNvSpPr/>
          <p:nvPr/>
        </p:nvSpPr>
        <p:spPr>
          <a:xfrm>
            <a:off x="2533203" y="4073315"/>
            <a:ext cx="3772792" cy="2263675"/>
          </a:xfrm>
          <a:custGeom>
            <a:avLst/>
            <a:gdLst>
              <a:gd name="connsiteX0" fmla="*/ 0 w 3772792"/>
              <a:gd name="connsiteY0" fmla="*/ 0 h 2263675"/>
              <a:gd name="connsiteX1" fmla="*/ 3772792 w 3772792"/>
              <a:gd name="connsiteY1" fmla="*/ 0 h 2263675"/>
              <a:gd name="connsiteX2" fmla="*/ 3772792 w 3772792"/>
              <a:gd name="connsiteY2" fmla="*/ 2263675 h 2263675"/>
              <a:gd name="connsiteX3" fmla="*/ 0 w 3772792"/>
              <a:gd name="connsiteY3" fmla="*/ 2263675 h 2263675"/>
              <a:gd name="connsiteX4" fmla="*/ 0 w 3772792"/>
              <a:gd name="connsiteY4" fmla="*/ 0 h 226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2792" h="2263675">
                <a:moveTo>
                  <a:pt x="0" y="0"/>
                </a:moveTo>
                <a:lnTo>
                  <a:pt x="3772792" y="0"/>
                </a:lnTo>
                <a:lnTo>
                  <a:pt x="3772792" y="2263675"/>
                </a:lnTo>
                <a:lnTo>
                  <a:pt x="0" y="22636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smtClean="0"/>
              <a:t>Therefore using the sleep call is preferable</a:t>
            </a:r>
            <a:endParaRPr lang="en-US" sz="2500" kern="1200"/>
          </a:p>
        </p:txBody>
      </p:sp>
      <p:pic>
        <p:nvPicPr>
          <p:cNvPr id="6" name="~PP1163.WAV">
            <a:hlinkClick r:id="" action="ppaction://media"/>
          </p:cNvPr>
          <p:cNvPicPr>
            <a:picLocks noRot="1" noChangeAspect="1"/>
          </p:cNvPicPr>
          <p:nvPr>
            <a:wavAudioFile r:embed="rId1" name="~PP1163.WAV"/>
          </p:nvPr>
        </p:nvPicPr>
        <p:blipFill>
          <a:blip r:embed="rId3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48075"/>
      </p:ext>
    </p:extLst>
  </p:cSld>
  <p:clrMapOvr>
    <a:masterClrMapping/>
  </p:clrMapOvr>
  <p:transition advTm="35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Updates</a:t>
            </a:r>
            <a:endParaRPr lang="en-US" dirty="0"/>
          </a:p>
        </p:txBody>
      </p:sp>
      <p:pic>
        <p:nvPicPr>
          <p:cNvPr id="6" name="~PP608.WAV">
            <a:hlinkClick r:id="" action="ppaction://media"/>
          </p:cNvPr>
          <p:cNvPicPr>
            <a:picLocks noRot="1" noChangeAspect="1"/>
          </p:cNvPicPr>
          <p:nvPr>
            <a:wavAudioFile r:embed="rId1" name="~PP608.WAV"/>
          </p:nvPr>
        </p:nvPicPr>
        <p:blipFill>
          <a:blip r:embed="rId3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2430660" y="1299055"/>
            <a:ext cx="3977878" cy="2386726"/>
          </a:xfrm>
          <a:custGeom>
            <a:avLst/>
            <a:gdLst>
              <a:gd name="connsiteX0" fmla="*/ 0 w 3977878"/>
              <a:gd name="connsiteY0" fmla="*/ 0 h 2386726"/>
              <a:gd name="connsiteX1" fmla="*/ 3977878 w 3977878"/>
              <a:gd name="connsiteY1" fmla="*/ 0 h 2386726"/>
              <a:gd name="connsiteX2" fmla="*/ 3977878 w 3977878"/>
              <a:gd name="connsiteY2" fmla="*/ 2386726 h 2386726"/>
              <a:gd name="connsiteX3" fmla="*/ 0 w 3977878"/>
              <a:gd name="connsiteY3" fmla="*/ 2386726 h 2386726"/>
              <a:gd name="connsiteX4" fmla="*/ 0 w 3977878"/>
              <a:gd name="connsiteY4" fmla="*/ 0 h 238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7878" h="2386726">
                <a:moveTo>
                  <a:pt x="0" y="0"/>
                </a:moveTo>
                <a:lnTo>
                  <a:pt x="3977878" y="0"/>
                </a:lnTo>
                <a:lnTo>
                  <a:pt x="3977878" y="2386726"/>
                </a:lnTo>
                <a:lnTo>
                  <a:pt x="0" y="23867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110" tIns="118110" rIns="118110" bIns="118110" numCol="1" spcCol="1270" anchor="ctr" anchorCtr="0">
            <a:noAutofit/>
          </a:bodyPr>
          <a:lstStyle/>
          <a:p>
            <a:pPr lvl="0" algn="ctr" defTabSz="1377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smtClean="0"/>
              <a:t>After each animation step, all displays of the animation must be updated </a:t>
            </a:r>
            <a:endParaRPr lang="en-US" sz="2400" kern="1200"/>
          </a:p>
        </p:txBody>
      </p:sp>
      <p:sp>
        <p:nvSpPr>
          <p:cNvPr id="13" name="Freeform 12"/>
          <p:cNvSpPr/>
          <p:nvPr/>
        </p:nvSpPr>
        <p:spPr>
          <a:xfrm>
            <a:off x="2430660" y="4083569"/>
            <a:ext cx="3977878" cy="2386726"/>
          </a:xfrm>
          <a:custGeom>
            <a:avLst/>
            <a:gdLst>
              <a:gd name="connsiteX0" fmla="*/ 0 w 3977878"/>
              <a:gd name="connsiteY0" fmla="*/ 0 h 2386726"/>
              <a:gd name="connsiteX1" fmla="*/ 3977878 w 3977878"/>
              <a:gd name="connsiteY1" fmla="*/ 0 h 2386726"/>
              <a:gd name="connsiteX2" fmla="*/ 3977878 w 3977878"/>
              <a:gd name="connsiteY2" fmla="*/ 2386726 h 2386726"/>
              <a:gd name="connsiteX3" fmla="*/ 0 w 3977878"/>
              <a:gd name="connsiteY3" fmla="*/ 2386726 h 2386726"/>
              <a:gd name="connsiteX4" fmla="*/ 0 w 3977878"/>
              <a:gd name="connsiteY4" fmla="*/ 0 h 238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7878" h="2386726">
                <a:moveTo>
                  <a:pt x="0" y="0"/>
                </a:moveTo>
                <a:lnTo>
                  <a:pt x="3977878" y="0"/>
                </a:lnTo>
                <a:lnTo>
                  <a:pt x="3977878" y="2386726"/>
                </a:lnTo>
                <a:lnTo>
                  <a:pt x="0" y="23867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110" tIns="118110" rIns="118110" bIns="118110" numCol="1" spcCol="1270" anchor="ctr" anchorCtr="0">
            <a:noAutofit/>
          </a:bodyPr>
          <a:lstStyle/>
          <a:p>
            <a:pPr lvl="0" algn="ctr" defTabSz="1377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The refresh operation can be used to do ensure these updates are made.</a:t>
            </a:r>
            <a:endParaRPr lang="en-US" sz="2400" kern="1200" dirty="0"/>
          </a:p>
        </p:txBody>
      </p:sp>
    </p:spTree>
    <p:extLst>
      <p:ext uri="{BB962C8B-B14F-4D97-AF65-F5344CB8AC3E}">
        <p14:creationId xmlns:p14="http://schemas.microsoft.com/office/powerpoint/2010/main" val="3690678822"/>
      </p:ext>
    </p:extLst>
  </p:cSld>
  <p:clrMapOvr>
    <a:masterClrMapping/>
  </p:clrMapOvr>
  <p:transition advTm="2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Shuttle Animation</a:t>
            </a:r>
            <a:endParaRPr lang="en-US" dirty="0"/>
          </a:p>
        </p:txBody>
      </p:sp>
      <p:pic>
        <p:nvPicPr>
          <p:cNvPr id="4" name="shuttl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1250" y="1238250"/>
            <a:ext cx="43815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1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Architecture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1635577" y="1324720"/>
            <a:ext cx="1219200" cy="8620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APlotted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Shuttle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073398" y="3312886"/>
            <a:ext cx="21336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AShuttleAnimator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364015" y="4838718"/>
            <a:ext cx="762000" cy="342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main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840263" y="1533238"/>
            <a:ext cx="1676400" cy="4010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setShuttleX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(Y)()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3" name="Straight Arrow Connector 82"/>
          <p:cNvCxnSpPr>
            <a:stCxn id="80" idx="0"/>
          </p:cNvCxnSpPr>
          <p:nvPr/>
        </p:nvCxnSpPr>
        <p:spPr>
          <a:xfrm flipV="1">
            <a:off x="2745015" y="3998686"/>
            <a:ext cx="0" cy="840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1524000" y="4724400"/>
            <a:ext cx="816429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Main Class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33400" y="3429000"/>
            <a:ext cx="2539998" cy="543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animateFromOrigin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2840263" y="1934320"/>
            <a:ext cx="1092200" cy="14946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8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AnimateFromOrigin</a:t>
            </a:r>
            <a:r>
              <a:rPr lang="en-US" sz="3200" dirty="0" smtClean="0"/>
              <a:t> Semantics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20956070"/>
              </p:ext>
            </p:extLst>
          </p:nvPr>
        </p:nvGraphicFramePr>
        <p:xfrm>
          <a:off x="457200" y="1295400"/>
          <a:ext cx="7924800" cy="517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~PP1370.WAV">
            <a:hlinkClick r:id="" action="ppaction://media"/>
          </p:cNvPr>
          <p:cNvPicPr>
            <a:picLocks noRot="1" noChangeAspect="1"/>
          </p:cNvPicPr>
          <p:nvPr>
            <a:wavAudioFile r:embed="rId1" name="~PP1370.WAV"/>
          </p:nvPr>
        </p:nvPicPr>
        <p:blipFill>
          <a:blip r:embed="rId8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5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4970" y="1066800"/>
            <a:ext cx="8428038" cy="3581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animateFromOrigin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PlottedShuttle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shuttle, </a:t>
            </a:r>
            <a:endParaRPr lang="en-US" sz="1600" b="1" dirty="0" smtClean="0">
              <a:solidFill>
                <a:srgbClr val="000000"/>
              </a:solidFill>
              <a:latin typeface="Consolas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             </a:t>
            </a:r>
            <a:r>
              <a:rPr lang="en-US" sz="16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animationStep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6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animationPauseTime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en-US" sz="16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originalX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shuttle.getShuttleX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en-US" sz="16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originalY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shuttle.getShuttleY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en-US" sz="16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curX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= 0;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en-US" sz="16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curY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= 0;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shuttle.setShuttleX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curX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shuttle.setShuttleY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curY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animateYFromOrigin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(shuttle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animationStep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animationPauseTime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, </a:t>
            </a:r>
            <a:endParaRPr lang="en-US" sz="1600" dirty="0" smtClean="0">
              <a:solidFill>
                <a:srgbClr val="000000"/>
              </a:solidFill>
              <a:latin typeface="Consolas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                 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curY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originalY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animateXFromOrigin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(shuttle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animationStep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animationPauseTime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, </a:t>
            </a:r>
            <a:endParaRPr lang="en-US" sz="1600" dirty="0" smtClean="0">
              <a:solidFill>
                <a:srgbClr val="000000"/>
              </a:solidFill>
              <a:latin typeface="Consolas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                 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curX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originalX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}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792162"/>
          </a:xfrm>
        </p:spPr>
        <p:txBody>
          <a:bodyPr/>
          <a:lstStyle/>
          <a:p>
            <a:r>
              <a:rPr lang="en-US" sz="2800" dirty="0" smtClean="0"/>
              <a:t>Animate from Origin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968998"/>
      </p:ext>
    </p:extLst>
  </p:cSld>
  <p:clrMapOvr>
    <a:masterClrMapping/>
  </p:clrMapOvr>
  <p:transition advTm="13535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Animating to a Destination Location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63461476"/>
              </p:ext>
            </p:extLst>
          </p:nvPr>
        </p:nvGraphicFramePr>
        <p:xfrm>
          <a:off x="457200" y="1295400"/>
          <a:ext cx="7924800" cy="517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~PP21.WAV">
            <a:hlinkClick r:id="" action="ppaction://media"/>
          </p:cNvPr>
          <p:cNvPicPr>
            <a:picLocks noRot="1" noChangeAspect="1"/>
          </p:cNvPicPr>
          <p:nvPr>
            <a:wavAudioFile r:embed="rId1" name="~PP21.WAV"/>
          </p:nvPr>
        </p:nvPicPr>
        <p:blipFill>
          <a:blip r:embed="rId8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2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Animating to a Destination Location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29116656"/>
              </p:ext>
            </p:extLst>
          </p:nvPr>
        </p:nvGraphicFramePr>
        <p:xfrm>
          <a:off x="457200" y="1295400"/>
          <a:ext cx="7924800" cy="517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~PP2858.WAV">
            <a:hlinkClick r:id="" action="ppaction://media"/>
          </p:cNvPr>
          <p:cNvPicPr>
            <a:picLocks noRot="1" noChangeAspect="1"/>
          </p:cNvPicPr>
          <p:nvPr>
            <a:wavAudioFile r:embed="rId1" name="~PP2858.WAV"/>
          </p:nvPr>
        </p:nvPicPr>
        <p:blipFill>
          <a:blip r:embed="rId8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Pausing Program*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457200" y="3907634"/>
            <a:ext cx="7924800" cy="527670"/>
          </a:xfrm>
          <a:custGeom>
            <a:avLst/>
            <a:gdLst>
              <a:gd name="connsiteX0" fmla="*/ 0 w 7924800"/>
              <a:gd name="connsiteY0" fmla="*/ 87947 h 527670"/>
              <a:gd name="connsiteX1" fmla="*/ 87947 w 7924800"/>
              <a:gd name="connsiteY1" fmla="*/ 0 h 527670"/>
              <a:gd name="connsiteX2" fmla="*/ 7836853 w 7924800"/>
              <a:gd name="connsiteY2" fmla="*/ 0 h 527670"/>
              <a:gd name="connsiteX3" fmla="*/ 7924800 w 7924800"/>
              <a:gd name="connsiteY3" fmla="*/ 87947 h 527670"/>
              <a:gd name="connsiteX4" fmla="*/ 7924800 w 7924800"/>
              <a:gd name="connsiteY4" fmla="*/ 439723 h 527670"/>
              <a:gd name="connsiteX5" fmla="*/ 7836853 w 7924800"/>
              <a:gd name="connsiteY5" fmla="*/ 527670 h 527670"/>
              <a:gd name="connsiteX6" fmla="*/ 87947 w 7924800"/>
              <a:gd name="connsiteY6" fmla="*/ 527670 h 527670"/>
              <a:gd name="connsiteX7" fmla="*/ 0 w 7924800"/>
              <a:gd name="connsiteY7" fmla="*/ 439723 h 527670"/>
              <a:gd name="connsiteX8" fmla="*/ 0 w 7924800"/>
              <a:gd name="connsiteY8" fmla="*/ 87947 h 52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4800" h="527670">
                <a:moveTo>
                  <a:pt x="0" y="87947"/>
                </a:moveTo>
                <a:cubicBezTo>
                  <a:pt x="0" y="39375"/>
                  <a:pt x="39375" y="0"/>
                  <a:pt x="87947" y="0"/>
                </a:cubicBezTo>
                <a:lnTo>
                  <a:pt x="7836853" y="0"/>
                </a:lnTo>
                <a:cubicBezTo>
                  <a:pt x="7885425" y="0"/>
                  <a:pt x="7924800" y="39375"/>
                  <a:pt x="7924800" y="87947"/>
                </a:cubicBezTo>
                <a:lnTo>
                  <a:pt x="7924800" y="439723"/>
                </a:lnTo>
                <a:cubicBezTo>
                  <a:pt x="7924800" y="488295"/>
                  <a:pt x="7885425" y="527670"/>
                  <a:pt x="7836853" y="527670"/>
                </a:cubicBezTo>
                <a:lnTo>
                  <a:pt x="87947" y="527670"/>
                </a:lnTo>
                <a:cubicBezTo>
                  <a:pt x="39375" y="527670"/>
                  <a:pt x="0" y="488295"/>
                  <a:pt x="0" y="439723"/>
                </a:cubicBezTo>
                <a:lnTo>
                  <a:pt x="0" y="879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579" tIns="109579" rIns="109579" bIns="109579" numCol="1" spcCol="1270" anchor="ctr" anchorCtr="0">
            <a:noAutofit/>
          </a:bodyPr>
          <a:lstStyle/>
          <a:p>
            <a:pPr lvl="0" algn="l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smtClean="0"/>
              <a:t>ASSIGNMENT_TIME different on different computers!</a:t>
            </a:r>
            <a:endParaRPr lang="en-US" sz="2200" kern="1200"/>
          </a:p>
        </p:txBody>
      </p:sp>
      <p:sp>
        <p:nvSpPr>
          <p:cNvPr id="9" name="Freeform 8"/>
          <p:cNvSpPr/>
          <p:nvPr/>
        </p:nvSpPr>
        <p:spPr>
          <a:xfrm>
            <a:off x="457200" y="4498664"/>
            <a:ext cx="7924800" cy="527670"/>
          </a:xfrm>
          <a:custGeom>
            <a:avLst/>
            <a:gdLst>
              <a:gd name="connsiteX0" fmla="*/ 0 w 7924800"/>
              <a:gd name="connsiteY0" fmla="*/ 87947 h 527670"/>
              <a:gd name="connsiteX1" fmla="*/ 87947 w 7924800"/>
              <a:gd name="connsiteY1" fmla="*/ 0 h 527670"/>
              <a:gd name="connsiteX2" fmla="*/ 7836853 w 7924800"/>
              <a:gd name="connsiteY2" fmla="*/ 0 h 527670"/>
              <a:gd name="connsiteX3" fmla="*/ 7924800 w 7924800"/>
              <a:gd name="connsiteY3" fmla="*/ 87947 h 527670"/>
              <a:gd name="connsiteX4" fmla="*/ 7924800 w 7924800"/>
              <a:gd name="connsiteY4" fmla="*/ 439723 h 527670"/>
              <a:gd name="connsiteX5" fmla="*/ 7836853 w 7924800"/>
              <a:gd name="connsiteY5" fmla="*/ 527670 h 527670"/>
              <a:gd name="connsiteX6" fmla="*/ 87947 w 7924800"/>
              <a:gd name="connsiteY6" fmla="*/ 527670 h 527670"/>
              <a:gd name="connsiteX7" fmla="*/ 0 w 7924800"/>
              <a:gd name="connsiteY7" fmla="*/ 439723 h 527670"/>
              <a:gd name="connsiteX8" fmla="*/ 0 w 7924800"/>
              <a:gd name="connsiteY8" fmla="*/ 87947 h 52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4800" h="527670">
                <a:moveTo>
                  <a:pt x="0" y="87947"/>
                </a:moveTo>
                <a:cubicBezTo>
                  <a:pt x="0" y="39375"/>
                  <a:pt x="39375" y="0"/>
                  <a:pt x="87947" y="0"/>
                </a:cubicBezTo>
                <a:lnTo>
                  <a:pt x="7836853" y="0"/>
                </a:lnTo>
                <a:cubicBezTo>
                  <a:pt x="7885425" y="0"/>
                  <a:pt x="7924800" y="39375"/>
                  <a:pt x="7924800" y="87947"/>
                </a:cubicBezTo>
                <a:lnTo>
                  <a:pt x="7924800" y="439723"/>
                </a:lnTo>
                <a:cubicBezTo>
                  <a:pt x="7924800" y="488295"/>
                  <a:pt x="7885425" y="527670"/>
                  <a:pt x="7836853" y="527670"/>
                </a:cubicBezTo>
                <a:lnTo>
                  <a:pt x="87947" y="527670"/>
                </a:lnTo>
                <a:cubicBezTo>
                  <a:pt x="39375" y="527670"/>
                  <a:pt x="0" y="488295"/>
                  <a:pt x="0" y="439723"/>
                </a:cubicBezTo>
                <a:lnTo>
                  <a:pt x="0" y="879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579" tIns="109579" rIns="109579" bIns="109579" numCol="1" spcCol="1270" anchor="ctr" anchorCtr="0">
            <a:noAutofit/>
          </a:bodyPr>
          <a:lstStyle/>
          <a:p>
            <a:pPr lvl="0" algn="l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smtClean="0"/>
              <a:t>Unnecessarily using the CPU (Busy Waiting)</a:t>
            </a:r>
            <a:endParaRPr lang="en-US" sz="2200" kern="1200"/>
          </a:p>
        </p:txBody>
      </p:sp>
      <p:sp>
        <p:nvSpPr>
          <p:cNvPr id="10" name="Freeform 9"/>
          <p:cNvSpPr/>
          <p:nvPr/>
        </p:nvSpPr>
        <p:spPr>
          <a:xfrm>
            <a:off x="457200" y="5089695"/>
            <a:ext cx="7924800" cy="527670"/>
          </a:xfrm>
          <a:custGeom>
            <a:avLst/>
            <a:gdLst>
              <a:gd name="connsiteX0" fmla="*/ 0 w 7924800"/>
              <a:gd name="connsiteY0" fmla="*/ 87947 h 527670"/>
              <a:gd name="connsiteX1" fmla="*/ 87947 w 7924800"/>
              <a:gd name="connsiteY1" fmla="*/ 0 h 527670"/>
              <a:gd name="connsiteX2" fmla="*/ 7836853 w 7924800"/>
              <a:gd name="connsiteY2" fmla="*/ 0 h 527670"/>
              <a:gd name="connsiteX3" fmla="*/ 7924800 w 7924800"/>
              <a:gd name="connsiteY3" fmla="*/ 87947 h 527670"/>
              <a:gd name="connsiteX4" fmla="*/ 7924800 w 7924800"/>
              <a:gd name="connsiteY4" fmla="*/ 439723 h 527670"/>
              <a:gd name="connsiteX5" fmla="*/ 7836853 w 7924800"/>
              <a:gd name="connsiteY5" fmla="*/ 527670 h 527670"/>
              <a:gd name="connsiteX6" fmla="*/ 87947 w 7924800"/>
              <a:gd name="connsiteY6" fmla="*/ 527670 h 527670"/>
              <a:gd name="connsiteX7" fmla="*/ 0 w 7924800"/>
              <a:gd name="connsiteY7" fmla="*/ 439723 h 527670"/>
              <a:gd name="connsiteX8" fmla="*/ 0 w 7924800"/>
              <a:gd name="connsiteY8" fmla="*/ 87947 h 52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4800" h="527670">
                <a:moveTo>
                  <a:pt x="0" y="87947"/>
                </a:moveTo>
                <a:cubicBezTo>
                  <a:pt x="0" y="39375"/>
                  <a:pt x="39375" y="0"/>
                  <a:pt x="87947" y="0"/>
                </a:cubicBezTo>
                <a:lnTo>
                  <a:pt x="7836853" y="0"/>
                </a:lnTo>
                <a:cubicBezTo>
                  <a:pt x="7885425" y="0"/>
                  <a:pt x="7924800" y="39375"/>
                  <a:pt x="7924800" y="87947"/>
                </a:cubicBezTo>
                <a:lnTo>
                  <a:pt x="7924800" y="439723"/>
                </a:lnTo>
                <a:cubicBezTo>
                  <a:pt x="7924800" y="488295"/>
                  <a:pt x="7885425" y="527670"/>
                  <a:pt x="7836853" y="527670"/>
                </a:cubicBezTo>
                <a:lnTo>
                  <a:pt x="87947" y="527670"/>
                </a:lnTo>
                <a:cubicBezTo>
                  <a:pt x="39375" y="527670"/>
                  <a:pt x="0" y="488295"/>
                  <a:pt x="0" y="439723"/>
                </a:cubicBezTo>
                <a:lnTo>
                  <a:pt x="0" y="879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579" tIns="109579" rIns="109579" bIns="109579" numCol="1" spcCol="1270" anchor="ctr" anchorCtr="0">
            <a:noAutofit/>
          </a:bodyPr>
          <a:lstStyle/>
          <a:p>
            <a:pPr lvl="0" algn="l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smtClean="0"/>
              <a:t>Need the OS to suspend program for pause time</a:t>
            </a:r>
            <a:endParaRPr lang="en-US" sz="2200" kern="1200"/>
          </a:p>
        </p:txBody>
      </p:sp>
      <p:sp>
        <p:nvSpPr>
          <p:cNvPr id="7" name="Rectangle 6"/>
          <p:cNvSpPr/>
          <p:nvPr/>
        </p:nvSpPr>
        <p:spPr>
          <a:xfrm>
            <a:off x="609600" y="1219200"/>
            <a:ext cx="7772400" cy="2514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/>
              <a:t>void</a:t>
            </a:r>
            <a:r>
              <a:rPr lang="en-US" dirty="0" smtClean="0"/>
              <a:t> sleep (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pauseTime</a:t>
            </a:r>
            <a:r>
              <a:rPr lang="en-US" dirty="0" smtClean="0"/>
              <a:t>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/>
              <a:t>   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numberOfAssignments</a:t>
            </a:r>
            <a:r>
              <a:rPr lang="en-US" dirty="0" smtClean="0"/>
              <a:t> = </a:t>
            </a:r>
            <a:r>
              <a:rPr lang="en-US" dirty="0" err="1" smtClean="0"/>
              <a:t>pauseTime</a:t>
            </a:r>
            <a:r>
              <a:rPr lang="en-US" dirty="0" smtClean="0"/>
              <a:t>; //ASSIGNMENT_TIME;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/>
              <a:t>    for</a:t>
            </a:r>
            <a:r>
              <a:rPr lang="en-US" dirty="0" smtClean="0"/>
              <a:t> (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= 0; </a:t>
            </a:r>
            <a:r>
              <a:rPr lang="en-US" dirty="0" err="1" smtClean="0"/>
              <a:t>i</a:t>
            </a:r>
            <a:r>
              <a:rPr lang="en-US" dirty="0" smtClean="0"/>
              <a:t> &lt; </a:t>
            </a:r>
            <a:r>
              <a:rPr lang="en-US" dirty="0" err="1" smtClean="0"/>
              <a:t>numberOfAssignments</a:t>
            </a:r>
            <a:r>
              <a:rPr lang="en-US" dirty="0" smtClean="0"/>
              <a:t>; </a:t>
            </a:r>
            <a:r>
              <a:rPr lang="en-US" dirty="0" err="1" smtClean="0"/>
              <a:t>i</a:t>
            </a:r>
            <a:r>
              <a:rPr lang="en-US" dirty="0" smtClean="0"/>
              <a:t>++)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dummy = 0; // nonsense assignment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pic>
        <p:nvPicPr>
          <p:cNvPr id="6" name="~PP0.WAV">
            <a:hlinkClick r:id="" action="ppaction://media"/>
          </p:cNvPr>
          <p:cNvPicPr>
            <a:picLocks noRot="1" noChangeAspect="1"/>
          </p:cNvPicPr>
          <p:nvPr>
            <a:wavAudioFile r:embed="rId2" name="~PP0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7678711"/>
      </p:ext>
    </p:extLst>
  </p:cSld>
  <p:clrMapOvr>
    <a:masterClrMapping/>
  </p:clrMapOvr>
  <p:transition advTm="3775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88.7|89.5|96.5|52.4|67.8|4.4|42.7|20.8|133.4|6.8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2.4|2.3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wrap="square" lIns="45720" rIns="45720" rtlCol="0" anchor="ctr">
        <a:noAutofit/>
      </a:bodyPr>
      <a:lstStyle>
        <a:defPPr algn="ctr">
          <a:defRPr dirty="0" err="1">
            <a:latin typeface="Calibri" pitchFamily="34" charset="0"/>
            <a:cs typeface="Calibri" pitchFamily="34" charset="0"/>
          </a:defRPr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12585</TotalTime>
  <Words>713</Words>
  <Application>Microsoft Office PowerPoint</Application>
  <PresentationFormat>On-screen Show (4:3)</PresentationFormat>
  <Paragraphs>182</Paragraphs>
  <Slides>21</Slides>
  <Notes>0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Oriel</vt:lpstr>
      <vt:lpstr>Comp 401 Animation Loops</vt:lpstr>
      <vt:lpstr>Prerequisite</vt:lpstr>
      <vt:lpstr>Shuttle Animation</vt:lpstr>
      <vt:lpstr>Basic Architecture</vt:lpstr>
      <vt:lpstr>AnimateFromOrigin Semantics</vt:lpstr>
      <vt:lpstr>Animate from Origin</vt:lpstr>
      <vt:lpstr>Animating to a Destination Location</vt:lpstr>
      <vt:lpstr>Animating to a Destination Location</vt:lpstr>
      <vt:lpstr>Pausing Program*</vt:lpstr>
      <vt:lpstr>Pausing Program: ThreadSupport.Sleep()</vt:lpstr>
      <vt:lpstr>Animation in Y Direction</vt:lpstr>
      <vt:lpstr>Animation in X Direction</vt:lpstr>
      <vt:lpstr>AnimateFromOrigin</vt:lpstr>
      <vt:lpstr>Main Method</vt:lpstr>
      <vt:lpstr>No Refresh</vt:lpstr>
      <vt:lpstr>Manual Full Refresh</vt:lpstr>
      <vt:lpstr>Manual Full Refresh</vt:lpstr>
      <vt:lpstr>Refreshing Architecture</vt:lpstr>
      <vt:lpstr>Animation Steps</vt:lpstr>
      <vt:lpstr>Pausing Execution</vt:lpstr>
      <vt:lpstr>Incremental Updates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dewan</cp:lastModifiedBy>
  <cp:revision>1452</cp:revision>
  <dcterms:created xsi:type="dcterms:W3CDTF">2006-08-16T00:00:00Z</dcterms:created>
  <dcterms:modified xsi:type="dcterms:W3CDTF">2013-01-16T07:38:06Z</dcterms:modified>
</cp:coreProperties>
</file>