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99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5" r:id="rId11"/>
    <p:sldId id="269" r:id="rId12"/>
    <p:sldId id="268" r:id="rId13"/>
    <p:sldId id="271" r:id="rId14"/>
    <p:sldId id="274" r:id="rId15"/>
    <p:sldId id="270" r:id="rId16"/>
    <p:sldId id="272" r:id="rId17"/>
    <p:sldId id="273" r:id="rId18"/>
    <p:sldId id="296" r:id="rId19"/>
    <p:sldId id="297" r:id="rId20"/>
    <p:sldId id="29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19" autoAdjust="0"/>
    <p:restoredTop sz="94660" autoAdjust="0"/>
  </p:normalViewPr>
  <p:slideViewPr>
    <p:cSldViewPr>
      <p:cViewPr>
        <p:scale>
          <a:sx n="80" d="100"/>
          <a:sy n="80" d="100"/>
        </p:scale>
        <p:origin x="-900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5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83139" y="6289965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z="1400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Comp 110</a:t>
            </a:r>
            <a:br>
              <a:rPr lang="en-US" dirty="0" smtClean="0"/>
            </a:br>
            <a:r>
              <a:rPr lang="en-US" dirty="0" smtClean="0"/>
              <a:t>For and Arrays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Instructor: Prasun Dewan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Operations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1066800"/>
            <a:ext cx="73914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0600" y="1143000"/>
            <a:ext cx="72390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String[] initials = {“JFK, “FDR”, “JC”, “BC”, “RR”, “GW”, “WW”};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97876" y="19050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JFK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59876" y="19050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FDR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21876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JC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31476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41076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650676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GW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260275" y="1905000"/>
            <a:ext cx="673925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09600" y="3276600"/>
            <a:ext cx="1828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initials.length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4" idx="3"/>
            <a:endCxn id="17" idx="1"/>
          </p:cNvCxnSpPr>
          <p:nvPr/>
        </p:nvCxnSpPr>
        <p:spPr>
          <a:xfrm>
            <a:off x="2438400" y="35052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895600" y="3276600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124200" y="2819400"/>
            <a:ext cx="2971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public named constant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1"/>
          </p:cNvCxnSpPr>
          <p:nvPr/>
        </p:nvCxnSpPr>
        <p:spPr>
          <a:xfrm rot="10800000" flipV="1">
            <a:off x="2209800" y="3009900"/>
            <a:ext cx="914400" cy="342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09600" y="3810000"/>
            <a:ext cx="1828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initials[0]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  <a:endCxn id="25" idx="1"/>
          </p:cNvCxnSpPr>
          <p:nvPr/>
        </p:nvCxnSpPr>
        <p:spPr>
          <a:xfrm>
            <a:off x="2438400" y="40386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895600" y="3810000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JFK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3" idx="0"/>
            <a:endCxn id="7" idx="2"/>
          </p:cNvCxnSpPr>
          <p:nvPr/>
        </p:nvCxnSpPr>
        <p:spPr>
          <a:xfrm rot="5400000" flipH="1" flipV="1">
            <a:off x="1415638" y="2546762"/>
            <a:ext cx="1371600" cy="11548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09600" y="4343400"/>
            <a:ext cx="3048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initials[initials.length-1]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29" idx="3"/>
            <a:endCxn id="31" idx="1"/>
          </p:cNvCxnSpPr>
          <p:nvPr/>
        </p:nvCxnSpPr>
        <p:spPr>
          <a:xfrm>
            <a:off x="3657600" y="45720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114800" y="4343400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WW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29" idx="0"/>
            <a:endCxn id="13" idx="2"/>
          </p:cNvCxnSpPr>
          <p:nvPr/>
        </p:nvCxnSpPr>
        <p:spPr>
          <a:xfrm rot="5400000" flipH="1" flipV="1">
            <a:off x="3412919" y="1159081"/>
            <a:ext cx="1905000" cy="44636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09600" y="4876800"/>
            <a:ext cx="3048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initials[</a:t>
            </a:r>
            <a:r>
              <a:rPr lang="en-US" dirty="0" err="1" smtClean="0"/>
              <a:t>initials.length</a:t>
            </a:r>
            <a:r>
              <a:rPr lang="en-US" dirty="0" smtClean="0"/>
              <a:t>]</a:t>
            </a:r>
            <a:endParaRPr lang="en-US" dirty="0"/>
          </a:p>
        </p:txBody>
      </p:sp>
      <p:cxnSp>
        <p:nvCxnSpPr>
          <p:cNvPr id="40" name="Straight Arrow Connector 39"/>
          <p:cNvCxnSpPr>
            <a:stCxn id="39" idx="3"/>
            <a:endCxn id="41" idx="1"/>
          </p:cNvCxnSpPr>
          <p:nvPr/>
        </p:nvCxnSpPr>
        <p:spPr>
          <a:xfrm>
            <a:off x="3657600" y="51054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114800" y="4876800"/>
            <a:ext cx="419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ArrayIndexOutOfBounds</a:t>
            </a:r>
            <a:r>
              <a:rPr lang="en-US" dirty="0" smtClean="0"/>
              <a:t> Exception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09600" y="5410200"/>
            <a:ext cx="3048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initials[0] = “HT”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609600" y="5943600"/>
            <a:ext cx="3429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initials[</a:t>
            </a:r>
            <a:r>
              <a:rPr lang="en-US" dirty="0" err="1" smtClean="0"/>
              <a:t>initials.length</a:t>
            </a:r>
            <a:r>
              <a:rPr lang="en-US" dirty="0" smtClean="0"/>
              <a:t>] = “HT”</a:t>
            </a:r>
            <a:endParaRPr lang="en-US" dirty="0"/>
          </a:p>
        </p:txBody>
      </p:sp>
      <p:cxnSp>
        <p:nvCxnSpPr>
          <p:cNvPr id="48" name="Straight Arrow Connector 47"/>
          <p:cNvCxnSpPr>
            <a:stCxn id="45" idx="3"/>
            <a:endCxn id="49" idx="1"/>
          </p:cNvCxnSpPr>
          <p:nvPr/>
        </p:nvCxnSpPr>
        <p:spPr>
          <a:xfrm>
            <a:off x="4038600" y="61722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495800" y="5943600"/>
            <a:ext cx="419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ArrayIndexOutOfBounds</a:t>
            </a:r>
            <a:r>
              <a:rPr lang="en-US" dirty="0" smtClean="0"/>
              <a:t> Exception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5105400" y="3657600"/>
            <a:ext cx="3505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instance size fixed!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286000" y="19050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20" grpId="0" animBg="1"/>
      <p:bldP spid="23" grpId="0"/>
      <p:bldP spid="25" grpId="0"/>
      <p:bldP spid="29" grpId="0"/>
      <p:bldP spid="31" grpId="0"/>
      <p:bldP spid="39" grpId="0"/>
      <p:bldP spid="41" grpId="0"/>
      <p:bldP spid="44" grpId="0"/>
      <p:bldP spid="45" grpId="0"/>
      <p:bldP spid="49" grpId="0"/>
      <p:bldP spid="55" grpId="0" animBg="1"/>
      <p:bldP spid="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Uninitializing</a:t>
            </a:r>
            <a:r>
              <a:rPr lang="en-US" dirty="0" smtClean="0"/>
              <a:t> Array Declaration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5800" y="3505200"/>
            <a:ext cx="7620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[] </a:t>
            </a:r>
            <a:r>
              <a:rPr lang="en-US" dirty="0" err="1" smtClean="0">
                <a:solidFill>
                  <a:schemeClr val="tx1"/>
                </a:solidFill>
              </a:rPr>
              <a:t>assignmentScores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5800" y="4114800"/>
            <a:ext cx="7620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assignmentScores</a:t>
            </a:r>
            <a:r>
              <a:rPr lang="en-US" dirty="0" smtClean="0">
                <a:solidFill>
                  <a:schemeClr val="tx1"/>
                </a:solidFill>
              </a:rPr>
              <a:t> = {60, 40, 50};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" y="46482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7526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860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8194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62000" y="47244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assignmentScores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057400" y="5410200"/>
            <a:ext cx="838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null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24" grpId="0" animBg="1"/>
      <p:bldP spid="25" grpId="0" animBg="1"/>
      <p:bldP spid="26" grpId="0" animBg="1"/>
      <p:bldP spid="27" grpId="0" animBg="1"/>
      <p:bldP spid="28" grpId="0"/>
      <p:bldP spid="2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Elements Uninitialized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5800" y="3505200"/>
            <a:ext cx="7620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[] </a:t>
            </a:r>
            <a:r>
              <a:rPr lang="en-US" dirty="0" err="1" smtClean="0">
                <a:solidFill>
                  <a:schemeClr val="tx1"/>
                </a:solidFill>
              </a:rPr>
              <a:t>assignmentScores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b="1" dirty="0" smtClean="0">
                <a:solidFill>
                  <a:schemeClr val="tx1"/>
                </a:solidFill>
              </a:rPr>
              <a:t>new 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[3];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" y="46482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7526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860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8194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62000" y="47244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assignmentScores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7526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2860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8194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9" grpId="0" animBg="1"/>
      <p:bldP spid="30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Array Elements Uninitialized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5800" y="3505200"/>
            <a:ext cx="7620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String[] initials = </a:t>
            </a:r>
            <a:r>
              <a:rPr lang="en-US" b="1" dirty="0" smtClean="0">
                <a:solidFill>
                  <a:schemeClr val="tx1"/>
                </a:solidFill>
              </a:rPr>
              <a:t>new </a:t>
            </a:r>
            <a:r>
              <a:rPr lang="en-US" dirty="0" smtClean="0">
                <a:solidFill>
                  <a:schemeClr val="tx1"/>
                </a:solidFill>
              </a:rPr>
              <a:t>String[3];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" y="46482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524000" y="54102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86000" y="54102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048000" y="54102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62000" y="47244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initials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24000" y="54102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286000" y="54102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048000" y="54102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9" grpId="0" animBg="1"/>
      <p:bldP spid="30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/>
          <a:srcRect t="5573"/>
          <a:stretch/>
        </p:blipFill>
        <p:spPr bwMode="auto">
          <a:xfrm>
            <a:off x="2438400" y="1579418"/>
            <a:ext cx="3733800" cy="481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getStrings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676400"/>
            <a:ext cx="88392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String[] </a:t>
            </a:r>
            <a:r>
              <a:rPr lang="en-US" dirty="0" err="1" smtClean="0">
                <a:solidFill>
                  <a:schemeClr val="tx1"/>
                </a:solidFill>
              </a:rPr>
              <a:t>getStrings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("Number of Strings:");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numElements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Console.readInt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("Please enter " + </a:t>
            </a:r>
            <a:r>
              <a:rPr lang="en-US" dirty="0" err="1" smtClean="0">
                <a:solidFill>
                  <a:schemeClr val="tx1"/>
                </a:solidFill>
              </a:rPr>
              <a:t>numElements</a:t>
            </a:r>
            <a:r>
              <a:rPr lang="en-US" dirty="0" smtClean="0">
                <a:solidFill>
                  <a:schemeClr val="tx1"/>
                </a:solidFill>
              </a:rPr>
              <a:t> + " strings");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String[] strings =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String[</a:t>
            </a:r>
            <a:r>
              <a:rPr lang="en-US" dirty="0" err="1" smtClean="0">
                <a:solidFill>
                  <a:schemeClr val="tx1"/>
                </a:solidFill>
              </a:rPr>
              <a:t>numElements</a:t>
            </a:r>
            <a:r>
              <a:rPr lang="en-US" dirty="0" smtClean="0">
                <a:solidFill>
                  <a:schemeClr val="tx1"/>
                </a:solidFill>
              </a:rPr>
              <a:t>];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 = 0;  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 &lt; </a:t>
            </a:r>
            <a:r>
              <a:rPr lang="en-US" dirty="0" err="1" smtClean="0">
                <a:solidFill>
                  <a:schemeClr val="tx1"/>
                </a:solidFill>
              </a:rPr>
              <a:t>numElements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++)          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strings[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] = </a:t>
            </a:r>
            <a:r>
              <a:rPr lang="en-US" dirty="0" err="1" smtClean="0">
                <a:solidFill>
                  <a:schemeClr val="tx1"/>
                </a:solidFill>
              </a:rPr>
              <a:t>Console.readString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strings;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1828800"/>
            <a:ext cx="2286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Variable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rot="10800000" flipV="1">
            <a:off x="4953000" y="2133600"/>
            <a:ext cx="1219200" cy="1066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print()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676400"/>
            <a:ext cx="88392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print(String[] strings) {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("******************");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dirty="0" smtClean="0">
                <a:solidFill>
                  <a:schemeClr val="tx1"/>
                </a:solidFill>
              </a:rPr>
              <a:t> ( 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 = 0; 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 &lt; </a:t>
            </a:r>
            <a:r>
              <a:rPr lang="en-US" dirty="0" err="1" smtClean="0">
                <a:solidFill>
                  <a:schemeClr val="tx1"/>
                </a:solidFill>
              </a:rPr>
              <a:t>strings.length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++)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(strings[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]);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("******************");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24400" y="1295400"/>
            <a:ext cx="3505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 array of arbitrary dimension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rot="10800000" flipV="1">
            <a:off x="3657600" y="1752600"/>
            <a:ext cx="10668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main()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676400"/>
            <a:ext cx="82296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main(String[] </a:t>
            </a:r>
            <a:r>
              <a:rPr lang="en-US" dirty="0" err="1" smtClean="0">
                <a:solidFill>
                  <a:schemeClr val="tx1"/>
                </a:solidFill>
              </a:rPr>
              <a:t>args</a:t>
            </a:r>
            <a:r>
              <a:rPr lang="en-US" dirty="0" smtClean="0">
                <a:solidFill>
                  <a:schemeClr val="tx1"/>
                </a:solidFill>
              </a:rPr>
              <a:t>){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String[] names = </a:t>
            </a:r>
            <a:r>
              <a:rPr lang="en-US" dirty="0" err="1" smtClean="0">
                <a:solidFill>
                  <a:schemeClr val="tx1"/>
                </a:solidFill>
              </a:rPr>
              <a:t>getStrings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String command = </a:t>
            </a:r>
            <a:r>
              <a:rPr lang="en-US" dirty="0" err="1" smtClean="0">
                <a:solidFill>
                  <a:schemeClr val="tx1"/>
                </a:solidFill>
              </a:rPr>
              <a:t>Console.readString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while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command.length</a:t>
            </a:r>
            <a:r>
              <a:rPr lang="en-US" dirty="0" smtClean="0">
                <a:solidFill>
                  <a:schemeClr val="tx1"/>
                </a:solidFill>
              </a:rPr>
              <a:t>() &gt; 0 &amp;&amp; </a:t>
            </a:r>
            <a:r>
              <a:rPr lang="en-US" dirty="0" err="1" smtClean="0">
                <a:solidFill>
                  <a:schemeClr val="tx1"/>
                </a:solidFill>
              </a:rPr>
              <a:t>command.charAt</a:t>
            </a:r>
            <a:r>
              <a:rPr lang="en-US" dirty="0" smtClean="0">
                <a:solidFill>
                  <a:schemeClr val="tx1"/>
                </a:solidFill>
              </a:rPr>
              <a:t>(0) != ‘q’)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        if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command.charAt</a:t>
            </a:r>
            <a:r>
              <a:rPr lang="en-US" dirty="0" smtClean="0">
                <a:solidFill>
                  <a:schemeClr val="tx1"/>
                </a:solidFill>
              </a:rPr>
              <a:t>(0) == 'p')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        print(names);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  command = </a:t>
            </a:r>
            <a:r>
              <a:rPr lang="en-US" dirty="0" err="1" smtClean="0">
                <a:solidFill>
                  <a:schemeClr val="tx1"/>
                </a:solidFill>
              </a:rPr>
              <a:t>Console.readString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24400" y="1295400"/>
            <a:ext cx="3505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Must test that length is at least 1 before accessing char at position 0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rot="10800000" flipV="1">
            <a:off x="3657600" y="1752600"/>
            <a:ext cx="10668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00" y="5181600"/>
            <a:ext cx="3505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need to test length here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rot="10800000">
            <a:off x="3886200" y="3886200"/>
            <a:ext cx="685800" cy="1752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Loops Advanced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933258"/>
      </p:ext>
    </p:extLst>
  </p:cSld>
  <p:clrMapOvr>
    <a:masterClrMapping/>
  </p:clrMapOvr>
  <p:transition advTm="6157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057400" y="12954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29000" y="12954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30480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7400" y="30480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86200" y="30480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86200" y="35052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86200" y="39624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null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886200" y="44196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15000" y="3048000"/>
            <a:ext cx="2133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</a:t>
            </a:r>
            <a:r>
              <a:rPr lang="en-US" dirty="0" smtClean="0"/>
              <a:t>(10000)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15000" y="3581400"/>
            <a:ext cx="2133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AnotherLoan</a:t>
            </a:r>
            <a:r>
              <a:rPr lang="en-US" dirty="0" smtClean="0"/>
              <a:t>(100)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8" idx="3"/>
            <a:endCxn id="9" idx="1"/>
          </p:cNvCxnSpPr>
          <p:nvPr/>
        </p:nvCxnSpPr>
        <p:spPr>
          <a:xfrm>
            <a:off x="3276600" y="32766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3"/>
            <a:endCxn id="13" idx="1"/>
          </p:cNvCxnSpPr>
          <p:nvPr/>
        </p:nvCxnSpPr>
        <p:spPr>
          <a:xfrm>
            <a:off x="5105400" y="32766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3"/>
            <a:endCxn id="14" idx="1"/>
          </p:cNvCxnSpPr>
          <p:nvPr/>
        </p:nvCxnSpPr>
        <p:spPr>
          <a:xfrm>
            <a:off x="5105400" y="3733800"/>
            <a:ext cx="609600" cy="76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886200" y="25146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Loan[]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96000" y="25146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04800" y="1676400"/>
            <a:ext cx="8382000" cy="4114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= Char Sequences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002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336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6670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004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7338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2672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340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8674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4008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9342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4676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0010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600200" y="3810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133600" y="3810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667000" y="3810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200400" y="3810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733800" y="3810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810000" y="4876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343400" y="4876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876800" y="4876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410200" y="4876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943600" y="4876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81000" y="1752600"/>
            <a:ext cx="4038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 {sequences of characters}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Predefined Types as Sequences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7620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98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764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956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052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371600" y="2590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5000" y="2590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438400" y="2590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81000" y="12192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IntSequence</a:t>
            </a:r>
            <a:r>
              <a:rPr lang="en-US" dirty="0" smtClean="0"/>
              <a:t> {sequences of integers}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04800" y="33528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72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3.8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0668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6764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3.7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2860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28956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3.6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5052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3.9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381000" y="34290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DoubleSequence</a:t>
            </a:r>
            <a:r>
              <a:rPr lang="en-US" dirty="0" smtClean="0"/>
              <a:t> {sequences of doubles}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304800" y="48768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57200" y="56388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JFK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1219200" y="56388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FDR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19812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JC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5908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2004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RR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38100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GB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81000" y="49530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StringSequence</a:t>
            </a:r>
            <a:r>
              <a:rPr lang="en-US" dirty="0" smtClean="0"/>
              <a:t> {sequences of string}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Sequences of Programmer-Defined Types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55626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914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71600" y="1905000"/>
            <a:ext cx="914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1905000"/>
            <a:ext cx="914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loan3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81000" y="1219200"/>
            <a:ext cx="2971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LoanSequence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81000" y="1219200"/>
            <a:ext cx="29718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Loan[]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04800" y="3581400"/>
            <a:ext cx="55626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7200" y="44958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temperature1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81000" y="3733800"/>
            <a:ext cx="2971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TemperatureSequence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81000" y="3733800"/>
            <a:ext cx="29718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Temperature []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209800" y="44958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temperature2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962400" y="44958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temperature3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7200" y="51054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temperature1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09800" y="51054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temperature2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477000" y="1600200"/>
            <a:ext cx="1981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Types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6" idx="1"/>
            <a:endCxn id="15" idx="3"/>
          </p:cNvCxnSpPr>
          <p:nvPr/>
        </p:nvCxnSpPr>
        <p:spPr>
          <a:xfrm rot="10800000">
            <a:off x="3352800" y="1485900"/>
            <a:ext cx="31242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1"/>
            <a:endCxn id="21" idx="3"/>
          </p:cNvCxnSpPr>
          <p:nvPr/>
        </p:nvCxnSpPr>
        <p:spPr>
          <a:xfrm rot="10800000" flipV="1">
            <a:off x="3352800" y="1866900"/>
            <a:ext cx="3124200" cy="2133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477001" y="2781299"/>
            <a:ext cx="1981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Arrays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33" idx="1"/>
            <a:endCxn id="7" idx="3"/>
          </p:cNvCxnSpPr>
          <p:nvPr/>
        </p:nvCxnSpPr>
        <p:spPr>
          <a:xfrm rot="10800000">
            <a:off x="3200401" y="2171701"/>
            <a:ext cx="3276601" cy="8762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1"/>
            <a:endCxn id="23" idx="3"/>
          </p:cNvCxnSpPr>
          <p:nvPr/>
        </p:nvCxnSpPr>
        <p:spPr>
          <a:xfrm rot="10800000" flipV="1">
            <a:off x="5715001" y="3047998"/>
            <a:ext cx="762001" cy="17145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3" idx="1"/>
            <a:endCxn id="25" idx="3"/>
          </p:cNvCxnSpPr>
          <p:nvPr/>
        </p:nvCxnSpPr>
        <p:spPr>
          <a:xfrm rot="10800000" flipV="1">
            <a:off x="3962401" y="3047998"/>
            <a:ext cx="2514601" cy="23241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295400" y="6096000"/>
            <a:ext cx="1981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Element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43" idx="0"/>
            <a:endCxn id="24" idx="2"/>
          </p:cNvCxnSpPr>
          <p:nvPr/>
        </p:nvCxnSpPr>
        <p:spPr>
          <a:xfrm rot="16200000" flipV="1">
            <a:off x="1581150" y="5391150"/>
            <a:ext cx="457200" cy="952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3" idx="0"/>
            <a:endCxn id="25" idx="2"/>
          </p:cNvCxnSpPr>
          <p:nvPr/>
        </p:nvCxnSpPr>
        <p:spPr>
          <a:xfrm rot="5400000" flipH="1" flipV="1">
            <a:off x="2457450" y="5467350"/>
            <a:ext cx="457200" cy="800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1" grpId="0" animBg="1"/>
      <p:bldP spid="26" grpId="0" animBg="1"/>
      <p:bldP spid="33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Sequences as Array Types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7620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98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764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956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052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371600" y="2590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5000" y="2590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438400" y="2590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81000" y="12192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[]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04800" y="33528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72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3.8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0668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6764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3.7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2860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28956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3.6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5052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3.9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381000" y="34290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double[]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304800" y="48768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57200" y="56388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JFK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1219200" y="56388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FDR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19812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JC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5908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2004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RR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38100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GB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81000" y="49530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String[]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Array Declaration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524000" y="1524000"/>
            <a:ext cx="61722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819400" y="2362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429000" y="2362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98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4038600" y="2362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99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4648200" y="2362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5257800" y="2362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90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867400" y="2362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1676400" y="1600200"/>
            <a:ext cx="58674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[] </a:t>
            </a:r>
            <a:r>
              <a:rPr lang="en-US" dirty="0" err="1" smtClean="0"/>
              <a:t>assignmentScores</a:t>
            </a:r>
            <a:r>
              <a:rPr lang="en-US" dirty="0" smtClean="0"/>
              <a:t> = {100, 98, 99, 100, 90, 80};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752600" y="1676400"/>
            <a:ext cx="6858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648200" y="1676400"/>
            <a:ext cx="25908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52400" y="1524000"/>
            <a:ext cx="1219200" cy="685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Type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52" idx="3"/>
            <a:endCxn id="50" idx="1"/>
          </p:cNvCxnSpPr>
          <p:nvPr/>
        </p:nvCxnSpPr>
        <p:spPr>
          <a:xfrm>
            <a:off x="1371600" y="1866900"/>
            <a:ext cx="381000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63" name="Rectangle 62"/>
          <p:cNvSpPr/>
          <p:nvPr/>
        </p:nvSpPr>
        <p:spPr>
          <a:xfrm>
            <a:off x="7772400" y="1524000"/>
            <a:ext cx="1219200" cy="685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Literal</a:t>
            </a:r>
            <a:endParaRPr lang="en-US" dirty="0"/>
          </a:p>
        </p:txBody>
      </p:sp>
      <p:cxnSp>
        <p:nvCxnSpPr>
          <p:cNvPr id="64" name="Straight Arrow Connector 63"/>
          <p:cNvCxnSpPr>
            <a:stCxn id="63" idx="1"/>
            <a:endCxn id="51" idx="3"/>
          </p:cNvCxnSpPr>
          <p:nvPr/>
        </p:nvCxnSpPr>
        <p:spPr>
          <a:xfrm rot="10800000">
            <a:off x="7239000" y="1866900"/>
            <a:ext cx="533400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68" name="Rectangle 67"/>
          <p:cNvSpPr/>
          <p:nvPr/>
        </p:nvSpPr>
        <p:spPr>
          <a:xfrm>
            <a:off x="152400" y="2438400"/>
            <a:ext cx="1219200" cy="685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ElementType</a:t>
            </a:r>
            <a:endParaRPr lang="en-US" dirty="0"/>
          </a:p>
        </p:txBody>
      </p:sp>
      <p:cxnSp>
        <p:nvCxnSpPr>
          <p:cNvPr id="69" name="Straight Arrow Connector 68"/>
          <p:cNvCxnSpPr>
            <a:stCxn id="68" idx="3"/>
          </p:cNvCxnSpPr>
          <p:nvPr/>
        </p:nvCxnSpPr>
        <p:spPr>
          <a:xfrm flipV="1">
            <a:off x="1371600" y="1981200"/>
            <a:ext cx="685800" cy="80010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71" name="Straight Arrow Connector 70"/>
          <p:cNvCxnSpPr>
            <a:stCxn id="68" idx="3"/>
          </p:cNvCxnSpPr>
          <p:nvPr/>
        </p:nvCxnSpPr>
        <p:spPr>
          <a:xfrm flipV="1">
            <a:off x="1371600" y="1905000"/>
            <a:ext cx="3505200" cy="87630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77" name="Rectangle 76"/>
          <p:cNvSpPr/>
          <p:nvPr/>
        </p:nvSpPr>
        <p:spPr>
          <a:xfrm>
            <a:off x="7772400" y="2438400"/>
            <a:ext cx="1219200" cy="685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Variable</a:t>
            </a:r>
            <a:endParaRPr lang="en-US" dirty="0"/>
          </a:p>
        </p:txBody>
      </p:sp>
      <p:cxnSp>
        <p:nvCxnSpPr>
          <p:cNvPr id="78" name="Straight Arrow Connector 77"/>
          <p:cNvCxnSpPr>
            <a:stCxn id="77" idx="1"/>
          </p:cNvCxnSpPr>
          <p:nvPr/>
        </p:nvCxnSpPr>
        <p:spPr>
          <a:xfrm rot="10800000">
            <a:off x="3276600" y="2057400"/>
            <a:ext cx="4495800" cy="72390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80" name="Rectangle 79"/>
          <p:cNvSpPr/>
          <p:nvPr/>
        </p:nvSpPr>
        <p:spPr>
          <a:xfrm>
            <a:off x="1524000" y="3276600"/>
            <a:ext cx="61722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1676400" y="3352800"/>
            <a:ext cx="58674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double[] </a:t>
            </a:r>
            <a:r>
              <a:rPr lang="en-US" dirty="0" err="1" smtClean="0"/>
              <a:t>gpas</a:t>
            </a:r>
            <a:r>
              <a:rPr lang="en-US" dirty="0" smtClean="0"/>
              <a:t> = {3.8, 3.1, 3.7, 3.1, 3.6, 3.9};</a:t>
            </a:r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>
            <a:off x="28194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3.8</a:t>
            </a:r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34290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40386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3.7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46482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52578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3.6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58674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3.9</a:t>
            </a:r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1524000" y="5029200"/>
            <a:ext cx="61722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676400" y="5105400"/>
            <a:ext cx="58674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String[] initials = {“JFK, “FDR”, “JC”, “BC”, “RR”, “GB”};</a:t>
            </a:r>
            <a:endParaRPr lang="en-US" dirty="0"/>
          </a:p>
        </p:txBody>
      </p:sp>
      <p:sp>
        <p:nvSpPr>
          <p:cNvPr id="109" name="Rectangle 108"/>
          <p:cNvSpPr/>
          <p:nvPr/>
        </p:nvSpPr>
        <p:spPr>
          <a:xfrm>
            <a:off x="2667000" y="58674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JFK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3429000" y="58674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FDR</a:t>
            </a:r>
            <a:endParaRPr 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4191000" y="586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JC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4800600" y="586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5410200" y="586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RR</a:t>
            </a:r>
            <a:endParaRPr 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6019800" y="586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1" grpId="0" animBg="1"/>
      <p:bldP spid="52" grpId="0" animBg="1"/>
      <p:bldP spid="63" grpId="0" animBg="1"/>
      <p:bldP spid="68" grpId="0" animBg="1"/>
      <p:bldP spid="7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Array Declaration Syntax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04800" y="2362200"/>
            <a:ext cx="8534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</a:t>
            </a:r>
            <a:r>
              <a:rPr lang="en-US" dirty="0" err="1" smtClean="0">
                <a:solidFill>
                  <a:schemeClr val="tx1"/>
                </a:solidFill>
              </a:rPr>
              <a:t>ElementType</a:t>
            </a:r>
            <a:r>
              <a:rPr lang="en-US" dirty="0" smtClean="0">
                <a:solidFill>
                  <a:schemeClr val="tx1"/>
                </a:solidFill>
              </a:rPr>
              <a:t>&gt; [] &lt;</a:t>
            </a:r>
            <a:r>
              <a:rPr lang="en-US" dirty="0" err="1" smtClean="0">
                <a:solidFill>
                  <a:schemeClr val="tx1"/>
                </a:solidFill>
              </a:rPr>
              <a:t>arrayVariable</a:t>
            </a:r>
            <a:r>
              <a:rPr lang="en-US" dirty="0" smtClean="0">
                <a:solidFill>
                  <a:schemeClr val="tx1"/>
                </a:solidFill>
              </a:rPr>
              <a:t>&gt; = {&lt;element1&gt;, …, &lt;</a:t>
            </a:r>
            <a:r>
              <a:rPr lang="en-US" dirty="0" err="1" smtClean="0">
                <a:solidFill>
                  <a:schemeClr val="tx1"/>
                </a:solidFill>
              </a:rPr>
              <a:t>elementN</a:t>
            </a:r>
            <a:r>
              <a:rPr lang="en-US" dirty="0" smtClean="0">
                <a:solidFill>
                  <a:schemeClr val="tx1"/>
                </a:solidFill>
              </a:rPr>
              <a:t>&gt;}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4800" y="4038600"/>
            <a:ext cx="8534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 [] loans = {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(100000),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AnotherLoan</a:t>
            </a:r>
            <a:r>
              <a:rPr lang="en-US" dirty="0" smtClean="0">
                <a:solidFill>
                  <a:schemeClr val="tx1"/>
                </a:solidFill>
              </a:rPr>
              <a:t> (100)};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Types Have Variable Size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7620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205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205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98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205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667000" y="205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76600" y="205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86200" y="205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752600" y="2743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86000" y="2743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819400" y="2743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62000" y="13716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[]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5800" y="3505200"/>
            <a:ext cx="7620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[] </a:t>
            </a:r>
            <a:r>
              <a:rPr lang="en-US" dirty="0" err="1" smtClean="0">
                <a:solidFill>
                  <a:schemeClr val="tx1"/>
                </a:solidFill>
              </a:rPr>
              <a:t>assignmentScores</a:t>
            </a:r>
            <a:r>
              <a:rPr lang="en-US" dirty="0" smtClean="0">
                <a:solidFill>
                  <a:schemeClr val="tx1"/>
                </a:solidFill>
              </a:rPr>
              <a:t> = {100, 98, 99, 100, 90, 80};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5800" y="4114800"/>
            <a:ext cx="7620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assignmentScores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[] {60, 40, 50};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" y="46482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7526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860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8194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62000" y="47244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assignmentScores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838200" y="5410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447800" y="5410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98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057400" y="5410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99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667000" y="5410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276600" y="5410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90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886200" y="5410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4" grpId="0" animBg="1"/>
      <p:bldP spid="25" grpId="0" animBg="1"/>
      <p:bldP spid="26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88.7|89.5|96.5|52.4|67.8|4.4|42.7|20.8|133.4|6.8|1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8083</TotalTime>
  <Words>616</Words>
  <Application>Microsoft Office PowerPoint</Application>
  <PresentationFormat>On-screen Show (4:3)</PresentationFormat>
  <Paragraphs>232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Comp 110 For and Arrays</vt:lpstr>
      <vt:lpstr>Prerequisite</vt:lpstr>
      <vt:lpstr>Strings = Char Sequences</vt:lpstr>
      <vt:lpstr>Other Predefined Types as Sequences</vt:lpstr>
      <vt:lpstr>Sequences of Programmer-Defined Types</vt:lpstr>
      <vt:lpstr>Other Sequences as Array Types</vt:lpstr>
      <vt:lpstr>Initializing Array Declaration</vt:lpstr>
      <vt:lpstr>Initializing Array Declaration Syntax</vt:lpstr>
      <vt:lpstr>Array Types Have Variable Size</vt:lpstr>
      <vt:lpstr>Array Operations</vt:lpstr>
      <vt:lpstr>Uninitializing Array Declaration</vt:lpstr>
      <vt:lpstr>Array Elements Uninitialized</vt:lpstr>
      <vt:lpstr>Object Array Elements Uninitialized</vt:lpstr>
      <vt:lpstr>Example</vt:lpstr>
      <vt:lpstr>getStrings()</vt:lpstr>
      <vt:lpstr>print()</vt:lpstr>
      <vt:lpstr>main()</vt:lpstr>
      <vt:lpstr>PowerPoint Presentation</vt:lpstr>
      <vt:lpstr>Extra Slides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dewan</cp:lastModifiedBy>
  <cp:revision>1037</cp:revision>
  <dcterms:created xsi:type="dcterms:W3CDTF">2006-08-16T00:00:00Z</dcterms:created>
  <dcterms:modified xsi:type="dcterms:W3CDTF">2012-12-26T04:46:11Z</dcterms:modified>
</cp:coreProperties>
</file>