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378" r:id="rId3"/>
    <p:sldId id="303" r:id="rId4"/>
    <p:sldId id="275" r:id="rId5"/>
    <p:sldId id="277" r:id="rId6"/>
    <p:sldId id="279" r:id="rId7"/>
    <p:sldId id="278" r:id="rId8"/>
    <p:sldId id="364" r:id="rId9"/>
    <p:sldId id="316" r:id="rId10"/>
    <p:sldId id="290" r:id="rId11"/>
    <p:sldId id="373" r:id="rId12"/>
    <p:sldId id="374" r:id="rId13"/>
    <p:sldId id="291" r:id="rId14"/>
    <p:sldId id="318" r:id="rId15"/>
    <p:sldId id="292" r:id="rId16"/>
    <p:sldId id="293" r:id="rId17"/>
    <p:sldId id="294" r:id="rId18"/>
    <p:sldId id="295" r:id="rId19"/>
    <p:sldId id="319" r:id="rId20"/>
    <p:sldId id="320" r:id="rId21"/>
    <p:sldId id="321" r:id="rId22"/>
    <p:sldId id="377" r:id="rId23"/>
    <p:sldId id="375" r:id="rId24"/>
    <p:sldId id="323" r:id="rId25"/>
    <p:sldId id="324" r:id="rId26"/>
    <p:sldId id="325" r:id="rId27"/>
    <p:sldId id="327" r:id="rId28"/>
    <p:sldId id="328" r:id="rId29"/>
    <p:sldId id="376" r:id="rId30"/>
    <p:sldId id="329" r:id="rId31"/>
    <p:sldId id="362" r:id="rId32"/>
    <p:sldId id="360" r:id="rId33"/>
    <p:sldId id="361" r:id="rId34"/>
    <p:sldId id="359" r:id="rId35"/>
    <p:sldId id="330" r:id="rId36"/>
    <p:sldId id="331" r:id="rId37"/>
    <p:sldId id="347" r:id="rId38"/>
    <p:sldId id="346" r:id="rId39"/>
    <p:sldId id="36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19" autoAdjust="0"/>
    <p:restoredTop sz="94660" autoAdjust="0"/>
  </p:normalViewPr>
  <p:slideViewPr>
    <p:cSldViewPr>
      <p:cViewPr>
        <p:scale>
          <a:sx n="80" d="100"/>
          <a:sy n="80" d="100"/>
        </p:scale>
        <p:origin x="-708" y="-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3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10/14/2012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0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1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3.wav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5.wav"/><Relationship Id="rId1" Type="http://schemas.openxmlformats.org/officeDocument/2006/relationships/tags" Target="../tags/tag16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6.wav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1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8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3.wav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4.wav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5.wav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7.wav"/><Relationship Id="rId1" Type="http://schemas.openxmlformats.org/officeDocument/2006/relationships/tags" Target="../tags/tag2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110</a:t>
            </a:r>
            <a:br>
              <a:rPr lang="en-US" dirty="0" smtClean="0"/>
            </a:br>
            <a:r>
              <a:rPr lang="en-US" dirty="0" smtClean="0"/>
              <a:t>Variable-Sized Collections: Array Implementations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endParaRPr lang="en-US" dirty="0"/>
          </a:p>
        </p:txBody>
      </p:sp>
      <p:pic>
        <p:nvPicPr>
          <p:cNvPr id="5" name="~PP2482.WAV">
            <a:hlinkClick r:id="" action="ppaction://media"/>
          </p:cNvPr>
          <p:cNvPicPr>
            <a:picLocks noRot="1" noChangeAspect="1"/>
          </p:cNvPicPr>
          <p:nvPr>
            <a:wavAudioFile r:embed="rId1" name="~PP248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Type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smtClean="0"/>
              <a:t>&lt;</a:t>
            </a:r>
            <a:r>
              <a:rPr lang="en-US" dirty="0" err="1" smtClean="0"/>
              <a:t>ClassNeedingVariableSizeCollection</a:t>
            </a:r>
            <a:r>
              <a:rPr lang="en-US" dirty="0" smtClean="0"/>
              <a:t>&gt; {</a:t>
            </a:r>
          </a:p>
          <a:p>
            <a:r>
              <a:rPr lang="en-US" dirty="0" smtClean="0"/>
              <a:t>     ...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AVariableSizeCollection</a:t>
            </a:r>
            <a:r>
              <a:rPr lang="en-US" dirty="0" smtClean="0"/>
              <a:t> a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AVariableSizeCollection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...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0; index &lt; </a:t>
            </a:r>
            <a:r>
              <a:rPr lang="en-US" dirty="0" err="1" smtClean="0"/>
              <a:t>a.size</a:t>
            </a:r>
            <a:r>
              <a:rPr lang="en-US" dirty="0" smtClean="0"/>
              <a:t>; index++)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a.contents</a:t>
            </a:r>
            <a:r>
              <a:rPr lang="en-US" dirty="0" smtClean="0"/>
              <a:t>[index]);</a:t>
            </a:r>
          </a:p>
          <a:p>
            <a:r>
              <a:rPr lang="en-US" dirty="0" smtClean="0"/>
              <a:t>     …</a:t>
            </a:r>
          </a:p>
          <a:p>
            <a:endParaRPr lang="en-US" dirty="0" smtClean="0"/>
          </a:p>
          <a:p>
            <a:r>
              <a:rPr lang="en-US" b="1" dirty="0" smtClean="0"/>
              <a:t>     </a:t>
            </a:r>
            <a:r>
              <a:rPr lang="en-US" dirty="0" err="1" smtClean="0"/>
              <a:t>AVariableSizeCollection</a:t>
            </a:r>
            <a:r>
              <a:rPr lang="en-US" dirty="0" smtClean="0"/>
              <a:t> b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AVariableSizeCollection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...</a:t>
            </a:r>
            <a:endParaRPr lang="en-US" b="1" dirty="0" smtClean="0"/>
          </a:p>
          <a:p>
            <a:r>
              <a:rPr lang="en-US" dirty="0" smtClean="0"/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4343400"/>
            <a:ext cx="8229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AVariableSizeCollection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static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 [MAX_SIZE];</a:t>
            </a:r>
          </a:p>
          <a:p>
            <a:pPr lvl="2"/>
            <a:r>
              <a:rPr lang="en-US" b="1" dirty="0" smtClean="0"/>
              <a:t>public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9800" y="449580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Encapsulation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2209800" y="4724400"/>
            <a:ext cx="38100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rot="10800000" flipV="1">
            <a:off x="2209800" y="4724400"/>
            <a:ext cx="381000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6000" y="198120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Not Updated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rot="10800000" flipV="1">
            <a:off x="2438400" y="2209800"/>
            <a:ext cx="36576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5800" y="2819400"/>
            <a:ext cx="5410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/>
              <a:t>a.contents</a:t>
            </a:r>
            <a:r>
              <a:rPr lang="en-US" dirty="0" smtClean="0"/>
              <a:t>[</a:t>
            </a:r>
            <a:r>
              <a:rPr lang="en-US" dirty="0" err="1" smtClean="0"/>
              <a:t>a.size</a:t>
            </a:r>
            <a:r>
              <a:rPr lang="en-US" dirty="0" smtClean="0"/>
              <a:t>] = </a:t>
            </a:r>
            <a:r>
              <a:rPr lang="en-US" dirty="0" err="1" smtClean="0"/>
              <a:t>System.console</a:t>
            </a:r>
            <a:r>
              <a:rPr lang="en-US" dirty="0" smtClean="0"/>
              <a:t>().</a:t>
            </a:r>
            <a:r>
              <a:rPr lang="en-US" dirty="0" err="1" smtClean="0"/>
              <a:t>readLine</a:t>
            </a:r>
            <a:r>
              <a:rPr lang="en-US" dirty="0" smtClean="0"/>
              <a:t>();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72200" y="2819400"/>
            <a:ext cx="2590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collection must implement code for adding to history</a:t>
            </a:r>
            <a:endParaRPr lang="en-US" dirty="0"/>
          </a:p>
        </p:txBody>
      </p:sp>
      <p:pic>
        <p:nvPicPr>
          <p:cNvPr id="15" name="~PP3385.WAV">
            <a:hlinkClick r:id="" action="ppaction://media"/>
          </p:cNvPr>
          <p:cNvPicPr>
            <a:picLocks noRot="1" noChangeAspect="1"/>
          </p:cNvPicPr>
          <p:nvPr>
            <a:wavAudioFile r:embed="rId2" name="~PP33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2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11" grpId="0" animBg="1"/>
      <p:bldP spid="14" grpId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Type (Review)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smtClean="0"/>
              <a:t>&lt;</a:t>
            </a:r>
            <a:r>
              <a:rPr lang="en-US" dirty="0" err="1" smtClean="0"/>
              <a:t>ClassNeedingVariableSizeCollection</a:t>
            </a:r>
            <a:r>
              <a:rPr lang="en-US" dirty="0" smtClean="0"/>
              <a:t>&gt; {</a:t>
            </a:r>
          </a:p>
          <a:p>
            <a:r>
              <a:rPr lang="en-US" dirty="0" smtClean="0"/>
              <a:t>     ...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AVariableSizeCollection</a:t>
            </a:r>
            <a:r>
              <a:rPr lang="en-US" dirty="0" smtClean="0"/>
              <a:t> a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AVariableSizeCollection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...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0; index &lt; </a:t>
            </a:r>
            <a:r>
              <a:rPr lang="en-US" dirty="0" err="1" smtClean="0"/>
              <a:t>a.size</a:t>
            </a:r>
            <a:r>
              <a:rPr lang="en-US" dirty="0" smtClean="0"/>
              <a:t>; index++)</a:t>
            </a:r>
          </a:p>
          <a:p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a.contents</a:t>
            </a:r>
            <a:r>
              <a:rPr lang="en-US" dirty="0" smtClean="0"/>
              <a:t>[index]);</a:t>
            </a:r>
          </a:p>
          <a:p>
            <a:r>
              <a:rPr lang="en-US" dirty="0" smtClean="0"/>
              <a:t>     …</a:t>
            </a:r>
          </a:p>
          <a:p>
            <a:endParaRPr lang="en-US" dirty="0" smtClean="0"/>
          </a:p>
          <a:p>
            <a:r>
              <a:rPr lang="en-US" b="1" dirty="0" smtClean="0"/>
              <a:t>     </a:t>
            </a:r>
            <a:r>
              <a:rPr lang="en-US" dirty="0" err="1" smtClean="0"/>
              <a:t>AVariableSizeCollection</a:t>
            </a:r>
            <a:r>
              <a:rPr lang="en-US" dirty="0" smtClean="0"/>
              <a:t> b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AVariableSizeCollection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 ...</a:t>
            </a:r>
            <a:endParaRPr lang="en-US" b="1" dirty="0" smtClean="0"/>
          </a:p>
          <a:p>
            <a:r>
              <a:rPr lang="en-US" dirty="0" smtClean="0"/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4343400"/>
            <a:ext cx="8229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AVariableSizeCollection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static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 [MAX_SIZE];</a:t>
            </a:r>
          </a:p>
          <a:p>
            <a:pPr lvl="2"/>
            <a:r>
              <a:rPr lang="en-US" b="1" dirty="0" smtClean="0"/>
              <a:t>public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19800" y="449580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Encapsulation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2209800" y="4724400"/>
            <a:ext cx="38100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rot="10800000" flipV="1">
            <a:off x="2209800" y="4724400"/>
            <a:ext cx="381000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6000" y="1981200"/>
            <a:ext cx="2362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Not Updated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rot="10800000" flipV="1">
            <a:off x="2438400" y="2209800"/>
            <a:ext cx="36576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5800" y="2819400"/>
            <a:ext cx="5410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dirty="0" err="1" smtClean="0"/>
              <a:t>a.contents</a:t>
            </a:r>
            <a:r>
              <a:rPr lang="en-US" dirty="0" smtClean="0"/>
              <a:t>[</a:t>
            </a:r>
            <a:r>
              <a:rPr lang="en-US" dirty="0" err="1" smtClean="0"/>
              <a:t>a.size</a:t>
            </a:r>
            <a:r>
              <a:rPr lang="en-US" dirty="0" smtClean="0"/>
              <a:t>] = </a:t>
            </a:r>
            <a:r>
              <a:rPr lang="en-US" dirty="0" err="1" smtClean="0"/>
              <a:t>System.console</a:t>
            </a:r>
            <a:r>
              <a:rPr lang="en-US" dirty="0" smtClean="0"/>
              <a:t>().</a:t>
            </a:r>
            <a:r>
              <a:rPr lang="en-US" dirty="0" err="1" smtClean="0"/>
              <a:t>readLine</a:t>
            </a:r>
            <a:r>
              <a:rPr lang="en-US" dirty="0" smtClean="0"/>
              <a:t>();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72200" y="2819400"/>
            <a:ext cx="2590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collection must implement code for adding to history</a:t>
            </a:r>
            <a:endParaRPr lang="en-US" dirty="0"/>
          </a:p>
        </p:txBody>
      </p:sp>
      <p:pic>
        <p:nvPicPr>
          <p:cNvPr id="13" name="~PP367.WAV">
            <a:hlinkClick r:id="" action="ppaction://media"/>
          </p:cNvPr>
          <p:cNvPicPr>
            <a:picLocks noRot="1" noChangeAspect="1"/>
          </p:cNvPicPr>
          <p:nvPr>
            <a:wavAudioFile r:embed="rId2" name="~PP3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0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11" grpId="0" animBg="1"/>
      <p:bldP spid="14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914400"/>
            <a:ext cx="3733800" cy="38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4343400"/>
            <a:ext cx="82296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AVariableSizeCollection</a:t>
            </a:r>
            <a:r>
              <a:rPr lang="en-US" dirty="0" smtClean="0"/>
              <a:t> 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static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 [MAX_SIZE];</a:t>
            </a:r>
          </a:p>
          <a:p>
            <a:pPr lvl="2"/>
            <a:r>
              <a:rPr lang="en-US" b="1" dirty="0" smtClean="0"/>
              <a:t>public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638800" y="1905000"/>
            <a:ext cx="2971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operations often correspond to user-interface commands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638800" y="2971800"/>
            <a:ext cx="29718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commands are add string and print collection</a:t>
            </a:r>
            <a:endParaRPr lang="en-US" dirty="0"/>
          </a:p>
        </p:txBody>
      </p:sp>
      <p:pic>
        <p:nvPicPr>
          <p:cNvPr id="20" name="~PP2299.WAV">
            <a:hlinkClick r:id="" action="ppaction://media"/>
          </p:cNvPr>
          <p:cNvPicPr>
            <a:picLocks noRot="1" noChangeAspect="1"/>
          </p:cNvPicPr>
          <p:nvPr>
            <a:wavAudioFile r:embed="rId2" name="~PP229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219200" y="3352800"/>
            <a:ext cx="68580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2"/>
            <a:r>
              <a:rPr lang="en-US" dirty="0" smtClean="0"/>
              <a:t>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pPr lvl="2"/>
            <a:r>
              <a:rPr lang="en-US" b="1" dirty="0" smtClean="0"/>
              <a:t>   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0; index &lt; </a:t>
            </a:r>
            <a:r>
              <a:rPr lang="en-US" dirty="0" err="1" smtClean="0"/>
              <a:t>historySize</a:t>
            </a:r>
            <a:r>
              <a:rPr lang="en-US" dirty="0" smtClean="0"/>
              <a:t>; index++)                 </a:t>
            </a:r>
          </a:p>
          <a:p>
            <a:r>
              <a:rPr lang="en-US" dirty="0" smtClean="0"/>
              <a:t>         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(history[index]);</a:t>
            </a:r>
          </a:p>
          <a:p>
            <a:r>
              <a:rPr lang="en-US" dirty="0" smtClean="0"/>
              <a:t>      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Encapsulation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1447800"/>
            <a:ext cx="82296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StringHistory</a:t>
            </a:r>
            <a:r>
              <a:rPr lang="en-US" b="1" dirty="0" smtClean="0"/>
              <a:t>    </a:t>
            </a:r>
            <a:r>
              <a:rPr lang="en-US" dirty="0" smtClean="0"/>
              <a:t>{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public static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print();}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81200" y="5410200"/>
            <a:ext cx="2057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Specific to object using history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10200" y="5334000"/>
            <a:ext cx="2895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Implementation-specific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5400000" flipH="1" flipV="1">
            <a:off x="1733550" y="4019550"/>
            <a:ext cx="2667000" cy="114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4267200" y="2743200"/>
            <a:ext cx="3200400" cy="1981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~PP511.WAV">
            <a:hlinkClick r:id="" action="ppaction://media"/>
          </p:cNvPr>
          <p:cNvPicPr>
            <a:picLocks noRot="1" noChangeAspect="1"/>
          </p:cNvPicPr>
          <p:nvPr>
            <a:wavAudioFile r:embed="rId2" name="~PP51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6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Encapsulation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</a:t>
            </a:r>
            <a:r>
              <a:rPr lang="en-US" dirty="0" err="1" smtClean="0"/>
              <a:t>StringHistory</a:t>
            </a:r>
            <a:r>
              <a:rPr lang="en-US" b="1" dirty="0" smtClean="0"/>
              <a:t>    </a:t>
            </a:r>
            <a:r>
              <a:rPr lang="en-US" dirty="0" smtClean="0"/>
              <a:t>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String[] </a:t>
            </a:r>
            <a:r>
              <a:rPr lang="en-US" dirty="0" err="1" smtClean="0"/>
              <a:t>getStringArray</a:t>
            </a:r>
            <a:r>
              <a:rPr lang="en-US" dirty="0" smtClean="0"/>
              <a:t>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getSize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457200" y="5105400"/>
            <a:ext cx="2514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 is not a logical component of the array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38800" y="5105400"/>
            <a:ext cx="30480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Implementation-specific (may use Vector,  </a:t>
            </a:r>
            <a:r>
              <a:rPr lang="en-US" dirty="0" err="1" smtClean="0"/>
              <a:t>ArrayList</a:t>
            </a:r>
            <a:r>
              <a:rPr lang="en-US" dirty="0" smtClean="0"/>
              <a:t> or </a:t>
            </a:r>
            <a:r>
              <a:rPr lang="en-US" dirty="0" err="1" smtClean="0"/>
              <a:t>LinkedList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rot="5400000" flipH="1" flipV="1">
            <a:off x="933450" y="3600450"/>
            <a:ext cx="2286000" cy="723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 rot="16200000" flipV="1">
            <a:off x="4419600" y="2362200"/>
            <a:ext cx="2667000" cy="2819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2800" y="5105400"/>
            <a:ext cx="2133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change arbitrary elements in array.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1" idx="0"/>
          </p:cNvCxnSpPr>
          <p:nvPr/>
        </p:nvCxnSpPr>
        <p:spPr>
          <a:xfrm rot="16200000" flipV="1">
            <a:off x="2667000" y="3352800"/>
            <a:ext cx="26670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3192.WAV">
            <a:hlinkClick r:id="" action="ppaction://media"/>
          </p:cNvPr>
          <p:cNvPicPr>
            <a:picLocks noRot="1" noChangeAspect="1"/>
          </p:cNvPicPr>
          <p:nvPr>
            <a:wavAudioFile r:embed="rId2" name="~PP31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pic>
        <p:nvPicPr>
          <p:cNvPr id="5" name="~PP3476.WAV">
            <a:hlinkClick r:id="" action="ppaction://media"/>
          </p:cNvPr>
          <p:cNvPicPr>
            <a:picLocks noRot="1" noChangeAspect="1"/>
          </p:cNvPicPr>
          <p:nvPr>
            <a:wavAudioFile r:embed="rId1" name="~PP347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066800"/>
            <a:ext cx="8229600" cy="556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 </a:t>
            </a:r>
            <a:r>
              <a:rPr lang="en-US" b="1" dirty="0" smtClean="0"/>
              <a:t>implements</a:t>
            </a:r>
            <a:r>
              <a:rPr lang="en-US" dirty="0" smtClean="0"/>
              <a:t> </a:t>
            </a:r>
            <a:r>
              <a:rPr lang="en-US" dirty="0" err="1" smtClean="0"/>
              <a:t>StringHistory</a:t>
            </a:r>
            <a:r>
              <a:rPr lang="en-US" dirty="0" smtClean="0"/>
              <a:t> {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MAX_SIZE = 50;</a:t>
            </a:r>
          </a:p>
          <a:p>
            <a:pPr lvl="1"/>
            <a:r>
              <a:rPr lang="en-US" dirty="0" smtClean="0"/>
              <a:t>    String[] contents = </a:t>
            </a:r>
            <a:r>
              <a:rPr lang="en-US" b="1" dirty="0" smtClean="0"/>
              <a:t>new</a:t>
            </a:r>
            <a:r>
              <a:rPr lang="en-US" dirty="0" smtClean="0"/>
              <a:t> String[MAX_SIZE];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size = 0;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 { </a:t>
            </a:r>
            <a:r>
              <a:rPr lang="en-US" b="1" dirty="0" smtClean="0"/>
              <a:t>return</a:t>
            </a:r>
            <a:r>
              <a:rPr lang="en-US" dirty="0" smtClean="0"/>
              <a:t> size;}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index) {  </a:t>
            </a:r>
            <a:r>
              <a:rPr lang="en-US" b="1" dirty="0" smtClean="0"/>
              <a:t>return</a:t>
            </a:r>
            <a:r>
              <a:rPr lang="en-US" dirty="0" smtClean="0"/>
              <a:t> contents[index];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err="1" smtClean="0"/>
              <a:t>boolean</a:t>
            </a:r>
            <a:r>
              <a:rPr lang="en-US" dirty="0" smtClean="0"/>
              <a:t> </a:t>
            </a:r>
            <a:r>
              <a:rPr lang="en-US" dirty="0" err="1" smtClean="0"/>
              <a:t>isFull</a:t>
            </a:r>
            <a:r>
              <a:rPr lang="en-US" dirty="0" smtClean="0"/>
              <a:t>() { </a:t>
            </a:r>
            <a:r>
              <a:rPr lang="en-US" b="1" dirty="0" smtClean="0"/>
              <a:t>return</a:t>
            </a:r>
            <a:r>
              <a:rPr lang="en-US" dirty="0" smtClean="0"/>
              <a:t> size == MAX_SIZE; }</a:t>
            </a:r>
          </a:p>
          <a:p>
            <a:pPr lvl="1"/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      }   </a:t>
            </a:r>
          </a:p>
          <a:p>
            <a:r>
              <a:rPr lang="en-US" dirty="0" smtClean="0"/>
              <a:t>}</a:t>
            </a:r>
          </a:p>
          <a:p>
            <a:endParaRPr lang="en-US" sz="1600" dirty="0" smtClean="0"/>
          </a:p>
        </p:txBody>
      </p:sp>
      <p:pic>
        <p:nvPicPr>
          <p:cNvPr id="5" name="~PP2720.WAV">
            <a:hlinkClick r:id="" action="ppaction://media"/>
          </p:cNvPr>
          <p:cNvPicPr>
            <a:picLocks noRot="1" noChangeAspect="1"/>
          </p:cNvPicPr>
          <p:nvPr>
            <a:wavAudioFile r:embed="rId1" name="~PP27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371600"/>
            <a:ext cx="82296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main(String[] </a:t>
            </a:r>
            <a:r>
              <a:rPr lang="en-US" dirty="0" err="1" smtClean="0"/>
              <a:t>args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StringHistory</a:t>
            </a:r>
            <a:r>
              <a:rPr lang="en-US" dirty="0" smtClean="0"/>
              <a:t> names = </a:t>
            </a:r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err="1" smtClean="0"/>
              <a:t>AStringHistory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    </a:t>
            </a:r>
            <a:r>
              <a:rPr lang="en-US" b="1" dirty="0" smtClean="0"/>
              <a:t>while</a:t>
            </a:r>
            <a:r>
              <a:rPr lang="en-US" dirty="0" smtClean="0"/>
              <a:t> (</a:t>
            </a:r>
            <a:r>
              <a:rPr lang="en-US" b="1" dirty="0" smtClean="0"/>
              <a:t>true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        	 String input = </a:t>
            </a:r>
            <a:r>
              <a:rPr lang="en-US" dirty="0" err="1" smtClean="0"/>
              <a:t>System.console</a:t>
            </a:r>
            <a:r>
              <a:rPr lang="en-US" dirty="0" smtClean="0"/>
              <a:t>().</a:t>
            </a:r>
            <a:r>
              <a:rPr lang="en-US" dirty="0" err="1" smtClean="0"/>
              <a:t>readLine</a:t>
            </a:r>
            <a:r>
              <a:rPr lang="en-US" dirty="0" smtClean="0"/>
              <a:t>();</a:t>
            </a:r>
          </a:p>
          <a:p>
            <a:pPr lvl="1"/>
            <a:r>
              <a:rPr lang="en-US" dirty="0" smtClean="0"/>
              <a:t>	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input.length</a:t>
            </a:r>
            <a:r>
              <a:rPr lang="en-US" dirty="0" smtClean="0"/>
              <a:t>() &gt; 0) </a:t>
            </a:r>
          </a:p>
          <a:p>
            <a:r>
              <a:rPr lang="en-US" dirty="0" smtClean="0"/>
              <a:t>         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input.charAt</a:t>
            </a:r>
            <a:r>
              <a:rPr lang="en-US" dirty="0" smtClean="0"/>
              <a:t>(0) == 'q') </a:t>
            </a:r>
            <a:r>
              <a:rPr lang="en-US" b="1" dirty="0" smtClean="0"/>
              <a:t>break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             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input.charAt</a:t>
            </a:r>
            <a:r>
              <a:rPr lang="en-US" dirty="0" smtClean="0"/>
              <a:t>(0) == 'p' )</a:t>
            </a:r>
          </a:p>
          <a:p>
            <a:r>
              <a:rPr lang="en-US" dirty="0" smtClean="0"/>
              <a:t>                       print(names);</a:t>
            </a:r>
          </a:p>
          <a:p>
            <a:pPr lvl="1"/>
            <a:r>
              <a:rPr lang="en-US" dirty="0" smtClean="0"/>
              <a:t>           </a:t>
            </a:r>
            <a:r>
              <a:rPr lang="en-US" b="1" dirty="0" smtClean="0"/>
              <a:t>else</a:t>
            </a:r>
            <a:endParaRPr lang="en-US" dirty="0" smtClean="0"/>
          </a:p>
          <a:p>
            <a:r>
              <a:rPr lang="en-US" dirty="0" smtClean="0"/>
              <a:t>	           </a:t>
            </a:r>
            <a:r>
              <a:rPr lang="en-US" dirty="0" err="1" smtClean="0"/>
              <a:t>names.addElement</a:t>
            </a:r>
            <a:r>
              <a:rPr lang="en-US" dirty="0" smtClean="0"/>
              <a:t>(input);        </a:t>
            </a:r>
          </a:p>
          <a:p>
            <a:r>
              <a:rPr lang="en-US" dirty="0" smtClean="0"/>
              <a:t>      }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686.WAV">
            <a:hlinkClick r:id="" action="ppaction://media"/>
          </p:cNvPr>
          <p:cNvPicPr>
            <a:picLocks noRot="1" noChangeAspect="1"/>
          </p:cNvPicPr>
          <p:nvPr>
            <a:wavAudioFile r:embed="rId1" name="~PP68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295400"/>
            <a:ext cx="8610600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static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print(</a:t>
            </a:r>
            <a:r>
              <a:rPr lang="en-US" dirty="0" err="1" smtClean="0"/>
              <a:t>StringHistory</a:t>
            </a:r>
            <a:r>
              <a:rPr lang="en-US" dirty="0" smtClean="0"/>
              <a:t> strings) {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r>
              <a:rPr lang="en-US" dirty="0" smtClean="0"/>
              <a:t>        </a:t>
            </a:r>
            <a:r>
              <a:rPr lang="en-US" b="1" dirty="0" smtClean="0"/>
              <a:t>for</a:t>
            </a:r>
            <a:r>
              <a:rPr lang="en-US" dirty="0" smtClean="0"/>
              <a:t> (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elementNum</a:t>
            </a:r>
            <a:r>
              <a:rPr lang="en-US" dirty="0" smtClean="0"/>
              <a:t> = 0; </a:t>
            </a:r>
            <a:r>
              <a:rPr lang="en-US" dirty="0" err="1" smtClean="0"/>
              <a:t>elementNum</a:t>
            </a:r>
            <a:r>
              <a:rPr lang="en-US" dirty="0" smtClean="0"/>
              <a:t> &lt; </a:t>
            </a:r>
            <a:r>
              <a:rPr lang="en-US" dirty="0" err="1" smtClean="0"/>
              <a:t>strings.size</a:t>
            </a:r>
            <a:r>
              <a:rPr lang="en-US" dirty="0" smtClean="0"/>
              <a:t>(); </a:t>
            </a:r>
            <a:r>
              <a:rPr lang="en-US" dirty="0" err="1" smtClean="0"/>
              <a:t>elementNum</a:t>
            </a:r>
            <a:r>
              <a:rPr lang="en-US" dirty="0" smtClean="0"/>
              <a:t>++) 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System.out.println</a:t>
            </a:r>
            <a:r>
              <a:rPr lang="en-US" dirty="0" smtClean="0"/>
              <a:t>(</a:t>
            </a:r>
            <a:r>
              <a:rPr lang="en-US" dirty="0" err="1" smtClean="0"/>
              <a:t>strings.elementAt</a:t>
            </a:r>
            <a:r>
              <a:rPr lang="en-US" dirty="0" smtClean="0"/>
              <a:t>(</a:t>
            </a:r>
            <a:r>
              <a:rPr lang="en-US" dirty="0" err="1" smtClean="0"/>
              <a:t>elementNum</a:t>
            </a:r>
            <a:r>
              <a:rPr lang="en-US" dirty="0" smtClean="0"/>
              <a:t>));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3336.WAV">
            <a:hlinkClick r:id="" action="ppaction://media"/>
          </p:cNvPr>
          <p:cNvPicPr>
            <a:picLocks noRot="1" noChangeAspect="1"/>
          </p:cNvPicPr>
          <p:nvPr>
            <a:wavAudioFile r:embed="rId1" name="~PP3336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1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981200"/>
            <a:ext cx="3352800" cy="3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994.WAV">
            <a:hlinkClick r:id="" action="ppaction://media"/>
          </p:cNvPr>
          <p:cNvPicPr>
            <a:picLocks noRot="1" noChangeAspect="1"/>
          </p:cNvPicPr>
          <p:nvPr>
            <a:wavAudioFile r:embed="rId1" name="~PP99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Interfaces</a:t>
            </a:r>
          </a:p>
          <a:p>
            <a:r>
              <a:rPr lang="en-US" dirty="0" smtClean="0"/>
              <a:t>Arrays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~PP212.WAV">
            <a:hlinkClick r:id="" action="ppaction://media"/>
          </p:cNvPr>
          <p:cNvPicPr>
            <a:picLocks noRot="1" noChangeAspect="1"/>
          </p:cNvPicPr>
          <p:nvPr>
            <a:wavAudioFile r:embed="rId2" name="~PP21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33258"/>
      </p:ext>
    </p:extLst>
  </p:cSld>
  <p:clrMapOvr>
    <a:masterClrMapping/>
  </p:clrMapOvr>
  <p:transition advTm="615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013047"/>
            <a:ext cx="3505200" cy="555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962400" y="2895600"/>
            <a:ext cx="55626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</p:txBody>
      </p:sp>
      <p:pic>
        <p:nvPicPr>
          <p:cNvPr id="6" name="~PP3905.WAV">
            <a:hlinkClick r:id="" action="ppaction://media"/>
          </p:cNvPr>
          <p:cNvPicPr>
            <a:picLocks noRot="1" noChangeAspect="1"/>
          </p:cNvPicPr>
          <p:nvPr>
            <a:wavAudioFile r:embed="rId2" name="~PP390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20574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StringDatabase</a:t>
            </a:r>
            <a:r>
              <a:rPr lang="en-US" dirty="0" smtClean="0"/>
              <a:t> 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b="1" dirty="0" smtClean="0"/>
              <a:t> </a:t>
            </a:r>
            <a:r>
              <a:rPr lang="en-US" dirty="0" smtClean="0"/>
              <a:t>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3510.WAV">
            <a:hlinkClick r:id="" action="ppaction://media"/>
          </p:cNvPr>
          <p:cNvPicPr>
            <a:picLocks noRot="1" noChangeAspect="1"/>
          </p:cNvPicPr>
          <p:nvPr>
            <a:wavAudioFile r:embed="rId1" name="~PP351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1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removeElement</a:t>
            </a:r>
            <a:r>
              <a:rPr lang="en-US" dirty="0" smtClean="0"/>
              <a:t>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removeElement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</a:t>
            </a:r>
          </a:p>
          <a:p>
            <a:r>
              <a:rPr lang="en-US" dirty="0" smtClean="0"/>
              <a:t>    contents[</a:t>
            </a:r>
            <a:r>
              <a:rPr lang="en-US" dirty="0" err="1" smtClean="0"/>
              <a:t>indexOf</a:t>
            </a:r>
            <a:r>
              <a:rPr lang="en-US" dirty="0" smtClean="0"/>
              <a:t>(element)] = contents[size - 1];</a:t>
            </a:r>
          </a:p>
          <a:p>
            <a:r>
              <a:rPr lang="en-US" dirty="0" smtClean="0"/>
              <a:t>    size--;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67200" y="4648200"/>
            <a:ext cx="3124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Elements out of order!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  <a:endCxn id="6" idx="3"/>
          </p:cNvCxnSpPr>
          <p:nvPr/>
        </p:nvCxnSpPr>
        <p:spPr>
          <a:xfrm rot="10800000">
            <a:off x="2819400" y="4000500"/>
            <a:ext cx="14478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566.WAV">
            <a:hlinkClick r:id="" action="ppaction://media"/>
          </p:cNvPr>
          <p:cNvPicPr>
            <a:picLocks noRot="1" noChangeAspect="1"/>
          </p:cNvPicPr>
          <p:nvPr>
            <a:wavAudioFile r:embed="rId2" name="~PP5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removeElement</a:t>
            </a:r>
            <a:r>
              <a:rPr lang="en-US" dirty="0" smtClean="0"/>
              <a:t>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removeElement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 (String element) {</a:t>
            </a:r>
          </a:p>
          <a:p>
            <a:r>
              <a:rPr lang="en-US" dirty="0" smtClean="0"/>
              <a:t>    contents[</a:t>
            </a:r>
            <a:r>
              <a:rPr lang="en-US" dirty="0" err="1" smtClean="0"/>
              <a:t>indexOf</a:t>
            </a:r>
            <a:r>
              <a:rPr lang="en-US" dirty="0" smtClean="0"/>
              <a:t>(element)] = contents[size - 1];</a:t>
            </a:r>
          </a:p>
          <a:p>
            <a:r>
              <a:rPr lang="en-US" dirty="0" smtClean="0"/>
              <a:t>    size--;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267200" y="4648200"/>
            <a:ext cx="3124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Elements out of order!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  <a:endCxn id="6" idx="3"/>
          </p:cNvCxnSpPr>
          <p:nvPr/>
        </p:nvCxnSpPr>
        <p:spPr>
          <a:xfrm rot="10800000">
            <a:off x="2819400" y="4000500"/>
            <a:ext cx="14478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~PP566.WAV">
            <a:hlinkClick r:id="" action="ppaction://media"/>
          </p:cNvPr>
          <p:cNvPicPr>
            <a:picLocks noRot="1" noChangeAspect="1"/>
          </p:cNvPicPr>
          <p:nvPr>
            <a:wavAudioFile r:embed="rId2" name="~PP5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1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281E-7 L -3.33333E-6 -0.15541 " pathEditMode="relative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6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removeElement</a:t>
            </a:r>
            <a:r>
              <a:rPr lang="en-US" dirty="0" smtClean="0"/>
              <a:t>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removeElement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pic>
        <p:nvPicPr>
          <p:cNvPr id="20" name="~PP3981.WAV">
            <a:hlinkClick r:id="" action="ppaction://media"/>
          </p:cNvPr>
          <p:cNvPicPr>
            <a:picLocks noRot="1" noChangeAspect="1"/>
          </p:cNvPicPr>
          <p:nvPr>
            <a:wavAudioFile r:embed="rId2" name="~PP398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Multi-Element Window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removeElement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3200400"/>
            <a:ext cx="1676400" cy="10668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124200" y="4800600"/>
            <a:ext cx="548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contents[index] = contents[index + 1];</a:t>
            </a:r>
            <a:endParaRPr lang="en-US" dirty="0"/>
          </a:p>
        </p:txBody>
      </p:sp>
      <p:pic>
        <p:nvPicPr>
          <p:cNvPr id="22" name="~PP917.WAV">
            <a:hlinkClick r:id="" action="ppaction://media"/>
          </p:cNvPr>
          <p:cNvPicPr>
            <a:picLocks noRot="1" noChangeAspect="1"/>
          </p:cNvPicPr>
          <p:nvPr>
            <a:wavAudioFile r:embed="rId2" name="~PP9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6281E-7 L 3.33333E-6 -0.0777 " pathEditMode="relative" ptsTypes="AA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Multi-Element Window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removeElement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 {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removeElement</a:t>
            </a:r>
            <a:r>
              <a:rPr lang="en-US" dirty="0" smtClean="0"/>
              <a:t>(</a:t>
            </a:r>
            <a:r>
              <a:rPr lang="en-US" dirty="0" err="1" smtClean="0"/>
              <a:t>indexOf</a:t>
            </a:r>
            <a:r>
              <a:rPr lang="en-US" dirty="0" smtClean="0"/>
              <a:t>(element));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124200" y="5257800"/>
            <a:ext cx="5486400" cy="1447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shiftUp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    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</a:t>
            </a:r>
            <a:r>
              <a:rPr lang="en-US" dirty="0" err="1" smtClean="0"/>
              <a:t>startIndex</a:t>
            </a:r>
            <a:r>
              <a:rPr lang="en-US" dirty="0" smtClean="0"/>
              <a:t>; index + 1 &lt; size;</a:t>
            </a:r>
          </a:p>
          <a:p>
            <a:r>
              <a:rPr lang="en-US" dirty="0" smtClean="0"/>
              <a:t>                                                                    index++)</a:t>
            </a:r>
          </a:p>
          <a:p>
            <a:r>
              <a:rPr lang="en-US" dirty="0" smtClean="0"/>
              <a:t>        contents[index] = contents[index + 1];    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3733800"/>
            <a:ext cx="1676400" cy="10668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24200" y="3962400"/>
            <a:ext cx="54864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startIndex</a:t>
            </a:r>
            <a:r>
              <a:rPr lang="en-US" dirty="0" smtClean="0"/>
              <a:t>) {</a:t>
            </a:r>
          </a:p>
          <a:p>
            <a:r>
              <a:rPr lang="en-US" b="1" dirty="0" smtClean="0"/>
              <a:t>    </a:t>
            </a:r>
            <a:r>
              <a:rPr lang="en-US" dirty="0" err="1" smtClean="0"/>
              <a:t>shiftUp</a:t>
            </a:r>
            <a:r>
              <a:rPr lang="en-US" dirty="0" smtClean="0"/>
              <a:t>(</a:t>
            </a:r>
            <a:r>
              <a:rPr lang="en-US" dirty="0" err="1" smtClean="0"/>
              <a:t>startIndex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size--;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25" name="~PP2815.WAV">
            <a:hlinkClick r:id="" action="ppaction://media"/>
          </p:cNvPr>
          <p:cNvPicPr>
            <a:picLocks noRot="1" noChangeAspect="1"/>
          </p:cNvPicPr>
          <p:nvPr>
            <a:wavAudioFile r:embed="rId2" name="~PP28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6281E-7 L 3.33333E-6 -0.07771 " pathEditMode="relative" ptsTypes="AA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1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indexOf</a:t>
            </a:r>
            <a:r>
              <a:rPr lang="en-US" dirty="0" smtClean="0"/>
              <a:t>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indexOf</a:t>
            </a:r>
            <a:r>
              <a:rPr lang="en-US" dirty="0" smtClean="0"/>
              <a:t>(“Joe Doe”);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index;</a:t>
            </a:r>
          </a:p>
          <a:p>
            <a:r>
              <a:rPr lang="en-US" b="1" dirty="0" smtClean="0"/>
              <a:t>    for </a:t>
            </a:r>
            <a:r>
              <a:rPr lang="en-US" dirty="0" smtClean="0"/>
              <a:t>(index = 0;</a:t>
            </a:r>
          </a:p>
          <a:p>
            <a:r>
              <a:rPr lang="en-US" dirty="0" smtClean="0"/>
              <a:t>            index &lt; size &amp;&amp; </a:t>
            </a:r>
          </a:p>
          <a:p>
            <a:r>
              <a:rPr lang="en-US" dirty="0" smtClean="0"/>
              <a:t>                !</a:t>
            </a:r>
            <a:r>
              <a:rPr lang="en-US" dirty="0" err="1" smtClean="0"/>
              <a:t>element.equals</a:t>
            </a:r>
            <a:r>
              <a:rPr lang="en-US" smtClean="0"/>
              <a:t>(contents[index</a:t>
            </a:r>
            <a:r>
              <a:rPr lang="en-US" smtClean="0"/>
              <a:t>]);</a:t>
            </a:r>
            <a:endParaRPr lang="en-US" dirty="0" smtClean="0"/>
          </a:p>
          <a:p>
            <a:r>
              <a:rPr lang="en-US" dirty="0" smtClean="0"/>
              <a:t>            index++);</a:t>
            </a:r>
          </a:p>
          <a:p>
            <a:r>
              <a:rPr lang="en-US" b="1" dirty="0" smtClean="0"/>
              <a:t>    return</a:t>
            </a:r>
            <a:r>
              <a:rPr lang="en-US" dirty="0" smtClean="0"/>
              <a:t> index;</a:t>
            </a:r>
          </a:p>
          <a:p>
            <a:r>
              <a:rPr lang="en-US" dirty="0"/>
              <a:t>}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6" name="~PP42.WAV">
            <a:hlinkClick r:id="" action="ppaction://media"/>
          </p:cNvPr>
          <p:cNvPicPr>
            <a:picLocks noRot="1" noChangeAspect="1"/>
          </p:cNvPicPr>
          <p:nvPr>
            <a:wavAudioFile r:embed="rId2" name="~PP4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8" grpId="0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</a:t>
            </a:r>
            <a:r>
              <a:rPr lang="en-US" dirty="0" err="1" smtClean="0"/>
              <a:t>boolean</a:t>
            </a:r>
            <a:r>
              <a:rPr lang="en-US" dirty="0" smtClean="0"/>
              <a:t> member(String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member(“Joe Doe”);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70238" y="2286000"/>
            <a:ext cx="54864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(String element) {</a:t>
            </a:r>
          </a:p>
          <a:p>
            <a:r>
              <a:rPr lang="en-US" dirty="0" smtClean="0"/>
              <a:t>    </a:t>
            </a:r>
            <a:r>
              <a:rPr lang="en-US" b="1" dirty="0" err="1" smtClean="0"/>
              <a:t>int</a:t>
            </a:r>
            <a:r>
              <a:rPr lang="en-US" dirty="0" smtClean="0"/>
              <a:t> index;</a:t>
            </a:r>
          </a:p>
          <a:p>
            <a:r>
              <a:rPr lang="en-US" b="1" dirty="0" smtClean="0"/>
              <a:t>    for </a:t>
            </a:r>
            <a:r>
              <a:rPr lang="en-US" dirty="0" smtClean="0"/>
              <a:t>(index = 0;</a:t>
            </a:r>
          </a:p>
          <a:p>
            <a:r>
              <a:rPr lang="en-US" dirty="0" smtClean="0"/>
              <a:t>            index &lt; size &amp;&amp; </a:t>
            </a:r>
          </a:p>
          <a:p>
            <a:r>
              <a:rPr lang="en-US" dirty="0" smtClean="0"/>
              <a:t>                !</a:t>
            </a:r>
            <a:r>
              <a:rPr lang="en-US" dirty="0" err="1" smtClean="0"/>
              <a:t>element.equals</a:t>
            </a:r>
            <a:r>
              <a:rPr lang="en-US" dirty="0" smtClean="0"/>
              <a:t>(contents[index];</a:t>
            </a:r>
          </a:p>
          <a:p>
            <a:r>
              <a:rPr lang="en-US" dirty="0" smtClean="0"/>
              <a:t>            index++);</a:t>
            </a:r>
          </a:p>
          <a:p>
            <a:r>
              <a:rPr lang="en-US" b="1" dirty="0" smtClean="0"/>
              <a:t>    return</a:t>
            </a:r>
            <a:r>
              <a:rPr lang="en-US" dirty="0" smtClean="0"/>
              <a:t> index;</a:t>
            </a:r>
          </a:p>
          <a:p>
            <a:r>
              <a:rPr lang="en-US" dirty="0"/>
              <a:t>}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24200" y="5181600"/>
            <a:ext cx="54864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dirty="0" smtClean="0"/>
              <a:t> member (String element) {</a:t>
            </a:r>
          </a:p>
          <a:p>
            <a:endParaRPr lang="en-US" dirty="0" smtClean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276600" y="5410200"/>
            <a:ext cx="3810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dirty="0" err="1" smtClean="0"/>
              <a:t>indexOf</a:t>
            </a:r>
            <a:r>
              <a:rPr lang="en-US" dirty="0" smtClean="0"/>
              <a:t> (element) &lt; size;</a:t>
            </a:r>
            <a:endParaRPr lang="en-US" dirty="0"/>
          </a:p>
        </p:txBody>
      </p:sp>
      <p:pic>
        <p:nvPicPr>
          <p:cNvPr id="24" name="~PP2100.WAV">
            <a:hlinkClick r:id="" action="ppaction://media"/>
          </p:cNvPr>
          <p:cNvPicPr>
            <a:picLocks noRot="1" noChangeAspect="1"/>
          </p:cNvPicPr>
          <p:nvPr>
            <a:wavAudioFile r:embed="rId2" name="~PP210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42672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for (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smtClean="0"/>
              <a:t>i = 0; i &lt; size; i++)</a:t>
            </a:r>
          </a:p>
          <a:p>
            <a:r>
              <a:rPr lang="en-US" dirty="0" smtClean="0"/>
              <a:t>       contents[i] = null;</a:t>
            </a:r>
          </a:p>
          <a:p>
            <a:r>
              <a:rPr lang="en-US" dirty="0" smtClean="0"/>
              <a:t> }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4953000"/>
            <a:ext cx="3048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Collection size remains the same, now null elements in  the collection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pic>
        <p:nvPicPr>
          <p:cNvPr id="23" name="~PP3827.WAV">
            <a:hlinkClick r:id="" action="ppaction://media"/>
          </p:cNvPr>
          <p:cNvPicPr>
            <a:picLocks noRot="1" noChangeAspect="1"/>
          </p:cNvPicPr>
          <p:nvPr>
            <a:wavAudioFile r:embed="rId2" name="~PP38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null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30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2" grpId="0" animBg="1"/>
      <p:bldP spid="21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Variable-sized collections</a:t>
            </a:r>
          </a:p>
          <a:p>
            <a:r>
              <a:rPr lang="en-US" dirty="0" smtClean="0"/>
              <a:t>Encapsulated arrays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Database</a:t>
            </a:r>
            <a:endParaRPr lang="en-US" dirty="0"/>
          </a:p>
        </p:txBody>
      </p:sp>
      <p:pic>
        <p:nvPicPr>
          <p:cNvPr id="5" name="~PP1606.WAV">
            <a:hlinkClick r:id="" action="ppaction://media"/>
          </p:cNvPr>
          <p:cNvPicPr>
            <a:picLocks noRot="1" noChangeAspect="1"/>
          </p:cNvPicPr>
          <p:nvPr>
            <a:wavAudioFile r:embed="rId2" name="~PP160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6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for (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size; </a:t>
            </a:r>
            <a:r>
              <a:rPr lang="en-US" dirty="0" err="1" smtClean="0"/>
              <a:t>i</a:t>
            </a:r>
            <a:r>
              <a:rPr lang="en-US" dirty="0" smtClean="0"/>
              <a:t>++)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removeElement</a:t>
            </a:r>
            <a:r>
              <a:rPr lang="en-US" dirty="0" smtClean="0"/>
              <a:t>(i);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20" name="~PP3474.WAV">
            <a:hlinkClick r:id="" action="ppaction://media"/>
          </p:cNvPr>
          <p:cNvPicPr>
            <a:picLocks noRot="1" noChangeAspect="1"/>
          </p:cNvPicPr>
          <p:nvPr>
            <a:wavAudioFile r:embed="rId1" name="~PP347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for (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size; </a:t>
            </a:r>
            <a:r>
              <a:rPr lang="en-US" dirty="0" err="1" smtClean="0"/>
              <a:t>i</a:t>
            </a:r>
            <a:r>
              <a:rPr lang="en-US" dirty="0" smtClean="0"/>
              <a:t>++)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removeElement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28600" y="3886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52400" y="3429000"/>
            <a:ext cx="91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21" name="~PP812.WAV">
            <a:hlinkClick r:id="" action="ppaction://media"/>
          </p:cNvPr>
          <p:cNvPicPr>
            <a:picLocks noRot="1" noChangeAspect="1"/>
          </p:cNvPicPr>
          <p:nvPr>
            <a:wavAudioFile r:embed="rId1" name="~PP812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for (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size; </a:t>
            </a:r>
            <a:r>
              <a:rPr lang="en-US" dirty="0" err="1" smtClean="0"/>
              <a:t>i</a:t>
            </a:r>
            <a:r>
              <a:rPr lang="en-US" dirty="0" smtClean="0"/>
              <a:t>++)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removeElement</a:t>
            </a: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3886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400" y="3429000"/>
            <a:ext cx="91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22" name="~PP1784.WAV">
            <a:hlinkClick r:id="" action="ppaction://media"/>
          </p:cNvPr>
          <p:cNvPicPr>
            <a:picLocks noRot="1" noChangeAspect="1"/>
          </p:cNvPicPr>
          <p:nvPr>
            <a:wavAudioFile r:embed="rId1" name="~PP178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for (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= 0; </a:t>
            </a:r>
            <a:r>
              <a:rPr lang="en-US" dirty="0" err="1" smtClean="0"/>
              <a:t>i</a:t>
            </a:r>
            <a:r>
              <a:rPr lang="en-US" dirty="0" smtClean="0"/>
              <a:t> &lt; size; </a:t>
            </a:r>
            <a:r>
              <a:rPr lang="en-US" dirty="0" err="1" smtClean="0"/>
              <a:t>i</a:t>
            </a:r>
            <a:r>
              <a:rPr lang="en-US" dirty="0" smtClean="0"/>
              <a:t>++)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removeElement</a:t>
            </a:r>
            <a:r>
              <a:rPr lang="en-US" dirty="0" smtClean="0"/>
              <a:t>(i);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3886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400" y="3429000"/>
            <a:ext cx="91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endParaRPr lang="en-US" dirty="0"/>
          </a:p>
        </p:txBody>
      </p:sp>
      <p:pic>
        <p:nvPicPr>
          <p:cNvPr id="22" name="~PP608.WAV">
            <a:hlinkClick r:id="" action="ppaction://media"/>
          </p:cNvPr>
          <p:cNvPicPr>
            <a:picLocks noRot="1" noChangeAspect="1"/>
          </p:cNvPicPr>
          <p:nvPr>
            <a:wavAudioFile r:embed="rId1" name="~PP60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b="1" dirty="0" smtClean="0"/>
              <a:t>    while</a:t>
            </a:r>
            <a:r>
              <a:rPr lang="en-US" dirty="0" smtClean="0"/>
              <a:t> (size &gt; 0)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removeElement</a:t>
            </a:r>
            <a:r>
              <a:rPr lang="en-US" dirty="0" smtClean="0"/>
              <a:t>(size -1);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24" name="~PP339.WAV">
            <a:hlinkClick r:id="" action="ppaction://media"/>
          </p:cNvPr>
          <p:cNvPicPr>
            <a:picLocks noRot="1" noChangeAspect="1"/>
          </p:cNvPicPr>
          <p:nvPr>
            <a:wavAudioFile r:embed="rId2" name="~PP33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91000" y="4953000"/>
            <a:ext cx="3048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Correct but inefficient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15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void clear()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clear();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5486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void</a:t>
            </a:r>
            <a:r>
              <a:rPr lang="en-US" dirty="0" smtClean="0"/>
              <a:t> clear() {</a:t>
            </a:r>
          </a:p>
          <a:p>
            <a:r>
              <a:rPr lang="en-US" dirty="0" smtClean="0"/>
              <a:t>    size = 0;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91000" y="4953000"/>
            <a:ext cx="304800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 simple only because we don’t do anything with the deleted elements (such as clear them or delete related elements)</a:t>
            </a:r>
            <a:endParaRPr lang="en-US" dirty="0"/>
          </a:p>
        </p:txBody>
      </p:sp>
      <p:pic>
        <p:nvPicPr>
          <p:cNvPr id="22" name="~PP2047.WAV">
            <a:hlinkClick r:id="" action="ppaction://media"/>
          </p:cNvPr>
          <p:cNvPicPr>
            <a:picLocks noRot="1" noChangeAspect="1"/>
          </p:cNvPicPr>
          <p:nvPr>
            <a:wavAudioFile r:embed="rId2" name="~PP20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3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addElement</a:t>
            </a:r>
            <a:r>
              <a:rPr lang="en-US" dirty="0" smtClean="0"/>
              <a:t>(“Mary Doe”);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addElement</a:t>
            </a:r>
            <a:r>
              <a:rPr lang="en-US" dirty="0" smtClean="0"/>
              <a:t>(“Mary Doe”);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Mary Doe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895600" y="2743200"/>
            <a:ext cx="56388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 {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dirty="0" err="1" smtClean="0"/>
              <a:t>isFull</a:t>
            </a:r>
            <a:r>
              <a:rPr lang="en-US" dirty="0" smtClean="0"/>
              <a:t>())</a:t>
            </a:r>
          </a:p>
          <a:p>
            <a:pPr lvl="2"/>
            <a:r>
              <a:rPr lang="en-US" dirty="0" smtClean="0"/>
              <a:t>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("Adding item to a full history");</a:t>
            </a:r>
          </a:p>
          <a:p>
            <a:pPr lvl="1"/>
            <a:r>
              <a:rPr lang="en-US" dirty="0" smtClean="0"/>
              <a:t>        </a:t>
            </a:r>
            <a:r>
              <a:rPr lang="en-US" b="1" dirty="0" smtClean="0"/>
              <a:t>else</a:t>
            </a:r>
            <a:r>
              <a:rPr lang="en-US" dirty="0" smtClean="0"/>
              <a:t> {</a:t>
            </a:r>
          </a:p>
          <a:p>
            <a:pPr lvl="2"/>
            <a:r>
              <a:rPr lang="en-US" dirty="0" smtClean="0"/>
              <a:t>            contents[size] = element;</a:t>
            </a:r>
          </a:p>
          <a:p>
            <a:pPr lvl="2"/>
            <a:r>
              <a:rPr lang="en-US" dirty="0" smtClean="0"/>
              <a:t>            size++;</a:t>
            </a:r>
          </a:p>
          <a:p>
            <a:pPr lvl="2"/>
            <a:r>
              <a:rPr lang="en-US" dirty="0" smtClean="0"/>
              <a:t>}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9600" y="5715000"/>
            <a:ext cx="2362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Code the same as in </a:t>
            </a:r>
            <a:r>
              <a:rPr lang="en-US" dirty="0" err="1" smtClean="0"/>
              <a:t>AStringHistory</a:t>
            </a:r>
            <a:endParaRPr lang="en-US" dirty="0"/>
          </a:p>
        </p:txBody>
      </p:sp>
      <p:pic>
        <p:nvPicPr>
          <p:cNvPr id="22" name="~PP1538.WAV">
            <a:hlinkClick r:id="" action="ppaction://media"/>
          </p:cNvPr>
          <p:cNvPicPr>
            <a:picLocks noRot="1" noChangeAspect="1"/>
          </p:cNvPicPr>
          <p:nvPr>
            <a:wavAudioFile r:embed="rId2" name="~PP153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~PP3965.WAV">
            <a:hlinkClick r:id="" action="ppaction://media"/>
          </p:cNvPr>
          <p:cNvPicPr>
            <a:picLocks noRot="1" noChangeAspect="1"/>
          </p:cNvPicPr>
          <p:nvPr>
            <a:wavAudioFile r:embed="rId1" name="~PP396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indexOf</a:t>
            </a:r>
            <a:r>
              <a:rPr lang="en-US" dirty="0" smtClean="0"/>
              <a:t>(String element)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James Dean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0" y="3200400"/>
            <a:ext cx="1676400" cy="533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Joe Doe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43000" y="48006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53340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58674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3000" y="2133600"/>
            <a:ext cx="1676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" y="21336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219200"/>
            <a:ext cx="3124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indexOf</a:t>
            </a:r>
            <a:r>
              <a:rPr lang="en-US" dirty="0" smtClean="0"/>
              <a:t>(“James Dean”);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8600" y="42672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00" y="3733800"/>
            <a:ext cx="99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43000" y="3733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Jane Smith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8600" y="2667000"/>
            <a:ext cx="68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3000" y="42672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John Smith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43000" y="2667000"/>
            <a:ext cx="1676400" cy="53340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~PP3116.WAV">
            <a:hlinkClick r:id="" action="ppaction://media"/>
          </p:cNvPr>
          <p:cNvPicPr>
            <a:picLocks noRot="1" noChangeAspect="1"/>
          </p:cNvPicPr>
          <p:nvPr>
            <a:wavAudioFile r:embed="rId2" name="~PP31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  <p:bldP spid="18" grpId="0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Visualization of Variable-Sized Collections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2296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StringHistory</a:t>
            </a:r>
            <a:r>
              <a:rPr lang="en-US" dirty="0" smtClean="0"/>
              <a:t>  {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pPr lvl="2"/>
            <a:r>
              <a:rPr lang="en-US" b="1" dirty="0" smtClean="0"/>
              <a:t>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66800" y="3200400"/>
            <a:ext cx="67818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interface  </a:t>
            </a:r>
            <a:r>
              <a:rPr lang="en-US" dirty="0" err="1" smtClean="0"/>
              <a:t>StringDatabase</a:t>
            </a:r>
            <a:r>
              <a:rPr lang="en-US" dirty="0" smtClean="0"/>
              <a:t>  {</a:t>
            </a:r>
          </a:p>
          <a:p>
            <a:r>
              <a:rPr lang="en-US" dirty="0" smtClean="0"/>
              <a:t>	//from history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size();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addElement</a:t>
            </a:r>
            <a:r>
              <a:rPr lang="en-US" dirty="0" smtClean="0"/>
              <a:t>(String element);</a:t>
            </a:r>
          </a:p>
          <a:p>
            <a:r>
              <a:rPr lang="en-US" b="1" dirty="0" smtClean="0"/>
              <a:t>	public</a:t>
            </a:r>
            <a:r>
              <a:rPr lang="en-US" dirty="0" smtClean="0"/>
              <a:t> String </a:t>
            </a:r>
            <a:r>
              <a:rPr lang="en-US" dirty="0" err="1" smtClean="0"/>
              <a:t>elementAt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index); </a:t>
            </a:r>
          </a:p>
          <a:p>
            <a:endParaRPr lang="en-US" dirty="0" smtClean="0"/>
          </a:p>
          <a:p>
            <a:r>
              <a:rPr lang="en-US" dirty="0" smtClean="0"/>
              <a:t>	//additional methods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removeElement</a:t>
            </a:r>
            <a:r>
              <a:rPr lang="en-US" dirty="0" smtClean="0"/>
              <a:t>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err="1" smtClean="0"/>
              <a:t>boolean</a:t>
            </a:r>
            <a:r>
              <a:rPr lang="en-US" b="1" dirty="0" smtClean="0"/>
              <a:t> </a:t>
            </a:r>
            <a:r>
              <a:rPr lang="en-US" dirty="0" smtClean="0"/>
              <a:t>member(String element);</a:t>
            </a:r>
          </a:p>
          <a:p>
            <a:r>
              <a:rPr lang="en-US" dirty="0" smtClean="0"/>
              <a:t>	</a:t>
            </a:r>
            <a:r>
              <a:rPr lang="en-US" b="1" dirty="0" smtClean="0"/>
              <a:t> 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clear();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~PP3731.WAV">
            <a:hlinkClick r:id="" action="ppaction://media"/>
          </p:cNvPr>
          <p:cNvPicPr>
            <a:picLocks noRot="1" noChangeAspect="1"/>
          </p:cNvPicPr>
          <p:nvPr>
            <a:wavAudioFile r:embed="rId1" name="~PP373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81200"/>
            <a:ext cx="3733800" cy="38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207.WAV">
            <a:hlinkClick r:id="" action="ppaction://media"/>
          </p:cNvPr>
          <p:cNvPicPr>
            <a:picLocks noRot="1" noChangeAspect="1"/>
          </p:cNvPicPr>
          <p:nvPr>
            <a:wavAudioFile r:embed="rId1" name="~PP2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7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74" name="Rectangle 38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dirty="0"/>
              <a:t>Variable-Size Collection</a:t>
            </a:r>
          </a:p>
        </p:txBody>
      </p:sp>
      <p:sp>
        <p:nvSpPr>
          <p:cNvPr id="321575" name="Text Box 39"/>
          <p:cNvSpPr txBox="1">
            <a:spLocks noChangeArrowheads="1"/>
          </p:cNvSpPr>
          <p:nvPr/>
        </p:nvSpPr>
        <p:spPr bwMode="auto">
          <a:xfrm>
            <a:off x="5105400" y="4038600"/>
            <a:ext cx="9906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filled part</a:t>
            </a:r>
          </a:p>
        </p:txBody>
      </p:sp>
      <p:sp>
        <p:nvSpPr>
          <p:cNvPr id="321576" name="Line 40"/>
          <p:cNvSpPr>
            <a:spLocks noChangeShapeType="1"/>
          </p:cNvSpPr>
          <p:nvPr/>
        </p:nvSpPr>
        <p:spPr bwMode="auto">
          <a:xfrm flipV="1">
            <a:off x="5638800" y="1905000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1577" name="Line 41"/>
          <p:cNvSpPr>
            <a:spLocks noChangeShapeType="1"/>
          </p:cNvSpPr>
          <p:nvPr/>
        </p:nvSpPr>
        <p:spPr bwMode="auto">
          <a:xfrm>
            <a:off x="5638800" y="3200400"/>
            <a:ext cx="0" cy="457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1578" name="Line 42"/>
          <p:cNvSpPr>
            <a:spLocks noChangeShapeType="1"/>
          </p:cNvSpPr>
          <p:nvPr/>
        </p:nvSpPr>
        <p:spPr bwMode="auto">
          <a:xfrm flipV="1">
            <a:off x="5638800" y="3657600"/>
            <a:ext cx="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1579" name="Line 43"/>
          <p:cNvSpPr>
            <a:spLocks noChangeShapeType="1"/>
          </p:cNvSpPr>
          <p:nvPr/>
        </p:nvSpPr>
        <p:spPr bwMode="auto">
          <a:xfrm>
            <a:off x="5638800" y="4800600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21580" name="Text Box 44"/>
          <p:cNvSpPr txBox="1">
            <a:spLocks noChangeArrowheads="1"/>
          </p:cNvSpPr>
          <p:nvPr/>
        </p:nvSpPr>
        <p:spPr bwMode="auto">
          <a:xfrm>
            <a:off x="4876800" y="2438400"/>
            <a:ext cx="13716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990000"/>
                </a:solidFill>
              </a:rPr>
              <a:t>unfilled part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6172200" y="3733800"/>
            <a:ext cx="1323975" cy="1600200"/>
            <a:chOff x="2784" y="1248"/>
            <a:chExt cx="834" cy="1104"/>
          </a:xfrm>
        </p:grpSpPr>
        <p:sp>
          <p:nvSpPr>
            <p:cNvPr id="321583" name="Text Box 47"/>
            <p:cNvSpPr txBox="1">
              <a:spLocks noChangeArrowheads="1"/>
            </p:cNvSpPr>
            <p:nvPr/>
          </p:nvSpPr>
          <p:spPr bwMode="auto">
            <a:xfrm>
              <a:off x="2784" y="1512"/>
              <a:ext cx="834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990000"/>
                  </a:solidFill>
                </a:rPr>
                <a:t>current size</a:t>
              </a:r>
            </a:p>
          </p:txBody>
        </p:sp>
        <p:sp>
          <p:nvSpPr>
            <p:cNvPr id="321584" name="Line 48"/>
            <p:cNvSpPr>
              <a:spLocks noChangeShapeType="1"/>
            </p:cNvSpPr>
            <p:nvPr/>
          </p:nvSpPr>
          <p:spPr bwMode="auto">
            <a:xfrm flipV="1">
              <a:off x="3216" y="1248"/>
              <a:ext cx="0" cy="33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1585" name="Line 49"/>
            <p:cNvSpPr>
              <a:spLocks noChangeShapeType="1"/>
            </p:cNvSpPr>
            <p:nvPr/>
          </p:nvSpPr>
          <p:spPr bwMode="auto">
            <a:xfrm>
              <a:off x="3216" y="2016"/>
              <a:ext cx="0" cy="33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7162800" y="1905000"/>
            <a:ext cx="1524000" cy="3429000"/>
            <a:chOff x="3360" y="1248"/>
            <a:chExt cx="960" cy="2659"/>
          </a:xfrm>
        </p:grpSpPr>
        <p:sp>
          <p:nvSpPr>
            <p:cNvPr id="321586" name="Text Box 50"/>
            <p:cNvSpPr txBox="1">
              <a:spLocks noChangeArrowheads="1"/>
            </p:cNvSpPr>
            <p:nvPr/>
          </p:nvSpPr>
          <p:spPr bwMode="auto">
            <a:xfrm>
              <a:off x="3360" y="2085"/>
              <a:ext cx="960" cy="50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990000"/>
                  </a:solidFill>
                </a:rPr>
                <a:t>maximum size</a:t>
              </a:r>
            </a:p>
          </p:txBody>
        </p:sp>
        <p:sp>
          <p:nvSpPr>
            <p:cNvPr id="321587" name="Line 51"/>
            <p:cNvSpPr>
              <a:spLocks noChangeShapeType="1"/>
            </p:cNvSpPr>
            <p:nvPr/>
          </p:nvSpPr>
          <p:spPr bwMode="auto">
            <a:xfrm flipV="1">
              <a:off x="3888" y="1248"/>
              <a:ext cx="0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1588" name="Line 52"/>
            <p:cNvSpPr>
              <a:spLocks noChangeShapeType="1"/>
            </p:cNvSpPr>
            <p:nvPr/>
          </p:nvSpPr>
          <p:spPr bwMode="auto">
            <a:xfrm>
              <a:off x="3888" y="2755"/>
              <a:ext cx="0" cy="115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321594" name="Picture 58" descr="C:\Program Files\Microsoft Office\Clipart\Powerpnt\halfcup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676400"/>
            <a:ext cx="4213225" cy="3573463"/>
          </a:xfrm>
          <a:prstGeom prst="rect">
            <a:avLst/>
          </a:prstGeom>
          <a:noFill/>
        </p:spPr>
      </p:pic>
      <p:pic>
        <p:nvPicPr>
          <p:cNvPr id="19" name="~PP2661.WAV">
            <a:hlinkClick r:id="" action="ppaction://media"/>
          </p:cNvPr>
          <p:cNvPicPr>
            <a:picLocks noRot="1" noChangeAspect="1"/>
          </p:cNvPicPr>
          <p:nvPr>
            <a:wavAudioFile r:embed="rId2" name="~PP266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ChangeArrowheads="1"/>
          </p:cNvSpPr>
          <p:nvPr/>
        </p:nvSpPr>
        <p:spPr bwMode="auto">
          <a:xfrm>
            <a:off x="1066800" y="1981200"/>
            <a:ext cx="762000" cy="533400"/>
          </a:xfrm>
          <a:prstGeom prst="rect">
            <a:avLst/>
          </a:prstGeom>
          <a:solidFill>
            <a:srgbClr val="B2E6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3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81200" y="1981200"/>
            <a:ext cx="1676400" cy="4267200"/>
            <a:chOff x="960" y="816"/>
            <a:chExt cx="1056" cy="2688"/>
          </a:xfrm>
        </p:grpSpPr>
        <p:sp>
          <p:nvSpPr>
            <p:cNvPr id="412676" name="Rectangle 4"/>
            <p:cNvSpPr>
              <a:spLocks noChangeArrowheads="1"/>
            </p:cNvSpPr>
            <p:nvPr/>
          </p:nvSpPr>
          <p:spPr bwMode="auto">
            <a:xfrm>
              <a:off x="960" y="816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/>
                <a:t>James Dean</a:t>
              </a:r>
            </a:p>
          </p:txBody>
        </p:sp>
        <p:sp>
          <p:nvSpPr>
            <p:cNvPr id="412677" name="Rectangle 5"/>
            <p:cNvSpPr>
              <a:spLocks noChangeArrowheads="1"/>
            </p:cNvSpPr>
            <p:nvPr/>
          </p:nvSpPr>
          <p:spPr bwMode="auto">
            <a:xfrm>
              <a:off x="960" y="1200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/>
                <a:t>Joe Doe</a:t>
              </a:r>
            </a:p>
          </p:txBody>
        </p:sp>
        <p:sp>
          <p:nvSpPr>
            <p:cNvPr id="412678" name="Rectangle 6"/>
            <p:cNvSpPr>
              <a:spLocks noChangeArrowheads="1"/>
            </p:cNvSpPr>
            <p:nvPr/>
          </p:nvSpPr>
          <p:spPr bwMode="auto">
            <a:xfrm>
              <a:off x="960" y="1584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/>
              <a:r>
                <a:rPr lang="en-US"/>
                <a:t>Jane Smith</a:t>
              </a:r>
            </a:p>
          </p:txBody>
        </p:sp>
        <p:sp>
          <p:nvSpPr>
            <p:cNvPr id="412679" name="Rectangle 7"/>
            <p:cNvSpPr>
              <a:spLocks noChangeArrowheads="1"/>
            </p:cNvSpPr>
            <p:nvPr/>
          </p:nvSpPr>
          <p:spPr bwMode="auto">
            <a:xfrm>
              <a:off x="960" y="3120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80" name="Rectangle 8"/>
            <p:cNvSpPr>
              <a:spLocks noChangeArrowheads="1"/>
            </p:cNvSpPr>
            <p:nvPr/>
          </p:nvSpPr>
          <p:spPr bwMode="auto">
            <a:xfrm>
              <a:off x="960" y="2736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81" name="Rectangle 9"/>
            <p:cNvSpPr>
              <a:spLocks noChangeArrowheads="1"/>
            </p:cNvSpPr>
            <p:nvPr/>
          </p:nvSpPr>
          <p:spPr bwMode="auto">
            <a:xfrm>
              <a:off x="960" y="2352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82" name="Rectangle 10"/>
            <p:cNvSpPr>
              <a:spLocks noChangeArrowheads="1"/>
            </p:cNvSpPr>
            <p:nvPr/>
          </p:nvSpPr>
          <p:spPr bwMode="auto">
            <a:xfrm>
              <a:off x="960" y="1968"/>
              <a:ext cx="1056" cy="384"/>
            </a:xfrm>
            <a:prstGeom prst="rect">
              <a:avLst/>
            </a:prstGeom>
            <a:solidFill>
              <a:srgbClr val="A3FF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2683" name="Text Box 11"/>
          <p:cNvSpPr txBox="1">
            <a:spLocks noChangeArrowheads="1"/>
          </p:cNvSpPr>
          <p:nvPr/>
        </p:nvSpPr>
        <p:spPr bwMode="auto">
          <a:xfrm>
            <a:off x="1143000" y="1295400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size</a:t>
            </a:r>
          </a:p>
        </p:txBody>
      </p:sp>
      <p:sp>
        <p:nvSpPr>
          <p:cNvPr id="412684" name="Text Box 12"/>
          <p:cNvSpPr txBox="1">
            <a:spLocks noChangeArrowheads="1"/>
          </p:cNvSpPr>
          <p:nvPr/>
        </p:nvSpPr>
        <p:spPr bwMode="auto">
          <a:xfrm>
            <a:off x="2362200" y="1295400"/>
            <a:ext cx="809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/>
              <a:t>array</a:t>
            </a:r>
          </a:p>
        </p:txBody>
      </p:sp>
      <p:sp>
        <p:nvSpPr>
          <p:cNvPr id="412685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62000"/>
          </a:xfrm>
        </p:spPr>
        <p:txBody>
          <a:bodyPr/>
          <a:lstStyle/>
          <a:p>
            <a:r>
              <a:rPr lang="en-US" dirty="0"/>
              <a:t>Variable-Size Collection</a:t>
            </a:r>
          </a:p>
        </p:txBody>
      </p:sp>
      <p:sp>
        <p:nvSpPr>
          <p:cNvPr id="412686" name="Text Box 14"/>
          <p:cNvSpPr txBox="1">
            <a:spLocks noChangeArrowheads="1"/>
          </p:cNvSpPr>
          <p:nvPr/>
        </p:nvSpPr>
        <p:spPr bwMode="auto">
          <a:xfrm>
            <a:off x="4038600" y="2484438"/>
            <a:ext cx="9906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filled part</a:t>
            </a:r>
          </a:p>
        </p:txBody>
      </p:sp>
      <p:sp>
        <p:nvSpPr>
          <p:cNvPr id="412687" name="Line 15"/>
          <p:cNvSpPr>
            <a:spLocks noChangeShapeType="1"/>
          </p:cNvSpPr>
          <p:nvPr/>
        </p:nvSpPr>
        <p:spPr bwMode="auto">
          <a:xfrm flipV="1">
            <a:off x="4648200" y="1981200"/>
            <a:ext cx="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2688" name="Line 16"/>
          <p:cNvSpPr>
            <a:spLocks noChangeShapeType="1"/>
          </p:cNvSpPr>
          <p:nvPr/>
        </p:nvSpPr>
        <p:spPr bwMode="auto">
          <a:xfrm>
            <a:off x="4648200" y="3276600"/>
            <a:ext cx="0" cy="457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2689" name="Line 17"/>
          <p:cNvSpPr>
            <a:spLocks noChangeShapeType="1"/>
          </p:cNvSpPr>
          <p:nvPr/>
        </p:nvSpPr>
        <p:spPr bwMode="auto">
          <a:xfrm flipV="1">
            <a:off x="4648200" y="3733800"/>
            <a:ext cx="0" cy="685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2690" name="Line 18"/>
          <p:cNvSpPr>
            <a:spLocks noChangeShapeType="1"/>
          </p:cNvSpPr>
          <p:nvPr/>
        </p:nvSpPr>
        <p:spPr bwMode="auto">
          <a:xfrm>
            <a:off x="4648200" y="5257800"/>
            <a:ext cx="0" cy="990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12691" name="Text Box 19"/>
          <p:cNvSpPr txBox="1">
            <a:spLocks noChangeArrowheads="1"/>
          </p:cNvSpPr>
          <p:nvPr/>
        </p:nvSpPr>
        <p:spPr bwMode="auto">
          <a:xfrm>
            <a:off x="3886200" y="4419600"/>
            <a:ext cx="137160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unfilled part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257800" y="1981200"/>
            <a:ext cx="1323975" cy="1752600"/>
            <a:chOff x="2784" y="1248"/>
            <a:chExt cx="834" cy="1104"/>
          </a:xfrm>
        </p:grpSpPr>
        <p:sp>
          <p:nvSpPr>
            <p:cNvPr id="412693" name="Text Box 21"/>
            <p:cNvSpPr txBox="1">
              <a:spLocks noChangeArrowheads="1"/>
            </p:cNvSpPr>
            <p:nvPr/>
          </p:nvSpPr>
          <p:spPr bwMode="auto">
            <a:xfrm>
              <a:off x="2784" y="1536"/>
              <a:ext cx="834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990000"/>
                  </a:solidFill>
                </a:rPr>
                <a:t>current size</a:t>
              </a:r>
            </a:p>
          </p:txBody>
        </p:sp>
        <p:sp>
          <p:nvSpPr>
            <p:cNvPr id="412694" name="Line 22"/>
            <p:cNvSpPr>
              <a:spLocks noChangeShapeType="1"/>
            </p:cNvSpPr>
            <p:nvPr/>
          </p:nvSpPr>
          <p:spPr bwMode="auto">
            <a:xfrm flipV="1">
              <a:off x="3216" y="1248"/>
              <a:ext cx="0" cy="33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695" name="Line 23"/>
            <p:cNvSpPr>
              <a:spLocks noChangeShapeType="1"/>
            </p:cNvSpPr>
            <p:nvPr/>
          </p:nvSpPr>
          <p:spPr bwMode="auto">
            <a:xfrm>
              <a:off x="3216" y="2016"/>
              <a:ext cx="0" cy="336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400800" y="1981200"/>
            <a:ext cx="1524000" cy="4221163"/>
            <a:chOff x="3360" y="1248"/>
            <a:chExt cx="960" cy="2659"/>
          </a:xfrm>
        </p:grpSpPr>
        <p:sp>
          <p:nvSpPr>
            <p:cNvPr id="412697" name="Text Box 25"/>
            <p:cNvSpPr txBox="1">
              <a:spLocks noChangeArrowheads="1"/>
            </p:cNvSpPr>
            <p:nvPr/>
          </p:nvSpPr>
          <p:spPr bwMode="auto">
            <a:xfrm>
              <a:off x="3360" y="2160"/>
              <a:ext cx="960" cy="40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990000"/>
                  </a:solidFill>
                </a:rPr>
                <a:t>maximum size</a:t>
              </a:r>
            </a:p>
          </p:txBody>
        </p:sp>
        <p:sp>
          <p:nvSpPr>
            <p:cNvPr id="412698" name="Line 26"/>
            <p:cNvSpPr>
              <a:spLocks noChangeShapeType="1"/>
            </p:cNvSpPr>
            <p:nvPr/>
          </p:nvSpPr>
          <p:spPr bwMode="auto">
            <a:xfrm flipV="1">
              <a:off x="3888" y="1248"/>
              <a:ext cx="0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699" name="Line 27"/>
            <p:cNvSpPr>
              <a:spLocks noChangeShapeType="1"/>
            </p:cNvSpPr>
            <p:nvPr/>
          </p:nvSpPr>
          <p:spPr bwMode="auto">
            <a:xfrm>
              <a:off x="3888" y="2755"/>
              <a:ext cx="0" cy="115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29" name="~PP3932.WAV">
            <a:hlinkClick r:id="" action="ppaction://media"/>
          </p:cNvPr>
          <p:cNvPicPr>
            <a:picLocks noRot="1" noChangeAspect="1"/>
          </p:cNvPicPr>
          <p:nvPr>
            <a:wavAudioFile r:embed="rId2" name="~PP393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3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History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err="1" smtClean="0"/>
              <a:t>HistoryMain</a:t>
            </a:r>
            <a:r>
              <a:rPr lang="en-US" dirty="0" smtClean="0"/>
              <a:t>{          </a:t>
            </a:r>
            <a:endParaRPr lang="en-US" b="1" dirty="0" smtClean="0"/>
          </a:p>
          <a:p>
            <a:pPr lvl="2"/>
            <a:r>
              <a:rPr lang="en-US" b="1" dirty="0" smtClean="0"/>
              <a:t>final static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HISTORY_MAX_SIZE = 50;</a:t>
            </a:r>
          </a:p>
          <a:p>
            <a:pPr lvl="2"/>
            <a:r>
              <a:rPr lang="en-US" dirty="0" smtClean="0"/>
              <a:t>String[] history = </a:t>
            </a:r>
            <a:r>
              <a:rPr lang="en-US" b="1" dirty="0" smtClean="0"/>
              <a:t>new</a:t>
            </a:r>
            <a:r>
              <a:rPr lang="en-US" dirty="0" smtClean="0"/>
              <a:t> String[HISTORY_MAX_SIZE];</a:t>
            </a:r>
          </a:p>
          <a:p>
            <a:pPr lvl="2"/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historySize</a:t>
            </a:r>
            <a:r>
              <a:rPr lang="en-US" dirty="0" smtClean="0"/>
              <a:t> = 0;</a:t>
            </a:r>
          </a:p>
          <a:p>
            <a:pPr lvl="2"/>
            <a:r>
              <a:rPr lang="en-US" dirty="0" smtClean="0"/>
              <a:t>…</a:t>
            </a:r>
          </a:p>
          <a:p>
            <a:pPr lvl="2"/>
            <a:r>
              <a:rPr lang="en-US" b="1" dirty="0" smtClean="0"/>
              <a:t>static void </a:t>
            </a:r>
            <a:r>
              <a:rPr lang="en-US" dirty="0" err="1" smtClean="0"/>
              <a:t>printHistory</a:t>
            </a:r>
            <a:r>
              <a:rPr lang="en-US" dirty="0" smtClean="0"/>
              <a:t>() {</a:t>
            </a:r>
          </a:p>
          <a:p>
            <a:pPr lvl="2"/>
            <a:r>
              <a:rPr lang="en-US" dirty="0" smtClean="0"/>
              <a:t>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pPr lvl="2"/>
            <a:r>
              <a:rPr lang="en-US" b="1" dirty="0" smtClean="0"/>
              <a:t>   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0; index &lt; </a:t>
            </a:r>
            <a:r>
              <a:rPr lang="en-US" dirty="0" err="1" smtClean="0"/>
              <a:t>historySize</a:t>
            </a:r>
            <a:r>
              <a:rPr lang="en-US" dirty="0" smtClean="0"/>
              <a:t>; index++)                 </a:t>
            </a:r>
          </a:p>
          <a:p>
            <a:r>
              <a:rPr lang="en-US" dirty="0" smtClean="0"/>
              <a:t>         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(history[index]);</a:t>
            </a:r>
          </a:p>
          <a:p>
            <a:r>
              <a:rPr lang="en-US" dirty="0" smtClean="0"/>
              <a:t>      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("******************");</a:t>
            </a:r>
          </a:p>
          <a:p>
            <a:pPr lvl="2"/>
            <a:r>
              <a:rPr lang="en-US" dirty="0" smtClean="0"/>
              <a:t>}</a:t>
            </a:r>
          </a:p>
          <a:p>
            <a:pPr lvl="2"/>
            <a:r>
              <a:rPr lang="en-US" b="1" dirty="0" smtClean="0"/>
              <a:t>public static void </a:t>
            </a:r>
            <a:r>
              <a:rPr lang="en-US" dirty="0" smtClean="0"/>
              <a:t>main(String[] </a:t>
            </a:r>
            <a:r>
              <a:rPr lang="en-US" dirty="0" err="1" smtClean="0"/>
              <a:t>args</a:t>
            </a:r>
            <a:r>
              <a:rPr lang="en-US" dirty="0" smtClean="0"/>
              <a:t>) </a:t>
            </a:r>
            <a:r>
              <a:rPr lang="en-US" b="1" dirty="0" smtClean="0"/>
              <a:t>{</a:t>
            </a:r>
          </a:p>
          <a:p>
            <a:pPr lvl="2"/>
            <a:r>
              <a:rPr lang="en-US" b="1" dirty="0" smtClean="0"/>
              <a:t>   …</a:t>
            </a:r>
          </a:p>
          <a:p>
            <a:pPr lvl="2"/>
            <a:r>
              <a:rPr lang="en-US" dirty="0" smtClean="0"/>
              <a:t>}</a:t>
            </a:r>
          </a:p>
          <a:p>
            <a:r>
              <a:rPr lang="en-US" dirty="0" smtClean="0"/>
              <a:t>  	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~PP301.WAV">
            <a:hlinkClick r:id="" action="ppaction://media"/>
          </p:cNvPr>
          <p:cNvPicPr>
            <a:picLocks noRot="1" noChangeAspect="1"/>
          </p:cNvPicPr>
          <p:nvPr>
            <a:wavAudioFile r:embed="rId1" name="~PP30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Variable-Size Collection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914400"/>
            <a:ext cx="8229600" cy="541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 class </a:t>
            </a:r>
            <a:r>
              <a:rPr lang="en-US" dirty="0" smtClean="0"/>
              <a:t>&lt;</a:t>
            </a:r>
            <a:r>
              <a:rPr lang="en-US" dirty="0" err="1" smtClean="0"/>
              <a:t>ClassNeedingVariableSizeCollection</a:t>
            </a:r>
            <a:r>
              <a:rPr lang="en-US" dirty="0" smtClean="0"/>
              <a:t>&gt; {</a:t>
            </a:r>
          </a:p>
          <a:p>
            <a:r>
              <a:rPr lang="en-US" dirty="0" smtClean="0"/>
              <a:t>            …</a:t>
            </a:r>
            <a:endParaRPr lang="en-US" b="1" dirty="0" smtClean="0"/>
          </a:p>
          <a:p>
            <a:pPr lvl="2"/>
            <a:r>
              <a:rPr lang="en-US" b="1" dirty="0" smtClean="0"/>
              <a:t>final static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A_MAX_SIZE = 50;</a:t>
            </a:r>
          </a:p>
          <a:p>
            <a:pPr lvl="2"/>
            <a:r>
              <a:rPr lang="en-US" dirty="0" smtClean="0"/>
              <a:t>String[] a = </a:t>
            </a:r>
            <a:r>
              <a:rPr lang="en-US" b="1" dirty="0" smtClean="0"/>
              <a:t>new</a:t>
            </a:r>
            <a:r>
              <a:rPr lang="en-US" dirty="0" smtClean="0"/>
              <a:t> String[A_MAX_SIZE];</a:t>
            </a:r>
          </a:p>
          <a:p>
            <a:pPr lvl="2"/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aSize</a:t>
            </a:r>
            <a:r>
              <a:rPr lang="en-US" dirty="0" smtClean="0"/>
              <a:t> = 0;</a:t>
            </a:r>
          </a:p>
          <a:p>
            <a:pPr lvl="2"/>
            <a:r>
              <a:rPr lang="en-US" dirty="0" smtClean="0"/>
              <a:t>…</a:t>
            </a:r>
          </a:p>
          <a:p>
            <a:pPr lvl="2"/>
            <a:r>
              <a:rPr lang="en-US" dirty="0" smtClean="0"/>
              <a:t>//process a</a:t>
            </a:r>
          </a:p>
          <a:p>
            <a:pPr lvl="2"/>
            <a:r>
              <a:rPr lang="en-US" b="1" dirty="0" smtClean="0"/>
              <a:t>for</a:t>
            </a:r>
            <a:r>
              <a:rPr lang="en-US" dirty="0" smtClean="0"/>
              <a:t> (</a:t>
            </a:r>
            <a:r>
              <a:rPr lang="en-US" b="1" dirty="0" err="1" smtClean="0"/>
              <a:t>int</a:t>
            </a:r>
            <a:r>
              <a:rPr lang="en-US" dirty="0" smtClean="0"/>
              <a:t> index = 0; index &lt; </a:t>
            </a:r>
            <a:r>
              <a:rPr lang="en-US" dirty="0" err="1" smtClean="0"/>
              <a:t>aSize</a:t>
            </a:r>
            <a:r>
              <a:rPr lang="en-US" dirty="0" smtClean="0"/>
              <a:t>; index++)                 </a:t>
            </a:r>
          </a:p>
          <a:p>
            <a:r>
              <a:rPr lang="en-US" dirty="0" smtClean="0"/>
              <a:t>                   </a:t>
            </a:r>
            <a:r>
              <a:rPr lang="en-US" dirty="0" err="1" smtClean="0"/>
              <a:t>System.out.println</a:t>
            </a:r>
            <a:r>
              <a:rPr lang="en-US" dirty="0" smtClean="0"/>
              <a:t>(a[index]);</a:t>
            </a:r>
          </a:p>
          <a:p>
            <a:pPr lvl="2"/>
            <a:r>
              <a:rPr lang="en-US" dirty="0" smtClean="0"/>
              <a:t>…</a:t>
            </a:r>
          </a:p>
          <a:p>
            <a:pPr lvl="2"/>
            <a:r>
              <a:rPr lang="en-US" b="1" dirty="0" smtClean="0"/>
              <a:t>final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B_MAX_SIZE = 50;</a:t>
            </a:r>
          </a:p>
          <a:p>
            <a:pPr lvl="2"/>
            <a:r>
              <a:rPr lang="en-US" dirty="0" smtClean="0"/>
              <a:t>String[] b = </a:t>
            </a:r>
            <a:r>
              <a:rPr lang="en-US" b="1" dirty="0" smtClean="0"/>
              <a:t>new</a:t>
            </a:r>
            <a:r>
              <a:rPr lang="en-US" dirty="0" smtClean="0"/>
              <a:t> String[B_MAX_SIZE];</a:t>
            </a:r>
          </a:p>
          <a:p>
            <a:pPr lvl="2"/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bSize</a:t>
            </a:r>
            <a:r>
              <a:rPr lang="en-US" dirty="0" smtClean="0"/>
              <a:t> = 0;</a:t>
            </a:r>
          </a:p>
          <a:p>
            <a:pPr lvl="2"/>
            <a:r>
              <a:rPr lang="en-US" dirty="0" smtClean="0"/>
              <a:t>…</a:t>
            </a:r>
          </a:p>
          <a:p>
            <a:r>
              <a:rPr lang="en-US" dirty="0" smtClean="0"/>
              <a:t>               //process b</a:t>
            </a:r>
          </a:p>
          <a:p>
            <a:r>
              <a:rPr lang="en-US" dirty="0" smtClean="0"/>
              <a:t>  	…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1085.WAV">
            <a:hlinkClick r:id="" action="ppaction://media"/>
          </p:cNvPr>
          <p:cNvPicPr>
            <a:picLocks noRot="1" noChangeAspect="1"/>
          </p:cNvPicPr>
          <p:nvPr>
            <a:wavAudioFile r:embed="rId1" name="~PP1085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Monolithic Programs Using Variable Sized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Variable-sized collection takes  programmer effort.</a:t>
            </a:r>
          </a:p>
          <a:p>
            <a:pPr lvl="1"/>
            <a:r>
              <a:rPr lang="en-US" dirty="0" smtClean="0"/>
              <a:t>Max size constant.</a:t>
            </a:r>
          </a:p>
          <a:p>
            <a:pPr lvl="1"/>
            <a:r>
              <a:rPr lang="en-US" dirty="0" smtClean="0"/>
              <a:t>Current size.</a:t>
            </a:r>
          </a:p>
          <a:p>
            <a:pPr lvl="1"/>
            <a:r>
              <a:rPr lang="en-US" dirty="0" smtClean="0"/>
              <a:t>Checking of max size.</a:t>
            </a:r>
          </a:p>
          <a:p>
            <a:pPr lvl="1"/>
            <a:r>
              <a:rPr lang="en-US" dirty="0" smtClean="0"/>
              <a:t>Manipulation of size.</a:t>
            </a:r>
          </a:p>
          <a:p>
            <a:pPr lvl="1"/>
            <a:r>
              <a:rPr lang="en-US" dirty="0" smtClean="0"/>
              <a:t>Deleting, replacing, searching takes more effort.</a:t>
            </a:r>
          </a:p>
          <a:p>
            <a:r>
              <a:rPr lang="en-US" dirty="0" smtClean="0"/>
              <a:t>Main program declares and uses (array-based implementation of) variable-sized collection</a:t>
            </a:r>
          </a:p>
          <a:p>
            <a:r>
              <a:rPr lang="en-US" dirty="0" smtClean="0"/>
              <a:t>Cannot reuse variable-size collection implementation.</a:t>
            </a:r>
          </a:p>
          <a:p>
            <a:r>
              <a:rPr lang="en-US" dirty="0" smtClean="0"/>
              <a:t>It is ok if program uses array as fixed-sized collection as no programmer effort required to implement it.</a:t>
            </a:r>
            <a:endParaRPr lang="en-US" dirty="0"/>
          </a:p>
        </p:txBody>
      </p:sp>
      <p:pic>
        <p:nvPicPr>
          <p:cNvPr id="5" name="~PP1107.WAV">
            <a:hlinkClick r:id="" action="ppaction://media"/>
          </p:cNvPr>
          <p:cNvPicPr>
            <a:picLocks noRot="1" noChangeAspect="1"/>
          </p:cNvPicPr>
          <p:nvPr>
            <a:wavAudioFile r:embed="rId2" name="~PP110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8.7|89.5|96.5|52.4|67.8|4.4|42.7|20.8|133.4|6.8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4|116.3|1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8.9|3.8|4.4|74.3|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8.9|3.8|4.4|74.3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8|43.9|9.8|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3|10.3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|1.3|7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8|3.8|1.9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6.8|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6|2.3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14.2|1.8|120.3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8.9|1|1|8.7|21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40.4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9.6|23.9|5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7928</TotalTime>
  <Words>1524</Words>
  <Application>Microsoft Office PowerPoint</Application>
  <PresentationFormat>On-screen Show (4:3)</PresentationFormat>
  <Paragraphs>496</Paragraphs>
  <Slides>39</Slides>
  <Notes>0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Oriel</vt:lpstr>
      <vt:lpstr>Comp 110 Variable-Sized Collections: Array Implementations</vt:lpstr>
      <vt:lpstr>Prerequisite</vt:lpstr>
      <vt:lpstr>Topics</vt:lpstr>
      <vt:lpstr>Example</vt:lpstr>
      <vt:lpstr>Variable-Size Collection</vt:lpstr>
      <vt:lpstr>Variable-Size Collection</vt:lpstr>
      <vt:lpstr>Using a History</vt:lpstr>
      <vt:lpstr>Variable-Size Collection</vt:lpstr>
      <vt:lpstr>Monolithic Programs Using Variable Sized collection</vt:lpstr>
      <vt:lpstr>Special Type</vt:lpstr>
      <vt:lpstr>Special Type (Review)</vt:lpstr>
      <vt:lpstr>Operations?</vt:lpstr>
      <vt:lpstr>Supporting Encapsulation</vt:lpstr>
      <vt:lpstr>Supporting Encapsulation</vt:lpstr>
      <vt:lpstr>History</vt:lpstr>
      <vt:lpstr>Implementing A History</vt:lpstr>
      <vt:lpstr>Using a History</vt:lpstr>
      <vt:lpstr>Printing a History</vt:lpstr>
      <vt:lpstr>History</vt:lpstr>
      <vt:lpstr>Database</vt:lpstr>
      <vt:lpstr>Database</vt:lpstr>
      <vt:lpstr>removeElement(String element)</vt:lpstr>
      <vt:lpstr>removeElement(String element)</vt:lpstr>
      <vt:lpstr>removeElement(String element)</vt:lpstr>
      <vt:lpstr>Multi-Element Window</vt:lpstr>
      <vt:lpstr>Multi-Element Window</vt:lpstr>
      <vt:lpstr>indexOf(String element)</vt:lpstr>
      <vt:lpstr>public boolean member(String element)</vt:lpstr>
      <vt:lpstr>public void clear()</vt:lpstr>
      <vt:lpstr>public void clear()</vt:lpstr>
      <vt:lpstr>public void clear()</vt:lpstr>
      <vt:lpstr>public void clear()</vt:lpstr>
      <vt:lpstr>public void clear()</vt:lpstr>
      <vt:lpstr>public void clear()</vt:lpstr>
      <vt:lpstr>public void clear()</vt:lpstr>
      <vt:lpstr>addElement(“Mary Doe”);</vt:lpstr>
      <vt:lpstr>Extra Slides</vt:lpstr>
      <vt:lpstr>indexOf(String element)</vt:lpstr>
      <vt:lpstr>Visualization of Variable-Sized Collections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1179</cp:revision>
  <dcterms:created xsi:type="dcterms:W3CDTF">2006-08-16T00:00:00Z</dcterms:created>
  <dcterms:modified xsi:type="dcterms:W3CDTF">2012-10-14T13:31:07Z</dcterms:modified>
</cp:coreProperties>
</file>