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412" r:id="rId3"/>
    <p:sldId id="433" r:id="rId4"/>
    <p:sldId id="434" r:id="rId5"/>
    <p:sldId id="435" r:id="rId6"/>
    <p:sldId id="436" r:id="rId7"/>
    <p:sldId id="437" r:id="rId8"/>
    <p:sldId id="438" r:id="rId9"/>
    <p:sldId id="450" r:id="rId10"/>
    <p:sldId id="439" r:id="rId11"/>
    <p:sldId id="441" r:id="rId12"/>
    <p:sldId id="442" r:id="rId13"/>
    <p:sldId id="381" r:id="rId14"/>
    <p:sldId id="292" r:id="rId15"/>
    <p:sldId id="321" r:id="rId16"/>
    <p:sldId id="414" r:id="rId17"/>
    <p:sldId id="444" r:id="rId18"/>
    <p:sldId id="415" r:id="rId19"/>
    <p:sldId id="432" r:id="rId20"/>
    <p:sldId id="416" r:id="rId21"/>
    <p:sldId id="417" r:id="rId22"/>
    <p:sldId id="418" r:id="rId23"/>
    <p:sldId id="451" r:id="rId24"/>
    <p:sldId id="447" r:id="rId25"/>
    <p:sldId id="448" r:id="rId26"/>
    <p:sldId id="449" r:id="rId27"/>
    <p:sldId id="452" r:id="rId28"/>
    <p:sldId id="453" r:id="rId29"/>
    <p:sldId id="454" r:id="rId30"/>
    <p:sldId id="456" r:id="rId31"/>
    <p:sldId id="458" r:id="rId32"/>
    <p:sldId id="398" r:id="rId33"/>
    <p:sldId id="420" r:id="rId34"/>
    <p:sldId id="421" r:id="rId35"/>
    <p:sldId id="336" r:id="rId36"/>
    <p:sldId id="426" r:id="rId37"/>
    <p:sldId id="356" r:id="rId38"/>
    <p:sldId id="459" r:id="rId39"/>
    <p:sldId id="460" r:id="rId40"/>
    <p:sldId id="371" r:id="rId41"/>
    <p:sldId id="37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 autoAdjust="0"/>
  </p:normalViewPr>
  <p:slideViewPr>
    <p:cSldViewPr>
      <p:cViewPr varScale="1">
        <p:scale>
          <a:sx n="69" d="100"/>
          <a:sy n="69" d="100"/>
        </p:scale>
        <p:origin x="7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20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38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39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F64A0-E0AA-49C9-9926-BA667A204FC7}" type="slidenum">
              <a:rPr lang="en-US"/>
              <a:pPr/>
              <a:t>40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F64A0-E0AA-49C9-9926-BA667A204FC7}" type="slidenum">
              <a:rPr lang="en-US"/>
              <a:pPr/>
              <a:t>41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21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22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25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050-2AEB-43E0-BC68-BD1D6FD6421E}" type="slidenum">
              <a:rPr lang="en-US"/>
              <a:pPr/>
              <a:t>26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here that </a:t>
            </a:r>
            <a:r>
              <a:rPr lang="en-US" baseline="0" dirty="0" err="1" smtClean="0"/>
              <a:t>setP</a:t>
            </a:r>
            <a:r>
              <a:rPr lang="en-US" baseline="0" dirty="0" smtClean="0"/>
              <a:t> (v) followed by </a:t>
            </a:r>
            <a:r>
              <a:rPr lang="en-US" baseline="0" dirty="0" err="1" smtClean="0"/>
              <a:t>getP</a:t>
            </a:r>
            <a:r>
              <a:rPr lang="en-US" baseline="0" dirty="0" smtClean="0"/>
              <a:t>() returns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54F54-07C8-46EE-B15B-FC77E1D31DA3}" type="slidenum">
              <a:rPr lang="en-US"/>
              <a:pPr/>
              <a:t>33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F64A0-E0AA-49C9-9926-BA667A204FC7}" type="slidenum">
              <a:rPr lang="en-US"/>
              <a:pPr/>
              <a:t>34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601CE-807A-4AA1-A859-B93336DF996B}" type="slidenum">
              <a:rPr lang="en-US"/>
              <a:pPr/>
              <a:t>35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wma"/><Relationship Id="rId2" Type="http://schemas.microsoft.com/office/2007/relationships/media" Target="../media/media25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wma"/><Relationship Id="rId7" Type="http://schemas.openxmlformats.org/officeDocument/2006/relationships/image" Target="../media/image2.png"/><Relationship Id="rId2" Type="http://schemas.microsoft.com/office/2007/relationships/media" Target="../media/media26.wma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wma"/><Relationship Id="rId2" Type="http://schemas.microsoft.com/office/2007/relationships/media" Target="../media/media27.wma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8.wma"/><Relationship Id="rId2" Type="http://schemas.microsoft.com/office/2007/relationships/media" Target="../media/media28.wma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wma"/><Relationship Id="rId2" Type="http://schemas.microsoft.com/office/2007/relationships/media" Target="../media/media29.wma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0.wma"/><Relationship Id="rId2" Type="http://schemas.microsoft.com/office/2007/relationships/media" Target="../media/media30.wma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110/401</a:t>
            </a:r>
            <a:br>
              <a:rPr lang="en-US" dirty="0" smtClean="0"/>
            </a:br>
            <a:r>
              <a:rPr lang="en-US" dirty="0" smtClean="0"/>
              <a:t>Collection Kinds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6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StringHistory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304" y="1670400"/>
            <a:ext cx="3733800" cy="38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34"/>
          <p:cNvGrpSpPr/>
          <p:nvPr/>
        </p:nvGrpSpPr>
        <p:grpSpPr>
          <a:xfrm>
            <a:off x="381000" y="2667000"/>
            <a:ext cx="3352800" cy="1295400"/>
            <a:chOff x="76200" y="1143000"/>
            <a:chExt cx="3352800" cy="1295400"/>
          </a:xfrm>
        </p:grpSpPr>
        <p:sp>
          <p:nvSpPr>
            <p:cNvPr id="8" name="Rectangle 7"/>
            <p:cNvSpPr/>
            <p:nvPr/>
          </p:nvSpPr>
          <p:spPr>
            <a:xfrm>
              <a:off x="2057400" y="1143000"/>
              <a:ext cx="1371600" cy="1295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String</a:t>
              </a:r>
            </a:p>
            <a:p>
              <a:pPr algn="ctr"/>
              <a:r>
                <a:rPr lang="en-US" dirty="0" smtClean="0"/>
                <a:t>History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" y="1143000"/>
              <a:ext cx="1981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size()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" y="1600200"/>
              <a:ext cx="1981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elementAt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" y="2057400"/>
              <a:ext cx="1981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addElement</a:t>
              </a:r>
              <a:r>
                <a:rPr lang="en-US" dirty="0" smtClean="0"/>
                <a:t>()</a:t>
              </a:r>
              <a:endParaRPr lang="en-US" dirty="0"/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763519"/>
      </p:ext>
    </p:extLst>
  </p:cSld>
  <p:clrMapOvr>
    <a:masterClrMapping/>
  </p:clrMapOvr>
  <p:transition advTm="58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StringHistory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2743200"/>
            <a:ext cx="1676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stringHistory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24200" y="16764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3429000" y="2133600"/>
            <a:ext cx="3048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</p:cNvCxnSpPr>
          <p:nvPr/>
        </p:nvCxnSpPr>
        <p:spPr>
          <a:xfrm flipV="1">
            <a:off x="3429000" y="19812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76600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24384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86400" y="1981200"/>
            <a:ext cx="838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index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Straight Arrow Connector 37"/>
          <p:cNvCxnSpPr>
            <a:stCxn id="36" idx="1"/>
            <a:endCxn id="27" idx="3"/>
          </p:cNvCxnSpPr>
          <p:nvPr/>
        </p:nvCxnSpPr>
        <p:spPr>
          <a:xfrm flipH="1">
            <a:off x="3657600" y="2286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>
            <a:off x="4000500" y="2286000"/>
            <a:ext cx="14859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7" idx="3"/>
          </p:cNvCxnSpPr>
          <p:nvPr/>
        </p:nvCxnSpPr>
        <p:spPr>
          <a:xfrm>
            <a:off x="3429000" y="2971800"/>
            <a:ext cx="9906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57600" y="2971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7" idx="3"/>
          </p:cNvCxnSpPr>
          <p:nvPr/>
        </p:nvCxnSpPr>
        <p:spPr>
          <a:xfrm>
            <a:off x="3429000" y="29718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05200" y="3505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191000" y="1553688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19600" y="28194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72000" y="3666506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047998" y="4682836"/>
            <a:ext cx="427660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stringHistory.elementAt</a:t>
            </a:r>
            <a:r>
              <a:rPr lang="en-US" dirty="0" smtClean="0"/>
              <a:t>(position + 1)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96292" y="5566559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Collection: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fragment can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refer to any component of the composite object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43450" y="5554683"/>
            <a:ext cx="4038600" cy="857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Indexed collection: c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omponents referred explicitly by </a:t>
            </a:r>
            <a:r>
              <a:rPr lang="en-US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expressions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570212"/>
      </p:ext>
    </p:extLst>
  </p:cSld>
  <p:clrMapOvr>
    <a:masterClrMapping/>
  </p:clrMapOvr>
  <p:transition advTm="17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StringHistory</a:t>
            </a:r>
            <a:r>
              <a:rPr lang="en-US" dirty="0"/>
              <a:t> </a:t>
            </a:r>
            <a:r>
              <a:rPr lang="en-US" dirty="0" smtClean="0"/>
              <a:t>vs. Array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304" y="1670400"/>
            <a:ext cx="3733800" cy="38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34"/>
          <p:cNvGrpSpPr/>
          <p:nvPr/>
        </p:nvGrpSpPr>
        <p:grpSpPr>
          <a:xfrm>
            <a:off x="909203" y="1752600"/>
            <a:ext cx="3352800" cy="1295400"/>
            <a:chOff x="76200" y="1143000"/>
            <a:chExt cx="3352800" cy="1295400"/>
          </a:xfrm>
        </p:grpSpPr>
        <p:sp>
          <p:nvSpPr>
            <p:cNvPr id="8" name="Rectangle 7"/>
            <p:cNvSpPr/>
            <p:nvPr/>
          </p:nvSpPr>
          <p:spPr>
            <a:xfrm>
              <a:off x="2057400" y="1143000"/>
              <a:ext cx="1371600" cy="1295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String</a:t>
              </a:r>
            </a:p>
            <a:p>
              <a:pPr algn="ctr"/>
              <a:r>
                <a:rPr lang="en-US" dirty="0" smtClean="0"/>
                <a:t>History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" y="1143000"/>
              <a:ext cx="1981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size()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" y="1600200"/>
              <a:ext cx="1981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elementAt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" y="2057400"/>
              <a:ext cx="1981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addElement</a:t>
              </a:r>
              <a:r>
                <a:rPr lang="en-US" dirty="0" smtClean="0"/>
                <a:t>()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1618" y="5492400"/>
            <a:ext cx="8686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 String[] strings= {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“James Dean</a:t>
            </a:r>
            <a:r>
              <a:rPr lang="en-US" dirty="0">
                <a:solidFill>
                  <a:schemeClr val="tx1"/>
                </a:solidFill>
              </a:rPr>
              <a:t>”, “Joe Doe”, </a:t>
            </a:r>
            <a:r>
              <a:rPr lang="en-US" dirty="0" smtClean="0">
                <a:solidFill>
                  <a:schemeClr val="tx1"/>
                </a:solidFill>
              </a:rPr>
              <a:t>“Jane Smith”)};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581400"/>
            <a:ext cx="34290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Dynamic: After creation, can grow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33600" y="3048000"/>
            <a:ext cx="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990600" y="4255324"/>
            <a:ext cx="26670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Programmer-defined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2414" y="6131688"/>
            <a:ext cx="2885207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Static and Language-defined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307001"/>
      </p:ext>
    </p:extLst>
  </p:cSld>
  <p:clrMapOvr>
    <a:masterClrMapping/>
  </p:clrMapOvr>
  <p:transition advTm="29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Structures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306286"/>
            <a:ext cx="5867400" cy="827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Static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5867400" cy="827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Beans have fixed number of properties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960914"/>
            <a:ext cx="5867400" cy="827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Arrays have fixed number of elements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6023" y="3798124"/>
            <a:ext cx="5867400" cy="827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Though an array variable can be assigned arrays of different sizes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105400"/>
            <a:ext cx="5867400" cy="827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Dynamic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932714"/>
            <a:ext cx="5867400" cy="827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create new edges in logical structure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0102"/>
      </p:ext>
    </p:extLst>
  </p:cSld>
  <p:clrMapOvr>
    <a:masterClrMapping/>
  </p:clrMapOvr>
  <p:transition advTm="28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2296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 interface  </a:t>
            </a:r>
            <a:r>
              <a:rPr lang="en-US" dirty="0" err="1" smtClean="0"/>
              <a:t>StringHistory</a:t>
            </a:r>
            <a:r>
              <a:rPr lang="en-US" dirty="0" smtClean="0"/>
              <a:t>  {</a:t>
            </a:r>
          </a:p>
          <a:p>
            <a:pPr lvl="2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addElement</a:t>
            </a:r>
            <a:r>
              <a:rPr lang="en-US" dirty="0" smtClean="0"/>
              <a:t>(String element);</a:t>
            </a:r>
          </a:p>
          <a:p>
            <a:pPr lvl="2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size();</a:t>
            </a:r>
          </a:p>
          <a:p>
            <a:pPr lvl="2"/>
            <a:r>
              <a:rPr lang="en-US" b="1" dirty="0" smtClean="0"/>
              <a:t>public</a:t>
            </a:r>
            <a:r>
              <a:rPr lang="en-US" dirty="0" smtClean="0"/>
              <a:t> String </a:t>
            </a:r>
            <a:r>
              <a:rPr lang="en-US" dirty="0" err="1" smtClean="0"/>
              <a:t>elementAt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index);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8987" y="1371600"/>
            <a:ext cx="67818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 interface  </a:t>
            </a:r>
            <a:r>
              <a:rPr lang="en-US" dirty="0" err="1" smtClean="0"/>
              <a:t>StringDatabase</a:t>
            </a:r>
            <a:r>
              <a:rPr lang="en-US" dirty="0" smtClean="0"/>
              <a:t> {</a:t>
            </a:r>
          </a:p>
          <a:p>
            <a:r>
              <a:rPr lang="en-US" dirty="0" smtClean="0"/>
              <a:t>	//from history</a:t>
            </a:r>
          </a:p>
          <a:p>
            <a:r>
              <a:rPr lang="en-US" b="1" dirty="0" smtClean="0"/>
              <a:t>	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size();</a:t>
            </a:r>
          </a:p>
          <a:p>
            <a:r>
              <a:rPr lang="en-US" b="1" dirty="0" smtClean="0"/>
              <a:t>	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addElement</a:t>
            </a:r>
            <a:r>
              <a:rPr lang="en-US" dirty="0" smtClean="0"/>
              <a:t>(String element);</a:t>
            </a:r>
          </a:p>
          <a:p>
            <a:r>
              <a:rPr lang="en-US" b="1" dirty="0" smtClean="0"/>
              <a:t>	public</a:t>
            </a:r>
            <a:r>
              <a:rPr lang="en-US" dirty="0" smtClean="0"/>
              <a:t> String </a:t>
            </a:r>
            <a:r>
              <a:rPr lang="en-US" dirty="0" err="1" smtClean="0"/>
              <a:t>elementAt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index); </a:t>
            </a:r>
          </a:p>
          <a:p>
            <a:endParaRPr lang="en-US" dirty="0" smtClean="0"/>
          </a:p>
          <a:p>
            <a:r>
              <a:rPr lang="en-US" dirty="0" smtClean="0"/>
              <a:t>	//additional methods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removeElement</a:t>
            </a:r>
            <a:r>
              <a:rPr lang="en-US" dirty="0" smtClean="0"/>
              <a:t>(String element);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err="1" smtClean="0"/>
              <a:t>boolean</a:t>
            </a:r>
            <a:r>
              <a:rPr lang="en-US" b="1" dirty="0" smtClean="0"/>
              <a:t> </a:t>
            </a:r>
            <a:r>
              <a:rPr lang="en-US" dirty="0" smtClean="0"/>
              <a:t>member(String element);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clear();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9309" y="5105400"/>
            <a:ext cx="5867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Do we need a history if we have a database?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7538" y="5878286"/>
            <a:ext cx="586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Yes, principle of least privilege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Least Privilege/ Need to Know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819400"/>
          </a:xfrm>
        </p:spPr>
        <p:txBody>
          <a:bodyPr/>
          <a:lstStyle/>
          <a:p>
            <a:r>
              <a:rPr lang="en-US" dirty="0" smtClean="0"/>
              <a:t>Do not give a user of some code more rights than it needs</a:t>
            </a:r>
          </a:p>
          <a:p>
            <a:pPr lvl="1"/>
            <a:r>
              <a:rPr lang="en-US" dirty="0" smtClean="0"/>
              <a:t>Code is easier to change</a:t>
            </a:r>
          </a:p>
          <a:p>
            <a:pPr lvl="1"/>
            <a:r>
              <a:rPr lang="en-US" dirty="0" smtClean="0"/>
              <a:t>Need to learn less to use code</a:t>
            </a:r>
          </a:p>
          <a:p>
            <a:pPr lvl="1"/>
            <a:r>
              <a:rPr lang="en-US" dirty="0" smtClean="0"/>
              <a:t>Less likelihood of accidental or malicious  damage to program</a:t>
            </a:r>
          </a:p>
          <a:p>
            <a:r>
              <a:rPr lang="en-US" dirty="0" smtClean="0"/>
              <a:t>Like hiding engine details from car driver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8203"/>
      </p:ext>
    </p:extLst>
  </p:cSld>
  <p:clrMapOvr>
    <a:masterClrMapping/>
  </p:clrMapOvr>
  <p:transition advTm="48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981200" y="1981200"/>
            <a:ext cx="3886200" cy="281940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All classes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of A Type and its Members: Some Type are More </a:t>
            </a:r>
            <a:r>
              <a:rPr lang="en-US" dirty="0"/>
              <a:t>E</a:t>
            </a:r>
            <a:r>
              <a:rPr lang="en-US" dirty="0" smtClean="0"/>
              <a:t>qual than Others</a:t>
            </a:r>
            <a:endParaRPr lang="en-US" dirty="0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581400" y="2204085"/>
            <a:ext cx="1752600" cy="10668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Co-Packaged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776879" y="2963069"/>
            <a:ext cx="2297430" cy="3032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Increasing access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9820" y="3886200"/>
            <a:ext cx="11811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public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3257550"/>
            <a:ext cx="12192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protected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2552700"/>
            <a:ext cx="12192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default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1893570"/>
            <a:ext cx="11811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private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97788" y="1893570"/>
            <a:ext cx="0" cy="2526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438400" y="2259330"/>
            <a:ext cx="1676400" cy="952500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Subtypes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334000" y="2748915"/>
            <a:ext cx="838200" cy="3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4" idx="1"/>
          </p:cNvCxnSpPr>
          <p:nvPr/>
        </p:nvCxnSpPr>
        <p:spPr>
          <a:xfrm flipH="1" flipV="1">
            <a:off x="5638800" y="4000500"/>
            <a:ext cx="54102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334000" y="2781300"/>
            <a:ext cx="838200" cy="704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924300" y="3009900"/>
            <a:ext cx="224790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4" name="TextBox 43"/>
          <p:cNvSpPr txBox="1"/>
          <p:nvPr/>
        </p:nvSpPr>
        <p:spPr>
          <a:xfrm>
            <a:off x="2017542" y="4850727"/>
            <a:ext cx="4844416" cy="455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Co-packaged a la co-workers, amplifier + speakers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46922" y="5448934"/>
            <a:ext cx="4844416" cy="455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Subtype a la family, deluxe amplifier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46922" y="6134100"/>
            <a:ext cx="4844416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Encapsulation Rule: Do not make variables of a class public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4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1"/>
    </mc:Choice>
    <mc:Fallback xmlns="">
      <p:transition spd="slow" advTm="8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Database as History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8987" y="1371600"/>
            <a:ext cx="67818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 interface  </a:t>
            </a:r>
            <a:r>
              <a:rPr lang="en-US" dirty="0" err="1" smtClean="0"/>
              <a:t>StringDatabase</a:t>
            </a:r>
            <a:r>
              <a:rPr lang="en-US" dirty="0" smtClean="0"/>
              <a:t> {</a:t>
            </a:r>
          </a:p>
          <a:p>
            <a:r>
              <a:rPr lang="en-US" dirty="0" smtClean="0"/>
              <a:t>	//from history</a:t>
            </a:r>
          </a:p>
          <a:p>
            <a:r>
              <a:rPr lang="en-US" b="1" dirty="0" smtClean="0"/>
              <a:t>	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size();</a:t>
            </a:r>
          </a:p>
          <a:p>
            <a:r>
              <a:rPr lang="en-US" b="1" dirty="0" smtClean="0"/>
              <a:t>	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addElement</a:t>
            </a:r>
            <a:r>
              <a:rPr lang="en-US" dirty="0" smtClean="0"/>
              <a:t>(String element);</a:t>
            </a:r>
          </a:p>
          <a:p>
            <a:r>
              <a:rPr lang="en-US" b="1" dirty="0" smtClean="0"/>
              <a:t>	public</a:t>
            </a:r>
            <a:r>
              <a:rPr lang="en-US" dirty="0" smtClean="0"/>
              <a:t> String </a:t>
            </a:r>
            <a:r>
              <a:rPr lang="en-US" dirty="0" err="1" smtClean="0"/>
              <a:t>elementAt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index); </a:t>
            </a:r>
          </a:p>
          <a:p>
            <a:endParaRPr lang="en-US" dirty="0" smtClean="0"/>
          </a:p>
          <a:p>
            <a:r>
              <a:rPr lang="en-US" dirty="0" smtClean="0"/>
              <a:t>	//additional methods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removeElement</a:t>
            </a:r>
            <a:r>
              <a:rPr lang="en-US" dirty="0" smtClean="0"/>
              <a:t>(String element);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err="1" smtClean="0"/>
              <a:t>boolean</a:t>
            </a:r>
            <a:r>
              <a:rPr lang="en-US" b="1" dirty="0" smtClean="0"/>
              <a:t> </a:t>
            </a:r>
            <a:r>
              <a:rPr lang="en-US" dirty="0" smtClean="0"/>
              <a:t>member(String element);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clear();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5192486"/>
            <a:ext cx="60198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Programmer would be able to perform inappropriate operations on a logical history implemented physically as a database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40917"/>
      </p:ext>
    </p:extLst>
  </p:cSld>
  <p:clrMapOvr>
    <a:masterClrMapping/>
  </p:clrMapOvr>
  <p:transition advTm="41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Co-Existence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8987" y="1371600"/>
            <a:ext cx="67818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 interface  </a:t>
            </a:r>
            <a:r>
              <a:rPr lang="en-US" dirty="0" err="1" smtClean="0"/>
              <a:t>StringDatabase</a:t>
            </a:r>
            <a:r>
              <a:rPr lang="en-US" dirty="0" smtClean="0"/>
              <a:t>  </a:t>
            </a:r>
            <a:r>
              <a:rPr lang="en-US" b="1" dirty="0" smtClean="0"/>
              <a:t>extends</a:t>
            </a:r>
            <a:r>
              <a:rPr lang="en-US" dirty="0" smtClean="0"/>
              <a:t> </a:t>
            </a:r>
            <a:r>
              <a:rPr lang="en-US" dirty="0" err="1" smtClean="0"/>
              <a:t>StringHistory</a:t>
            </a:r>
            <a:r>
              <a:rPr lang="en-US" dirty="0" smtClean="0"/>
              <a:t> {</a:t>
            </a:r>
          </a:p>
          <a:p>
            <a:r>
              <a:rPr lang="en-US" dirty="0" smtClean="0"/>
              <a:t>	//additional methods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removeElement</a:t>
            </a:r>
            <a:r>
              <a:rPr lang="en-US" dirty="0" smtClean="0"/>
              <a:t>(String element);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err="1" smtClean="0"/>
              <a:t>boolean</a:t>
            </a:r>
            <a:r>
              <a:rPr lang="en-US" b="1" dirty="0" smtClean="0"/>
              <a:t> </a:t>
            </a:r>
            <a:r>
              <a:rPr lang="en-US" dirty="0" smtClean="0"/>
              <a:t>member(String element);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clear();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5192486"/>
            <a:ext cx="60198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Programmer would be able to perform inappropriate operations on a logical history implemented physically as a database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2076"/>
      </p:ext>
    </p:extLst>
  </p:cSld>
  <p:clrMapOvr>
    <a:masterClrMapping/>
  </p:clrMapOvr>
  <p:transition advTm="6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Arrays Collections Implementation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1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Vector: General Object Collection</a:t>
            </a:r>
            <a:endParaRPr 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533400" y="1158875"/>
            <a:ext cx="7620000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size</a:t>
            </a:r>
            <a:r>
              <a:rPr lang="en-US" dirty="0" smtClean="0">
                <a:solidFill>
                  <a:sysClr val="windowText" lastClr="000000"/>
                </a:solidFill>
              </a:rPr>
              <a:t>();</a:t>
            </a:r>
            <a:r>
              <a:rPr lang="en-US" dirty="0" smtClean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Object </a:t>
            </a:r>
            <a:r>
              <a:rPr lang="en-US" dirty="0" err="1">
                <a:solidFill>
                  <a:sysClr val="windowText" lastClr="000000"/>
                </a:solidFill>
              </a:rPr>
              <a:t>elementAt</a:t>
            </a:r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n-US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index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addElement</a:t>
            </a:r>
            <a:r>
              <a:rPr lang="en-US" dirty="0">
                <a:solidFill>
                  <a:sysClr val="windowText" lastClr="000000"/>
                </a:solidFill>
              </a:rPr>
              <a:t>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>
                <a:solidFill>
                  <a:sysClr val="windowText" lastClr="000000"/>
                </a:solidFill>
              </a:rPr>
              <a:t>) 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setElementAt</a:t>
            </a:r>
            <a:r>
              <a:rPr lang="en-US" dirty="0">
                <a:solidFill>
                  <a:sysClr val="windowText" lastClr="000000"/>
                </a:solidFill>
              </a:rPr>
              <a:t>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index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insertElementAt</a:t>
            </a:r>
            <a:r>
              <a:rPr lang="en-US" dirty="0">
                <a:solidFill>
                  <a:sysClr val="windowText" lastClr="000000"/>
                </a:solidFill>
              </a:rPr>
              <a:t>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>
                <a:solidFill>
                  <a:sysClr val="windowText" lastClr="000000"/>
                </a:solidFill>
              </a:rPr>
              <a:t>, 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index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boolean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removeElement</a:t>
            </a:r>
            <a:r>
              <a:rPr lang="en-US" dirty="0">
                <a:solidFill>
                  <a:sysClr val="windowText" lastClr="000000"/>
                </a:solidFill>
              </a:rPr>
              <a:t>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removeElementAt</a:t>
            </a:r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index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</a:rPr>
              <a:t> 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indexOf</a:t>
            </a:r>
            <a:r>
              <a:rPr lang="en-US" dirty="0">
                <a:solidFill>
                  <a:sysClr val="windowText" lastClr="000000"/>
                </a:solidFill>
              </a:rPr>
              <a:t>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</a:p>
          <a:p>
            <a:pPr algn="l"/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 …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367150"/>
            <a:ext cx="5867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Do we need other collections if we have Vector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3629" y="5140036"/>
            <a:ext cx="586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Yes, principle of least privilege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3629" y="5989638"/>
            <a:ext cx="586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Yes,  implementation considerations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7373241"/>
      </p:ext>
    </p:extLst>
  </p:cSld>
  <p:clrMapOvr>
    <a:masterClrMapping/>
  </p:clrMapOvr>
  <p:transition advTm="49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ArrayList</a:t>
            </a:r>
            <a:r>
              <a:rPr lang="en-US" dirty="0" smtClean="0"/>
              <a:t> And Vector (List)</a:t>
            </a:r>
            <a:endParaRPr 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533400" y="1158875"/>
            <a:ext cx="7620000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size</a:t>
            </a:r>
            <a:r>
              <a:rPr lang="en-US" dirty="0" smtClean="0">
                <a:solidFill>
                  <a:sysClr val="windowText" lastClr="000000"/>
                </a:solidFill>
              </a:rPr>
              <a:t>();</a:t>
            </a:r>
            <a:r>
              <a:rPr lang="en-US" dirty="0" smtClean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Object </a:t>
            </a:r>
            <a:r>
              <a:rPr lang="en-US" dirty="0" smtClean="0">
                <a:solidFill>
                  <a:sysClr val="windowText" lastClr="000000"/>
                </a:solidFill>
              </a:rPr>
              <a:t>get(</a:t>
            </a:r>
            <a:r>
              <a:rPr lang="en-US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index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add(Object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>
                <a:solidFill>
                  <a:sysClr val="windowText" lastClr="000000"/>
                </a:solidFill>
              </a:rPr>
              <a:t>) 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set(</a:t>
            </a:r>
            <a:r>
              <a:rPr lang="en-US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index, Object </a:t>
            </a:r>
            <a:r>
              <a:rPr lang="en-US" dirty="0" err="1" smtClean="0">
                <a:solidFill>
                  <a:sysClr val="windowText" lastClr="000000"/>
                </a:solidFill>
              </a:rPr>
              <a:t>obj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insert(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index,  Object </a:t>
            </a:r>
            <a:r>
              <a:rPr lang="en-US" dirty="0" err="1" smtClean="0">
                <a:solidFill>
                  <a:sysClr val="windowText" lastClr="000000"/>
                </a:solidFill>
              </a:rPr>
              <a:t>obj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boolean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remove(Object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void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remove(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index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</a:rPr>
              <a:t>  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indexOf</a:t>
            </a:r>
            <a:r>
              <a:rPr lang="en-US" dirty="0">
                <a:solidFill>
                  <a:sysClr val="windowText" lastClr="000000"/>
                </a:solidFill>
              </a:rPr>
              <a:t>(Object </a:t>
            </a:r>
            <a:r>
              <a:rPr lang="en-US" dirty="0" err="1">
                <a:solidFill>
                  <a:sysClr val="windowText" lastClr="000000"/>
                </a:solidFill>
              </a:rPr>
              <a:t>obj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</a:rPr>
              <a:t>  </a:t>
            </a:r>
            <a:r>
              <a:rPr lang="en-US" b="1" dirty="0" smtClean="0">
                <a:solidFill>
                  <a:sysClr val="windowText" lastClr="000000"/>
                </a:solidFill>
              </a:rPr>
              <a:t>…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3629" y="4419600"/>
            <a:ext cx="586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Vector has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ArrayList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(List) methods plus the additional original methods in the previous slides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6702" y="5684838"/>
            <a:ext cx="5867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add arbitrary objects to these collections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271343"/>
      </p:ext>
    </p:extLst>
  </p:cSld>
  <p:clrMapOvr>
    <a:masterClrMapping/>
  </p:clrMapOvr>
  <p:transition advTm="73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Array List and Vector User</a:t>
            </a:r>
            <a:endParaRPr 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533400" y="1003786"/>
            <a:ext cx="7620000" cy="4801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java.util.List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java.util.Vector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VectorArrayListUser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main (String[]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List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names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Vector();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List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grandSlams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names.add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grandSlams.add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(13);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names.add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"Federer"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grandSlams.add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(17);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names.add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nsolas"/>
              </a:rPr>
              <a:t>“Borg"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grandSlams.add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(11);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names.add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nsolas"/>
              </a:rPr>
              <a:t>“Sampras"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grandSlams.add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(14);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dirty="0"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  </a:t>
            </a: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5816" y="5947601"/>
            <a:ext cx="5867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What kind of dynamic structure is being simulated?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963276"/>
      </p:ext>
    </p:extLst>
  </p:cSld>
  <p:clrMapOvr>
    <a:masterClrMapping/>
  </p:clrMapOvr>
  <p:transition advTm="131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Collections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1676400"/>
            <a:ext cx="4343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Each element identified by  a unique index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2667000"/>
            <a:ext cx="4343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Successive elements have consecutive indices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90988"/>
      </p:ext>
    </p:extLst>
  </p:cSld>
  <p:clrMapOvr>
    <a:masterClrMapping/>
  </p:clrMapOvr>
  <p:transition advTm="6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1295400"/>
            <a:ext cx="5638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Each element identified by  a unique object called a key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6919" y="2362200"/>
            <a:ext cx="5638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Usually strings are used as keys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1341"/>
      </p:ext>
    </p:extLst>
  </p:cSld>
  <p:clrMapOvr>
    <a:masterClrMapping/>
  </p:clrMapOvr>
  <p:transition advTm="77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HashMap</a:t>
            </a:r>
            <a:r>
              <a:rPr lang="en-US" dirty="0" smtClean="0"/>
              <a:t> (Implements Map)</a:t>
            </a:r>
            <a:endParaRPr 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533400" y="1435876"/>
            <a:ext cx="762000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  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// associates key with </a:t>
            </a:r>
            <a:r>
              <a:rPr lang="en-US" dirty="0" smtClean="0">
                <a:solidFill>
                  <a:sysClr val="windowText" lastClr="000000"/>
                </a:solidFill>
              </a:rPr>
              <a:t>value, returning last value associated with key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Object </a:t>
            </a:r>
            <a:r>
              <a:rPr lang="en-US" dirty="0" smtClean="0">
                <a:solidFill>
                  <a:sysClr val="windowText" lastClr="000000"/>
                </a:solidFill>
              </a:rPr>
              <a:t>put (Object key, Object value); </a:t>
            </a:r>
          </a:p>
          <a:p>
            <a:pPr algn="l"/>
            <a:r>
              <a:rPr lang="en-US" dirty="0" smtClean="0">
                <a:solidFill>
                  <a:sysClr val="windowText" lastClr="000000"/>
                </a:solidFill>
              </a:rPr>
              <a:t>// returns last value associated with key, or null if no association</a:t>
            </a: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final</a:t>
            </a:r>
            <a:r>
              <a:rPr lang="en-US" dirty="0">
                <a:solidFill>
                  <a:sysClr val="windowText" lastClr="000000"/>
                </a:solidFill>
              </a:rPr>
              <a:t> Object get (Object key); 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 algn="l"/>
            <a:endParaRPr lang="en-US" dirty="0">
              <a:solidFill>
                <a:sysClr val="windowText" lastClr="000000"/>
              </a:solidFill>
            </a:endParaRPr>
          </a:p>
          <a:p>
            <a:pPr algn="l"/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5035" y="4191000"/>
            <a:ext cx="421673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Final means method cannot be overridden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336779"/>
      </p:ext>
    </p:extLst>
  </p:cSld>
  <p:clrMapOvr>
    <a:masterClrMapping/>
  </p:clrMapOvr>
  <p:transition advTm="62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HashMap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533400" y="1343799"/>
            <a:ext cx="762000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main (String[]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Map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HashMap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10);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"Federer"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17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"Sampras"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14);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aMap.get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aMap.get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11);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aMap.get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1"/>
          <a:stretch/>
        </p:blipFill>
        <p:spPr bwMode="auto">
          <a:xfrm>
            <a:off x="233644" y="4928307"/>
            <a:ext cx="8219512" cy="13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797718"/>
      </p:ext>
    </p:extLst>
  </p:cSld>
  <p:clrMapOvr>
    <a:masterClrMapping/>
  </p:clrMapOvr>
  <p:transition advTm="169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vs. Implicit Element Reference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724150" y="1371600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Collection: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fragment can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refer to any component of the composite object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24150" y="2667000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Indexed collection: c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omponents referred explicitly by </a:t>
            </a:r>
            <a:r>
              <a:rPr lang="en-US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expressions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0295" y="3810000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Table collection: c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omponents referred explicitly by Object expressions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4200" y="4114800"/>
            <a:ext cx="933450" cy="55319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29000" y="2994561"/>
            <a:ext cx="933450" cy="55319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724150" y="5238008"/>
            <a:ext cx="4038600" cy="857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Implicit reference to components?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707301"/>
      </p:ext>
    </p:extLst>
  </p:cSld>
  <p:clrMapOvr>
    <a:masterClrMapping/>
  </p:clrMapOvr>
  <p:transition advTm="120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" grpId="0" animBg="1"/>
      <p:bldP spid="52" grpId="0" animBg="1"/>
      <p:bldP spid="29" grpId="0" animBg="1"/>
      <p:bldP spid="34" grpId="0" animBg="1"/>
      <p:bldP spid="35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Stack: Last in First Out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4770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isEmpty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getTop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push(String element);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pop();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4770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isEmpty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getTop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push(String element);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pop();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3276600"/>
            <a:ext cx="6477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"James Dean"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"Joe Doe"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"Jane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"John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stringStack.getTop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stringStack.pop();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stringStack.getTop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());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63246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John Smith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Jane Smith</a:t>
            </a: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310180"/>
      </p:ext>
    </p:extLst>
  </p:cSld>
  <p:clrMapOvr>
    <a:masterClrMapping/>
  </p:clrMapOvr>
  <p:transition advTm="12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Queue: First in First Out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4770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isEmpty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getTop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push(String element);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pop();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4770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StringQueue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isEmpty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getHead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enqueue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(String element);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dequeue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3276600"/>
            <a:ext cx="64770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StringQueue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AStringQueue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stringQ.enqueue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"James Dean"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stringQ.enqueue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"Joe Doe"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stringQ.enqueue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"Jane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stringQ.enqueue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"John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stringStack.getHead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stringQ.dequeue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stringStack.getHead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());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62484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James Dean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Joe Doe</a:t>
            </a:r>
          </a:p>
          <a:p>
            <a:endParaRPr lang="en-US" dirty="0" smtClean="0">
              <a:solidFill>
                <a:srgbClr val="000000"/>
              </a:solidFill>
              <a:latin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260887"/>
      </p:ext>
    </p:extLst>
  </p:cSld>
  <p:clrMapOvr>
    <a:masterClrMapping/>
  </p:clrMapOvr>
  <p:transition advTm="8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StringHistory</a:t>
            </a:r>
            <a:r>
              <a:rPr lang="en-US" dirty="0" smtClean="0"/>
              <a:t>, </a:t>
            </a:r>
            <a:r>
              <a:rPr lang="en-US" dirty="0" err="1" smtClean="0"/>
              <a:t>StringDatabase</a:t>
            </a:r>
            <a:r>
              <a:rPr lang="en-US" dirty="0" smtClean="0"/>
              <a:t>, </a:t>
            </a:r>
            <a:r>
              <a:rPr lang="en-US" dirty="0" err="1" smtClean="0"/>
              <a:t>StringSet</a:t>
            </a:r>
            <a:endParaRPr lang="en-US" dirty="0" smtClean="0"/>
          </a:p>
          <a:p>
            <a:r>
              <a:rPr lang="en-US" dirty="0" smtClean="0"/>
              <a:t>Array</a:t>
            </a:r>
          </a:p>
          <a:p>
            <a:r>
              <a:rPr lang="en-US" dirty="0" err="1" smtClean="0"/>
              <a:t>ArrayList</a:t>
            </a:r>
            <a:r>
              <a:rPr lang="en-US" dirty="0" smtClean="0"/>
              <a:t>, List</a:t>
            </a:r>
          </a:p>
          <a:p>
            <a:r>
              <a:rPr lang="en-US" dirty="0" smtClean="0"/>
              <a:t>Map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smtClean="0"/>
              <a:t>Queue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8"/>
    </mc:Choice>
    <mc:Fallback xmlns="">
      <p:transition spd="slow" advTm="88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Types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590800" y="1961408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Static indexed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90800" y="2952008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Dynamic indexed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0800" y="3942608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(Static) Dynamic tables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933208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Stack (LIFO)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923808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Queue (FIFO)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987632"/>
            <a:ext cx="4038600" cy="857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Static named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949445"/>
      </p:ext>
    </p:extLst>
  </p:cSld>
  <p:clrMapOvr>
    <a:masterClrMapping/>
  </p:clrMapOvr>
  <p:transition advTm="135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" grpId="0" animBg="1"/>
      <p:bldP spid="52" grpId="0" animBg="1"/>
      <p:bldP spid="2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Read-only and Editable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1600200"/>
            <a:ext cx="4648201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6764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C</a:t>
            </a:r>
          </a:p>
          <a:p>
            <a:r>
              <a:rPr lang="en-US" dirty="0" smtClean="0"/>
              <a:t>{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562600"/>
            <a:ext cx="403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6670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T </a:t>
            </a:r>
            <a:r>
              <a:rPr lang="en-US" dirty="0" err="1" smtClean="0">
                <a:solidFill>
                  <a:schemeClr val="tx1"/>
                </a:solidFill>
              </a:rPr>
              <a:t>getP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962400"/>
            <a:ext cx="4191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setP</a:t>
            </a:r>
            <a:r>
              <a:rPr lang="en-US" dirty="0" smtClean="0">
                <a:solidFill>
                  <a:schemeClr val="tx1"/>
                </a:solidFill>
              </a:rPr>
              <a:t>(T </a:t>
            </a:r>
            <a:r>
              <a:rPr lang="en-US" dirty="0" err="1" smtClean="0">
                <a:solidFill>
                  <a:schemeClr val="tx1"/>
                </a:solidFill>
              </a:rPr>
              <a:t>newValue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990600"/>
            <a:ext cx="670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Typed, Named Unit of Exported Class State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1600200"/>
            <a:ext cx="1752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Type 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8194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33528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19800" y="4191000"/>
            <a:ext cx="1752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Getter method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19800" y="4648200"/>
            <a:ext cx="1752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Setter method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3124200" y="2895600"/>
            <a:ext cx="2895600" cy="148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rot="10800000">
            <a:off x="4724400" y="4191000"/>
            <a:ext cx="1295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52800" y="2667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3810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>
            <a:off x="3467100" y="3048000"/>
            <a:ext cx="3810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667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62400" y="38862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>
          <a:xfrm>
            <a:off x="2933700" y="3048000"/>
            <a:ext cx="11430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53000" y="6019800"/>
            <a:ext cx="137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newP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flipH="1" flipV="1">
            <a:off x="4571999" y="4267200"/>
            <a:ext cx="1066801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14400" y="6096000"/>
            <a:ext cx="137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obtainP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flipV="1">
            <a:off x="1600200" y="2971800"/>
            <a:ext cx="15240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&quot;No&quot; Symbol 38"/>
          <p:cNvSpPr/>
          <p:nvPr/>
        </p:nvSpPr>
        <p:spPr>
          <a:xfrm>
            <a:off x="1219200" y="5867400"/>
            <a:ext cx="838200" cy="838200"/>
          </a:xfrm>
          <a:prstGeom prst="noSmoking">
            <a:avLst>
              <a:gd name="adj" fmla="val 11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60198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Violates Bean convention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200400" y="16764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553200" y="5257800"/>
            <a:ext cx="19050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convention:</a:t>
            </a:r>
          </a:p>
          <a:p>
            <a:pPr algn="ctr"/>
            <a:r>
              <a:rPr lang="en-US" dirty="0" smtClean="0"/>
              <a:t>For humans and tools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687918"/>
      </p:ext>
    </p:extLst>
  </p:cSld>
  <p:clrMapOvr>
    <a:masterClrMapping/>
  </p:clrMapOvr>
  <p:transition advTm="20428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Collections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7769" y="3002725"/>
            <a:ext cx="8229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main (String[]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StringHistory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stringHistory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AStringHistory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stringHistory.addElement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"James Dean"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stringHistory.addElement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"Joe Doe"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stringHistory.addElement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"Jane Smith"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stringHistory.addElement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"John Smith"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ObjectEditor.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edit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stringHistory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5" y="4298124"/>
            <a:ext cx="3176681" cy="222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769" y="1219200"/>
            <a:ext cx="8229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 interface  </a:t>
            </a:r>
            <a:r>
              <a:rPr lang="en-US" dirty="0" err="1" smtClean="0"/>
              <a:t>StringHistory</a:t>
            </a:r>
            <a:r>
              <a:rPr lang="en-US" dirty="0" smtClean="0"/>
              <a:t>  {</a:t>
            </a:r>
          </a:p>
          <a:p>
            <a:pPr lvl="2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addElement</a:t>
            </a:r>
            <a:r>
              <a:rPr lang="en-US" dirty="0" smtClean="0"/>
              <a:t>(String element);</a:t>
            </a:r>
          </a:p>
          <a:p>
            <a:pPr lvl="2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size();</a:t>
            </a:r>
          </a:p>
          <a:p>
            <a:pPr lvl="2"/>
            <a:r>
              <a:rPr lang="en-US" b="1" dirty="0" smtClean="0"/>
              <a:t>public</a:t>
            </a:r>
            <a:r>
              <a:rPr lang="en-US" dirty="0" smtClean="0"/>
              <a:t> String </a:t>
            </a:r>
            <a:r>
              <a:rPr lang="en-US" dirty="0" err="1" smtClean="0"/>
              <a:t>elementAt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index);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73920"/>
      </p:ext>
    </p:extLst>
  </p:cSld>
  <p:clrMapOvr>
    <a:masterClrMapping/>
  </p:clrMapOvr>
  <p:transition advTm="122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/>
          <a:lstStyle/>
          <a:p>
            <a:r>
              <a:rPr lang="en-US" dirty="0"/>
              <a:t>Conventions for Variable-Sized Collection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152400" y="2528501"/>
            <a:ext cx="7315200" cy="22775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2" algn="l"/>
            <a:endParaRPr lang="en-US" sz="1600" dirty="0"/>
          </a:p>
          <a:p>
            <a:r>
              <a:rPr lang="en-US" i="1" dirty="0" smtClean="0"/>
              <a:t>@</a:t>
            </a:r>
            <a:r>
              <a:rPr lang="en-US" i="1" dirty="0" err="1" smtClean="0"/>
              <a:t>StructurePattern</a:t>
            </a:r>
            <a:r>
              <a:rPr lang="en-US" i="1" dirty="0" smtClean="0"/>
              <a:t>(</a:t>
            </a:r>
            <a:r>
              <a:rPr lang="en-US" i="1" dirty="0" err="1" smtClean="0"/>
              <a:t>StructurePatternNames.VECTOR_PATTERN</a:t>
            </a:r>
            <a:r>
              <a:rPr lang="en-US" i="1" dirty="0"/>
              <a:t>) </a:t>
            </a: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interface </a:t>
            </a:r>
            <a:r>
              <a:rPr lang="en-US" dirty="0" smtClean="0">
                <a:solidFill>
                  <a:sysClr val="windowText" lastClr="000000"/>
                </a:solidFill>
              </a:rPr>
              <a:t>C{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1" algn="l"/>
            <a:r>
              <a:rPr lang="en-US" dirty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T </a:t>
            </a:r>
            <a:r>
              <a:rPr lang="en-US" dirty="0" err="1">
                <a:solidFill>
                  <a:sysClr val="windowText" lastClr="000000"/>
                </a:solidFill>
              </a:rPr>
              <a:t>elementAt</a:t>
            </a:r>
            <a:r>
              <a:rPr lang="en-US" dirty="0">
                <a:solidFill>
                  <a:sysClr val="windowText" lastClr="000000"/>
                </a:solidFill>
              </a:rPr>
              <a:t> (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index); </a:t>
            </a:r>
          </a:p>
          <a:p>
            <a:pPr lvl="1" algn="l"/>
            <a:r>
              <a:rPr lang="en-US" dirty="0">
                <a:solidFill>
                  <a:sysClr val="windowText" lastClr="000000"/>
                </a:solidFill>
              </a:rPr>
              <a:t>    	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size</a:t>
            </a:r>
            <a:r>
              <a:rPr lang="en-US" dirty="0" smtClean="0">
                <a:solidFill>
                  <a:sysClr val="windowText" lastClr="000000"/>
                </a:solidFill>
              </a:rPr>
              <a:t>();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Any </a:t>
            </a:r>
            <a:r>
              <a:rPr lang="en-US" dirty="0" err="1" smtClean="0">
                <a:solidFill>
                  <a:sysClr val="windowText" lastClr="000000"/>
                </a:solidFill>
              </a:rPr>
              <a:t>setElementAt</a:t>
            </a:r>
            <a:r>
              <a:rPr lang="en-US" dirty="0" smtClean="0">
                <a:solidFill>
                  <a:sysClr val="windowText" lastClr="000000"/>
                </a:solidFill>
              </a:rPr>
              <a:t>(T t, </a:t>
            </a:r>
            <a:r>
              <a:rPr lang="en-US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index);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	</a:t>
            </a:r>
            <a:r>
              <a:rPr lang="en-US" dirty="0" smtClean="0">
                <a:solidFill>
                  <a:sysClr val="windowText" lastClr="000000"/>
                </a:solidFill>
              </a:rPr>
              <a:t>	…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chemeClr val="accent2"/>
                </a:solidFill>
              </a:rPr>
              <a:t>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3429000"/>
            <a:ext cx="1855788" cy="2198688"/>
            <a:chOff x="1680" y="2304"/>
            <a:chExt cx="1169" cy="1385"/>
          </a:xfrm>
        </p:grpSpPr>
        <p:sp>
          <p:nvSpPr>
            <p:cNvPr id="437255" name="Line 7"/>
            <p:cNvSpPr>
              <a:spLocks noChangeShapeType="1"/>
            </p:cNvSpPr>
            <p:nvPr/>
          </p:nvSpPr>
          <p:spPr bwMode="auto">
            <a:xfrm flipH="1" flipV="1">
              <a:off x="1920" y="2304"/>
              <a:ext cx="336" cy="100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6" name="Text Box 8"/>
            <p:cNvSpPr txBox="1">
              <a:spLocks noChangeArrowheads="1"/>
            </p:cNvSpPr>
            <p:nvPr/>
          </p:nvSpPr>
          <p:spPr bwMode="auto">
            <a:xfrm>
              <a:off x="1680" y="3456"/>
              <a:ext cx="1169" cy="2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ysClr val="windowText" lastClr="000000"/>
                  </a:solidFill>
                </a:rPr>
                <a:t>Arbitrary Type.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90575" y="3504135"/>
            <a:ext cx="3353025" cy="2133600"/>
            <a:chOff x="2301" y="2400"/>
            <a:chExt cx="1986" cy="1001"/>
          </a:xfrm>
        </p:grpSpPr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 flipH="1" flipV="1">
              <a:off x="2617" y="2400"/>
              <a:ext cx="839" cy="76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 flipH="1" flipV="1">
              <a:off x="2301" y="2508"/>
              <a:ext cx="1155" cy="6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0" name="Text Box 12"/>
            <p:cNvSpPr txBox="1">
              <a:spLocks noChangeArrowheads="1"/>
            </p:cNvSpPr>
            <p:nvPr/>
          </p:nvSpPr>
          <p:spPr bwMode="auto">
            <a:xfrm>
              <a:off x="3216" y="3168"/>
              <a:ext cx="1071" cy="2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ysClr val="windowText" lastClr="000000"/>
                  </a:solidFill>
                </a:rPr>
                <a:t>Read methods</a:t>
              </a:r>
            </a:p>
          </p:txBody>
        </p:sp>
      </p:grp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5621341" y="1295402"/>
            <a:ext cx="2847978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Write </a:t>
            </a:r>
            <a:r>
              <a:rPr lang="en-US" dirty="0" smtClean="0">
                <a:solidFill>
                  <a:sysClr val="windowText" lastClr="000000"/>
                </a:solidFill>
              </a:rPr>
              <a:t>method (optional)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91" y="1697297"/>
            <a:ext cx="1981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Convention based on Vector</a:t>
            </a:r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810000" y="1676400"/>
            <a:ext cx="2133600" cy="2362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33400" y="4038600"/>
            <a:ext cx="4702184" cy="2046288"/>
            <a:chOff x="1680" y="2400"/>
            <a:chExt cx="2962" cy="1289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2256" y="2400"/>
              <a:ext cx="384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680" y="3456"/>
              <a:ext cx="2962" cy="2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Unconstrained Type (void or T in practice)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604294" y="2209800"/>
            <a:ext cx="2043906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~PP136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083574"/>
      </p:ext>
    </p:extLst>
  </p:cSld>
  <p:clrMapOvr>
    <a:masterClrMapping/>
  </p:clrMapOvr>
  <p:transition advTm="55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37263" grpId="0" animBg="1"/>
      <p:bldP spid="14" grpId="0" animBg="1"/>
      <p:bldP spid="15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" y="2769275"/>
            <a:ext cx="670560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i="1" dirty="0" smtClean="0"/>
              <a:t>@</a:t>
            </a:r>
            <a:r>
              <a:rPr lang="en-US" i="1" dirty="0" err="1" smtClean="0"/>
              <a:t>StructurePattern</a:t>
            </a:r>
            <a:r>
              <a:rPr lang="en-US" i="1" dirty="0" smtClean="0"/>
              <a:t>(</a:t>
            </a:r>
            <a:r>
              <a:rPr lang="en-US" i="1" dirty="0" err="1" smtClean="0"/>
              <a:t>StructurePatternNames.LIST_PATTERN</a:t>
            </a:r>
            <a:r>
              <a:rPr lang="en-US" i="1" dirty="0" smtClean="0"/>
              <a:t>) </a:t>
            </a:r>
          </a:p>
          <a:p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interface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C </a:t>
            </a:r>
            <a:r>
              <a:rPr lang="en-US" dirty="0">
                <a:solidFill>
                  <a:sysClr val="windowText" lastClr="000000"/>
                </a:solidFill>
              </a:rPr>
              <a:t>{</a:t>
            </a:r>
          </a:p>
          <a:p>
            <a:pPr lvl="1" algn="l"/>
            <a:r>
              <a:rPr lang="en-US" dirty="0">
                <a:solidFill>
                  <a:sysClr val="windowText" lastClr="000000"/>
                </a:solidFill>
              </a:rPr>
              <a:t>	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T get (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index); </a:t>
            </a:r>
          </a:p>
          <a:p>
            <a:pPr lvl="1" algn="l"/>
            <a:r>
              <a:rPr lang="en-US" dirty="0">
                <a:solidFill>
                  <a:sysClr val="windowText" lastClr="000000"/>
                </a:solidFill>
              </a:rPr>
              <a:t>    	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size</a:t>
            </a:r>
            <a:r>
              <a:rPr lang="en-US" dirty="0" smtClean="0">
                <a:solidFill>
                  <a:sysClr val="windowText" lastClr="000000"/>
                </a:solidFill>
              </a:rPr>
              <a:t>();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	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Any </a:t>
            </a:r>
            <a:r>
              <a:rPr lang="en-US" dirty="0" smtClean="0">
                <a:solidFill>
                  <a:sysClr val="windowText" lastClr="000000"/>
                </a:solidFill>
              </a:rPr>
              <a:t>set (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index) T 2); 	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      …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dirty="0">
                <a:solidFill>
                  <a:sysClr val="windowText" lastClr="000000"/>
                </a:solidFill>
              </a:rPr>
              <a:t>}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Conventions for Variable-Sized Collection</a:t>
            </a: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676400" y="3429000"/>
            <a:ext cx="1855788" cy="2198688"/>
            <a:chOff x="1680" y="2304"/>
            <a:chExt cx="1169" cy="1385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1920" y="2304"/>
              <a:ext cx="336" cy="100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80" y="3456"/>
              <a:ext cx="1169" cy="2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ysClr val="windowText" lastClr="000000"/>
                  </a:solidFill>
                </a:rPr>
                <a:t>Arbitrary Type.</a:t>
              </a: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2590575" y="3504135"/>
            <a:ext cx="3353025" cy="2133600"/>
            <a:chOff x="2301" y="2400"/>
            <a:chExt cx="1986" cy="1001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 flipV="1">
              <a:off x="2617" y="2400"/>
              <a:ext cx="839" cy="76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 flipV="1">
              <a:off x="2301" y="2508"/>
              <a:ext cx="1155" cy="66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16" y="3168"/>
              <a:ext cx="1071" cy="2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ysClr val="windowText" lastClr="000000"/>
                  </a:solidFill>
                </a:rPr>
                <a:t>Read methods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621341" y="1295402"/>
            <a:ext cx="2847978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Write </a:t>
            </a:r>
            <a:r>
              <a:rPr lang="en-US" dirty="0" smtClean="0">
                <a:solidFill>
                  <a:sysClr val="windowText" lastClr="000000"/>
                </a:solidFill>
              </a:rPr>
              <a:t>method (optional)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3810000" y="1676400"/>
            <a:ext cx="2133600" cy="2362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533400" y="4038600"/>
            <a:ext cx="4702184" cy="2046288"/>
            <a:chOff x="1680" y="2400"/>
            <a:chExt cx="2962" cy="1289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V="1">
              <a:off x="2256" y="2400"/>
              <a:ext cx="384" cy="91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1680" y="3456"/>
              <a:ext cx="2962" cy="2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ysClr val="windowText" lastClr="000000"/>
                  </a:solidFill>
                </a:rPr>
                <a:t>Unconstrained Type (void or T in practice)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4291" y="1697297"/>
            <a:ext cx="1981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Convention based on </a:t>
            </a:r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604294" y="2209800"/>
            <a:ext cx="2043906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312809"/>
      </p:ext>
    </p:extLst>
  </p:cSld>
  <p:clrMapOvr>
    <a:masterClrMapping/>
  </p:clrMapOvr>
  <p:transition advTm="26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Read vs. Write Methods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Read Methods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Used to get components of object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Getter methods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size(),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elementAt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()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r>
              <a:rPr lang="en-US" sz="2800" dirty="0">
                <a:solidFill>
                  <a:sysClr val="windowText" lastClr="000000"/>
                </a:solidFill>
              </a:rPr>
              <a:t>Write Methods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Used to change components of object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Setter methods</a:t>
            </a:r>
          </a:p>
          <a:p>
            <a:pPr lvl="1"/>
            <a:r>
              <a:rPr lang="en-US" sz="2400" dirty="0" err="1" smtClean="0">
                <a:solidFill>
                  <a:sysClr val="windowText" lastClr="000000"/>
                </a:solidFill>
              </a:rPr>
              <a:t>addElement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(),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removeElement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(),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setElementAt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()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ome used by Object Editor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Distinction </a:t>
            </a:r>
            <a:r>
              <a:rPr lang="en-US" sz="2800" dirty="0">
                <a:solidFill>
                  <a:sysClr val="windowText" lastClr="000000"/>
                </a:solidFill>
              </a:rPr>
              <a:t>independent of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conventions and  important for Model-View-Controller and other paradigms you will see later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r>
              <a:rPr lang="en-US" sz="2800" dirty="0">
                <a:solidFill>
                  <a:sysClr val="windowText" lastClr="000000"/>
                </a:solidFill>
              </a:rPr>
              <a:t>Conventions used in Object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Editor</a:t>
            </a:r>
          </a:p>
          <a:p>
            <a:pPr lvl="1"/>
            <a:endParaRPr lang="en-US" sz="25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Tm="615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Conventions for Variable-Sized Collection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8229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interface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PointHistory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addElement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x,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y);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Point </a:t>
            </a:r>
            <a:r>
              <a:rPr lang="en-US" dirty="0" err="1" smtClean="0">
                <a:solidFill>
                  <a:schemeClr val="tx1"/>
                </a:solidFill>
              </a:rPr>
              <a:t>elementAt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index);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   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size();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50292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Methods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403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038600"/>
            <a:ext cx="20574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0"/>
            <a:endCxn id="7" idx="3"/>
          </p:cNvCxnSpPr>
          <p:nvPr/>
        </p:nvCxnSpPr>
        <p:spPr>
          <a:xfrm rot="16200000" flipV="1">
            <a:off x="4248150" y="3333750"/>
            <a:ext cx="800100" cy="2590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  <a:endCxn id="6" idx="2"/>
          </p:cNvCxnSpPr>
          <p:nvPr/>
        </p:nvCxnSpPr>
        <p:spPr>
          <a:xfrm rot="16200000" flipV="1">
            <a:off x="4057650" y="3143250"/>
            <a:ext cx="1143000" cy="2628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6800" y="15240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Method not recognized by OE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  <a:endCxn id="18" idx="0"/>
          </p:cNvCxnSpPr>
          <p:nvPr/>
        </p:nvCxnSpPr>
        <p:spPr>
          <a:xfrm rot="5400000">
            <a:off x="4400550" y="1047750"/>
            <a:ext cx="838200" cy="3009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95400" y="2971800"/>
            <a:ext cx="403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" y="54102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Arbitrary Type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16200000" flipV="1">
            <a:off x="1638300" y="4533900"/>
            <a:ext cx="16764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11760109"/>
      </p:ext>
    </p:extLst>
  </p:cSld>
  <p:clrMapOvr>
    <a:masterClrMapping/>
  </p:clrMapOvr>
  <p:transition advTm="34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8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APointHistory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10016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470360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133600" y="1828800"/>
            <a:ext cx="5257800" cy="3276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1295400"/>
            <a:ext cx="3810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Variable-sized Collection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3810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2209800"/>
            <a:ext cx="3810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added to menu associated with class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2895600"/>
            <a:ext cx="3886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 elements of dynamic collections added at their (X, Y) locations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8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HashMap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533400" y="1066802"/>
            <a:ext cx="76200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main (String[]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Map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HashMap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"Federer"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17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"Sampras"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14);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aMap.get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aMap.get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aMap.put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11);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aMap.get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err="1">
                <a:solidFill>
                  <a:srgbClr val="2A00FF"/>
                </a:solidFill>
                <a:latin typeface="Consolas"/>
              </a:rPr>
              <a:t>Nadal</a:t>
            </a:r>
            <a:r>
              <a:rPr lang="en-US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aMap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ObjectEditor.edit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aMap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algn="l"/>
            <a:endParaRPr lang="en-US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9938"/>
            <a:ext cx="2895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98618"/>
            <a:ext cx="5566072" cy="14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120507"/>
      </p:ext>
    </p:extLst>
  </p:cSld>
  <p:clrMapOvr>
    <a:masterClrMapping/>
  </p:clrMapOvr>
  <p:transition advTm="88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OE Conventions For Table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8429" y="4572000"/>
            <a:ext cx="5638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Necessary but not sufficient to displays all keys and elements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1158877"/>
            <a:ext cx="7620000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  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// associates key with </a:t>
            </a:r>
            <a:r>
              <a:rPr lang="en-US" dirty="0" smtClean="0">
                <a:solidFill>
                  <a:sysClr val="windowText" lastClr="000000"/>
                </a:solidFill>
              </a:rPr>
              <a:t>value, returning last value associated with key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&lt;</a:t>
            </a:r>
            <a:r>
              <a:rPr lang="en-US" dirty="0" err="1" smtClean="0">
                <a:solidFill>
                  <a:sysClr val="windowText" lastClr="000000"/>
                </a:solidFill>
              </a:rPr>
              <a:t>ValueType</a:t>
            </a:r>
            <a:r>
              <a:rPr lang="en-US" dirty="0" smtClean="0">
                <a:solidFill>
                  <a:sysClr val="windowText" lastClr="000000"/>
                </a:solidFill>
              </a:rPr>
              <a:t>&gt; put (&lt;</a:t>
            </a:r>
            <a:r>
              <a:rPr lang="en-US" dirty="0" err="1" smtClean="0">
                <a:solidFill>
                  <a:sysClr val="windowText" lastClr="000000"/>
                </a:solidFill>
              </a:rPr>
              <a:t>KeyType</a:t>
            </a:r>
            <a:r>
              <a:rPr lang="en-US" dirty="0" smtClean="0">
                <a:solidFill>
                  <a:sysClr val="windowText" lastClr="000000"/>
                </a:solidFill>
              </a:rPr>
              <a:t>&gt; key, &lt;</a:t>
            </a:r>
            <a:r>
              <a:rPr lang="en-US" dirty="0" err="1" smtClean="0">
                <a:solidFill>
                  <a:sysClr val="windowText" lastClr="000000"/>
                </a:solidFill>
              </a:rPr>
              <a:t>ValueType</a:t>
            </a:r>
            <a:r>
              <a:rPr lang="en-US" dirty="0" smtClean="0">
                <a:solidFill>
                  <a:sysClr val="windowText" lastClr="000000"/>
                </a:solidFill>
              </a:rPr>
              <a:t>&gt; value); </a:t>
            </a:r>
          </a:p>
          <a:p>
            <a:pPr algn="l"/>
            <a:r>
              <a:rPr lang="en-US" dirty="0" smtClean="0">
                <a:solidFill>
                  <a:sysClr val="windowText" lastClr="000000"/>
                </a:solidFill>
              </a:rPr>
              <a:t>// returns last value associated with key, or null if no association</a:t>
            </a: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&lt;</a:t>
            </a:r>
            <a:r>
              <a:rPr lang="en-US" dirty="0" err="1" smtClean="0">
                <a:solidFill>
                  <a:sysClr val="windowText" lastClr="000000"/>
                </a:solidFill>
              </a:rPr>
              <a:t>ValueType</a:t>
            </a:r>
            <a:r>
              <a:rPr lang="en-US" dirty="0" smtClean="0">
                <a:solidFill>
                  <a:sysClr val="windowText" lastClr="000000"/>
                </a:solidFill>
              </a:rPr>
              <a:t>&gt; get (&lt;</a:t>
            </a:r>
            <a:r>
              <a:rPr lang="en-US" dirty="0" err="1" smtClean="0">
                <a:solidFill>
                  <a:sysClr val="windowText" lastClr="000000"/>
                </a:solidFill>
              </a:rPr>
              <a:t>KeyType</a:t>
            </a:r>
            <a:r>
              <a:rPr lang="en-US" dirty="0" smtClean="0">
                <a:solidFill>
                  <a:sysClr val="windowText" lastClr="000000"/>
                </a:solidFill>
              </a:rPr>
              <a:t>&gt; key</a:t>
            </a:r>
            <a:r>
              <a:rPr lang="en-US" dirty="0">
                <a:solidFill>
                  <a:sysClr val="windowText" lastClr="000000"/>
                </a:solidFill>
              </a:rPr>
              <a:t>); 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// optional, removes associated value, and returns it or null</a:t>
            </a:r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&lt;</a:t>
            </a:r>
            <a:r>
              <a:rPr lang="en-US" dirty="0" err="1">
                <a:solidFill>
                  <a:sysClr val="windowText" lastClr="000000"/>
                </a:solidFill>
              </a:rPr>
              <a:t>ValueType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en-US" dirty="0" smtClean="0">
                <a:solidFill>
                  <a:sysClr val="windowText" lastClr="000000"/>
                </a:solidFill>
              </a:rPr>
              <a:t>remove(&lt;</a:t>
            </a:r>
            <a:r>
              <a:rPr lang="en-US" dirty="0" err="1">
                <a:solidFill>
                  <a:sysClr val="windowText" lastClr="000000"/>
                </a:solidFill>
              </a:rPr>
              <a:t>KeyType</a:t>
            </a:r>
            <a:r>
              <a:rPr lang="en-US" dirty="0">
                <a:solidFill>
                  <a:sysClr val="windowText" lastClr="000000"/>
                </a:solidFill>
              </a:rPr>
              <a:t>&gt; key); </a:t>
            </a:r>
          </a:p>
          <a:p>
            <a:pPr algn="l"/>
            <a:endParaRPr lang="en-US" dirty="0">
              <a:solidFill>
                <a:sysClr val="windowText" lastClr="000000"/>
              </a:solidFill>
            </a:endParaRPr>
          </a:p>
          <a:p>
            <a:pPr algn="l"/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9550"/>
      </p:ext>
    </p:extLst>
  </p:cSld>
  <p:clrMapOvr>
    <a:masterClrMapping/>
  </p:clrMapOvr>
  <p:transition advTm="2706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14400"/>
            <a:ext cx="8686800" cy="487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990600"/>
            <a:ext cx="3200400" cy="472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vs. Atomic 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990600"/>
            <a:ext cx="5029200" cy="472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133600"/>
            <a:ext cx="46482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30480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676400"/>
            <a:ext cx="2657231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 types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14900" y="1089561"/>
            <a:ext cx="25908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Structured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2286000"/>
            <a:ext cx="1172308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double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286000"/>
            <a:ext cx="1172308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743200"/>
            <a:ext cx="2057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6200" y="4267200"/>
            <a:ext cx="4648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2140527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24500" y="4353296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90600" y="6019800"/>
            <a:ext cx="6553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Instances of structure type decomposed into one or more smaller values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2460" y="4938651"/>
            <a:ext cx="1600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000" y="3048000"/>
            <a:ext cx="3048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3657600"/>
            <a:ext cx="2057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" y="31242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1000" y="4343400"/>
            <a:ext cx="3048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4953000"/>
            <a:ext cx="2057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BMICalculator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5800" y="44196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" y="1066800"/>
            <a:ext cx="25908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Atomic Types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24600" y="2781300"/>
            <a:ext cx="1676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StringHistory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54288" y="4938651"/>
            <a:ext cx="1875312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AStringHistory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526109"/>
      </p:ext>
    </p:extLst>
  </p:cSld>
  <p:clrMapOvr>
    <a:masterClrMapping/>
  </p:clrMapOvr>
  <p:transition advTm="133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Displaying Stack (LIFO)</a:t>
            </a:r>
            <a:endParaRPr lang="en-US" dirty="0"/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4770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isEmpty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getTop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push(String element);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pop();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9600" y="3352800"/>
            <a:ext cx="6477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"James Dean"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"Joe Doe"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"Jane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"John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ObjectEditor.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</a:rPr>
              <a:t>edit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400"/>
            <a:ext cx="3095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105400"/>
            <a:ext cx="3095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876800" y="16764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 provide read methods for reading all elements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Displaying  Transparent Stack (LIFO)</a:t>
            </a:r>
            <a:endParaRPr lang="en-US" dirty="0"/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4770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TransparentStringStack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size();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get(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index);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push(String element);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pop();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9600" y="3352800"/>
            <a:ext cx="6477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AStringStack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"James Dean"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"Joe Doe"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"Jane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stringStack.push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urier New"/>
              </a:rPr>
              <a:t>"John Smith"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bus.uigen.ObjectEditor.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</a:rPr>
              <a:t>edit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</a:rPr>
              <a:t>stringStack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3638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648200"/>
            <a:ext cx="3638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24384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Provides read methods following OE collection conventions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34290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provide additional method for </a:t>
            </a:r>
            <a:r>
              <a:rPr lang="en-US" smtClean="0"/>
              <a:t>top value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3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2743200"/>
            <a:ext cx="1295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76600" y="16764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3"/>
            <a:endCxn id="23" idx="1"/>
          </p:cNvCxnSpPr>
          <p:nvPr/>
        </p:nvCxnSpPr>
        <p:spPr>
          <a:xfrm flipV="1">
            <a:off x="2895600" y="1905000"/>
            <a:ext cx="3810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34" idx="1"/>
          </p:cNvCxnSpPr>
          <p:nvPr/>
        </p:nvCxnSpPr>
        <p:spPr>
          <a:xfrm flipV="1">
            <a:off x="2895600" y="19812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743200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00400" y="24384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8600" y="17526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953000" y="1981200"/>
            <a:ext cx="18288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Property name</a:t>
            </a:r>
          </a:p>
        </p:txBody>
      </p:sp>
      <p:cxnSp>
        <p:nvCxnSpPr>
          <p:cNvPr id="38" name="Straight Arrow Connector 37"/>
          <p:cNvCxnSpPr>
            <a:stCxn id="36" idx="1"/>
            <a:endCxn id="27" idx="3"/>
          </p:cNvCxnSpPr>
          <p:nvPr/>
        </p:nvCxnSpPr>
        <p:spPr>
          <a:xfrm rot="10800000" flipV="1">
            <a:off x="3124200" y="2286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6" idx="1"/>
            <a:endCxn id="33" idx="3"/>
          </p:cNvCxnSpPr>
          <p:nvPr/>
        </p:nvCxnSpPr>
        <p:spPr>
          <a:xfrm rot="10800000" flipV="1">
            <a:off x="3581400" y="22860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3" name="Rectangle 42"/>
          <p:cNvSpPr/>
          <p:nvPr/>
        </p:nvSpPr>
        <p:spPr>
          <a:xfrm>
            <a:off x="5595752" y="3749634"/>
            <a:ext cx="1828800" cy="10509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Interface, Class or primitive type of property value</a:t>
            </a:r>
          </a:p>
        </p:txBody>
      </p:sp>
      <p:cxnSp>
        <p:nvCxnSpPr>
          <p:cNvPr id="28" name="Straight Arrow Connector 27"/>
          <p:cNvCxnSpPr>
            <a:stCxn id="7" idx="3"/>
          </p:cNvCxnSpPr>
          <p:nvPr/>
        </p:nvCxnSpPr>
        <p:spPr>
          <a:xfrm>
            <a:off x="2895600" y="2971800"/>
            <a:ext cx="9906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86200" y="28194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24200" y="2971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886200" y="37338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7" idx="3"/>
            <a:endCxn id="35" idx="1"/>
          </p:cNvCxnSpPr>
          <p:nvPr/>
        </p:nvCxnSpPr>
        <p:spPr>
          <a:xfrm>
            <a:off x="2895600" y="2971800"/>
            <a:ext cx="990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71800" y="3505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3" idx="1"/>
          </p:cNvCxnSpPr>
          <p:nvPr/>
        </p:nvCxnSpPr>
        <p:spPr>
          <a:xfrm flipH="1" flipV="1">
            <a:off x="3810000" y="3810001"/>
            <a:ext cx="1785752" cy="465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600457"/>
      </p:ext>
    </p:extLst>
  </p:cSld>
  <p:clrMapOvr>
    <a:masterClrMapping/>
  </p:clrMapOvr>
  <p:transition advTm="25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6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Array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743200"/>
            <a:ext cx="1676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{5, 6, 7, 8}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76600" y="16764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3"/>
            <a:endCxn id="23" idx="1"/>
          </p:cNvCxnSpPr>
          <p:nvPr/>
        </p:nvCxnSpPr>
        <p:spPr>
          <a:xfrm flipV="1">
            <a:off x="2895600" y="1905000"/>
            <a:ext cx="3810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34" idx="1"/>
          </p:cNvCxnSpPr>
          <p:nvPr/>
        </p:nvCxnSpPr>
        <p:spPr>
          <a:xfrm flipV="1">
            <a:off x="2895600" y="19812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743200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00400" y="24384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8600" y="17526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953000" y="1981200"/>
            <a:ext cx="838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index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Straight Arrow Connector 37"/>
          <p:cNvCxnSpPr>
            <a:stCxn id="36" idx="1"/>
            <a:endCxn id="27" idx="3"/>
          </p:cNvCxnSpPr>
          <p:nvPr/>
        </p:nvCxnSpPr>
        <p:spPr>
          <a:xfrm flipH="1">
            <a:off x="3124200" y="2286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>
            <a:off x="3467100" y="2286000"/>
            <a:ext cx="14859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3" name="Rectangle 42"/>
          <p:cNvSpPr/>
          <p:nvPr/>
        </p:nvSpPr>
        <p:spPr>
          <a:xfrm>
            <a:off x="5595752" y="3749634"/>
            <a:ext cx="1828800" cy="10509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Interface, Class or primitive type of property value</a:t>
            </a:r>
          </a:p>
        </p:txBody>
      </p:sp>
      <p:cxnSp>
        <p:nvCxnSpPr>
          <p:cNvPr id="28" name="Straight Arrow Connector 27"/>
          <p:cNvCxnSpPr>
            <a:stCxn id="7" idx="3"/>
          </p:cNvCxnSpPr>
          <p:nvPr/>
        </p:nvCxnSpPr>
        <p:spPr>
          <a:xfrm>
            <a:off x="2895600" y="2971800"/>
            <a:ext cx="9906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86200" y="2819400"/>
            <a:ext cx="6858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24200" y="2971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38600" y="3733800"/>
            <a:ext cx="66427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7" idx="3"/>
            <a:endCxn id="35" idx="1"/>
          </p:cNvCxnSpPr>
          <p:nvPr/>
        </p:nvCxnSpPr>
        <p:spPr>
          <a:xfrm>
            <a:off x="2895600" y="29718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71800" y="3505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3" idx="1"/>
          </p:cNvCxnSpPr>
          <p:nvPr/>
        </p:nvCxnSpPr>
        <p:spPr>
          <a:xfrm flipH="1" flipV="1">
            <a:off x="3810000" y="3810001"/>
            <a:ext cx="1785752" cy="465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772073"/>
      </p:ext>
    </p:extLst>
  </p:cSld>
  <p:clrMapOvr>
    <a:masterClrMapping/>
  </p:clrMapOvr>
  <p:transition advTm="51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vs. Array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2133600"/>
            <a:ext cx="1295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81200" y="10668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2" idx="3"/>
            <a:endCxn id="26" idx="1"/>
          </p:cNvCxnSpPr>
          <p:nvPr/>
        </p:nvCxnSpPr>
        <p:spPr>
          <a:xfrm flipV="1">
            <a:off x="1600200" y="1295400"/>
            <a:ext cx="3810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  <a:endCxn id="44" idx="1"/>
          </p:cNvCxnSpPr>
          <p:nvPr/>
        </p:nvCxnSpPr>
        <p:spPr>
          <a:xfrm flipV="1">
            <a:off x="1600200" y="13716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47800" y="152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905000" y="1828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743200" y="11430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22" idx="3"/>
          </p:cNvCxnSpPr>
          <p:nvPr/>
        </p:nvCxnSpPr>
        <p:spPr>
          <a:xfrm>
            <a:off x="1600200" y="2362200"/>
            <a:ext cx="9906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590800" y="22098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828800" y="2362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590800" y="31242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2" idx="3"/>
            <a:endCxn id="51" idx="1"/>
          </p:cNvCxnSpPr>
          <p:nvPr/>
        </p:nvCxnSpPr>
        <p:spPr>
          <a:xfrm>
            <a:off x="1600200" y="2362200"/>
            <a:ext cx="990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76400" y="28956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24400" y="2133600"/>
            <a:ext cx="1447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{5, 6, 7, 8}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553200" y="10668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3"/>
            <a:endCxn id="56" idx="1"/>
          </p:cNvCxnSpPr>
          <p:nvPr/>
        </p:nvCxnSpPr>
        <p:spPr>
          <a:xfrm flipV="1">
            <a:off x="6172200" y="1295400"/>
            <a:ext cx="3810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5" idx="3"/>
            <a:endCxn id="61" idx="1"/>
          </p:cNvCxnSpPr>
          <p:nvPr/>
        </p:nvCxnSpPr>
        <p:spPr>
          <a:xfrm flipV="1">
            <a:off x="6172200" y="13716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19800" y="152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477000" y="1828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315200" y="11430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55" idx="3"/>
          </p:cNvCxnSpPr>
          <p:nvPr/>
        </p:nvCxnSpPr>
        <p:spPr>
          <a:xfrm>
            <a:off x="6172200" y="2362200"/>
            <a:ext cx="9906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162800" y="2209800"/>
            <a:ext cx="6858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400800" y="2362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7315200" y="3124200"/>
            <a:ext cx="66427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5" idx="3"/>
            <a:endCxn id="67" idx="1"/>
          </p:cNvCxnSpPr>
          <p:nvPr/>
        </p:nvCxnSpPr>
        <p:spPr>
          <a:xfrm>
            <a:off x="6172200" y="2362200"/>
            <a:ext cx="1143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248400" y="28956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99209" y="4267200"/>
            <a:ext cx="1305791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Property Name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1" name="Straight Arrow Connector 70"/>
          <p:cNvCxnSpPr>
            <a:stCxn id="70" idx="0"/>
            <a:endCxn id="50" idx="1"/>
          </p:cNvCxnSpPr>
          <p:nvPr/>
        </p:nvCxnSpPr>
        <p:spPr>
          <a:xfrm flipV="1">
            <a:off x="1252105" y="2514600"/>
            <a:ext cx="576695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2" name="Rectangle 71"/>
          <p:cNvSpPr/>
          <p:nvPr/>
        </p:nvSpPr>
        <p:spPr>
          <a:xfrm>
            <a:off x="7315200" y="4293425"/>
            <a:ext cx="1077191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Index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3" name="Straight Arrow Connector 72"/>
          <p:cNvCxnSpPr>
            <a:stCxn id="72" idx="0"/>
            <a:endCxn id="69" idx="0"/>
          </p:cNvCxnSpPr>
          <p:nvPr/>
        </p:nvCxnSpPr>
        <p:spPr>
          <a:xfrm flipH="1" flipV="1">
            <a:off x="6743700" y="2895600"/>
            <a:ext cx="1110096" cy="1397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4" name="Rectangle 73"/>
          <p:cNvSpPr/>
          <p:nvPr/>
        </p:nvSpPr>
        <p:spPr>
          <a:xfrm>
            <a:off x="3009900" y="4317175"/>
            <a:ext cx="146685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Heterogenous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3352801" y="2667000"/>
            <a:ext cx="533399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3276600" y="1562100"/>
            <a:ext cx="609601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87" name="Rectangle 86"/>
          <p:cNvSpPr/>
          <p:nvPr/>
        </p:nvSpPr>
        <p:spPr>
          <a:xfrm>
            <a:off x="5295900" y="4272148"/>
            <a:ext cx="15240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Homogenous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8" name="Straight Arrow Connector 87"/>
          <p:cNvCxnSpPr>
            <a:endCxn id="67" idx="1"/>
          </p:cNvCxnSpPr>
          <p:nvPr/>
        </p:nvCxnSpPr>
        <p:spPr>
          <a:xfrm flipV="1">
            <a:off x="6003348" y="3352800"/>
            <a:ext cx="1311852" cy="90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003348" y="2493818"/>
            <a:ext cx="1129578" cy="1761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92" name="Rectangle 91"/>
          <p:cNvSpPr/>
          <p:nvPr/>
        </p:nvSpPr>
        <p:spPr>
          <a:xfrm>
            <a:off x="476250" y="5164529"/>
            <a:ext cx="35433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Components can be of different types and serve different functions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267200" y="5029200"/>
            <a:ext cx="4419599" cy="95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Components are of same type (which may be a super type of the specific types of the components) and are handles in the same way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52400" y="6096000"/>
            <a:ext cx="8686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 Object[] objects = {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“Joe Doe”,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AStringDatabase</a:t>
            </a:r>
            <a:r>
              <a:rPr lang="en-US" dirty="0" smtClean="0">
                <a:solidFill>
                  <a:schemeClr val="tx1"/>
                </a:solidFill>
              </a:rPr>
              <a:t>(),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AStringHistory</a:t>
            </a:r>
            <a:r>
              <a:rPr lang="en-US" dirty="0" smtClean="0">
                <a:solidFill>
                  <a:schemeClr val="tx1"/>
                </a:solidFill>
              </a:rPr>
              <a:t>()};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86018"/>
      </p:ext>
    </p:extLst>
  </p:cSld>
  <p:clrMapOvr>
    <a:masterClrMapping/>
  </p:clrMapOvr>
  <p:transition advTm="109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0" grpId="0" animBg="1"/>
      <p:bldP spid="72" grpId="0" animBg="1"/>
      <p:bldP spid="74" grpId="0" animBg="1"/>
      <p:bldP spid="87" grpId="0" animBg="1"/>
      <p:bldP spid="92" grpId="0" animBg="1"/>
      <p:bldP spid="93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vs. (Indexed) Collection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590800" y="1524000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oint.getX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500748" y="1524000"/>
            <a:ext cx="212865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point.setY</a:t>
            </a:r>
            <a:r>
              <a:rPr lang="en-US" dirty="0" smtClean="0"/>
              <a:t>(100)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668362" y="3976255"/>
            <a:ext cx="241687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scores[position + 1]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372593" y="2743201"/>
            <a:ext cx="4876800" cy="857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Bean: P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rogram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fragment can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refer to only a particular kind of component of composite object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3886200" y="1981200"/>
            <a:ext cx="801338" cy="76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687537" y="1981200"/>
            <a:ext cx="722663" cy="76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9" name="Rectangle 78"/>
          <p:cNvSpPr/>
          <p:nvPr/>
        </p:nvSpPr>
        <p:spPr>
          <a:xfrm>
            <a:off x="2857500" y="4985657"/>
            <a:ext cx="4038600" cy="857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Collection: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fragment can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refer to any component of the composite object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4810993" y="4419600"/>
            <a:ext cx="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83" name="Rectangle 82"/>
          <p:cNvSpPr/>
          <p:nvPr/>
        </p:nvSpPr>
        <p:spPr>
          <a:xfrm>
            <a:off x="2857500" y="6019800"/>
            <a:ext cx="4038600" cy="857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Indexed collection: c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omponents referred explicitly by </a:t>
            </a:r>
            <a:r>
              <a:rPr lang="en-US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expressions</a:t>
            </a:r>
            <a:endParaRPr lang="en-US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770078"/>
      </p:ext>
    </p:extLst>
  </p:cSld>
  <p:clrMapOvr>
    <a:masterClrMapping/>
  </p:clrMapOvr>
  <p:transition advTm="159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4" grpId="0" animBg="1"/>
      <p:bldP spid="79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Collections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1676400"/>
            <a:ext cx="4343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Each element identified by  a unique index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2819400"/>
            <a:ext cx="4343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Successive elements have consecutive indices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49000"/>
      </p:ext>
    </p:extLst>
  </p:cSld>
  <p:clrMapOvr>
    <a:masterClrMapping/>
  </p:clrMapOvr>
  <p:transition advTm="23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3.9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35|104.1|4.4|36.8|2.1|12.7|4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4.4|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2|6|11.5|9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4.5|8.3|33.6|0.7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0.9|17.7|18.8|9|13.6|0.4|0.8|0.7|3.3|1.2|2.2|68.9|1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1|41.6|1.8|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4.9|4|1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.5|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1|0.9|0.6|2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9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6.7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6.1|1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2.1|18.3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.4|0.7|2.4|2.1|9.2|3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1.4|7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9264</TotalTime>
  <Words>1878</Words>
  <Application>Microsoft Office PowerPoint</Application>
  <PresentationFormat>On-screen Show (4:3)</PresentationFormat>
  <Paragraphs>478</Paragraphs>
  <Slides>41</Slides>
  <Notes>13</Notes>
  <HiddenSlides>0</HiddenSlides>
  <MMClips>30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Century Schoolbook</vt:lpstr>
      <vt:lpstr>Consolas</vt:lpstr>
      <vt:lpstr>Courier New</vt:lpstr>
      <vt:lpstr>Wingdings</vt:lpstr>
      <vt:lpstr>Wingdings 2</vt:lpstr>
      <vt:lpstr>Oriel</vt:lpstr>
      <vt:lpstr>Comp 110/401 Collection Kinds</vt:lpstr>
      <vt:lpstr>Prerequisite</vt:lpstr>
      <vt:lpstr>Collection Types</vt:lpstr>
      <vt:lpstr>Structured vs. Atomic Types</vt:lpstr>
      <vt:lpstr>Logical Structure Point</vt:lpstr>
      <vt:lpstr>Logical Structure Array</vt:lpstr>
      <vt:lpstr>Bean vs. Array</vt:lpstr>
      <vt:lpstr>Bean vs. (Indexed) Collection</vt:lpstr>
      <vt:lpstr>Indexed Collections</vt:lpstr>
      <vt:lpstr>StringHistory?</vt:lpstr>
      <vt:lpstr>StringHistory</vt:lpstr>
      <vt:lpstr>StringHistory vs. Array</vt:lpstr>
      <vt:lpstr>Static vs. Dynamic Structures</vt:lpstr>
      <vt:lpstr>History</vt:lpstr>
      <vt:lpstr>Database</vt:lpstr>
      <vt:lpstr>Principle of Least Privilege/ Need to Know</vt:lpstr>
      <vt:lpstr>Visibility of A Type and its Members: Some Type are More Equal than Others</vt:lpstr>
      <vt:lpstr>Using Database as History</vt:lpstr>
      <vt:lpstr>Co-Existence</vt:lpstr>
      <vt:lpstr>Vector: General Object Collection</vt:lpstr>
      <vt:lpstr>Class ArrayList And Vector (List)</vt:lpstr>
      <vt:lpstr>Array List and Vector User</vt:lpstr>
      <vt:lpstr>Indexed Collections</vt:lpstr>
      <vt:lpstr>Tables</vt:lpstr>
      <vt:lpstr>HashMap (Implements Map)</vt:lpstr>
      <vt:lpstr>HashMap Use</vt:lpstr>
      <vt:lpstr>Explicit vs. Implicit Element Reference</vt:lpstr>
      <vt:lpstr>Stack: Last in First Out</vt:lpstr>
      <vt:lpstr>Queue: First in First Out</vt:lpstr>
      <vt:lpstr>Structured Types</vt:lpstr>
      <vt:lpstr>Read-only and Editable Properties</vt:lpstr>
      <vt:lpstr>Visualizing Collections</vt:lpstr>
      <vt:lpstr>Conventions for Variable-Sized Collection</vt:lpstr>
      <vt:lpstr>Alternative Conventions for Variable-Sized Collection</vt:lpstr>
      <vt:lpstr>Read vs. Write Methods</vt:lpstr>
      <vt:lpstr>Conventions for Variable-Sized Collection</vt:lpstr>
      <vt:lpstr>APointHistory</vt:lpstr>
      <vt:lpstr>HashMap Use</vt:lpstr>
      <vt:lpstr>OE Conventions For Table</vt:lpstr>
      <vt:lpstr>Displaying Stack (LIFO)</vt:lpstr>
      <vt:lpstr>Displaying  Transparent Stack (LIFO)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1232</cp:revision>
  <dcterms:created xsi:type="dcterms:W3CDTF">2006-08-16T00:00:00Z</dcterms:created>
  <dcterms:modified xsi:type="dcterms:W3CDTF">2015-07-10T16:47:23Z</dcterms:modified>
</cp:coreProperties>
</file>