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27.xml" ContentType="application/vnd.openxmlformats-officedocument.presentationml.tags+xml"/>
  <Override PartName="/ppt/notesSlides/notesSlide58.xml" ContentType="application/vnd.openxmlformats-officedocument.presentationml.notesSlide+xml"/>
  <Override PartName="/ppt/tags/tag28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29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256" r:id="rId2"/>
    <p:sldId id="464" r:id="rId3"/>
    <p:sldId id="461" r:id="rId4"/>
    <p:sldId id="360" r:id="rId5"/>
    <p:sldId id="361" r:id="rId6"/>
    <p:sldId id="362" r:id="rId7"/>
    <p:sldId id="363" r:id="rId8"/>
    <p:sldId id="364" r:id="rId9"/>
    <p:sldId id="484" r:id="rId10"/>
    <p:sldId id="485" r:id="rId11"/>
    <p:sldId id="486" r:id="rId12"/>
    <p:sldId id="481" r:id="rId13"/>
    <p:sldId id="483" r:id="rId14"/>
    <p:sldId id="366" r:id="rId15"/>
    <p:sldId id="430" r:id="rId16"/>
    <p:sldId id="487" r:id="rId17"/>
    <p:sldId id="401" r:id="rId18"/>
    <p:sldId id="420" r:id="rId19"/>
    <p:sldId id="473" r:id="rId20"/>
    <p:sldId id="404" r:id="rId21"/>
    <p:sldId id="407" r:id="rId22"/>
    <p:sldId id="476" r:id="rId23"/>
    <p:sldId id="428" r:id="rId24"/>
    <p:sldId id="408" r:id="rId25"/>
    <p:sldId id="478" r:id="rId26"/>
    <p:sldId id="429" r:id="rId27"/>
    <p:sldId id="477" r:id="rId28"/>
    <p:sldId id="417" r:id="rId29"/>
    <p:sldId id="480" r:id="rId30"/>
    <p:sldId id="418" r:id="rId31"/>
    <p:sldId id="422" r:id="rId32"/>
    <p:sldId id="423" r:id="rId33"/>
    <p:sldId id="424" r:id="rId34"/>
    <p:sldId id="439" r:id="rId35"/>
    <p:sldId id="440" r:id="rId36"/>
    <p:sldId id="432" r:id="rId37"/>
    <p:sldId id="433" r:id="rId38"/>
    <p:sldId id="434" r:id="rId39"/>
    <p:sldId id="435" r:id="rId40"/>
    <p:sldId id="436" r:id="rId41"/>
    <p:sldId id="437" r:id="rId42"/>
    <p:sldId id="438" r:id="rId43"/>
    <p:sldId id="415" r:id="rId44"/>
    <p:sldId id="399" r:id="rId45"/>
    <p:sldId id="389" r:id="rId46"/>
    <p:sldId id="419" r:id="rId47"/>
    <p:sldId id="386" r:id="rId48"/>
    <p:sldId id="390" r:id="rId49"/>
    <p:sldId id="368" r:id="rId50"/>
    <p:sldId id="369" r:id="rId51"/>
    <p:sldId id="387" r:id="rId52"/>
    <p:sldId id="397" r:id="rId53"/>
    <p:sldId id="388" r:id="rId54"/>
    <p:sldId id="370" r:id="rId55"/>
    <p:sldId id="371" r:id="rId56"/>
    <p:sldId id="372" r:id="rId57"/>
    <p:sldId id="373" r:id="rId58"/>
    <p:sldId id="374" r:id="rId59"/>
    <p:sldId id="385" r:id="rId60"/>
    <p:sldId id="375" r:id="rId61"/>
    <p:sldId id="376" r:id="rId62"/>
    <p:sldId id="377" r:id="rId63"/>
    <p:sldId id="378" r:id="rId64"/>
    <p:sldId id="394" r:id="rId65"/>
    <p:sldId id="395" r:id="rId66"/>
    <p:sldId id="396" r:id="rId67"/>
    <p:sldId id="379" r:id="rId68"/>
    <p:sldId id="380" r:id="rId69"/>
    <p:sldId id="381" r:id="rId70"/>
    <p:sldId id="382" r:id="rId71"/>
    <p:sldId id="421" r:id="rId72"/>
    <p:sldId id="441" r:id="rId73"/>
    <p:sldId id="465" r:id="rId74"/>
    <p:sldId id="466" r:id="rId75"/>
    <p:sldId id="467" r:id="rId76"/>
    <p:sldId id="468" r:id="rId77"/>
    <p:sldId id="469" r:id="rId78"/>
    <p:sldId id="470" r:id="rId79"/>
    <p:sldId id="471" r:id="rId80"/>
    <p:sldId id="472" r:id="rId81"/>
    <p:sldId id="479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0" autoAdjust="0"/>
    <p:restoredTop sz="94635" autoAdjust="0"/>
  </p:normalViewPr>
  <p:slideViewPr>
    <p:cSldViewPr>
      <p:cViewPr varScale="1">
        <p:scale>
          <a:sx n="109" d="100"/>
          <a:sy n="109" d="100"/>
        </p:scale>
        <p:origin x="-2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3382-D47E-4E19-BADD-ABACF7C79EDB}" type="slidenum">
              <a:rPr lang="en-US"/>
              <a:pPr/>
              <a:t>3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EC9DF-9911-46AF-90B5-8CCFA677D082}" type="slidenum">
              <a:rPr lang="en-US"/>
              <a:pPr/>
              <a:t>14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15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C91F7-CD06-45B9-896D-9B9D88BEB069}" type="slidenum">
              <a:rPr lang="en-US"/>
              <a:pPr/>
              <a:t>16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17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18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20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0891-3A36-44B6-8B65-8A87A0339DB7}" type="slidenum">
              <a:rPr lang="en-US"/>
              <a:pPr/>
              <a:t>21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0891-3A36-44B6-8B65-8A87A0339DB7}" type="slidenum">
              <a:rPr lang="en-US"/>
              <a:pPr/>
              <a:t>23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10276-200F-41C0-B2F8-D7DC21C91D9C}" type="slidenum">
              <a:rPr lang="en-US"/>
              <a:pPr/>
              <a:t>24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B4844-9F04-4697-8CD3-A628CD3B12BC}" type="slidenum">
              <a:rPr lang="en-US"/>
              <a:pPr/>
              <a:t>25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E5EA6-DBDD-4177-8A18-9C4E262B4D48}" type="slidenum">
              <a:rPr lang="en-US"/>
              <a:pPr/>
              <a:t>4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26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27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8D85F-1B04-48C8-92B5-21FBC704EDC8}" type="slidenum">
              <a:rPr lang="en-US"/>
              <a:pPr/>
              <a:t>28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E691F-57C8-488D-8031-4E2429B4D454}" type="slidenum">
              <a:rPr lang="en-US"/>
              <a:pPr/>
              <a:t>32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B3E12B-24C5-45AE-B463-0B49756EADEF}" type="slidenum">
              <a:rPr lang="en-US"/>
              <a:pPr/>
              <a:t>33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3CDF3-4154-4F5A-B050-DB94906E5541}" type="slidenum">
              <a:rPr lang="en-US"/>
              <a:pPr/>
              <a:t>34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3CDF3-4154-4F5A-B050-DB94906E5541}" type="slidenum">
              <a:rPr lang="en-US"/>
              <a:pPr/>
              <a:t>35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E7D96-D0FE-4146-90F1-EA0C7D12A3F4}" type="slidenum">
              <a:rPr lang="en-US"/>
              <a:pPr/>
              <a:t>36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3B9A4-9D62-427C-A43A-FBA8890302EF}" type="slidenum">
              <a:rPr lang="en-US"/>
              <a:pPr/>
              <a:t>37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2682B-4597-48E9-8644-C31E393C16F2}" type="slidenum">
              <a:rPr lang="en-US"/>
              <a:pPr/>
              <a:t>38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1F07C-EEC9-4C92-87BE-82C233DE058E}" type="slidenum">
              <a:rPr lang="en-US"/>
              <a:pPr/>
              <a:t>5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F1BF4-9463-4FEF-93A1-C98CFEDCA18E}" type="slidenum">
              <a:rPr lang="en-US"/>
              <a:pPr/>
              <a:t>39</a:t>
            </a:fld>
            <a:endParaRPr 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A34E8-2EC6-4EC1-978A-DD205122467D}" type="slidenum">
              <a:rPr lang="en-US"/>
              <a:pPr/>
              <a:t>40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5F2FB-D6C0-4700-A6F7-309915C1A4AA}" type="slidenum">
              <a:rPr lang="en-US"/>
              <a:pPr/>
              <a:t>41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B0FEB-F736-4DBF-8B46-60AC7DCE8664}" type="slidenum">
              <a:rPr lang="en-US"/>
              <a:pPr/>
              <a:t>42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C91F7-CD06-45B9-896D-9B9D88BEB069}" type="slidenum">
              <a:rPr lang="en-US"/>
              <a:pPr/>
              <a:t>44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47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48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C91F7-CD06-45B9-896D-9B9D88BEB069}" type="slidenum">
              <a:rPr lang="en-US"/>
              <a:pPr/>
              <a:t>49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C8B1D-D7DE-4905-B02A-613C1C8AADE3}" type="slidenum">
              <a:rPr lang="en-US"/>
              <a:pPr/>
              <a:t>50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51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70E77-3A6B-4452-80FC-A750EAD2FFB8}" type="slidenum">
              <a:rPr lang="en-US"/>
              <a:pPr/>
              <a:t>6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52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53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8B7A3-CED3-45AB-B320-B00E784042D1}" type="slidenum">
              <a:rPr lang="en-US"/>
              <a:pPr/>
              <a:t>54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17D01-E760-4347-97D4-80CCE56EDA4A}" type="slidenum">
              <a:rPr lang="en-US"/>
              <a:pPr/>
              <a:t>55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5B564-6C63-498C-903B-214DC1C61322}" type="slidenum">
              <a:rPr lang="en-US"/>
              <a:pPr/>
              <a:t>56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0891-3A36-44B6-8B65-8A87A0339DB7}" type="slidenum">
              <a:rPr lang="en-US"/>
              <a:pPr/>
              <a:t>57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13056C-2AE1-493D-9DEF-C6CC72727795}" type="slidenum">
              <a:rPr lang="en-US"/>
              <a:pPr/>
              <a:t>58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59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4C88E-115F-4C96-B876-4E75C7F6F01C}" type="slidenum">
              <a:rPr lang="en-US"/>
              <a:pPr/>
              <a:t>60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3356C-F578-4582-82D3-398CE0358B92}" type="slidenum">
              <a:rPr lang="en-US"/>
              <a:pPr/>
              <a:t>61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0FD2D-3246-468C-A10E-30EDFDCE7892}" type="slidenum">
              <a:rPr lang="en-US"/>
              <a:pPr/>
              <a:t>7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10276-200F-41C0-B2F8-D7DC21C91D9C}" type="slidenum">
              <a:rPr lang="en-US"/>
              <a:pPr/>
              <a:t>62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C7E38-FA34-4D62-A98D-8291DB46BC52}" type="slidenum">
              <a:rPr lang="en-US"/>
              <a:pPr/>
              <a:t>63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B4844-9F04-4697-8CD3-A628CD3B12BC}" type="slidenum">
              <a:rPr lang="en-US"/>
              <a:pPr/>
              <a:t>67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68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8D85F-1B04-48C8-92B5-21FBC704EDC8}" type="slidenum">
              <a:rPr lang="en-US"/>
              <a:pPr/>
              <a:t>69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E8ACF-E26D-4D0F-8DCC-272A814B89C9}" type="slidenum">
              <a:rPr lang="en-US"/>
              <a:pPr/>
              <a:t>70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3356C-F578-4582-82D3-398CE0358B92}" type="slidenum">
              <a:rPr lang="en-US"/>
              <a:pPr/>
              <a:t>71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73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74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76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F044F-4087-4E1C-BD0F-822BA937AE0C}" type="slidenum">
              <a:rPr lang="en-US"/>
              <a:pPr/>
              <a:t>8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0CAF9-F96A-42BA-A416-C38CFACB0044}" type="slidenum">
              <a:rPr lang="en-US"/>
              <a:pPr/>
              <a:t>77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0891-3A36-44B6-8B65-8A87A0339DB7}" type="slidenum">
              <a:rPr lang="en-US"/>
              <a:pPr/>
              <a:t>78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0891-3A36-44B6-8B65-8A87A0339DB7}" type="slidenum">
              <a:rPr lang="en-US"/>
              <a:pPr/>
              <a:t>79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10276-200F-41C0-B2F8-D7DC21C91D9C}" type="slidenum">
              <a:rPr lang="en-US"/>
              <a:pPr/>
              <a:t>80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44191-0B8D-43F7-B85F-227FBC702882}" type="slidenum">
              <a:rPr lang="en-US"/>
              <a:pPr/>
              <a:t>81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0FD2D-3246-468C-A10E-30EDFDCE7892}" type="slidenum">
              <a:rPr lang="en-US"/>
              <a:pPr/>
              <a:t>9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0FD2D-3246-468C-A10E-30EDFDCE7892}" type="slidenum">
              <a:rPr lang="en-US"/>
              <a:pPr/>
              <a:t>11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C6171-1415-4DE7-9F7D-B2334975D7BC}" type="slidenum">
              <a:rPr lang="en-US"/>
              <a:pPr/>
              <a:t>12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audio27.wav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audio28.wav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audio29.wav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audio32.wav"/><Relationship Id="rId1" Type="http://schemas.openxmlformats.org/officeDocument/2006/relationships/tags" Target="../tags/tag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3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6.wav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6.wav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Advanced Assertions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6" name="~PP1853.WAV">
            <a:hlinkClick r:id="" action="ppaction://media"/>
          </p:cNvPr>
          <p:cNvPicPr>
            <a:picLocks noRot="1" noChangeAspect="1"/>
          </p:cNvPicPr>
          <p:nvPr>
            <a:wavAudioFile r:embed="rId1" name="~PP185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vs. Quantified Assertions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599" y="1066800"/>
            <a:ext cx="6629401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&lt;Java Boolean Expression&gt;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966651" y="2001577"/>
            <a:ext cx="6653350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/>
              <a:t>&lt;Java Boolean Expression&gt; </a:t>
            </a:r>
            <a:r>
              <a:rPr lang="en-US" dirty="0">
                <a:sym typeface="Wingdings" pitchFamily="2" charset="2"/>
              </a:rPr>
              <a:t> &lt;Simple Expression&gt;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4342" y="3048000"/>
            <a:ext cx="6690360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/>
              <a:t>&lt;Java Boolean Expression&gt; </a:t>
            </a:r>
            <a:r>
              <a:rPr lang="en-US" dirty="0">
                <a:sym typeface="Wingdings" pitchFamily="2" charset="2"/>
              </a:rPr>
              <a:t> &lt;Quantified Expression&gt;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Propositions</a:t>
            </a: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95400"/>
            <a:ext cx="79248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Simple propositions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True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weight </a:t>
            </a:r>
            <a:r>
              <a:rPr lang="en-US" sz="2400" dirty="0"/>
              <a:t>&gt; </a:t>
            </a:r>
            <a:r>
              <a:rPr lang="en-US" sz="2400" dirty="0" smtClean="0"/>
              <a:t>0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(weight </a:t>
            </a:r>
            <a:r>
              <a:rPr lang="en-US" sz="2400" dirty="0"/>
              <a:t>&gt; </a:t>
            </a:r>
            <a:r>
              <a:rPr lang="en-US" sz="2400" dirty="0" smtClean="0"/>
              <a:t>0 </a:t>
            </a:r>
            <a:r>
              <a:rPr lang="en-US" sz="2400" dirty="0"/>
              <a:t>) </a:t>
            </a:r>
            <a:r>
              <a:rPr lang="en-US" sz="2400" dirty="0" smtClean="0"/>
              <a:t>&amp;&amp; (height &gt; 0)</a:t>
            </a:r>
            <a:endParaRPr lang="en-US" sz="2400" dirty="0"/>
          </a:p>
        </p:txBody>
      </p:sp>
      <p:pic>
        <p:nvPicPr>
          <p:cNvPr id="4" name="~PP448.WAV">
            <a:hlinkClick r:id="" action="ppaction://media"/>
          </p:cNvPr>
          <p:cNvPicPr>
            <a:picLocks noRot="1" noChangeAspect="1"/>
          </p:cNvPicPr>
          <p:nvPr>
            <a:wavAudioFile r:embed="rId2" name="~PP44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3866808"/>
            <a:ext cx="6577149" cy="5527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b="1" dirty="0" smtClean="0"/>
              <a:t>true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4504812"/>
            <a:ext cx="6577149" cy="5527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b="1" dirty="0" smtClean="0"/>
              <a:t>false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0" y="5142816"/>
            <a:ext cx="6577149" cy="5527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dirty="0" smtClean="0"/>
              <a:t>weight &gt; 0;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1999" y="5771808"/>
            <a:ext cx="6577149" cy="5527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 smtClean="0"/>
              <a:t>assert</a:t>
            </a:r>
            <a:r>
              <a:rPr lang="en-US" dirty="0"/>
              <a:t> (weight &gt; 0 ) &amp;&amp; (height &gt; 0</a:t>
            </a:r>
            <a:r>
              <a:rPr lang="en-US" dirty="0" smtClean="0"/>
              <a:t>);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5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Asserting false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685800" y="2323237"/>
            <a:ext cx="63246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switch</a:t>
            </a:r>
            <a:r>
              <a:rPr lang="en-US" dirty="0"/>
              <a:t> c  {</a:t>
            </a:r>
          </a:p>
          <a:p>
            <a:pPr lvl="1" algn="l"/>
            <a:r>
              <a:rPr lang="en-US" b="1" dirty="0"/>
              <a:t>case</a:t>
            </a:r>
            <a:r>
              <a:rPr lang="en-US" dirty="0"/>
              <a:t> ‘a’: …</a:t>
            </a:r>
          </a:p>
          <a:p>
            <a:pPr lvl="1" algn="l"/>
            <a:r>
              <a:rPr lang="en-US" b="1" dirty="0"/>
              <a:t>case</a:t>
            </a:r>
            <a:r>
              <a:rPr lang="en-US" dirty="0"/>
              <a:t> ‘b’: …</a:t>
            </a:r>
          </a:p>
          <a:p>
            <a:pPr lvl="1" algn="l"/>
            <a:r>
              <a:rPr lang="en-US" b="1" dirty="0"/>
              <a:t>default</a:t>
            </a:r>
            <a:r>
              <a:rPr lang="en-US" dirty="0"/>
              <a:t>: </a:t>
            </a:r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b="1" dirty="0" smtClean="0"/>
              <a:t>false: </a:t>
            </a:r>
            <a:r>
              <a:rPr lang="en-US" dirty="0" smtClean="0"/>
              <a:t>“unreachable statement”</a:t>
            </a:r>
            <a:endParaRPr lang="en-US" b="1" dirty="0"/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886200" y="5029200"/>
            <a:ext cx="18288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 lvl="1" algn="ctr"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Unreachable statement</a:t>
            </a:r>
          </a:p>
        </p:txBody>
      </p:sp>
      <p:pic>
        <p:nvPicPr>
          <p:cNvPr id="7" name="~PP363.WAV">
            <a:hlinkClick r:id="" action="ppaction://media"/>
          </p:cNvPr>
          <p:cNvPicPr>
            <a:picLocks noRot="1" noChangeAspect="1"/>
          </p:cNvPicPr>
          <p:nvPr>
            <a:wavAudioFile r:embed="rId2" name="~PP36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854267"/>
      </p:ext>
    </p:extLst>
  </p:cSld>
  <p:clrMapOvr>
    <a:masterClrMapping/>
  </p:clrMapOvr>
  <p:transition advTm="8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Assertions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599" y="1066800"/>
            <a:ext cx="6553199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&lt;Java Boolean Expression&gt;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966651" y="2001577"/>
            <a:ext cx="6577148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/>
              <a:t>&lt;Java Boolean Expression&gt; </a:t>
            </a:r>
            <a:r>
              <a:rPr lang="en-US" dirty="0">
                <a:sym typeface="Wingdings" pitchFamily="2" charset="2"/>
              </a:rPr>
              <a:t> &lt;Simple Expression&gt;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641" y="4234934"/>
            <a:ext cx="6690360" cy="805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/>
              <a:t>&lt;Java Boolean Expression&gt; </a:t>
            </a:r>
            <a:r>
              <a:rPr lang="en-US" dirty="0">
                <a:sym typeface="Wingdings" pitchFamily="2" charset="2"/>
              </a:rPr>
              <a:t> &lt;Quantified Expression&gt;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6650" y="2971800"/>
            <a:ext cx="6577149" cy="805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dirty="0" smtClean="0"/>
              <a:t>weight &gt;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81890" y="5257800"/>
            <a:ext cx="6638111" cy="805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b="1" dirty="0"/>
              <a:t>assert</a:t>
            </a:r>
            <a:r>
              <a:rPr lang="en-US" dirty="0"/>
              <a:t> </a:t>
            </a:r>
            <a:r>
              <a:rPr lang="en-US" dirty="0" smtClean="0"/>
              <a:t>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Quantified Assertions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Syntax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cs typeface="Times New Roman" pitchFamily="18" charset="0"/>
              </a:rPr>
              <a:t>Qx:D</a:t>
            </a:r>
            <a:r>
              <a:rPr lang="en-US" sz="2400" dirty="0">
                <a:cs typeface="Times New Roman" pitchFamily="18" charset="0"/>
              </a:rPr>
              <a:t>(x):P(x)</a:t>
            </a:r>
            <a:r>
              <a:rPr lang="en-US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>
                <a:cs typeface="Times New Roman" pitchFamily="18" charset="0"/>
              </a:rPr>
              <a:t>j: 0 &lt;= j &lt; </a:t>
            </a:r>
            <a:r>
              <a:rPr lang="en-US" dirty="0" err="1">
                <a:cs typeface="Times New Roman" pitchFamily="18" charset="0"/>
              </a:rPr>
              <a:t>b.size</a:t>
            </a:r>
            <a:r>
              <a:rPr lang="en-US" dirty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</a:t>
            </a:r>
            <a:r>
              <a:rPr lang="en-US" dirty="0">
                <a:cs typeface="Times New Roman" pitchFamily="18" charset="0"/>
              </a:rPr>
              <a:t>) </a:t>
            </a:r>
            <a:r>
              <a:rPr lang="en-US" sz="2400" dirty="0">
                <a:cs typeface="Times New Roman" pitchFamily="18" charset="0"/>
              </a:rPr>
              <a:t>!= null</a:t>
            </a:r>
            <a:r>
              <a:rPr lang="en-US" sz="2400" dirty="0"/>
              <a:t> </a:t>
            </a:r>
            <a:endParaRPr lang="en-US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dirty="0">
                <a:cs typeface="Times New Roman" pitchFamily="18" charset="0"/>
              </a:rPr>
              <a:t>j: 0 &lt;= j &lt; </a:t>
            </a:r>
            <a:r>
              <a:rPr lang="en-US" dirty="0" err="1">
                <a:cs typeface="Times New Roman" pitchFamily="18" charset="0"/>
              </a:rPr>
              <a:t>b.size</a:t>
            </a:r>
            <a:r>
              <a:rPr lang="en-US" dirty="0">
                <a:cs typeface="Times New Roman" pitchFamily="18" charset="0"/>
              </a:rPr>
              <a:t>():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</a:t>
            </a:r>
            <a:r>
              <a:rPr lang="en-US" dirty="0">
                <a:cs typeface="Times New Roman" pitchFamily="18" charset="0"/>
              </a:rPr>
              <a:t>) </a:t>
            </a:r>
            <a:r>
              <a:rPr lang="en-US" sz="2400" dirty="0">
                <a:cs typeface="Times New Roman" pitchFamily="18" charset="0"/>
              </a:rPr>
              <a:t>!= null</a:t>
            </a:r>
            <a:r>
              <a:rPr lang="en-US" sz="2400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/>
              <a:t>Goal: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Programmer should  not have to write the loops for the quantified assertions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Write </a:t>
            </a:r>
            <a:r>
              <a:rPr lang="en-US" sz="2400" dirty="0"/>
              <a:t>general </a:t>
            </a:r>
            <a:r>
              <a:rPr lang="en-US" sz="2400" dirty="0" err="1"/>
              <a:t>boolean</a:t>
            </a:r>
            <a:r>
              <a:rPr lang="en-US" sz="2400" dirty="0"/>
              <a:t> functions that take as arguments encoding of the elements of domain and return true </a:t>
            </a:r>
            <a:r>
              <a:rPr lang="en-US" sz="2400" dirty="0" err="1"/>
              <a:t>iff</a:t>
            </a:r>
            <a:r>
              <a:rPr lang="en-US" sz="2400" dirty="0"/>
              <a:t> proposition is true</a:t>
            </a:r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4" name="~PP278.WAV">
            <a:hlinkClick r:id="" action="ppaction://media"/>
          </p:cNvPr>
          <p:cNvPicPr>
            <a:picLocks noRot="1" noChangeAspect="1"/>
          </p:cNvPicPr>
          <p:nvPr>
            <a:wavAudioFile r:embed="rId1" name="~PP2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28600" y="1161871"/>
            <a:ext cx="8305800" cy="92333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checkQuantified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(String assertion);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Expressing Quantified Assertions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19200" y="1676400"/>
            <a:ext cx="4038600" cy="342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asserter.checkQuantified</a:t>
            </a:r>
            <a:r>
              <a:rPr lang="en-US" dirty="0" smtClean="0">
                <a:cs typeface="Times New Roman" pitchFamily="18" charset="0"/>
              </a:rPr>
              <a:t>(“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null”): “some element of b is null”</a:t>
            </a: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;</a:t>
            </a:r>
            <a:endParaRPr lang="en-US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28800" y="1676400"/>
            <a:ext cx="3505200" cy="335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10000" y="3944983"/>
            <a:ext cx="4724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/>
              <a:t>Cannot pass expression string as variables (such as b) in our scope have no meaning to library</a:t>
            </a:r>
          </a:p>
        </p:txBody>
      </p:sp>
      <p:sp>
        <p:nvSpPr>
          <p:cNvPr id="26" name="Multiply 25"/>
          <p:cNvSpPr/>
          <p:nvPr/>
        </p:nvSpPr>
        <p:spPr>
          <a:xfrm>
            <a:off x="5029200" y="11430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6200" y="3124200"/>
            <a:ext cx="4724400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/>
              <a:t>Library must do parsing.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14400" y="1676400"/>
            <a:ext cx="4267200" cy="335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~PP1138.WAV">
            <a:hlinkClick r:id="" action="ppaction://media"/>
          </p:cNvPr>
          <p:cNvPicPr>
            <a:picLocks noRot="1" noChangeAspect="1"/>
          </p:cNvPicPr>
          <p:nvPr>
            <a:wavAudioFile r:embed="rId2" name="~PP113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4" grpId="0" animBg="1"/>
      <p:bldP spid="11" grpId="0" animBg="1"/>
      <p:bldP spid="23" grpId="0" animBg="1"/>
      <p:bldP spid="2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inaccessible variables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cs typeface="Times New Roman" pitchFamily="18" charset="0"/>
              </a:rPr>
              <a:t>Syntax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cs typeface="Times New Roman" pitchFamily="18" charset="0"/>
              </a:rPr>
              <a:t>Qx:D</a:t>
            </a:r>
            <a:r>
              <a:rPr lang="en-US" sz="2400" dirty="0">
                <a:cs typeface="Times New Roman" pitchFamily="18" charset="0"/>
              </a:rPr>
              <a:t>(x):P(x)</a:t>
            </a:r>
            <a:r>
              <a:rPr lang="en-US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How to describe D(x) and P(x)?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pass expression string as variables involved have no meaning to library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Will pass one argument describing the domain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Collection of elements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Another argument describing the </a:t>
            </a:r>
            <a:r>
              <a:rPr lang="en-US" sz="2400" dirty="0" err="1"/>
              <a:t>subproposition</a:t>
            </a:r>
            <a:r>
              <a:rPr lang="en-US" sz="2400" dirty="0"/>
              <a:t> to be evaluated for each domain element.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09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28600" y="1161871"/>
            <a:ext cx="83058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(…,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(…,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the Three Components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19200" y="1676400"/>
            <a:ext cx="3962400" cy="342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(…,…): “some element of b is null”</a:t>
            </a:r>
            <a:endParaRPr lang="en-US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05000" y="1676400"/>
            <a:ext cx="3657600" cy="342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114800" y="4105668"/>
            <a:ext cx="4419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>
                <a:solidFill>
                  <a:schemeClr val="dk1"/>
                </a:solidFill>
              </a:rPr>
              <a:t>Assume domain is some collection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3350669"/>
            <a:ext cx="441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>
                <a:solidFill>
                  <a:schemeClr val="dk1"/>
                </a:solidFill>
              </a:rPr>
              <a:t>One argument for domain and one for predicate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81000" y="2057400"/>
            <a:ext cx="35052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647700" y="2095500"/>
            <a:ext cx="3200400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14800" y="2588669"/>
            <a:ext cx="441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>
                <a:solidFill>
                  <a:schemeClr val="dk1"/>
                </a:solidFill>
              </a:rPr>
              <a:t>Separate functions for two quantifiers</a:t>
            </a:r>
          </a:p>
        </p:txBody>
      </p:sp>
      <p:pic>
        <p:nvPicPr>
          <p:cNvPr id="16" name="~PP473.WAV">
            <a:hlinkClick r:id="" action="ppaction://media"/>
          </p:cNvPr>
          <p:cNvPicPr>
            <a:picLocks noRot="1" noChangeAspect="1"/>
          </p:cNvPicPr>
          <p:nvPr>
            <a:wavAudioFile r:embed="rId2" name="~PP47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Based Domain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428038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….): “some element of b is null” ;</a:t>
            </a:r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19200" y="1905000"/>
            <a:ext cx="4267200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57600" y="4251680"/>
            <a:ext cx="4876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 smtClean="0">
                <a:solidFill>
                  <a:schemeClr val="dk1"/>
                </a:solidFill>
              </a:rPr>
              <a:t>Supports histories</a:t>
            </a:r>
            <a:r>
              <a:rPr lang="en-US" dirty="0">
                <a:solidFill>
                  <a:schemeClr val="dk1"/>
                </a:solidFill>
              </a:rPr>
              <a:t>, sets, </a:t>
            </a:r>
            <a:r>
              <a:rPr lang="en-US" dirty="0" smtClean="0">
                <a:solidFill>
                  <a:schemeClr val="dk1"/>
                </a:solidFill>
              </a:rPr>
              <a:t>databases. …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7600" y="3581400"/>
            <a:ext cx="4876800" cy="5217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>
                <a:solidFill>
                  <a:schemeClr val="dk1"/>
                </a:solidFill>
              </a:rPr>
              <a:t>Assume domain  implements </a:t>
            </a:r>
            <a:r>
              <a:rPr lang="en-US" dirty="0" smtClean="0">
                <a:solidFill>
                  <a:schemeClr val="dk1"/>
                </a:solidFill>
              </a:rPr>
              <a:t>Collection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0" name="~PP1765.WAV">
            <a:hlinkClick r:id="" action="ppaction://media"/>
          </p:cNvPr>
          <p:cNvPicPr>
            <a:picLocks noRot="1" noChangeAspect="1"/>
          </p:cNvPicPr>
          <p:nvPr>
            <a:wavAudioFile r:embed="rId2" name="~PP176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Asserter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8686800" cy="44319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java.util.Collection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(!…)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(…)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true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false;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/>
          </a:p>
        </p:txBody>
      </p:sp>
      <p:pic>
        <p:nvPicPr>
          <p:cNvPr id="6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Documentation Assertions</a:t>
            </a:r>
          </a:p>
          <a:p>
            <a:r>
              <a:rPr lang="en-US" dirty="0" smtClean="0"/>
              <a:t>Composite  Visitors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Describing the Domain Using Method Parameters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sz="1600" b="1" dirty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…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505200"/>
            <a:ext cx="8305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650" y="4197352"/>
            <a:ext cx="8329749" cy="341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</a:t>
            </a:r>
            <a:r>
              <a:rPr lang="en-US" dirty="0" err="1" smtClean="0">
                <a:cs typeface="Times New Roman" pitchFamily="18" charset="0"/>
              </a:rPr>
              <a:t>nonNullCheckerMethod</a:t>
            </a:r>
            <a:r>
              <a:rPr lang="en-US" dirty="0" smtClean="0">
                <a:cs typeface="Times New Roman" pitchFamily="18" charset="0"/>
              </a:rPr>
              <a:t> )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142999" y="5410200"/>
            <a:ext cx="62995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>
                <a:solidFill>
                  <a:schemeClr val="dk1"/>
                </a:solidFill>
              </a:rPr>
              <a:t>Passing method </a:t>
            </a:r>
            <a:r>
              <a:rPr lang="en-US" dirty="0" smtClean="0">
                <a:solidFill>
                  <a:schemeClr val="dk1"/>
                </a:solidFill>
              </a:rPr>
              <a:t>raises </a:t>
            </a:r>
            <a:r>
              <a:rPr lang="en-US" dirty="0">
                <a:solidFill>
                  <a:schemeClr val="dk1"/>
                </a:solidFill>
              </a:rPr>
              <a:t>typing issues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" y="2496622"/>
            <a:ext cx="833628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nonNullChecker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pic>
        <p:nvPicPr>
          <p:cNvPr id="12" name="~PP1707.WAV">
            <a:hlinkClick r:id="" action="ppaction://media"/>
          </p:cNvPr>
          <p:cNvPicPr>
            <a:picLocks noRot="1" noChangeAspect="1"/>
          </p:cNvPicPr>
          <p:nvPr>
            <a:wavAudioFile r:embed="rId2" name="~PP170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000" y="4666565"/>
            <a:ext cx="62865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 err="1" smtClean="0"/>
              <a:t>checkUniversal</a:t>
            </a:r>
            <a:r>
              <a:rPr lang="en-US" dirty="0" smtClean="0"/>
              <a:t> invokes </a:t>
            </a:r>
            <a:r>
              <a:rPr lang="en-US" dirty="0" err="1" smtClean="0"/>
              <a:t>elementChcker</a:t>
            </a:r>
            <a:r>
              <a:rPr lang="en-US" dirty="0" smtClean="0"/>
              <a:t> on each element of domain (elements)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6108502"/>
            <a:ext cx="62995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 smtClean="0">
                <a:solidFill>
                  <a:schemeClr val="dk1"/>
                </a:solidFill>
              </a:rPr>
              <a:t>Method needs to visit each element of the domain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9531" y="1850291"/>
            <a:ext cx="691927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 algn="ctr"/>
            <a:r>
              <a:rPr lang="en-US" dirty="0" smtClean="0">
                <a:solidFill>
                  <a:schemeClr val="dk1"/>
                </a:solidFill>
              </a:rPr>
              <a:t>Instead pass </a:t>
            </a:r>
            <a:r>
              <a:rPr lang="en-US" dirty="0">
                <a:solidFill>
                  <a:schemeClr val="dk1"/>
                </a:solidFill>
              </a:rPr>
              <a:t>an object with a check method that takes argument of type &lt;</a:t>
            </a:r>
            <a:r>
              <a:rPr lang="en-US" dirty="0" err="1">
                <a:solidFill>
                  <a:schemeClr val="dk1"/>
                </a:solidFill>
              </a:rPr>
              <a:t>ElementType</a:t>
            </a:r>
            <a:r>
              <a:rPr lang="en-US" dirty="0">
                <a:solidFill>
                  <a:schemeClr val="dk1"/>
                </a:solidFill>
              </a:rPr>
              <a:t>&gt;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3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Subproposition</a:t>
            </a:r>
            <a:r>
              <a:rPr lang="en-US" dirty="0" smtClean="0"/>
              <a:t> Visitor Objects</a:t>
            </a:r>
            <a:endParaRPr lang="en-US" dirty="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81000" y="1066800"/>
            <a:ext cx="7696200" cy="861774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check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83058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lementChecker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check(Object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752600" y="3029634"/>
            <a:ext cx="3048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All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subproposition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objects implement same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4999038" y="2971800"/>
            <a:ext cx="3810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The check method of a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subproposition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object visits each element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1000" y="3886200"/>
            <a:ext cx="8305800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5867400"/>
            <a:ext cx="6781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()):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“</a:t>
            </a:r>
            <a:r>
              <a:rPr lang="en-US" dirty="0">
                <a:cs typeface="Times New Roman" pitchFamily="18" charset="0"/>
              </a:rPr>
              <a:t>some element of b is null”</a:t>
            </a:r>
            <a:r>
              <a:rPr lang="en-US" dirty="0"/>
              <a:t> </a:t>
            </a:r>
            <a:r>
              <a:rPr lang="en-US" dirty="0" smtClean="0">
                <a:cs typeface="Times New Roman" pitchFamily="18" charset="0"/>
              </a:rPr>
              <a:t>;</a:t>
            </a:r>
            <a:endParaRPr lang="en-US" dirty="0"/>
          </a:p>
        </p:txBody>
      </p:sp>
      <p:pic>
        <p:nvPicPr>
          <p:cNvPr id="9" name="~PP1660.WAV">
            <a:hlinkClick r:id="" action="ppaction://media"/>
          </p:cNvPr>
          <p:cNvPicPr>
            <a:picLocks noRot="1" noChangeAspect="1"/>
          </p:cNvPicPr>
          <p:nvPr>
            <a:wavAudioFile r:embed="rId1" name="~PP16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6198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Asserter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8428038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checkUniversal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elements,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ElementChecker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elementChecker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element:elements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(!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elementChecker.check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(elements))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  return 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checkExistential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(Collection&lt;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elements,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ElementChecker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elementChecker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element:elements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elementChecker.check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(element))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  return 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 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/>
          </a:p>
        </p:txBody>
      </p:sp>
      <p:pic>
        <p:nvPicPr>
          <p:cNvPr id="6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External </a:t>
            </a:r>
            <a:r>
              <a:rPr lang="en-US" dirty="0" err="1" smtClean="0"/>
              <a:t>Vars</a:t>
            </a:r>
            <a:endParaRPr lang="en-US" dirty="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81000" y="1066800"/>
            <a:ext cx="6858000" cy="861774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{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check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827563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check(Object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4572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())): “some element of b is null” ;</a:t>
            </a:r>
            <a:endParaRPr lang="en-US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4114800"/>
            <a:ext cx="6629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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j: 0 &lt;= j &lt;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b.size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():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(j) !=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(0)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4038600"/>
            <a:ext cx="10668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3214.WAV">
            <a:hlinkClick r:id="" action="ppaction://media"/>
          </p:cNvPr>
          <p:cNvPicPr>
            <a:picLocks noRot="1" noChangeAspect="1"/>
          </p:cNvPicPr>
          <p:nvPr>
            <a:wavAudioFile r:embed="rId1" name="~PP32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5800" y="6096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AnInqualityChecker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a.get</a:t>
            </a:r>
            <a:r>
              <a:rPr lang="en-US" dirty="0" smtClean="0">
                <a:cs typeface="Times New Roman" pitchFamily="18" charset="0"/>
              </a:rPr>
              <a:t>(0)): “some element of b == </a:t>
            </a:r>
            <a:r>
              <a:rPr lang="en-US" dirty="0" err="1" smtClean="0">
                <a:cs typeface="Times New Roman" pitchFamily="18" charset="0"/>
              </a:rPr>
              <a:t>a.get</a:t>
            </a:r>
            <a:r>
              <a:rPr lang="en-US" dirty="0" smtClean="0">
                <a:cs typeface="Times New Roman" pitchFamily="18" charset="0"/>
              </a:rPr>
              <a:t>(0)” ;</a:t>
            </a:r>
            <a:endParaRPr lang="en-US" dirty="0" smtClean="0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/>
              <a:t>Subproposition accessing vars other than domain elements</a:t>
            </a: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381000" y="1219200"/>
            <a:ext cx="8305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util.assertions.ElementChecker</a:t>
            </a:r>
            <a:r>
              <a:rPr lang="en-US" dirty="0" smtClean="0"/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AnInequalityChecker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ElementChecker</a:t>
            </a:r>
            <a:r>
              <a:rPr lang="en-US" dirty="0" smtClean="0"/>
              <a:t>&lt;String&gt;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dirty="0" err="1" smtClean="0"/>
              <a:t>Strring</a:t>
            </a:r>
            <a:r>
              <a:rPr lang="en-US" dirty="0" smtClean="0"/>
              <a:t> </a:t>
            </a:r>
            <a:r>
              <a:rPr lang="en-US" dirty="0" err="1" smtClean="0"/>
              <a:t>testObject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AnInequalityChecker</a:t>
            </a:r>
            <a:r>
              <a:rPr lang="en-US" dirty="0" smtClean="0"/>
              <a:t>(String </a:t>
            </a:r>
            <a:r>
              <a:rPr lang="en-US" dirty="0" err="1"/>
              <a:t>theTestObject</a:t>
            </a:r>
            <a:r>
              <a:rPr lang="en-US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testObject</a:t>
            </a:r>
            <a:r>
              <a:rPr lang="en-US" dirty="0"/>
              <a:t> = </a:t>
            </a:r>
            <a:r>
              <a:rPr lang="en-US" dirty="0" err="1"/>
              <a:t>theTestObject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smtClean="0"/>
              <a:t>check(String </a:t>
            </a:r>
            <a:r>
              <a:rPr lang="en-US" dirty="0"/>
              <a:t>element)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!</a:t>
            </a:r>
            <a:r>
              <a:rPr lang="en-US" dirty="0" err="1"/>
              <a:t>element.equals</a:t>
            </a:r>
            <a:r>
              <a:rPr lang="en-US" dirty="0"/>
              <a:t>(</a:t>
            </a:r>
            <a:r>
              <a:rPr lang="en-US" dirty="0" err="1"/>
              <a:t>testObject</a:t>
            </a:r>
            <a:r>
              <a:rPr lang="en-US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}	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286000"/>
            <a:ext cx="5943600" cy="2855913"/>
            <a:chOff x="2016" y="816"/>
            <a:chExt cx="3744" cy="1799"/>
          </a:xfrm>
        </p:grpSpPr>
        <p:sp>
          <p:nvSpPr>
            <p:cNvPr id="417799" name="Line 7"/>
            <p:cNvSpPr>
              <a:spLocks noChangeShapeType="1"/>
            </p:cNvSpPr>
            <p:nvPr/>
          </p:nvSpPr>
          <p:spPr bwMode="auto">
            <a:xfrm flipV="1">
              <a:off x="3840" y="816"/>
              <a:ext cx="672" cy="139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417800" name="Text Box 8"/>
            <p:cNvSpPr txBox="1">
              <a:spLocks noChangeArrowheads="1"/>
            </p:cNvSpPr>
            <p:nvPr/>
          </p:nvSpPr>
          <p:spPr bwMode="auto">
            <a:xfrm>
              <a:off x="2016" y="2208"/>
              <a:ext cx="3744" cy="4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Each external </a:t>
              </a:r>
              <a:r>
                <a:rPr lang="en-US" dirty="0" err="1"/>
                <a:t>var</a:t>
              </a:r>
              <a:r>
                <a:rPr lang="en-US" dirty="0"/>
                <a:t> becomes constructor parameter and checker instance variable</a:t>
              </a:r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5638800"/>
            <a:ext cx="6629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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j: 0 &lt;= j &lt;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b.size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():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(j) !=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(0)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3581400" y="5105400"/>
            <a:ext cx="990600" cy="129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2743200" y="1981200"/>
            <a:ext cx="2057400" cy="2514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1" name="~PP1050.WAV">
            <a:hlinkClick r:id="" action="ppaction://media"/>
          </p:cNvPr>
          <p:cNvPicPr>
            <a:picLocks noRot="1" noChangeAspect="1"/>
          </p:cNvPicPr>
          <p:nvPr>
            <a:wavAudioFile r:embed="rId2" name="~PP105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animBg="1"/>
      <p:bldP spid="417796" grpId="0" animBg="1"/>
      <p:bldP spid="1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/>
              <a:t>Visitor Pattern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3505200"/>
            <a:ext cx="2438400" cy="1524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24" name="~PP2880.WAV">
            <a:hlinkClick r:id="" action="ppaction://media"/>
          </p:cNvPr>
          <p:cNvPicPr>
            <a:picLocks noRot="1" noChangeAspect="1"/>
          </p:cNvPicPr>
          <p:nvPr>
            <a:wavAudioFile r:embed="rId2" name="~PP288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314450" y="3669268"/>
            <a:ext cx="1562100" cy="6741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Node Visitor</a:t>
            </a:r>
            <a:endParaRPr lang="en-US" dirty="0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3048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ANodeVisitor1</a:t>
            </a:r>
            <a:endParaRPr lang="en-US" dirty="0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V="1">
            <a:off x="1219200" y="4343400"/>
            <a:ext cx="9144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5146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ANodeVisitor2</a:t>
            </a:r>
            <a:endParaRPr lang="en-US" dirty="0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H="1">
            <a:off x="4895850" y="3581400"/>
            <a:ext cx="135255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H="1">
            <a:off x="4895850" y="2590800"/>
            <a:ext cx="120015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2876550" y="3777734"/>
            <a:ext cx="2019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visit(</a:t>
            </a:r>
            <a:r>
              <a:rPr lang="en-US" dirty="0" err="1" smtClean="0"/>
              <a:t>NodeType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 flipV="1">
            <a:off x="2209800" y="4343400"/>
            <a:ext cx="12192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720564" y="1863318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1911060" y="448555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771900" y="1790700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4895850" y="3663434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90600" y="1104900"/>
            <a:ext cx="2209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572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25146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2</a:t>
            </a:r>
            <a:endParaRPr lang="en-US" dirty="0"/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6172200" y="2343834"/>
            <a:ext cx="228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544498"/>
      </p:ext>
    </p:extLst>
  </p:cSld>
  <p:clrMapOvr>
    <a:masterClrMapping/>
  </p:clrMapOvr>
  <p:transition advTm="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Quantified Assertions Visitor </a:t>
            </a:r>
            <a:r>
              <a:rPr lang="en-US" dirty="0"/>
              <a:t>Pattern</a:t>
            </a:r>
          </a:p>
        </p:txBody>
      </p:sp>
      <p:pic>
        <p:nvPicPr>
          <p:cNvPr id="24" name="~PP2055.WAV">
            <a:hlinkClick r:id="" action="ppaction://media"/>
          </p:cNvPr>
          <p:cNvPicPr>
            <a:picLocks noRot="1" noChangeAspect="1"/>
          </p:cNvPicPr>
          <p:nvPr>
            <a:wavAudioFile r:embed="rId1" name="~PP20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019800" y="3505200"/>
            <a:ext cx="2438400" cy="1524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314450" y="3669268"/>
            <a:ext cx="1562100" cy="6741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Element Checker</a:t>
            </a:r>
            <a:endParaRPr lang="en-US" dirty="0"/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3048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 smtClean="0"/>
              <a:t>ANonNull</a:t>
            </a:r>
            <a:r>
              <a:rPr lang="en-US" dirty="0" smtClean="0"/>
              <a:t> Checker</a:t>
            </a:r>
            <a:endParaRPr lang="en-US" dirty="0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1219200" y="4343400"/>
            <a:ext cx="9144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25146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 smtClean="0"/>
              <a:t>AnInequality</a:t>
            </a:r>
            <a:r>
              <a:rPr lang="en-US" dirty="0" smtClean="0"/>
              <a:t> Checker</a:t>
            </a:r>
            <a:endParaRPr lang="en-US" dirty="0"/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H="1">
            <a:off x="4895850" y="3581400"/>
            <a:ext cx="135255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 flipH="1">
            <a:off x="4895850" y="2590800"/>
            <a:ext cx="120015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2876550" y="3777734"/>
            <a:ext cx="2019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visit(</a:t>
            </a:r>
            <a:r>
              <a:rPr lang="en-US" dirty="0" err="1" smtClean="0"/>
              <a:t>NodeType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 flipV="1">
            <a:off x="2209800" y="4343400"/>
            <a:ext cx="12192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720564" y="1863318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1911060" y="448555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771900" y="1790700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4895850" y="3663434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990600" y="1104900"/>
            <a:ext cx="2209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Collection&lt;T&gt;</a:t>
            </a:r>
            <a:endParaRPr lang="en-US" dirty="0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572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25146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checkExistential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6172200" y="2343834"/>
            <a:ext cx="228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checkUniversal</a:t>
            </a:r>
            <a:r>
              <a:rPr lang="en-US" dirty="0" smtClean="0"/>
              <a:t>()</a:t>
            </a:r>
            <a:endParaRPr lang="en-US" dirty="0"/>
          </a:p>
        </p:txBody>
      </p:sp>
    </p:spTree>
  </p:cSld>
  <p:clrMapOvr>
    <a:masterClrMapping/>
  </p:clrMapOvr>
  <p:transition advTm="5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Visitor Pattern</a:t>
            </a:r>
            <a:endParaRPr lang="en-US" dirty="0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314450" y="3669268"/>
            <a:ext cx="1562100" cy="6741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Node Visitor</a:t>
            </a:r>
            <a:endParaRPr lang="en-US" dirty="0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3048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ANodeVisitor1</a:t>
            </a:r>
            <a:endParaRPr lang="en-US" dirty="0"/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1219200" y="4343400"/>
            <a:ext cx="9144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514600" y="5105400"/>
            <a:ext cx="1600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ANodeVisitor2</a:t>
            </a:r>
            <a:endParaRPr lang="en-US" dirty="0"/>
          </a:p>
        </p:txBody>
      </p:sp>
      <p:sp>
        <p:nvSpPr>
          <p:cNvPr id="151569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 flipH="1">
            <a:off x="4895850" y="3581400"/>
            <a:ext cx="135255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3" name="Line 21"/>
          <p:cNvSpPr>
            <a:spLocks noChangeShapeType="1"/>
          </p:cNvSpPr>
          <p:nvPr/>
        </p:nvSpPr>
        <p:spPr bwMode="auto">
          <a:xfrm flipH="1">
            <a:off x="4895850" y="2590800"/>
            <a:ext cx="120015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4" name="~PP2055.WAV">
            <a:hlinkClick r:id="" action="ppaction://media"/>
          </p:cNvPr>
          <p:cNvPicPr>
            <a:picLocks noRot="1" noChangeAspect="1"/>
          </p:cNvPicPr>
          <p:nvPr>
            <a:wavAudioFile r:embed="rId1" name="~PP20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876550" y="3777734"/>
            <a:ext cx="2019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visit(</a:t>
            </a:r>
            <a:r>
              <a:rPr lang="en-US" dirty="0" err="1" smtClean="0"/>
              <a:t>NodeType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 flipV="1">
            <a:off x="2209800" y="4343400"/>
            <a:ext cx="1219200" cy="762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20564" y="1863318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911060" y="448555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3771900" y="1790700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4895850" y="3663434"/>
            <a:ext cx="685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Calls</a:t>
            </a:r>
            <a:endParaRPr lang="en-US" sz="1400" dirty="0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990600" y="1104900"/>
            <a:ext cx="2209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572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514600" y="2743200"/>
            <a:ext cx="129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NodeType</a:t>
            </a:r>
            <a:endParaRPr lang="en-US" dirty="0"/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0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2</a:t>
            </a:r>
            <a:endParaRPr lang="en-US" dirty="0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6172200" y="2343834"/>
            <a:ext cx="228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Traverser Method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53318"/>
      </p:ext>
    </p:extLst>
  </p:cSld>
  <p:clrMapOvr>
    <a:masterClrMapping/>
  </p:clrMapOvr>
  <p:transition advTm="5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295400"/>
          </a:xfrm>
        </p:spPr>
        <p:txBody>
          <a:bodyPr/>
          <a:lstStyle/>
          <a:p>
            <a:r>
              <a:rPr lang="en-US" sz="2800"/>
              <a:t>Nested Assertions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10200"/>
            <a:ext cx="7620000" cy="381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k: 0 &lt;= k &lt; 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).size():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(j).get(k</a:t>
            </a:r>
            <a:r>
              <a:rPr lang="en-US" sz="1800" dirty="0">
                <a:cs typeface="Times New Roman" pitchFamily="18" charset="0"/>
              </a:rPr>
              <a:t>) != null</a:t>
            </a:r>
            <a:endParaRPr lang="en-US" sz="1800" dirty="0"/>
          </a:p>
          <a:p>
            <a:pPr lvl="2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sp>
        <p:nvSpPr>
          <p:cNvPr id="442379" name="Rectangle 11"/>
          <p:cNvSpPr>
            <a:spLocks noChangeArrowheads="1"/>
          </p:cNvSpPr>
          <p:nvPr/>
        </p:nvSpPr>
        <p:spPr bwMode="auto">
          <a:xfrm>
            <a:off x="228600" y="2286000"/>
            <a:ext cx="85344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 smtClean="0"/>
              <a:t>public</a:t>
            </a:r>
            <a:r>
              <a:rPr lang="en-US" sz="1800" dirty="0" smtClean="0"/>
              <a:t> </a:t>
            </a:r>
            <a:r>
              <a:rPr lang="en-US" sz="1800" b="1" dirty="0"/>
              <a:t>class</a:t>
            </a:r>
            <a:r>
              <a:rPr lang="en-US" sz="1800" dirty="0"/>
              <a:t> </a:t>
            </a:r>
            <a:r>
              <a:rPr lang="en-US" sz="1800" dirty="0" err="1" smtClean="0"/>
              <a:t>AListChecker</a:t>
            </a:r>
            <a:r>
              <a:rPr lang="en-US" sz="1800" dirty="0" smtClean="0"/>
              <a:t> </a:t>
            </a:r>
            <a:r>
              <a:rPr lang="en-US" sz="1800" b="1" dirty="0"/>
              <a:t>implements</a:t>
            </a:r>
            <a:r>
              <a:rPr lang="en-US" sz="1800" dirty="0"/>
              <a:t> </a:t>
            </a:r>
            <a:r>
              <a:rPr lang="en-US" sz="1800" dirty="0" err="1" smtClean="0"/>
              <a:t>ElementChecker</a:t>
            </a:r>
            <a:r>
              <a:rPr lang="en-US" sz="1800" dirty="0" smtClean="0"/>
              <a:t>&lt;List&gt;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dirty="0" err="1"/>
              <a:t>boolean</a:t>
            </a:r>
            <a:r>
              <a:rPr lang="en-US" sz="1800" dirty="0"/>
              <a:t> </a:t>
            </a:r>
            <a:r>
              <a:rPr lang="en-US" sz="1800" dirty="0" smtClean="0"/>
              <a:t>check(List </a:t>
            </a:r>
            <a:r>
              <a:rPr lang="en-US" sz="1800" dirty="0" smtClean="0"/>
              <a:t>children)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b="1" smtClean="0"/>
              <a:t>       return</a:t>
            </a:r>
            <a:r>
              <a:rPr lang="en-US" sz="1800" smtClean="0"/>
              <a:t> </a:t>
            </a:r>
            <a:r>
              <a:rPr lang="en-US" sz="1600" dirty="0" err="1" smtClean="0"/>
              <a:t>asserter.checkUniversal</a:t>
            </a:r>
            <a:r>
              <a:rPr lang="en-US" sz="1600" dirty="0" smtClean="0"/>
              <a:t>(children</a:t>
            </a:r>
            <a:r>
              <a:rPr lang="en-US" sz="1600" dirty="0"/>
              <a:t>, </a:t>
            </a:r>
            <a:r>
              <a:rPr lang="en-US" sz="1600" b="1" dirty="0"/>
              <a:t>new</a:t>
            </a:r>
            <a:r>
              <a:rPr lang="en-US" sz="1600" dirty="0"/>
              <a:t> </a:t>
            </a:r>
            <a:r>
              <a:rPr lang="en-US" sz="1600" dirty="0" err="1"/>
              <a:t>ANonNullChecker</a:t>
            </a:r>
            <a:r>
              <a:rPr lang="en-US" sz="1600" dirty="0"/>
              <a:t>()));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    }</a:t>
            </a:r>
            <a:r>
              <a:rPr lang="en-US" sz="1800" dirty="0"/>
              <a:t>	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}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6019800"/>
            <a:ext cx="6934200" cy="341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/>
              <a:t>AListChecker</a:t>
            </a: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())</a:t>
            </a:r>
            <a:endParaRPr lang="en-US" dirty="0" smtClean="0"/>
          </a:p>
        </p:txBody>
      </p:sp>
      <p:pic>
        <p:nvPicPr>
          <p:cNvPr id="6" name="~PP2282.WAV">
            <a:hlinkClick r:id="" action="ppaction://media"/>
          </p:cNvPr>
          <p:cNvPicPr>
            <a:picLocks noRot="1" noChangeAspect="1"/>
          </p:cNvPicPr>
          <p:nvPr>
            <a:wavAudioFile r:embed="rId2" name="~PP228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4237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Assertion Uses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924800" cy="5410200"/>
          </a:xfrm>
        </p:spPr>
        <p:txBody>
          <a:bodyPr/>
          <a:lstStyle/>
          <a:p>
            <a:r>
              <a:rPr lang="en-US" dirty="0" smtClean="0"/>
              <a:t>Potentially </a:t>
            </a:r>
            <a:r>
              <a:rPr lang="en-US" dirty="0"/>
              <a:t>useful for</a:t>
            </a:r>
          </a:p>
          <a:p>
            <a:pPr lvl="1"/>
            <a:r>
              <a:rPr lang="en-US" dirty="0"/>
              <a:t>specification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formal correctness </a:t>
            </a:r>
          </a:p>
          <a:p>
            <a:pPr lvl="1"/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user-interface automation</a:t>
            </a:r>
            <a:endParaRPr lang="en-US" dirty="0"/>
          </a:p>
        </p:txBody>
      </p:sp>
      <p:pic>
        <p:nvPicPr>
          <p:cNvPr id="6" name="~PP2282.WAV">
            <a:hlinkClick r:id="" action="ppaction://media"/>
          </p:cNvPr>
          <p:cNvPicPr>
            <a:picLocks noRot="1" noChangeAspect="1"/>
          </p:cNvPicPr>
          <p:nvPr>
            <a:wavAudioFile r:embed="rId2" name="~PP228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0291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04800" y="5388114"/>
            <a:ext cx="73914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asserter.assertUniversal</a:t>
            </a:r>
            <a:r>
              <a:rPr lang="en-US" sz="2000" dirty="0" smtClean="0"/>
              <a:t>(b, </a:t>
            </a:r>
            <a:r>
              <a:rPr lang="en-US" sz="2000" dirty="0" err="1" smtClean="0"/>
              <a:t>nonNullChecker</a:t>
            </a:r>
            <a:r>
              <a:rPr lang="en-US" sz="2000" dirty="0" smtClean="0"/>
              <a:t>, “some element of b is null” );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dirty="0" smtClean="0"/>
              <a:t>Actual Library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762000"/>
            <a:ext cx="8610600" cy="4539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java.util.Collection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sz="17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throw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(message);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(element))</a:t>
            </a:r>
            <a:r>
              <a:rPr lang="en-US" sz="1700" b="1" u="sng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throw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sz="1700" b="1" dirty="0" smtClean="0">
                <a:solidFill>
                  <a:srgbClr val="000000"/>
                </a:solidFill>
                <a:latin typeface="Courier New"/>
              </a:rPr>
              <a:t> (message);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7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700" dirty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657600" y="4495800"/>
            <a:ext cx="4495800" cy="2286002"/>
            <a:chOff x="2640" y="1632"/>
            <a:chExt cx="2832" cy="1440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2640" y="1632"/>
              <a:ext cx="1344" cy="100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408" y="2665"/>
              <a:ext cx="2064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Fails regardless of Java options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~PP3315.WAV">
            <a:hlinkClick r:id="" action="ppaction://media"/>
          </p:cNvPr>
          <p:cNvPicPr>
            <a:picLocks noRot="1" noChangeAspect="1"/>
          </p:cNvPicPr>
          <p:nvPr>
            <a:wavAudioFile r:embed="rId2" name="~PP33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Assertions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assert </a:t>
            </a:r>
            <a:r>
              <a:rPr lang="en-US" dirty="0" smtClean="0"/>
              <a:t>&lt;Boolean Expression&gt;</a:t>
            </a:r>
          </a:p>
          <a:p>
            <a:r>
              <a:rPr lang="en-US" b="1" dirty="0" smtClean="0"/>
              <a:t>assert </a:t>
            </a:r>
            <a:r>
              <a:rPr lang="en-US" dirty="0" smtClean="0"/>
              <a:t>&lt;Boolean Expression&gt;: &lt;Value&gt; </a:t>
            </a:r>
          </a:p>
          <a:p>
            <a:r>
              <a:rPr lang="en-US" dirty="0" smtClean="0"/>
              <a:t>Statement can be inserted anywhere to state that some condition should be true</a:t>
            </a:r>
          </a:p>
          <a:p>
            <a:r>
              <a:rPr lang="en-US" dirty="0" smtClean="0"/>
              <a:t>If condition is false, Java throws </a:t>
            </a:r>
            <a:r>
              <a:rPr lang="en-US" dirty="0" err="1" smtClean="0"/>
              <a:t>AssertionError</a:t>
            </a:r>
            <a:r>
              <a:rPr lang="en-US" dirty="0" smtClean="0"/>
              <a:t>, which may be caught by programmer code.</a:t>
            </a:r>
          </a:p>
          <a:p>
            <a:r>
              <a:rPr lang="en-US" dirty="0" smtClean="0"/>
              <a:t>If uncaught, generic message saying assertion failed is printed.</a:t>
            </a:r>
          </a:p>
          <a:p>
            <a:r>
              <a:rPr lang="en-US" dirty="0" smtClean="0"/>
              <a:t>An assertion made at the beginning/end of a statement block (method, loop, if ..) is called its precondition/</a:t>
            </a:r>
            <a:r>
              <a:rPr lang="en-US" dirty="0" err="1" smtClean="0"/>
              <a:t>postcondition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~PP1305.WAV">
            <a:hlinkClick r:id="" action="ppaction://media"/>
          </p:cNvPr>
          <p:cNvPicPr>
            <a:picLocks noRot="1" noChangeAspect="1"/>
          </p:cNvPicPr>
          <p:nvPr>
            <a:wavAudioFile r:embed="rId1" name="~PP130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Language Support</a:t>
            </a:r>
            <a:endParaRPr lang="en-US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274320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Can always define a library with assert(&lt;Boolean Expression&gt;) method that throws a special exception denoting assertion error.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Assertions can be dynamically turned on or off for package or Class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java –ea assignment11.MainClass –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bus.uigen</a:t>
            </a:r>
            <a:r>
              <a:rPr lang="en-US" dirty="0" smtClean="0"/>
              <a:t>…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5029200"/>
            <a:ext cx="8305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myAssert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dirty="0"/>
          </a:p>
        </p:txBody>
      </p:sp>
      <p:pic>
        <p:nvPicPr>
          <p:cNvPr id="6" name="~PP3627.WAV">
            <a:hlinkClick r:id="" action="ppaction://media"/>
          </p:cNvPr>
          <p:cNvPicPr>
            <a:picLocks noRot="1" noChangeAspect="1"/>
          </p:cNvPicPr>
          <p:nvPr>
            <a:wavAudioFile r:embed="rId2" name="~PP362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0531" grpId="0" uiExpand="1" build="p" autoUpdateAnimBg="0"/>
      <p:bldP spid="5" grpId="0" uiExpan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Error vs. Exception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Java assertion failure results in </a:t>
            </a:r>
            <a:r>
              <a:rPr lang="en-US" dirty="0" err="1"/>
              <a:t>AssertionError</a:t>
            </a:r>
            <a:endParaRPr lang="en-US" dirty="0"/>
          </a:p>
          <a:p>
            <a:r>
              <a:rPr lang="en-US" dirty="0"/>
              <a:t>Subclass of Error rather than </a:t>
            </a:r>
            <a:r>
              <a:rPr lang="en-US" dirty="0" err="1"/>
              <a:t>RunTimeException</a:t>
            </a:r>
            <a:endParaRPr lang="en-US" dirty="0"/>
          </a:p>
          <a:p>
            <a:r>
              <a:rPr lang="en-US" dirty="0"/>
              <a:t>Reasoning: </a:t>
            </a:r>
          </a:p>
          <a:p>
            <a:pPr lvl="1"/>
            <a:r>
              <a:rPr lang="en-US" dirty="0"/>
              <a:t>Convention dictates that </a:t>
            </a:r>
            <a:r>
              <a:rPr lang="en-US" dirty="0" smtClean="0"/>
              <a:t>Exception </a:t>
            </a:r>
            <a:r>
              <a:rPr lang="en-US" dirty="0"/>
              <a:t>should be caught</a:t>
            </a:r>
          </a:p>
          <a:p>
            <a:pPr lvl="1"/>
            <a:r>
              <a:rPr lang="en-US" dirty="0"/>
              <a:t>Should “discourage programmers from attempting to recover from assertion failures.”</a:t>
            </a:r>
          </a:p>
          <a:p>
            <a:pPr lvl="2"/>
            <a:r>
              <a:rPr lang="en-US" dirty="0"/>
              <a:t>Might do custom reporting, mail error report etc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AssertionError</a:t>
            </a:r>
            <a:r>
              <a:rPr lang="en-US" dirty="0" smtClean="0"/>
              <a:t> is a subclass of </a:t>
            </a:r>
            <a:r>
              <a:rPr lang="en-US" dirty="0" err="1" smtClean="0"/>
              <a:t>Throwable</a:t>
            </a:r>
            <a:r>
              <a:rPr lang="en-US" dirty="0" smtClean="0"/>
              <a:t> and can indeed be caught</a:t>
            </a:r>
            <a:endParaRPr lang="en-US" dirty="0"/>
          </a:p>
          <a:p>
            <a:pPr lvl="1"/>
            <a:r>
              <a:rPr lang="en-US" dirty="0"/>
              <a:t>Decision was </a:t>
            </a:r>
            <a:r>
              <a:rPr lang="en-US" dirty="0" smtClean="0"/>
              <a:t>controversial</a:t>
            </a:r>
          </a:p>
          <a:p>
            <a:endParaRPr lang="en-US" dirty="0"/>
          </a:p>
          <a:p>
            <a:pPr lvl="1">
              <a:buFontTx/>
              <a:buNone/>
            </a:pPr>
            <a:endParaRPr lang="en-US" dirty="0"/>
          </a:p>
        </p:txBody>
      </p:sp>
      <p:pic>
        <p:nvPicPr>
          <p:cNvPr id="4" name="~PP1972.WAV">
            <a:hlinkClick r:id="" action="ppaction://media"/>
          </p:cNvPr>
          <p:cNvPicPr>
            <a:picLocks noRot="1" noChangeAspect="1"/>
          </p:cNvPicPr>
          <p:nvPr>
            <a:wavAudioFile r:embed="rId2" name="~PP197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984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</a:t>
            </a:r>
            <a:r>
              <a:rPr lang="en-US" sz="3600" dirty="0"/>
              <a:t>Importance</a:t>
            </a:r>
            <a:r>
              <a:rPr lang="en-US" sz="4000" dirty="0"/>
              <a:t> of Being Earnest</a:t>
            </a:r>
          </a:p>
        </p:txBody>
      </p:sp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457200" y="1600200"/>
            <a:ext cx="7848600" cy="42780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class</a:t>
            </a:r>
            <a:r>
              <a:rPr lang="en-US" sz="1600" dirty="0"/>
              <a:t> </a:t>
            </a:r>
            <a:r>
              <a:rPr lang="en-US" sz="1600" dirty="0" err="1"/>
              <a:t>ABankAccount</a:t>
            </a:r>
            <a:r>
              <a:rPr lang="en-US" sz="1600" dirty="0"/>
              <a:t> </a:t>
            </a:r>
            <a:r>
              <a:rPr lang="en-US" sz="1600" b="1" dirty="0"/>
              <a:t>implements</a:t>
            </a:r>
            <a:r>
              <a:rPr lang="en-US" sz="1600" dirty="0"/>
              <a:t> </a:t>
            </a:r>
            <a:r>
              <a:rPr lang="en-US" sz="1600" dirty="0" err="1"/>
              <a:t>BankAccount</a:t>
            </a:r>
            <a:r>
              <a:rPr lang="en-US" sz="1600" dirty="0"/>
              <a:t> {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currentBalance</a:t>
            </a:r>
            <a:r>
              <a:rPr lang="en-US" sz="1600" dirty="0"/>
              <a:t> = 0;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static</a:t>
            </a:r>
            <a:r>
              <a:rPr lang="en-US" sz="1600" dirty="0"/>
              <a:t> </a:t>
            </a:r>
            <a:r>
              <a:rPr lang="en-US" sz="1600" b="1" dirty="0"/>
              <a:t>final</a:t>
            </a:r>
            <a:r>
              <a:rPr lang="en-US" sz="1600" dirty="0"/>
              <a:t> </a:t>
            </a:r>
            <a:r>
              <a:rPr lang="en-US" sz="1600" b="1" dirty="0" err="1"/>
              <a:t>int</a:t>
            </a:r>
            <a:r>
              <a:rPr lang="en-US" sz="1600" dirty="0"/>
              <a:t> MIN_BALANCE = 100;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 </a:t>
            </a:r>
            <a:r>
              <a:rPr lang="en-US" sz="1600" dirty="0" err="1"/>
              <a:t>ABankAccount</a:t>
            </a:r>
            <a:r>
              <a:rPr lang="en-US" sz="1600" dirty="0"/>
              <a:t> (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initialBalance</a:t>
            </a:r>
            <a:r>
              <a:rPr lang="en-US" sz="1600" dirty="0"/>
              <a:t>) </a:t>
            </a:r>
            <a:r>
              <a:rPr lang="en-US" sz="1600" dirty="0" smtClean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600" dirty="0" smtClean="0"/>
              <a:t>		</a:t>
            </a:r>
            <a:r>
              <a:rPr lang="en-US" sz="1600" dirty="0" err="1" smtClean="0"/>
              <a:t>currentBalance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initialBalance</a:t>
            </a:r>
            <a:r>
              <a:rPr lang="en-US" sz="1600" dirty="0" smtClean="0"/>
              <a:t>;</a:t>
            </a:r>
            <a:r>
              <a:rPr lang="en-US" sz="1600" dirty="0"/>
              <a:t>	</a:t>
            </a:r>
            <a:endParaRPr lang="en-US" sz="1600" dirty="0" smtClean="0"/>
          </a:p>
          <a:p>
            <a:pPr algn="l">
              <a:spcBef>
                <a:spcPct val="0"/>
              </a:spcBef>
            </a:pPr>
            <a:r>
              <a:rPr lang="en-US" sz="1600" dirty="0" smtClean="0"/>
              <a:t>	}</a:t>
            </a:r>
          </a:p>
          <a:p>
            <a:pPr>
              <a:spcBef>
                <a:spcPct val="0"/>
              </a:spcBef>
            </a:pPr>
            <a:r>
              <a:rPr lang="en-US" sz="1600" b="1" dirty="0" smtClean="0"/>
              <a:t>	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getCurrentBalance</a:t>
            </a:r>
            <a:r>
              <a:rPr lang="en-US" sz="1600" dirty="0" smtClean="0"/>
              <a:t> 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currentBalance</a:t>
            </a:r>
            <a:r>
              <a:rPr lang="en-US" sz="1600" dirty="0" smtClean="0"/>
              <a:t>;	}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void</a:t>
            </a:r>
            <a:r>
              <a:rPr lang="en-US" sz="1600" dirty="0"/>
              <a:t> deposit (</a:t>
            </a:r>
            <a:r>
              <a:rPr lang="en-US" sz="1600" b="1" dirty="0" err="1"/>
              <a:t>int</a:t>
            </a:r>
            <a:r>
              <a:rPr lang="en-US" sz="1600" dirty="0"/>
              <a:t> amount) </a:t>
            </a:r>
            <a:r>
              <a:rPr lang="en-US" sz="1600" dirty="0" smtClean="0"/>
              <a:t>{</a:t>
            </a:r>
            <a:r>
              <a:rPr lang="en-US" sz="1600" dirty="0" err="1" smtClean="0"/>
              <a:t>currentBalance</a:t>
            </a:r>
            <a:r>
              <a:rPr lang="en-US" sz="1600" dirty="0" smtClean="0"/>
              <a:t> </a:t>
            </a:r>
            <a:r>
              <a:rPr lang="en-US" sz="1600" dirty="0"/>
              <a:t>+= amount</a:t>
            </a:r>
            <a:r>
              <a:rPr lang="en-US" sz="1600" dirty="0" smtClean="0"/>
              <a:t>;}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withdraw (</a:t>
            </a:r>
            <a:r>
              <a:rPr lang="en-US" sz="1600" b="1" dirty="0" err="1"/>
              <a:t>int</a:t>
            </a:r>
            <a:r>
              <a:rPr lang="en-US" sz="1600" dirty="0"/>
              <a:t> amount) </a:t>
            </a:r>
            <a:r>
              <a:rPr lang="en-US" sz="1600" dirty="0" smtClean="0"/>
              <a:t>{		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/>
              <a:t>minNecessaryBalance</a:t>
            </a:r>
            <a:r>
              <a:rPr lang="en-US" sz="1600" dirty="0"/>
              <a:t> = MIN_BALANCE + amount</a:t>
            </a:r>
            <a:r>
              <a:rPr lang="en-US" sz="1600" dirty="0" smtClean="0"/>
              <a:t>; 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	</a:t>
            </a:r>
            <a:r>
              <a:rPr lang="en-US" sz="1600" b="1" dirty="0"/>
              <a:t>if</a:t>
            </a:r>
            <a:r>
              <a:rPr lang="en-US" sz="1600" dirty="0"/>
              <a:t> (</a:t>
            </a:r>
            <a:r>
              <a:rPr lang="en-US" sz="1600" dirty="0" err="1"/>
              <a:t>minNecessaryBalance</a:t>
            </a:r>
            <a:r>
              <a:rPr lang="en-US" sz="1600" dirty="0"/>
              <a:t>  &lt;= </a:t>
            </a:r>
            <a:r>
              <a:rPr lang="en-US" sz="1600" dirty="0" err="1"/>
              <a:t>currentBalance</a:t>
            </a:r>
            <a:r>
              <a:rPr lang="en-US" sz="1600" dirty="0"/>
              <a:t>) </a:t>
            </a:r>
            <a:r>
              <a:rPr lang="en-US" sz="1600" dirty="0" smtClean="0"/>
              <a:t>{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		</a:t>
            </a:r>
            <a:r>
              <a:rPr lang="en-US" sz="1600" dirty="0" err="1"/>
              <a:t>currentBalance</a:t>
            </a:r>
            <a:r>
              <a:rPr lang="en-US" sz="1600" dirty="0"/>
              <a:t> -= amount;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		</a:t>
            </a:r>
            <a:r>
              <a:rPr lang="en-US" sz="1600" b="1" dirty="0"/>
              <a:t>return</a:t>
            </a:r>
            <a:r>
              <a:rPr lang="en-US" sz="1600" dirty="0"/>
              <a:t> </a:t>
            </a:r>
            <a:r>
              <a:rPr lang="en-US" sz="1600" b="1" dirty="0"/>
              <a:t>true</a:t>
            </a:r>
            <a:r>
              <a:rPr lang="en-US" sz="16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	</a:t>
            </a:r>
            <a:r>
              <a:rPr lang="en-US" sz="1600" dirty="0" smtClean="0"/>
              <a:t>} </a:t>
            </a:r>
            <a:r>
              <a:rPr lang="en-US" sz="1600" b="1" dirty="0" smtClean="0"/>
              <a:t>else</a:t>
            </a:r>
            <a:r>
              <a:rPr lang="en-US" sz="1600" dirty="0" smtClean="0"/>
              <a:t> </a:t>
            </a:r>
            <a:r>
              <a:rPr lang="en-US" sz="1600" b="1" dirty="0"/>
              <a:t>return</a:t>
            </a:r>
            <a:r>
              <a:rPr lang="en-US" sz="1600" dirty="0"/>
              <a:t> </a:t>
            </a:r>
            <a:r>
              <a:rPr lang="en-US" sz="1600" b="1" dirty="0"/>
              <a:t>false</a:t>
            </a:r>
            <a:r>
              <a:rPr lang="en-US" sz="16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dirty="0" smtClean="0"/>
              <a:t>}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	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}</a:t>
            </a:r>
          </a:p>
        </p:txBody>
      </p:sp>
      <p:pic>
        <p:nvPicPr>
          <p:cNvPr id="4" name="~PP3453.WAV">
            <a:hlinkClick r:id="" action="ppaction://media"/>
          </p:cNvPr>
          <p:cNvPicPr>
            <a:picLocks noRot="1" noChangeAspect="1"/>
          </p:cNvPicPr>
          <p:nvPr>
            <a:wavAudioFile r:embed="rId1" name="~PP34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</a:t>
            </a:r>
            <a:r>
              <a:rPr lang="en-US" sz="3600" dirty="0"/>
              <a:t>Importance</a:t>
            </a:r>
            <a:r>
              <a:rPr lang="en-US" sz="4000" dirty="0"/>
              <a:t> of Being Earnest</a:t>
            </a:r>
          </a:p>
        </p:txBody>
      </p:sp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381000" y="1676400"/>
            <a:ext cx="78486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 dirty="0"/>
              <a:t>		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</a:t>
            </a:r>
            <a:r>
              <a:rPr lang="en-US" sz="1600" dirty="0" err="1"/>
              <a:t>safeWithdraw</a:t>
            </a:r>
            <a:r>
              <a:rPr lang="en-US" sz="1600" dirty="0"/>
              <a:t> (</a:t>
            </a:r>
            <a:r>
              <a:rPr lang="en-US" sz="1600" b="1" dirty="0" err="1"/>
              <a:t>int</a:t>
            </a:r>
            <a:r>
              <a:rPr lang="en-US" sz="1600" dirty="0"/>
              <a:t> amount) {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     </a:t>
            </a:r>
            <a:r>
              <a:rPr lang="en-US" sz="1600" dirty="0" smtClean="0"/>
              <a:t>	</a:t>
            </a:r>
            <a:r>
              <a:rPr lang="en-US" sz="1600" b="1" dirty="0" smtClean="0"/>
              <a:t>assert</a:t>
            </a:r>
            <a:r>
              <a:rPr lang="en-US" sz="1600" dirty="0" smtClean="0"/>
              <a:t> amount </a:t>
            </a:r>
            <a:r>
              <a:rPr lang="en-US" sz="1600" dirty="0"/>
              <a:t>&gt; </a:t>
            </a:r>
            <a:r>
              <a:rPr lang="en-US" sz="1600" dirty="0" smtClean="0"/>
              <a:t>0: </a:t>
            </a:r>
            <a:r>
              <a:rPr lang="en-US" sz="1600" dirty="0"/>
              <a:t>"amount &lt; 0</a:t>
            </a:r>
            <a:r>
              <a:rPr lang="en-US" sz="1600" dirty="0" smtClean="0"/>
              <a:t>";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dirty="0"/>
              <a:t>	     </a:t>
            </a:r>
            <a:r>
              <a:rPr lang="en-US" sz="1600" dirty="0" smtClean="0"/>
              <a:t>	</a:t>
            </a:r>
            <a:r>
              <a:rPr lang="en-US" sz="1600" b="1" dirty="0" err="1" smtClean="0"/>
              <a:t>boolean</a:t>
            </a:r>
            <a:r>
              <a:rPr lang="en-US" sz="1600" dirty="0" smtClean="0"/>
              <a:t> </a:t>
            </a:r>
            <a:r>
              <a:rPr lang="en-US" sz="1600" dirty="0" err="1"/>
              <a:t>retVal</a:t>
            </a:r>
            <a:r>
              <a:rPr lang="en-US" sz="1600" dirty="0"/>
              <a:t> = withdraw(amount);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     </a:t>
            </a:r>
            <a:r>
              <a:rPr lang="en-US" sz="1600" dirty="0" smtClean="0"/>
              <a:t>	</a:t>
            </a:r>
            <a:r>
              <a:rPr lang="en-US" sz="1600" b="1" dirty="0" smtClean="0"/>
              <a:t>assert</a:t>
            </a:r>
            <a:r>
              <a:rPr lang="en-US" sz="1600" dirty="0" smtClean="0"/>
              <a:t> </a:t>
            </a:r>
            <a:r>
              <a:rPr lang="en-US" sz="1600" dirty="0" err="1" smtClean="0"/>
              <a:t>currentBalance</a:t>
            </a:r>
            <a:r>
              <a:rPr lang="en-US" sz="1600" dirty="0" smtClean="0"/>
              <a:t> </a:t>
            </a:r>
            <a:r>
              <a:rPr lang="en-US" sz="1600" dirty="0"/>
              <a:t>&gt;= </a:t>
            </a:r>
            <a:r>
              <a:rPr lang="en-US" sz="1600" dirty="0" smtClean="0"/>
              <a:t>MIN_BALANCE: </a:t>
            </a:r>
            <a:r>
              <a:rPr lang="en-US" sz="1600" dirty="0"/>
              <a:t>"</a:t>
            </a:r>
            <a:r>
              <a:rPr lang="en-US" sz="1600" dirty="0" err="1"/>
              <a:t>currentBalance</a:t>
            </a:r>
            <a:r>
              <a:rPr lang="en-US" sz="1600" dirty="0"/>
              <a:t> &lt; MIN_BALANCE");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     </a:t>
            </a:r>
            <a:r>
              <a:rPr lang="en-US" sz="1600" dirty="0" smtClean="0"/>
              <a:t>	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/>
              <a:t>retVal</a:t>
            </a:r>
            <a:r>
              <a:rPr lang="en-US" sz="16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}	</a:t>
            </a:r>
          </a:p>
          <a:p>
            <a:pPr algn="l">
              <a:spcBef>
                <a:spcPct val="0"/>
              </a:spcBef>
            </a:pPr>
            <a:endParaRPr lang="en-US" sz="1600" dirty="0"/>
          </a:p>
        </p:txBody>
      </p:sp>
      <p:pic>
        <p:nvPicPr>
          <p:cNvPr id="4" name="~PP2899.WAV">
            <a:hlinkClick r:id="" action="ppaction://media"/>
          </p:cNvPr>
          <p:cNvPicPr>
            <a:picLocks noRot="1" noChangeAspect="1"/>
          </p:cNvPicPr>
          <p:nvPr>
            <a:wavAudioFile r:embed="rId1" name="~PP289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Importance of Being Earnest</a:t>
            </a:r>
            <a:endParaRPr lang="en-US" dirty="0"/>
          </a:p>
        </p:txBody>
      </p:sp>
      <p:pic>
        <p:nvPicPr>
          <p:cNvPr id="4464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6934200" cy="23193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64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733800"/>
            <a:ext cx="5105400" cy="1485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5486400"/>
            <a:ext cx="3886200" cy="13192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" name="~PP3519.WAV">
            <a:hlinkClick r:id="" action="ppaction://media"/>
          </p:cNvPr>
          <p:cNvPicPr>
            <a:picLocks noRot="1" noChangeAspect="1"/>
          </p:cNvPicPr>
          <p:nvPr>
            <a:wavAudioFile r:embed="rId2" name="~PP3519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Importance of Being Earnest</a:t>
            </a:r>
            <a:endParaRPr lang="en-US" dirty="0"/>
          </a:p>
        </p:txBody>
      </p:sp>
      <p:pic>
        <p:nvPicPr>
          <p:cNvPr id="4474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95400"/>
            <a:ext cx="5486400" cy="1835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74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429000"/>
            <a:ext cx="3352800" cy="1449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74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257800"/>
            <a:ext cx="3429000" cy="1362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" name="~PP552.WAV">
            <a:hlinkClick r:id="" action="ppaction://media"/>
          </p:cNvPr>
          <p:cNvPicPr>
            <a:picLocks noRot="1" noChangeAspect="1"/>
          </p:cNvPicPr>
          <p:nvPr>
            <a:wavAudioFile r:embed="rId2" name="~PP552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Importance of Being Earnest</a:t>
            </a:r>
            <a:endParaRPr lang="en-US" dirty="0"/>
          </a:p>
        </p:txBody>
      </p:sp>
      <p:pic>
        <p:nvPicPr>
          <p:cNvPr id="4485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95400"/>
            <a:ext cx="5486400" cy="1835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85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352800"/>
            <a:ext cx="4724400" cy="1703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485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5334000"/>
            <a:ext cx="3810000" cy="1387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29200" y="3962405"/>
            <a:ext cx="3657600" cy="369888"/>
            <a:chOff x="3168" y="2496"/>
            <a:chExt cx="2304" cy="233"/>
          </a:xfrm>
        </p:grpSpPr>
        <p:sp>
          <p:nvSpPr>
            <p:cNvPr id="448520" name="Line 8"/>
            <p:cNvSpPr>
              <a:spLocks noChangeShapeType="1"/>
            </p:cNvSpPr>
            <p:nvPr/>
          </p:nvSpPr>
          <p:spPr bwMode="auto">
            <a:xfrm flipH="1">
              <a:off x="3168" y="2640"/>
              <a:ext cx="960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8521" name="Text Box 9"/>
            <p:cNvSpPr txBox="1">
              <a:spLocks noChangeArrowheads="1"/>
            </p:cNvSpPr>
            <p:nvPr/>
          </p:nvSpPr>
          <p:spPr bwMode="auto">
            <a:xfrm>
              <a:off x="4080" y="2496"/>
              <a:ext cx="139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 err="1"/>
                <a:t>Integer.MAX_INT</a:t>
              </a:r>
              <a:endParaRPr lang="en-US" dirty="0"/>
            </a:p>
          </p:txBody>
        </p:sp>
      </p:grpSp>
      <p:pic>
        <p:nvPicPr>
          <p:cNvPr id="9" name="~PP3576.WAV">
            <a:hlinkClick r:id="" action="ppaction://media"/>
          </p:cNvPr>
          <p:cNvPicPr>
            <a:picLocks noRot="1" noChangeAspect="1"/>
          </p:cNvPicPr>
          <p:nvPr>
            <a:wavAudioFile r:embed="rId2" name="~PP3576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Importance of Being Earnest</a:t>
            </a:r>
            <a:endParaRPr lang="en-US" dirty="0"/>
          </a:p>
        </p:txBody>
      </p:sp>
      <p:pic>
        <p:nvPicPr>
          <p:cNvPr id="4495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4876800" cy="1716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" name="~PP3386.WAV">
            <a:hlinkClick r:id="" action="ppaction://media"/>
          </p:cNvPr>
          <p:cNvPicPr>
            <a:picLocks noRot="1" noChangeAspect="1"/>
          </p:cNvPicPr>
          <p:nvPr>
            <a:wavAudioFile r:embed="rId1" name="~PP338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Expressing Assertions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Natural language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collection element is null.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All collection elements are not odd.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All collection elements are either </a:t>
            </a:r>
            <a:r>
              <a:rPr lang="en-US" sz="2400" dirty="0"/>
              <a:t>odd or positive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Easy </a:t>
            </a:r>
            <a:r>
              <a:rPr lang="en-US" sz="2400" dirty="0"/>
              <a:t>to read but ambiguous.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Programming language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Library or language constructs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Executable, unambiguous but language-dependent and awkward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Useful for debugging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Specification cannot be done before language decided.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Mathematical language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Unambiguous</a:t>
            </a:r>
            <a:r>
              <a:rPr lang="en-US" sz="2400" dirty="0"/>
              <a:t>, time tested, convenient but not </a:t>
            </a:r>
            <a:r>
              <a:rPr lang="en-US" sz="2400" dirty="0" smtClean="0"/>
              <a:t>executable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 smtClean="0">
                <a:cs typeface="Times New Roman" pitchFamily="18" charset="0"/>
              </a:rPr>
              <a:t>j: 0 &lt;= j &lt; </a:t>
            </a:r>
            <a:r>
              <a:rPr lang="en-US" sz="2400" dirty="0" err="1" smtClean="0">
                <a:cs typeface="Times New Roman" pitchFamily="18" charset="0"/>
              </a:rPr>
              <a:t>b.size</a:t>
            </a:r>
            <a:r>
              <a:rPr lang="en-US" sz="2400" dirty="0" smtClean="0">
                <a:cs typeface="Times New Roman" pitchFamily="18" charset="0"/>
              </a:rPr>
              <a:t>() 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(j) != null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~PP3244.WAV">
            <a:hlinkClick r:id="" action="ppaction://media"/>
          </p:cNvPr>
          <p:cNvPicPr>
            <a:picLocks noRot="1" noChangeAspect="1"/>
          </p:cNvPicPr>
          <p:nvPr>
            <a:wavAudioFile r:embed="rId2" name="~PP324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8787" grpId="0" build="p" bldLvl="3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Importance of Being Earnest</a:t>
            </a:r>
            <a:endParaRPr lang="en-US" dirty="0"/>
          </a:p>
        </p:txBody>
      </p:sp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5" cstate="print"/>
          <a:srcRect r="8415" b="17392"/>
          <a:stretch>
            <a:fillRect/>
          </a:stretch>
        </p:blipFill>
        <p:spPr bwMode="auto">
          <a:xfrm>
            <a:off x="0" y="1066800"/>
            <a:ext cx="8915400" cy="5791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334000" y="2362200"/>
            <a:ext cx="18288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267200" y="4876800"/>
            <a:ext cx="3886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Most significant but of positive (negative) numbers is 0(1)</a:t>
            </a:r>
            <a:endParaRPr lang="en-US" dirty="0"/>
          </a:p>
        </p:txBody>
      </p:sp>
      <p:pic>
        <p:nvPicPr>
          <p:cNvPr id="6" name="~PP2239.WAV">
            <a:hlinkClick r:id="" action="ppaction://media"/>
          </p:cNvPr>
          <p:cNvPicPr>
            <a:picLocks noRot="1" noChangeAspect="1"/>
          </p:cNvPicPr>
          <p:nvPr>
            <a:wavAudioFile r:embed="rId2" name="~PP2239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Importance of Being Earnest</a:t>
            </a:r>
            <a:endParaRPr lang="en-US" dirty="0"/>
          </a:p>
        </p:txBody>
      </p:sp>
      <p:pic>
        <p:nvPicPr>
          <p:cNvPr id="45159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295400"/>
            <a:ext cx="4191000" cy="16494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5159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048000"/>
            <a:ext cx="4419600" cy="16446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5159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749800"/>
            <a:ext cx="3352800" cy="210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" name="~PP1689.WAV">
            <a:hlinkClick r:id="" action="ppaction://media"/>
          </p:cNvPr>
          <p:cNvPicPr>
            <a:picLocks noRot="1" noChangeAspect="1"/>
          </p:cNvPicPr>
          <p:nvPr>
            <a:wavAudioFile r:embed="rId2" name="~PP1689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Importance of Being Earnest</a:t>
            </a:r>
            <a:endParaRPr lang="en-US" sz="3200" dirty="0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00600" y="2895600"/>
            <a:ext cx="2895600" cy="1524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Google for “integer overflow security”</a:t>
            </a:r>
          </a:p>
        </p:txBody>
      </p:sp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4" cstate="print"/>
          <a:srcRect t="12267" r="59102" b="27769"/>
          <a:stretch>
            <a:fillRect/>
          </a:stretch>
        </p:blipFill>
        <p:spPr bwMode="auto">
          <a:xfrm>
            <a:off x="457200" y="1524000"/>
            <a:ext cx="4724400" cy="5070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~PP1331.WAV">
            <a:hlinkClick r:id="" action="ppaction://media"/>
          </p:cNvPr>
          <p:cNvPicPr>
            <a:picLocks noRot="1" noChangeAspect="1"/>
          </p:cNvPicPr>
          <p:nvPr>
            <a:wavAudioFile r:embed="rId1" name="~PP13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~PP674.WAV">
            <a:hlinkClick r:id="" action="ppaction://media"/>
          </p:cNvPr>
          <p:cNvPicPr>
            <a:picLocks noRot="1" noChangeAspect="1"/>
          </p:cNvPicPr>
          <p:nvPr>
            <a:wavAudioFile r:embed="rId1" name="~PP67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inaccessible variables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cs typeface="Times New Roman" pitchFamily="18" charset="0"/>
              </a:rPr>
              <a:t>Syntax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cs typeface="Times New Roman" pitchFamily="18" charset="0"/>
              </a:rPr>
              <a:t>Qx:D</a:t>
            </a:r>
            <a:r>
              <a:rPr lang="en-US" sz="2400" dirty="0">
                <a:cs typeface="Times New Roman" pitchFamily="18" charset="0"/>
              </a:rPr>
              <a:t>(x):P(x)</a:t>
            </a:r>
            <a:r>
              <a:rPr lang="en-US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How to describe D(x) and P(x)?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pass expression string as variables involved have no meaning to library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Will pass one argument describing the domain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Collection of elements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Another argument describing the </a:t>
            </a:r>
            <a:r>
              <a:rPr lang="en-US" sz="2400" dirty="0" err="1"/>
              <a:t>subproposition</a:t>
            </a:r>
            <a:r>
              <a:rPr lang="en-US" sz="2400" dirty="0"/>
              <a:t> to be evaluated for each domain element.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Asserter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86106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java.util.Collection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(element))</a:t>
            </a:r>
            <a:r>
              <a:rPr lang="en-US" b="1" u="sng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AssertionError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Asserter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8610600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java.util.Collection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elements, …, String message)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assert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(elements, …, message);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message)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    assert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!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(elements, …, message)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(…)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(…)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 true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 false;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Goal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5410200"/>
            <a:ext cx="4724400" cy="762000"/>
          </a:xfrm>
        </p:spPr>
        <p:txBody>
          <a:bodyPr/>
          <a:lstStyle/>
          <a:p>
            <a:r>
              <a:rPr lang="en-US" sz="2800"/>
              <a:t>Need to fill the …</a:t>
            </a:r>
          </a:p>
          <a:p>
            <a:pPr>
              <a:buFontTx/>
              <a:buNone/>
            </a:pPr>
            <a:endParaRPr lang="en-US" sz="280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8305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java.util.Collection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83058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inaccessible variables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cs typeface="Times New Roman" pitchFamily="18" charset="0"/>
              </a:rPr>
              <a:t>Syntax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cs typeface="Times New Roman" pitchFamily="18" charset="0"/>
              </a:rPr>
              <a:t>Qx:D</a:t>
            </a:r>
            <a:r>
              <a:rPr lang="en-US" sz="2400" dirty="0">
                <a:cs typeface="Times New Roman" pitchFamily="18" charset="0"/>
              </a:rPr>
              <a:t>(x):P(x)</a:t>
            </a:r>
            <a:r>
              <a:rPr lang="en-US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dirty="0"/>
              <a:t> 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How to describe D(x) and P(x)?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pass expression string as variables involved have no meaning to library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Will pass one argument describing the domain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Collection of elements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Another argument describing the </a:t>
            </a:r>
            <a:r>
              <a:rPr lang="en-US" sz="2400" dirty="0" err="1"/>
              <a:t>subproposition</a:t>
            </a:r>
            <a:r>
              <a:rPr lang="en-US" sz="2400" dirty="0"/>
              <a:t> to be evaluated for each domain element.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Propositional Calculus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8486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Logic operators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not, and, or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We will use Java syntax.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Quantifiers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Universal (</a:t>
            </a: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/>
              <a:t> 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Existential (</a:t>
            </a: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/>
              <a:t> 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Propositional variables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Program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Others: Recording, Quantifier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Propositions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Boolean expressions involving operators, variables, and quantifiers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Simple/quantified propositions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Do not use/use quantifiers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2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38600" y="2209800"/>
            <a:ext cx="3962400" cy="1089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 smtClean="0">
                <a:cs typeface="Times New Roman" pitchFamily="18" charset="0"/>
              </a:rPr>
              <a:t>j: 0 &lt;= j &lt; </a:t>
            </a:r>
            <a:r>
              <a:rPr lang="en-US" sz="2400" dirty="0" err="1" smtClean="0">
                <a:cs typeface="Times New Roman" pitchFamily="18" charset="0"/>
              </a:rPr>
              <a:t>b.size</a:t>
            </a:r>
            <a:r>
              <a:rPr lang="en-US" sz="2400" dirty="0" smtClean="0">
                <a:cs typeface="Times New Roman" pitchFamily="18" charset="0"/>
              </a:rPr>
              <a:t>() 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(j) != null &amp;&amp;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(j) != </a:t>
            </a:r>
            <a:r>
              <a:rPr lang="en-US" sz="2400" dirty="0" err="1" smtClean="0">
                <a:cs typeface="Times New Roman" pitchFamily="18" charset="0"/>
              </a:rPr>
              <a:t>a.get</a:t>
            </a:r>
            <a:r>
              <a:rPr lang="en-US" sz="2400" dirty="0" smtClean="0">
                <a:cs typeface="Times New Roman" pitchFamily="18" charset="0"/>
              </a:rPr>
              <a:t>(0)</a:t>
            </a:r>
            <a:endParaRPr lang="en-US" sz="24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90800" y="2743200"/>
            <a:ext cx="1981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2438400"/>
            <a:ext cx="1600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419600" y="2667000"/>
            <a:ext cx="1600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28800" y="1676400"/>
            <a:ext cx="5105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90800" y="3124200"/>
            <a:ext cx="35052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495800" y="2590800"/>
            <a:ext cx="2743200" cy="685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38600" y="2209800"/>
            <a:ext cx="3962400" cy="1066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2438400" y="3810000"/>
            <a:ext cx="22860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9" idx="3"/>
          </p:cNvCxnSpPr>
          <p:nvPr/>
        </p:nvCxnSpPr>
        <p:spPr>
          <a:xfrm flipV="1">
            <a:off x="1981200" y="2933700"/>
            <a:ext cx="5257800" cy="255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~PP2822.WAV">
            <a:hlinkClick r:id="" action="ppaction://media"/>
          </p:cNvPr>
          <p:cNvPicPr>
            <a:picLocks noRot="1" noChangeAspect="1"/>
          </p:cNvPicPr>
          <p:nvPr>
            <a:wavAudioFile r:embed="rId2" name="~PP282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9811" grpId="0" uiExpand="1" build="p" bldLvl="3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describe domain?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>
                <a:cs typeface="Times New Roman" pitchFamily="18" charset="0"/>
              </a:rPr>
              <a:t>Syntax</a:t>
            </a:r>
          </a:p>
          <a:p>
            <a:pPr lvl="1"/>
            <a:r>
              <a:rPr lang="en-US" sz="2400" dirty="0" err="1">
                <a:cs typeface="Times New Roman" pitchFamily="18" charset="0"/>
              </a:rPr>
              <a:t>Qx:D</a:t>
            </a:r>
            <a:r>
              <a:rPr lang="en-US" sz="2400" dirty="0">
                <a:cs typeface="Times New Roman" pitchFamily="18" charset="0"/>
              </a:rPr>
              <a:t>(x):P(x)</a:t>
            </a:r>
            <a:r>
              <a:rPr lang="en-US" sz="2400" dirty="0"/>
              <a:t> </a:t>
            </a:r>
          </a:p>
          <a:p>
            <a:pPr lvl="1"/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1"/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400" dirty="0">
              <a:cs typeface="Times New Roman" pitchFamily="18" charset="0"/>
            </a:endParaRPr>
          </a:p>
          <a:p>
            <a:r>
              <a:rPr lang="en-US" sz="2800" dirty="0"/>
              <a:t>Domain can be</a:t>
            </a:r>
          </a:p>
          <a:p>
            <a:pPr lvl="1"/>
            <a:r>
              <a:rPr lang="en-US" sz="2400" dirty="0"/>
              <a:t>Array, Vector, </a:t>
            </a:r>
            <a:r>
              <a:rPr lang="en-US" sz="2400" dirty="0" err="1"/>
              <a:t>StringHistory</a:t>
            </a:r>
            <a:r>
              <a:rPr lang="en-US" sz="2400" dirty="0"/>
              <a:t>, …</a:t>
            </a:r>
          </a:p>
          <a:p>
            <a:r>
              <a:rPr lang="en-US" sz="2800" dirty="0"/>
              <a:t>Need a common interface to describe elements</a:t>
            </a:r>
          </a:p>
          <a:p>
            <a:pPr lvl="1"/>
            <a:r>
              <a:rPr lang="en-US" sz="2400" dirty="0" err="1" smtClean="0"/>
              <a:t>java.util.Iterator</a:t>
            </a:r>
            <a:endParaRPr lang="en-US" sz="2400" dirty="0"/>
          </a:p>
          <a:p>
            <a:pPr>
              <a:buFontTx/>
              <a:buNone/>
            </a:pPr>
            <a:endParaRPr lang="en-US" sz="2800" dirty="0"/>
          </a:p>
          <a:p>
            <a:pPr lvl="2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the Domain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886200"/>
            <a:ext cx="883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sserter.assertUniversal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B.iterate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(), …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"Some element of B is null");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asserter.assertExistential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B.iterate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(), …, "All elements of B are null");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5715000"/>
            <a:ext cx="1657826" cy="34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dirty="0" smtClean="0"/>
              <a:t>Need to fill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Describing the Domain Using Method Parameters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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)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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)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886200"/>
            <a:ext cx="883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sserter.assertUniversal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B.iterate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(), …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"Some element of B is null");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asserter.assertExistential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B.iterate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(), …, "All elements of B are null");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5715000"/>
            <a:ext cx="1657826" cy="34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dirty="0" smtClean="0"/>
              <a:t>Need to fill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the Domain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83058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Describing the domain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57800"/>
            <a:ext cx="8839200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/>
              <a:t>AnAsserter.assert</a:t>
            </a:r>
            <a:r>
              <a:rPr lang="en-US" sz="2000" dirty="0"/>
              <a:t>(</a:t>
            </a:r>
            <a:r>
              <a:rPr lang="en-US" sz="2000" dirty="0" err="1"/>
              <a:t>AQuantifier.forAll</a:t>
            </a:r>
            <a:r>
              <a:rPr lang="en-US" sz="2000" dirty="0"/>
              <a:t>(</a:t>
            </a:r>
            <a:r>
              <a:rPr lang="en-US" sz="2000" dirty="0" err="1"/>
              <a:t>B.elements</a:t>
            </a:r>
            <a:r>
              <a:rPr lang="en-US" sz="2000" dirty="0"/>
              <a:t>(), …</a:t>
            </a:r>
            <a:r>
              <a:rPr lang="en-US" sz="2000" b="1" dirty="0"/>
              <a:t>, </a:t>
            </a:r>
            <a:r>
              <a:rPr lang="en-US" sz="2000" dirty="0"/>
              <a:t> "Some element of B is null");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/>
              <a:t>AnAsserter.assert</a:t>
            </a:r>
            <a:r>
              <a:rPr lang="en-US" sz="2000" dirty="0"/>
              <a:t>(</a:t>
            </a:r>
            <a:r>
              <a:rPr lang="en-US" sz="2000" dirty="0" err="1"/>
              <a:t>AQuantifier.thereExists</a:t>
            </a:r>
            <a:r>
              <a:rPr lang="en-US" sz="2000" dirty="0"/>
              <a:t>(</a:t>
            </a:r>
            <a:r>
              <a:rPr lang="en-US" sz="2000" dirty="0" err="1"/>
              <a:t>b.elements</a:t>
            </a:r>
            <a:r>
              <a:rPr lang="en-US" sz="2000" dirty="0"/>
              <a:t>(), …, "All elements of B are null");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Need to fill …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8915400" cy="3416320"/>
          </a:xfrm>
          <a:prstGeom prst="rect">
            <a:avLst/>
          </a:prstGeom>
          <a:solidFill>
            <a:srgbClr val="FFCCCC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>
                <a:cs typeface="Times New Roman" pitchFamily="18" charset="0"/>
              </a:rPr>
              <a:t>package</a:t>
            </a:r>
            <a:r>
              <a:rPr lang="en-US" dirty="0">
                <a:cs typeface="Times New Roman" pitchFamily="18" charset="0"/>
              </a:rPr>
              <a:t> assertions;</a:t>
            </a:r>
          </a:p>
          <a:p>
            <a:pPr algn="l">
              <a:spcBef>
                <a:spcPct val="0"/>
              </a:spcBef>
            </a:pPr>
            <a:r>
              <a:rPr lang="en-US" b="1" dirty="0">
                <a:cs typeface="Times New Roman" pitchFamily="18" charset="0"/>
              </a:rPr>
              <a:t>import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java.util.Enumeration</a:t>
            </a:r>
            <a:r>
              <a:rPr lang="en-US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class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AQuantifier</a:t>
            </a:r>
            <a:r>
              <a:rPr lang="en-US" dirty="0">
                <a:cs typeface="Times New Roman" pitchFamily="18" charset="0"/>
              </a:rPr>
              <a:t> {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</a:t>
            </a:r>
            <a:r>
              <a:rPr lang="en-US" b="1" dirty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static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boolean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forAll</a:t>
            </a:r>
            <a:r>
              <a:rPr lang="en-US" dirty="0">
                <a:cs typeface="Times New Roman" pitchFamily="18" charset="0"/>
              </a:rPr>
              <a:t> ((Enumeration domain, …) {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	</a:t>
            </a:r>
            <a:r>
              <a:rPr lang="en-US" b="1" dirty="0" smtClean="0">
                <a:cs typeface="Times New Roman" pitchFamily="18" charset="0"/>
              </a:rPr>
              <a:t>for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n-US" dirty="0" err="1">
                <a:cs typeface="Times New Roman" pitchFamily="18" charset="0"/>
              </a:rPr>
              <a:t>domain.hasMoreElements</a:t>
            </a:r>
            <a:r>
              <a:rPr lang="en-US" dirty="0">
                <a:cs typeface="Times New Roman" pitchFamily="18" charset="0"/>
              </a:rPr>
              <a:t>())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     		</a:t>
            </a:r>
            <a:r>
              <a:rPr lang="en-US" b="1" dirty="0">
                <a:cs typeface="Times New Roman" pitchFamily="18" charset="0"/>
              </a:rPr>
              <a:t>…</a:t>
            </a:r>
            <a:endParaRPr lang="en-US" dirty="0">
              <a:cs typeface="Times New Roman" pitchFamily="18" charset="0"/>
            </a:endParaRP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</a:t>
            </a:r>
            <a:r>
              <a:rPr lang="en-US" b="1" dirty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static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boolean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thereExists</a:t>
            </a:r>
            <a:r>
              <a:rPr lang="en-US" dirty="0">
                <a:cs typeface="Times New Roman" pitchFamily="18" charset="0"/>
              </a:rPr>
              <a:t> ((Enumeration domain, …) {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	 </a:t>
            </a:r>
            <a:r>
              <a:rPr lang="en-US" b="1" dirty="0" smtClean="0">
                <a:cs typeface="Times New Roman" pitchFamily="18" charset="0"/>
              </a:rPr>
              <a:t>for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n-US" dirty="0" err="1">
                <a:cs typeface="Times New Roman" pitchFamily="18" charset="0"/>
              </a:rPr>
              <a:t>domain.hasMoreElements</a:t>
            </a:r>
            <a:r>
              <a:rPr lang="en-US" dirty="0">
                <a:cs typeface="Times New Roman" pitchFamily="18" charset="0"/>
              </a:rPr>
              <a:t>())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     		</a:t>
            </a:r>
            <a:r>
              <a:rPr lang="en-US" b="1" dirty="0">
                <a:cs typeface="Times New Roman" pitchFamily="18" charset="0"/>
              </a:rPr>
              <a:t>…</a:t>
            </a:r>
            <a:endParaRPr lang="en-US" dirty="0">
              <a:cs typeface="Times New Roman" pitchFamily="18" charset="0"/>
            </a:endParaRP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describe Subproposition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7924800" cy="5178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cs typeface="Times New Roman" pitchFamily="18" charset="0"/>
              </a:rPr>
              <a:t>Syntax</a:t>
            </a:r>
          </a:p>
          <a:p>
            <a:pPr lvl="1">
              <a:lnSpc>
                <a:spcPct val="80000"/>
              </a:lnSpc>
            </a:pPr>
            <a:r>
              <a:rPr lang="en-US" sz="2000" dirty="0" err="1">
                <a:cs typeface="Times New Roman" pitchFamily="18" charset="0"/>
              </a:rPr>
              <a:t>Qx:D</a:t>
            </a:r>
            <a:r>
              <a:rPr lang="en-US" sz="2000" dirty="0">
                <a:cs typeface="Times New Roman" pitchFamily="18" charset="0"/>
              </a:rPr>
              <a:t>(x):P(x)</a:t>
            </a:r>
            <a:r>
              <a:rPr lang="en-US" sz="20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000" dirty="0">
                <a:cs typeface="Times New Roman" pitchFamily="18" charset="0"/>
              </a:rPr>
              <a:t>j: 0 &lt;= j &lt; </a:t>
            </a:r>
            <a:r>
              <a:rPr lang="en-US" sz="2000" dirty="0" err="1">
                <a:cs typeface="Times New Roman" pitchFamily="18" charset="0"/>
              </a:rPr>
              <a:t>b.size</a:t>
            </a:r>
            <a:r>
              <a:rPr lang="en-US" sz="2000" dirty="0">
                <a:cs typeface="Times New Roman" pitchFamily="18" charset="0"/>
              </a:rPr>
              <a:t>():  </a:t>
            </a:r>
            <a:r>
              <a:rPr lang="en-US" sz="2000" dirty="0" err="1" smtClean="0">
                <a:cs typeface="Times New Roman" pitchFamily="18" charset="0"/>
              </a:rPr>
              <a:t>b.get</a:t>
            </a:r>
            <a:r>
              <a:rPr lang="en-US" sz="2000" dirty="0" smtClean="0">
                <a:cs typeface="Times New Roman" pitchFamily="18" charset="0"/>
              </a:rPr>
              <a:t>(j</a:t>
            </a:r>
            <a:r>
              <a:rPr lang="en-US" sz="20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0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000" dirty="0">
                <a:cs typeface="Times New Roman" pitchFamily="18" charset="0"/>
              </a:rPr>
              <a:t>j: 0 &lt;= j &lt; </a:t>
            </a:r>
            <a:r>
              <a:rPr lang="en-US" sz="2000" dirty="0" err="1">
                <a:cs typeface="Times New Roman" pitchFamily="18" charset="0"/>
              </a:rPr>
              <a:t>b.size</a:t>
            </a:r>
            <a:r>
              <a:rPr lang="en-US" sz="2000" dirty="0">
                <a:cs typeface="Times New Roman" pitchFamily="18" charset="0"/>
              </a:rPr>
              <a:t>(): </a:t>
            </a:r>
            <a:r>
              <a:rPr lang="en-US" sz="2000" dirty="0" err="1" smtClean="0">
                <a:cs typeface="Times New Roman" pitchFamily="18" charset="0"/>
              </a:rPr>
              <a:t>b.get</a:t>
            </a:r>
            <a:r>
              <a:rPr lang="en-US" sz="2000" dirty="0" smtClean="0">
                <a:cs typeface="Times New Roman" pitchFamily="18" charset="0"/>
              </a:rPr>
              <a:t>(j</a:t>
            </a:r>
            <a:r>
              <a:rPr lang="en-US" sz="20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000" dirty="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Cannot pass expression string as variables involved have no meaning to library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But can pass function that evaluates it.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err="1"/>
              <a:t>isNotNull</a:t>
            </a:r>
            <a:r>
              <a:rPr lang="en-US" sz="2000" dirty="0"/>
              <a:t>(Object element) {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 b="1" dirty="0"/>
              <a:t>return</a:t>
            </a:r>
            <a:r>
              <a:rPr lang="en-US" sz="1800" dirty="0"/>
              <a:t> element != null;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dirty="0"/>
              <a:t>    }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Function will be evaluated for each domain element by our libraries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 lvl="2"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Subproposition as a function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638800"/>
            <a:ext cx="8534400" cy="1219200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2000"/>
              <a:t>AnAsserter.assert(AQuantifier.forAll(B.elements(), isNotNull</a:t>
            </a:r>
            <a:r>
              <a:rPr lang="en-US" sz="2000" b="1"/>
              <a:t>), </a:t>
            </a:r>
            <a:r>
              <a:rPr lang="en-US" sz="2000"/>
              <a:t> "Some element of B is null");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2000"/>
              <a:t>AnAsserter.assert(AQuantifier.thereExists(b.elements(), isNotNull), "All elements of B are null");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endParaRPr lang="en-US" sz="2000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76200" y="762000"/>
            <a:ext cx="8915400" cy="4968875"/>
          </a:xfrm>
          <a:prstGeom prst="rect">
            <a:avLst/>
          </a:prstGeom>
          <a:solidFill>
            <a:srgbClr val="FFCCCC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package</a:t>
            </a:r>
            <a:r>
              <a:rPr lang="en-US" sz="2000" dirty="0">
                <a:cs typeface="Times New Roman" pitchFamily="18" charset="0"/>
              </a:rPr>
              <a:t> assertions;</a:t>
            </a:r>
          </a:p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import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java.util.Enumeration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class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AQuantifier</a:t>
            </a:r>
            <a:r>
              <a:rPr lang="en-US" sz="2000" dirty="0">
                <a:cs typeface="Times New Roman" pitchFamily="18" charset="0"/>
              </a:rPr>
              <a:t>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</a:t>
            </a: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static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boolean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forAll</a:t>
            </a:r>
            <a:r>
              <a:rPr lang="en-US" sz="2000" dirty="0">
                <a:cs typeface="Times New Roman" pitchFamily="18" charset="0"/>
              </a:rPr>
              <a:t> (Enumeration domain, (</a:t>
            </a:r>
            <a:r>
              <a:rPr lang="en-US" sz="2000" b="1" dirty="0">
                <a:cs typeface="Times New Roman" pitchFamily="18" charset="0"/>
              </a:rPr>
              <a:t>object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dirty="0" err="1">
                <a:cs typeface="Times New Roman" pitchFamily="18" charset="0"/>
                <a:sym typeface="Wingdings" pitchFamily="2" charset="2"/>
              </a:rPr>
              <a:t>boolean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)  </a:t>
            </a:r>
            <a:r>
              <a:rPr lang="en-US" sz="2000" dirty="0" err="1">
                <a:cs typeface="Times New Roman" pitchFamily="18" charset="0"/>
                <a:sym typeface="Wingdings" pitchFamily="2" charset="2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	</a:t>
            </a:r>
            <a:r>
              <a:rPr lang="en-US" sz="2000" b="1" dirty="0" smtClean="0">
                <a:cs typeface="Times New Roman" pitchFamily="18" charset="0"/>
              </a:rPr>
              <a:t>for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domain.hasMoreElements</a:t>
            </a:r>
            <a:r>
              <a:rPr lang="en-US" sz="2000" dirty="0">
                <a:cs typeface="Times New Roman" pitchFamily="18" charset="0"/>
              </a:rPr>
              <a:t>())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 	       </a:t>
            </a:r>
            <a:r>
              <a:rPr lang="en-US" sz="2000" b="1" dirty="0">
                <a:cs typeface="Times New Roman" pitchFamily="18" charset="0"/>
              </a:rPr>
              <a:t>if</a:t>
            </a:r>
            <a:r>
              <a:rPr lang="en-US" sz="2000" dirty="0">
                <a:cs typeface="Times New Roman" pitchFamily="18" charset="0"/>
              </a:rPr>
              <a:t> (!</a:t>
            </a:r>
            <a:r>
              <a:rPr lang="en-US" sz="2000" dirty="0" err="1">
                <a:cs typeface="Times New Roman" pitchFamily="18" charset="0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 (</a:t>
            </a:r>
            <a:r>
              <a:rPr lang="en-US" sz="2000" dirty="0" err="1">
                <a:cs typeface="Times New Roman" pitchFamily="18" charset="0"/>
              </a:rPr>
              <a:t>domain.nextElement</a:t>
            </a:r>
            <a:r>
              <a:rPr lang="en-US" sz="2000" dirty="0">
                <a:cs typeface="Times New Roman" pitchFamily="18" charset="0"/>
              </a:rPr>
              <a:t>())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false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	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true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</a:t>
            </a: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static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boolean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thereExists</a:t>
            </a:r>
            <a:r>
              <a:rPr lang="en-US" sz="2000" dirty="0">
                <a:cs typeface="Times New Roman" pitchFamily="18" charset="0"/>
              </a:rPr>
              <a:t> ((Enumeration domain, (</a:t>
            </a:r>
            <a:r>
              <a:rPr lang="en-US" sz="2000" b="1" dirty="0">
                <a:cs typeface="Times New Roman" pitchFamily="18" charset="0"/>
              </a:rPr>
              <a:t>object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dirty="0" err="1">
                <a:cs typeface="Times New Roman" pitchFamily="18" charset="0"/>
                <a:sym typeface="Wingdings" pitchFamily="2" charset="2"/>
              </a:rPr>
              <a:t>boolean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)  </a:t>
            </a:r>
            <a:r>
              <a:rPr lang="en-US" sz="2000" dirty="0" err="1">
                <a:cs typeface="Times New Roman" pitchFamily="18" charset="0"/>
                <a:sym typeface="Wingdings" pitchFamily="2" charset="2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	 </a:t>
            </a:r>
            <a:r>
              <a:rPr lang="en-US" sz="2000" b="1" dirty="0" smtClean="0">
                <a:cs typeface="Times New Roman" pitchFamily="18" charset="0"/>
              </a:rPr>
              <a:t>for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domain.hasMoreElements</a:t>
            </a:r>
            <a:r>
              <a:rPr lang="en-US" sz="2000" dirty="0">
                <a:cs typeface="Times New Roman" pitchFamily="18" charset="0"/>
              </a:rPr>
              <a:t>()) 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              </a:t>
            </a:r>
            <a:r>
              <a:rPr lang="en-US" sz="2000" b="1" dirty="0">
                <a:cs typeface="Times New Roman" pitchFamily="18" charset="0"/>
              </a:rPr>
              <a:t>if</a:t>
            </a:r>
            <a:r>
              <a:rPr lang="en-US" sz="2000" dirty="0">
                <a:cs typeface="Times New Roman" pitchFamily="18" charset="0"/>
              </a:rPr>
              <a:t> (!</a:t>
            </a:r>
            <a:r>
              <a:rPr lang="en-US" sz="2000" dirty="0" err="1">
                <a:cs typeface="Times New Roman" pitchFamily="18" charset="0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 (</a:t>
            </a:r>
            <a:r>
              <a:rPr lang="en-US" sz="2000" dirty="0" err="1">
                <a:cs typeface="Times New Roman" pitchFamily="18" charset="0"/>
              </a:rPr>
              <a:t>domain.nextElement</a:t>
            </a:r>
            <a:r>
              <a:rPr lang="en-US" sz="2000" dirty="0">
                <a:cs typeface="Times New Roman" pitchFamily="18" charset="0"/>
              </a:rPr>
              <a:t>())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true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	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false</a:t>
            </a:r>
            <a:r>
              <a:rPr lang="en-US" sz="2000" dirty="0">
                <a:cs typeface="Times New Roman" pitchFamily="18" charset="0"/>
              </a:rPr>
              <a:t>;         	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/>
              <a:t>How to describe Subproposition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1600200"/>
            <a:ext cx="3276600" cy="5029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Cannot pass expression string.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But can pass function that evaluates it.</a:t>
            </a:r>
          </a:p>
          <a:p>
            <a:pPr lvl="1">
              <a:lnSpc>
                <a:spcPct val="90000"/>
              </a:lnSpc>
            </a:pP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err="1"/>
              <a:t>isNotNull</a:t>
            </a:r>
            <a:r>
              <a:rPr lang="en-US" sz="2000" dirty="0"/>
              <a:t>(Object element) {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b="1" dirty="0"/>
              <a:t>return</a:t>
            </a:r>
            <a:r>
              <a:rPr lang="en-US" sz="1800" dirty="0"/>
              <a:t> element != </a:t>
            </a:r>
            <a:r>
              <a:rPr lang="en-US" sz="1800" b="1" dirty="0"/>
              <a:t>null</a:t>
            </a:r>
            <a:r>
              <a:rPr lang="en-US" sz="1800" dirty="0"/>
              <a:t>;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    }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Java does not support function parameters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But allows object parameters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Object = data + functions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All </a:t>
            </a:r>
            <a:r>
              <a:rPr lang="en-US" sz="2400" dirty="0" err="1"/>
              <a:t>subproposition</a:t>
            </a:r>
            <a:r>
              <a:rPr lang="en-US" sz="2400" dirty="0"/>
              <a:t> objects implement same interface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</a:t>
            </a:r>
            <a:r>
              <a:rPr lang="en-US" sz="2400" dirty="0" err="1"/>
              <a:t>subproposition</a:t>
            </a:r>
            <a:r>
              <a:rPr lang="en-US" sz="2400" dirty="0"/>
              <a:t> object visits each element</a:t>
            </a: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152400" y="1676400"/>
            <a:ext cx="68580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733800"/>
            <a:ext cx="6400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check(String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 bldLvl="2" autoUpdateAnimBg="0"/>
      <p:bldP spid="136198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Describing the subproposition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638800"/>
            <a:ext cx="8915400" cy="1219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AnAsserter.assert(AQuantifier.forAll(b.elements(), </a:t>
            </a:r>
            <a:r>
              <a:rPr lang="en-US" sz="2000" b="1"/>
              <a:t>new</a:t>
            </a:r>
            <a:r>
              <a:rPr lang="en-US" sz="2000"/>
              <a:t> ANonNullChecker()), "Some element of B is null");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AnAsserter.assert(AQuantifier.thereExists(b.elements(), </a:t>
            </a:r>
            <a:r>
              <a:rPr lang="en-US" sz="2000" b="1"/>
              <a:t>new</a:t>
            </a:r>
            <a:r>
              <a:rPr lang="en-US" sz="2000"/>
              <a:t> ANonNullChecker()), "All elements of B are null");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8915400" cy="4968875"/>
          </a:xfrm>
          <a:prstGeom prst="rect">
            <a:avLst/>
          </a:prstGeom>
          <a:solidFill>
            <a:srgbClr val="FFCCCC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package</a:t>
            </a:r>
            <a:r>
              <a:rPr lang="en-US" sz="2000" dirty="0">
                <a:cs typeface="Times New Roman" pitchFamily="18" charset="0"/>
              </a:rPr>
              <a:t> assertions;</a:t>
            </a:r>
          </a:p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import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java.util.Enumeration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class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AQuantifier</a:t>
            </a:r>
            <a:r>
              <a:rPr lang="en-US" sz="2000" dirty="0">
                <a:cs typeface="Times New Roman" pitchFamily="18" charset="0"/>
              </a:rPr>
              <a:t>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</a:t>
            </a: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static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boolean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forAll</a:t>
            </a:r>
            <a:r>
              <a:rPr lang="en-US" sz="2000" dirty="0">
                <a:cs typeface="Times New Roman" pitchFamily="18" charset="0"/>
              </a:rPr>
              <a:t> (Enumeration domain, </a:t>
            </a:r>
            <a:r>
              <a:rPr lang="en-US" sz="2000" dirty="0" err="1">
                <a:cs typeface="Times New Roman" pitchFamily="18" charset="0"/>
              </a:rPr>
              <a:t>ElementChecker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</a:t>
            </a:r>
            <a:r>
              <a:rPr lang="en-US" sz="2000" b="1" dirty="0" smtClean="0">
                <a:cs typeface="Times New Roman" pitchFamily="18" charset="0"/>
              </a:rPr>
              <a:t>for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domain.hasMoreElements</a:t>
            </a:r>
            <a:r>
              <a:rPr lang="en-US" sz="2000" dirty="0">
                <a:cs typeface="Times New Roman" pitchFamily="18" charset="0"/>
              </a:rPr>
              <a:t>())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    </a:t>
            </a:r>
            <a:r>
              <a:rPr lang="en-US" sz="2000" b="1" dirty="0">
                <a:cs typeface="Times New Roman" pitchFamily="18" charset="0"/>
              </a:rPr>
              <a:t>if</a:t>
            </a:r>
            <a:r>
              <a:rPr lang="en-US" sz="2000" dirty="0">
                <a:cs typeface="Times New Roman" pitchFamily="18" charset="0"/>
              </a:rPr>
              <a:t> (!</a:t>
            </a:r>
            <a:r>
              <a:rPr lang="en-US" sz="2000" dirty="0" err="1">
                <a:cs typeface="Times New Roman" pitchFamily="18" charset="0"/>
              </a:rPr>
              <a:t>subProposition.visit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domain.nextElement</a:t>
            </a:r>
            <a:r>
              <a:rPr lang="en-US" sz="2000" dirty="0">
                <a:cs typeface="Times New Roman" pitchFamily="18" charset="0"/>
              </a:rPr>
              <a:t>()))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false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true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</a:t>
            </a: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static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boolean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thereExists</a:t>
            </a:r>
            <a:r>
              <a:rPr lang="en-US" sz="2000" dirty="0">
                <a:cs typeface="Times New Roman" pitchFamily="18" charset="0"/>
              </a:rPr>
              <a:t> (Enumeration domain, </a:t>
            </a:r>
            <a:r>
              <a:rPr lang="en-US" sz="2000" dirty="0" err="1">
                <a:cs typeface="Times New Roman" pitchFamily="18" charset="0"/>
              </a:rPr>
              <a:t>ElementChecker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subProposition</a:t>
            </a:r>
            <a:r>
              <a:rPr lang="en-US" sz="2000" dirty="0">
                <a:cs typeface="Times New Roman" pitchFamily="18" charset="0"/>
              </a:rPr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</a:t>
            </a:r>
            <a:r>
              <a:rPr lang="en-US" sz="2000" b="1" dirty="0" smtClean="0">
                <a:cs typeface="Times New Roman" pitchFamily="18" charset="0"/>
              </a:rPr>
              <a:t>for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domain.hasMoreElements</a:t>
            </a:r>
            <a:r>
              <a:rPr lang="en-US" sz="2000" dirty="0">
                <a:cs typeface="Times New Roman" pitchFamily="18" charset="0"/>
              </a:rPr>
              <a:t>())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    </a:t>
            </a:r>
            <a:r>
              <a:rPr lang="en-US" sz="2000" b="1" dirty="0">
                <a:cs typeface="Times New Roman" pitchFamily="18" charset="0"/>
              </a:rPr>
              <a:t>if</a:t>
            </a:r>
            <a:r>
              <a:rPr lang="en-US" sz="2000" dirty="0">
                <a:cs typeface="Times New Roman" pitchFamily="18" charset="0"/>
              </a:rPr>
              <a:t> (</a:t>
            </a:r>
            <a:r>
              <a:rPr lang="en-US" sz="2000" dirty="0" err="1">
                <a:cs typeface="Times New Roman" pitchFamily="18" charset="0"/>
              </a:rPr>
              <a:t>subProposition.visit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dirty="0" err="1">
                <a:cs typeface="Times New Roman" pitchFamily="18" charset="0"/>
              </a:rPr>
              <a:t>domain.nextElement</a:t>
            </a:r>
            <a:r>
              <a:rPr lang="en-US" sz="2000" dirty="0">
                <a:cs typeface="Times New Roman" pitchFamily="18" charset="0"/>
              </a:rPr>
              <a:t>()))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true;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    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false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>
                <a:cs typeface="Times New Roman" pitchFamily="18" charset="0"/>
              </a:rPr>
              <a:t>}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76600" y="914400"/>
            <a:ext cx="1981200" cy="838200"/>
            <a:chOff x="2064" y="576"/>
            <a:chExt cx="1248" cy="528"/>
          </a:xfrm>
        </p:grpSpPr>
        <p:sp>
          <p:nvSpPr>
            <p:cNvPr id="142341" name="Line 5"/>
            <p:cNvSpPr>
              <a:spLocks noChangeShapeType="1"/>
            </p:cNvSpPr>
            <p:nvPr/>
          </p:nvSpPr>
          <p:spPr bwMode="auto">
            <a:xfrm flipH="1">
              <a:off x="2064" y="768"/>
              <a:ext cx="576" cy="3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2448" y="576"/>
              <a:ext cx="86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Call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76600" y="1981200"/>
            <a:ext cx="2209800" cy="762000"/>
            <a:chOff x="2064" y="1248"/>
            <a:chExt cx="1392" cy="480"/>
          </a:xfrm>
        </p:grpSpPr>
        <p:sp>
          <p:nvSpPr>
            <p:cNvPr id="142343" name="Line 7"/>
            <p:cNvSpPr>
              <a:spLocks noChangeShapeType="1"/>
            </p:cNvSpPr>
            <p:nvPr/>
          </p:nvSpPr>
          <p:spPr bwMode="auto">
            <a:xfrm flipH="1">
              <a:off x="2064" y="1392"/>
              <a:ext cx="576" cy="3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2344" name="Text Box 8"/>
            <p:cNvSpPr txBox="1">
              <a:spLocks noChangeArrowheads="1"/>
            </p:cNvSpPr>
            <p:nvPr/>
          </p:nvSpPr>
          <p:spPr bwMode="auto">
            <a:xfrm>
              <a:off x="2592" y="1248"/>
              <a:ext cx="86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Callback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Goal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5410200"/>
            <a:ext cx="4724400" cy="762000"/>
          </a:xfrm>
        </p:spPr>
        <p:txBody>
          <a:bodyPr/>
          <a:lstStyle/>
          <a:p>
            <a:r>
              <a:rPr lang="en-US" sz="2800"/>
              <a:t>Need to fill the …</a:t>
            </a:r>
          </a:p>
          <a:p>
            <a:pPr>
              <a:buFontTx/>
              <a:buNone/>
            </a:pPr>
            <a:endParaRPr lang="en-US" sz="280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83058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assertExistential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enumParam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String message);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38600" y="2209800"/>
            <a:ext cx="3962400" cy="1089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 smtClean="0">
                <a:cs typeface="Times New Roman" pitchFamily="18" charset="0"/>
              </a:rPr>
              <a:t>j: 0 &lt;= j &lt; </a:t>
            </a:r>
            <a:r>
              <a:rPr lang="en-US" sz="2400" dirty="0" err="1" smtClean="0">
                <a:cs typeface="Times New Roman" pitchFamily="18" charset="0"/>
              </a:rPr>
              <a:t>b.size</a:t>
            </a:r>
            <a:r>
              <a:rPr lang="en-US" sz="2400" dirty="0" smtClean="0">
                <a:cs typeface="Times New Roman" pitchFamily="18" charset="0"/>
              </a:rPr>
              <a:t>() 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(j) != null &amp;&amp;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(j) == </a:t>
            </a:r>
            <a:r>
              <a:rPr lang="en-US" sz="2400" dirty="0" err="1" smtClean="0">
                <a:cs typeface="Times New Roman" pitchFamily="18" charset="0"/>
              </a:rPr>
              <a:t>a.get</a:t>
            </a:r>
            <a:r>
              <a:rPr lang="en-US" sz="2400" dirty="0" smtClean="0">
                <a:cs typeface="Times New Roman" pitchFamily="18" charset="0"/>
              </a:rPr>
              <a:t>(0)</a:t>
            </a:r>
            <a:endParaRPr lang="en-US" sz="2400" dirty="0" smtClean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Propositional Algebra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Calculus based on algebra</a:t>
            </a:r>
          </a:p>
          <a:p>
            <a:r>
              <a:rPr lang="en-US"/>
              <a:t>Algebra defines</a:t>
            </a:r>
          </a:p>
          <a:p>
            <a:pPr lvl="1"/>
            <a:r>
              <a:rPr lang="en-US"/>
              <a:t>Arithmetic operations</a:t>
            </a:r>
          </a:p>
          <a:p>
            <a:pPr lvl="1"/>
            <a:r>
              <a:rPr lang="en-US"/>
              <a:t>Relations operations</a:t>
            </a:r>
          </a:p>
          <a:p>
            <a:pPr lvl="1"/>
            <a:r>
              <a:rPr lang="en-US"/>
              <a:t>We will use Java syntax</a:t>
            </a:r>
          </a:p>
          <a:p>
            <a:endParaRPr lang="en-US"/>
          </a:p>
          <a:p>
            <a:pPr lvl="1"/>
            <a:endParaRPr lang="en-US"/>
          </a:p>
          <a:p>
            <a:pPr lvl="2"/>
            <a:endParaRPr lang="en-US"/>
          </a:p>
          <a:p>
            <a:endParaRPr lang="en-US"/>
          </a:p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733800" y="2438400"/>
            <a:ext cx="1676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2033.WAV">
            <a:hlinkClick r:id="" action="ppaction://media"/>
          </p:cNvPr>
          <p:cNvPicPr>
            <a:picLocks noRot="1" noChangeAspect="1"/>
          </p:cNvPicPr>
          <p:nvPr>
            <a:wavAudioFile r:embed="rId1" name="~PP203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29200" y="2209800"/>
            <a:ext cx="2209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2590800"/>
            <a:ext cx="2743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Calls vs. Callbacks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Calls</a:t>
            </a:r>
          </a:p>
          <a:p>
            <a:pPr lvl="1"/>
            <a:r>
              <a:rPr lang="en-US"/>
              <a:t>calls from reusing class to reused class</a:t>
            </a:r>
          </a:p>
          <a:p>
            <a:r>
              <a:rPr lang="en-US"/>
              <a:t>Callbacks</a:t>
            </a:r>
          </a:p>
          <a:p>
            <a:pPr lvl="1"/>
            <a:r>
              <a:rPr lang="en-US"/>
              <a:t>calls from reused class to reusing class.</a:t>
            </a:r>
          </a:p>
          <a:p>
            <a:pPr lvl="1"/>
            <a:r>
              <a:rPr lang="en-US"/>
              <a:t>not to implement a symbiotic relationship</a:t>
            </a:r>
          </a:p>
          <a:p>
            <a:pPr lvl="1"/>
            <a:r>
              <a:rPr lang="en-US"/>
              <a:t>done to service calls</a:t>
            </a:r>
          </a:p>
          <a:p>
            <a:pPr lvl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2800"/>
              <a:t>Subproposition accessing vars other than domain elements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3058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 != </a:t>
            </a:r>
            <a:r>
              <a:rPr lang="en-US" sz="1800" dirty="0" err="1" smtClean="0">
                <a:cs typeface="Times New Roman" pitchFamily="18" charset="0"/>
              </a:rPr>
              <a:t>a.get</a:t>
            </a:r>
            <a:r>
              <a:rPr lang="en-US" sz="1800" dirty="0" smtClean="0">
                <a:cs typeface="Times New Roman" pitchFamily="18" charset="0"/>
              </a:rPr>
              <a:t>(0</a:t>
            </a:r>
            <a:r>
              <a:rPr lang="en-US" sz="1800" dirty="0">
                <a:cs typeface="Times New Roman" pitchFamily="18" charset="0"/>
              </a:rPr>
              <a:t>)</a:t>
            </a:r>
            <a:r>
              <a:rPr lang="en-US" sz="1800" dirty="0"/>
              <a:t>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 != </a:t>
            </a:r>
            <a:r>
              <a:rPr lang="en-US" sz="1800" dirty="0" err="1" smtClean="0">
                <a:cs typeface="Times New Roman" pitchFamily="18" charset="0"/>
              </a:rPr>
              <a:t>a.get</a:t>
            </a:r>
            <a:r>
              <a:rPr lang="en-US" sz="1800" dirty="0" smtClean="0">
                <a:cs typeface="Times New Roman" pitchFamily="18" charset="0"/>
              </a:rPr>
              <a:t>(0</a:t>
            </a:r>
            <a:r>
              <a:rPr lang="en-US" sz="1800" dirty="0">
                <a:cs typeface="Times New Roman" pitchFamily="18" charset="0"/>
              </a:rPr>
              <a:t>)</a:t>
            </a:r>
            <a:r>
              <a:rPr lang="en-US" sz="1800" dirty="0"/>
              <a:t>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2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44395" name="Rectangle 11"/>
          <p:cNvSpPr>
            <a:spLocks noChangeArrowheads="1"/>
          </p:cNvSpPr>
          <p:nvPr/>
        </p:nvSpPr>
        <p:spPr bwMode="auto">
          <a:xfrm>
            <a:off x="228600" y="5257800"/>
            <a:ext cx="891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AnAsserter.assert</a:t>
            </a:r>
            <a:r>
              <a:rPr lang="en-US" sz="2000" dirty="0"/>
              <a:t>(</a:t>
            </a:r>
            <a:r>
              <a:rPr lang="en-US" sz="2000" dirty="0" err="1"/>
              <a:t>AQuantifier.forAll</a:t>
            </a:r>
            <a:r>
              <a:rPr lang="en-US" sz="2000" dirty="0"/>
              <a:t>(</a:t>
            </a:r>
            <a:r>
              <a:rPr lang="en-US" sz="2000" dirty="0" err="1"/>
              <a:t>b.elements</a:t>
            </a:r>
            <a:r>
              <a:rPr lang="en-US" sz="2000" dirty="0"/>
              <a:t>(),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ANonNullChecker</a:t>
            </a:r>
            <a:r>
              <a:rPr lang="en-US" sz="2000" dirty="0"/>
              <a:t>()), "Some element of B is null");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572000" y="3352800"/>
            <a:ext cx="4572000" cy="2133600"/>
            <a:chOff x="2880" y="2112"/>
            <a:chExt cx="2880" cy="1344"/>
          </a:xfrm>
        </p:grpSpPr>
        <p:sp>
          <p:nvSpPr>
            <p:cNvPr id="144396" name="Line 12"/>
            <p:cNvSpPr>
              <a:spLocks noChangeShapeType="1"/>
            </p:cNvSpPr>
            <p:nvPr/>
          </p:nvSpPr>
          <p:spPr bwMode="auto">
            <a:xfrm flipH="1">
              <a:off x="4512" y="2880"/>
              <a:ext cx="144" cy="57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4397" name="Line 13"/>
            <p:cNvSpPr>
              <a:spLocks noChangeShapeType="1"/>
            </p:cNvSpPr>
            <p:nvPr/>
          </p:nvSpPr>
          <p:spPr bwMode="auto">
            <a:xfrm flipH="1" flipV="1">
              <a:off x="2880" y="2112"/>
              <a:ext cx="1776" cy="76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4398" name="Text Box 14"/>
            <p:cNvSpPr txBox="1">
              <a:spLocks noChangeArrowheads="1"/>
            </p:cNvSpPr>
            <p:nvPr/>
          </p:nvSpPr>
          <p:spPr bwMode="auto">
            <a:xfrm>
              <a:off x="4704" y="2736"/>
              <a:ext cx="1056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No constructor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38200" y="2971800"/>
            <a:ext cx="6400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check(String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2800"/>
              <a:t>Subproposition accessing vars other than domain elements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3058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 != </a:t>
            </a:r>
            <a:r>
              <a:rPr lang="en-US" sz="1800" dirty="0" err="1" smtClean="0">
                <a:cs typeface="Times New Roman" pitchFamily="18" charset="0"/>
              </a:rPr>
              <a:t>a.get</a:t>
            </a:r>
            <a:r>
              <a:rPr lang="en-US" sz="1800" dirty="0" smtClean="0">
                <a:cs typeface="Times New Roman" pitchFamily="18" charset="0"/>
              </a:rPr>
              <a:t>(0</a:t>
            </a:r>
            <a:r>
              <a:rPr lang="en-US" sz="1800" dirty="0">
                <a:cs typeface="Times New Roman" pitchFamily="18" charset="0"/>
              </a:rPr>
              <a:t>)</a:t>
            </a:r>
            <a:r>
              <a:rPr lang="en-US" sz="1800" dirty="0"/>
              <a:t>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 != </a:t>
            </a:r>
            <a:r>
              <a:rPr lang="en-US" sz="1800" dirty="0" err="1" smtClean="0">
                <a:cs typeface="Times New Roman" pitchFamily="18" charset="0"/>
              </a:rPr>
              <a:t>a.get</a:t>
            </a:r>
            <a:r>
              <a:rPr lang="en-US" sz="1800" dirty="0" smtClean="0">
                <a:cs typeface="Times New Roman" pitchFamily="18" charset="0"/>
              </a:rPr>
              <a:t>(0</a:t>
            </a:r>
            <a:r>
              <a:rPr lang="en-US" sz="1800" dirty="0">
                <a:cs typeface="Times New Roman" pitchFamily="18" charset="0"/>
              </a:rPr>
              <a:t>)</a:t>
            </a:r>
            <a:r>
              <a:rPr lang="en-US" sz="1800" dirty="0"/>
              <a:t>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2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457200" y="1828800"/>
            <a:ext cx="83058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/>
              <a:t>package</a:t>
            </a:r>
            <a:r>
              <a:rPr lang="en-US" sz="2000" dirty="0"/>
              <a:t> </a:t>
            </a:r>
            <a:r>
              <a:rPr lang="en-US" sz="2000" dirty="0" err="1" smtClean="0"/>
              <a:t>util.assertions</a:t>
            </a:r>
            <a:r>
              <a:rPr lang="en-US" sz="2000" dirty="0" smtClean="0"/>
              <a:t>;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b="1" dirty="0"/>
              <a:t>import</a:t>
            </a:r>
            <a:r>
              <a:rPr lang="en-US" sz="2000" dirty="0"/>
              <a:t> </a:t>
            </a:r>
            <a:r>
              <a:rPr lang="en-US" sz="2000" dirty="0" err="1"/>
              <a:t>assertions.ElementChecker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AnInequalityChecker</a:t>
            </a:r>
            <a:r>
              <a:rPr lang="en-US" sz="2000" dirty="0"/>
              <a:t> </a:t>
            </a:r>
            <a:r>
              <a:rPr lang="en-US" sz="2000" b="1" dirty="0"/>
              <a:t>implements</a:t>
            </a:r>
            <a:r>
              <a:rPr lang="en-US" sz="2000" dirty="0"/>
              <a:t> </a:t>
            </a:r>
            <a:r>
              <a:rPr lang="en-US" sz="2000" dirty="0" err="1" smtClean="0"/>
              <a:t>ElementChecker</a:t>
            </a:r>
            <a:r>
              <a:rPr lang="en-US" sz="2000" dirty="0" smtClean="0"/>
              <a:t>&lt;String&gt;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dirty="0" err="1" smtClean="0"/>
              <a:t>Strring</a:t>
            </a:r>
            <a:r>
              <a:rPr lang="en-US" sz="2000" dirty="0" smtClean="0"/>
              <a:t> </a:t>
            </a:r>
            <a:r>
              <a:rPr lang="en-US" sz="2000" dirty="0" err="1" smtClean="0"/>
              <a:t>testObject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dirty="0" err="1" smtClean="0"/>
              <a:t>AnInequalityChecker</a:t>
            </a:r>
            <a:r>
              <a:rPr lang="en-US" sz="2000" dirty="0" smtClean="0"/>
              <a:t>(String </a:t>
            </a:r>
            <a:r>
              <a:rPr lang="en-US" sz="2000" dirty="0" err="1"/>
              <a:t>theTestObject</a:t>
            </a:r>
            <a:r>
              <a:rPr lang="en-US" sz="2000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/>
              <a:t>testObject</a:t>
            </a:r>
            <a:r>
              <a:rPr lang="en-US" sz="2000" dirty="0"/>
              <a:t> = </a:t>
            </a:r>
            <a:r>
              <a:rPr lang="en-US" sz="2000" dirty="0" err="1"/>
              <a:t>theTestObject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smtClean="0"/>
              <a:t>check(String </a:t>
            </a:r>
            <a:r>
              <a:rPr lang="en-US" sz="2000" dirty="0"/>
              <a:t>element)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b="1" dirty="0"/>
              <a:t>return</a:t>
            </a:r>
            <a:r>
              <a:rPr lang="en-US" sz="2000" dirty="0"/>
              <a:t> !</a:t>
            </a:r>
            <a:r>
              <a:rPr lang="en-US" sz="2000" dirty="0" err="1"/>
              <a:t>element.equals</a:t>
            </a:r>
            <a:r>
              <a:rPr lang="en-US" sz="2000" dirty="0"/>
              <a:t>(</a:t>
            </a:r>
            <a:r>
              <a:rPr lang="en-US" sz="2000" dirty="0" err="1"/>
              <a:t>testObject</a:t>
            </a:r>
            <a:r>
              <a:rPr lang="en-US" sz="2000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}	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}</a:t>
            </a:r>
          </a:p>
        </p:txBody>
      </p:sp>
      <p:sp>
        <p:nvSpPr>
          <p:cNvPr id="417797" name="Rectangle 5"/>
          <p:cNvSpPr>
            <a:spLocks noChangeArrowheads="1"/>
          </p:cNvSpPr>
          <p:nvPr/>
        </p:nvSpPr>
        <p:spPr bwMode="auto">
          <a:xfrm>
            <a:off x="228600" y="5410200"/>
            <a:ext cx="8915400" cy="1219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AnAsserter.assert</a:t>
            </a:r>
            <a:r>
              <a:rPr lang="en-US" sz="2000" dirty="0"/>
              <a:t>(</a:t>
            </a:r>
            <a:r>
              <a:rPr lang="en-US" sz="2000" dirty="0" err="1"/>
              <a:t>AQuantifier.forAll</a:t>
            </a:r>
            <a:r>
              <a:rPr lang="en-US" sz="2000" dirty="0"/>
              <a:t>(</a:t>
            </a:r>
            <a:r>
              <a:rPr lang="en-US" sz="2000" dirty="0" err="1"/>
              <a:t>b.elements</a:t>
            </a:r>
            <a:r>
              <a:rPr lang="en-US" sz="2000" dirty="0"/>
              <a:t>(),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 smtClean="0"/>
              <a:t>AnInequalityChecker</a:t>
            </a:r>
            <a:r>
              <a:rPr lang="en-US" sz="2000" dirty="0" smtClean="0"/>
              <a:t>(</a:t>
            </a:r>
            <a:r>
              <a:rPr lang="en-US" sz="2000" dirty="0" err="1" smtClean="0"/>
              <a:t>a.get</a:t>
            </a:r>
            <a:r>
              <a:rPr lang="en-US" sz="2000" dirty="0" smtClean="0"/>
              <a:t>(0</a:t>
            </a:r>
            <a:r>
              <a:rPr lang="en-US" sz="2000" dirty="0"/>
              <a:t>))), "Some element of b is equal to </a:t>
            </a:r>
            <a:r>
              <a:rPr lang="en-US" sz="2000" dirty="0" err="1" smtClean="0"/>
              <a:t>a.get</a:t>
            </a:r>
            <a:r>
              <a:rPr lang="en-US" sz="2000" dirty="0" smtClean="0"/>
              <a:t>(0</a:t>
            </a:r>
            <a:r>
              <a:rPr lang="en-US" sz="2000" dirty="0"/>
              <a:t>)");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867400" y="838200"/>
            <a:ext cx="3276600" cy="2057400"/>
            <a:chOff x="3696" y="528"/>
            <a:chExt cx="2064" cy="1296"/>
          </a:xfrm>
        </p:grpSpPr>
        <p:sp>
          <p:nvSpPr>
            <p:cNvPr id="417799" name="Line 7"/>
            <p:cNvSpPr>
              <a:spLocks noChangeShapeType="1"/>
            </p:cNvSpPr>
            <p:nvPr/>
          </p:nvSpPr>
          <p:spPr bwMode="auto">
            <a:xfrm flipH="1">
              <a:off x="3696" y="1200"/>
              <a:ext cx="672" cy="62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7800" name="Text Box 8"/>
            <p:cNvSpPr txBox="1">
              <a:spLocks noChangeArrowheads="1"/>
            </p:cNvSpPr>
            <p:nvPr/>
          </p:nvSpPr>
          <p:spPr bwMode="auto">
            <a:xfrm>
              <a:off x="3888" y="528"/>
              <a:ext cx="1872" cy="58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Each external </a:t>
              </a:r>
              <a:r>
                <a:rPr lang="en-US" dirty="0" err="1">
                  <a:solidFill>
                    <a:schemeClr val="bg1"/>
                  </a:solidFill>
                </a:rPr>
                <a:t>var</a:t>
              </a:r>
              <a:r>
                <a:rPr lang="en-US" dirty="0">
                  <a:solidFill>
                    <a:schemeClr val="bg1"/>
                  </a:solidFill>
                </a:rPr>
                <a:t> becomes constructor parameter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6" grpId="0" animBg="1" autoUpdateAnimBg="0"/>
      <p:bldP spid="41779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Visitor Pattern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715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Some collection C of elements of type T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Visitor interface</a:t>
            </a:r>
            <a:r>
              <a:rPr lang="en-US" sz="20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interface</a:t>
            </a:r>
            <a:r>
              <a:rPr lang="en-US" sz="1600" dirty="0"/>
              <a:t> </a:t>
            </a:r>
            <a:r>
              <a:rPr lang="en-US" sz="1600" dirty="0" err="1"/>
              <a:t>ElementChecker</a:t>
            </a:r>
            <a:r>
              <a:rPr lang="en-US" sz="1600" dirty="0"/>
              <a:t> { 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visit (Object element);}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interface </a:t>
            </a:r>
            <a:r>
              <a:rPr lang="en-US" sz="1600" dirty="0"/>
              <a:t>V {</a:t>
            </a:r>
            <a:r>
              <a:rPr lang="en-US" sz="1600" b="1" dirty="0"/>
              <a:t>public</a:t>
            </a:r>
            <a:r>
              <a:rPr lang="en-US" sz="1600" dirty="0"/>
              <a:t> T2 m (T p);}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One or more </a:t>
            </a:r>
            <a:r>
              <a:rPr lang="en-US" sz="1800" dirty="0" err="1"/>
              <a:t>traverser</a:t>
            </a:r>
            <a:r>
              <a:rPr lang="en-US" sz="1800" dirty="0"/>
              <a:t> methods that use collection and visitor interface to pass one or more collection elements to the method.</a:t>
            </a:r>
          </a:p>
          <a:p>
            <a:pPr lvl="1">
              <a:lnSpc>
                <a:spcPct val="80000"/>
              </a:lnSpc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static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</a:t>
            </a:r>
            <a:r>
              <a:rPr lang="en-US" sz="1600" dirty="0" err="1"/>
              <a:t>forAll</a:t>
            </a:r>
            <a:r>
              <a:rPr lang="en-US" sz="1600" dirty="0"/>
              <a:t> (Enumeration domain, </a:t>
            </a:r>
            <a:r>
              <a:rPr lang="en-US" sz="1600" dirty="0" err="1"/>
              <a:t>ElementChecker</a:t>
            </a:r>
            <a:r>
              <a:rPr lang="en-US" sz="1600" dirty="0"/>
              <a:t> </a:t>
            </a:r>
            <a:r>
              <a:rPr lang="en-US" sz="1600" dirty="0" err="1"/>
              <a:t>subProposition</a:t>
            </a:r>
            <a:r>
              <a:rPr lang="en-US" sz="1600" dirty="0"/>
              <a:t>) {…</a:t>
            </a:r>
            <a:r>
              <a:rPr lang="en-US" sz="1600" dirty="0" err="1"/>
              <a:t>subProposition.visit</a:t>
            </a:r>
            <a:r>
              <a:rPr lang="en-US" sz="1600" dirty="0"/>
              <a:t>(</a:t>
            </a:r>
            <a:r>
              <a:rPr lang="en-US" sz="1600" dirty="0" err="1"/>
              <a:t>domain.nextElement</a:t>
            </a:r>
            <a:r>
              <a:rPr lang="en-US" sz="1600" dirty="0"/>
              <a:t>());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traverser1 (C c, V </a:t>
            </a:r>
            <a:r>
              <a:rPr lang="en-US" sz="1600" dirty="0" err="1"/>
              <a:t>v</a:t>
            </a:r>
            <a:r>
              <a:rPr lang="en-US" sz="1600" dirty="0"/>
              <a:t>) { …</a:t>
            </a:r>
            <a:r>
              <a:rPr lang="en-US" sz="1600" dirty="0" err="1"/>
              <a:t>v.m</a:t>
            </a:r>
            <a:r>
              <a:rPr lang="en-US" sz="1600" dirty="0"/>
              <a:t>(element of C)…}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Implementation of interface whose constructors take as arguments external variables that need to be accessed by the visitor method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class</a:t>
            </a:r>
            <a:r>
              <a:rPr lang="en-US" sz="1600" dirty="0"/>
              <a:t> </a:t>
            </a:r>
            <a:r>
              <a:rPr lang="en-US" sz="1600" dirty="0" err="1"/>
              <a:t>AnInequalityChecker</a:t>
            </a:r>
            <a:r>
              <a:rPr lang="en-US" sz="1600" dirty="0"/>
              <a:t> </a:t>
            </a:r>
            <a:r>
              <a:rPr lang="en-US" sz="1600" b="1" dirty="0"/>
              <a:t>implements</a:t>
            </a:r>
            <a:r>
              <a:rPr lang="en-US" sz="1600" dirty="0"/>
              <a:t> </a:t>
            </a:r>
            <a:r>
              <a:rPr lang="en-US" sz="1600" dirty="0" err="1"/>
              <a:t>ElementChecker</a:t>
            </a:r>
            <a:r>
              <a:rPr lang="en-US" sz="1600" dirty="0"/>
              <a:t> {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dirty="0"/>
              <a:t>	Object </a:t>
            </a:r>
            <a:r>
              <a:rPr lang="en-US" sz="1600" dirty="0" err="1"/>
              <a:t>testObject</a:t>
            </a:r>
            <a:r>
              <a:rPr lang="en-US" sz="1600" dirty="0"/>
              <a:t>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dirty="0" err="1"/>
              <a:t>AnInequalityChecker</a:t>
            </a:r>
            <a:r>
              <a:rPr lang="en-US" sz="1600" dirty="0"/>
              <a:t>(Object </a:t>
            </a:r>
            <a:r>
              <a:rPr lang="en-US" sz="1600" dirty="0" err="1"/>
              <a:t>theTestObject</a:t>
            </a:r>
            <a:r>
              <a:rPr lang="en-US" sz="1600" dirty="0"/>
              <a:t>) {…}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visit(Object element) {…};	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dirty="0"/>
              <a:t>}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class</a:t>
            </a:r>
            <a:r>
              <a:rPr lang="en-US" sz="1600" dirty="0"/>
              <a:t> AV1 </a:t>
            </a:r>
            <a:r>
              <a:rPr lang="en-US" sz="1600" b="1" dirty="0"/>
              <a:t>implements</a:t>
            </a:r>
            <a:r>
              <a:rPr lang="en-US" sz="1600" dirty="0"/>
              <a:t> V {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/>
              <a:t>     </a:t>
            </a:r>
            <a:r>
              <a:rPr lang="en-US" sz="1600" b="1" dirty="0"/>
              <a:t>public</a:t>
            </a:r>
            <a:r>
              <a:rPr lang="en-US" sz="1600" dirty="0"/>
              <a:t> AV1 (T1 p1, … </a:t>
            </a:r>
            <a:r>
              <a:rPr lang="en-US" sz="1600" dirty="0" err="1"/>
              <a:t>Tn</a:t>
            </a:r>
            <a:r>
              <a:rPr lang="en-US" sz="1600" dirty="0"/>
              <a:t> </a:t>
            </a:r>
            <a:r>
              <a:rPr lang="en-US" sz="1600" dirty="0" err="1"/>
              <a:t>pN</a:t>
            </a:r>
            <a:r>
              <a:rPr lang="en-US" sz="1600" dirty="0"/>
              <a:t>) { …}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/>
              <a:t>     </a:t>
            </a:r>
            <a:r>
              <a:rPr lang="en-US" sz="1600" b="1" dirty="0"/>
              <a:t>public</a:t>
            </a:r>
            <a:r>
              <a:rPr lang="en-US" sz="1600" dirty="0"/>
              <a:t> T2 m (T p) { … }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dirty="0"/>
              <a:t>}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Client passes </a:t>
            </a:r>
            <a:r>
              <a:rPr lang="en-US" sz="1800" dirty="0" err="1"/>
              <a:t>traverser</a:t>
            </a:r>
            <a:r>
              <a:rPr lang="en-US" sz="1800" dirty="0"/>
              <a:t> visitor implementation and collection</a:t>
            </a:r>
          </a:p>
          <a:p>
            <a:pPr lvl="1">
              <a:lnSpc>
                <a:spcPct val="80000"/>
              </a:lnSpc>
            </a:pPr>
            <a:r>
              <a:rPr lang="en-US" sz="1600" dirty="0" err="1"/>
              <a:t>AQuantifier.forAll</a:t>
            </a:r>
            <a:r>
              <a:rPr lang="en-US" sz="1600" dirty="0"/>
              <a:t>(</a:t>
            </a:r>
            <a:r>
              <a:rPr lang="en-US" sz="1600" dirty="0" err="1"/>
              <a:t>b.elements</a:t>
            </a:r>
            <a:r>
              <a:rPr lang="en-US" sz="1600" dirty="0"/>
              <a:t>(), </a:t>
            </a:r>
            <a:r>
              <a:rPr lang="en-US" sz="1600" b="1" dirty="0"/>
              <a:t>new</a:t>
            </a:r>
            <a:r>
              <a:rPr lang="en-US" sz="1600" dirty="0"/>
              <a:t> </a:t>
            </a:r>
            <a:r>
              <a:rPr lang="en-US" sz="1600" dirty="0" err="1" smtClean="0"/>
              <a:t>AnInequalityChecker</a:t>
            </a:r>
            <a:r>
              <a:rPr lang="en-US" sz="1600" dirty="0" smtClean="0"/>
              <a:t>(</a:t>
            </a:r>
            <a:r>
              <a:rPr lang="en-US" sz="1600" dirty="0" err="1" smtClean="0"/>
              <a:t>a.get</a:t>
            </a:r>
            <a:r>
              <a:rPr lang="en-US" sz="1600" dirty="0" smtClean="0"/>
              <a:t>(0</a:t>
            </a:r>
            <a:r>
              <a:rPr lang="en-US" sz="1600" dirty="0"/>
              <a:t>)));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en-US" sz="1600" dirty="0"/>
              <a:t>traverser1(c,  </a:t>
            </a:r>
            <a:r>
              <a:rPr lang="en-US" sz="1600" b="1" dirty="0"/>
              <a:t>new</a:t>
            </a:r>
            <a:r>
              <a:rPr lang="en-US" sz="1600" dirty="0"/>
              <a:t> AV1(a1,.. </a:t>
            </a:r>
            <a:r>
              <a:rPr lang="en-US" sz="1600" dirty="0" err="1"/>
              <a:t>aN</a:t>
            </a:r>
            <a:r>
              <a:rPr lang="en-US" sz="1600" dirty="0"/>
              <a:t>));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6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err="1" smtClean="0"/>
              <a:t>ActionObject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an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334000"/>
            <a:ext cx="3581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the  object on which the target operation is to invoked and an array  of parameters of the target  method.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~PP2363.WAV">
            <a:hlinkClick r:id="" action="ppaction://media"/>
          </p:cNvPr>
          <p:cNvPicPr>
            <a:picLocks noRot="1" noChangeAspect="1"/>
          </p:cNvPicPr>
          <p:nvPr>
            <a:wavAudioFile r:embed="rId1" name="~PP236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334000"/>
            <a:ext cx="3581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no arguments.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0600" y="403860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takes parameters of operation as arguments.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4267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(</a:t>
            </a:r>
            <a:r>
              <a:rPr lang="en-US" dirty="0" err="1" smtClean="0"/>
              <a:t>targetObject</a:t>
            </a:r>
            <a:r>
              <a:rPr lang="en-US" dirty="0" smtClean="0"/>
              <a:t>,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510540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Action is an operation that can be invoked on many different arguments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0600" y="6172200"/>
            <a:ext cx="3124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command is a specific action invocation.</a:t>
            </a:r>
            <a:endParaRPr lang="en-US" dirty="0"/>
          </a:p>
        </p:txBody>
      </p:sp>
      <p:pic>
        <p:nvPicPr>
          <p:cNvPr id="16" name="~PP3734.WAV">
            <a:hlinkClick r:id="" action="ppaction://media"/>
          </p:cNvPr>
          <p:cNvPicPr>
            <a:picLocks noRot="1" noChangeAspect="1"/>
          </p:cNvPicPr>
          <p:nvPr>
            <a:wavAudioFile r:embed="rId2" name="~PP37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25" grpId="0" animBg="1"/>
      <p:bldP spid="13" grpId="0" animBg="1"/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066800"/>
            <a:ext cx="3200400" cy="2971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Visitor Object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Visitor Object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Provides a execute operation to  perform some action.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334000"/>
            <a:ext cx="3581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execute operation takes target object as argument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0" y="1066800"/>
            <a:ext cx="3505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(</a:t>
            </a:r>
            <a:r>
              <a:rPr lang="en-US" dirty="0" err="1" smtClean="0"/>
              <a:t>targetObject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0600" y="3048000"/>
            <a:ext cx="3124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in (a) command takes target and </a:t>
            </a:r>
            <a:r>
              <a:rPr lang="en-US" dirty="0" err="1" smtClean="0"/>
              <a:t>params</a:t>
            </a:r>
            <a:r>
              <a:rPr lang="en-US" dirty="0" smtClean="0"/>
              <a:t>, (b) action takes no </a:t>
            </a:r>
            <a:r>
              <a:rPr lang="en-US" dirty="0" err="1" smtClean="0"/>
              <a:t>params</a:t>
            </a:r>
            <a:r>
              <a:rPr lang="en-US" dirty="0" smtClean="0"/>
              <a:t>, and (c) visitor takes </a:t>
            </a:r>
            <a:r>
              <a:rPr lang="en-US" dirty="0" err="1" smtClean="0"/>
              <a:t>oparams</a:t>
            </a:r>
            <a:r>
              <a:rPr lang="en-US" dirty="0" smtClean="0"/>
              <a:t> as arguments.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1905000"/>
            <a:ext cx="4267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Constructor (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5105400"/>
            <a:ext cx="31242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Execute in (a) command takes no </a:t>
            </a:r>
            <a:r>
              <a:rPr lang="en-US" dirty="0" err="1" smtClean="0"/>
              <a:t>params</a:t>
            </a:r>
            <a:r>
              <a:rPr lang="en-US" dirty="0" smtClean="0"/>
              <a:t>, (b) action takes target object and </a:t>
            </a:r>
            <a:r>
              <a:rPr lang="en-US" dirty="0" err="1" smtClean="0"/>
              <a:t>params</a:t>
            </a:r>
            <a:r>
              <a:rPr lang="en-US" dirty="0" smtClean="0"/>
              <a:t>, (c) visitor takes target object</a:t>
            </a:r>
            <a:endParaRPr lang="en-US" dirty="0"/>
          </a:p>
        </p:txBody>
      </p:sp>
      <p:pic>
        <p:nvPicPr>
          <p:cNvPr id="16" name="~PP3734.WAV">
            <a:hlinkClick r:id="" action="ppaction://media"/>
          </p:cNvPr>
          <p:cNvPicPr>
            <a:picLocks noRot="1" noChangeAspect="1"/>
          </p:cNvPicPr>
          <p:nvPr>
            <a:wavAudioFile r:embed="rId2" name="~PP37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 animBg="1"/>
      <p:bldP spid="12" grpId="0" animBg="1"/>
      <p:bldP spid="25" grpId="0" animBg="1"/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/>
              <a:t>Visitor Pattern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3505200"/>
            <a:ext cx="2438400" cy="1524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3352800" cy="822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/>
              <a:t>Collection Interface C with elements of type T</a:t>
            </a:r>
          </a:p>
        </p:txBody>
      </p:sp>
      <p:sp>
        <p:nvSpPr>
          <p:cNvPr id="148486" name="Line 6"/>
          <p:cNvSpPr>
            <a:spLocks noChangeShapeType="1"/>
          </p:cNvSpPr>
          <p:nvPr/>
        </p:nvSpPr>
        <p:spPr bwMode="auto">
          <a:xfrm flipH="1">
            <a:off x="1143000" y="2209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/>
            <a:r>
              <a:rPr lang="en-US"/>
              <a:t>element1: T</a:t>
            </a: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2819400" y="3048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/>
            <a:r>
              <a:rPr lang="en-US"/>
              <a:t>element1: T</a:t>
            </a:r>
          </a:p>
        </p:txBody>
      </p:sp>
      <p:sp>
        <p:nvSpPr>
          <p:cNvPr id="148489" name="Line 9"/>
          <p:cNvSpPr>
            <a:spLocks noChangeShapeType="1"/>
          </p:cNvSpPr>
          <p:nvPr/>
        </p:nvSpPr>
        <p:spPr bwMode="auto">
          <a:xfrm>
            <a:off x="2590800" y="2209800"/>
            <a:ext cx="990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1600200" y="2438400"/>
            <a:ext cx="1600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component</a:t>
            </a: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914400" y="3886200"/>
            <a:ext cx="2819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/>
            <a:r>
              <a:rPr lang="en-US"/>
              <a:t>Visitor Interface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381000" y="51816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Visitor Class 1</a:t>
            </a:r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 flipV="1">
            <a:off x="1524000" y="4343400"/>
            <a:ext cx="914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94" name="Text Box 14"/>
          <p:cNvSpPr txBox="1">
            <a:spLocks noChangeArrowheads="1"/>
          </p:cNvSpPr>
          <p:nvPr/>
        </p:nvSpPr>
        <p:spPr bwMode="auto">
          <a:xfrm>
            <a:off x="1905000" y="4648200"/>
            <a:ext cx="1752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implements</a:t>
            </a:r>
          </a:p>
        </p:txBody>
      </p:sp>
      <p:sp>
        <p:nvSpPr>
          <p:cNvPr id="148495" name="Text Box 15"/>
          <p:cNvSpPr txBox="1">
            <a:spLocks noChangeArrowheads="1"/>
          </p:cNvSpPr>
          <p:nvPr/>
        </p:nvSpPr>
        <p:spPr bwMode="auto">
          <a:xfrm>
            <a:off x="2819400" y="51816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Visitor Class 2</a:t>
            </a:r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 flipH="1" flipV="1">
            <a:off x="2514600" y="4343400"/>
            <a:ext cx="11430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97" name="Line 17"/>
          <p:cNvSpPr>
            <a:spLocks noChangeShapeType="1"/>
          </p:cNvSpPr>
          <p:nvPr/>
        </p:nvSpPr>
        <p:spPr bwMode="auto">
          <a:xfrm flipH="1" flipV="1">
            <a:off x="3962400" y="1828800"/>
            <a:ext cx="22098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98" name="Line 18"/>
          <p:cNvSpPr>
            <a:spLocks noChangeShapeType="1"/>
          </p:cNvSpPr>
          <p:nvPr/>
        </p:nvSpPr>
        <p:spPr bwMode="auto">
          <a:xfrm flipH="1">
            <a:off x="3733800" y="3733800"/>
            <a:ext cx="2438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499" name="Text Box 19"/>
          <p:cNvSpPr txBox="1">
            <a:spLocks noChangeArrowheads="1"/>
          </p:cNvSpPr>
          <p:nvPr/>
        </p:nvSpPr>
        <p:spPr bwMode="auto">
          <a:xfrm>
            <a:off x="4876800" y="1600200"/>
            <a:ext cx="838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uses</a:t>
            </a:r>
          </a:p>
        </p:txBody>
      </p:sp>
      <p:sp>
        <p:nvSpPr>
          <p:cNvPr id="148500" name="Line 20"/>
          <p:cNvSpPr>
            <a:spLocks noChangeShapeType="1"/>
          </p:cNvSpPr>
          <p:nvPr/>
        </p:nvSpPr>
        <p:spPr bwMode="auto">
          <a:xfrm flipH="1" flipV="1">
            <a:off x="4038600" y="18288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501" name="Line 21"/>
          <p:cNvSpPr>
            <a:spLocks noChangeShapeType="1"/>
          </p:cNvSpPr>
          <p:nvPr/>
        </p:nvSpPr>
        <p:spPr bwMode="auto">
          <a:xfrm flipH="1">
            <a:off x="3810000" y="2743200"/>
            <a:ext cx="2209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8502" name="Text Box 22"/>
          <p:cNvSpPr txBox="1">
            <a:spLocks noChangeArrowheads="1"/>
          </p:cNvSpPr>
          <p:nvPr/>
        </p:nvSpPr>
        <p:spPr bwMode="auto">
          <a:xfrm>
            <a:off x="6248400" y="3505200"/>
            <a:ext cx="17526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Traverser 2</a:t>
            </a:r>
          </a:p>
        </p:txBody>
      </p:sp>
      <p:sp>
        <p:nvSpPr>
          <p:cNvPr id="148503" name="Text Box 23"/>
          <p:cNvSpPr txBox="1">
            <a:spLocks noChangeArrowheads="1"/>
          </p:cNvSpPr>
          <p:nvPr/>
        </p:nvSpPr>
        <p:spPr bwMode="auto">
          <a:xfrm>
            <a:off x="6172200" y="2438400"/>
            <a:ext cx="17526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Traverser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/>
              <a:t>Example of Visitor Pattern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3505200"/>
            <a:ext cx="2438400" cy="1524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1219200" y="1371600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Iterator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066800" y="2743200"/>
            <a:ext cx="457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2895600" y="2743200"/>
            <a:ext cx="533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600200" y="2438400"/>
            <a:ext cx="1600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component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914400" y="3886200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err="1"/>
              <a:t>ElementChecker</a:t>
            </a:r>
            <a:endParaRPr lang="en-US" dirty="0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685800" y="5105400"/>
            <a:ext cx="1524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ANonNull</a:t>
            </a:r>
          </a:p>
          <a:p>
            <a:pPr algn="l">
              <a:spcBef>
                <a:spcPct val="0"/>
              </a:spcBef>
            </a:pPr>
            <a:r>
              <a:rPr lang="en-US"/>
              <a:t>Checker</a:t>
            </a:r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1524000" y="4343400"/>
            <a:ext cx="914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1905000" y="4648200"/>
            <a:ext cx="1752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implements</a:t>
            </a: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819400" y="5105400"/>
            <a:ext cx="1600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AnInequality</a:t>
            </a:r>
          </a:p>
          <a:p>
            <a:pPr algn="l">
              <a:spcBef>
                <a:spcPct val="0"/>
              </a:spcBef>
            </a:pPr>
            <a:r>
              <a:rPr lang="en-US"/>
              <a:t>Checker</a:t>
            </a:r>
          </a:p>
        </p:txBody>
      </p:sp>
      <p:sp>
        <p:nvSpPr>
          <p:cNvPr id="151568" name="Line 16"/>
          <p:cNvSpPr>
            <a:spLocks noChangeShapeType="1"/>
          </p:cNvSpPr>
          <p:nvPr/>
        </p:nvSpPr>
        <p:spPr bwMode="auto">
          <a:xfrm flipH="1" flipV="1">
            <a:off x="2514600" y="4343400"/>
            <a:ext cx="11430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9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 flipH="1">
            <a:off x="3810000" y="3581400"/>
            <a:ext cx="2438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71" name="Text Box 19"/>
          <p:cNvSpPr txBox="1">
            <a:spLocks noChangeArrowheads="1"/>
          </p:cNvSpPr>
          <p:nvPr/>
        </p:nvSpPr>
        <p:spPr bwMode="auto">
          <a:xfrm rot="1001253">
            <a:off x="4495800" y="1524000"/>
            <a:ext cx="838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uses</a:t>
            </a:r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3" name="Line 21"/>
          <p:cNvSpPr>
            <a:spLocks noChangeShapeType="1"/>
          </p:cNvSpPr>
          <p:nvPr/>
        </p:nvSpPr>
        <p:spPr bwMode="auto">
          <a:xfrm flipH="1">
            <a:off x="3886200" y="2590800"/>
            <a:ext cx="2209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6324600" y="33528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assertExistential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1575" name="Text Box 23"/>
          <p:cNvSpPr txBox="1">
            <a:spLocks noChangeArrowheads="1"/>
          </p:cNvSpPr>
          <p:nvPr/>
        </p:nvSpPr>
        <p:spPr bwMode="auto">
          <a:xfrm>
            <a:off x="6172200" y="2362200"/>
            <a:ext cx="2133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assertUniversal</a:t>
            </a:r>
            <a:r>
              <a:rPr lang="en-US" dirty="0" smtClean="0">
                <a:solidFill>
                  <a:schemeClr val="bg1"/>
                </a:solidFill>
              </a:rPr>
              <a:t> ()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295400"/>
          </a:xfrm>
        </p:spPr>
        <p:txBody>
          <a:bodyPr/>
          <a:lstStyle/>
          <a:p>
            <a:r>
              <a:rPr lang="en-US" sz="2800"/>
              <a:t>Nested Assertions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991600" cy="381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k: 0 &lt;= k &lt; 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).size():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(j).get(k</a:t>
            </a:r>
            <a:r>
              <a:rPr lang="en-US" sz="1800" dirty="0">
                <a:cs typeface="Times New Roman" pitchFamily="18" charset="0"/>
              </a:rPr>
              <a:t>) != null</a:t>
            </a:r>
            <a:endParaRPr lang="en-US" sz="1800" dirty="0"/>
          </a:p>
          <a:p>
            <a:pPr lvl="2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sp>
        <p:nvSpPr>
          <p:cNvPr id="442372" name="Rectangle 4"/>
          <p:cNvSpPr>
            <a:spLocks noChangeArrowheads="1"/>
          </p:cNvSpPr>
          <p:nvPr/>
        </p:nvSpPr>
        <p:spPr bwMode="auto">
          <a:xfrm>
            <a:off x="381000" y="1676400"/>
            <a:ext cx="6553200" cy="180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 b="1" dirty="0"/>
              <a:t>package</a:t>
            </a:r>
            <a:r>
              <a:rPr lang="en-US" sz="1600" dirty="0"/>
              <a:t> </a:t>
            </a:r>
            <a:r>
              <a:rPr lang="en-US" sz="1600" dirty="0" smtClean="0"/>
              <a:t>visitors;</a:t>
            </a:r>
            <a:endParaRPr lang="en-US" sz="1600" dirty="0"/>
          </a:p>
          <a:p>
            <a:pPr algn="l">
              <a:spcBef>
                <a:spcPct val="0"/>
              </a:spcBef>
            </a:pPr>
            <a:r>
              <a:rPr lang="en-US" sz="1600" b="1" dirty="0"/>
              <a:t>import</a:t>
            </a:r>
            <a:r>
              <a:rPr lang="en-US" sz="1600" dirty="0"/>
              <a:t> </a:t>
            </a:r>
            <a:r>
              <a:rPr lang="en-US" sz="1600" dirty="0" err="1"/>
              <a:t>assertions.ElementChecker</a:t>
            </a:r>
            <a:r>
              <a:rPr lang="en-US" sz="16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/>
              <a:t>class</a:t>
            </a:r>
            <a:r>
              <a:rPr lang="en-US" sz="1600" dirty="0"/>
              <a:t> </a:t>
            </a:r>
            <a:r>
              <a:rPr lang="en-US" sz="1600" dirty="0" err="1"/>
              <a:t>ANonNullChecker</a:t>
            </a:r>
            <a:r>
              <a:rPr lang="en-US" sz="1600" dirty="0"/>
              <a:t> </a:t>
            </a:r>
            <a:r>
              <a:rPr lang="en-US" sz="1600" b="1" dirty="0"/>
              <a:t>implements</a:t>
            </a:r>
            <a:r>
              <a:rPr lang="en-US" sz="1600" dirty="0"/>
              <a:t> </a:t>
            </a:r>
            <a:r>
              <a:rPr lang="en-US" sz="1600" dirty="0" err="1"/>
              <a:t>ElementChecker</a:t>
            </a:r>
            <a:r>
              <a:rPr lang="en-US" sz="1600" dirty="0"/>
              <a:t> {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    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boolean</a:t>
            </a:r>
            <a:r>
              <a:rPr lang="en-US" sz="1600" dirty="0"/>
              <a:t> visit(Object element) {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	</a:t>
            </a:r>
            <a:r>
              <a:rPr lang="en-US" sz="1600" b="1" dirty="0"/>
              <a:t>return</a:t>
            </a:r>
            <a:r>
              <a:rPr lang="en-US" sz="1600" dirty="0"/>
              <a:t> (element != </a:t>
            </a:r>
            <a:r>
              <a:rPr lang="en-US" sz="1600" b="1" dirty="0"/>
              <a:t>null</a:t>
            </a:r>
            <a:r>
              <a:rPr lang="en-US" sz="1600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     }	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}</a:t>
            </a:r>
          </a:p>
        </p:txBody>
      </p:sp>
      <p:sp>
        <p:nvSpPr>
          <p:cNvPr id="442379" name="Rectangle 11"/>
          <p:cNvSpPr>
            <a:spLocks noChangeArrowheads="1"/>
          </p:cNvSpPr>
          <p:nvPr/>
        </p:nvSpPr>
        <p:spPr bwMode="auto">
          <a:xfrm>
            <a:off x="381000" y="3581400"/>
            <a:ext cx="72390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/>
              <a:t>package</a:t>
            </a:r>
            <a:r>
              <a:rPr lang="en-US" sz="1800" dirty="0"/>
              <a:t> visitors;</a:t>
            </a:r>
          </a:p>
          <a:p>
            <a:pPr algn="l">
              <a:spcBef>
                <a:spcPct val="0"/>
              </a:spcBef>
            </a:pPr>
            <a:r>
              <a:rPr lang="en-US" sz="1800" b="1" dirty="0"/>
              <a:t>import</a:t>
            </a:r>
            <a:r>
              <a:rPr lang="en-US" sz="1800" dirty="0"/>
              <a:t> </a:t>
            </a:r>
            <a:r>
              <a:rPr lang="en-US" sz="1800" dirty="0" err="1"/>
              <a:t>assertions.ElementChecker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/>
              <a:t>class</a:t>
            </a:r>
            <a:r>
              <a:rPr lang="en-US" sz="1800"/>
              <a:t> </a:t>
            </a:r>
            <a:r>
              <a:rPr lang="en-US" sz="1800" smtClean="0"/>
              <a:t>AListChecker </a:t>
            </a:r>
            <a:r>
              <a:rPr lang="en-US" sz="1800" b="1" dirty="0"/>
              <a:t>implements</a:t>
            </a:r>
            <a:r>
              <a:rPr lang="en-US" sz="1800" dirty="0"/>
              <a:t> </a:t>
            </a:r>
            <a:r>
              <a:rPr lang="en-US" sz="1800" dirty="0" err="1" smtClean="0"/>
              <a:t>ElementChecker</a:t>
            </a:r>
            <a:r>
              <a:rPr lang="en-US" sz="1800" dirty="0" smtClean="0"/>
              <a:t>&lt;List&gt;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err="1"/>
              <a:t>boolean</a:t>
            </a:r>
            <a:r>
              <a:rPr lang="en-US" sz="1800"/>
              <a:t> </a:t>
            </a:r>
            <a:r>
              <a:rPr lang="en-US" sz="1800" smtClean="0"/>
              <a:t>check(List element)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 </a:t>
            </a:r>
            <a:r>
              <a:rPr lang="en-US" sz="1800" dirty="0" err="1" smtClean="0"/>
              <a:t>Iterator</a:t>
            </a:r>
            <a:r>
              <a:rPr lang="en-US" sz="1800" dirty="0" smtClean="0"/>
              <a:t> children </a:t>
            </a:r>
            <a:r>
              <a:rPr lang="en-US" sz="1800"/>
              <a:t>= </a:t>
            </a:r>
            <a:r>
              <a:rPr lang="en-US" sz="1800" smtClean="0"/>
              <a:t>element.iterate();</a:t>
            </a:r>
            <a:endParaRPr lang="en-US" sz="1800" dirty="0"/>
          </a:p>
          <a:p>
            <a:pPr algn="l">
              <a:spcBef>
                <a:spcPct val="0"/>
              </a:spcBef>
            </a:pPr>
            <a:r>
              <a:rPr lang="en-US" sz="1800" dirty="0"/>
              <a:t>         </a:t>
            </a:r>
            <a:r>
              <a:rPr lang="en-US" sz="1800" b="1"/>
              <a:t>return</a:t>
            </a:r>
            <a:r>
              <a:rPr lang="en-US" sz="1800"/>
              <a:t> </a:t>
            </a:r>
            <a:r>
              <a:rPr lang="en-US" sz="1600" smtClean="0"/>
              <a:t>asserter.assertUniversal(children</a:t>
            </a:r>
            <a:r>
              <a:rPr lang="en-US" sz="1600" dirty="0"/>
              <a:t>, </a:t>
            </a:r>
            <a:r>
              <a:rPr lang="en-US" sz="1600" b="1" dirty="0"/>
              <a:t>new</a:t>
            </a:r>
            <a:r>
              <a:rPr lang="en-US" sz="1600" dirty="0"/>
              <a:t> </a:t>
            </a:r>
            <a:r>
              <a:rPr lang="en-US" sz="1600" dirty="0" err="1"/>
              <a:t>ANonNullChecker</a:t>
            </a:r>
            <a:r>
              <a:rPr lang="en-US" sz="1600" dirty="0"/>
              <a:t>()));</a:t>
            </a:r>
          </a:p>
          <a:p>
            <a:pPr algn="l">
              <a:spcBef>
                <a:spcPct val="0"/>
              </a:spcBef>
            </a:pPr>
            <a:r>
              <a:rPr lang="en-US" sz="1600" dirty="0"/>
              <a:t>    }</a:t>
            </a:r>
            <a:r>
              <a:rPr lang="en-US" sz="1800" dirty="0"/>
              <a:t>	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}</a:t>
            </a:r>
          </a:p>
        </p:txBody>
      </p:sp>
      <p:sp>
        <p:nvSpPr>
          <p:cNvPr id="442380" name="Rectangle 12"/>
          <p:cNvSpPr>
            <a:spLocks noChangeArrowheads="1"/>
          </p:cNvSpPr>
          <p:nvPr/>
        </p:nvSpPr>
        <p:spPr bwMode="auto">
          <a:xfrm>
            <a:off x="228600" y="6096000"/>
            <a:ext cx="8915400" cy="762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AnAsserter.assert(AQuantifier.forAll(b.elements(), </a:t>
            </a:r>
            <a:r>
              <a:rPr lang="en-US" sz="1600" b="1"/>
              <a:t>new</a:t>
            </a:r>
            <a:r>
              <a:rPr lang="en-US" sz="1600"/>
              <a:t> AForAllChecker(), "Some leaf-level element of b is null”);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781800" y="2362200"/>
            <a:ext cx="2362200" cy="1311275"/>
            <a:chOff x="4272" y="2352"/>
            <a:chExt cx="1488" cy="826"/>
          </a:xfrm>
        </p:grpSpPr>
        <p:sp>
          <p:nvSpPr>
            <p:cNvPr id="442381" name="Line 13"/>
            <p:cNvSpPr>
              <a:spLocks noChangeShapeType="1"/>
            </p:cNvSpPr>
            <p:nvPr/>
          </p:nvSpPr>
          <p:spPr bwMode="auto">
            <a:xfrm flipH="1">
              <a:off x="4272" y="2736"/>
              <a:ext cx="480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2382" name="Text Box 14"/>
            <p:cNvSpPr txBox="1">
              <a:spLocks noChangeArrowheads="1"/>
            </p:cNvSpPr>
            <p:nvPr/>
          </p:nvSpPr>
          <p:spPr bwMode="auto">
            <a:xfrm>
              <a:off x="4704" y="2352"/>
              <a:ext cx="1056" cy="82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Visiting Hierarchical Structures (Trees)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9" grpId="0" animBg="1"/>
      <p:bldP spid="442380" grpId="0" animBg="1" autoUpdateAnimBg="0"/>
      <p:bldP spid="44238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Propositions</a:t>
            </a: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Simple propositions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True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weight </a:t>
            </a:r>
            <a:r>
              <a:rPr lang="en-US" sz="2400" dirty="0"/>
              <a:t>&gt; </a:t>
            </a:r>
            <a:r>
              <a:rPr lang="en-US" sz="2400" dirty="0" smtClean="0"/>
              <a:t>0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(weight </a:t>
            </a:r>
            <a:r>
              <a:rPr lang="en-US" sz="2400" dirty="0"/>
              <a:t>&gt; </a:t>
            </a:r>
            <a:r>
              <a:rPr lang="en-US" sz="2400" dirty="0" smtClean="0"/>
              <a:t>0 </a:t>
            </a:r>
            <a:r>
              <a:rPr lang="en-US" sz="2400" dirty="0"/>
              <a:t>) </a:t>
            </a:r>
            <a:r>
              <a:rPr lang="en-US" sz="2400" dirty="0" smtClean="0"/>
              <a:t>&amp;&amp; (height &gt; 0)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Quantified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 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All elements of B are not null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</a:rPr>
              <a:t>At least one element of B is not null.</a:t>
            </a:r>
            <a:r>
              <a:rPr lang="en-US" sz="2000" dirty="0"/>
              <a:t> </a:t>
            </a:r>
          </a:p>
        </p:txBody>
      </p:sp>
      <p:pic>
        <p:nvPicPr>
          <p:cNvPr id="4" name="~PP448.WAV">
            <a:hlinkClick r:id="" action="ppaction://media"/>
          </p:cNvPr>
          <p:cNvPicPr>
            <a:picLocks noRot="1" noChangeAspect="1"/>
          </p:cNvPicPr>
          <p:nvPr>
            <a:wavAudioFile r:embed="rId2" name="~PP44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 of Pattern in Everyday Applications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 tree</a:t>
            </a:r>
          </a:p>
          <a:p>
            <a:r>
              <a:rPr lang="en-US"/>
              <a:t>A visitor for printing all nodes.</a:t>
            </a:r>
          </a:p>
          <a:p>
            <a:r>
              <a:rPr lang="en-US"/>
              <a:t>Another for type checking.</a:t>
            </a:r>
          </a:p>
          <a:p>
            <a:r>
              <a:rPr lang="en-US"/>
              <a:t>Yet another for generating code</a:t>
            </a:r>
          </a:p>
          <a:p>
            <a:r>
              <a:rPr lang="en-US"/>
              <a:t>Do not want to put all of this code in tree class.</a:t>
            </a:r>
          </a:p>
          <a:p>
            <a:r>
              <a:rPr lang="en-US"/>
              <a:t>In any case, printing should not be in tree.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2800"/>
              <a:t>Subproposition accessing vars other than domain elements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6629400" cy="381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18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 dirty="0">
                <a:cs typeface="Times New Roman" pitchFamily="18" charset="0"/>
              </a:rPr>
              <a:t>j: 0 &lt;= j &lt; </a:t>
            </a:r>
            <a:r>
              <a:rPr lang="en-US" sz="1800" dirty="0" err="1">
                <a:cs typeface="Times New Roman" pitchFamily="18" charset="0"/>
              </a:rPr>
              <a:t>b.size</a:t>
            </a:r>
            <a:r>
              <a:rPr lang="en-US" sz="1800" dirty="0">
                <a:cs typeface="Times New Roman" pitchFamily="18" charset="0"/>
              </a:rPr>
              <a:t>():  </a:t>
            </a:r>
            <a:r>
              <a:rPr lang="en-US" sz="1800" dirty="0" err="1" smtClean="0">
                <a:cs typeface="Times New Roman" pitchFamily="18" charset="0"/>
              </a:rPr>
              <a:t>b.get</a:t>
            </a:r>
            <a:r>
              <a:rPr lang="en-US" sz="1800" dirty="0" smtClean="0">
                <a:cs typeface="Times New Roman" pitchFamily="18" charset="0"/>
              </a:rPr>
              <a:t>(j</a:t>
            </a:r>
            <a:r>
              <a:rPr lang="en-US" sz="1800" dirty="0">
                <a:cs typeface="Times New Roman" pitchFamily="18" charset="0"/>
              </a:rPr>
              <a:t>) != </a:t>
            </a:r>
            <a:r>
              <a:rPr lang="en-US" sz="1800" dirty="0" err="1" smtClean="0">
                <a:cs typeface="Times New Roman" pitchFamily="18" charset="0"/>
              </a:rPr>
              <a:t>a.get</a:t>
            </a:r>
            <a:r>
              <a:rPr lang="en-US" sz="1800" dirty="0" smtClean="0">
                <a:cs typeface="Times New Roman" pitchFamily="18" charset="0"/>
              </a:rPr>
              <a:t>(0</a:t>
            </a:r>
            <a:r>
              <a:rPr lang="en-US" sz="1800" dirty="0">
                <a:cs typeface="Times New Roman" pitchFamily="18" charset="0"/>
              </a:rPr>
              <a:t>)</a:t>
            </a:r>
            <a:r>
              <a:rPr lang="en-US" sz="1800" dirty="0"/>
              <a:t> 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2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6629400" y="4343400"/>
            <a:ext cx="2057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</a:t>
            </a:r>
            <a:r>
              <a:rPr lang="en-US" dirty="0" smtClean="0">
                <a:solidFill>
                  <a:schemeClr val="bg1"/>
                </a:solidFill>
              </a:rPr>
              <a:t> Parameterized constructor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6096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()): “some element of b is null” )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81000" y="2438400"/>
            <a:ext cx="7010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check(Object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810000" y="2971800"/>
            <a:ext cx="28194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905501" y="5372099"/>
            <a:ext cx="1219199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133600"/>
            <a:ext cx="7010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Iterating the Domain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….): “some element of b is null” )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114800" y="3505200"/>
            <a:ext cx="441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 err="1">
                <a:solidFill>
                  <a:schemeClr val="dk1"/>
                </a:solidFill>
              </a:rPr>
              <a:t>Iterator</a:t>
            </a:r>
            <a:r>
              <a:rPr lang="en-US" dirty="0">
                <a:solidFill>
                  <a:schemeClr val="dk1"/>
                </a:solidFill>
              </a:rPr>
              <a:t>  describes any sequence of ordered/unordered items.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47800" y="1981200"/>
            <a:ext cx="4419600" cy="312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1055.WAV">
            <a:hlinkClick r:id="" action="ppaction://media"/>
          </p:cNvPr>
          <p:cNvPicPr>
            <a:picLocks noRot="1" noChangeAspect="1"/>
          </p:cNvPicPr>
          <p:nvPr>
            <a:wavAudioFile r:embed="rId1" name="~PP10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Based Domain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428038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(Collection&lt;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domain, …);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(b, ….): “some element of b is null” ;</a:t>
            </a:r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19200" y="1905000"/>
            <a:ext cx="4267200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962400" y="4267200"/>
            <a:ext cx="441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>
                <a:solidFill>
                  <a:schemeClr val="dk1"/>
                </a:solidFill>
              </a:rPr>
              <a:t>Want to support histories, sets, databases , streams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7600" y="3581400"/>
            <a:ext cx="4876800" cy="5217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>
                <a:solidFill>
                  <a:schemeClr val="dk1"/>
                </a:solidFill>
              </a:rPr>
              <a:t>Assume domain  implements </a:t>
            </a:r>
            <a:r>
              <a:rPr lang="en-US" dirty="0" smtClean="0">
                <a:solidFill>
                  <a:schemeClr val="dk1"/>
                </a:solidFill>
              </a:rPr>
              <a:t>Collection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0" name="~PP1765.WAV">
            <a:hlinkClick r:id="" action="ppaction://media"/>
          </p:cNvPr>
          <p:cNvPicPr>
            <a:picLocks noRot="1" noChangeAspect="1"/>
          </p:cNvPicPr>
          <p:nvPr>
            <a:wavAudioFile r:embed="rId2" name="~PP176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Asserter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861060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java.util.Iterator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AnAsserter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Asserter&lt;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(!…)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checkExistential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…)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(…)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false;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pic>
        <p:nvPicPr>
          <p:cNvPr id="6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Describing the Domain Using Method Parameters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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)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dirty="0" err="1" smtClean="0">
                <a:cs typeface="Times New Roman" pitchFamily="18" charset="0"/>
              </a:rPr>
              <a:t>nonNullChecker</a:t>
            </a:r>
            <a:r>
              <a:rPr lang="en-US" dirty="0" smtClean="0">
                <a:cs typeface="Times New Roman" pitchFamily="18" charset="0"/>
              </a:rPr>
              <a:t>, “some element of b is null” )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447800" y="3486834"/>
            <a:ext cx="4724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/>
              <a:t>Method must be invoked on some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0" y="4267200"/>
            <a:ext cx="640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>
                <a:solidFill>
                  <a:schemeClr val="dk1"/>
                </a:solidFill>
              </a:rPr>
              <a:t>Passing method and object separately raises typing issues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4876800"/>
            <a:ext cx="7010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12" name="~PP1707.WAV">
            <a:hlinkClick r:id="" action="ppaction://media"/>
          </p:cNvPr>
          <p:cNvPicPr>
            <a:picLocks noRot="1" noChangeAspect="1"/>
          </p:cNvPicPr>
          <p:nvPr>
            <a:wavAudioFile r:embed="rId2" name="~PP170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6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Describing the Domain Using Method Parameters</a:t>
            </a:r>
            <a:endParaRPr lang="en-US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8305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56388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dirty="0" err="1" smtClean="0">
                <a:cs typeface="Times New Roman" pitchFamily="18" charset="0"/>
              </a:rPr>
              <a:t>Qx:D</a:t>
            </a:r>
            <a:r>
              <a:rPr lang="en-US" dirty="0" smtClean="0">
                <a:cs typeface="Times New Roman" pitchFamily="18" charset="0"/>
              </a:rPr>
              <a:t>(x):P(x)</a:t>
            </a:r>
            <a:r>
              <a:rPr lang="en-US" dirty="0" smtClean="0"/>
              <a:t> </a:t>
            </a:r>
          </a:p>
          <a:p>
            <a:pPr marL="0"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dirty="0" smtClean="0">
                <a:cs typeface="Times New Roman" pitchFamily="18" charset="0"/>
              </a:rPr>
              <a:t>j: 0 &lt;= j &lt; </a:t>
            </a:r>
            <a:r>
              <a:rPr lang="en-US" dirty="0" err="1" smtClean="0">
                <a:cs typeface="Times New Roman" pitchFamily="18" charset="0"/>
              </a:rPr>
              <a:t>b.size</a:t>
            </a:r>
            <a:r>
              <a:rPr lang="en-US" dirty="0" smtClean="0">
                <a:cs typeface="Times New Roman" pitchFamily="18" charset="0"/>
              </a:rPr>
              <a:t>():  </a:t>
            </a:r>
            <a:r>
              <a:rPr lang="en-US" dirty="0" err="1" smtClean="0">
                <a:cs typeface="Times New Roman" pitchFamily="18" charset="0"/>
              </a:rPr>
              <a:t>b.get</a:t>
            </a:r>
            <a:r>
              <a:rPr lang="en-US" dirty="0" smtClean="0">
                <a:cs typeface="Times New Roman" pitchFamily="18" charset="0"/>
              </a:rPr>
              <a:t>(j) != null</a:t>
            </a:r>
            <a:r>
              <a:rPr lang="en-US" dirty="0" smtClean="0"/>
              <a:t>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9436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())):  “some element of b is null” ;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066800" y="3886200"/>
            <a:ext cx="5257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lvl="1"/>
            <a:r>
              <a:rPr lang="en-US" dirty="0">
                <a:solidFill>
                  <a:schemeClr val="dk1"/>
                </a:solidFill>
              </a:rPr>
              <a:t>Pass an object with a check method that takes argument of type &lt;</a:t>
            </a:r>
            <a:r>
              <a:rPr lang="en-US" dirty="0" err="1">
                <a:solidFill>
                  <a:schemeClr val="dk1"/>
                </a:solidFill>
              </a:rPr>
              <a:t>ElementType</a:t>
            </a:r>
            <a:r>
              <a:rPr lang="en-US" dirty="0">
                <a:solidFill>
                  <a:schemeClr val="dk1"/>
                </a:solidFill>
              </a:rPr>
              <a:t>&gt;</a:t>
            </a:r>
          </a:p>
        </p:txBody>
      </p:sp>
      <p:pic>
        <p:nvPicPr>
          <p:cNvPr id="7" name="~PP3111.WAV">
            <a:hlinkClick r:id="" action="ppaction://media"/>
          </p:cNvPr>
          <p:cNvPicPr>
            <a:picLocks noRot="1" noChangeAspect="1"/>
          </p:cNvPicPr>
          <p:nvPr>
            <a:wavAudioFile r:embed="rId1" name="~PP31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Subproposition</a:t>
            </a:r>
            <a:r>
              <a:rPr lang="en-US" dirty="0" smtClean="0"/>
              <a:t> Visitor Objects</a:t>
            </a:r>
            <a:endParaRPr lang="en-US" dirty="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81000" y="1066800"/>
            <a:ext cx="6858000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7010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util.assertions.ElementChecker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check(Object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62600" y="2514600"/>
            <a:ext cx="3048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All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subproposition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objects implement same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9200" y="3276600"/>
            <a:ext cx="3810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The check method of a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subproposition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object visits each element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1000" y="3886200"/>
            <a:ext cx="83058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checkUniversal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Iterator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elements,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element:elements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(!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elementChecker.check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(element))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true;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6096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())): “some element of b is null” ;</a:t>
            </a:r>
            <a:endParaRPr lang="en-US" dirty="0" smtClean="0"/>
          </a:p>
        </p:txBody>
      </p:sp>
      <p:pic>
        <p:nvPicPr>
          <p:cNvPr id="9" name="~PP1660.WAV">
            <a:hlinkClick r:id="" action="ppaction://media"/>
          </p:cNvPr>
          <p:cNvPicPr>
            <a:picLocks noRot="1" noChangeAspect="1"/>
          </p:cNvPicPr>
          <p:nvPr>
            <a:wavAudioFile r:embed="rId1" name="~PP16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6198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External </a:t>
            </a:r>
            <a:r>
              <a:rPr lang="en-US" dirty="0" err="1" smtClean="0"/>
              <a:t>Vars</a:t>
            </a:r>
            <a:endParaRPr lang="en-US" dirty="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81000" y="1066800"/>
            <a:ext cx="6858000" cy="1200329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7010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util.assertions.ElementChecker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ANonNullChecker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ElementChecker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&lt;Object&gt; {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check(Object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element != null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}}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5800" y="6096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ANonNullChecker</a:t>
            </a:r>
            <a:r>
              <a:rPr lang="en-US" dirty="0" smtClean="0">
                <a:cs typeface="Times New Roman" pitchFamily="18" charset="0"/>
              </a:rPr>
              <a:t>())): “some element of b is null” ;</a:t>
            </a:r>
            <a:endParaRPr lang="en-US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5638800"/>
            <a:ext cx="6629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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j: 0 &lt;= j &lt;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b.size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():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(j) !=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(0)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5562600"/>
            <a:ext cx="10668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3214.WAV">
            <a:hlinkClick r:id="" action="ppaction://media"/>
          </p:cNvPr>
          <p:cNvPicPr>
            <a:picLocks noRot="1" noChangeAspect="1"/>
          </p:cNvPicPr>
          <p:nvPr>
            <a:wavAudioFile r:embed="rId1" name="~PP32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Quantified Propositions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724400" y="1600200"/>
            <a:ext cx="36576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Sub-proposition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Simple or quantified proposition in terms of quantifier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Domain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collection of values used in sub-proposition evaluation</a:t>
            </a:r>
          </a:p>
          <a:p>
            <a:pPr lvl="1">
              <a:lnSpc>
                <a:spcPct val="90000"/>
              </a:lnSpc>
            </a:pPr>
            <a:r>
              <a:rPr lang="en-US" sz="2000" dirty="0" err="1" smtClean="0"/>
              <a:t>b.get</a:t>
            </a:r>
            <a:r>
              <a:rPr lang="en-US" sz="2000" dirty="0" smtClean="0"/>
              <a:t>(0</a:t>
            </a:r>
            <a:r>
              <a:rPr lang="en-US" sz="2000" dirty="0"/>
              <a:t>),   … </a:t>
            </a:r>
            <a:r>
              <a:rPr lang="en-US" sz="2000" dirty="0" err="1" smtClean="0"/>
              <a:t>b.get</a:t>
            </a:r>
            <a:r>
              <a:rPr lang="en-US" sz="2000" dirty="0" smtClean="0"/>
              <a:t>(</a:t>
            </a:r>
            <a:r>
              <a:rPr lang="en-US" sz="2000" dirty="0" err="1" smtClean="0"/>
              <a:t>b.size</a:t>
            </a:r>
            <a:r>
              <a:rPr lang="en-US" sz="2000" dirty="0"/>
              <a:t>() – </a:t>
            </a:r>
            <a:r>
              <a:rPr lang="en-US" sz="2000" dirty="0" smtClean="0"/>
              <a:t>1)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Domain description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Describes domain using quantified variable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762000" y="1600200"/>
            <a:ext cx="36576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Quantified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000" dirty="0">
                <a:cs typeface="Times New Roman" pitchFamily="18" charset="0"/>
              </a:rPr>
              <a:t>j: 0 &lt;= j &lt; </a:t>
            </a:r>
            <a:r>
              <a:rPr lang="en-US" sz="2000" dirty="0" err="1">
                <a:cs typeface="Times New Roman" pitchFamily="18" charset="0"/>
              </a:rPr>
              <a:t>b.size</a:t>
            </a:r>
            <a:r>
              <a:rPr lang="en-US" sz="2000" dirty="0">
                <a:cs typeface="Times New Roman" pitchFamily="18" charset="0"/>
              </a:rPr>
              <a:t>():  </a:t>
            </a:r>
            <a:r>
              <a:rPr lang="en-US" sz="2000" dirty="0" err="1" smtClean="0">
                <a:cs typeface="Times New Roman" pitchFamily="18" charset="0"/>
              </a:rPr>
              <a:t>b.get</a:t>
            </a:r>
            <a:r>
              <a:rPr lang="en-US" sz="2000" dirty="0" smtClean="0">
                <a:cs typeface="Times New Roman" pitchFamily="18" charset="0"/>
              </a:rPr>
              <a:t>(j</a:t>
            </a:r>
            <a:r>
              <a:rPr lang="en-US" sz="2000" dirty="0">
                <a:cs typeface="Times New Roman" pitchFamily="18" charset="0"/>
              </a:rPr>
              <a:t>) != null</a:t>
            </a:r>
            <a:r>
              <a:rPr lang="en-US" sz="2000" dirty="0"/>
              <a:t> </a:t>
            </a:r>
            <a:endParaRPr lang="en-US" sz="2000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000" dirty="0">
                <a:cs typeface="Times New Roman" pitchFamily="18" charset="0"/>
              </a:rPr>
              <a:t>j: 0 &lt;= j &lt; </a:t>
            </a:r>
            <a:r>
              <a:rPr lang="en-US" sz="2000" dirty="0" err="1">
                <a:cs typeface="Times New Roman" pitchFamily="18" charset="0"/>
              </a:rPr>
              <a:t>b.size</a:t>
            </a:r>
            <a:r>
              <a:rPr lang="en-US" sz="2000" dirty="0">
                <a:cs typeface="Times New Roman" pitchFamily="18" charset="0"/>
              </a:rPr>
              <a:t>(): </a:t>
            </a:r>
            <a:r>
              <a:rPr lang="en-US" sz="2000" dirty="0" err="1" smtClean="0">
                <a:cs typeface="Times New Roman" pitchFamily="18" charset="0"/>
              </a:rPr>
              <a:t>b.get</a:t>
            </a:r>
            <a:r>
              <a:rPr lang="en-US" sz="2000" dirty="0" smtClean="0">
                <a:cs typeface="Times New Roman" pitchFamily="18" charset="0"/>
              </a:rPr>
              <a:t>(j</a:t>
            </a:r>
            <a:r>
              <a:rPr lang="en-US" sz="2000" dirty="0">
                <a:cs typeface="Times New Roman" pitchFamily="18" charset="0"/>
              </a:rPr>
              <a:t>) != null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General form:</a:t>
            </a:r>
          </a:p>
          <a:p>
            <a:pPr lvl="1">
              <a:lnSpc>
                <a:spcPct val="90000"/>
              </a:lnSpc>
            </a:pPr>
            <a:r>
              <a:rPr lang="en-US" sz="2000" dirty="0" err="1">
                <a:cs typeface="Times New Roman" pitchFamily="18" charset="0"/>
              </a:rPr>
              <a:t>Qx:D</a:t>
            </a:r>
            <a:r>
              <a:rPr lang="en-US" sz="2000" dirty="0">
                <a:cs typeface="Times New Roman" pitchFamily="18" charset="0"/>
              </a:rPr>
              <a:t>(x):P(x)</a:t>
            </a:r>
            <a:r>
              <a:rPr lang="en-US" sz="20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 is either </a:t>
            </a:r>
            <a:r>
              <a:rPr lang="en-US" sz="2000" dirty="0">
                <a:cs typeface="Times New Roman" pitchFamily="18" charset="0"/>
                <a:sym typeface="Symbol" pitchFamily="18" charset="2"/>
              </a:rPr>
              <a:t> or  quantifier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X is quantified variable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D(x) is domain description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  <a:sym typeface="Symbol" pitchFamily="18" charset="2"/>
              </a:rPr>
              <a:t>P(x) is sub-proposition</a:t>
            </a:r>
          </a:p>
          <a:p>
            <a:pPr>
              <a:lnSpc>
                <a:spcPct val="90000"/>
              </a:lnSpc>
            </a:pPr>
            <a:endParaRPr lang="en-US" sz="2400" dirty="0"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~PP1891.WAV">
            <a:hlinkClick r:id="" action="ppaction://media"/>
          </p:cNvPr>
          <p:cNvPicPr>
            <a:picLocks noRot="1" noChangeAspect="1"/>
          </p:cNvPicPr>
          <p:nvPr>
            <a:wavAudioFile r:embed="rId2" name="~PP189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883" grpId="0" build="p" bldLvl="2" autoUpdateAnimBg="0"/>
      <p:bldP spid="122884" grpId="0" build="p" bldLvl="2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5800" y="6096000"/>
            <a:ext cx="6934200" cy="59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assert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asserter.checkUniversal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b.iterator</a:t>
            </a:r>
            <a:r>
              <a:rPr lang="en-US" dirty="0" smtClean="0">
                <a:cs typeface="Times New Roman" pitchFamily="18" charset="0"/>
              </a:rPr>
              <a:t>(), </a:t>
            </a:r>
            <a:r>
              <a:rPr lang="en-US" b="1" dirty="0" smtClean="0">
                <a:cs typeface="Times New Roman" pitchFamily="18" charset="0"/>
              </a:rPr>
              <a:t>new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AnInqualityChecker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dirty="0" err="1" smtClean="0">
                <a:cs typeface="Times New Roman" pitchFamily="18" charset="0"/>
              </a:rPr>
              <a:t>a.get</a:t>
            </a:r>
            <a:r>
              <a:rPr lang="en-US" dirty="0" smtClean="0">
                <a:cs typeface="Times New Roman" pitchFamily="18" charset="0"/>
              </a:rPr>
              <a:t>(0)): “some element of b == </a:t>
            </a:r>
            <a:r>
              <a:rPr lang="en-US" dirty="0" err="1" smtClean="0">
                <a:cs typeface="Times New Roman" pitchFamily="18" charset="0"/>
              </a:rPr>
              <a:t>a.get</a:t>
            </a:r>
            <a:r>
              <a:rPr lang="en-US" dirty="0" smtClean="0">
                <a:cs typeface="Times New Roman" pitchFamily="18" charset="0"/>
              </a:rPr>
              <a:t>(0)” ;</a:t>
            </a:r>
            <a:endParaRPr lang="en-US" dirty="0" smtClean="0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/>
              <a:t>Subproposition accessing vars other than domain elements</a:t>
            </a: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381000" y="1219200"/>
            <a:ext cx="8305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util.assertions.ElementChecker</a:t>
            </a:r>
            <a:r>
              <a:rPr lang="en-US" dirty="0" smtClean="0"/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AnInequalityChecker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ElementChecker</a:t>
            </a:r>
            <a:r>
              <a:rPr lang="en-US" dirty="0" smtClean="0"/>
              <a:t>&lt;String&gt;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dirty="0" err="1" smtClean="0"/>
              <a:t>Strring</a:t>
            </a:r>
            <a:r>
              <a:rPr lang="en-US" dirty="0" smtClean="0"/>
              <a:t> </a:t>
            </a:r>
            <a:r>
              <a:rPr lang="en-US" dirty="0" err="1" smtClean="0"/>
              <a:t>testObject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AnInequalityChecker</a:t>
            </a:r>
            <a:r>
              <a:rPr lang="en-US" dirty="0" smtClean="0"/>
              <a:t>(String </a:t>
            </a:r>
            <a:r>
              <a:rPr lang="en-US" dirty="0" err="1"/>
              <a:t>theTestObject</a:t>
            </a:r>
            <a:r>
              <a:rPr lang="en-US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testObject</a:t>
            </a:r>
            <a:r>
              <a:rPr lang="en-US" dirty="0"/>
              <a:t> = </a:t>
            </a:r>
            <a:r>
              <a:rPr lang="en-US" dirty="0" err="1"/>
              <a:t>theTestObject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smtClean="0"/>
              <a:t>check(String </a:t>
            </a:r>
            <a:r>
              <a:rPr lang="en-US" dirty="0"/>
              <a:t>element) 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!</a:t>
            </a:r>
            <a:r>
              <a:rPr lang="en-US" dirty="0" err="1"/>
              <a:t>element.equals</a:t>
            </a:r>
            <a:r>
              <a:rPr lang="en-US" dirty="0"/>
              <a:t>(</a:t>
            </a:r>
            <a:r>
              <a:rPr lang="en-US" dirty="0" err="1"/>
              <a:t>testObject</a:t>
            </a:r>
            <a:r>
              <a:rPr lang="en-US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}	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286000"/>
            <a:ext cx="5943600" cy="2855913"/>
            <a:chOff x="2016" y="816"/>
            <a:chExt cx="3744" cy="1799"/>
          </a:xfrm>
        </p:grpSpPr>
        <p:sp>
          <p:nvSpPr>
            <p:cNvPr id="417799" name="Line 7"/>
            <p:cNvSpPr>
              <a:spLocks noChangeShapeType="1"/>
            </p:cNvSpPr>
            <p:nvPr/>
          </p:nvSpPr>
          <p:spPr bwMode="auto">
            <a:xfrm flipV="1">
              <a:off x="3840" y="816"/>
              <a:ext cx="672" cy="139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417800" name="Text Box 8"/>
            <p:cNvSpPr txBox="1">
              <a:spLocks noChangeArrowheads="1"/>
            </p:cNvSpPr>
            <p:nvPr/>
          </p:nvSpPr>
          <p:spPr bwMode="auto">
            <a:xfrm>
              <a:off x="2016" y="2208"/>
              <a:ext cx="3744" cy="4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Each external </a:t>
              </a:r>
              <a:r>
                <a:rPr lang="en-US" dirty="0" err="1"/>
                <a:t>var</a:t>
              </a:r>
              <a:r>
                <a:rPr lang="en-US" dirty="0"/>
                <a:t> becomes constructor parameter and checker instance variable</a:t>
              </a:r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5800" y="5638800"/>
            <a:ext cx="6629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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j: 0 &lt;= j &lt;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b.size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():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(j) !=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a.get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(0)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1828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3581400" y="5105400"/>
            <a:ext cx="990600" cy="129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2743200" y="1981200"/>
            <a:ext cx="2057400" cy="2514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1" name="~PP1050.WAV">
            <a:hlinkClick r:id="" action="ppaction://media"/>
          </p:cNvPr>
          <p:cNvPicPr>
            <a:picLocks noRot="1" noChangeAspect="1"/>
          </p:cNvPicPr>
          <p:nvPr>
            <a:wavAudioFile r:embed="rId2" name="~PP105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4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animBg="1"/>
      <p:bldP spid="417796" grpId="0" animBg="1"/>
      <p:bldP spid="13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/>
              <a:t>Example of Visitor Pattern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3505200"/>
            <a:ext cx="2438400" cy="1524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990600" y="2133600"/>
            <a:ext cx="1219200" cy="53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1219200" y="1371600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Collection&lt;T&gt;</a:t>
            </a:r>
            <a:endParaRPr lang="en-US" dirty="0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1295400" y="1752600"/>
            <a:ext cx="8382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066800" y="2743200"/>
            <a:ext cx="457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2895600" y="2743200"/>
            <a:ext cx="533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2209800" y="1752600"/>
            <a:ext cx="990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600200" y="2438400"/>
            <a:ext cx="1600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component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914400" y="3886200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err="1"/>
              <a:t>ElementChecker</a:t>
            </a:r>
            <a:endParaRPr lang="en-US" dirty="0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685800" y="5105400"/>
            <a:ext cx="1524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ANonNull</a:t>
            </a:r>
          </a:p>
          <a:p>
            <a:pPr algn="l">
              <a:spcBef>
                <a:spcPct val="0"/>
              </a:spcBef>
            </a:pPr>
            <a:r>
              <a:rPr lang="en-US"/>
              <a:t>Checker</a:t>
            </a:r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1524000" y="4343400"/>
            <a:ext cx="914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1905000" y="4648200"/>
            <a:ext cx="1752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implements</a:t>
            </a: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819400" y="5105400"/>
            <a:ext cx="1600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AnInequality</a:t>
            </a:r>
          </a:p>
          <a:p>
            <a:pPr algn="l">
              <a:spcBef>
                <a:spcPct val="0"/>
              </a:spcBef>
            </a:pPr>
            <a:r>
              <a:rPr lang="en-US"/>
              <a:t>Checker</a:t>
            </a:r>
          </a:p>
        </p:txBody>
      </p:sp>
      <p:sp>
        <p:nvSpPr>
          <p:cNvPr id="151568" name="Line 16"/>
          <p:cNvSpPr>
            <a:spLocks noChangeShapeType="1"/>
          </p:cNvSpPr>
          <p:nvPr/>
        </p:nvSpPr>
        <p:spPr bwMode="auto">
          <a:xfrm flipH="1" flipV="1">
            <a:off x="2514600" y="4343400"/>
            <a:ext cx="11430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69" name="Line 17"/>
          <p:cNvSpPr>
            <a:spLocks noChangeShapeType="1"/>
          </p:cNvSpPr>
          <p:nvPr/>
        </p:nvSpPr>
        <p:spPr bwMode="auto">
          <a:xfrm flipH="1" flipV="1">
            <a:off x="3200400" y="1524000"/>
            <a:ext cx="30480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 flipH="1">
            <a:off x="3810000" y="3581400"/>
            <a:ext cx="2438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71" name="Text Box 19"/>
          <p:cNvSpPr txBox="1">
            <a:spLocks noChangeArrowheads="1"/>
          </p:cNvSpPr>
          <p:nvPr/>
        </p:nvSpPr>
        <p:spPr bwMode="auto">
          <a:xfrm rot="1001253">
            <a:off x="4495800" y="1524000"/>
            <a:ext cx="838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uses</a:t>
            </a:r>
          </a:p>
        </p:txBody>
      </p:sp>
      <p:sp>
        <p:nvSpPr>
          <p:cNvPr id="151572" name="Line 20"/>
          <p:cNvSpPr>
            <a:spLocks noChangeShapeType="1"/>
          </p:cNvSpPr>
          <p:nvPr/>
        </p:nvSpPr>
        <p:spPr bwMode="auto">
          <a:xfrm flipH="1" flipV="1">
            <a:off x="3200400" y="1524000"/>
            <a:ext cx="2895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1573" name="Line 21"/>
          <p:cNvSpPr>
            <a:spLocks noChangeShapeType="1"/>
          </p:cNvSpPr>
          <p:nvPr/>
        </p:nvSpPr>
        <p:spPr bwMode="auto">
          <a:xfrm flipH="1">
            <a:off x="3886200" y="2590800"/>
            <a:ext cx="2209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6248400" y="33528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checkExistential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1575" name="Text Box 23"/>
          <p:cNvSpPr txBox="1">
            <a:spLocks noChangeArrowheads="1"/>
          </p:cNvSpPr>
          <p:nvPr/>
        </p:nvSpPr>
        <p:spPr bwMode="auto">
          <a:xfrm>
            <a:off x="6172200" y="2362200"/>
            <a:ext cx="2133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checkUniversal</a:t>
            </a:r>
            <a:r>
              <a:rPr lang="en-US" dirty="0" smtClean="0">
                <a:solidFill>
                  <a:schemeClr val="bg1"/>
                </a:solidFill>
              </a:rPr>
              <a:t> ()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~PP2055.WAV">
            <a:hlinkClick r:id="" action="ppaction://media"/>
          </p:cNvPr>
          <p:cNvPicPr>
            <a:picLocks noRot="1" noChangeAspect="1"/>
          </p:cNvPicPr>
          <p:nvPr>
            <a:wavAudioFile r:embed="rId1" name="~PP20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4250"/>
      </p:ext>
    </p:extLst>
  </p:cSld>
  <p:clrMapOvr>
    <a:masterClrMapping/>
  </p:clrMapOvr>
  <p:transition advTm="5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Propositions</a:t>
            </a: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Simple propositions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True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weight </a:t>
            </a:r>
            <a:r>
              <a:rPr lang="en-US" sz="2400" dirty="0"/>
              <a:t>&gt; </a:t>
            </a:r>
            <a:r>
              <a:rPr lang="en-US" sz="2400" dirty="0" smtClean="0"/>
              <a:t>0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(weight </a:t>
            </a:r>
            <a:r>
              <a:rPr lang="en-US" sz="2400" dirty="0"/>
              <a:t>&gt; </a:t>
            </a:r>
            <a:r>
              <a:rPr lang="en-US" sz="2400" dirty="0" smtClean="0"/>
              <a:t>0 </a:t>
            </a:r>
            <a:r>
              <a:rPr lang="en-US" sz="2400" dirty="0"/>
              <a:t>) </a:t>
            </a:r>
            <a:r>
              <a:rPr lang="en-US" sz="2400" dirty="0" smtClean="0"/>
              <a:t>&amp;&amp; (height &gt; 0)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Quantified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 : 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All elements of B are not null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cs typeface="Times New Roman" pitchFamily="18" charset="0"/>
                <a:sym typeface="Symbol" pitchFamily="18" charset="2"/>
              </a:rPr>
              <a:t></a:t>
            </a:r>
            <a:r>
              <a:rPr lang="en-US" sz="2400" dirty="0">
                <a:cs typeface="Times New Roman" pitchFamily="18" charset="0"/>
              </a:rPr>
              <a:t>j: 0 &lt;= j &lt; </a:t>
            </a:r>
            <a:r>
              <a:rPr lang="en-US" sz="2400" dirty="0" err="1">
                <a:cs typeface="Times New Roman" pitchFamily="18" charset="0"/>
              </a:rPr>
              <a:t>b.size</a:t>
            </a:r>
            <a:r>
              <a:rPr lang="en-US" sz="2400" dirty="0">
                <a:cs typeface="Times New Roman" pitchFamily="18" charset="0"/>
              </a:rPr>
              <a:t>(): </a:t>
            </a:r>
            <a:r>
              <a:rPr lang="en-US" sz="2400" dirty="0" err="1" smtClean="0">
                <a:cs typeface="Times New Roman" pitchFamily="18" charset="0"/>
              </a:rPr>
              <a:t>b.get</a:t>
            </a:r>
            <a:r>
              <a:rPr lang="en-US" sz="2400" dirty="0" smtClean="0">
                <a:cs typeface="Times New Roman" pitchFamily="18" charset="0"/>
              </a:rPr>
              <a:t>(j</a:t>
            </a:r>
            <a:r>
              <a:rPr lang="en-US" sz="2400" dirty="0">
                <a:cs typeface="Times New Roman" pitchFamily="18" charset="0"/>
              </a:rPr>
              <a:t>) != null</a:t>
            </a:r>
            <a:r>
              <a:rPr lang="en-US" sz="2400" dirty="0"/>
              <a:t> </a:t>
            </a:r>
            <a:endParaRPr lang="en-US" sz="2400" dirty="0">
              <a:cs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2000" dirty="0">
                <a:cs typeface="Times New Roman" pitchFamily="18" charset="0"/>
              </a:rPr>
              <a:t>At least one element of B is not null.</a:t>
            </a:r>
            <a:r>
              <a:rPr lang="en-US" sz="2000" dirty="0"/>
              <a:t> </a:t>
            </a:r>
          </a:p>
        </p:txBody>
      </p:sp>
      <p:pic>
        <p:nvPicPr>
          <p:cNvPr id="4" name="~PP448.WAV">
            <a:hlinkClick r:id="" action="ppaction://media"/>
          </p:cNvPr>
          <p:cNvPicPr>
            <a:picLocks noRot="1" noChangeAspect="1"/>
          </p:cNvPicPr>
          <p:nvPr>
            <a:wavAudioFile r:embed="rId2" name="~PP44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5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05.8|9.4|103.9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2|1.2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1.5|4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4|9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2|36.4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35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3.3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38.8|1.7|0.9|3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|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1.5|38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1.5|38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1.5|45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4|9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|8|25.9|2.2|95.4|16.8|1.9|8.7|17.7|3.4|20.3|8.1|6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|1.4|22.2|8.4|12.2|6.2|11.9|74.7|1.7|17.3|55.1|5.8|3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4|1.2|3.5|2.8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8|2.9|2.3|66.9|1.5|3.4|2.2|1.6|1.1|3|0.9|2.6|2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4|1.2|3.5|2.8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4|1.2|3.5|2.8|1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|16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5668</TotalTime>
  <Words>4231</Words>
  <Application>Microsoft Office PowerPoint</Application>
  <PresentationFormat>On-screen Show (4:3)</PresentationFormat>
  <Paragraphs>910</Paragraphs>
  <Slides>81</Slides>
  <Notes>64</Notes>
  <HiddenSlides>0</HiddenSlides>
  <MMClips>50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Oriel</vt:lpstr>
      <vt:lpstr>Comp 401 Advanced Assertions</vt:lpstr>
      <vt:lpstr>Prerequisite</vt:lpstr>
      <vt:lpstr>Assertion Uses</vt:lpstr>
      <vt:lpstr>Expressing Assertions</vt:lpstr>
      <vt:lpstr>Propositional Calculus</vt:lpstr>
      <vt:lpstr>Propositional Algebra</vt:lpstr>
      <vt:lpstr>Propositions</vt:lpstr>
      <vt:lpstr>Quantified Propositions</vt:lpstr>
      <vt:lpstr>Propositions</vt:lpstr>
      <vt:lpstr>Simple vs. Quantified Assertions</vt:lpstr>
      <vt:lpstr>Simple Propositions</vt:lpstr>
      <vt:lpstr>Asserting false</vt:lpstr>
      <vt:lpstr>Java Assertions</vt:lpstr>
      <vt:lpstr>Quantified Assertions</vt:lpstr>
      <vt:lpstr>Expressing Quantified Assertions</vt:lpstr>
      <vt:lpstr>Problem with inaccessible variables</vt:lpstr>
      <vt:lpstr>Separate the Three Components</vt:lpstr>
      <vt:lpstr>Collection Based Domain</vt:lpstr>
      <vt:lpstr>Asserter Class</vt:lpstr>
      <vt:lpstr>Describing the Domain Using Method Parameters</vt:lpstr>
      <vt:lpstr>Subproposition Visitor Objects</vt:lpstr>
      <vt:lpstr>Asserter Class</vt:lpstr>
      <vt:lpstr>Accessing External Vars</vt:lpstr>
      <vt:lpstr>Subproposition accessing vars other than domain elements</vt:lpstr>
      <vt:lpstr>Visitor Pattern</vt:lpstr>
      <vt:lpstr>Quantified Assertions Visitor Pattern</vt:lpstr>
      <vt:lpstr>Abstract Visitor Pattern</vt:lpstr>
      <vt:lpstr>Nested Assertions</vt:lpstr>
      <vt:lpstr>Extra</vt:lpstr>
      <vt:lpstr>Actual Library</vt:lpstr>
      <vt:lpstr>Java Assertions</vt:lpstr>
      <vt:lpstr>Why Language Support</vt:lpstr>
      <vt:lpstr>Error vs. Exception</vt:lpstr>
      <vt:lpstr>The Importance of Being Earnest</vt:lpstr>
      <vt:lpstr>The Importance of Being Earnest</vt:lpstr>
      <vt:lpstr>The Importance of Being Earnest</vt:lpstr>
      <vt:lpstr>The Importance of Being Earnest</vt:lpstr>
      <vt:lpstr>The Importance of Being Earnest</vt:lpstr>
      <vt:lpstr>The Importance of Being Earnest</vt:lpstr>
      <vt:lpstr>The Importance of Being Earnest</vt:lpstr>
      <vt:lpstr>The Importance of Being Earnest</vt:lpstr>
      <vt:lpstr>The Importance of Being Earnest</vt:lpstr>
      <vt:lpstr>Extra Slides</vt:lpstr>
      <vt:lpstr>Problem with inaccessible variables</vt:lpstr>
      <vt:lpstr>Complete Asserter</vt:lpstr>
      <vt:lpstr>Asserter Class</vt:lpstr>
      <vt:lpstr>Goal</vt:lpstr>
      <vt:lpstr>Goal</vt:lpstr>
      <vt:lpstr>Problem with inaccessible variables</vt:lpstr>
      <vt:lpstr>How to describe domain?</vt:lpstr>
      <vt:lpstr>Describing the Domain</vt:lpstr>
      <vt:lpstr>Describing the Domain Using Method Parameters</vt:lpstr>
      <vt:lpstr>Describing the Domain</vt:lpstr>
      <vt:lpstr>Describing the domain</vt:lpstr>
      <vt:lpstr>How to describe Subproposition</vt:lpstr>
      <vt:lpstr>Subproposition as a function</vt:lpstr>
      <vt:lpstr>How to describe Subproposition</vt:lpstr>
      <vt:lpstr>Describing the subproposition</vt:lpstr>
      <vt:lpstr>Goal</vt:lpstr>
      <vt:lpstr>Calls vs. Callbacks</vt:lpstr>
      <vt:lpstr>Subproposition accessing vars other than domain elements</vt:lpstr>
      <vt:lpstr>Subproposition accessing vars other than domain elements</vt:lpstr>
      <vt:lpstr>Visitor Pattern</vt:lpstr>
      <vt:lpstr>ActionObject</vt:lpstr>
      <vt:lpstr>Command Object</vt:lpstr>
      <vt:lpstr>Visitor Object</vt:lpstr>
      <vt:lpstr>Visitor Pattern</vt:lpstr>
      <vt:lpstr>Example of Visitor Pattern</vt:lpstr>
      <vt:lpstr>Nested Assertions</vt:lpstr>
      <vt:lpstr>Example of Pattern in Everyday Applications</vt:lpstr>
      <vt:lpstr>Subproposition accessing vars other than domain elements</vt:lpstr>
      <vt:lpstr>Check Method</vt:lpstr>
      <vt:lpstr>Iterating the Domain</vt:lpstr>
      <vt:lpstr>Collection Based Domain</vt:lpstr>
      <vt:lpstr>Asserter Class</vt:lpstr>
      <vt:lpstr>Describing the Domain Using Method Parameters</vt:lpstr>
      <vt:lpstr>Describing the Domain Using Method Parameters</vt:lpstr>
      <vt:lpstr>Subproposition Visitor Objects</vt:lpstr>
      <vt:lpstr>Accessing External Vars</vt:lpstr>
      <vt:lpstr>Subproposition accessing vars other than domain elements</vt:lpstr>
      <vt:lpstr>Example of Visitor Pattern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866</cp:revision>
  <dcterms:created xsi:type="dcterms:W3CDTF">2006-08-16T00:00:00Z</dcterms:created>
  <dcterms:modified xsi:type="dcterms:W3CDTF">2012-11-16T17:46:05Z</dcterms:modified>
</cp:coreProperties>
</file>