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546" r:id="rId3"/>
    <p:sldId id="539" r:id="rId4"/>
    <p:sldId id="540" r:id="rId5"/>
    <p:sldId id="491" r:id="rId6"/>
    <p:sldId id="501" r:id="rId7"/>
    <p:sldId id="532" r:id="rId8"/>
    <p:sldId id="531" r:id="rId9"/>
    <p:sldId id="502" r:id="rId10"/>
    <p:sldId id="503" r:id="rId11"/>
    <p:sldId id="504" r:id="rId12"/>
    <p:sldId id="505" r:id="rId13"/>
    <p:sldId id="507" r:id="rId14"/>
    <p:sldId id="508" r:id="rId15"/>
    <p:sldId id="533" r:id="rId16"/>
    <p:sldId id="534" r:id="rId17"/>
    <p:sldId id="509" r:id="rId18"/>
    <p:sldId id="510" r:id="rId19"/>
    <p:sldId id="536" r:id="rId20"/>
    <p:sldId id="537" r:id="rId21"/>
    <p:sldId id="541" r:id="rId22"/>
    <p:sldId id="542" r:id="rId23"/>
    <p:sldId id="543" r:id="rId24"/>
    <p:sldId id="544" r:id="rId25"/>
    <p:sldId id="545" r:id="rId26"/>
    <p:sldId id="535" r:id="rId27"/>
    <p:sldId id="53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9" autoAdjust="0"/>
    <p:restoredTop sz="84772" autoAdjust="0"/>
  </p:normalViewPr>
  <p:slideViewPr>
    <p:cSldViewPr>
      <p:cViewPr>
        <p:scale>
          <a:sx n="70" d="100"/>
          <a:sy n="70" d="100"/>
        </p:scale>
        <p:origin x="-101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5BFCD-1A9F-4E04-964F-3BE1AA8E8FD6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1EB67-F149-44AB-8268-6FBAA37BC8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5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C1EB67-F149-44AB-8268-6FBAA37BC8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66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51785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9/11/2012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458200" y="6191451"/>
            <a:ext cx="585216" cy="525018"/>
          </a:xfrm>
          <a:prstGeom prst="rect">
            <a:avLst/>
          </a:prstGeom>
        </p:spPr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792162"/>
          </a:xfrm>
          <a:prstGeom prst="rect">
            <a:avLst/>
          </a:prstGeom>
        </p:spPr>
        <p:txBody>
          <a:bodyPr vert="horz" anchor="ctr" anchorCtr="1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7924800" cy="51785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483194" y="6172200"/>
            <a:ext cx="526694" cy="552651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0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8483139" y="6289965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B77D36F-9883-46BD-B382-AD309B12512B}" type="slidenum">
              <a:rPr lang="en-US" sz="1400" smtClean="0">
                <a:solidFill>
                  <a:schemeClr val="bg1"/>
                </a:solidFill>
              </a:rPr>
              <a:pPr algn="ctr"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9.wav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1.wav"/><Relationship Id="rId1" Type="http://schemas.openxmlformats.org/officeDocument/2006/relationships/tags" Target="../tags/tag9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2.wav"/><Relationship Id="rId1" Type="http://schemas.openxmlformats.org/officeDocument/2006/relationships/tags" Target="../tags/tag10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4.wav"/><Relationship Id="rId1" Type="http://schemas.openxmlformats.org/officeDocument/2006/relationships/tags" Target="../tags/tag11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5.wav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tags" Target="../tags/tag13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tags" Target="../tags/tag14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tags" Target="../tags/tag15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6.wav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6.wav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8.wav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514600"/>
            <a:ext cx="6172200" cy="1894362"/>
          </a:xfrm>
        </p:spPr>
        <p:txBody>
          <a:bodyPr/>
          <a:lstStyle/>
          <a:p>
            <a:pPr algn="ctr"/>
            <a:r>
              <a:rPr lang="en-US" dirty="0" smtClean="0"/>
              <a:t>Comp 110/401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Composite </a:t>
            </a:r>
            <a:r>
              <a:rPr lang="en-US" dirty="0" smtClean="0"/>
              <a:t>Annotations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257800"/>
            <a:ext cx="6172200" cy="1117122"/>
          </a:xfrm>
        </p:spPr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Prasun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endParaRPr lang="en-US" dirty="0"/>
          </a:p>
        </p:txBody>
      </p:sp>
      <p:pic>
        <p:nvPicPr>
          <p:cNvPr id="6" name="~PP3324.WAV">
            <a:hlinkClick r:id="" action="ppaction://media"/>
          </p:cNvPr>
          <p:cNvPicPr>
            <a:picLocks noRot="1" noChangeAspect="1"/>
          </p:cNvPicPr>
          <p:nvPr>
            <a:wavAudioFile r:embed="rId1" name="~PP3324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" y="1143000"/>
            <a:ext cx="83820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util.annotations.Visible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1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AShuttleLocationWithPoint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ShuttleLocationWithPoint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   @Visible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false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   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getShuttleLocation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C0"/>
                </a:solidFill>
                <a:latin typeface="Courier New"/>
              </a:rPr>
              <a:t>shuttleLocation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}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 …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 Annotation of Class Getter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2693" y="1856664"/>
            <a:ext cx="28194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4495800"/>
            <a:ext cx="3886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Visible(false)  before getter of a property means property not displayed at all</a:t>
            </a:r>
            <a:endParaRPr lang="en-US" dirty="0"/>
          </a:p>
        </p:txBody>
      </p:sp>
      <p:pic>
        <p:nvPicPr>
          <p:cNvPr id="9" name="~PP2607.WAV">
            <a:hlinkClick r:id="" action="ppaction://media"/>
          </p:cNvPr>
          <p:cNvPicPr>
            <a:picLocks noRot="1" noChangeAspect="1"/>
          </p:cNvPicPr>
          <p:nvPr>
            <a:wavAudioFile r:embed="rId2" name="~PP2607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74" y="2917778"/>
            <a:ext cx="4400198" cy="361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2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Label Pattern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8095" y="1143000"/>
            <a:ext cx="79248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AShuttle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SpecificImageLabel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…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19600" y="1638300"/>
            <a:ext cx="2514600" cy="381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9604" y="3352800"/>
            <a:ext cx="2505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~PP3223.WAV">
            <a:hlinkClick r:id="" action="ppaction://media"/>
          </p:cNvPr>
          <p:cNvPicPr>
            <a:picLocks noRot="1" noChangeAspect="1"/>
          </p:cNvPicPr>
          <p:nvPr>
            <a:wavAudioFile r:embed="rId2" name="~PP3223.WAV"/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0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Following Automating Label Pattern</a:t>
            </a:r>
            <a:endParaRPr lang="en-US" dirty="0"/>
          </a:p>
        </p:txBody>
      </p:sp>
      <p:pic>
        <p:nvPicPr>
          <p:cNvPr id="7" name="~PP803.WAV">
            <a:hlinkClick r:id="" action="ppaction://media"/>
          </p:cNvPr>
          <p:cNvPicPr>
            <a:picLocks noRot="1" noChangeAspect="1"/>
          </p:cNvPicPr>
          <p:nvPr>
            <a:wavAudioFile r:embed="rId2" name="~PP803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8095" y="1143000"/>
            <a:ext cx="79248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AShuttle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Shuttle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…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3095625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56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Explicit Pattern Specification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7505" y="1143000"/>
            <a:ext cx="8153400" cy="1821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util.annotations.StructurePattern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util.annotations.StructurePatternNames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 smtClean="0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 smtClean="0">
                <a:solidFill>
                  <a:srgbClr val="0000C0"/>
                </a:solidFill>
                <a:latin typeface="Courier New"/>
              </a:rPr>
              <a:t>LABEL_PATTERN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) 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AShuttle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Shuttle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…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4572000"/>
            <a:ext cx="4572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Structure(&lt;</a:t>
            </a:r>
            <a:r>
              <a:rPr lang="en-US" dirty="0" err="1" smtClean="0"/>
              <a:t>PatternName</a:t>
            </a:r>
            <a:r>
              <a:rPr lang="en-US" dirty="0" smtClean="0"/>
              <a:t>&gt;) before class  asserts that the class is following the pattern. </a:t>
            </a:r>
            <a:r>
              <a:rPr lang="en-US" dirty="0" err="1" smtClean="0"/>
              <a:t>ObjectEditor</a:t>
            </a:r>
            <a:r>
              <a:rPr lang="en-US" dirty="0" smtClean="0"/>
              <a:t> ignores class name and gives warnings if  methods do not follow the pattern</a:t>
            </a:r>
            <a:endParaRPr lang="en-US" dirty="0"/>
          </a:p>
        </p:txBody>
      </p:sp>
      <p:pic>
        <p:nvPicPr>
          <p:cNvPr id="7" name="~PP1253.WAV">
            <a:hlinkClick r:id="" action="ppaction://media"/>
          </p:cNvPr>
          <p:cNvPicPr>
            <a:picLocks noRot="1" noChangeAspect="1"/>
          </p:cNvPicPr>
          <p:nvPr>
            <a:wavAudioFile r:embed="rId2" name="~PP1253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0" y="2206103"/>
            <a:ext cx="6719887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40" y="2590800"/>
            <a:ext cx="29432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139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Explicit Pattern Specification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590800"/>
            <a:ext cx="25812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~PP3641.WAV">
            <a:hlinkClick r:id="" action="ppaction://media"/>
          </p:cNvPr>
          <p:cNvPicPr>
            <a:picLocks noRot="1" noChangeAspect="1"/>
          </p:cNvPicPr>
          <p:nvPr>
            <a:wavAudioFile r:embed="rId1" name="~PP3641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275" y="1901303"/>
            <a:ext cx="6719887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505" y="1143000"/>
            <a:ext cx="8153400" cy="1821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util.annotations.StructurePattern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util.annotations.StructurePatternNames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 smtClean="0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 smtClean="0">
                <a:solidFill>
                  <a:srgbClr val="0000C0"/>
                </a:solidFill>
                <a:latin typeface="Courier New"/>
              </a:rPr>
              <a:t>LINE_PATTERN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) 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AShuttle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Shuttle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…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206103"/>
            <a:ext cx="6719887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30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Explicit Pattern Specification</a:t>
            </a:r>
            <a:endParaRPr lang="en-US" dirty="0"/>
          </a:p>
        </p:txBody>
      </p:sp>
      <p:pic>
        <p:nvPicPr>
          <p:cNvPr id="6" name="~PP3641.WAV">
            <a:hlinkClick r:id="" action="ppaction://media"/>
          </p:cNvPr>
          <p:cNvPicPr>
            <a:picLocks noRot="1" noChangeAspect="1"/>
          </p:cNvPicPr>
          <p:nvPr>
            <a:wavAudioFile r:embed="rId1" name="~PP3641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275" y="1901303"/>
            <a:ext cx="6719887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505" y="1143000"/>
            <a:ext cx="8153400" cy="1821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AShuttleLocation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ShuttleLocation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…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52" y="2964406"/>
            <a:ext cx="3460253" cy="325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313466"/>
      </p:ext>
    </p:extLst>
  </p:cSld>
  <p:clrMapOvr>
    <a:masterClrMapping/>
  </p:clrMapOvr>
  <p:transition advTm="30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Explicit Pattern Specification</a:t>
            </a:r>
            <a:endParaRPr lang="en-US" dirty="0"/>
          </a:p>
        </p:txBody>
      </p:sp>
      <p:pic>
        <p:nvPicPr>
          <p:cNvPr id="6" name="~PP3641.WAV">
            <a:hlinkClick r:id="" action="ppaction://media"/>
          </p:cNvPr>
          <p:cNvPicPr>
            <a:picLocks noRot="1" noChangeAspect="1"/>
          </p:cNvPicPr>
          <p:nvPr>
            <a:wavAudioFile r:embed="rId1" name="~PP3641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5275" y="1901303"/>
            <a:ext cx="6719887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7505" y="1143000"/>
            <a:ext cx="8153400" cy="1821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util.annotations.StructurePattern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util.annotations.StructurePatternNames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 smtClean="0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 smtClean="0">
                <a:solidFill>
                  <a:srgbClr val="0000C0"/>
                </a:solidFill>
                <a:latin typeface="Courier New"/>
              </a:rPr>
              <a:t>LINE_PATTERN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) 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AShuttleLocation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ShuttleLocation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…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2206103"/>
            <a:ext cx="6719887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652" y="2964406"/>
            <a:ext cx="3460253" cy="325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5255742"/>
            <a:ext cx="9182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456243"/>
      </p:ext>
    </p:extLst>
  </p:cSld>
  <p:clrMapOvr>
    <a:masterClrMapping/>
  </p:clrMapOvr>
  <p:transition advTm="30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Explicit and Implicit Label Pattern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79248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util.annotations.StructurePattern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util.annotations.StructurePatternNames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 smtClean="0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 smtClean="0">
                <a:solidFill>
                  <a:srgbClr val="0000C0"/>
                </a:solidFill>
                <a:latin typeface="Courier New"/>
              </a:rPr>
              <a:t>LABEL_PATTERN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) 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AnotherShuttle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SpecificImageLabel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 smtClean="0">
                <a:solidFill>
                  <a:srgbClr val="0000C0"/>
                </a:solidFill>
                <a:latin typeface="Courier New"/>
              </a:rPr>
              <a:t>IMAGE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 smtClean="0">
                <a:solidFill>
                  <a:srgbClr val="2A00FF"/>
                </a:solidFill>
                <a:latin typeface="Courier New"/>
              </a:rPr>
              <a:t>"shuttle2.jpg“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i="1" dirty="0" smtClean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 = 80;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i="1" dirty="0" smtClean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 = 25;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Point </a:t>
            </a:r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location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AShuttle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initX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initY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location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ACartesianPoint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initX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initY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);   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AShuttle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()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   </a:t>
            </a:r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location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ACartesianPoint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(50, 50);   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} 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Point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C0"/>
                </a:solidFill>
                <a:latin typeface="Courier New"/>
              </a:rPr>
              <a:t>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setLocation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(Point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 {</a:t>
            </a:r>
            <a:r>
              <a:rPr lang="en-US" sz="1600" b="1" dirty="0" smtClean="0">
                <a:solidFill>
                  <a:srgbClr val="0000C0"/>
                </a:solidFill>
                <a:latin typeface="Courier New"/>
              </a:rPr>
              <a:t>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getWidth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i="1" dirty="0" smtClean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;}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getHeight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i="1" dirty="0" smtClean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;}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getImageFileName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i="1" dirty="0" smtClean="0">
                <a:solidFill>
                  <a:srgbClr val="0000C0"/>
                </a:solidFill>
                <a:latin typeface="Courier New"/>
              </a:rPr>
              <a:t>IMAGE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;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}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9200" y="1600200"/>
            <a:ext cx="2514600" cy="381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667000"/>
            <a:ext cx="25050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" y="5486400"/>
            <a:ext cx="6324600" cy="3810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~PP531.WAV">
            <a:hlinkClick r:id="" action="ppaction://media"/>
          </p:cNvPr>
          <p:cNvPicPr>
            <a:picLocks noRot="1" noChangeAspect="1"/>
          </p:cNvPicPr>
          <p:nvPr>
            <a:wavAudioFile r:embed="rId2" name="~PP531.WAV"/>
          </p:nvPr>
        </p:nvPicPr>
        <p:blipFill>
          <a:blip r:embed="rId5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13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Explicit and Attempted Implicit Label Pattern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143000"/>
            <a:ext cx="79248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util.annotations.StructurePattern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util.annotations.StructurePatternNames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 smtClean="0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 smtClean="0">
                <a:solidFill>
                  <a:srgbClr val="0000C0"/>
                </a:solidFill>
                <a:latin typeface="Courier New"/>
              </a:rPr>
              <a:t>LABEL_PATTERN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) 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AnotherShuttle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SpecificImageLabel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 smtClean="0">
                <a:solidFill>
                  <a:srgbClr val="0000C0"/>
                </a:solidFill>
                <a:latin typeface="Courier New"/>
              </a:rPr>
              <a:t>IMAGE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 smtClean="0">
                <a:solidFill>
                  <a:srgbClr val="2A00FF"/>
                </a:solidFill>
                <a:latin typeface="Courier New"/>
              </a:rPr>
              <a:t>"shuttle2.jpg“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i="1" dirty="0" smtClean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 = 80;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i="1" dirty="0" smtClean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 = 25;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Point </a:t>
            </a:r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location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AShuttle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(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initX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initY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location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ACartesianPoint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initX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initY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);   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AShuttle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() {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    </a:t>
            </a:r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location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ACartesianPoint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(50, 50);   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}   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Point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C0"/>
                </a:solidFill>
                <a:latin typeface="Courier New"/>
              </a:rPr>
              <a:t>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setLocation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(Point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 {</a:t>
            </a:r>
            <a:r>
              <a:rPr lang="en-US" sz="1600" b="1" dirty="0" smtClean="0">
                <a:solidFill>
                  <a:srgbClr val="0000C0"/>
                </a:solidFill>
                <a:latin typeface="Courier New"/>
              </a:rPr>
              <a:t>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getWidth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i="1" dirty="0" smtClean="0">
                <a:solidFill>
                  <a:srgbClr val="0000C0"/>
                </a:solidFill>
                <a:latin typeface="Courier New"/>
              </a:rPr>
              <a:t>WIDTH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;}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getHeight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i="1" dirty="0" smtClean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i="1" dirty="0" smtClean="0">
                <a:solidFill>
                  <a:srgbClr val="000000"/>
                </a:solidFill>
                <a:latin typeface="Courier New"/>
              </a:rPr>
              <a:t>;}</a:t>
            </a:r>
            <a:endParaRPr lang="en-US" sz="1600" dirty="0" smtClean="0">
              <a:solidFill>
                <a:srgbClr val="3F7F5F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//public String </a:t>
            </a:r>
            <a:r>
              <a:rPr lang="en-US" sz="1600" dirty="0" err="1" smtClean="0">
                <a:solidFill>
                  <a:srgbClr val="3F7F5F"/>
                </a:solidFill>
                <a:latin typeface="Courier New"/>
              </a:rPr>
              <a:t>getImageFileName</a:t>
            </a:r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() {return IMAGE;}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29200" y="1600200"/>
            <a:ext cx="25146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90800"/>
            <a:ext cx="27051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 l="16707" t="70557" r="2329" b="19165"/>
          <a:stretch>
            <a:fillRect/>
          </a:stretch>
        </p:blipFill>
        <p:spPr bwMode="auto">
          <a:xfrm>
            <a:off x="-457200" y="5943600"/>
            <a:ext cx="960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~PP2755.WAV">
            <a:hlinkClick r:id="" action="ppaction://media"/>
          </p:cNvPr>
          <p:cNvPicPr>
            <a:picLocks noRot="1" noChangeAspect="1"/>
          </p:cNvPicPr>
          <p:nvPr>
            <a:wavAudioFile r:embed="rId2" name="~PP2755.WAV"/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3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Calculator Pattern?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505" y="1371600"/>
            <a:ext cx="8153400" cy="1821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ABMICalculator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calculateBMI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height,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weight)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weight/(height*height);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}</a:t>
            </a:r>
            <a:endParaRPr lang="en-US" sz="1600" dirty="0"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650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Composite Objects Shapes</a:t>
            </a:r>
          </a:p>
        </p:txBody>
      </p:sp>
      <p:pic>
        <p:nvPicPr>
          <p:cNvPr id="6" name="~PP212.WAV">
            <a:hlinkClick r:id="" action="ppaction://media"/>
          </p:cNvPr>
          <p:cNvPicPr>
            <a:picLocks noRot="1" noChangeAspect="1"/>
          </p:cNvPicPr>
          <p:nvPr>
            <a:wavAudioFile r:embed="rId2" name="~PP212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33258"/>
      </p:ext>
    </p:extLst>
  </p:cSld>
  <p:clrMapOvr>
    <a:masterClrMapping/>
  </p:clrMapOvr>
  <p:transition advTm="615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Calculator Pattern?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505" y="1371600"/>
            <a:ext cx="8153400" cy="1821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1600" dirty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>
                <a:solidFill>
                  <a:srgbClr val="0000C0"/>
                </a:solidFill>
                <a:latin typeface="Courier New"/>
              </a:rPr>
              <a:t>NO_PATTERN</a:t>
            </a:r>
            <a:r>
              <a:rPr lang="en-US" sz="1600" i="1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AnAnnotatedBMICalculator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calculateBMI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height,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weight)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weight/(height*height);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9721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BMI Calculator Pattern?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77505" y="1371600"/>
            <a:ext cx="8153400" cy="18214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1600" dirty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 smtClean="0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 smtClean="0">
                <a:solidFill>
                  <a:srgbClr val="0000C0"/>
                </a:solidFill>
                <a:latin typeface="Courier New"/>
              </a:rPr>
              <a:t>BEAN_PATTERN</a:t>
            </a:r>
            <a:r>
              <a:rPr lang="en-US" sz="1600" i="1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AnAnnotatedBMICalculator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calculateBMI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height,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weight)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weight/(height*height);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65219"/>
            <a:ext cx="11517106" cy="6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7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Pattern?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7467600" cy="556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>
                <a:solidFill>
                  <a:srgbClr val="0000C0"/>
                </a:solidFill>
                <a:latin typeface="Courier New"/>
              </a:rPr>
              <a:t>BEAN_PATTERN</a:t>
            </a:r>
            <a:r>
              <a:rPr lang="en-US" sz="1600" i="1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ABMISpreadsheetNotFollowingBeanConventions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1.77;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75;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getWeight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set(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weight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newWeight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height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setHeight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height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BMI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/(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~PP3691.WAV">
            <a:hlinkClick r:id="" action="ppaction://media"/>
          </p:cNvPr>
          <p:cNvPicPr>
            <a:picLocks noRot="1" noChangeAspect="1"/>
          </p:cNvPicPr>
          <p:nvPr>
            <a:wavAudioFile r:embed="rId2" name="~PP3691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80924"/>
            <a:ext cx="3467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3590207"/>
      </p:ext>
    </p:extLst>
  </p:cSld>
  <p:clrMapOvr>
    <a:masterClrMapping/>
  </p:clrMapOvr>
  <p:transition advTm="88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(Editable) Property Name Annotations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7467600" cy="556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>
                <a:solidFill>
                  <a:srgbClr val="0000C0"/>
                </a:solidFill>
                <a:latin typeface="Courier New"/>
              </a:rPr>
              <a:t>BEAN_PATTERN</a:t>
            </a:r>
            <a:r>
              <a:rPr lang="en-US" sz="1600" i="1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dirty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PropertyNames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({ 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"Height"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"Weight"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"BMI"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})</a:t>
            </a:r>
          </a:p>
          <a:p>
            <a:r>
              <a:rPr lang="en-US" sz="1600" dirty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EditablePropertyNames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({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"Height"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"Weight"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})</a:t>
            </a:r>
            <a:endParaRPr lang="en-US" sz="1600" i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ABMISpreadsheetNotFollowingBeanConventions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1.77;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75;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getWeight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set(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weight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newWeight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height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setHeight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height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BMI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/(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~PP3691.WAV">
            <a:hlinkClick r:id="" action="ppaction://media"/>
          </p:cNvPr>
          <p:cNvPicPr>
            <a:picLocks noRot="1" noChangeAspect="1"/>
          </p:cNvPicPr>
          <p:nvPr>
            <a:wavAudioFile r:embed="rId2" name="~PP3691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46" y="4267200"/>
            <a:ext cx="8705064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4600" y="1162050"/>
            <a:ext cx="3200400" cy="3429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80924"/>
            <a:ext cx="3467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449383"/>
      </p:ext>
    </p:extLst>
  </p:cSld>
  <p:clrMapOvr>
    <a:masterClrMapping/>
  </p:clrMapOvr>
  <p:transition advTm="88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Properties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7467600" cy="556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>
                <a:solidFill>
                  <a:srgbClr val="0000C0"/>
                </a:solidFill>
                <a:latin typeface="Courier New"/>
              </a:rPr>
              <a:t>BEAN_PATTERN</a:t>
            </a:r>
            <a:r>
              <a:rPr lang="en-US" sz="1600" i="1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dirty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PropertyNames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({ 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"Weight"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"Height"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>
                <a:solidFill>
                  <a:srgbClr val="2A00FF"/>
                </a:solidFill>
                <a:latin typeface="Courier New"/>
              </a:rPr>
              <a:t>"BMI</a:t>
            </a:r>
            <a:r>
              <a:rPr lang="en-US" sz="1600" dirty="0" smtClean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})</a:t>
            </a: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 smtClean="0">
                <a:solidFill>
                  <a:srgbClr val="646464"/>
                </a:solidFill>
                <a:latin typeface="Courier New"/>
              </a:rPr>
              <a:t>EditablePropertyNames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({</a:t>
            </a:r>
            <a:r>
              <a:rPr lang="en-US" sz="1600" dirty="0" smtClean="0">
                <a:solidFill>
                  <a:srgbClr val="2A00FF"/>
                </a:solidFill>
                <a:latin typeface="Courier New"/>
              </a:rPr>
              <a:t>"Height"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dirty="0" smtClean="0">
                <a:solidFill>
                  <a:srgbClr val="2A00FF"/>
                </a:solidFill>
                <a:latin typeface="Courier New"/>
              </a:rPr>
              <a:t>"Weight"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})</a:t>
            </a:r>
            <a:endParaRPr lang="en-US" sz="1600" i="1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ABMISpreadsheetNotFollowingBeanConventions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1.77;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75;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getWeight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set(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weight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newWeight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height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setHeight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height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BMI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/(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~PP3691.WAV">
            <a:hlinkClick r:id="" action="ppaction://media"/>
          </p:cNvPr>
          <p:cNvPicPr>
            <a:picLocks noRot="1" noChangeAspect="1"/>
          </p:cNvPicPr>
          <p:nvPr>
            <a:wavAudioFile r:embed="rId2" name="~PP3691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1143000"/>
            <a:ext cx="3200400" cy="342900"/>
          </a:xfrm>
          <a:prstGeom prst="rect">
            <a:avLst/>
          </a:prstGeom>
          <a:solidFill>
            <a:schemeClr val="accent6">
              <a:lumMod val="60000"/>
              <a:lumOff val="4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85" y="3200400"/>
            <a:ext cx="34766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6758353"/>
      </p:ext>
    </p:extLst>
  </p:cSld>
  <p:clrMapOvr>
    <a:masterClrMapping/>
  </p:clrMapOvr>
  <p:transition advTm="88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Bean Pattern?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990600"/>
            <a:ext cx="7467600" cy="556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StructurePattern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StructurePatternNames.</a:t>
            </a:r>
            <a:r>
              <a:rPr lang="en-US" sz="1600" i="1" dirty="0" err="1">
                <a:solidFill>
                  <a:srgbClr val="0000C0"/>
                </a:solidFill>
                <a:latin typeface="Courier New"/>
              </a:rPr>
              <a:t>BEAN_PATTERN</a:t>
            </a:r>
            <a:r>
              <a:rPr lang="en-US" sz="1600" i="1" dirty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ABMISpreadsheetNotFollowingBeanConventions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1.77;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= 75;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getWeight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set(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weight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newWeight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height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setHeight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 {</a:t>
            </a:r>
          </a:p>
          <a:p>
            <a:r>
              <a:rPr lang="en-US" sz="1600" dirty="0" smtClean="0">
                <a:solidFill>
                  <a:srgbClr val="0000C0"/>
                </a:solidFill>
                <a:latin typeface="Courier New"/>
              </a:rPr>
              <a:t>    height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 New"/>
              </a:rPr>
              <a:t>newHeight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  <a:endParaRPr lang="en-US" sz="1600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double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BMI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weight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/(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*</a:t>
            </a:r>
            <a:r>
              <a:rPr lang="en-US" sz="1600" b="1" dirty="0">
                <a:solidFill>
                  <a:srgbClr val="0000C0"/>
                </a:solidFill>
                <a:latin typeface="Courier New"/>
              </a:rPr>
              <a:t>height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);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~PP3691.WAV">
            <a:hlinkClick r:id="" action="ppaction://media"/>
          </p:cNvPr>
          <p:cNvPicPr>
            <a:picLocks noRot="1" noChangeAspect="1"/>
          </p:cNvPicPr>
          <p:nvPr>
            <a:wavAudioFile r:embed="rId2" name="~PP3691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80924"/>
            <a:ext cx="34671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4368564"/>
            <a:ext cx="7315200" cy="5844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Warning if (editable) properties not declared?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315200" cy="584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Overhead, chances of mistake low, C# has built in support for properties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89212" y="5715851"/>
            <a:ext cx="7315200" cy="5844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45720" rIns="45720" rtlCol="0" anchor="ctr">
            <a:no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Why warning if no structure annotation?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915734"/>
      </p:ext>
    </p:extLst>
  </p:cSld>
  <p:clrMapOvr>
    <a:masterClrMapping/>
  </p:clrMapOvr>
  <p:transition advTm="88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219200"/>
          </a:xfrm>
        </p:spPr>
        <p:txBody>
          <a:bodyPr/>
          <a:lstStyle/>
          <a:p>
            <a:r>
              <a:rPr lang="en-US" dirty="0" smtClean="0"/>
              <a:t>Accidental patterns</a:t>
            </a:r>
          </a:p>
          <a:p>
            <a:r>
              <a:rPr lang="en-US" dirty="0" smtClean="0"/>
              <a:t>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3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Search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924800" cy="1219200"/>
          </a:xfrm>
        </p:spPr>
        <p:txBody>
          <a:bodyPr/>
          <a:lstStyle/>
          <a:p>
            <a:r>
              <a:rPr lang="en-US" dirty="0" smtClean="0"/>
              <a:t>Accidental patterns</a:t>
            </a:r>
          </a:p>
          <a:p>
            <a:r>
              <a:rPr lang="en-US" dirty="0" smtClean="0"/>
              <a:t>Efficiency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7075" y="990600"/>
            <a:ext cx="8153400" cy="586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StructurePatternNames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NO_PATTERN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"No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BEAN_PATTERN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"Bean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POINT_PATTERN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"Point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LINE_PATTERN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"Line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OVAL_PATTERN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"Oval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RECTANGLE_PATTERN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"Rectangle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ARC_PATTERN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"Arc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LABEL_PATTERN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"Label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TEXT_PATTERN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"Text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STRING_PATTERN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"String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CURVE_PATTERN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"Curve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VECTOR_PATTERN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"Vector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LIST_PATTERN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"List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STACK_PATTERN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"Stack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HASHTABLE_PATTERN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1600" b="1" i="1" dirty="0" err="1">
                <a:solidFill>
                  <a:srgbClr val="2A00FF"/>
                </a:solidFill>
                <a:latin typeface="Courier New"/>
              </a:rPr>
              <a:t>Hashtable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MAP_PATTERN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1600" b="1" i="1" dirty="0" err="1">
                <a:solidFill>
                  <a:srgbClr val="2A00FF"/>
                </a:solidFill>
                <a:latin typeface="Courier New"/>
              </a:rPr>
              <a:t>Hashmap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final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String </a:t>
            </a:r>
            <a:r>
              <a:rPr lang="en-US" sz="1600" b="1" i="1" dirty="0">
                <a:solidFill>
                  <a:srgbClr val="0000C0"/>
                </a:solidFill>
                <a:latin typeface="Courier New"/>
              </a:rPr>
              <a:t>ENUM_PATTERN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1600" b="1" i="1" dirty="0" err="1">
                <a:solidFill>
                  <a:srgbClr val="2A00FF"/>
                </a:solidFill>
                <a:latin typeface="Courier New"/>
              </a:rPr>
              <a:t>Enum</a:t>
            </a:r>
            <a:r>
              <a:rPr lang="en-US" sz="1600" b="1" i="1" dirty="0">
                <a:solidFill>
                  <a:srgbClr val="2A00FF"/>
                </a:solidFill>
                <a:latin typeface="Courier New"/>
              </a:rPr>
              <a:t> Pattern"</a:t>
            </a:r>
            <a:r>
              <a:rPr lang="en-US" sz="1600" b="1" i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…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}</a:t>
            </a:r>
            <a:endParaRPr lang="en-US" sz="1600" b="1" dirty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986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Interpreted How?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1600200"/>
            <a:ext cx="57912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RectangleWithPoint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getX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getWidth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getHeight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Point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57300" y="4648200"/>
            <a:ext cx="36195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Object interpreted as either an atomic rectangle or an atomic point depending on whether Point or Rectangle in the name gets precedence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rot="16200000" flipV="1">
            <a:off x="2619375" y="4200525"/>
            <a:ext cx="838200" cy="571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105400" y="4572000"/>
            <a:ext cx="36195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Bad programming as code for defining  Rectangle cannot be used in situations where rectangle without point  is needed</a:t>
            </a:r>
            <a:endParaRPr lang="en-US" dirty="0"/>
          </a:p>
        </p:txBody>
      </p:sp>
      <p:pic>
        <p:nvPicPr>
          <p:cNvPr id="7" name="~PP2541.WAV">
            <a:hlinkClick r:id="" action="ppaction://media"/>
          </p:cNvPr>
          <p:cNvPicPr>
            <a:picLocks noRot="1" noChangeAspect="1"/>
          </p:cNvPicPr>
          <p:nvPr>
            <a:wavAudioFile r:embed="rId2" name="~PP2541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516618"/>
      </p:ext>
    </p:extLst>
  </p:cSld>
  <p:clrMapOvr>
    <a:masterClrMapping/>
  </p:clrMapOvr>
  <p:transition advTm="14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Reusable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0200" y="3048000"/>
            <a:ext cx="5791200" cy="1371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RectangleWithPoint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Rectangle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getRectangle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Point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  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0200" y="1295400"/>
            <a:ext cx="5791200" cy="152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Rectangle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getX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getWidth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getHeight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}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5" name="~PP1798.WAV">
            <a:hlinkClick r:id="" action="ppaction://media"/>
          </p:cNvPr>
          <p:cNvPicPr>
            <a:picLocks noRot="1" noChangeAspect="1"/>
          </p:cNvPicPr>
          <p:nvPr>
            <a:wavAudioFile r:embed="rId1" name="~PP1798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65138"/>
      </p:ext>
    </p:extLst>
  </p:cSld>
  <p:clrMapOvr>
    <a:masterClrMapping/>
  </p:clrMapOvr>
  <p:transition advTm="400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ObjectEditor Graphics Rules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5791200" cy="2209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ShuttleLocation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FancyCartesianPlane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		 		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getCartesianPlane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ImageLabel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getShuttleLabel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getShuttleX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setShuttleX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getShuttleY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setShuttleY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733800"/>
            <a:ext cx="5791200" cy="25475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NotAPoint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FancyCartesianPlane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			  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	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getCartesianPlane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ImageLabel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getShuttleLabel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getX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setX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setY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 smtClean="0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Point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getLocation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2362200"/>
            <a:ext cx="1371600" cy="8382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5029200"/>
            <a:ext cx="609600" cy="9906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4114800"/>
            <a:ext cx="6858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t="8839"/>
          <a:stretch/>
        </p:blipFill>
        <p:spPr bwMode="auto">
          <a:xfrm>
            <a:off x="6248400" y="1187355"/>
            <a:ext cx="2166937" cy="28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 cstate="print"/>
          <a:srcRect t="29059"/>
          <a:stretch/>
        </p:blipFill>
        <p:spPr bwMode="auto">
          <a:xfrm>
            <a:off x="6248401" y="4267200"/>
            <a:ext cx="2438400" cy="1077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352800" y="4909782"/>
            <a:ext cx="2971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interpreted as a Point as its name contains “Point” and has X and Y Properties</a:t>
            </a:r>
            <a:endParaRPr lang="en-US" dirty="0"/>
          </a:p>
        </p:txBody>
      </p:sp>
      <p:pic>
        <p:nvPicPr>
          <p:cNvPr id="13" name="~PP3140.WAV">
            <a:hlinkClick r:id="" action="ppaction://media"/>
          </p:cNvPr>
          <p:cNvPicPr>
            <a:picLocks noRot="1" noChangeAspect="1"/>
          </p:cNvPicPr>
          <p:nvPr>
            <a:wavAudioFile r:embed="rId2" name="~PP3140.WAV"/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98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8600" y="1227730"/>
            <a:ext cx="8382000" cy="15916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util.annotations.IsAtomicShape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@</a:t>
            </a:r>
            <a:r>
              <a:rPr lang="en-US" sz="1600" dirty="0" err="1" smtClean="0">
                <a:solidFill>
                  <a:srgbClr val="646464"/>
                </a:solidFill>
                <a:latin typeface="Courier New"/>
              </a:rPr>
              <a:t>IsAtomicShape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false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//same as </a:t>
            </a:r>
            <a:r>
              <a:rPr lang="en-US" sz="1600" dirty="0" err="1" smtClean="0">
                <a:solidFill>
                  <a:srgbClr val="3F7F5F"/>
                </a:solidFill>
                <a:latin typeface="Courier New"/>
              </a:rPr>
              <a:t>AShuttleLocation</a:t>
            </a:r>
            <a:r>
              <a:rPr lang="en-US" sz="1600" dirty="0" smtClean="0">
                <a:solidFill>
                  <a:srgbClr val="3F7F5F"/>
                </a:solidFill>
                <a:latin typeface="Courier New"/>
              </a:rPr>
              <a:t> except interface name 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AShuttleLocationImplementingABadlyNamedInterface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	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NotAPoint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IS_ATOMIC_SHAPE Class Annotation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295400"/>
            <a:ext cx="4800600" cy="5334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19600" y="2268940"/>
            <a:ext cx="1196454" cy="27523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3962400"/>
            <a:ext cx="29718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Annotation is like a comment except it is typed and available at runtime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" y="5486400"/>
            <a:ext cx="3886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IsAtomicShape</a:t>
            </a:r>
            <a:r>
              <a:rPr lang="en-US" dirty="0" smtClean="0"/>
              <a:t>(false) before class name says do not interpret the class as  an atomic shape (it can be a composition)</a:t>
            </a:r>
            <a:endParaRPr lang="en-US" dirty="0"/>
          </a:p>
        </p:txBody>
      </p:sp>
      <p:pic>
        <p:nvPicPr>
          <p:cNvPr id="16" name="~PP3476.WAV">
            <a:hlinkClick r:id="" action="ppaction://media"/>
          </p:cNvPr>
          <p:cNvPicPr>
            <a:picLocks noRot="1" noChangeAspect="1"/>
          </p:cNvPicPr>
          <p:nvPr>
            <a:wavAudioFile r:embed="rId2" name="~PP3476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 cstate="print"/>
          <a:srcRect t="8839"/>
          <a:stretch/>
        </p:blipFill>
        <p:spPr bwMode="auto">
          <a:xfrm>
            <a:off x="6077055" y="3256486"/>
            <a:ext cx="2166937" cy="28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58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15" grpId="0" animBg="1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ShuttleLocation</a:t>
            </a:r>
            <a:r>
              <a:rPr lang="en-US" dirty="0" smtClean="0"/>
              <a:t> Alternatives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305800" cy="213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ShuttleLocation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	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FancyCartesianPlane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getCartesianPlane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ImageLabel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getShuttleLabel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getShuttleX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setShuttleX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getShuttleY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setShuttleY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 err="1">
                <a:solidFill>
                  <a:srgbClr val="7F0055"/>
                </a:solidFill>
                <a:latin typeface="Courier New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6" name="~PP3388.WAV">
            <a:hlinkClick r:id="" action="ppaction://media"/>
          </p:cNvPr>
          <p:cNvPicPr>
            <a:picLocks noRot="1" noChangeAspect="1"/>
          </p:cNvPicPr>
          <p:nvPr>
            <a:wavAudioFile r:embed="rId1" name="~PP3388.WAV"/>
          </p:nvPr>
        </p:nvPicPr>
        <p:blipFill>
          <a:blip r:embed="rId3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0838" y="4038600"/>
            <a:ext cx="8305800" cy="175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interface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ShuttleLocationWithPoint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FancyCartesianPlane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getCartesianPlane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ImageLabel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getShuttleLabel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getShuttleLocation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();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	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setShuttleLocation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(Point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newVal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dirty="0" smtClean="0">
              <a:solidFill>
                <a:srgbClr val="000000"/>
              </a:solidFill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232152719"/>
      </p:ext>
    </p:extLst>
  </p:cSld>
  <p:clrMapOvr>
    <a:masterClrMapping/>
  </p:clrMapOvr>
  <p:transition advTm="37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" y="1562100"/>
            <a:ext cx="8382000" cy="1790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AShuttleLocationWithPoint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ShuttleLocationWithPoint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   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getShuttleLocation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C0"/>
                </a:solidFill>
                <a:latin typeface="Courier New"/>
              </a:rPr>
              <a:t>shuttleLocation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}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 …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730" y="2971801"/>
            <a:ext cx="4167236" cy="363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Property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2001956"/>
            <a:ext cx="3471080" cy="4191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68287" y="3866866"/>
            <a:ext cx="3048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28600" y="3962400"/>
            <a:ext cx="3886200" cy="8279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 not have X and Y properties, so not a point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8600" y="4914900"/>
            <a:ext cx="38862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location displayed as a point shape</a:t>
            </a:r>
            <a:endParaRPr lang="en-US" dirty="0"/>
          </a:p>
        </p:txBody>
      </p:sp>
      <p:pic>
        <p:nvPicPr>
          <p:cNvPr id="16" name="~PP3476.WAV">
            <a:hlinkClick r:id="" action="ppaction://media"/>
          </p:cNvPr>
          <p:cNvPicPr>
            <a:picLocks noRot="1" noChangeAspect="1"/>
          </p:cNvPicPr>
          <p:nvPr>
            <a:wavAudioFile r:embed="rId2" name="~PP3476.WAV"/>
          </p:nvPr>
        </p:nvPicPr>
        <p:blipFill>
          <a:blip r:embed="rId6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732656"/>
      </p:ext>
    </p:extLst>
  </p:cSld>
  <p:clrMapOvr>
    <a:masterClrMapping/>
  </p:clrMapOvr>
  <p:transition advTm="258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7" grpId="0" animBg="1"/>
      <p:bldP spid="14" grpId="0" animBg="1"/>
      <p:bldP spid="1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IS_ATOMIC_SHAPE Annotation of  Class Getter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866616"/>
            <a:ext cx="2819400" cy="304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800" y="3377252"/>
            <a:ext cx="3886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IsAtomicShape</a:t>
            </a:r>
            <a:r>
              <a:rPr lang="en-US" dirty="0" smtClean="0"/>
              <a:t>(false)  before getter of a property means property not displayed as an atomic shape</a:t>
            </a:r>
            <a:endParaRPr lang="en-US" dirty="0"/>
          </a:p>
        </p:txBody>
      </p:sp>
      <p:pic>
        <p:nvPicPr>
          <p:cNvPr id="12" name="~PP3795.WAV">
            <a:hlinkClick r:id="" action="ppaction://media"/>
          </p:cNvPr>
          <p:cNvPicPr>
            <a:picLocks noRot="1" noChangeAspect="1"/>
          </p:cNvPicPr>
          <p:nvPr>
            <a:wavAudioFile r:embed="rId2" name="~PP3795.WAV"/>
          </p:nvPr>
        </p:nvPicPr>
        <p:blipFill>
          <a:blip r:embed="rId4" cstate="print"/>
          <a:stretch>
            <a:fillRect/>
          </a:stretch>
        </p:blipFill>
        <p:spPr>
          <a:xfrm>
            <a:off x="8656638" y="6370638"/>
            <a:ext cx="304800" cy="304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8605" y="1295400"/>
            <a:ext cx="83820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600" b="1" dirty="0">
                <a:solidFill>
                  <a:srgbClr val="7F0055"/>
                </a:solidFill>
                <a:latin typeface="Courier New"/>
              </a:rPr>
              <a:t>import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util.annotations.IsAtomicShape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1600" b="1" dirty="0" smtClean="0">
              <a:solidFill>
                <a:srgbClr val="7F0055"/>
              </a:solidFill>
              <a:latin typeface="Courier New"/>
            </a:endParaRP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AShuttleLocationWithPoint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implements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		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</a:rPr>
              <a:t>ShuttleLocationWithPoint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{</a:t>
            </a:r>
          </a:p>
          <a:p>
            <a:r>
              <a:rPr lang="en-US" sz="1600" dirty="0" smtClean="0">
                <a:solidFill>
                  <a:srgbClr val="646464"/>
                </a:solidFill>
                <a:latin typeface="Courier New"/>
              </a:rPr>
              <a:t>   @</a:t>
            </a:r>
            <a:r>
              <a:rPr lang="en-US" sz="1600" dirty="0" err="1">
                <a:solidFill>
                  <a:srgbClr val="646464"/>
                </a:solidFill>
                <a:latin typeface="Courier New"/>
              </a:rPr>
              <a:t>IsAtomicShape</a:t>
            </a:r>
            <a:r>
              <a:rPr lang="en-US" sz="16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600" b="1" dirty="0">
                <a:solidFill>
                  <a:srgbClr val="7F0055"/>
                </a:solidFill>
                <a:latin typeface="Courier New"/>
              </a:rPr>
              <a:t>false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)   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public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Point </a:t>
            </a:r>
            <a:r>
              <a:rPr lang="en-US" sz="1600" b="1" dirty="0" err="1">
                <a:solidFill>
                  <a:srgbClr val="000000"/>
                </a:solidFill>
                <a:latin typeface="Courier New"/>
              </a:rPr>
              <a:t>getShuttleLocation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() {</a:t>
            </a:r>
          </a:p>
          <a:p>
            <a:r>
              <a:rPr lang="en-US" sz="1600" b="1" dirty="0" smtClean="0">
                <a:solidFill>
                  <a:srgbClr val="7F0055"/>
                </a:solidFill>
                <a:latin typeface="Courier New"/>
              </a:rPr>
              <a:t>      return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600" b="1" dirty="0" err="1">
                <a:solidFill>
                  <a:srgbClr val="0000C0"/>
                </a:solidFill>
                <a:latin typeface="Courier New"/>
              </a:rPr>
              <a:t>shuttleLocation</a:t>
            </a:r>
            <a:r>
              <a:rPr lang="en-US" sz="1600" b="1" dirty="0">
                <a:solidFill>
                  <a:srgbClr val="000000"/>
                </a:solidFill>
                <a:latin typeface="Courier New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urier New"/>
              </a:rPr>
              <a:t>   }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/>
              </a:rPr>
              <a:t>   …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600" b="1" dirty="0" smtClean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10" y="2506029"/>
            <a:ext cx="4162425" cy="435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4800" y="5105377"/>
            <a:ext cx="38862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ShuttleLocation</a:t>
            </a:r>
            <a:r>
              <a:rPr lang="en-US" dirty="0" smtClean="0"/>
              <a:t> is not a textual property displayed in main panel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10487" y="5970588"/>
            <a:ext cx="38862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if we do not want it in main panel either?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7400" y="2843852"/>
            <a:ext cx="2209800" cy="106680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1353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3" grpId="0" animBg="1"/>
      <p:bldP spid="14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8.7|89.5|96.5|52.4|67.8|4.4|42.7|20.8|133.4|6.8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.3|0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.3|0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.3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1|1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6.2|1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6.1|1.1|1|1.4|1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2.5|1.5|1.2|8|108.8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2.5|1.5|1.2|8|108.8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.3|3.4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9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9706</TotalTime>
  <Words>1475</Words>
  <Application>Microsoft Office PowerPoint</Application>
  <PresentationFormat>On-screen Show (4:3)</PresentationFormat>
  <Paragraphs>323</Paragraphs>
  <Slides>27</Slides>
  <Notes>1</Notes>
  <HiddenSlides>0</HiddenSlides>
  <MMClips>22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Oriel</vt:lpstr>
      <vt:lpstr>Comp 110/401 Composite Annotations</vt:lpstr>
      <vt:lpstr>Prerequisite</vt:lpstr>
      <vt:lpstr>Interpreted How?</vt:lpstr>
      <vt:lpstr>Reusable Design</vt:lpstr>
      <vt:lpstr>ObjectEditor Graphics Rules</vt:lpstr>
      <vt:lpstr>IS_ATOMIC_SHAPE Class Annotation</vt:lpstr>
      <vt:lpstr>ShuttleLocation Alternatives</vt:lpstr>
      <vt:lpstr>Point Property</vt:lpstr>
      <vt:lpstr>IS_ATOMIC_SHAPE Annotation of  Class Getter</vt:lpstr>
      <vt:lpstr>Visible  Annotation of Class Getter</vt:lpstr>
      <vt:lpstr>Automatic Label Pattern</vt:lpstr>
      <vt:lpstr>Not Following Automating Label Pattern</vt:lpstr>
      <vt:lpstr>Explicit Pattern Specification</vt:lpstr>
      <vt:lpstr>Explicit Pattern Specification</vt:lpstr>
      <vt:lpstr>Explicit Pattern Specification</vt:lpstr>
      <vt:lpstr>Explicit Pattern Specification</vt:lpstr>
      <vt:lpstr>Explicit and Implicit Label Pattern</vt:lpstr>
      <vt:lpstr>Explicit and Attempted Implicit Label Pattern</vt:lpstr>
      <vt:lpstr>BMI Calculator Pattern?</vt:lpstr>
      <vt:lpstr>BMI Calculator Pattern?</vt:lpstr>
      <vt:lpstr>BMI Calculator Pattern?</vt:lpstr>
      <vt:lpstr>Bean Pattern?</vt:lpstr>
      <vt:lpstr>(Editable) Property Name Annotations </vt:lpstr>
      <vt:lpstr>Order of Properties</vt:lpstr>
      <vt:lpstr>Bean Pattern?</vt:lpstr>
      <vt:lpstr>Why Warnings</vt:lpstr>
      <vt:lpstr>Large Search Space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Sasa</dc:creator>
  <cp:lastModifiedBy>dewan</cp:lastModifiedBy>
  <cp:revision>1106</cp:revision>
  <dcterms:created xsi:type="dcterms:W3CDTF">2006-08-16T00:00:00Z</dcterms:created>
  <dcterms:modified xsi:type="dcterms:W3CDTF">2012-09-12T03:14:02Z</dcterms:modified>
</cp:coreProperties>
</file>