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2"/>
  </p:notesMasterIdLst>
  <p:sldIdLst>
    <p:sldId id="256" r:id="rId2"/>
    <p:sldId id="324" r:id="rId3"/>
    <p:sldId id="271" r:id="rId4"/>
    <p:sldId id="272" r:id="rId5"/>
    <p:sldId id="257" r:id="rId6"/>
    <p:sldId id="273" r:id="rId7"/>
    <p:sldId id="366" r:id="rId8"/>
    <p:sldId id="274" r:id="rId9"/>
    <p:sldId id="275" r:id="rId10"/>
    <p:sldId id="276" r:id="rId11"/>
    <p:sldId id="277" r:id="rId12"/>
    <p:sldId id="299" r:id="rId13"/>
    <p:sldId id="279" r:id="rId14"/>
    <p:sldId id="280" r:id="rId15"/>
    <p:sldId id="281" r:id="rId16"/>
    <p:sldId id="282" r:id="rId17"/>
    <p:sldId id="300" r:id="rId18"/>
    <p:sldId id="284" r:id="rId19"/>
    <p:sldId id="285" r:id="rId20"/>
    <p:sldId id="286" r:id="rId21"/>
    <p:sldId id="344" r:id="rId22"/>
    <p:sldId id="346" r:id="rId23"/>
    <p:sldId id="348" r:id="rId24"/>
    <p:sldId id="349" r:id="rId25"/>
    <p:sldId id="367" r:id="rId26"/>
    <p:sldId id="352" r:id="rId27"/>
    <p:sldId id="351" r:id="rId28"/>
    <p:sldId id="301" r:id="rId29"/>
    <p:sldId id="354" r:id="rId30"/>
    <p:sldId id="371" r:id="rId31"/>
    <p:sldId id="358" r:id="rId32"/>
    <p:sldId id="359" r:id="rId33"/>
    <p:sldId id="360" r:id="rId34"/>
    <p:sldId id="365" r:id="rId35"/>
    <p:sldId id="368" r:id="rId36"/>
    <p:sldId id="393" r:id="rId37"/>
    <p:sldId id="369" r:id="rId38"/>
    <p:sldId id="361" r:id="rId39"/>
    <p:sldId id="362" r:id="rId40"/>
    <p:sldId id="363" r:id="rId41"/>
    <p:sldId id="402" r:id="rId42"/>
    <p:sldId id="364" r:id="rId43"/>
    <p:sldId id="315" r:id="rId44"/>
    <p:sldId id="316" r:id="rId45"/>
    <p:sldId id="317" r:id="rId46"/>
    <p:sldId id="387" r:id="rId47"/>
    <p:sldId id="388" r:id="rId48"/>
    <p:sldId id="389" r:id="rId49"/>
    <p:sldId id="390" r:id="rId50"/>
    <p:sldId id="394" r:id="rId51"/>
    <p:sldId id="395" r:id="rId52"/>
    <p:sldId id="396" r:id="rId53"/>
    <p:sldId id="397" r:id="rId54"/>
    <p:sldId id="391" r:id="rId55"/>
    <p:sldId id="392" r:id="rId56"/>
    <p:sldId id="398" r:id="rId57"/>
    <p:sldId id="399" r:id="rId58"/>
    <p:sldId id="400" r:id="rId59"/>
    <p:sldId id="401" r:id="rId60"/>
    <p:sldId id="370" r:id="rId61"/>
    <p:sldId id="307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41" r:id="rId78"/>
    <p:sldId id="342" r:id="rId79"/>
    <p:sldId id="343" r:id="rId80"/>
    <p:sldId id="308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7" r:id="rId97"/>
    <p:sldId id="353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9" autoAdjust="0"/>
    <p:restoredTop sz="84772" autoAdjust="0"/>
  </p:normalViewPr>
  <p:slideViewPr>
    <p:cSldViewPr>
      <p:cViewPr>
        <p:scale>
          <a:sx n="70" d="100"/>
          <a:sy n="70" d="100"/>
        </p:scale>
        <p:origin x="-900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5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wav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1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1.wav"/><Relationship Id="rId1" Type="http://schemas.openxmlformats.org/officeDocument/2006/relationships/tags" Target="../tags/tag20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2.wav"/><Relationship Id="rId1" Type="http://schemas.openxmlformats.org/officeDocument/2006/relationships/tags" Target="../tags/tag2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4.wav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5.wav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6.wav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7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2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audio54.wav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5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6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7.wav"/><Relationship Id="rId1" Type="http://schemas.openxmlformats.org/officeDocument/2006/relationships/tags" Target="../tags/tag26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9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Composite Design Pattern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</p:spTree>
  </p:cSld>
  <p:clrMapOvr>
    <a:masterClrMapping/>
  </p:clrMapOvr>
  <p:transition advTm="148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Nester Pair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5" name="~PP1852.WAV">
            <a:hlinkClick r:id="" action="ppaction://media"/>
          </p:cNvPr>
          <p:cNvPicPr>
            <a:picLocks noRot="1" noChangeAspect="1"/>
          </p:cNvPicPr>
          <p:nvPr>
            <a:wavAudioFile r:embed="rId1" name="~PP18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4077"/>
      </p:ext>
    </p:extLst>
  </p:cSld>
  <p:clrMapOvr>
    <a:masterClrMapping/>
  </p:clrMapOvr>
  <p:transition advTm="2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Swing Example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3" y="4451445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0562" y="34983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72762" y="34983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777361" y="2102416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</p:cNvCxnSpPr>
          <p:nvPr/>
        </p:nvCxnSpPr>
        <p:spPr>
          <a:xfrm flipH="1" flipV="1">
            <a:off x="3072762" y="2102416"/>
            <a:ext cx="1066800" cy="1395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783047" y="13761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0" name="Rectangle 19"/>
          <p:cNvSpPr/>
          <p:nvPr/>
        </p:nvSpPr>
        <p:spPr>
          <a:xfrm rot="3124693">
            <a:off x="3071891" y="2506417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8373782">
            <a:off x="1041384" y="2522895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25660" y="13716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Container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191000" y="2085938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8149853">
            <a:off x="4103990" y="2616238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Nester Pair </a:t>
            </a:r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AScalableNestedShapePair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inner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outer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b="1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/>
          </a:p>
        </p:txBody>
      </p:sp>
      <p:pic>
        <p:nvPicPr>
          <p:cNvPr id="5" name="~PP388.WAV">
            <a:hlinkClick r:id="" action="ppaction://media"/>
          </p:cNvPr>
          <p:cNvPicPr>
            <a:picLocks noRot="1" noChangeAspect="1"/>
          </p:cNvPicPr>
          <p:nvPr>
            <a:wavAudioFile r:embed="rId1" name="~PP3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0013"/>
      </p:ext>
    </p:extLst>
  </p:cSld>
  <p:clrMapOvr>
    <a:masterClrMapping/>
  </p:clrMapOvr>
  <p:transition advTm="1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Pair Creator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67854"/>
            <a:ext cx="80772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ScalableNestedRectanglePairCreator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innermost()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anInner.getX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anInner.getY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anInner.getWidth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   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anInner.getHeight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inner =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innermost();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AScalableNestedShapePair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(inner,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(inner));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5" name="Right Arrow 4"/>
          <p:cNvSpPr/>
          <p:nvPr/>
        </p:nvSpPr>
        <p:spPr>
          <a:xfrm rot="8849443" flipV="1">
            <a:off x="5820861" y="1129697"/>
            <a:ext cx="2679930" cy="60817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inner(most) rectangle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8849443" flipV="1">
            <a:off x="6548124" y="1665070"/>
            <a:ext cx="2679930" cy="747782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Nesting rectangle from nested </a:t>
            </a:r>
            <a:r>
              <a:rPr lang="en-US" dirty="0" err="1" smtClean="0"/>
              <a:t>rectagle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8849443" flipV="1">
            <a:off x="6687844" y="3455388"/>
            <a:ext cx="1339965" cy="608174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</a:t>
            </a:r>
            <a:endParaRPr lang="en-US" dirty="0"/>
          </a:p>
        </p:txBody>
      </p:sp>
      <p:pic>
        <p:nvPicPr>
          <p:cNvPr id="8" name="~PP1354.WAV">
            <a:hlinkClick r:id="" action="ppaction://media"/>
          </p:cNvPr>
          <p:cNvPicPr>
            <a:picLocks noRot="1" noChangeAspect="1"/>
          </p:cNvPicPr>
          <p:nvPr>
            <a:wavAudioFile r:embed="rId2" name="~PP135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734065"/>
      </p:ext>
    </p:extLst>
  </p:cSld>
  <p:clrMapOvr>
    <a:masterClrMapping/>
  </p:clrMapOvr>
  <p:transition advTm="74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Nested Rectangle </a:t>
            </a:r>
            <a:r>
              <a:rPr lang="en-US" dirty="0" smtClean="0"/>
              <a:t>Triplet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17" y="5410200"/>
            <a:ext cx="35242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371.WAV">
            <a:hlinkClick r:id="" action="ppaction://media"/>
          </p:cNvPr>
          <p:cNvPicPr>
            <a:picLocks noRot="1" noChangeAspect="1"/>
          </p:cNvPicPr>
          <p:nvPr>
            <a:wavAudioFile r:embed="rId1" name="~PP337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97542"/>
      </p:ext>
    </p:extLst>
  </p:cSld>
  <p:clrMapOvr>
    <a:masterClrMapping/>
  </p:clrMapOvr>
  <p:transition advTm="14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Nested Rectangle </a:t>
            </a:r>
            <a:r>
              <a:rPr lang="en-US" dirty="0" smtClean="0"/>
              <a:t>Triplet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2723.WAV">
            <a:hlinkClick r:id="" action="ppaction://media"/>
          </p:cNvPr>
          <p:cNvPicPr>
            <a:picLocks noRot="1" noChangeAspect="1"/>
          </p:cNvPicPr>
          <p:nvPr>
            <a:wavAudioFile r:embed="rId1" name="~PP27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45449"/>
      </p:ext>
    </p:extLst>
  </p:cSld>
  <p:clrMapOvr>
    <a:masterClrMapping/>
  </p:clrMapOvr>
  <p:transition advTm="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3600" y="3741761"/>
            <a:ext cx="449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Reusing 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ScalableNestedShapePair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2209.WAV">
            <a:hlinkClick r:id="" action="ppaction://media"/>
          </p:cNvPr>
          <p:cNvPicPr>
            <a:picLocks noRot="1" noChangeAspect="1"/>
          </p:cNvPicPr>
          <p:nvPr>
            <a:wavAudioFile r:embed="rId1" name="~PP220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6867"/>
      </p:ext>
    </p:extLst>
  </p:cSld>
  <p:clrMapOvr>
    <a:masterClrMapping/>
  </p:clrMapOvr>
  <p:transition advTm="28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295400"/>
            <a:ext cx="80772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AScalableNestedShapeTriplet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       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chemeClr val="tx1"/>
              </a:solidFill>
              <a:latin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      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theOuter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inner 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outer 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theOuter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5" name="~PP1833.WAV">
            <a:hlinkClick r:id="" action="ppaction://media"/>
          </p:cNvPr>
          <p:cNvPicPr>
            <a:picLocks noRot="1" noChangeAspect="1"/>
          </p:cNvPicPr>
          <p:nvPr>
            <a:wavAudioFile r:embed="rId1" name="~PP18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9001"/>
      </p:ext>
    </p:extLst>
  </p:cSld>
  <p:clrMapOvr>
    <a:masterClrMapping/>
  </p:clrMapOvr>
  <p:transition advTm="3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922" y="990600"/>
            <a:ext cx="8077200" cy="2789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ScalableNestedRectangleTripletCreator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ScalableNestedRectanglePairCreator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pair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AScalableNestedShapeTriplet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(pair,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                                       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pair.getOuter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()) 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createTriplet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5403" y="5227638"/>
            <a:ext cx="449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Reusing 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ScalableNestedRectanglePairCreator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2431691" flipV="1">
            <a:off x="5637019" y="2807274"/>
            <a:ext cx="2679930" cy="77474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Triplet outer from pair outer</a:t>
            </a:r>
            <a:endParaRPr lang="en-US" dirty="0"/>
          </a:p>
        </p:txBody>
      </p:sp>
      <p:pic>
        <p:nvPicPr>
          <p:cNvPr id="6" name="~PP4048.WAV">
            <a:hlinkClick r:id="" action="ppaction://media"/>
          </p:cNvPr>
          <p:cNvPicPr>
            <a:picLocks noRot="1" noChangeAspect="1"/>
          </p:cNvPicPr>
          <p:nvPr>
            <a:wavAudioFile r:embed="rId2" name="~PP40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422892"/>
      </p:ext>
    </p:extLst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Problems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0" y="1447800"/>
            <a:ext cx="57912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time we add another rectangle, we create a new class and interface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886200"/>
            <a:ext cx="57912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we do not know the number of nester rectangles at program writing time?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33099" y="2590800"/>
            <a:ext cx="57912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Infinite number of nesting possibilities</a:t>
            </a:r>
          </a:p>
        </p:txBody>
      </p:sp>
      <p:pic>
        <p:nvPicPr>
          <p:cNvPr id="6" name="~PP1569.WAV">
            <a:hlinkClick r:id="" action="ppaction://media"/>
          </p:cNvPr>
          <p:cNvPicPr>
            <a:picLocks noRot="1" noChangeAspect="1"/>
          </p:cNvPicPr>
          <p:nvPr>
            <a:wavAudioFile r:embed="rId2" name="~PP15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212028"/>
      </p:ext>
    </p:extLst>
  </p:cSld>
  <p:clrMapOvr>
    <a:masterClrMapping/>
  </p:clrMapOvr>
  <p:transition advTm="251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in Logical Structure Tree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ScalableShapeTriplet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111990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75615" y="228251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164970" y="2946210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54535" y="4639668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05269" y="5486400"/>
            <a:ext cx="7848599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Problem: Type of  inner property changes each time we add a new nesting level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69123" y="1431593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Root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73723" y="2977911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73723" y="4658004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73723" y="1431593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5268" y="6172200"/>
            <a:ext cx="39243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node is not the same as composite node as it does not have children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17651" y="6172200"/>
            <a:ext cx="3662074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they can share a common type</a:t>
            </a:r>
          </a:p>
        </p:txBody>
      </p:sp>
      <p:pic>
        <p:nvPicPr>
          <p:cNvPr id="26" name="~PP452.WAV">
            <a:hlinkClick r:id="" action="ppaction://media"/>
          </p:cNvPr>
          <p:cNvPicPr>
            <a:picLocks noRot="1" noChangeAspect="1"/>
          </p:cNvPicPr>
          <p:nvPr>
            <a:wavAudioFile r:embed="rId2" name="~PP45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275049"/>
      </p:ext>
    </p:extLst>
  </p:cSld>
  <p:clrMapOvr>
    <a:masterClrMapping/>
  </p:clrMapOvr>
  <p:transition advTm="170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Objects Shapes</a:t>
            </a:r>
          </a:p>
          <a:p>
            <a:r>
              <a:rPr lang="en-US" dirty="0" smtClean="0"/>
              <a:t>Inheritance Multiple.</a:t>
            </a:r>
          </a:p>
          <a:p>
            <a:r>
              <a:rPr lang="en-US" dirty="0" smtClean="0"/>
              <a:t>Recursion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Key: Composite Design Pattern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Type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Type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Type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type for all composite nodes and types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49188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node has-a and is-a common type</a:t>
            </a:r>
          </a:p>
        </p:txBody>
      </p:sp>
      <p:pic>
        <p:nvPicPr>
          <p:cNvPr id="14" name="~PP3546.WAV">
            <a:hlinkClick r:id="" action="ppaction://media"/>
          </p:cNvPr>
          <p:cNvPicPr>
            <a:picLocks noRot="1" noChangeAspect="1"/>
          </p:cNvPicPr>
          <p:nvPr>
            <a:wavAudioFile r:embed="rId2" name="~PP35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881218"/>
      </p:ext>
    </p:extLst>
  </p:cSld>
  <p:clrMapOvr>
    <a:masterClrMapping/>
  </p:clrMapOvr>
  <p:transition advTm="80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Common, Leaf and Composite Type?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" y="1210101"/>
            <a:ext cx="8077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04800" y="3124200"/>
            <a:ext cx="80772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99113" y="4953000"/>
            <a:ext cx="80772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7477" y="5791200"/>
            <a:ext cx="5181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477" y="4038600"/>
            <a:ext cx="5181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7477" y="2438400"/>
            <a:ext cx="5181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73254" y="2590800"/>
            <a:ext cx="1843583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7477" y="1524000"/>
            <a:ext cx="5181600" cy="914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73255" y="1460595"/>
            <a:ext cx="182538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999593" y="2018446"/>
            <a:ext cx="0" cy="591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700853" y="2086401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17477" y="5334000"/>
            <a:ext cx="5181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19800" y="3733800"/>
            <a:ext cx="1897037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049635" y="3124200"/>
            <a:ext cx="0" cy="623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750895" y="3264374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744879" y="2962701"/>
            <a:ext cx="2328376" cy="245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6" idx="1"/>
          </p:cNvCxnSpPr>
          <p:nvPr/>
        </p:nvCxnSpPr>
        <p:spPr>
          <a:xfrm flipV="1">
            <a:off x="2286000" y="1727295"/>
            <a:ext cx="3787255" cy="3880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17477" y="3567752"/>
            <a:ext cx="5181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133600" y="1727296"/>
            <a:ext cx="3886200" cy="2197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71800" y="2962702"/>
            <a:ext cx="2895600" cy="704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~PP1155.WAV">
            <a:hlinkClick r:id="" action="ppaction://media"/>
          </p:cNvPr>
          <p:cNvPicPr>
            <a:picLocks noRot="1" noChangeAspect="1"/>
          </p:cNvPicPr>
          <p:nvPr>
            <a:wavAudioFile r:embed="rId2" name="~PP115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853129"/>
      </p:ext>
    </p:extLst>
  </p:cSld>
  <p:clrMapOvr>
    <a:masterClrMapping/>
  </p:clrMapOvr>
  <p:transition advTm="144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4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Common, Leaf and Composite Types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37847" y="3343701"/>
            <a:ext cx="5729217" cy="999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Scalable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fraction);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509782" y="1066800"/>
            <a:ext cx="5657281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Scalable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65913" y="4953000"/>
            <a:ext cx="5873087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Scalable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Scalable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038600" y="4343400"/>
            <a:ext cx="0" cy="623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40943" y="45339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032540" y="2685196"/>
            <a:ext cx="0" cy="591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733800" y="2753151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685800" y="6192671"/>
            <a:ext cx="7239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Making outer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rather than Scalable (or Object) allows us to perform more operations on us. Make type as specific “as it needs to be”.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62200" y="5324475"/>
            <a:ext cx="1066800" cy="4762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" name="~PP569.WAV">
            <a:hlinkClick r:id="" action="ppaction://media"/>
          </p:cNvPr>
          <p:cNvPicPr>
            <a:picLocks noRot="1" noChangeAspect="1"/>
          </p:cNvPicPr>
          <p:nvPr>
            <a:wavAudioFile r:embed="rId2" name="~PP56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82753"/>
      </p:ext>
    </p:extLst>
  </p:cSld>
  <p:clrMapOvr>
    <a:masterClrMapping/>
  </p:clrMapOvr>
  <p:transition advTm="68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Shape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4999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5" name="~PP2268.WAV">
            <a:hlinkClick r:id="" action="ppaction://media"/>
          </p:cNvPr>
          <p:cNvPicPr>
            <a:picLocks noRot="1" noChangeAspect="1"/>
          </p:cNvPicPr>
          <p:nvPr>
            <a:wavAudioFile r:embed="rId1" name="~PP226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8271"/>
      </p:ext>
    </p:extLst>
  </p:cSld>
  <p:clrMapOvr>
    <a:masterClrMapping/>
  </p:clrMapOvr>
  <p:transition advTm="9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LeafShape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4999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ALeafShape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LeafShape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133600" y="1295400"/>
            <a:ext cx="1371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1295400"/>
            <a:ext cx="13716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643.WAV">
            <a:hlinkClick r:id="" action="ppaction://media"/>
          </p:cNvPr>
          <p:cNvPicPr>
            <a:picLocks noRot="1" noChangeAspect="1"/>
          </p:cNvPicPr>
          <p:nvPr>
            <a:wavAudioFile r:embed="rId2" name="~PP64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230292"/>
      </p:ext>
    </p:extLst>
  </p:cSld>
  <p:clrMapOvr>
    <a:masterClrMapping/>
  </p:clrMapOvr>
  <p:transition advTm="6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LeafRectangle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146" y="1828800"/>
            <a:ext cx="80772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RECTANGLE_PATTERN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ALeafRectangle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ALeafRectangle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pic>
        <p:nvPicPr>
          <p:cNvPr id="5" name="~PP579.WAV">
            <a:hlinkClick r:id="" action="ppaction://media"/>
          </p:cNvPr>
          <p:cNvPicPr>
            <a:picLocks noRot="1" noChangeAspect="1"/>
          </p:cNvPicPr>
          <p:nvPr>
            <a:wavAudioFile r:embed="rId1" name="~PP57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54849"/>
      </p:ext>
    </p:extLst>
  </p:cSld>
  <p:clrMapOvr>
    <a:masterClrMapping/>
  </p:clrMapOvr>
  <p:transition advTm="8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Nester Pair </a:t>
            </a:r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295400"/>
            <a:ext cx="8077200" cy="5227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AScalableNestedShapePair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AScalableNestedShapePair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5" name="~PP421.WAV">
            <a:hlinkClick r:id="" action="ppaction://media"/>
          </p:cNvPr>
          <p:cNvPicPr>
            <a:picLocks noRot="1" noChangeAspect="1"/>
          </p:cNvPicPr>
          <p:nvPr>
            <a:wavAudioFile r:embed="rId1" name="~PP42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5861"/>
      </p:ext>
    </p:extLst>
  </p:cSld>
  <p:clrMapOvr>
    <a:masterClrMapping/>
  </p:clrMapOvr>
  <p:transition advTm="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Shape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295400"/>
            <a:ext cx="8077200" cy="5227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ACompositeShape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CompositeShape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Scalable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LeafShape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 smtClean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(Scalable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LeafShape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Scalable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LeafShape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09800" y="1371600"/>
            <a:ext cx="1828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8600" y="1695734"/>
            <a:ext cx="1676400" cy="36166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2688609"/>
            <a:ext cx="1295400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00200" y="4343400"/>
            <a:ext cx="1371600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2209800"/>
            <a:ext cx="1371600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2388" y="1833349"/>
            <a:ext cx="1222612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0200" y="3549828"/>
            <a:ext cx="1222612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769" y="2311021"/>
            <a:ext cx="1222612" cy="359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3296.WAV">
            <a:hlinkClick r:id="" action="ppaction://media"/>
          </p:cNvPr>
          <p:cNvPicPr>
            <a:picLocks noRot="1" noChangeAspect="1"/>
          </p:cNvPicPr>
          <p:nvPr>
            <a:wavAudioFile r:embed="rId2" name="~PP329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8184"/>
      </p:ext>
    </p:extLst>
  </p:cSld>
  <p:clrMapOvr>
    <a:masterClrMapping/>
  </p:clrMapOvr>
  <p:transition advTm="15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Pair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295400"/>
            <a:ext cx="80772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CompositeScalableNestedPairCreator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innermost()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ALeafRectangle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ALeafRectangle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anInner.getX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anInner.getY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anInner.getWidth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anInner.getHeight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inner =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innermost();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ACompositeShape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(inner,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(inner));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dirty="0"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039.WAV">
            <a:hlinkClick r:id="" action="ppaction://media"/>
          </p:cNvPr>
          <p:cNvPicPr>
            <a:picLocks noRot="1" noChangeAspect="1"/>
          </p:cNvPicPr>
          <p:nvPr>
            <a:wavAudioFile r:embed="rId1" name="~PP203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52320"/>
      </p:ext>
    </p:extLst>
  </p:cSld>
  <p:clrMapOvr>
    <a:masterClrMapping/>
  </p:clrMapOvr>
  <p:transition advTm="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Triplet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524000"/>
            <a:ext cx="8077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CompositeScalableNestedPairCreator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CompositeShape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CompositeShape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pair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createPair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ACompositeShape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(pair,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pair.getOuter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()) 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createTriplet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ight Arrow 3"/>
          <p:cNvSpPr/>
          <p:nvPr/>
        </p:nvSpPr>
        <p:spPr>
          <a:xfrm rot="13165247" flipV="1">
            <a:off x="5350829" y="3899640"/>
            <a:ext cx="3534834" cy="1039922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Making use of fact  that outer is </a:t>
            </a:r>
            <a:r>
              <a:rPr lang="en-US" dirty="0" err="1" smtClean="0"/>
              <a:t>LeafShape</a:t>
            </a:r>
            <a:r>
              <a:rPr lang="en-US" dirty="0" smtClean="0"/>
              <a:t> rather than just a Scalable</a:t>
            </a:r>
            <a:endParaRPr lang="en-US" dirty="0"/>
          </a:p>
        </p:txBody>
      </p:sp>
      <p:pic>
        <p:nvPicPr>
          <p:cNvPr id="5" name="~PP266.WAV">
            <a:hlinkClick r:id="" action="ppaction://media"/>
          </p:cNvPr>
          <p:cNvPicPr>
            <a:picLocks noRot="1" noChangeAspect="1"/>
          </p:cNvPicPr>
          <p:nvPr>
            <a:wavAudioFile r:embed="rId2" name="~PP26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277293"/>
      </p:ext>
    </p:extLst>
  </p:cSld>
  <p:clrMapOvr>
    <a:masterClrMapping/>
  </p:clrMapOvr>
  <p:transition advTm="10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Rectangle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17" y="1752600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17" y="5410200"/>
            <a:ext cx="35242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833.WAV">
            <a:hlinkClick r:id="" action="ppaction://media"/>
          </p:cNvPr>
          <p:cNvPicPr>
            <a:picLocks noRot="1" noChangeAspect="1"/>
          </p:cNvPicPr>
          <p:nvPr>
            <a:wavAudioFile r:embed="rId2" name="~PP183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10792"/>
      </p:ext>
    </p:extLst>
  </p:cSld>
  <p:clrMapOvr>
    <a:masterClrMapping/>
  </p:clrMapOvr>
  <p:transition advTm="277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Logical Structure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084921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93775" y="2240753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103960" y="1303925"/>
            <a:ext cx="2372436" cy="742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Recursive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Structure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3960" y="2200300"/>
            <a:ext cx="2372436" cy="742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Number of levels is not fixed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22157" y="3284840"/>
            <a:ext cx="2354239" cy="13838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parent and children share not only common interface but also implementation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89175" y="5024079"/>
            <a:ext cx="2354239" cy="13838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  <a:sym typeface="Wingdings" pitchFamily="2" charset="2"/>
              </a:rPr>
              <a:t>Recursive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structure 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design pattern</a:t>
            </a:r>
          </a:p>
        </p:txBody>
      </p:sp>
      <p:pic>
        <p:nvPicPr>
          <p:cNvPr id="20" name="~PP2107.WAV">
            <a:hlinkClick r:id="" action="ppaction://media"/>
          </p:cNvPr>
          <p:cNvPicPr>
            <a:picLocks noRot="1" noChangeAspect="1"/>
          </p:cNvPicPr>
          <p:nvPr>
            <a:wavAudioFile r:embed="rId2" name="~PP21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546559"/>
      </p:ext>
    </p:extLst>
  </p:cSld>
  <p:clrMapOvr>
    <a:masterClrMapping/>
  </p:clrMapOvr>
  <p:transition advTm="67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1" grpId="0" animBg="1"/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Design Pattern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Type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Type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Node Type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composite nodes and types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49188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node has-a and is-a common type</a:t>
            </a:r>
          </a:p>
        </p:txBody>
      </p:sp>
      <p:pic>
        <p:nvPicPr>
          <p:cNvPr id="14" name="~PP3322.WAV">
            <a:hlinkClick r:id="" action="ppaction://media"/>
          </p:cNvPr>
          <p:cNvPicPr>
            <a:picLocks noRot="1" noChangeAspect="1"/>
          </p:cNvPicPr>
          <p:nvPr>
            <a:wavAudioFile r:embed="rId1" name="~PP33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7111"/>
      </p:ext>
    </p:extLst>
  </p:cSld>
  <p:clrMapOvr>
    <a:masterClrMapping/>
  </p:clrMapOvr>
  <p:transition advTm="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Design Pattern in Example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scalable objects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5013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has-a and is-a Scalable</a:t>
            </a:r>
          </a:p>
        </p:txBody>
      </p:sp>
      <p:pic>
        <p:nvPicPr>
          <p:cNvPr id="14" name="~PP1024.WAV">
            <a:hlinkClick r:id="" action="ppaction://media"/>
          </p:cNvPr>
          <p:cNvPicPr>
            <a:picLocks noRot="1" noChangeAspect="1"/>
          </p:cNvPicPr>
          <p:nvPr>
            <a:wavAudioFile r:embed="rId1" name="~PP102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77189"/>
      </p:ext>
    </p:extLst>
  </p:cSld>
  <p:clrMapOvr>
    <a:masterClrMapping/>
  </p:clrMapOvr>
  <p:transition advTm="1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Design Pattern in Graphics Assignment(s)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Avatar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Locatable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objects with a location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49188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Avatar has-a and is-a Locatable</a:t>
            </a:r>
          </a:p>
        </p:txBody>
      </p:sp>
      <p:pic>
        <p:nvPicPr>
          <p:cNvPr id="14" name="~PP3963.WAV">
            <a:hlinkClick r:id="" action="ppaction://media"/>
          </p:cNvPr>
          <p:cNvPicPr>
            <a:picLocks noRot="1" noChangeAspect="1"/>
          </p:cNvPicPr>
          <p:nvPr>
            <a:wavAudioFile r:embed="rId2" name="~PP39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339957"/>
      </p:ext>
    </p:extLst>
  </p:cSld>
  <p:clrMapOvr>
    <a:masterClrMapping/>
  </p:clrMapOvr>
  <p:transition advTm="109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27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Design Pattern in Interpreter Assignment(s)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CommandList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AnimateShuttle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Command (Runnable)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command objects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CommandList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has-a and is-a Command</a:t>
            </a:r>
          </a:p>
        </p:txBody>
      </p:sp>
      <p:pic>
        <p:nvPicPr>
          <p:cNvPr id="14" name="~PP1987.WAV">
            <a:hlinkClick r:id="" action="ppaction://media"/>
          </p:cNvPr>
          <p:cNvPicPr>
            <a:picLocks noRot="1" noChangeAspect="1"/>
          </p:cNvPicPr>
          <p:nvPr>
            <a:wavAudioFile r:embed="rId2" name="~PP19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031638"/>
      </p:ext>
    </p:extLst>
  </p:cSld>
  <p:clrMapOvr>
    <a:masterClrMapping/>
  </p:clrMapOvr>
  <p:transition advTm="7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27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133600" y="1004243"/>
            <a:ext cx="4349086" cy="829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4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 width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 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4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400" dirty="0" smtClean="0">
                <a:solidFill>
                  <a:srgbClr val="0000C0"/>
                </a:solidFill>
                <a:latin typeface="Courier New"/>
              </a:rPr>
              <a:t>  height</a:t>
            </a:r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4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4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Design Pattern in Statements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StatementList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Statement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Statement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statement objects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StatementList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has-a and is-a Statement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08914" y="1075895"/>
            <a:ext cx="351088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19383" y="1004243"/>
            <a:ext cx="4363303" cy="82910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723.WAV">
            <a:hlinkClick r:id="" action="ppaction://media"/>
          </p:cNvPr>
          <p:cNvPicPr>
            <a:picLocks noRot="1" noChangeAspect="1"/>
          </p:cNvPicPr>
          <p:nvPr>
            <a:wavAudioFile r:embed="rId2" name="~PP72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995688"/>
      </p:ext>
    </p:extLst>
  </p:cSld>
  <p:clrMapOvr>
    <a:masterClrMapping/>
  </p:clrMapOvr>
  <p:transition advTm="64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27" grpId="0" animBg="1"/>
      <p:bldP spid="12" grpId="0" animBg="1"/>
      <p:bldP spid="13" grpId="0" animBg="1"/>
      <p:bldP spid="21" grpId="0" animBg="1"/>
      <p:bldP spid="22" grpId="0" animBg="1"/>
      <p:bldP spid="15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Design Pattern (Review)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Type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Type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Node Type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composite nodes and types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49188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node has-a and is-a common type</a:t>
            </a:r>
          </a:p>
        </p:txBody>
      </p:sp>
      <p:pic>
        <p:nvPicPr>
          <p:cNvPr id="15" name="~PP754.WAV">
            <a:hlinkClick r:id="" action="ppaction://media"/>
          </p:cNvPr>
          <p:cNvPicPr>
            <a:picLocks noRot="1" noChangeAspect="1"/>
          </p:cNvPicPr>
          <p:nvPr>
            <a:wavAudioFile r:embed="rId1" name="~PP75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56170"/>
      </p:ext>
    </p:extLst>
  </p:cSld>
  <p:clrMapOvr>
    <a:masterClrMapping/>
  </p:clrMapOvr>
  <p:transition advTm="178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Design Pattern in Family Tree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Child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Person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2578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people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6096000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Parent has-a and is-a person</a:t>
            </a:r>
          </a:p>
        </p:txBody>
      </p:sp>
      <p:pic>
        <p:nvPicPr>
          <p:cNvPr id="1026" name="Picture 2" descr="https://encrypted-tbn2.gstatic.com/images?q=tbn:ANd9GcQTA4BEi0A6oHoWbhqsqjXWdC_2W2JKuga81WDh3aZwntJSMOq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05042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~PP3692.WAV">
            <a:hlinkClick r:id="" action="ppaction://media"/>
          </p:cNvPr>
          <p:cNvPicPr>
            <a:picLocks noRot="1" noChangeAspect="1"/>
          </p:cNvPicPr>
          <p:nvPr>
            <a:wavAudioFile r:embed="rId2" name="~PP369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021542"/>
      </p:ext>
    </p:extLst>
  </p:cSld>
  <p:clrMapOvr>
    <a:masterClrMapping/>
  </p:clrMapOvr>
  <p:transition advTm="80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27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0" y="1295400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Design Pattern in Toolkit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Container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9555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2800" y="18333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2519148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2"/>
          </p:cNvCxnSpPr>
          <p:nvPr/>
        </p:nvCxnSpPr>
        <p:spPr>
          <a:xfrm flipV="1">
            <a:off x="3419497" y="2519148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20860" y="26670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934356" y="3079416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32" idx="0"/>
          </p:cNvCxnSpPr>
          <p:nvPr/>
        </p:nvCxnSpPr>
        <p:spPr>
          <a:xfrm flipH="1" flipV="1">
            <a:off x="4419600" y="2519148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49189" y="5376081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Single common node type for all UI components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49189" y="6198358"/>
            <a:ext cx="578665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Container has-a and is-a Component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3981446"/>
            <a:ext cx="1544472" cy="634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30745" y="4298473"/>
            <a:ext cx="8495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651754" y="4127023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pic>
        <p:nvPicPr>
          <p:cNvPr id="19" name="~PP3093.WAV">
            <a:hlinkClick r:id="" action="ppaction://media"/>
          </p:cNvPr>
          <p:cNvPicPr>
            <a:picLocks noRot="1" noChangeAspect="1"/>
          </p:cNvPicPr>
          <p:nvPr>
            <a:wavAudioFile r:embed="rId2" name="~PP309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42296" y="1340184"/>
            <a:ext cx="2789238" cy="83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Component, Container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methods used here?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958555"/>
      </p:ext>
    </p:extLst>
  </p:cSld>
  <p:clrMapOvr>
    <a:masterClrMapping/>
  </p:clrMapOvr>
  <p:transition advTm="519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27" grpId="0" animBg="1"/>
      <p:bldP spid="12" grpId="0" animBg="1"/>
      <p:bldP spid="13" grpId="0" animBg="1"/>
      <p:bldP spid="21" grpId="0" animBg="1"/>
      <p:bldP spid="22" grpId="0" animBg="1"/>
      <p:bldP spid="14" grpId="0" animBg="1"/>
      <p:bldP spid="23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Relevant Component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7949" y="1371600"/>
            <a:ext cx="8077200" cy="3960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width,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height)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Dimension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Dimension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size)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Dimension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882.WAV">
            <a:hlinkClick r:id="" action="ppaction://media"/>
          </p:cNvPr>
          <p:cNvPicPr>
            <a:picLocks noRot="1" noChangeAspect="1"/>
          </p:cNvPicPr>
          <p:nvPr>
            <a:wavAudioFile r:embed="rId1" name="~PP28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44455"/>
      </p:ext>
    </p:extLst>
  </p:cSld>
  <p:clrMapOvr>
    <a:masterClrMapping/>
  </p:clrMapOvr>
  <p:transition advTm="32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Rectangle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665.WAV">
            <a:hlinkClick r:id="" action="ppaction://media"/>
          </p:cNvPr>
          <p:cNvPicPr>
            <a:picLocks noRot="1" noChangeAspect="1"/>
          </p:cNvPicPr>
          <p:nvPr>
            <a:wavAudioFile r:embed="rId1" name="~PP36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1067"/>
      </p:ext>
    </p:extLst>
  </p:cSld>
  <p:clrMapOvr>
    <a:masterClrMapping/>
  </p:clrMapOvr>
  <p:transition advTm="5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Relevant Container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905000"/>
            <a:ext cx="8077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// allows a dynamic number of components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add(Component component)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// automatically manages the size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setLayout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(Layout layout)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3678.WAV">
            <a:hlinkClick r:id="" action="ppaction://media"/>
          </p:cNvPr>
          <p:cNvPicPr>
            <a:picLocks noRot="1" noChangeAspect="1"/>
          </p:cNvPicPr>
          <p:nvPr>
            <a:wavAudioFile r:embed="rId1" name="~PP367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3760"/>
      </p:ext>
    </p:extLst>
  </p:cSld>
  <p:clrMapOvr>
    <a:masterClrMapping/>
  </p:clrMapOvr>
  <p:transition advTm="66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Relevant </a:t>
            </a:r>
            <a:r>
              <a:rPr lang="en-US" dirty="0" err="1" smtClean="0"/>
              <a:t>Jpanel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905000"/>
            <a:ext cx="8077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setBorder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(Border border)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996.WAV">
            <a:hlinkClick r:id="" action="ppaction://media"/>
          </p:cNvPr>
          <p:cNvPicPr>
            <a:picLocks noRot="1" noChangeAspect="1"/>
          </p:cNvPicPr>
          <p:nvPr>
            <a:wavAudioFile r:embed="rId1" name="~PP29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03875"/>
      </p:ext>
    </p:extLst>
  </p:cSld>
  <p:clrMapOvr>
    <a:masterClrMapping/>
  </p:clrMapOvr>
  <p:transition advTm="11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Structure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3" y="4451445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867402" y="4887605"/>
            <a:ext cx="2133598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7402" y="60960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extField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7402" y="3637252"/>
            <a:ext cx="2133598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65849" y="2436844"/>
            <a:ext cx="2133598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856992" y="3162450"/>
            <a:ext cx="2" cy="507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856990" y="4369281"/>
            <a:ext cx="2" cy="507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856988" y="5588481"/>
            <a:ext cx="2" cy="507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8" name="Rectangle 37"/>
          <p:cNvSpPr/>
          <p:nvPr/>
        </p:nvSpPr>
        <p:spPr>
          <a:xfrm>
            <a:off x="6934201" y="3180052"/>
            <a:ext cx="126783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934201" y="4419600"/>
            <a:ext cx="126783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988527" y="5613640"/>
            <a:ext cx="126783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HAS-A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38200" y="32766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Container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00400" y="32766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10685" y="115437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01085" y="1840175"/>
            <a:ext cx="1176348" cy="146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2"/>
          </p:cNvCxnSpPr>
          <p:nvPr/>
        </p:nvCxnSpPr>
        <p:spPr>
          <a:xfrm flipV="1">
            <a:off x="1977382" y="1840175"/>
            <a:ext cx="1000103" cy="1436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678745" y="1988027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1492241" y="2400443"/>
            <a:ext cx="79403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42" name="Straight Arrow Connector 41"/>
          <p:cNvCxnSpPr>
            <a:stCxn id="31" idx="0"/>
          </p:cNvCxnSpPr>
          <p:nvPr/>
        </p:nvCxnSpPr>
        <p:spPr>
          <a:xfrm flipH="1" flipV="1">
            <a:off x="2977485" y="1840175"/>
            <a:ext cx="1289715" cy="1436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2" name="~PP3331.WAV">
            <a:hlinkClick r:id="" action="ppaction://media"/>
          </p:cNvPr>
          <p:cNvPicPr>
            <a:picLocks noRot="1" noChangeAspect="1"/>
          </p:cNvPicPr>
          <p:nvPr>
            <a:wavAudioFile r:embed="rId2" name="~PP33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415039"/>
      </p:ext>
    </p:extLst>
  </p:cSld>
  <p:clrMapOvr>
    <a:masterClrMapping/>
  </p:clrMapOvr>
  <p:transition advTm="4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8" grpId="0"/>
      <p:bldP spid="39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User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5344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ACompositeSwingComponentCreator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Border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border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LineBorder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black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Dimension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LEAF_SIZE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Dimension (50, 30);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NUM_LEVELS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3;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leaf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createLeaf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LEAF_SIZE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root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createComponentTree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(leaf);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displayInWindow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(root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createComponentTree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(Component leaf)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leaf;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 = 1; i &lt;=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NUM_LEVELS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 i++)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nestComponent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1343" y="1926609"/>
            <a:ext cx="32004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93543" y="2303060"/>
            <a:ext cx="1940257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92104" y="2819400"/>
            <a:ext cx="25146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92104" y="3162300"/>
            <a:ext cx="292289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81200" y="4572000"/>
            <a:ext cx="2922896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3646.WAV">
            <a:hlinkClick r:id="" action="ppaction://media"/>
          </p:cNvPr>
          <p:cNvPicPr>
            <a:picLocks noRot="1" noChangeAspect="1"/>
          </p:cNvPicPr>
          <p:nvPr>
            <a:wavAudioFile r:embed="rId2" name="~PP364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723435"/>
      </p:ext>
    </p:extLst>
  </p:cSld>
  <p:clrMapOvr>
    <a:masterClrMapping/>
  </p:clrMapOvr>
  <p:transition advTm="86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Component and Container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8363803" cy="396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createLeaf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(Dimension size)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Component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urier New" pitchFamily="49" charset="0"/>
                <a:cs typeface="Courier New" pitchFamily="49" charset="0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retVal.setSize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(size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Container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nestComponent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(Component inner)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JPanel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retVal.setBorder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i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border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600" b="1" i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b="1" dirty="0">
                <a:solidFill>
                  <a:srgbClr val="3F7F5F"/>
                </a:solidFill>
                <a:latin typeface="Courier New" pitchFamily="49" charset="0"/>
                <a:cs typeface="Courier New" pitchFamily="49" charset="0"/>
              </a:rPr>
              <a:t>// show outline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retVal.setSize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inner.getWidth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 * </a:t>
            </a:r>
            <a:r>
              <a:rPr lang="en-US" sz="1600" b="1" i="1" dirty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b="1" i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b="1" i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inner.getHeight</a:t>
            </a:r>
            <a:r>
              <a:rPr lang="en-US" sz="1600" b="1" i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* </a:t>
            </a:r>
            <a:r>
              <a:rPr lang="en-US" sz="1600" b="1" i="1" dirty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retVal.setLayout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1600" b="1" dirty="0">
                <a:solidFill>
                  <a:srgbClr val="3F7F5F"/>
                </a:solidFill>
                <a:latin typeface="Courier New" pitchFamily="49" charset="0"/>
                <a:cs typeface="Courier New" pitchFamily="49" charset="0"/>
              </a:rPr>
              <a:t>// do not mess with the size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retVal.add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(inner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1600200"/>
            <a:ext cx="3124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05400" y="2514600"/>
            <a:ext cx="2362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3352800"/>
            <a:ext cx="47244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4038600"/>
            <a:ext cx="64770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~PP3901.WAV">
            <a:hlinkClick r:id="" action="ppaction://media"/>
          </p:cNvPr>
          <p:cNvPicPr>
            <a:picLocks noRot="1" noChangeAspect="1"/>
          </p:cNvPicPr>
          <p:nvPr>
            <a:wavAudioFile r:embed="rId2" name="~PP39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736820"/>
      </p:ext>
    </p:extLst>
  </p:cSld>
  <p:clrMapOvr>
    <a:masterClrMapping/>
  </p:clrMapOvr>
  <p:transition advTm="41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Displaying on the Screen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600200"/>
            <a:ext cx="80772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displayInWindow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aComponent.getSize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598.WAV">
            <a:hlinkClick r:id="" action="ppaction://media"/>
          </p:cNvPr>
          <p:cNvPicPr>
            <a:picLocks noRot="1" noChangeAspect="1"/>
          </p:cNvPicPr>
          <p:nvPr>
            <a:wavAudioFile r:embed="rId1" name="~PP259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60169"/>
      </p:ext>
    </p:extLst>
  </p:cSld>
  <p:clrMapOvr>
    <a:masterClrMapping/>
  </p:clrMapOvr>
  <p:transition advTm="31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Scalable Nested Rectangle </a:t>
            </a:r>
            <a:r>
              <a:rPr lang="en-US" dirty="0" smtClean="0"/>
              <a:t>Triplet (Revisited)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1281"/>
            <a:ext cx="2438400" cy="262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~PP3392.WAV">
            <a:hlinkClick r:id="" action="ppaction://media"/>
          </p:cNvPr>
          <p:cNvPicPr>
            <a:picLocks noRot="1" noChangeAspect="1"/>
          </p:cNvPicPr>
          <p:nvPr>
            <a:wavAudioFile r:embed="rId1" name="~PP33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12082"/>
      </p:ext>
    </p:extLst>
  </p:cSld>
  <p:clrMapOvr>
    <a:masterClrMapping/>
  </p:clrMapOvr>
  <p:transition advTm="7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Composite Multi-Level Tree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ScalableShapeTriplet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111990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75615" y="228251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50000"/>
          <a:stretch/>
        </p:blipFill>
        <p:spPr bwMode="auto">
          <a:xfrm>
            <a:off x="5486400" y="5322625"/>
            <a:ext cx="3095625" cy="12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~PP1745.WAV">
            <a:hlinkClick r:id="" action="ppaction://media"/>
          </p:cNvPr>
          <p:cNvPicPr>
            <a:picLocks noRot="1" noChangeAspect="1"/>
          </p:cNvPicPr>
          <p:nvPr>
            <a:wavAudioFile r:embed="rId1" name="~PP174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0291"/>
      </p:ext>
    </p:extLst>
  </p:cSld>
  <p:clrMapOvr>
    <a:masterClrMapping/>
  </p:clrMapOvr>
  <p:transition advTm="2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Recursive Multi-Level Tree with Composite Pattern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084921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93775" y="2240753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50000"/>
          <a:stretch/>
        </p:blipFill>
        <p:spPr bwMode="auto">
          <a:xfrm>
            <a:off x="5486400" y="5322625"/>
            <a:ext cx="3095625" cy="12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~PP518.WAV">
            <a:hlinkClick r:id="" action="ppaction://media"/>
          </p:cNvPr>
          <p:cNvPicPr>
            <a:picLocks noRot="1" noChangeAspect="1"/>
          </p:cNvPicPr>
          <p:nvPr>
            <a:wavAudioFile r:embed="rId1" name="~PP51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61067"/>
      </p:ext>
    </p:extLst>
  </p:cSld>
  <p:clrMapOvr>
    <a:masterClrMapping/>
  </p:clrMapOvr>
  <p:transition advTm="10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Recursive, Flat, Logical Structure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895600" y="1313194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ScalableShapeList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48375" y="3058006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>
            <a:stCxn id="38" idx="2"/>
          </p:cNvCxnSpPr>
          <p:nvPr/>
        </p:nvCxnSpPr>
        <p:spPr>
          <a:xfrm flipH="1">
            <a:off x="1600200" y="1988189"/>
            <a:ext cx="2470484" cy="1049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4" name="Straight Arrow Connector 43"/>
          <p:cNvCxnSpPr>
            <a:endCxn id="18" idx="0"/>
          </p:cNvCxnSpPr>
          <p:nvPr/>
        </p:nvCxnSpPr>
        <p:spPr>
          <a:xfrm>
            <a:off x="4070684" y="1988189"/>
            <a:ext cx="2939716" cy="1069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6" name="Rectangle 15"/>
          <p:cNvSpPr/>
          <p:nvPr/>
        </p:nvSpPr>
        <p:spPr>
          <a:xfrm>
            <a:off x="762001" y="303810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3058006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070683" y="2054436"/>
            <a:ext cx="0" cy="100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50000"/>
          <a:stretch/>
        </p:blipFill>
        <p:spPr bwMode="auto">
          <a:xfrm>
            <a:off x="5486400" y="5322625"/>
            <a:ext cx="3095625" cy="12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~PP4031.WAV">
            <a:hlinkClick r:id="" action="ppaction://media"/>
          </p:cNvPr>
          <p:cNvPicPr>
            <a:picLocks noRot="1" noChangeAspect="1"/>
          </p:cNvPicPr>
          <p:nvPr>
            <a:wavAudioFile r:embed="rId1" name="~PP403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4241"/>
      </p:ext>
    </p:extLst>
  </p:cSld>
  <p:clrMapOvr>
    <a:masterClrMapping/>
  </p:clrMapOvr>
  <p:transition advTm="28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Shape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5" name="~PP2536.WAV">
            <a:hlinkClick r:id="" action="ppaction://media"/>
          </p:cNvPr>
          <p:cNvPicPr>
            <a:picLocks noRot="1" noChangeAspect="1"/>
          </p:cNvPicPr>
          <p:nvPr>
            <a:wavAudioFile r:embed="rId1" name="~PP25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6665"/>
      </p:ext>
    </p:extLst>
  </p:cSld>
  <p:clrMapOvr>
    <a:masterClrMapping/>
  </p:clrMapOvr>
  <p:transition advTm="2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ScalableShapeList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600200"/>
            <a:ext cx="80772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ScalableShapeList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Scalable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size();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get(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index);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add(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111.WAV">
            <a:hlinkClick r:id="" action="ppaction://media"/>
          </p:cNvPr>
          <p:cNvPicPr>
            <a:picLocks noRot="1" noChangeAspect="1"/>
          </p:cNvPicPr>
          <p:nvPr>
            <a:wavAudioFile r:embed="rId1" name="~PP11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21973"/>
      </p:ext>
    </p:extLst>
  </p:cSld>
  <p:clrMapOvr>
    <a:masterClrMapping/>
  </p:clrMapOvr>
  <p:transition advTm="12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AScalableShapeList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600200"/>
            <a:ext cx="8077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AScalableShapeList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ScalableShapeList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List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ArrayList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fraction)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index=0; index &lt;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 index++)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((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.get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(index))).scale(fraction);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add(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aLeafShape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size()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.size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get(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index)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list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.get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(index);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2529.WAV">
            <a:hlinkClick r:id="" action="ppaction://media"/>
          </p:cNvPr>
          <p:cNvPicPr>
            <a:picLocks noRot="1" noChangeAspect="1"/>
          </p:cNvPicPr>
          <p:nvPr>
            <a:wavAudioFile r:embed="rId1" name="~PP252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7274"/>
      </p:ext>
    </p:extLst>
  </p:cSld>
  <p:clrMapOvr>
    <a:masterClrMapping/>
  </p:clrMapOvr>
  <p:transition advTm="2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ScalableShapeListCreator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600200"/>
            <a:ext cx="8077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ScalableShapeListCreator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CompositeScalableNestedPairCreator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ScalableShapeList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createShapeList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numShapes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ScalableShapeList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shapeList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AScalableShapeList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LeafShape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curShape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innermost();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curElementNum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numShapes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curElementNum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++)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shapeList.add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curShape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toOuter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curShape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shapeList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createShapeList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(3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~PP851.WAV">
            <a:hlinkClick r:id="" action="ppaction://media"/>
          </p:cNvPr>
          <p:cNvPicPr>
            <a:picLocks noRot="1" noChangeAspect="1"/>
          </p:cNvPicPr>
          <p:nvPr>
            <a:wavAudioFile r:embed="rId1" name="~PP8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59090"/>
      </p:ext>
    </p:extLst>
  </p:cSld>
  <p:clrMapOvr>
    <a:masterClrMapping/>
  </p:clrMapOvr>
  <p:transition advTm="2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Recursive, Flat, Logical Structure Pattern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895600" y="1313194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ScalableShapeList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48375" y="3058006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>
            <a:stCxn id="38" idx="2"/>
          </p:cNvCxnSpPr>
          <p:nvPr/>
        </p:nvCxnSpPr>
        <p:spPr>
          <a:xfrm flipH="1">
            <a:off x="1600200" y="1988189"/>
            <a:ext cx="2470484" cy="1049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44" name="Straight Arrow Connector 43"/>
          <p:cNvCxnSpPr>
            <a:endCxn id="18" idx="0"/>
          </p:cNvCxnSpPr>
          <p:nvPr/>
        </p:nvCxnSpPr>
        <p:spPr>
          <a:xfrm>
            <a:off x="4070684" y="1988189"/>
            <a:ext cx="2939716" cy="1069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6" name="Rectangle 15"/>
          <p:cNvSpPr/>
          <p:nvPr/>
        </p:nvSpPr>
        <p:spPr>
          <a:xfrm>
            <a:off x="762001" y="303810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3058006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070683" y="2054436"/>
            <a:ext cx="0" cy="10035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8" name="Rectangle 27"/>
          <p:cNvSpPr/>
          <p:nvPr/>
        </p:nvSpPr>
        <p:spPr>
          <a:xfrm>
            <a:off x="374177" y="3927712"/>
            <a:ext cx="3886200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Equivalent to previous structures?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5550" y="5299312"/>
            <a:ext cx="388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two levels and one group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1001" y="6019800"/>
            <a:ext cx="388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perform a single operation on a subgroups of leaf nodes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5550" y="4613512"/>
            <a:ext cx="388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leaf nodes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35442" y="1313194"/>
            <a:ext cx="2498558" cy="74920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62683" y="1344895"/>
            <a:ext cx="241451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IS-A Scalable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50000"/>
          <a:stretch/>
        </p:blipFill>
        <p:spPr bwMode="auto">
          <a:xfrm>
            <a:off x="5486400" y="5322625"/>
            <a:ext cx="3095625" cy="12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~PP2429.WAV">
            <a:hlinkClick r:id="" action="ppaction://media"/>
          </p:cNvPr>
          <p:cNvPicPr>
            <a:picLocks noRot="1" noChangeAspect="1"/>
          </p:cNvPicPr>
          <p:nvPr>
            <a:wavAudioFile r:embed="rId2" name="~PP242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300959"/>
      </p:ext>
    </p:extLst>
  </p:cSld>
  <p:clrMapOvr>
    <a:masterClrMapping/>
  </p:clrMapOvr>
  <p:transition advTm="58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Levels and Groups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CompositeShape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LeafShape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084921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93775" y="2240753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977672" y="1371600"/>
            <a:ext cx="2498558" cy="74920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16239" y="2984590"/>
            <a:ext cx="2498558" cy="74920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1625" y="1122384"/>
            <a:ext cx="3200400" cy="1173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composite node groups all leaf (and composite ) nodes in the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subtree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below 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81625" y="2444567"/>
            <a:ext cx="3200400" cy="1173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perform one operation to get, set, mutate the entire sub tree of a composite node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b="50000"/>
          <a:stretch/>
        </p:blipFill>
        <p:spPr bwMode="auto">
          <a:xfrm>
            <a:off x="5486400" y="5322625"/>
            <a:ext cx="3095625" cy="12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~PP4018.WAV">
            <a:hlinkClick r:id="" action="ppaction://media"/>
          </p:cNvPr>
          <p:cNvPicPr>
            <a:picLocks noRot="1" noChangeAspect="1"/>
          </p:cNvPicPr>
          <p:nvPr>
            <a:wavAudioFile r:embed="rId2" name="~PP401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93594"/>
      </p:ext>
    </p:extLst>
  </p:cSld>
  <p:clrMapOvr>
    <a:masterClrMapping/>
  </p:clrMapOvr>
  <p:transition advTm="140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3-Level Tree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53319"/>
            <a:ext cx="31146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54102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Going to do operations on the inner property of the root node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root.inner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5" name="~PP4093.WAV">
            <a:hlinkClick r:id="" action="ppaction://media"/>
          </p:cNvPr>
          <p:cNvPicPr>
            <a:picLocks noRot="1" noChangeAspect="1"/>
          </p:cNvPicPr>
          <p:nvPr>
            <a:wavAudioFile r:embed="rId2" name="~PP409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859838"/>
      </p:ext>
    </p:extLst>
  </p:cSld>
  <p:clrMapOvr>
    <a:masterClrMapping/>
  </p:clrMapOvr>
  <p:transition advTm="45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3-Level Tree: Displaying </a:t>
            </a:r>
            <a:r>
              <a:rPr lang="en-US" dirty="0" err="1" smtClean="0"/>
              <a:t>root.inner</a:t>
            </a:r>
            <a:endParaRPr lang="en-US" dirty="0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53319"/>
            <a:ext cx="31146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26" y="1290850"/>
            <a:ext cx="24098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78" y="2743200"/>
            <a:ext cx="43624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1200" y="54102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Another operation: Scaling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root.inner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~PP896.WAV">
            <a:hlinkClick r:id="" action="ppaction://media"/>
          </p:cNvPr>
          <p:cNvPicPr>
            <a:picLocks noRot="1" noChangeAspect="1"/>
          </p:cNvPicPr>
          <p:nvPr>
            <a:wavAudioFile r:embed="rId2" name="~PP896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535109"/>
      </p:ext>
    </p:extLst>
  </p:cSld>
  <p:clrMapOvr>
    <a:masterClrMapping/>
  </p:clrMapOvr>
  <p:transition advTm="25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Pair Scales in Right Window</a:t>
            </a:r>
            <a:endParaRPr lang="en-US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26" y="1290850"/>
            <a:ext cx="24098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1261280"/>
            <a:ext cx="31146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515.WAV">
            <a:hlinkClick r:id="" action="ppaction://media"/>
          </p:cNvPr>
          <p:cNvPicPr>
            <a:picLocks noRot="1" noChangeAspect="1"/>
          </p:cNvPicPr>
          <p:nvPr>
            <a:wavAudioFile r:embed="rId1" name="~PP351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11969"/>
      </p:ext>
    </p:extLst>
  </p:cSld>
  <p:clrMapOvr>
    <a:masterClrMapping/>
  </p:clrMapOvr>
  <p:transition advTm="1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in Left Window after Refresh</a:t>
            </a:r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26" y="1290850"/>
            <a:ext cx="24098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1261280"/>
            <a:ext cx="31146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1403.WAV">
            <a:hlinkClick r:id="" action="ppaction://media"/>
          </p:cNvPr>
          <p:cNvPicPr>
            <a:picLocks noRot="1" noChangeAspect="1"/>
          </p:cNvPicPr>
          <p:nvPr>
            <a:wavAudioFile r:embed="rId1" name="~PP1403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27322"/>
      </p:ext>
    </p:extLst>
  </p:cSld>
  <p:clrMapOvr>
    <a:masterClrMapping/>
  </p:clrMapOvr>
  <p:transition advTm="22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Structure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9" y="1261280"/>
            <a:ext cx="31337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8600" y="14478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do operations on root and leaves but no intermediate nodes exist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8600" y="27432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this example cannot display or scale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inner.outer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 such a node does not exist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40386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create a new list with first two elements but that requires new copy 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5486400"/>
            <a:ext cx="3786117" cy="1017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 in real life flat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heirarchical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structures can be created with pros and cons </a:t>
            </a:r>
          </a:p>
        </p:txBody>
      </p:sp>
      <p:pic>
        <p:nvPicPr>
          <p:cNvPr id="10" name="~PP3186.WAV">
            <a:hlinkClick r:id="" action="ppaction://media"/>
          </p:cNvPr>
          <p:cNvPicPr>
            <a:picLocks noRot="1" noChangeAspect="1"/>
          </p:cNvPicPr>
          <p:nvPr>
            <a:wavAudioFile r:embed="rId2" name="~PP318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299093"/>
      </p:ext>
    </p:extLst>
  </p:cSld>
  <p:clrMapOvr>
    <a:masterClrMapping/>
  </p:clrMapOvr>
  <p:transition advTm="50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Shape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4999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	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(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*fraction);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5" name="~PP2499.WAV">
            <a:hlinkClick r:id="" action="ppaction://media"/>
          </p:cNvPr>
          <p:cNvPicPr>
            <a:picLocks noRot="1" noChangeAspect="1"/>
          </p:cNvPicPr>
          <p:nvPr>
            <a:wavAudioFile r:embed="rId1" name="~PP249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19588"/>
      </p:ext>
    </p:extLst>
  </p:cSld>
  <p:clrMapOvr>
    <a:masterClrMapping/>
  </p:clrMapOvr>
  <p:transition advTm="24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Pattern and Recursive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Composite design pattern useful for creating composite and leaf nodes in a  composite (tree/DAG/graph) structure</a:t>
            </a:r>
          </a:p>
          <a:p>
            <a:r>
              <a:rPr lang="en-US" dirty="0" smtClean="0"/>
              <a:t>Composite type is-a and has-a type</a:t>
            </a:r>
          </a:p>
          <a:p>
            <a:r>
              <a:rPr lang="en-US" dirty="0" smtClean="0"/>
              <a:t>Must identify a type common to leaf and composite nodes</a:t>
            </a:r>
          </a:p>
          <a:p>
            <a:r>
              <a:rPr lang="en-US" dirty="0" smtClean="0"/>
              <a:t>Common type implemented differently by lead and composite nodes</a:t>
            </a:r>
          </a:p>
          <a:p>
            <a:r>
              <a:rPr lang="en-US" dirty="0" smtClean="0"/>
              <a:t>Leads to recursive structures </a:t>
            </a:r>
          </a:p>
          <a:p>
            <a:pPr lvl="1"/>
            <a:r>
              <a:rPr lang="en-US" dirty="0" smtClean="0"/>
              <a:t>Used in many contexts</a:t>
            </a:r>
          </a:p>
          <a:p>
            <a:r>
              <a:rPr lang="en-US" dirty="0" smtClean="0"/>
              <a:t>Some recursive structures can be replaced by lists in some applications</a:t>
            </a:r>
            <a:endParaRPr lang="en-US" dirty="0"/>
          </a:p>
        </p:txBody>
      </p:sp>
      <p:pic>
        <p:nvPicPr>
          <p:cNvPr id="4" name="~PP1788.WAV">
            <a:hlinkClick r:id="" action="ppaction://media"/>
          </p:cNvPr>
          <p:cNvPicPr>
            <a:picLocks noRot="1" noChangeAspect="1"/>
          </p:cNvPicPr>
          <p:nvPr>
            <a:wavAudioFile r:embed="rId1" name="~PP17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0269"/>
      </p:ext>
    </p:extLst>
  </p:cSld>
  <p:clrMapOvr>
    <a:masterClrMapping/>
  </p:clrMapOvr>
  <p:transition advTm="2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~PP3411.WAV">
            <a:hlinkClick r:id="" action="ppaction://media"/>
          </p:cNvPr>
          <p:cNvPicPr>
            <a:picLocks noRot="1" noChangeAspect="1"/>
          </p:cNvPicPr>
          <p:nvPr>
            <a:wavAudioFile r:embed="rId1" name="~PP341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2193"/>
      </p:ext>
    </p:extLst>
  </p:cSld>
  <p:clrMapOvr>
    <a:masterClrMapping/>
  </p:clrMapOvr>
  <p:transition advTm="1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Nester Pair </a:t>
            </a:r>
            <a:r>
              <a:rPr lang="en-US" dirty="0" smtClean="0"/>
              <a:t>Implementation Revisited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AScalableNestedShapePair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  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inner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 pitchFamily="49" charset="0"/>
                <a:cs typeface="Courier New" pitchFamily="49" charset="0"/>
              </a:rPr>
              <a:t>    outer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theOuter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}</a:t>
            </a:r>
            <a:r>
              <a:rPr lang="en-US" sz="1600" b="1" dirty="0" smtClean="0">
                <a:solidFill>
                  <a:srgbClr val="7F0055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b="1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 smtClean="0"/>
          </a:p>
        </p:txBody>
      </p:sp>
      <p:pic>
        <p:nvPicPr>
          <p:cNvPr id="5" name="~PP388.WAV">
            <a:hlinkClick r:id="" action="ppaction://media"/>
          </p:cNvPr>
          <p:cNvPicPr>
            <a:picLocks noRot="1" noChangeAspect="1"/>
          </p:cNvPicPr>
          <p:nvPr>
            <a:wavAudioFile r:embed="rId1" name="~PP38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1600" y="3505200"/>
            <a:ext cx="3334603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Pair imposes no constraint on the inner and outer shapes</a:t>
            </a:r>
          </a:p>
        </p:txBody>
      </p:sp>
    </p:spTree>
    <p:extLst>
      <p:ext uri="{BB962C8B-B14F-4D97-AF65-F5344CB8AC3E}">
        <p14:creationId xmlns:p14="http://schemas.microsoft.com/office/powerpoint/2010/main" val="670500136"/>
      </p:ext>
    </p:extLst>
  </p:cSld>
  <p:clrMapOvr>
    <a:masterClrMapping/>
  </p:clrMapOvr>
  <p:transition advTm="1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295400"/>
            <a:ext cx="80772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AScalableNestedShapeTriplet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                  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chemeClr val="tx1"/>
              </a:solidFill>
              <a:latin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       </a:t>
            </a:r>
            <a:r>
              <a:rPr lang="en-US" sz="1600" b="1" dirty="0" err="1" smtClean="0">
                <a:solidFill>
                  <a:schemeClr val="tx1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theOuter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inner 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outer 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</a:rPr>
              <a:t>theOuter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(percentage);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5" name="~PP1833.WAV">
            <a:hlinkClick r:id="" action="ppaction://media"/>
          </p:cNvPr>
          <p:cNvPicPr>
            <a:picLocks noRot="1" noChangeAspect="1"/>
          </p:cNvPicPr>
          <p:nvPr>
            <a:wavAudioFile r:embed="rId1" name="~PP18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1600" y="3505200"/>
            <a:ext cx="3334603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Triplet imposes no constraint on the inner and outer shapes</a:t>
            </a:r>
          </a:p>
        </p:txBody>
      </p:sp>
    </p:spTree>
    <p:extLst>
      <p:ext uri="{BB962C8B-B14F-4D97-AF65-F5344CB8AC3E}">
        <p14:creationId xmlns:p14="http://schemas.microsoft.com/office/powerpoint/2010/main" val="2063370037"/>
      </p:ext>
    </p:extLst>
  </p:cSld>
  <p:clrMapOvr>
    <a:masterClrMapping/>
  </p:clrMapOvr>
  <p:transition advTm="3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Pair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130419" y="1908411"/>
            <a:ext cx="307074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6193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Triplet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2777319"/>
            <a:ext cx="3429000" cy="2627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09800" y="3581400"/>
            <a:ext cx="5943600" cy="1219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5310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803" y="1371600"/>
            <a:ext cx="8077200" cy="3246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25876889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922" y="990600"/>
            <a:ext cx="8077200" cy="2789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ScalableNestedRectangleTripletCreator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rectangle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ScalableNestedShapeTriplet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triplet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AScalableNestedRectangleTriplet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(rectangle);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(triplet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2148403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Another </a:t>
            </a:r>
            <a:r>
              <a:rPr lang="en-US" dirty="0" smtClean="0"/>
              <a:t>Pair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130419" y="2057400"/>
            <a:ext cx="3070748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1" y="5334000"/>
            <a:ext cx="335279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11085" y="3245028"/>
            <a:ext cx="3435824" cy="9473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inner shape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0419" y="5506303"/>
            <a:ext cx="34164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the scale method of inner shape</a:t>
            </a:r>
          </a:p>
        </p:txBody>
      </p:sp>
    </p:spTree>
    <p:extLst>
      <p:ext uri="{BB962C8B-B14F-4D97-AF65-F5344CB8AC3E}">
        <p14:creationId xmlns:p14="http://schemas.microsoft.com/office/powerpoint/2010/main" val="2005362391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Triplet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AnotherScalableNestedShapeTriplet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776" y="4800600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outer rectangle of  inner object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800600"/>
            <a:ext cx="4237038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Inner object could implement shape methods to read properties of the outer rectangle it creates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37238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 inner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3873265206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Rectangle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524000"/>
            <a:ext cx="80772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dirty="0">
                <a:solidFill>
                  <a:srgbClr val="646464"/>
                </a:solidFill>
                <a:latin typeface="Consolas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nsolas"/>
              </a:rPr>
              <a:t>StructurePattern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StructurePatternNames.</a:t>
            </a:r>
            <a:r>
              <a:rPr lang="en-US" sz="1600" i="1" dirty="0" err="1">
                <a:solidFill>
                  <a:srgbClr val="0000C0"/>
                </a:solidFill>
                <a:latin typeface="Consolas"/>
              </a:rPr>
              <a:t>RECTANGLE_PATTERN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AScaleableRectangle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theX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 smtClean="0"/>
          </a:p>
        </p:txBody>
      </p:sp>
      <p:pic>
        <p:nvPicPr>
          <p:cNvPr id="5" name="~PP2270.WAV">
            <a:hlinkClick r:id="" action="ppaction://media"/>
          </p:cNvPr>
          <p:cNvPicPr>
            <a:picLocks noRot="1" noChangeAspect="1"/>
          </p:cNvPicPr>
          <p:nvPr>
            <a:wavAudioFile r:embed="rId1" name="~PP227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83154"/>
      </p:ext>
    </p:extLst>
  </p:cSld>
  <p:clrMapOvr>
    <a:masterClrMapping/>
  </p:clrMapOvr>
  <p:transition advTm="11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803" y="1371600"/>
            <a:ext cx="8077200" cy="3246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5120754"/>
            <a:ext cx="34164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the scale method of inner shape</a:t>
            </a:r>
          </a:p>
        </p:txBody>
      </p:sp>
    </p:spTree>
    <p:extLst>
      <p:ext uri="{BB962C8B-B14F-4D97-AF65-F5344CB8AC3E}">
        <p14:creationId xmlns:p14="http://schemas.microsoft.com/office/powerpoint/2010/main" val="3873963817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267199" y="2514600"/>
            <a:ext cx="4314967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1" y="5334000"/>
            <a:ext cx="335279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11085" y="3245028"/>
            <a:ext cx="3435824" cy="9473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inner shape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0419" y="5506303"/>
            <a:ext cx="34164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the scale method of inner shape</a:t>
            </a:r>
          </a:p>
        </p:txBody>
      </p:sp>
    </p:spTree>
    <p:extLst>
      <p:ext uri="{BB962C8B-B14F-4D97-AF65-F5344CB8AC3E}">
        <p14:creationId xmlns:p14="http://schemas.microsoft.com/office/powerpoint/2010/main" val="192593628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776" y="4800600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outer rectangle of  inner object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800600"/>
            <a:ext cx="4237038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Inner object could implement shape methods to read properties of the outer rectangle it creates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37238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 inner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2422020184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Composite Node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024" y="1524000"/>
            <a:ext cx="80772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399" y="2209800"/>
            <a:ext cx="1828797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3" y="2209800"/>
            <a:ext cx="1828797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0621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Implementing Composite Node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182214"/>
            <a:ext cx="49530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(fraction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(fraction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806292" y="1182214"/>
            <a:ext cx="4680108" cy="300878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5000" y="1447800"/>
            <a:ext cx="2941638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Properties of bounding box  of (outer rectangle of ) composite shape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806292" y="4191000"/>
            <a:ext cx="4680108" cy="94456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0" y="4201804"/>
            <a:ext cx="2941638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Scales the shape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6292" y="5135562"/>
            <a:ext cx="4680108" cy="149383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89979" y="5410200"/>
            <a:ext cx="2941638" cy="7469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methods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NestedShapePair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136809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Pair/Triplet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373875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(rectangle));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203" y="4091462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52358111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Triplet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373875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22017809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in Logical Structure Tree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ScalableShapeTriplet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111990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75615" y="228251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64970" y="2989999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" y="4639668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49292" y="1358859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64970" y="5867400"/>
            <a:ext cx="57912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node does not have components so cannot have the same interface as composite node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73723" y="2977911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73723" y="4658004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73723" y="1431593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</p:spTree>
    <p:extLst>
      <p:ext uri="{BB962C8B-B14F-4D97-AF65-F5344CB8AC3E}">
        <p14:creationId xmlns:p14="http://schemas.microsoft.com/office/powerpoint/2010/main" val="35221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Multiple Interfaces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75201" y="3664157"/>
            <a:ext cx="13631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885078" y="2269582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11454" y="2268200"/>
            <a:ext cx="1066800" cy="1395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981289" y="1600200"/>
            <a:ext cx="13631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Interface2</a:t>
            </a:r>
          </a:p>
        </p:txBody>
      </p:sp>
      <p:sp>
        <p:nvSpPr>
          <p:cNvPr id="33" name="Rectangle 32"/>
          <p:cNvSpPr/>
          <p:nvPr/>
        </p:nvSpPr>
        <p:spPr>
          <a:xfrm rot="3124693">
            <a:off x="274505" y="2821765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8104706">
            <a:off x="1740684" y="2763835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86606" y="1582400"/>
            <a:ext cx="13631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Interface1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2804" y="4678907"/>
            <a:ext cx="7561996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Interface1, Interface2 { …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5518" y="5813945"/>
            <a:ext cx="7561996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Interface1 anInterface1 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Interface2 anInterface2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latin typeface="Courier New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33800" y="1353800"/>
            <a:ext cx="4648200" cy="862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must provide method bodies for all interfaces it implements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733800" y="2314827"/>
            <a:ext cx="4643651" cy="961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instance of it can be typed  using any of the interfaces it implements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799" y="3437156"/>
            <a:ext cx="4643651" cy="961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la a teaching assistant following duties of both a student and an employee</a:t>
            </a:r>
          </a:p>
        </p:txBody>
      </p:sp>
    </p:spTree>
    <p:extLst>
      <p:ext uri="{BB962C8B-B14F-4D97-AF65-F5344CB8AC3E}">
        <p14:creationId xmlns:p14="http://schemas.microsoft.com/office/powerpoint/2010/main" val="25749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in Logical Structure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169" y="30042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NesterPair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754" y="46368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387554" y="36792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404253" y="36792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050059" y="38569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2799715" y="38450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68478" y="46686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9187" y="13716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NesterPair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058" y="3004211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269870" y="20736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1932375" y="22514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286569" y="2111990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3575615" y="228251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073723" y="2977911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73723" y="4658004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073723" y="1431593"/>
            <a:ext cx="1165277" cy="6803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15405" y="2946210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4648200"/>
            <a:ext cx="23179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42929" y="1368189"/>
            <a:ext cx="2470308" cy="74380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30184" y="5791200"/>
            <a:ext cx="57912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inner property is of some type implemented by both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ACompositeScalableNestedPair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Nested Rectangle Pair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17" y="5410200"/>
            <a:ext cx="35242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147.WAV">
            <a:hlinkClick r:id="" action="ppaction://media"/>
          </p:cNvPr>
          <p:cNvPicPr>
            <a:picLocks noRot="1" noChangeAspect="1"/>
          </p:cNvPicPr>
          <p:nvPr>
            <a:wavAudioFile r:embed="rId1" name="~PP314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08872"/>
      </p:ext>
    </p:extLst>
  </p:cSld>
  <p:clrMapOvr>
    <a:masterClrMapping/>
  </p:clrMapOvr>
  <p:transition advTm="86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Kind of Logical Structure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6168" y="4299611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NesterPair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753" y="59322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2"/>
            <a:endCxn id="8" idx="0"/>
          </p:cNvCxnSpPr>
          <p:nvPr/>
        </p:nvCxnSpPr>
        <p:spPr>
          <a:xfrm flipH="1">
            <a:off x="1624553" y="4974606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stCxn id="6" idx="2"/>
            <a:endCxn id="32" idx="0"/>
          </p:cNvCxnSpPr>
          <p:nvPr/>
        </p:nvCxnSpPr>
        <p:spPr>
          <a:xfrm>
            <a:off x="2641252" y="4974606"/>
            <a:ext cx="1231025" cy="98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4" name="Rectangle 13"/>
          <p:cNvSpPr/>
          <p:nvPr/>
        </p:nvSpPr>
        <p:spPr>
          <a:xfrm rot="19176384">
            <a:off x="1287058" y="51523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2206491">
            <a:off x="3036714" y="5140490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805477" y="5964069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46186" y="2667000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NesterPair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73888" y="26670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506869" y="3369061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1" name="Rectangle 40"/>
          <p:cNvSpPr/>
          <p:nvPr/>
        </p:nvSpPr>
        <p:spPr>
          <a:xfrm rot="19176384">
            <a:off x="2169374" y="3546854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162775" y="1707617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 rot="2206491">
            <a:off x="4488445" y="1945299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015218" y="990599"/>
            <a:ext cx="2350167" cy="67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NesterPair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117414" y="1716205"/>
            <a:ext cx="1016699" cy="957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33" name="Rectangle 32"/>
          <p:cNvSpPr/>
          <p:nvPr/>
        </p:nvSpPr>
        <p:spPr>
          <a:xfrm rot="19176384">
            <a:off x="2811970" y="1888648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inner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557861" y="1027130"/>
            <a:ext cx="2941638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Tree, DAG, Graph?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58000" y="4299611"/>
            <a:ext cx="1499647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Node content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4010" y="2562706"/>
            <a:ext cx="1109954" cy="13101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Next node in composite nodes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16866" y="426280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605753" y="3303420"/>
            <a:ext cx="1143000" cy="919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6" name="Rectangle 45"/>
          <p:cNvSpPr/>
          <p:nvPr/>
        </p:nvSpPr>
        <p:spPr>
          <a:xfrm rot="2206491">
            <a:off x="3931423" y="3541102"/>
            <a:ext cx="103560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outer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36" idx="1"/>
            <a:endCxn id="39" idx="2"/>
          </p:cNvCxnSpPr>
          <p:nvPr/>
        </p:nvCxnSpPr>
        <p:spPr>
          <a:xfrm flipH="1" flipV="1">
            <a:off x="5740688" y="3352800"/>
            <a:ext cx="1117312" cy="1251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930479" y="4684305"/>
            <a:ext cx="1927521" cy="1813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250465" y="4684305"/>
            <a:ext cx="6075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83964" y="3041535"/>
            <a:ext cx="970067" cy="3112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283964" y="3369061"/>
            <a:ext cx="1063402" cy="930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283964" y="3407617"/>
            <a:ext cx="0" cy="2556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557861" y="1648334"/>
            <a:ext cx="2941638" cy="12472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Linked list: special kind of tree that chains nodes with next link, branching only on one side</a:t>
            </a:r>
          </a:p>
        </p:txBody>
      </p:sp>
    </p:spTree>
    <p:extLst>
      <p:ext uri="{BB962C8B-B14F-4D97-AF65-F5344CB8AC3E}">
        <p14:creationId xmlns:p14="http://schemas.microsoft.com/office/powerpoint/2010/main" val="15852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803" y="1371600"/>
            <a:ext cx="8077200" cy="3246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33715720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922" y="990600"/>
            <a:ext cx="8077200" cy="2789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ScalableNestedRectangleTripletCreator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rectangle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ScalableNestedShapeTriplet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triplet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AScalableNestedRectangleTriplet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(rectangle);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(triplet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5403" y="5227638"/>
            <a:ext cx="449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Reusing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AScalableNestedShapePair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86106484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Main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922" y="990600"/>
            <a:ext cx="8077200" cy="2789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(rectangle);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5403" y="5227638"/>
            <a:ext cx="449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Reusing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AScalableNestedShapePair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3014504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077200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  @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Override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267199" y="2514600"/>
            <a:ext cx="4314967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1" y="5334000"/>
            <a:ext cx="335279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11085" y="3245028"/>
            <a:ext cx="3435824" cy="9473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inner shape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0419" y="5506303"/>
            <a:ext cx="34164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the scale method of inner shape</a:t>
            </a:r>
          </a:p>
        </p:txBody>
      </p:sp>
    </p:spTree>
    <p:extLst>
      <p:ext uri="{BB962C8B-B14F-4D97-AF65-F5344CB8AC3E}">
        <p14:creationId xmlns:p14="http://schemas.microsoft.com/office/powerpoint/2010/main" val="2685202392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8077200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ScalableNestedShapeTriplet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AScalableNestedRectangleTriplet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AScalableNestedRectanglePair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theInnerMost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().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()*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ScalableNestedShapePair.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dirty="0" smtClean="0"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776" y="4800600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outer rectangle of  inner object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800600"/>
            <a:ext cx="4237038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Inner object could implement shape methods to read properties of the outer rectangle it creates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37238"/>
            <a:ext cx="419782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getters for  properties of bounding rectangle of  inner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948008783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Implementation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803" y="1371600"/>
            <a:ext cx="8077200" cy="3246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percentage){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(percentage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600" y="5120754"/>
            <a:ext cx="34164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the scale method of inner shape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133600"/>
            <a:ext cx="335279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17321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Implementing Composite Node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024" y="1524000"/>
            <a:ext cx="80772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NestedShapePair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theInner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outer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(),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	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            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()*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399" y="2209800"/>
            <a:ext cx="1828797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3" y="2209800"/>
            <a:ext cx="1828797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15382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Implementing Composite Node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182214"/>
            <a:ext cx="49530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.getWidth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.getHeight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scale(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fraction){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(fraction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.scale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(fraction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inner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outer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806292" y="1182214"/>
            <a:ext cx="4680108" cy="300878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5000" y="1447800"/>
            <a:ext cx="2941638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Properties of bounding box  of (outer rectangle of ) composite shape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806292" y="4191000"/>
            <a:ext cx="4680108" cy="94456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0" y="4201804"/>
            <a:ext cx="2941638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Scales the shape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6292" y="5135562"/>
            <a:ext cx="4680108" cy="149383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89979" y="5410200"/>
            <a:ext cx="2941638" cy="7469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methods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NestedShapePair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628465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Pair/Triplet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373875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(rectangle));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203" y="4091462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39439596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Nested Rectangle Pair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762125"/>
            <a:ext cx="3095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801.WAV">
            <a:hlinkClick r:id="" action="ppaction://media"/>
          </p:cNvPr>
          <p:cNvPicPr>
            <a:picLocks noRot="1" noChangeAspect="1"/>
          </p:cNvPicPr>
          <p:nvPr>
            <a:wavAudioFile r:embed="rId1" name="~PP380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83978"/>
      </p:ext>
    </p:extLst>
  </p:cSld>
  <p:clrMapOvr>
    <a:masterClrMapping/>
  </p:clrMapOvr>
  <p:transition advTm="3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Triplet Creator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373875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ACompositeScalableNestedTripletCreator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rectangle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AScalableRectangle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(0, 0, 20, 20);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ScalableShape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(rectangle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ACompositeScalableNestedPair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rectanglePair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39180686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Relevant Component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219200"/>
            <a:ext cx="8077200" cy="4722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width,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height) 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…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Dimension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Dimension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size)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Dimension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5941326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Shape methods (setters instead of scale)</a:t>
            </a:r>
          </a:p>
        </p:txBody>
      </p:sp>
    </p:spTree>
    <p:extLst>
      <p:ext uri="{BB962C8B-B14F-4D97-AF65-F5344CB8AC3E}">
        <p14:creationId xmlns:p14="http://schemas.microsoft.com/office/powerpoint/2010/main" val="2899326565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Relevant Container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905000"/>
            <a:ext cx="8077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// allows a dynamic number of components</a:t>
            </a:r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add(Component component)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// automatically manages the size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setLayout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(Layout layout)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…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5715000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composite pair except a dynamic number of components</a:t>
            </a:r>
          </a:p>
        </p:txBody>
      </p:sp>
    </p:spTree>
    <p:extLst>
      <p:ext uri="{BB962C8B-B14F-4D97-AF65-F5344CB8AC3E}">
        <p14:creationId xmlns:p14="http://schemas.microsoft.com/office/powerpoint/2010/main" val="2896234753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Composite User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1066800"/>
            <a:ext cx="85344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ACompositeSwingComponentCreator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RELATIVE_SIZE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Border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border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LineBorder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Color.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black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Dimension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LEAF_SIZE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Dimension (50, 30);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NUM_LEVELS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3;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leaf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createLeaf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LEAF_SIZE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root 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createComponentTree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(leaf);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displayInWindow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(root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createComponentTree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(Component leaf)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leaf;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for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i = 1; i &lt;=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NUM_LEVELS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 i++)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nestComponent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03561584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Component and Container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219200"/>
            <a:ext cx="8363803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createLeaf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(Dimension size)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Component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JTextField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"Edit me"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retVal.setSize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Container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nestComponent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(Component inner)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JPanel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retVal.setBorder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border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show outline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inner.getWidth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*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inner.getHeight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* </a:t>
            </a:r>
            <a:r>
              <a:rPr lang="en-US" sz="1600" i="1" dirty="0">
                <a:solidFill>
                  <a:srgbClr val="0000C0"/>
                </a:solidFill>
                <a:latin typeface="Courier New"/>
              </a:rPr>
              <a:t>RELATIVE_SIZE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retVal.setLayout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null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 </a:t>
            </a:r>
            <a:r>
              <a:rPr lang="en-US" sz="1600" b="1" dirty="0">
                <a:solidFill>
                  <a:srgbClr val="3F7F5F"/>
                </a:solidFill>
                <a:latin typeface="Courier New"/>
              </a:rPr>
              <a:t>// do not mess with the size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retVal.add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(inner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615515848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Displaying on the Screen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203" y="1600200"/>
            <a:ext cx="80772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displayInWindow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aComponent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aComponent.getSize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39164151"/>
      </p:ext>
    </p:extLst>
  </p:cSld>
  <p:clrMapOvr>
    <a:masterClrMapping/>
  </p:clrMapOvr>
  <p:transition advTm="3691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Design Pattern in Problem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69102" y="3828587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31302" y="3828587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ACompositeScalable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NesterPair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35901" y="2432630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2" idx="0"/>
          </p:cNvCxnSpPr>
          <p:nvPr/>
        </p:nvCxnSpPr>
        <p:spPr>
          <a:xfrm flipH="1" flipV="1">
            <a:off x="3531302" y="2432630"/>
            <a:ext cx="1066800" cy="1395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241587" y="1706362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ScalableRectangle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rot="3124693">
            <a:off x="3530431" y="2836631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373782">
            <a:off x="1499924" y="2853109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5029200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implemented with inheritance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5952698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do without inheritance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87116" y="1735457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NestedShapePair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52456" y="2421257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8149853">
            <a:off x="4565446" y="2980095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0956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38385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0255" y="5199795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@Visible annotation to get rid of main panel properties </a:t>
            </a:r>
          </a:p>
        </p:txBody>
      </p:sp>
    </p:spTree>
    <p:extLst>
      <p:ext uri="{BB962C8B-B14F-4D97-AF65-F5344CB8AC3E}">
        <p14:creationId xmlns:p14="http://schemas.microsoft.com/office/powerpoint/2010/main" val="15244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Key: Composite Design Pattern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0315" y="34176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Implementation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2515" y="3417625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Leaf Implementation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347114" y="2021668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2" idx="0"/>
          </p:cNvCxnSpPr>
          <p:nvPr/>
        </p:nvCxnSpPr>
        <p:spPr>
          <a:xfrm flipH="1" flipV="1">
            <a:off x="4642515" y="2021668"/>
            <a:ext cx="1066800" cy="1395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352800" y="12954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Type</a:t>
            </a:r>
          </a:p>
        </p:txBody>
      </p:sp>
      <p:sp>
        <p:nvSpPr>
          <p:cNvPr id="29" name="Rectangle 28"/>
          <p:cNvSpPr/>
          <p:nvPr/>
        </p:nvSpPr>
        <p:spPr>
          <a:xfrm rot="3124693">
            <a:off x="4641644" y="2425669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373782">
            <a:off x="2611137" y="2442147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4491252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implemented with inheritance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5414750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do without inheritance</a:t>
            </a:r>
          </a:p>
        </p:txBody>
      </p:sp>
    </p:spTree>
    <p:extLst>
      <p:ext uri="{BB962C8B-B14F-4D97-AF65-F5344CB8AC3E}">
        <p14:creationId xmlns:p14="http://schemas.microsoft.com/office/powerpoint/2010/main" val="19538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Toolkit Example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0562" y="34983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72762" y="3498373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JPanel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777361" y="2102416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2" idx="0"/>
          </p:cNvCxnSpPr>
          <p:nvPr/>
        </p:nvCxnSpPr>
        <p:spPr>
          <a:xfrm flipH="1" flipV="1">
            <a:off x="3072762" y="2102416"/>
            <a:ext cx="1066800" cy="1395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783047" y="1376148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9" name="Rectangle 28"/>
          <p:cNvSpPr/>
          <p:nvPr/>
        </p:nvSpPr>
        <p:spPr>
          <a:xfrm rot="3124693">
            <a:off x="3071891" y="2506417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18373782">
            <a:off x="1041384" y="2522895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81200" y="4572000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implemented with inheritance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5495498"/>
            <a:ext cx="5016690" cy="7710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do without inheritance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25660" y="1371600"/>
            <a:ext cx="213359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Container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91000" y="2085938"/>
            <a:ext cx="914401" cy="1419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8149853">
            <a:off x="4103990" y="2616238"/>
            <a:ext cx="16895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IS-A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7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1|2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2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.4|1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0.9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9|4.4|31.1|3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8|3.1|0.9|3.1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9|0.9|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4|5|12.1|4.3|11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4|118.3|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5.2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3.9|2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1.7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2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5.7|37|5.8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2.5|2.4|1.8|30.1|14.3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10975</TotalTime>
  <Words>4873</Words>
  <Application>Microsoft Office PowerPoint</Application>
  <PresentationFormat>On-screen Show (4:3)</PresentationFormat>
  <Paragraphs>1238</Paragraphs>
  <Slides>100</Slides>
  <Notes>5</Notes>
  <HiddenSlides>0</HiddenSlides>
  <MMClips>61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Oriel</vt:lpstr>
      <vt:lpstr>Comp 401 Composite Design Pattern</vt:lpstr>
      <vt:lpstr>Prerequisite</vt:lpstr>
      <vt:lpstr>Scalable Rectangle</vt:lpstr>
      <vt:lpstr>Scalable Rectangle</vt:lpstr>
      <vt:lpstr>Scalable Shape</vt:lpstr>
      <vt:lpstr>Scalable Shape Implementation</vt:lpstr>
      <vt:lpstr>Scalable Rectangle Implementation</vt:lpstr>
      <vt:lpstr>Scalable Nested Rectangle Pair</vt:lpstr>
      <vt:lpstr>Scalable Nested Rectangle Pair</vt:lpstr>
      <vt:lpstr>Nester Pair Interface</vt:lpstr>
      <vt:lpstr>Nester Pair Implementation</vt:lpstr>
      <vt:lpstr>Nested Pair Creator</vt:lpstr>
      <vt:lpstr>Scalable Nested Rectangle Triplet</vt:lpstr>
      <vt:lpstr>Scalable Nested Rectangle Triplet</vt:lpstr>
      <vt:lpstr>Triplet Interface</vt:lpstr>
      <vt:lpstr>Triplet Implementation</vt:lpstr>
      <vt:lpstr>Triplet Main</vt:lpstr>
      <vt:lpstr>Composition Problems</vt:lpstr>
      <vt:lpstr>Problem in Logical Structure Tree</vt:lpstr>
      <vt:lpstr>Key: Composite Design Pattern</vt:lpstr>
      <vt:lpstr>Common, Leaf and Composite Type?</vt:lpstr>
      <vt:lpstr>Common, Leaf and Composite Types</vt:lpstr>
      <vt:lpstr>Scalable Shape Implementation</vt:lpstr>
      <vt:lpstr>LeafShape Implementation</vt:lpstr>
      <vt:lpstr>LeafRectangle Implementation</vt:lpstr>
      <vt:lpstr>Nester Pair Implementation</vt:lpstr>
      <vt:lpstr>Composite Shape Implementation</vt:lpstr>
      <vt:lpstr>Composite Pair Creator</vt:lpstr>
      <vt:lpstr>Composite Triplet Creator</vt:lpstr>
      <vt:lpstr>Recursive Logical Structure</vt:lpstr>
      <vt:lpstr>Composite Design Pattern</vt:lpstr>
      <vt:lpstr>Composite Design Pattern in Example</vt:lpstr>
      <vt:lpstr>Composite Design Pattern in Graphics Assignment(s)</vt:lpstr>
      <vt:lpstr>Composite Design Pattern in Interpreter Assignment(s)</vt:lpstr>
      <vt:lpstr>Composite Design Pattern in Statements</vt:lpstr>
      <vt:lpstr>Composite Design Pattern (Review)</vt:lpstr>
      <vt:lpstr>Composite Design Pattern in Family Tree</vt:lpstr>
      <vt:lpstr>Composite Design Pattern in Toolkit</vt:lpstr>
      <vt:lpstr>Relevant Component Methods</vt:lpstr>
      <vt:lpstr>Relevant Container Methods</vt:lpstr>
      <vt:lpstr>Relevant Jpanel Methods</vt:lpstr>
      <vt:lpstr>Example Structure</vt:lpstr>
      <vt:lpstr>Composite User</vt:lpstr>
      <vt:lpstr>Using Component and Container Methods</vt:lpstr>
      <vt:lpstr>Displaying on the Screen</vt:lpstr>
      <vt:lpstr>Scalable Nested Rectangle Triplet (Revisited)</vt:lpstr>
      <vt:lpstr>Non Composite Multi-Level Tree</vt:lpstr>
      <vt:lpstr>Recursive Multi-Level Tree with Composite Pattern</vt:lpstr>
      <vt:lpstr>Non Recursive, Flat, Logical Structure</vt:lpstr>
      <vt:lpstr>ScalableShapeList</vt:lpstr>
      <vt:lpstr>AScalableShapeList</vt:lpstr>
      <vt:lpstr>ScalableShapeListCreator</vt:lpstr>
      <vt:lpstr>Non Recursive, Flat, Logical Structure Pattern</vt:lpstr>
      <vt:lpstr>Multiple Levels and Groups</vt:lpstr>
      <vt:lpstr>3-Level Tree</vt:lpstr>
      <vt:lpstr>3-Level Tree: Displaying root.inner</vt:lpstr>
      <vt:lpstr>Inner Pair Scales in Right Window</vt:lpstr>
      <vt:lpstr>Also in Left Window after Refresh</vt:lpstr>
      <vt:lpstr>Flat Structure</vt:lpstr>
      <vt:lpstr>Composite Pattern and Recursive Structure</vt:lpstr>
      <vt:lpstr>Extra Slides</vt:lpstr>
      <vt:lpstr>Nester Pair Implementation Revisited</vt:lpstr>
      <vt:lpstr>Triplet Implementation</vt:lpstr>
      <vt:lpstr>Another Pair</vt:lpstr>
      <vt:lpstr>Another Triplet</vt:lpstr>
      <vt:lpstr>Triplet Implementation</vt:lpstr>
      <vt:lpstr>Triplet Main</vt:lpstr>
      <vt:lpstr>Another Pair</vt:lpstr>
      <vt:lpstr>Controlling Triplet</vt:lpstr>
      <vt:lpstr>Triplet Implementation</vt:lpstr>
      <vt:lpstr>Pair Implementation</vt:lpstr>
      <vt:lpstr>Triplet Implementation</vt:lpstr>
      <vt:lpstr>Implementing Composite Node</vt:lpstr>
      <vt:lpstr>Implementing Composite Node</vt:lpstr>
      <vt:lpstr>Composite Pair/Triplet Creator</vt:lpstr>
      <vt:lpstr>Composite Triplet Creator</vt:lpstr>
      <vt:lpstr>Problem in Logical Structure Tree</vt:lpstr>
      <vt:lpstr>Implementing Multiple Interfaces</vt:lpstr>
      <vt:lpstr>Problem in Logical Structure</vt:lpstr>
      <vt:lpstr>Kind of Logical Structure</vt:lpstr>
      <vt:lpstr>Triplet Implementation</vt:lpstr>
      <vt:lpstr>Triplet Main</vt:lpstr>
      <vt:lpstr>Triplet Main</vt:lpstr>
      <vt:lpstr>Pair Implementation</vt:lpstr>
      <vt:lpstr>Triplet Implementation</vt:lpstr>
      <vt:lpstr>Triplet Implementation</vt:lpstr>
      <vt:lpstr>Implementing Composite Node</vt:lpstr>
      <vt:lpstr>Implementing Composite Node</vt:lpstr>
      <vt:lpstr>Composite Pair/Triplet Creator</vt:lpstr>
      <vt:lpstr>Composite Triplet Creator</vt:lpstr>
      <vt:lpstr>Relevant Component Methods</vt:lpstr>
      <vt:lpstr>Relevant Container Methods</vt:lpstr>
      <vt:lpstr>Java Composite User</vt:lpstr>
      <vt:lpstr>Using Component and Container Methods</vt:lpstr>
      <vt:lpstr>Displaying on the Screen</vt:lpstr>
      <vt:lpstr>Composite Design Pattern in Problem</vt:lpstr>
      <vt:lpstr>User Interfaces</vt:lpstr>
      <vt:lpstr>Key: Composite Design Pattern</vt:lpstr>
      <vt:lpstr>Java Toolkit Example</vt:lpstr>
      <vt:lpstr>Java Swing Example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1201</cp:revision>
  <dcterms:created xsi:type="dcterms:W3CDTF">2006-08-16T00:00:00Z</dcterms:created>
  <dcterms:modified xsi:type="dcterms:W3CDTF">2012-11-19T17:39:11Z</dcterms:modified>
</cp:coreProperties>
</file>