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84" r:id="rId3"/>
    <p:sldId id="257" r:id="rId4"/>
    <p:sldId id="258" r:id="rId5"/>
    <p:sldId id="259" r:id="rId6"/>
    <p:sldId id="285" r:id="rId7"/>
    <p:sldId id="263" r:id="rId8"/>
    <p:sldId id="267" r:id="rId9"/>
    <p:sldId id="282" r:id="rId10"/>
    <p:sldId id="264" r:id="rId11"/>
    <p:sldId id="266" r:id="rId12"/>
    <p:sldId id="288" r:id="rId13"/>
    <p:sldId id="269" r:id="rId14"/>
    <p:sldId id="283" r:id="rId15"/>
    <p:sldId id="272" r:id="rId16"/>
    <p:sldId id="270" r:id="rId17"/>
    <p:sldId id="293" r:id="rId18"/>
    <p:sldId id="294" r:id="rId19"/>
    <p:sldId id="295" r:id="rId20"/>
    <p:sldId id="296" r:id="rId21"/>
    <p:sldId id="286" r:id="rId22"/>
    <p:sldId id="287" r:id="rId23"/>
    <p:sldId id="275" r:id="rId24"/>
    <p:sldId id="276" r:id="rId25"/>
    <p:sldId id="278" r:id="rId26"/>
    <p:sldId id="277" r:id="rId27"/>
    <p:sldId id="297" r:id="rId28"/>
    <p:sldId id="292" r:id="rId29"/>
    <p:sldId id="29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419" autoAdjust="0"/>
    <p:restoredTop sz="96954" autoAdjust="0"/>
  </p:normalViewPr>
  <p:slideViewPr>
    <p:cSldViewPr>
      <p:cViewPr>
        <p:scale>
          <a:sx n="70" d="100"/>
          <a:sy n="70" d="100"/>
        </p:scale>
        <p:origin x="-4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38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0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75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9/19/2013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wma"/><Relationship Id="rId7" Type="http://schemas.openxmlformats.org/officeDocument/2006/relationships/image" Target="../media/image5.png"/><Relationship Id="rId2" Type="http://schemas.microsoft.com/office/2007/relationships/media" Target="../media/media12.wm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wma"/><Relationship Id="rId7" Type="http://schemas.openxmlformats.org/officeDocument/2006/relationships/image" Target="../media/image5.pn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Graph vs. Dag vs. Tree Object Structures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Tree</a:t>
            </a:r>
          </a:p>
          <a:p>
            <a:pPr lvl="1"/>
            <a:r>
              <a:rPr lang="en-US" dirty="0" smtClean="0"/>
              <a:t>Each </a:t>
            </a:r>
            <a:r>
              <a:rPr lang="en-US" smtClean="0"/>
              <a:t>node has </a:t>
            </a:r>
            <a:r>
              <a:rPr lang="en-US" dirty="0" smtClean="0"/>
              <a:t>a single incoming edge</a:t>
            </a:r>
          </a:p>
          <a:p>
            <a:pPr lvl="1"/>
            <a:r>
              <a:rPr lang="en-US" dirty="0" smtClean="0"/>
              <a:t>Cannot have multiple paths to a node</a:t>
            </a:r>
          </a:p>
          <a:p>
            <a:pPr lvl="1"/>
            <a:r>
              <a:rPr lang="en-US" dirty="0" smtClean="0"/>
              <a:t>Each internal node roots a </a:t>
            </a:r>
            <a:r>
              <a:rPr lang="en-US" b="1" dirty="0" err="1" smtClean="0"/>
              <a:t>subtree</a:t>
            </a:r>
            <a:r>
              <a:rPr lang="en-US" dirty="0" smtClean="0"/>
              <a:t> in which no node has an edge to a node in any other </a:t>
            </a:r>
            <a:r>
              <a:rPr lang="en-US" dirty="0" err="1" smtClean="0"/>
              <a:t>subtree</a:t>
            </a:r>
            <a:endParaRPr lang="en-US" dirty="0" smtClean="0"/>
          </a:p>
          <a:p>
            <a:r>
              <a:rPr lang="en-US" dirty="0" smtClean="0"/>
              <a:t>Directed Acyclic Graph (DAG)</a:t>
            </a:r>
          </a:p>
          <a:p>
            <a:pPr lvl="1"/>
            <a:r>
              <a:rPr lang="en-US" dirty="0" smtClean="0"/>
              <a:t>Can have multiple incoming edges to a node</a:t>
            </a:r>
          </a:p>
          <a:p>
            <a:pPr lvl="1"/>
            <a:r>
              <a:rPr lang="en-US" dirty="0" smtClean="0"/>
              <a:t>But cannot return back to a node when one follows edges</a:t>
            </a:r>
          </a:p>
          <a:p>
            <a:r>
              <a:rPr lang="en-US" dirty="0"/>
              <a:t>Graph</a:t>
            </a:r>
          </a:p>
          <a:p>
            <a:pPr lvl="1"/>
            <a:r>
              <a:rPr lang="en-US" dirty="0"/>
              <a:t>A node can have multiple incoming </a:t>
            </a:r>
            <a:r>
              <a:rPr lang="en-US" dirty="0" smtClean="0"/>
              <a:t>edges to a node and thus can </a:t>
            </a:r>
            <a:r>
              <a:rPr lang="en-US" dirty="0"/>
              <a:t>have multiple paths to a node</a:t>
            </a:r>
          </a:p>
          <a:p>
            <a:pPr lvl="1"/>
            <a:r>
              <a:rPr lang="en-US" dirty="0" smtClean="0"/>
              <a:t>Can have cycles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63598"/>
      </p:ext>
    </p:extLst>
  </p:cSld>
  <p:clrMapOvr>
    <a:masterClrMapping/>
  </p:clrMapOvr>
  <p:transition advTm="16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Editor and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does not display certain non-tree logical structures</a:t>
            </a:r>
          </a:p>
          <a:p>
            <a:pPr lvl="1"/>
            <a:r>
              <a:rPr lang="en-US" dirty="0" smtClean="0"/>
              <a:t>How to display them textually?</a:t>
            </a:r>
          </a:p>
          <a:p>
            <a:pPr lvl="1"/>
            <a:r>
              <a:rPr lang="en-US" dirty="0" smtClean="0"/>
              <a:t>Performance and implementation reasons.</a:t>
            </a:r>
          </a:p>
          <a:p>
            <a:r>
              <a:rPr lang="en-US" dirty="0" smtClean="0"/>
              <a:t>Neither does Swing or AWT</a:t>
            </a:r>
          </a:p>
          <a:p>
            <a:r>
              <a:rPr lang="en-US" dirty="0" smtClean="0"/>
              <a:t>What if we have a non tree logical structure?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03662"/>
      </p:ext>
    </p:extLst>
  </p:cSld>
  <p:clrMapOvr>
    <a:masterClrMapping/>
  </p:clrMapOvr>
  <p:transition advTm="41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5635" y="914400"/>
            <a:ext cx="8001000" cy="2312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DAGCartesianPlane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getXAxis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getYAxis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getXAxisLocation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getYAxisLocation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getAxesLength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setAxesLength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anAxesLength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getXLabel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getYLabel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Problems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6" y="5881595"/>
            <a:ext cx="8378589" cy="33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3" y="6370638"/>
            <a:ext cx="79724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62" y="2715812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6759" y="3733800"/>
            <a:ext cx="3367041" cy="4363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see X and Y axis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6214" y="4382687"/>
            <a:ext cx="3367041" cy="4363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See X and Y points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839657"/>
      </p:ext>
    </p:extLst>
  </p:cSld>
  <p:clrMapOvr>
    <a:masterClrMapping/>
  </p:clrMapOvr>
  <p:transition advTm="126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Display Structure a Tree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12838"/>
            <a:ext cx="8275638" cy="2781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ADAGCartesianPlane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DAGCartesianPlane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 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 @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Visible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xAxisLocation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 @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Visible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yAxisLocation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…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627597"/>
            <a:ext cx="431482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534" y="3894138"/>
            <a:ext cx="1066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Tree Root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298" y="4953000"/>
            <a:ext cx="1066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SubTree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Root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43334" y="3276600"/>
            <a:ext cx="1047466" cy="9032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33098" y="3728244"/>
            <a:ext cx="1057702" cy="15383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414588" y="3119651"/>
            <a:ext cx="1459670" cy="312579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14600" y="3500181"/>
            <a:ext cx="1459670" cy="152901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3498" y="1409701"/>
            <a:ext cx="2158301" cy="190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0868" y="2408238"/>
            <a:ext cx="2158301" cy="190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18818" y="1504951"/>
            <a:ext cx="3482181" cy="9985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 remove  P from the displayed structure add annotation @Visible(false) to its getter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977342"/>
      </p:ext>
    </p:extLst>
  </p:cSld>
  <p:clrMapOvr>
    <a:masterClrMapping/>
  </p:clrMapOvr>
  <p:transition advTm="243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3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(Part of) Tree Logical Display Structure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096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1" idx="2"/>
            <a:endCxn id="10" idx="0"/>
          </p:cNvCxnSpPr>
          <p:nvPr/>
        </p:nvCxnSpPr>
        <p:spPr>
          <a:xfrm flipH="1">
            <a:off x="1277148" y="3962400"/>
            <a:ext cx="512217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1" name="Rectangle 20"/>
          <p:cNvSpPr/>
          <p:nvPr/>
        </p:nvSpPr>
        <p:spPr>
          <a:xfrm rot="17887886">
            <a:off x="758372" y="4419642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4624852">
            <a:off x="1701250" y="4499549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36865" y="31242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0696" y="1295400"/>
            <a:ext cx="719930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DAGCartesianPlane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84791" y="30861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89365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41" idx="2"/>
            <a:endCxn id="31" idx="0"/>
          </p:cNvCxnSpPr>
          <p:nvPr/>
        </p:nvCxnSpPr>
        <p:spPr>
          <a:xfrm>
            <a:off x="1789365" y="3962400"/>
            <a:ext cx="323052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>
            <a:off x="5862013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0" idx="2"/>
            <a:endCxn id="45" idx="0"/>
          </p:cNvCxnSpPr>
          <p:nvPr/>
        </p:nvCxnSpPr>
        <p:spPr>
          <a:xfrm>
            <a:off x="6137291" y="3924300"/>
            <a:ext cx="47774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8" name="Rectangle 47"/>
          <p:cNvSpPr/>
          <p:nvPr/>
        </p:nvSpPr>
        <p:spPr>
          <a:xfrm rot="16200000">
            <a:off x="5410200" y="4495800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3153462">
            <a:off x="6373583" y="4396567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97282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0" idx="2"/>
            <a:endCxn id="50" idx="0"/>
          </p:cNvCxnSpPr>
          <p:nvPr/>
        </p:nvCxnSpPr>
        <p:spPr>
          <a:xfrm>
            <a:off x="6137291" y="3924300"/>
            <a:ext cx="883043" cy="1401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5" name="Straight Arrow Connector 64"/>
          <p:cNvCxnSpPr>
            <a:stCxn id="42" idx="2"/>
            <a:endCxn id="41" idx="0"/>
          </p:cNvCxnSpPr>
          <p:nvPr/>
        </p:nvCxnSpPr>
        <p:spPr>
          <a:xfrm flipH="1">
            <a:off x="1789365" y="2133600"/>
            <a:ext cx="2230984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6" name="Straight Arrow Connector 65"/>
          <p:cNvCxnSpPr>
            <a:stCxn id="42" idx="2"/>
            <a:endCxn id="60" idx="0"/>
          </p:cNvCxnSpPr>
          <p:nvPr/>
        </p:nvCxnSpPr>
        <p:spPr>
          <a:xfrm>
            <a:off x="4020349" y="2133600"/>
            <a:ext cx="211694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 rot="20197999">
            <a:off x="1993067" y="2244823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429309">
            <a:off x="4719161" y="2248400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64967" y="2315001"/>
            <a:ext cx="1066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Tree Root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497" y="4152899"/>
            <a:ext cx="1066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SubTree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Root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47213" y="2133600"/>
            <a:ext cx="684554" cy="1814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16369" y="3962399"/>
            <a:ext cx="660779" cy="1857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24237"/>
      </p:ext>
    </p:extLst>
  </p:cSld>
  <p:clrMapOvr>
    <a:masterClrMapping/>
  </p:clrMapOvr>
  <p:transition advTm="14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Interface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81400" y="1295400"/>
            <a:ext cx="4800600" cy="51785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User interfaces are also structures; they consist of objects called windows or widgets or (UI) components</a:t>
            </a:r>
          </a:p>
          <a:p>
            <a:r>
              <a:rPr lang="en-US" dirty="0"/>
              <a:t>Root </a:t>
            </a:r>
            <a:r>
              <a:rPr lang="en-US" dirty="0" smtClean="0"/>
              <a:t>objects: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JFrame</a:t>
            </a:r>
            <a:r>
              <a:rPr lang="en-US" dirty="0" smtClean="0"/>
              <a:t>, Frame(top </a:t>
            </a:r>
            <a:r>
              <a:rPr lang="en-US" dirty="0"/>
              <a:t>level window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Leaf level objects:</a:t>
            </a:r>
          </a:p>
          <a:p>
            <a:pPr lvl="1"/>
            <a:r>
              <a:rPr lang="en-US" dirty="0" err="1"/>
              <a:t>JButton</a:t>
            </a:r>
            <a:endParaRPr lang="en-US" dirty="0"/>
          </a:p>
          <a:p>
            <a:pPr lvl="1"/>
            <a:r>
              <a:rPr lang="en-US" dirty="0" err="1" smtClean="0"/>
              <a:t>JTextField</a:t>
            </a:r>
            <a:r>
              <a:rPr lang="en-US" dirty="0" smtClean="0"/>
              <a:t>,</a:t>
            </a:r>
          </a:p>
          <a:p>
            <a:r>
              <a:rPr lang="en-US" dirty="0" smtClean="0"/>
              <a:t>Composite internal nodes:</a:t>
            </a:r>
          </a:p>
          <a:p>
            <a:pPr lvl="1"/>
            <a:r>
              <a:rPr lang="en-US" dirty="0" err="1" smtClean="0"/>
              <a:t>JPanel</a:t>
            </a:r>
            <a:r>
              <a:rPr lang="en-US" dirty="0"/>
              <a:t> </a:t>
            </a:r>
            <a:r>
              <a:rPr lang="en-US" dirty="0" smtClean="0"/>
              <a:t>– contains other UI components</a:t>
            </a:r>
          </a:p>
          <a:p>
            <a:pPr lvl="1"/>
            <a:r>
              <a:rPr lang="en-US" dirty="0" err="1" smtClean="0"/>
              <a:t>JSplitPane</a:t>
            </a:r>
            <a:r>
              <a:rPr lang="en-US" dirty="0" smtClean="0"/>
              <a:t> – divides parent  composite into two units with adjustable boundary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7" y="1752600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362200" y="1905003"/>
            <a:ext cx="1725092" cy="11525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990600" y="2228850"/>
            <a:ext cx="3096692" cy="1885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981200" y="2228850"/>
            <a:ext cx="2133600" cy="1657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910988" y="2481265"/>
            <a:ext cx="3176304" cy="2319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219200" y="2481265"/>
            <a:ext cx="2862406" cy="2889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715824"/>
      </p:ext>
    </p:extLst>
  </p:cSld>
  <p:clrMapOvr>
    <a:masterClrMapping/>
  </p:clrMapOvr>
  <p:transition advTm="2449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Tree Creator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12838"/>
            <a:ext cx="8275638" cy="39786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createTree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frame =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splitPane.setLeftComponent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splitPane.setRightComponent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JButton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button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JButton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"Press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(button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(200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frame;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5174456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endCxn id="7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76366"/>
      </p:ext>
    </p:extLst>
  </p:cSld>
  <p:clrMapOvr>
    <a:masterClrMapping/>
  </p:clrMapOvr>
  <p:transition advTm="89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(Part of) DAG Logical Structure (Review)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72432" y="5334000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096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1" idx="2"/>
            <a:endCxn id="10" idx="0"/>
          </p:cNvCxnSpPr>
          <p:nvPr/>
        </p:nvCxnSpPr>
        <p:spPr>
          <a:xfrm flipH="1">
            <a:off x="1277148" y="3962400"/>
            <a:ext cx="512217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2158252">
            <a:off x="2376051" y="4338837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7887886">
            <a:off x="758372" y="4419642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4624852">
            <a:off x="1701250" y="4499549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36865" y="31242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0696" y="1295400"/>
            <a:ext cx="719930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DAGCartesianPlane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84791" y="30861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89365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41" idx="2"/>
            <a:endCxn id="31" idx="0"/>
          </p:cNvCxnSpPr>
          <p:nvPr/>
        </p:nvCxnSpPr>
        <p:spPr>
          <a:xfrm>
            <a:off x="1789365" y="3962400"/>
            <a:ext cx="323052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>
            <a:off x="1789365" y="3962400"/>
            <a:ext cx="1790700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4" name="Rectangle 43"/>
          <p:cNvSpPr/>
          <p:nvPr/>
        </p:nvSpPr>
        <p:spPr>
          <a:xfrm>
            <a:off x="4506246" y="5342296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862013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0" idx="2"/>
            <a:endCxn id="45" idx="0"/>
          </p:cNvCxnSpPr>
          <p:nvPr/>
        </p:nvCxnSpPr>
        <p:spPr>
          <a:xfrm>
            <a:off x="6137291" y="3924300"/>
            <a:ext cx="47774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8" name="Rectangle 47"/>
          <p:cNvSpPr/>
          <p:nvPr/>
        </p:nvSpPr>
        <p:spPr>
          <a:xfrm rot="16200000">
            <a:off x="5410200" y="4495800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3153462">
            <a:off x="6373583" y="4396567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97282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0" idx="2"/>
            <a:endCxn id="50" idx="0"/>
          </p:cNvCxnSpPr>
          <p:nvPr/>
        </p:nvCxnSpPr>
        <p:spPr>
          <a:xfrm>
            <a:off x="6137291" y="3924300"/>
            <a:ext cx="883043" cy="1401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5" name="Straight Arrow Connector 64"/>
          <p:cNvCxnSpPr>
            <a:stCxn id="42" idx="2"/>
            <a:endCxn id="41" idx="0"/>
          </p:cNvCxnSpPr>
          <p:nvPr/>
        </p:nvCxnSpPr>
        <p:spPr>
          <a:xfrm flipH="1">
            <a:off x="1789365" y="2133600"/>
            <a:ext cx="2230984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6" name="Straight Arrow Connector 65"/>
          <p:cNvCxnSpPr>
            <a:stCxn id="42" idx="2"/>
            <a:endCxn id="60" idx="0"/>
          </p:cNvCxnSpPr>
          <p:nvPr/>
        </p:nvCxnSpPr>
        <p:spPr>
          <a:xfrm>
            <a:off x="4020349" y="2133600"/>
            <a:ext cx="211694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7" name="Straight Arrow Connector 66"/>
          <p:cNvCxnSpPr>
            <a:stCxn id="42" idx="2"/>
            <a:endCxn id="7" idx="0"/>
          </p:cNvCxnSpPr>
          <p:nvPr/>
        </p:nvCxnSpPr>
        <p:spPr>
          <a:xfrm flipH="1">
            <a:off x="3645006" y="2133600"/>
            <a:ext cx="375343" cy="32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8" name="Straight Arrow Connector 67"/>
          <p:cNvCxnSpPr>
            <a:endCxn id="44" idx="0"/>
          </p:cNvCxnSpPr>
          <p:nvPr/>
        </p:nvCxnSpPr>
        <p:spPr>
          <a:xfrm flipH="1">
            <a:off x="5078820" y="3947331"/>
            <a:ext cx="1055280" cy="1394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 rot="18354396">
            <a:off x="4790888" y="434675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cxnSp>
        <p:nvCxnSpPr>
          <p:cNvPr id="70" name="Straight Arrow Connector 69"/>
          <p:cNvCxnSpPr>
            <a:endCxn id="44" idx="0"/>
          </p:cNvCxnSpPr>
          <p:nvPr/>
        </p:nvCxnSpPr>
        <p:spPr>
          <a:xfrm>
            <a:off x="4020350" y="2154120"/>
            <a:ext cx="1058470" cy="3188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 rot="20197999">
            <a:off x="1993067" y="2244823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429309">
            <a:off x="4719161" y="2248400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 rot="16700190">
            <a:off x="2675469" y="3328482"/>
            <a:ext cx="180919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XAxisLocation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 rot="4237816">
            <a:off x="3828666" y="3301363"/>
            <a:ext cx="180919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YAxisLocation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980033" y="6103938"/>
            <a:ext cx="685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Can have multiple Paths to an Object (Node) but no cycles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3149175" y="5015820"/>
            <a:ext cx="788228" cy="55507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684706" y="5007524"/>
            <a:ext cx="788228" cy="55507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69415"/>
      </p:ext>
    </p:extLst>
  </p:cSld>
  <p:clrMapOvr>
    <a:masterClrMapping/>
  </p:clrMapOvr>
  <p:transition advTm="439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(Review)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72432" y="5334000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096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1" idx="2"/>
            <a:endCxn id="10" idx="0"/>
          </p:cNvCxnSpPr>
          <p:nvPr/>
        </p:nvCxnSpPr>
        <p:spPr>
          <a:xfrm flipH="1">
            <a:off x="1277148" y="3962400"/>
            <a:ext cx="512217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2158252">
            <a:off x="2376051" y="4338837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7887886">
            <a:off x="758372" y="4419642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4624852">
            <a:off x="1701250" y="4499549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36865" y="31242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0696" y="1295400"/>
            <a:ext cx="719930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DAGCartesianPlane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84791" y="30861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89365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41" idx="2"/>
            <a:endCxn id="31" idx="0"/>
          </p:cNvCxnSpPr>
          <p:nvPr/>
        </p:nvCxnSpPr>
        <p:spPr>
          <a:xfrm>
            <a:off x="1789365" y="3962400"/>
            <a:ext cx="323052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>
            <a:off x="1789365" y="3962400"/>
            <a:ext cx="1790700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4" name="Rectangle 43"/>
          <p:cNvSpPr/>
          <p:nvPr/>
        </p:nvSpPr>
        <p:spPr>
          <a:xfrm>
            <a:off x="4506246" y="5342296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862013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0" idx="2"/>
            <a:endCxn id="45" idx="0"/>
          </p:cNvCxnSpPr>
          <p:nvPr/>
        </p:nvCxnSpPr>
        <p:spPr>
          <a:xfrm>
            <a:off x="6137291" y="3924300"/>
            <a:ext cx="47774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8" name="Rectangle 47"/>
          <p:cNvSpPr/>
          <p:nvPr/>
        </p:nvSpPr>
        <p:spPr>
          <a:xfrm rot="16200000">
            <a:off x="5410200" y="4495800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3153462">
            <a:off x="6373583" y="4396567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97282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0" idx="2"/>
            <a:endCxn id="50" idx="0"/>
          </p:cNvCxnSpPr>
          <p:nvPr/>
        </p:nvCxnSpPr>
        <p:spPr>
          <a:xfrm>
            <a:off x="6137291" y="3924300"/>
            <a:ext cx="883043" cy="1401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5" name="Straight Arrow Connector 64"/>
          <p:cNvCxnSpPr>
            <a:stCxn id="42" idx="2"/>
            <a:endCxn id="41" idx="0"/>
          </p:cNvCxnSpPr>
          <p:nvPr/>
        </p:nvCxnSpPr>
        <p:spPr>
          <a:xfrm flipH="1">
            <a:off x="1789365" y="2133600"/>
            <a:ext cx="2230984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6" name="Straight Arrow Connector 65"/>
          <p:cNvCxnSpPr>
            <a:stCxn id="42" idx="2"/>
            <a:endCxn id="60" idx="0"/>
          </p:cNvCxnSpPr>
          <p:nvPr/>
        </p:nvCxnSpPr>
        <p:spPr>
          <a:xfrm>
            <a:off x="4020349" y="2133600"/>
            <a:ext cx="211694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7" name="Straight Arrow Connector 66"/>
          <p:cNvCxnSpPr>
            <a:stCxn id="42" idx="2"/>
            <a:endCxn id="7" idx="0"/>
          </p:cNvCxnSpPr>
          <p:nvPr/>
        </p:nvCxnSpPr>
        <p:spPr>
          <a:xfrm flipH="1">
            <a:off x="3645006" y="2133600"/>
            <a:ext cx="375343" cy="32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8" name="Straight Arrow Connector 67"/>
          <p:cNvCxnSpPr>
            <a:endCxn id="44" idx="0"/>
          </p:cNvCxnSpPr>
          <p:nvPr/>
        </p:nvCxnSpPr>
        <p:spPr>
          <a:xfrm flipH="1">
            <a:off x="5078820" y="3947331"/>
            <a:ext cx="1055280" cy="1394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 rot="18354396">
            <a:off x="4790888" y="434675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cxnSp>
        <p:nvCxnSpPr>
          <p:cNvPr id="70" name="Straight Arrow Connector 69"/>
          <p:cNvCxnSpPr>
            <a:endCxn id="44" idx="0"/>
          </p:cNvCxnSpPr>
          <p:nvPr/>
        </p:nvCxnSpPr>
        <p:spPr>
          <a:xfrm>
            <a:off x="4020350" y="2154120"/>
            <a:ext cx="1058470" cy="3188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 rot="20197999">
            <a:off x="1993067" y="2244823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429309">
            <a:off x="4719161" y="2248400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 rot="16700190">
            <a:off x="2675469" y="3328482"/>
            <a:ext cx="180919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XAxisLocation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 rot="4237816">
            <a:off x="3828666" y="3301363"/>
            <a:ext cx="180919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YAxisLocation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1533256" y="6103938"/>
            <a:ext cx="4627922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Returning back to a node: cycle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954096" y="2154120"/>
            <a:ext cx="829491" cy="931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7" name="Rectangle 36"/>
          <p:cNvSpPr/>
          <p:nvPr/>
        </p:nvSpPr>
        <p:spPr>
          <a:xfrm rot="13881037">
            <a:off x="573768" y="249766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191406" y="2154120"/>
            <a:ext cx="505876" cy="921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7" name="Rectangle 46"/>
          <p:cNvSpPr/>
          <p:nvPr/>
        </p:nvSpPr>
        <p:spPr>
          <a:xfrm rot="17819393">
            <a:off x="5634017" y="231442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761999" y="2134100"/>
            <a:ext cx="1188891" cy="95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849898" y="2134101"/>
            <a:ext cx="1188891" cy="95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1449"/>
      </p:ext>
    </p:extLst>
  </p:cSld>
  <p:clrMapOvr>
    <a:masterClrMapping/>
  </p:clrMapOvr>
  <p:transition advTm="35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(Review)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7723" y="5334000"/>
            <a:ext cx="802626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096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1" idx="2"/>
            <a:endCxn id="10" idx="0"/>
          </p:cNvCxnSpPr>
          <p:nvPr/>
        </p:nvCxnSpPr>
        <p:spPr>
          <a:xfrm flipH="1">
            <a:off x="1277148" y="3962400"/>
            <a:ext cx="512217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2158252">
            <a:off x="2376051" y="4338837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7887886">
            <a:off x="758372" y="4419642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4624852">
            <a:off x="1701250" y="4499549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36865" y="31242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0696" y="1295400"/>
            <a:ext cx="719930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CartesianPlane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84791" y="30861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89365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41" idx="2"/>
            <a:endCxn id="31" idx="0"/>
          </p:cNvCxnSpPr>
          <p:nvPr/>
        </p:nvCxnSpPr>
        <p:spPr>
          <a:xfrm>
            <a:off x="1789365" y="3962400"/>
            <a:ext cx="323052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>
            <a:off x="1789365" y="3962400"/>
            <a:ext cx="1790700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4" name="Rectangle 43"/>
          <p:cNvSpPr/>
          <p:nvPr/>
        </p:nvSpPr>
        <p:spPr>
          <a:xfrm>
            <a:off x="4506246" y="5342296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862013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0" idx="2"/>
            <a:endCxn id="45" idx="0"/>
          </p:cNvCxnSpPr>
          <p:nvPr/>
        </p:nvCxnSpPr>
        <p:spPr>
          <a:xfrm>
            <a:off x="6137291" y="3924300"/>
            <a:ext cx="47774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8" name="Rectangle 47"/>
          <p:cNvSpPr/>
          <p:nvPr/>
        </p:nvSpPr>
        <p:spPr>
          <a:xfrm rot="16200000">
            <a:off x="5410200" y="4495800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3153462">
            <a:off x="6373583" y="4396567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97282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0" idx="2"/>
            <a:endCxn id="50" idx="0"/>
          </p:cNvCxnSpPr>
          <p:nvPr/>
        </p:nvCxnSpPr>
        <p:spPr>
          <a:xfrm>
            <a:off x="6137291" y="3924300"/>
            <a:ext cx="883043" cy="1401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5" name="Straight Arrow Connector 64"/>
          <p:cNvCxnSpPr>
            <a:stCxn id="42" idx="2"/>
            <a:endCxn id="41" idx="0"/>
          </p:cNvCxnSpPr>
          <p:nvPr/>
        </p:nvCxnSpPr>
        <p:spPr>
          <a:xfrm flipH="1">
            <a:off x="1789365" y="2133600"/>
            <a:ext cx="2230984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6" name="Straight Arrow Connector 65"/>
          <p:cNvCxnSpPr>
            <a:stCxn id="42" idx="2"/>
            <a:endCxn id="60" idx="0"/>
          </p:cNvCxnSpPr>
          <p:nvPr/>
        </p:nvCxnSpPr>
        <p:spPr>
          <a:xfrm>
            <a:off x="4020349" y="2133600"/>
            <a:ext cx="211694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8" name="Straight Arrow Connector 67"/>
          <p:cNvCxnSpPr>
            <a:endCxn id="44" idx="0"/>
          </p:cNvCxnSpPr>
          <p:nvPr/>
        </p:nvCxnSpPr>
        <p:spPr>
          <a:xfrm flipH="1">
            <a:off x="5078820" y="3947331"/>
            <a:ext cx="1055280" cy="1394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 rot="18354396">
            <a:off x="4790888" y="434675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 rot="20197999">
            <a:off x="1993067" y="2244823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429309">
            <a:off x="4719161" y="2248400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1714631" y="6119269"/>
            <a:ext cx="5265484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Single Path to an Object (Node)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20696" y="3994811"/>
            <a:ext cx="1293935" cy="1262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7" name="Rectangle 46"/>
          <p:cNvSpPr/>
          <p:nvPr/>
        </p:nvSpPr>
        <p:spPr>
          <a:xfrm>
            <a:off x="190761" y="5342296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50605"/>
      </p:ext>
    </p:extLst>
  </p:cSld>
  <p:clrMapOvr>
    <a:masterClrMapping/>
  </p:clrMapOvr>
  <p:transition advTm="63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Object Shapes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1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Tree Creator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12838"/>
            <a:ext cx="8275638" cy="39786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createTree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frame =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splitPane.setLeftComponent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splitPane.setRightComponent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JButton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button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JButton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"Press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(button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(200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frame;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5174456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87205" y="5884068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35903" y="6093618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endCxn id="7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60534"/>
      </p:ext>
    </p:extLst>
  </p:cSld>
  <p:clrMapOvr>
    <a:masterClrMapping/>
  </p:clrMapOvr>
  <p:transition advTm="865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</a:t>
            </a:r>
            <a:r>
              <a:rPr lang="en-US" dirty="0" err="1" smtClean="0"/>
              <a:t>DAGCreator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12838"/>
            <a:ext cx="8275638" cy="3763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createTree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splitPane.setLeftComponent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splitPane.setRightComponent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(200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838200" y="3352800"/>
            <a:ext cx="3124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635903" y="5286762"/>
            <a:ext cx="377802" cy="806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endCxn id="8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86762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824805" y="6056522"/>
            <a:ext cx="1652195" cy="725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DAG Converted to a Tree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898547"/>
      </p:ext>
    </p:extLst>
  </p:cSld>
  <p:clrMapOvr>
    <a:masterClrMapping/>
  </p:clrMapOvr>
  <p:transition advTm="91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 (Cyclic) Graph Creator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12838"/>
            <a:ext cx="8275638" cy="3763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createTree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JSplitPane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splitPane.setLeftComponent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splitPane.setRightComponent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leftPanel.add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textField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rightPanel.add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splitPane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(200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return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732643" y="3640825"/>
            <a:ext cx="3124200" cy="266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5593555"/>
            <a:ext cx="1066801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J</a:t>
            </a:r>
            <a:r>
              <a:rPr lang="en-US" sz="1600" dirty="0" err="1" smtClean="0"/>
              <a:t>Frame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600200" y="5553075"/>
            <a:ext cx="1313595" cy="46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JSplitPane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58405" y="5105400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294799" y="5929313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JPanel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029200" y="5091464"/>
            <a:ext cx="1313595" cy="39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32634" y="5782031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08394" y="5286762"/>
            <a:ext cx="4053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endCxn id="8" idx="1"/>
          </p:cNvCxnSpPr>
          <p:nvPr/>
        </p:nvCxnSpPr>
        <p:spPr>
          <a:xfrm flipV="1">
            <a:off x="2964050" y="5303044"/>
            <a:ext cx="29435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09921" y="5918636"/>
            <a:ext cx="348484" cy="40596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7" r="9500"/>
          <a:stretch/>
        </p:blipFill>
        <p:spPr bwMode="auto">
          <a:xfrm>
            <a:off x="375745" y="1371600"/>
            <a:ext cx="9141725" cy="119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2946315" y="5759091"/>
            <a:ext cx="348484" cy="4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8" name="Rectangle 17"/>
          <p:cNvSpPr/>
          <p:nvPr/>
        </p:nvSpPr>
        <p:spPr>
          <a:xfrm>
            <a:off x="827396" y="2861469"/>
            <a:ext cx="4506604" cy="266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065271"/>
      </p:ext>
    </p:extLst>
  </p:cSld>
  <p:clrMapOvr>
    <a:masterClrMapping/>
  </p:clrMapOvr>
  <p:transition advTm="95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vs. Other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Both are object structures that can be trees, DAGs </a:t>
            </a:r>
            <a:r>
              <a:rPr lang="en-US" smtClean="0"/>
              <a:t>and arbitrary Graphs</a:t>
            </a:r>
            <a:endParaRPr lang="en-US" dirty="0" smtClean="0"/>
          </a:p>
          <a:p>
            <a:r>
              <a:rPr lang="en-US" dirty="0" smtClean="0"/>
              <a:t>Window structures describe components of the user interface</a:t>
            </a:r>
          </a:p>
          <a:p>
            <a:r>
              <a:rPr lang="en-US" dirty="0" smtClean="0"/>
              <a:t>Non window object structures we have seen  are mapped to window structures by </a:t>
            </a:r>
            <a:r>
              <a:rPr lang="en-US" dirty="0" err="1" smtClean="0"/>
              <a:t>ObjectEditor</a:t>
            </a:r>
            <a:endParaRPr lang="en-US" dirty="0" smtClean="0"/>
          </a:p>
          <a:p>
            <a:r>
              <a:rPr lang="en-US" dirty="0" smtClean="0"/>
              <a:t>Some window structures are Beans</a:t>
            </a:r>
          </a:p>
          <a:p>
            <a:pPr lvl="1"/>
            <a:r>
              <a:rPr lang="en-US" dirty="0" err="1"/>
              <a:t>JSplitPane</a:t>
            </a:r>
            <a:r>
              <a:rPr lang="en-US" dirty="0"/>
              <a:t> </a:t>
            </a:r>
            <a:r>
              <a:rPr lang="en-US" dirty="0" smtClean="0"/>
              <a:t>has fixed number of left and right component of with getters and setters</a:t>
            </a:r>
          </a:p>
          <a:p>
            <a:r>
              <a:rPr lang="en-US" dirty="0" smtClean="0"/>
              <a:t>Some are collections</a:t>
            </a:r>
          </a:p>
          <a:p>
            <a:pPr lvl="1"/>
            <a:r>
              <a:rPr lang="en-US" dirty="0" err="1" smtClean="0"/>
              <a:t>JPanel</a:t>
            </a:r>
            <a:r>
              <a:rPr lang="en-US" dirty="0" smtClean="0"/>
              <a:t> has dynamic number of components </a:t>
            </a:r>
            <a:r>
              <a:rPr lang="en-US" dirty="0"/>
              <a:t> </a:t>
            </a:r>
            <a:r>
              <a:rPr lang="en-US" dirty="0" smtClean="0"/>
              <a:t>added by add()</a:t>
            </a:r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94825"/>
      </p:ext>
    </p:extLst>
  </p:cSld>
  <p:clrMapOvr>
    <a:masterClrMapping/>
  </p:clrMapOvr>
  <p:transition advTm="55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vs. Other Structures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00200" y="51054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ACartesianPlane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Structure?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5800" y="51054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Structure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27320"/>
      </p:ext>
    </p:extLst>
  </p:cSld>
  <p:clrMapOvr>
    <a:masterClrMapping/>
  </p:clrMapOvr>
  <p:transition advTm="36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ACartesianPlane</a:t>
            </a:r>
            <a:r>
              <a:rPr lang="en-US" dirty="0" smtClean="0"/>
              <a:t> Structure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4" y="1238250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26877"/>
            <a:ext cx="46767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22288"/>
      </p:ext>
    </p:extLst>
  </p:cSld>
  <p:clrMapOvr>
    <a:masterClrMapping/>
  </p:clrMapOvr>
  <p:transition advTm="28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Structures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0101"/>
            <a:ext cx="54483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1140"/>
      </p:ext>
    </p:extLst>
  </p:cSld>
  <p:clrMapOvr>
    <a:masterClrMapping/>
  </p:clrMapOvr>
  <p:transition advTm="35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Editor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28800" y="1474527"/>
            <a:ext cx="5562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Automatically maps logical structure to window structure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61"/>
    </mc:Choice>
    <mc:Fallback xmlns="">
      <p:transition spd="slow" advTm="8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</a:t>
            </a:r>
            <a:r>
              <a:rPr lang="en-US" smtClean="0"/>
              <a:t>are extra</a:t>
            </a: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80336"/>
      </p:ext>
    </p:extLst>
  </p:cSld>
  <p:clrMapOvr>
    <a:masterClrMapping/>
  </p:clrMapOvr>
  <p:transition advTm="1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Interface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User interfaces are also structures; they consist of objects called windows or widgets or (UI) components</a:t>
            </a:r>
          </a:p>
          <a:p>
            <a:r>
              <a:rPr lang="en-US" dirty="0"/>
              <a:t>Root </a:t>
            </a:r>
            <a:r>
              <a:rPr lang="en-US" dirty="0" smtClean="0"/>
              <a:t>objects: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JFrame</a:t>
            </a:r>
            <a:r>
              <a:rPr lang="en-US" dirty="0" smtClean="0"/>
              <a:t>, Frame(top </a:t>
            </a:r>
            <a:r>
              <a:rPr lang="en-US" dirty="0"/>
              <a:t>level window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Leaf level objects: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JTextField</a:t>
            </a:r>
            <a:r>
              <a:rPr lang="en-US" dirty="0" smtClean="0"/>
              <a:t>, </a:t>
            </a:r>
            <a:r>
              <a:rPr lang="en-US" dirty="0" err="1" smtClean="0"/>
              <a:t>JButton</a:t>
            </a:r>
            <a:r>
              <a:rPr lang="en-US" dirty="0" smtClean="0"/>
              <a:t>, </a:t>
            </a:r>
            <a:r>
              <a:rPr lang="en-US" dirty="0" err="1" smtClean="0"/>
              <a:t>JSlider</a:t>
            </a:r>
            <a:endParaRPr lang="en-US" dirty="0" smtClean="0"/>
          </a:p>
          <a:p>
            <a:r>
              <a:rPr lang="en-US" dirty="0" smtClean="0"/>
              <a:t>Composite internal nodes:</a:t>
            </a:r>
          </a:p>
          <a:p>
            <a:pPr lvl="1"/>
            <a:r>
              <a:rPr lang="en-US" dirty="0" err="1" smtClean="0"/>
              <a:t>JPanel</a:t>
            </a:r>
            <a:r>
              <a:rPr lang="en-US" dirty="0"/>
              <a:t> </a:t>
            </a:r>
            <a:r>
              <a:rPr lang="en-US" dirty="0" smtClean="0"/>
              <a:t>– contains other UI components</a:t>
            </a:r>
          </a:p>
          <a:p>
            <a:pPr lvl="1"/>
            <a:r>
              <a:rPr lang="en-US" dirty="0" err="1" smtClean="0"/>
              <a:t>JSplitPane</a:t>
            </a:r>
            <a:r>
              <a:rPr lang="en-US" dirty="0" smtClean="0"/>
              <a:t> – divides parent  composite into two units with adjustable boundary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Plane Alternatives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80772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33400" y="3657600"/>
            <a:ext cx="8001000" cy="2865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DAGCartesianPlane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 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685800" y="4114799"/>
            <a:ext cx="5105400" cy="5334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1904999"/>
            <a:ext cx="4267200" cy="4572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9456665"/>
      </p:ext>
    </p:extLst>
  </p:cSld>
  <p:clrMapOvr>
    <a:masterClrMapping/>
  </p:clrMapOvr>
  <p:transition advTm="213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 Cartesian Plane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1112838"/>
            <a:ext cx="82756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ADAGCartesianPlane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DAGCartesianPlane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originX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originY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xAxis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yAxis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Point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xAxisLocation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yAxisLocation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xLabel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yLabel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ADAGCartesianPlane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theOriginX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theOriginY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theAxesLength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originX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theOriginX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originY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theOriginY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xAxisLocation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toXAxisLocation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yAxisLocation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toYAxisLocation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xAxis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ALineWithObjectProperty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(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xAxisLocation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0);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yAxis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ALineWithObjectProperty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(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yAxisLocation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0,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xLabel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"X"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toXLabelX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toXLabelY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yLabel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"Y"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toYLabelX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toYLabelY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990600" y="4191000"/>
            <a:ext cx="4267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14600" y="5029200"/>
            <a:ext cx="17526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4600" y="5429534"/>
            <a:ext cx="17526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0" y="3429000"/>
            <a:ext cx="3419744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Address copied, not object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5334000" y="4000500"/>
            <a:ext cx="1709872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973430"/>
      </p:ext>
    </p:extLst>
  </p:cSld>
  <p:clrMapOvr>
    <a:masterClrMapping/>
  </p:clrMapOvr>
  <p:transition advTm="121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Cartesian Plane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275638" cy="5608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xAxis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yAxis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xAxisLocation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getYAxisLocation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yAxisLocation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anAxesLength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xAxisLocation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toXAxisLocation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yAxisLocation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toYAxisLocation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xAxisLocation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yAxisLocation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toXLabelX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toXLabelY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toYLabelX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toYLabelY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Point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toXAxisLocation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toXAxisX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toXAxisY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Point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toYAxisLocation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toYAxisX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toYAxisY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800600" y="2362200"/>
            <a:ext cx="3419744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Address copied, not object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  <a:endCxn id="9" idx="3"/>
          </p:cNvCxnSpPr>
          <p:nvPr/>
        </p:nvCxnSpPr>
        <p:spPr>
          <a:xfrm flipH="1">
            <a:off x="5181600" y="2933700"/>
            <a:ext cx="1328872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14400" y="3048000"/>
            <a:ext cx="42672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998"/>
      </p:ext>
    </p:extLst>
  </p:cSld>
  <p:clrMapOvr>
    <a:masterClrMapping/>
  </p:clrMapOvr>
  <p:transition advTm="9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5635" y="914400"/>
            <a:ext cx="8001000" cy="2312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DAGCartesianPlane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getXAxis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LineWithObjectProperty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getYAxis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getXAxisLocation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getYAxisLocation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getAxesLength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setAxesLength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anAxesLength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getXLabel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StringShape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getYLabel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Displaying New Cartesian Plane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6" y="5881595"/>
            <a:ext cx="8378589" cy="33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3" y="6370638"/>
            <a:ext cx="79724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06923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5" y="2506923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39" y="1811598"/>
            <a:ext cx="401955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11811" y="1240098"/>
            <a:ext cx="4334824" cy="4363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and Y axes not shown in Tree View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577091"/>
      </p:ext>
    </p:extLst>
  </p:cSld>
  <p:clrMapOvr>
    <a:masterClrMapping/>
  </p:clrMapOvr>
  <p:transition advTm="361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(Part of) DAG Logical Structure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72432" y="5334000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096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1" idx="2"/>
            <a:endCxn id="10" idx="0"/>
          </p:cNvCxnSpPr>
          <p:nvPr/>
        </p:nvCxnSpPr>
        <p:spPr>
          <a:xfrm flipH="1">
            <a:off x="1277148" y="3962400"/>
            <a:ext cx="512217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2158252">
            <a:off x="2376051" y="4338837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7887886">
            <a:off x="758372" y="4419642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4624852">
            <a:off x="1701250" y="4499549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36865" y="31242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0696" y="1295400"/>
            <a:ext cx="719930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DAGCartesianPlane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84791" y="30861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89365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41" idx="2"/>
            <a:endCxn id="31" idx="0"/>
          </p:cNvCxnSpPr>
          <p:nvPr/>
        </p:nvCxnSpPr>
        <p:spPr>
          <a:xfrm>
            <a:off x="1789365" y="3962400"/>
            <a:ext cx="323052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>
            <a:off x="1789365" y="3962400"/>
            <a:ext cx="1790700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4" name="Rectangle 43"/>
          <p:cNvSpPr/>
          <p:nvPr/>
        </p:nvSpPr>
        <p:spPr>
          <a:xfrm>
            <a:off x="4506246" y="5342296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862013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0" idx="2"/>
            <a:endCxn id="45" idx="0"/>
          </p:cNvCxnSpPr>
          <p:nvPr/>
        </p:nvCxnSpPr>
        <p:spPr>
          <a:xfrm>
            <a:off x="6137291" y="3924300"/>
            <a:ext cx="47774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8" name="Rectangle 47"/>
          <p:cNvSpPr/>
          <p:nvPr/>
        </p:nvSpPr>
        <p:spPr>
          <a:xfrm rot="16200000">
            <a:off x="5410200" y="4495800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3153462">
            <a:off x="6373583" y="4396567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97282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0" idx="2"/>
            <a:endCxn id="50" idx="0"/>
          </p:cNvCxnSpPr>
          <p:nvPr/>
        </p:nvCxnSpPr>
        <p:spPr>
          <a:xfrm>
            <a:off x="6137291" y="3924300"/>
            <a:ext cx="883043" cy="1401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5" name="Straight Arrow Connector 64"/>
          <p:cNvCxnSpPr>
            <a:stCxn id="42" idx="2"/>
            <a:endCxn id="41" idx="0"/>
          </p:cNvCxnSpPr>
          <p:nvPr/>
        </p:nvCxnSpPr>
        <p:spPr>
          <a:xfrm flipH="1">
            <a:off x="1789365" y="2133600"/>
            <a:ext cx="2230984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6" name="Straight Arrow Connector 65"/>
          <p:cNvCxnSpPr>
            <a:stCxn id="42" idx="2"/>
            <a:endCxn id="60" idx="0"/>
          </p:cNvCxnSpPr>
          <p:nvPr/>
        </p:nvCxnSpPr>
        <p:spPr>
          <a:xfrm>
            <a:off x="4020349" y="2133600"/>
            <a:ext cx="211694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7" name="Straight Arrow Connector 66"/>
          <p:cNvCxnSpPr>
            <a:stCxn id="42" idx="2"/>
            <a:endCxn id="7" idx="0"/>
          </p:cNvCxnSpPr>
          <p:nvPr/>
        </p:nvCxnSpPr>
        <p:spPr>
          <a:xfrm flipH="1">
            <a:off x="3645006" y="2133600"/>
            <a:ext cx="375343" cy="32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8" name="Straight Arrow Connector 67"/>
          <p:cNvCxnSpPr>
            <a:endCxn id="44" idx="0"/>
          </p:cNvCxnSpPr>
          <p:nvPr/>
        </p:nvCxnSpPr>
        <p:spPr>
          <a:xfrm flipH="1">
            <a:off x="5078820" y="3947331"/>
            <a:ext cx="1055280" cy="1394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 rot="18354396">
            <a:off x="4790888" y="434675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cxnSp>
        <p:nvCxnSpPr>
          <p:cNvPr id="70" name="Straight Arrow Connector 69"/>
          <p:cNvCxnSpPr>
            <a:endCxn id="44" idx="0"/>
          </p:cNvCxnSpPr>
          <p:nvPr/>
        </p:nvCxnSpPr>
        <p:spPr>
          <a:xfrm>
            <a:off x="4020350" y="2154120"/>
            <a:ext cx="1058470" cy="3188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 rot="20197999">
            <a:off x="1993067" y="2244823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429309">
            <a:off x="4719161" y="2248400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 rot="16700190">
            <a:off x="2675469" y="3328482"/>
            <a:ext cx="180919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XAxisLocation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 rot="4237816">
            <a:off x="3828666" y="3301363"/>
            <a:ext cx="180919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YAxisLocation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980033" y="6103938"/>
            <a:ext cx="68580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Can have multiple Paths to an Object (Node) but no cycles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3149175" y="5015820"/>
            <a:ext cx="788228" cy="55507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684706" y="5007524"/>
            <a:ext cx="788228" cy="55507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979833"/>
      </p:ext>
    </p:extLst>
  </p:cSld>
  <p:clrMapOvr>
    <a:masterClrMapping/>
  </p:clrMapOvr>
  <p:transition advTm="149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72432" y="5334000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096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1" idx="2"/>
            <a:endCxn id="10" idx="0"/>
          </p:cNvCxnSpPr>
          <p:nvPr/>
        </p:nvCxnSpPr>
        <p:spPr>
          <a:xfrm flipH="1">
            <a:off x="1277148" y="3962400"/>
            <a:ext cx="512217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2158252">
            <a:off x="2376051" y="4338837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7887886">
            <a:off x="758372" y="4419642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4624852">
            <a:off x="1701250" y="4499549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36865" y="31242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0696" y="1295400"/>
            <a:ext cx="719930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DAGCartesianPlane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84791" y="30861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89365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41" idx="2"/>
            <a:endCxn id="31" idx="0"/>
          </p:cNvCxnSpPr>
          <p:nvPr/>
        </p:nvCxnSpPr>
        <p:spPr>
          <a:xfrm>
            <a:off x="1789365" y="3962400"/>
            <a:ext cx="323052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>
            <a:off x="1789365" y="3962400"/>
            <a:ext cx="1790700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4" name="Rectangle 43"/>
          <p:cNvSpPr/>
          <p:nvPr/>
        </p:nvSpPr>
        <p:spPr>
          <a:xfrm>
            <a:off x="4506246" y="5342296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862013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0" idx="2"/>
            <a:endCxn id="45" idx="0"/>
          </p:cNvCxnSpPr>
          <p:nvPr/>
        </p:nvCxnSpPr>
        <p:spPr>
          <a:xfrm>
            <a:off x="6137291" y="3924300"/>
            <a:ext cx="47774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8" name="Rectangle 47"/>
          <p:cNvSpPr/>
          <p:nvPr/>
        </p:nvSpPr>
        <p:spPr>
          <a:xfrm rot="16200000">
            <a:off x="5410200" y="4495800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3153462">
            <a:off x="6373583" y="4396567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97282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0" idx="2"/>
            <a:endCxn id="50" idx="0"/>
          </p:cNvCxnSpPr>
          <p:nvPr/>
        </p:nvCxnSpPr>
        <p:spPr>
          <a:xfrm>
            <a:off x="6137291" y="3924300"/>
            <a:ext cx="883043" cy="1401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5" name="Straight Arrow Connector 64"/>
          <p:cNvCxnSpPr>
            <a:stCxn id="42" idx="2"/>
            <a:endCxn id="41" idx="0"/>
          </p:cNvCxnSpPr>
          <p:nvPr/>
        </p:nvCxnSpPr>
        <p:spPr>
          <a:xfrm flipH="1">
            <a:off x="1789365" y="2133600"/>
            <a:ext cx="2230984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6" name="Straight Arrow Connector 65"/>
          <p:cNvCxnSpPr>
            <a:stCxn id="42" idx="2"/>
            <a:endCxn id="60" idx="0"/>
          </p:cNvCxnSpPr>
          <p:nvPr/>
        </p:nvCxnSpPr>
        <p:spPr>
          <a:xfrm>
            <a:off x="4020349" y="2133600"/>
            <a:ext cx="211694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7" name="Straight Arrow Connector 66"/>
          <p:cNvCxnSpPr>
            <a:stCxn id="42" idx="2"/>
            <a:endCxn id="7" idx="0"/>
          </p:cNvCxnSpPr>
          <p:nvPr/>
        </p:nvCxnSpPr>
        <p:spPr>
          <a:xfrm flipH="1">
            <a:off x="3645006" y="2133600"/>
            <a:ext cx="375343" cy="32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8" name="Straight Arrow Connector 67"/>
          <p:cNvCxnSpPr>
            <a:endCxn id="44" idx="0"/>
          </p:cNvCxnSpPr>
          <p:nvPr/>
        </p:nvCxnSpPr>
        <p:spPr>
          <a:xfrm flipH="1">
            <a:off x="5078820" y="3947331"/>
            <a:ext cx="1055280" cy="1394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 rot="18354396">
            <a:off x="4790888" y="434675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cxnSp>
        <p:nvCxnSpPr>
          <p:cNvPr id="70" name="Straight Arrow Connector 69"/>
          <p:cNvCxnSpPr>
            <a:endCxn id="44" idx="0"/>
          </p:cNvCxnSpPr>
          <p:nvPr/>
        </p:nvCxnSpPr>
        <p:spPr>
          <a:xfrm>
            <a:off x="4020350" y="2154120"/>
            <a:ext cx="1058470" cy="3188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>
          <a:xfrm rot="20197999">
            <a:off x="1993067" y="2244823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429309">
            <a:off x="4719161" y="2248400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 rot="16700190">
            <a:off x="2675469" y="3328482"/>
            <a:ext cx="180919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XAxisLocation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 rot="4237816">
            <a:off x="3828666" y="3301363"/>
            <a:ext cx="180919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YAxisLocation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1533256" y="6103938"/>
            <a:ext cx="4627922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Returning back to a node: cycle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954096" y="2154120"/>
            <a:ext cx="829491" cy="931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7" name="Rectangle 36"/>
          <p:cNvSpPr/>
          <p:nvPr/>
        </p:nvSpPr>
        <p:spPr>
          <a:xfrm rot="13881037">
            <a:off x="573768" y="249766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191406" y="2154120"/>
            <a:ext cx="505876" cy="921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7" name="Rectangle 46"/>
          <p:cNvSpPr/>
          <p:nvPr/>
        </p:nvSpPr>
        <p:spPr>
          <a:xfrm rot="17819393">
            <a:off x="5634017" y="231442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761999" y="2134100"/>
            <a:ext cx="1188891" cy="95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849898" y="2134101"/>
            <a:ext cx="1188891" cy="95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06659"/>
      </p:ext>
    </p:extLst>
  </p:cSld>
  <p:clrMapOvr>
    <a:masterClrMapping/>
  </p:clrMapOvr>
  <p:transition advTm="92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7723" y="5334000"/>
            <a:ext cx="802626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096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1" idx="2"/>
            <a:endCxn id="10" idx="0"/>
          </p:cNvCxnSpPr>
          <p:nvPr/>
        </p:nvCxnSpPr>
        <p:spPr>
          <a:xfrm flipH="1">
            <a:off x="1277148" y="3962400"/>
            <a:ext cx="512217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2158252">
            <a:off x="2376051" y="4338837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7887886">
            <a:off x="758372" y="4419642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4624852">
            <a:off x="1701250" y="4499549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36865" y="31242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0696" y="1295400"/>
            <a:ext cx="719930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CartesianPlane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84791" y="30861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89365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41" idx="2"/>
            <a:endCxn id="31" idx="0"/>
          </p:cNvCxnSpPr>
          <p:nvPr/>
        </p:nvCxnSpPr>
        <p:spPr>
          <a:xfrm>
            <a:off x="1789365" y="3962400"/>
            <a:ext cx="323052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>
            <a:off x="1789365" y="3962400"/>
            <a:ext cx="1790700" cy="1363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4" name="Rectangle 43"/>
          <p:cNvSpPr/>
          <p:nvPr/>
        </p:nvSpPr>
        <p:spPr>
          <a:xfrm>
            <a:off x="4506246" y="5342296"/>
            <a:ext cx="1145147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862013" y="5334000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0" idx="2"/>
            <a:endCxn id="45" idx="0"/>
          </p:cNvCxnSpPr>
          <p:nvPr/>
        </p:nvCxnSpPr>
        <p:spPr>
          <a:xfrm>
            <a:off x="6137291" y="3924300"/>
            <a:ext cx="47774" cy="140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8" name="Rectangle 47"/>
          <p:cNvSpPr/>
          <p:nvPr/>
        </p:nvSpPr>
        <p:spPr>
          <a:xfrm rot="16200000">
            <a:off x="5410200" y="4495800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3153462">
            <a:off x="6373583" y="4396567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97282" y="5326037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0" idx="2"/>
            <a:endCxn id="50" idx="0"/>
          </p:cNvCxnSpPr>
          <p:nvPr/>
        </p:nvCxnSpPr>
        <p:spPr>
          <a:xfrm>
            <a:off x="6137291" y="3924300"/>
            <a:ext cx="883043" cy="1401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5" name="Straight Arrow Connector 64"/>
          <p:cNvCxnSpPr>
            <a:stCxn id="42" idx="2"/>
            <a:endCxn id="41" idx="0"/>
          </p:cNvCxnSpPr>
          <p:nvPr/>
        </p:nvCxnSpPr>
        <p:spPr>
          <a:xfrm flipH="1">
            <a:off x="1789365" y="2133600"/>
            <a:ext cx="2230984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6" name="Straight Arrow Connector 65"/>
          <p:cNvCxnSpPr>
            <a:stCxn id="42" idx="2"/>
            <a:endCxn id="60" idx="0"/>
          </p:cNvCxnSpPr>
          <p:nvPr/>
        </p:nvCxnSpPr>
        <p:spPr>
          <a:xfrm>
            <a:off x="4020349" y="2133600"/>
            <a:ext cx="211694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8" name="Straight Arrow Connector 67"/>
          <p:cNvCxnSpPr>
            <a:endCxn id="44" idx="0"/>
          </p:cNvCxnSpPr>
          <p:nvPr/>
        </p:nvCxnSpPr>
        <p:spPr>
          <a:xfrm flipH="1">
            <a:off x="5078820" y="3947331"/>
            <a:ext cx="1055280" cy="1394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>
          <a:xfrm rot="18354396">
            <a:off x="4790888" y="4346755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 rot="20197999">
            <a:off x="1993067" y="2244823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XAxis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429309">
            <a:off x="4719161" y="2248400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1714631" y="6119269"/>
            <a:ext cx="5265484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Single Path to an Object (Node)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20696" y="3994811"/>
            <a:ext cx="1293935" cy="1262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7" name="Rectangle 46"/>
          <p:cNvSpPr/>
          <p:nvPr/>
        </p:nvSpPr>
        <p:spPr>
          <a:xfrm>
            <a:off x="190761" y="5342296"/>
            <a:ext cx="646104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56106"/>
      </p:ext>
    </p:extLst>
  </p:cSld>
  <p:clrMapOvr>
    <a:masterClrMapping/>
  </p:clrMapOvr>
  <p:transition advTm="7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0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8.6|58.1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3|27.9|5.3|147.7|5.8|10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8|2.6|117.5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29.1|134.3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9.1|0.9|11.5|1.5|1.5|0.9|0.8|0.5|6.6|4.8|2|3.8|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7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10318</TotalTime>
  <Words>1383</Words>
  <Application>Microsoft Office PowerPoint</Application>
  <PresentationFormat>On-screen Show (4:3)</PresentationFormat>
  <Paragraphs>399</Paragraphs>
  <Slides>29</Slides>
  <Notes>2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Oriel</vt:lpstr>
      <vt:lpstr>Comp 401 Graph vs. Dag vs. Tree Object Structures</vt:lpstr>
      <vt:lpstr>Prerequisite</vt:lpstr>
      <vt:lpstr>Cartesian Plane Alternatives</vt:lpstr>
      <vt:lpstr>DAG Cartesian Plane</vt:lpstr>
      <vt:lpstr>DAG Cartesian Plane</vt:lpstr>
      <vt:lpstr>Displaying New Cartesian Plane</vt:lpstr>
      <vt:lpstr>(Part of) DAG Logical Structure</vt:lpstr>
      <vt:lpstr>Graph</vt:lpstr>
      <vt:lpstr>Tree</vt:lpstr>
      <vt:lpstr>Types of Structures</vt:lpstr>
      <vt:lpstr>Object Editor and Structures</vt:lpstr>
      <vt:lpstr>Two Problems</vt:lpstr>
      <vt:lpstr>Making Display Structure a Tree</vt:lpstr>
      <vt:lpstr>(Part of) Tree Logical Display Structure</vt:lpstr>
      <vt:lpstr>User Interface Structures</vt:lpstr>
      <vt:lpstr>Window Tree Creator</vt:lpstr>
      <vt:lpstr>(Part of) DAG Logical Structure (Review)</vt:lpstr>
      <vt:lpstr>Graph (Review)</vt:lpstr>
      <vt:lpstr>Tree (Review)</vt:lpstr>
      <vt:lpstr>Window Tree Creator</vt:lpstr>
      <vt:lpstr>Window DAGCreator</vt:lpstr>
      <vt:lpstr>Window  (Cyclic) Graph Creator</vt:lpstr>
      <vt:lpstr>Window vs. Other Structures</vt:lpstr>
      <vt:lpstr>Window vs. Other Structures</vt:lpstr>
      <vt:lpstr>ACartesianPlane Structure</vt:lpstr>
      <vt:lpstr>Window Structures</vt:lpstr>
      <vt:lpstr>Object Editor</vt:lpstr>
      <vt:lpstr>Rest are extra</vt:lpstr>
      <vt:lpstr>User Interface Structures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1160</cp:revision>
  <dcterms:created xsi:type="dcterms:W3CDTF">2006-08-16T00:00:00Z</dcterms:created>
  <dcterms:modified xsi:type="dcterms:W3CDTF">2013-09-19T22:25:25Z</dcterms:modified>
</cp:coreProperties>
</file>