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7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0"/>
  </p:notesMasterIdLst>
  <p:sldIdLst>
    <p:sldId id="256" r:id="rId2"/>
    <p:sldId id="494" r:id="rId3"/>
    <p:sldId id="514" r:id="rId4"/>
    <p:sldId id="447" r:id="rId5"/>
    <p:sldId id="450" r:id="rId6"/>
    <p:sldId id="498" r:id="rId7"/>
    <p:sldId id="518" r:id="rId8"/>
    <p:sldId id="449" r:id="rId9"/>
    <p:sldId id="455" r:id="rId10"/>
    <p:sldId id="456" r:id="rId11"/>
    <p:sldId id="458" r:id="rId12"/>
    <p:sldId id="457" r:id="rId13"/>
    <p:sldId id="459" r:id="rId14"/>
    <p:sldId id="445" r:id="rId15"/>
    <p:sldId id="451" r:id="rId16"/>
    <p:sldId id="465" r:id="rId17"/>
    <p:sldId id="464" r:id="rId18"/>
    <p:sldId id="463" r:id="rId19"/>
    <p:sldId id="517" r:id="rId20"/>
    <p:sldId id="471" r:id="rId21"/>
    <p:sldId id="516" r:id="rId22"/>
    <p:sldId id="472" r:id="rId23"/>
    <p:sldId id="473" r:id="rId24"/>
    <p:sldId id="452" r:id="rId25"/>
    <p:sldId id="469" r:id="rId26"/>
    <p:sldId id="468" r:id="rId27"/>
    <p:sldId id="470" r:id="rId28"/>
    <p:sldId id="474" r:id="rId29"/>
    <p:sldId id="475" r:id="rId30"/>
    <p:sldId id="476" r:id="rId31"/>
    <p:sldId id="477" r:id="rId32"/>
    <p:sldId id="484" r:id="rId33"/>
    <p:sldId id="478" r:id="rId34"/>
    <p:sldId id="479" r:id="rId35"/>
    <p:sldId id="499" r:id="rId36"/>
    <p:sldId id="503" r:id="rId37"/>
    <p:sldId id="504" r:id="rId38"/>
    <p:sldId id="486" r:id="rId39"/>
    <p:sldId id="487" r:id="rId40"/>
    <p:sldId id="489" r:id="rId41"/>
    <p:sldId id="429" r:id="rId42"/>
    <p:sldId id="512" r:id="rId43"/>
    <p:sldId id="442" r:id="rId44"/>
    <p:sldId id="414" r:id="rId45"/>
    <p:sldId id="513" r:id="rId46"/>
    <p:sldId id="495" r:id="rId47"/>
    <p:sldId id="496" r:id="rId48"/>
    <p:sldId id="500" r:id="rId49"/>
    <p:sldId id="501" r:id="rId50"/>
    <p:sldId id="502" r:id="rId51"/>
    <p:sldId id="505" r:id="rId52"/>
    <p:sldId id="506" r:id="rId53"/>
    <p:sldId id="507" r:id="rId54"/>
    <p:sldId id="508" r:id="rId55"/>
    <p:sldId id="509" r:id="rId56"/>
    <p:sldId id="510" r:id="rId57"/>
    <p:sldId id="519" r:id="rId58"/>
    <p:sldId id="520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2" autoAdjust="0"/>
    <p:restoredTop sz="94578" autoAdjust="0"/>
  </p:normalViewPr>
  <p:slideViewPr>
    <p:cSldViewPr>
      <p:cViewPr varScale="1">
        <p:scale>
          <a:sx n="98" d="100"/>
          <a:sy n="98" d="100"/>
        </p:scale>
        <p:origin x="-17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12/15/2013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40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4B3DC1-AEF8-4A09-ADA2-C3D79E4F9F98}" type="slidenum">
              <a:rPr lang="en-US"/>
              <a:pPr/>
              <a:t>11</a:t>
            </a:fld>
            <a:endParaRPr lang="en-US"/>
          </a:p>
        </p:txBody>
      </p:sp>
      <p:sp>
        <p:nvSpPr>
          <p:cNvPr id="50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4B3DC1-AEF8-4A09-ADA2-C3D79E4F9F98}" type="slidenum">
              <a:rPr lang="en-US"/>
              <a:pPr/>
              <a:t>12</a:t>
            </a:fld>
            <a:endParaRPr lang="en-US"/>
          </a:p>
        </p:txBody>
      </p:sp>
      <p:sp>
        <p:nvSpPr>
          <p:cNvPr id="50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4B3DC1-AEF8-4A09-ADA2-C3D79E4F9F98}" type="slidenum">
              <a:rPr lang="en-US"/>
              <a:pPr/>
              <a:t>25</a:t>
            </a:fld>
            <a:endParaRPr lang="en-US"/>
          </a:p>
        </p:txBody>
      </p:sp>
      <p:sp>
        <p:nvSpPr>
          <p:cNvPr id="50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4B3DC1-AEF8-4A09-ADA2-C3D79E4F9F98}" type="slidenum">
              <a:rPr lang="en-US"/>
              <a:pPr/>
              <a:t>26</a:t>
            </a:fld>
            <a:endParaRPr lang="en-US"/>
          </a:p>
        </p:txBody>
      </p:sp>
      <p:sp>
        <p:nvSpPr>
          <p:cNvPr id="50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B44191-0B8D-43F7-B85F-227FBC702882}" type="slidenum">
              <a:rPr lang="en-US"/>
              <a:pPr/>
              <a:t>41</a:t>
            </a:fld>
            <a:endParaRPr lang="en-US"/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B44191-0B8D-43F7-B85F-227FBC702882}" type="slidenum">
              <a:rPr lang="en-US"/>
              <a:pPr/>
              <a:t>42</a:t>
            </a:fld>
            <a:endParaRPr lang="en-US"/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BC7E38-FA34-4D62-A98D-8291DB46BC52}" type="slidenum">
              <a:rPr lang="en-US"/>
              <a:pPr/>
              <a:t>44</a:t>
            </a:fld>
            <a:endParaRPr lang="en-US"/>
          </a:p>
        </p:txBody>
      </p:sp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12/15/2013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12/15/2013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12/15/2013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58200" y="62600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../media/media15.wmv"/><Relationship Id="rId7" Type="http://schemas.openxmlformats.org/officeDocument/2006/relationships/image" Target="../media/image5.png"/><Relationship Id="rId2" Type="http://schemas.microsoft.com/office/2007/relationships/media" Target="../media/media15.wmv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6.xml"/><Relationship Id="rId5" Type="http://schemas.openxmlformats.org/officeDocument/2006/relationships/audio" Target="../media/media16.WAV"/><Relationship Id="rId4" Type="http://schemas.microsoft.com/office/2007/relationships/media" Target="../media/media16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2" Type="http://schemas.microsoft.com/office/2007/relationships/media" Target="../media/media19.WAV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2" Type="http://schemas.microsoft.com/office/2007/relationships/media" Target="../media/media20.WAV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../media/media21.wmv"/><Relationship Id="rId7" Type="http://schemas.openxmlformats.org/officeDocument/2006/relationships/image" Target="../media/image7.png"/><Relationship Id="rId2" Type="http://schemas.microsoft.com/office/2007/relationships/media" Target="../media/media21.wmv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6.xml"/><Relationship Id="rId5" Type="http://schemas.openxmlformats.org/officeDocument/2006/relationships/audio" Target="../media/media22.WAV"/><Relationship Id="rId4" Type="http://schemas.microsoft.com/office/2007/relationships/media" Target="../media/media2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AV"/><Relationship Id="rId2" Type="http://schemas.microsoft.com/office/2007/relationships/media" Target="../media/media23.WAV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../media/media24.wmv"/><Relationship Id="rId7" Type="http://schemas.openxmlformats.org/officeDocument/2006/relationships/image" Target="../media/image8.png"/><Relationship Id="rId2" Type="http://schemas.microsoft.com/office/2007/relationships/media" Target="../media/media24.wmv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6.xml"/><Relationship Id="rId5" Type="http://schemas.openxmlformats.org/officeDocument/2006/relationships/audio" Target="../media/media25.WAV"/><Relationship Id="rId4" Type="http://schemas.microsoft.com/office/2007/relationships/media" Target="../media/media25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AV"/><Relationship Id="rId2" Type="http://schemas.microsoft.com/office/2007/relationships/media" Target="../media/media26.WAV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WAV"/><Relationship Id="rId7" Type="http://schemas.openxmlformats.org/officeDocument/2006/relationships/image" Target="../media/image2.png"/><Relationship Id="rId2" Type="http://schemas.microsoft.com/office/2007/relationships/media" Target="../media/media30.WAV"/><Relationship Id="rId1" Type="http://schemas.openxmlformats.org/officeDocument/2006/relationships/tags" Target="../tags/tag1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WAV"/><Relationship Id="rId2" Type="http://schemas.microsoft.com/office/2007/relationships/media" Target="../media/media31.WAV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WAV"/><Relationship Id="rId2" Type="http://schemas.microsoft.com/office/2007/relationships/media" Target="../media/media32.WAV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WAV"/><Relationship Id="rId2" Type="http://schemas.microsoft.com/office/2007/relationships/media" Target="../media/media33.WAV"/><Relationship Id="rId1" Type="http://schemas.openxmlformats.org/officeDocument/2006/relationships/tags" Target="../tags/tag2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WAV"/><Relationship Id="rId2" Type="http://schemas.microsoft.com/office/2007/relationships/media" Target="../media/media34.WAV"/><Relationship Id="rId1" Type="http://schemas.openxmlformats.org/officeDocument/2006/relationships/tags" Target="../tags/tag2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WAV"/><Relationship Id="rId2" Type="http://schemas.microsoft.com/office/2007/relationships/media" Target="../media/media38.WAV"/><Relationship Id="rId1" Type="http://schemas.openxmlformats.org/officeDocument/2006/relationships/tags" Target="../tags/tag2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WAV"/><Relationship Id="rId2" Type="http://schemas.microsoft.com/office/2007/relationships/media" Target="../media/media39.WAV"/><Relationship Id="rId1" Type="http://schemas.openxmlformats.org/officeDocument/2006/relationships/tags" Target="../tags/tag2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WAV"/><Relationship Id="rId2" Type="http://schemas.microsoft.com/office/2007/relationships/media" Target="../media/media40.WAV"/><Relationship Id="rId1" Type="http://schemas.openxmlformats.org/officeDocument/2006/relationships/tags" Target="../tags/tag2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WAV"/><Relationship Id="rId2" Type="http://schemas.microsoft.com/office/2007/relationships/media" Target="../media/media44.WAV"/><Relationship Id="rId1" Type="http://schemas.openxmlformats.org/officeDocument/2006/relationships/tags" Target="../tags/tag2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WAV"/><Relationship Id="rId2" Type="http://schemas.microsoft.com/office/2007/relationships/media" Target="../media/media46.WAV"/><Relationship Id="rId1" Type="http://schemas.openxmlformats.org/officeDocument/2006/relationships/tags" Target="../tags/tag2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WAV"/><Relationship Id="rId2" Type="http://schemas.microsoft.com/office/2007/relationships/media" Target="../media/media47.WAV"/><Relationship Id="rId1" Type="http://schemas.openxmlformats.org/officeDocument/2006/relationships/tags" Target="../tags/tag2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9.WAV"/><Relationship Id="rId2" Type="http://schemas.microsoft.com/office/2007/relationships/media" Target="../media/media49.WAV"/><Relationship Id="rId1" Type="http://schemas.openxmlformats.org/officeDocument/2006/relationships/tags" Target="../tags/tag2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0.WAV"/><Relationship Id="rId2" Type="http://schemas.microsoft.com/office/2007/relationships/media" Target="../media/media50.WAV"/><Relationship Id="rId1" Type="http://schemas.openxmlformats.org/officeDocument/2006/relationships/tags" Target="../tags/tag2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1.WAV"/><Relationship Id="rId2" Type="http://schemas.microsoft.com/office/2007/relationships/media" Target="../media/media51.WAV"/><Relationship Id="rId1" Type="http://schemas.openxmlformats.org/officeDocument/2006/relationships/tags" Target="../tags/tag3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1.WAV"/><Relationship Id="rId2" Type="http://schemas.microsoft.com/office/2007/relationships/media" Target="../media/media51.WAV"/><Relationship Id="rId1" Type="http://schemas.openxmlformats.org/officeDocument/2006/relationships/tags" Target="../tags/tag3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2.WAV"/><Relationship Id="rId2" Type="http://schemas.microsoft.com/office/2007/relationships/media" Target="../media/media52.WAV"/><Relationship Id="rId1" Type="http://schemas.openxmlformats.org/officeDocument/2006/relationships/tags" Target="../tags/tag3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/>
          <a:lstStyle/>
          <a:p>
            <a:pPr algn="ctr"/>
            <a:r>
              <a:rPr lang="en-US" dirty="0" smtClean="0"/>
              <a:t>Comp 401</a:t>
            </a:r>
            <a:br>
              <a:rPr lang="en-US" dirty="0" smtClean="0"/>
            </a:br>
            <a:r>
              <a:rPr lang="en-US" dirty="0" smtClean="0"/>
              <a:t>Recursive Tree Traversal and Visitor Design Pattern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Prasun Dewan</a:t>
            </a:r>
            <a:endParaRPr lang="en-US" dirty="0"/>
          </a:p>
        </p:txBody>
      </p:sp>
      <p:pic>
        <p:nvPicPr>
          <p:cNvPr id="4" name="~PP39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46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Recursion Common Properties</a:t>
            </a:r>
            <a:endParaRPr lang="en-US" dirty="0"/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342626" y="3412391"/>
            <a:ext cx="8305800" cy="329320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color(Component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aComponent.setBackground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COLOR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colorSubtree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(Component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color(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(!(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instanceof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Container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))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Container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aContainer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(Container)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Component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[] components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aContainer.getComponents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for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0;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components.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length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++)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colorSubtree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(components[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]);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Times New Roman" pitchFamily="18" charset="0"/>
              </a:rPr>
              <a:t>}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79974" y="3555043"/>
            <a:ext cx="1678226" cy="533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Terminating case</a:t>
            </a:r>
            <a:endParaRPr lang="en-US" dirty="0"/>
          </a:p>
        </p:txBody>
      </p:sp>
      <p:cxnSp>
        <p:nvCxnSpPr>
          <p:cNvPr id="30" name="Straight Arrow Connector 29"/>
          <p:cNvCxnSpPr>
            <a:stCxn id="29" idx="1"/>
          </p:cNvCxnSpPr>
          <p:nvPr/>
        </p:nvCxnSpPr>
        <p:spPr>
          <a:xfrm flipH="1">
            <a:off x="4635904" y="3821743"/>
            <a:ext cx="2144070" cy="9622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724400" y="5893982"/>
            <a:ext cx="1905000" cy="6858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Recursive Reduction Step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3581400" y="5850792"/>
            <a:ext cx="1152097" cy="42308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3352800" y="914400"/>
            <a:ext cx="4800600" cy="23358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 static </a:t>
            </a:r>
            <a:r>
              <a:rPr lang="en-US" b="1" dirty="0" err="1" smtClean="0"/>
              <a:t>int</a:t>
            </a:r>
            <a:r>
              <a:rPr lang="en-US" b="1" dirty="0" smtClean="0"/>
              <a:t> </a:t>
            </a:r>
            <a:r>
              <a:rPr lang="en-US" dirty="0" smtClean="0"/>
              <a:t>factorial(</a:t>
            </a:r>
            <a:r>
              <a:rPr lang="en-US" b="1" dirty="0" err="1" smtClean="0"/>
              <a:t>int</a:t>
            </a:r>
            <a:r>
              <a:rPr lang="en-US" dirty="0" smtClean="0"/>
              <a:t> n) 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if</a:t>
            </a:r>
            <a:r>
              <a:rPr lang="en-US" dirty="0" smtClean="0"/>
              <a:t> (n == 0)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	return</a:t>
            </a:r>
            <a:r>
              <a:rPr lang="en-US" dirty="0" smtClean="0"/>
              <a:t> 1;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	</a:t>
            </a:r>
            <a:r>
              <a:rPr lang="en-US" b="1" dirty="0" smtClean="0"/>
              <a:t>else if </a:t>
            </a:r>
            <a:r>
              <a:rPr lang="en-US" dirty="0" smtClean="0"/>
              <a:t>(n &lt; 0)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		</a:t>
            </a:r>
            <a:r>
              <a:rPr lang="en-US" b="1" dirty="0" smtClean="0"/>
              <a:t>return</a:t>
            </a:r>
            <a:r>
              <a:rPr lang="en-US" dirty="0" smtClean="0"/>
              <a:t> factorial(-n);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else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	return </a:t>
            </a:r>
            <a:r>
              <a:rPr lang="en-US" dirty="0" smtClean="0"/>
              <a:t>n*factorial(n-1);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 }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33400" y="1219200"/>
            <a:ext cx="1905000" cy="53648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Terminating case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533400" y="1981200"/>
            <a:ext cx="1905000" cy="59179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Recursive Reduction Steps</a:t>
            </a:r>
            <a:endParaRPr lang="en-US" dirty="0"/>
          </a:p>
        </p:txBody>
      </p:sp>
      <p:cxnSp>
        <p:nvCxnSpPr>
          <p:cNvPr id="37" name="Straight Arrow Connector 36"/>
          <p:cNvCxnSpPr>
            <a:stCxn id="35" idx="3"/>
          </p:cNvCxnSpPr>
          <p:nvPr/>
        </p:nvCxnSpPr>
        <p:spPr>
          <a:xfrm>
            <a:off x="2438400" y="1487443"/>
            <a:ext cx="1828800" cy="3655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6" idx="3"/>
          </p:cNvCxnSpPr>
          <p:nvPr/>
        </p:nvCxnSpPr>
        <p:spPr>
          <a:xfrm flipV="1">
            <a:off x="2438400" y="2057400"/>
            <a:ext cx="1828800" cy="21969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6" idx="3"/>
          </p:cNvCxnSpPr>
          <p:nvPr/>
        </p:nvCxnSpPr>
        <p:spPr>
          <a:xfrm>
            <a:off x="2438400" y="2277098"/>
            <a:ext cx="1828800" cy="31370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281151" y="3821743"/>
            <a:ext cx="1509214" cy="168027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~PP233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0659040"/>
      </p:ext>
    </p:extLst>
  </p:cSld>
  <p:clrMapOvr>
    <a:masterClrMapping/>
  </p:clrMapOvr>
  <p:transition advTm="21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9" grpId="0" animBg="1"/>
      <p:bldP spid="32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Number-based </a:t>
            </a:r>
            <a:r>
              <a:rPr lang="en-US" dirty="0"/>
              <a:t>Recursion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848600" cy="2438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Method gets some </a:t>
            </a:r>
            <a:r>
              <a:rPr lang="en-US" sz="2800" dirty="0" smtClean="0"/>
              <a:t>number as </a:t>
            </a:r>
            <a:r>
              <a:rPr lang="en-US" sz="2800" dirty="0"/>
              <a:t>argument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Recursion </a:t>
            </a:r>
            <a:r>
              <a:rPr lang="en-US" sz="2800" dirty="0"/>
              <a:t>occurs on </a:t>
            </a:r>
            <a:r>
              <a:rPr lang="en-US" sz="2800" dirty="0" smtClean="0"/>
              <a:t>smaller or larger number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Recursion ends when </a:t>
            </a:r>
            <a:r>
              <a:rPr lang="en-US" sz="2800" dirty="0" smtClean="0"/>
              <a:t>some number argument reaches some limit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905000" y="3733800"/>
            <a:ext cx="4800600" cy="23358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 static </a:t>
            </a:r>
            <a:r>
              <a:rPr lang="en-US" b="1" dirty="0" err="1" smtClean="0"/>
              <a:t>int</a:t>
            </a:r>
            <a:r>
              <a:rPr lang="en-US" b="1" dirty="0" smtClean="0"/>
              <a:t> </a:t>
            </a:r>
            <a:r>
              <a:rPr lang="en-US" dirty="0" smtClean="0"/>
              <a:t>factorial(</a:t>
            </a:r>
            <a:r>
              <a:rPr lang="en-US" b="1" dirty="0" err="1" smtClean="0"/>
              <a:t>int</a:t>
            </a:r>
            <a:r>
              <a:rPr lang="en-US" dirty="0" smtClean="0"/>
              <a:t> n) 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if</a:t>
            </a:r>
            <a:r>
              <a:rPr lang="en-US" dirty="0" smtClean="0"/>
              <a:t> (n == 0)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	return</a:t>
            </a:r>
            <a:r>
              <a:rPr lang="en-US" dirty="0" smtClean="0"/>
              <a:t> 1;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	</a:t>
            </a:r>
            <a:r>
              <a:rPr lang="en-US" b="1" dirty="0" smtClean="0"/>
              <a:t>else if </a:t>
            </a:r>
            <a:r>
              <a:rPr lang="en-US" dirty="0" smtClean="0"/>
              <a:t>(n &lt; 0)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		</a:t>
            </a:r>
            <a:r>
              <a:rPr lang="en-US" b="1" dirty="0" smtClean="0"/>
              <a:t>return</a:t>
            </a:r>
            <a:r>
              <a:rPr lang="en-US" dirty="0" smtClean="0"/>
              <a:t> factorial(-n);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else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	return </a:t>
            </a:r>
            <a:r>
              <a:rPr lang="en-US" dirty="0" smtClean="0"/>
              <a:t>n*factorial(n-1);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 }</a:t>
            </a:r>
          </a:p>
        </p:txBody>
      </p:sp>
      <p:pic>
        <p:nvPicPr>
          <p:cNvPr id="5" name="~PP55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19068"/>
      </p:ext>
    </p:extLst>
  </p:cSld>
  <p:clrMapOvr>
    <a:masterClrMapping/>
  </p:clrMapOvr>
  <p:transition advTm="35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Tree-based Recursion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848600" cy="2514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Method gets some tree item as argument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Processes or </a:t>
            </a:r>
            <a:r>
              <a:rPr lang="en-US" sz="2800" b="1" dirty="0" smtClean="0"/>
              <a:t>visits</a:t>
            </a:r>
            <a:r>
              <a:rPr lang="en-US" sz="2800" dirty="0" smtClean="0"/>
              <a:t> </a:t>
            </a:r>
            <a:r>
              <a:rPr lang="en-US" sz="2800" dirty="0"/>
              <a:t>node.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Leaf and non-leaf processing can be different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Recursion occurs on children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Recursion ends when leaf node reached</a:t>
            </a:r>
          </a:p>
        </p:txBody>
      </p:sp>
      <p:pic>
        <p:nvPicPr>
          <p:cNvPr id="4" name="~PP311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91771"/>
      </p:ext>
    </p:extLst>
  </p:cSld>
  <p:clrMapOvr>
    <a:masterClrMapping/>
  </p:clrMapOvr>
  <p:transition advTm="188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Coloring </a:t>
            </a:r>
            <a:r>
              <a:rPr lang="en-US" dirty="0" err="1" smtClean="0"/>
              <a:t>Morpher</a:t>
            </a:r>
            <a:endParaRPr lang="en-US" dirty="0"/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342626" y="1066800"/>
            <a:ext cx="8305800" cy="329320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color(Component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aComponent.setBackground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COLOR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colorSubtree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(Component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color(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(!(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instanceof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Container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))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Container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aContainer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(Container)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Component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[] components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aContainer.getComponents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for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0;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components.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length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++)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colorSubtree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(components[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]);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Times New Roman" pitchFamily="18" charset="0"/>
              </a:rPr>
              <a:t>}</a:t>
            </a:r>
            <a:endParaRPr lang="en-US" sz="1600" dirty="0">
              <a:cs typeface="Times New Roman" pitchFamily="18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219700"/>
            <a:ext cx="19050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152400" y="5593555"/>
            <a:ext cx="1066801" cy="3857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J</a:t>
            </a:r>
            <a:r>
              <a:rPr lang="en-US" sz="1600" dirty="0" err="1" smtClean="0"/>
              <a:t>Frame</a:t>
            </a:r>
            <a:endParaRPr lang="en-US" sz="1600" dirty="0"/>
          </a:p>
        </p:txBody>
      </p:sp>
      <p:sp>
        <p:nvSpPr>
          <p:cNvPr id="40" name="Rectangle 39"/>
          <p:cNvSpPr/>
          <p:nvPr/>
        </p:nvSpPr>
        <p:spPr>
          <a:xfrm>
            <a:off x="1600200" y="5553075"/>
            <a:ext cx="1313595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JSplitPane</a:t>
            </a:r>
            <a:endParaRPr lang="en-US" sz="1600" dirty="0"/>
          </a:p>
        </p:txBody>
      </p:sp>
      <p:sp>
        <p:nvSpPr>
          <p:cNvPr id="41" name="Rectangle 40"/>
          <p:cNvSpPr/>
          <p:nvPr/>
        </p:nvSpPr>
        <p:spPr>
          <a:xfrm>
            <a:off x="3258405" y="5105400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JPanel</a:t>
            </a:r>
            <a:endParaRPr lang="en-US" sz="1600" dirty="0"/>
          </a:p>
        </p:txBody>
      </p:sp>
      <p:sp>
        <p:nvSpPr>
          <p:cNvPr id="42" name="Rectangle 41"/>
          <p:cNvSpPr/>
          <p:nvPr/>
        </p:nvSpPr>
        <p:spPr>
          <a:xfrm>
            <a:off x="3294799" y="5929313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JPanel</a:t>
            </a:r>
            <a:endParaRPr lang="en-US" sz="1600" dirty="0"/>
          </a:p>
        </p:txBody>
      </p:sp>
      <p:sp>
        <p:nvSpPr>
          <p:cNvPr id="43" name="Rectangle 42"/>
          <p:cNvSpPr/>
          <p:nvPr/>
        </p:nvSpPr>
        <p:spPr>
          <a:xfrm>
            <a:off x="5029200" y="5091464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JTextField</a:t>
            </a:r>
            <a:endParaRPr lang="en-US" sz="1600" dirty="0"/>
          </a:p>
        </p:txBody>
      </p:sp>
      <p:sp>
        <p:nvSpPr>
          <p:cNvPr id="44" name="Rectangle 43"/>
          <p:cNvSpPr/>
          <p:nvPr/>
        </p:nvSpPr>
        <p:spPr>
          <a:xfrm>
            <a:off x="5087205" y="5884068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JButton</a:t>
            </a:r>
            <a:endParaRPr lang="en-US" sz="1600" dirty="0"/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1232634" y="5782031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4608394" y="5286762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4635903" y="6093618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48" name="Straight Arrow Connector 47"/>
          <p:cNvCxnSpPr>
            <a:endCxn id="41" idx="1"/>
          </p:cNvCxnSpPr>
          <p:nvPr/>
        </p:nvCxnSpPr>
        <p:spPr>
          <a:xfrm flipV="1">
            <a:off x="2964050" y="5303044"/>
            <a:ext cx="294355" cy="466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2946315" y="5759091"/>
            <a:ext cx="348484" cy="4059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29" name="Rectangle 28"/>
          <p:cNvSpPr/>
          <p:nvPr/>
        </p:nvSpPr>
        <p:spPr>
          <a:xfrm>
            <a:off x="342626" y="2057400"/>
            <a:ext cx="7020559" cy="339536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52785" y="1066800"/>
            <a:ext cx="7010400" cy="76200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52785" y="3276600"/>
            <a:ext cx="7020559" cy="339536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524072" y="4044463"/>
            <a:ext cx="2010328" cy="63109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Magnifying </a:t>
            </a:r>
            <a:r>
              <a:rPr lang="en-US" dirty="0" err="1" smtClean="0"/>
              <a:t>morpher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21" name="~PP356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884180"/>
      </p:ext>
    </p:extLst>
  </p:cSld>
  <p:clrMapOvr>
    <a:masterClrMapping/>
  </p:clrMapOvr>
  <p:transition advTm="106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9" grpId="0" animBg="1"/>
      <p:bldP spid="30" grpId="0" animBg="1"/>
      <p:bldP spid="19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Magnifying </a:t>
            </a:r>
            <a:r>
              <a:rPr lang="en-US" dirty="0" err="1" smtClean="0"/>
              <a:t>Morpher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36799" y="988152"/>
            <a:ext cx="8305800" cy="378565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magnify(Component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Dimension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aComponentSize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aComponent.getSize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aComponent.setSize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Dimension(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aComponentSize.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width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* 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MAGNIFICATION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aComponentSize.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* 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MAGNIFICATION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magnifySubtree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(Component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magnify(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(!(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instanceof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Container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))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Container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aContainer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(Container)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Component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[] components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aContainer.getComponents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for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0;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components.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length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++)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magnifySubtree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(components[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]);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</p:txBody>
      </p:sp>
      <p:sp>
        <p:nvSpPr>
          <p:cNvPr id="4" name="Rectangle 3"/>
          <p:cNvSpPr/>
          <p:nvPr/>
        </p:nvSpPr>
        <p:spPr>
          <a:xfrm>
            <a:off x="369907" y="2711210"/>
            <a:ext cx="7020559" cy="339536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2625" y="988152"/>
            <a:ext cx="7010400" cy="150769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212555"/>
            <a:ext cx="19050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52400" y="5593555"/>
            <a:ext cx="1066801" cy="3857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J</a:t>
            </a:r>
            <a:r>
              <a:rPr lang="en-US" sz="1600" dirty="0" err="1" smtClean="0"/>
              <a:t>Frame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1600200" y="5553075"/>
            <a:ext cx="1313595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JSplitPane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3258405" y="5105400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JPanel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3294799" y="5929313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JPanel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5029200" y="5091464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JTextField</a:t>
            </a:r>
            <a:endParaRPr lang="en-US" sz="1600" dirty="0"/>
          </a:p>
        </p:txBody>
      </p:sp>
      <p:sp>
        <p:nvSpPr>
          <p:cNvPr id="30" name="Rectangle 29"/>
          <p:cNvSpPr/>
          <p:nvPr/>
        </p:nvSpPr>
        <p:spPr>
          <a:xfrm>
            <a:off x="5087205" y="5884068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JButton</a:t>
            </a:r>
            <a:endParaRPr lang="en-US" sz="1600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1232634" y="5782031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608394" y="5286762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635903" y="6093618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34" name="Straight Arrow Connector 33"/>
          <p:cNvCxnSpPr>
            <a:endCxn id="27" idx="1"/>
          </p:cNvCxnSpPr>
          <p:nvPr/>
        </p:nvCxnSpPr>
        <p:spPr>
          <a:xfrm flipV="1">
            <a:off x="2964050" y="5303044"/>
            <a:ext cx="294355" cy="466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946315" y="5759091"/>
            <a:ext cx="348484" cy="4059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18" name="Rectangle 17"/>
          <p:cNvSpPr/>
          <p:nvPr/>
        </p:nvSpPr>
        <p:spPr>
          <a:xfrm>
            <a:off x="381000" y="3886200"/>
            <a:ext cx="7020559" cy="339536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~PP38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2180070"/>
      </p:ext>
    </p:extLst>
  </p:cSld>
  <p:clrMapOvr>
    <a:masterClrMapping/>
  </p:clrMapOvr>
  <p:transition advTm="21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Animated Magnifying </a:t>
            </a:r>
            <a:r>
              <a:rPr lang="en-US" dirty="0" err="1" smtClean="0"/>
              <a:t>Morpher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36799" y="988152"/>
            <a:ext cx="8305800" cy="35394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animatedMagnify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(Component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magnify(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(1000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animatedMagnifySubtree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(Component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){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animatedMagnify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(!(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instanceof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Container))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Container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aContainer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(Container)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Component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[] components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aContainer.getComponents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for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0;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components.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length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++)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animatedMagnifySubtree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(components[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]);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</p:txBody>
      </p:sp>
      <p:pic>
        <p:nvPicPr>
          <p:cNvPr id="17" name="noresizepreorder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657753" y="5181600"/>
            <a:ext cx="1981200" cy="10668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52400" y="5593555"/>
            <a:ext cx="1066801" cy="3857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J</a:t>
            </a:r>
            <a:r>
              <a:rPr lang="en-US" sz="1600" dirty="0" err="1" smtClean="0"/>
              <a:t>Frame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1600200" y="5553075"/>
            <a:ext cx="1313595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JSplitPane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3258405" y="5105400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JPanel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3294799" y="5929313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JPanel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5029200" y="5091464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JTextField</a:t>
            </a:r>
            <a:endParaRPr lang="en-US" sz="1600" dirty="0"/>
          </a:p>
        </p:txBody>
      </p:sp>
      <p:sp>
        <p:nvSpPr>
          <p:cNvPr id="30" name="Rectangle 29"/>
          <p:cNvSpPr/>
          <p:nvPr/>
        </p:nvSpPr>
        <p:spPr>
          <a:xfrm>
            <a:off x="5087205" y="5884068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JButton</a:t>
            </a:r>
            <a:endParaRPr lang="en-US" sz="1600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1232634" y="5782031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608394" y="5286762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635903" y="6093618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34" name="Straight Arrow Connector 33"/>
          <p:cNvCxnSpPr>
            <a:endCxn id="27" idx="1"/>
          </p:cNvCxnSpPr>
          <p:nvPr/>
        </p:nvCxnSpPr>
        <p:spPr>
          <a:xfrm flipV="1">
            <a:off x="2964050" y="5303044"/>
            <a:ext cx="294355" cy="466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946315" y="5759091"/>
            <a:ext cx="348484" cy="4059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16" name="Rectangle 15"/>
          <p:cNvSpPr/>
          <p:nvPr/>
        </p:nvSpPr>
        <p:spPr>
          <a:xfrm>
            <a:off x="402625" y="988153"/>
            <a:ext cx="7445975" cy="99304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02625" y="3736248"/>
            <a:ext cx="7445975" cy="38344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57200" y="2207352"/>
            <a:ext cx="7445975" cy="38344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~PP1767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3348300"/>
      </p:ext>
    </p:extLst>
  </p:cSld>
  <p:clrMapOvr>
    <a:masterClrMapping/>
  </p:clrMapOvr>
  <p:transition advTm="109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Different Tree for Magnification: Java Swing Composite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92479"/>
            <a:ext cx="3810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847145" y="5500754"/>
            <a:ext cx="1239455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T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extField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05291" y="5511559"/>
            <a:ext cx="1142999" cy="67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JPanel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048290" y="5849057"/>
            <a:ext cx="5131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30" name="Rectangle 29"/>
          <p:cNvSpPr/>
          <p:nvPr/>
        </p:nvSpPr>
        <p:spPr>
          <a:xfrm>
            <a:off x="2561436" y="5511559"/>
            <a:ext cx="1142999" cy="67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JPanel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704435" y="5849057"/>
            <a:ext cx="5131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32" name="Rectangle 31"/>
          <p:cNvSpPr/>
          <p:nvPr/>
        </p:nvSpPr>
        <p:spPr>
          <a:xfrm>
            <a:off x="4191000" y="5486400"/>
            <a:ext cx="1142999" cy="67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JPanel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5333999" y="5849057"/>
            <a:ext cx="5131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pic>
        <p:nvPicPr>
          <p:cNvPr id="11" name="~PP58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06046"/>
      </p:ext>
    </p:extLst>
  </p:cSld>
  <p:clrMapOvr>
    <a:masterClrMapping/>
  </p:clrMapOvr>
  <p:transition advTm="27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6" grpId="0" animBg="1"/>
      <p:bldP spid="28" grpId="0" animBg="1"/>
      <p:bldP spid="30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Swing Composite Creator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1066800"/>
            <a:ext cx="8534400" cy="487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CompositeSwingComponentCreator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…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main(String[]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createAndDisplayCompositeUI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JFrame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createAndDisplayCompositeUI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Component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leaf = 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createLeaf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LEAF_SIZE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Component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root = 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createComponentTree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(leaf);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JFrame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frame = 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createFrameAndDisplayInWindow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(root);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frame;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Component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createComponentTree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(Component leaf)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Component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leaf;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for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1;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&lt;= 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NUM_LEVELS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; 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++)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nestComponent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~PP367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73282"/>
      </p:ext>
    </p:extLst>
  </p:cSld>
  <p:clrMapOvr>
    <a:masterClrMapping/>
  </p:clrMapOvr>
  <p:transition advTm="7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Setting Layout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1219200"/>
            <a:ext cx="8363803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Component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createLeaf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(Dimension size)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Component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retVal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JTextField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"Edit me"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retVal.setSize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(size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retVal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Container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nestComponent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(Component inner)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JPanel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JPanel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retVal.setBorder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border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; </a:t>
            </a:r>
            <a:r>
              <a:rPr lang="en-US" sz="1600" dirty="0">
                <a:solidFill>
                  <a:srgbClr val="3F7F5F"/>
                </a:solidFill>
                <a:latin typeface="Courier New"/>
              </a:rPr>
              <a:t>// show outline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retVal.setSize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inner.getWidth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 * 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RELATIVE_SIZE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inner.getHeight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()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* 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RELATIVE_SIZE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retVal.setLayout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 </a:t>
            </a:r>
            <a:r>
              <a:rPr lang="en-US" sz="1600" b="1" dirty="0">
                <a:solidFill>
                  <a:srgbClr val="3F7F5F"/>
                </a:solidFill>
                <a:latin typeface="Courier New"/>
              </a:rPr>
              <a:t>// do not mess with the size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retVal.add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(inner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334" y="4495800"/>
            <a:ext cx="7445975" cy="38344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~PP225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265520"/>
      </p:ext>
    </p:extLst>
  </p:cSld>
  <p:clrMapOvr>
    <a:masterClrMapping/>
  </p:clrMapOvr>
  <p:transition advTm="6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Composite </a:t>
            </a:r>
            <a:r>
              <a:rPr lang="en-US" dirty="0" err="1" smtClean="0"/>
              <a:t>Morpher</a:t>
            </a:r>
            <a:endParaRPr lang="en-US" dirty="0"/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28600" y="1143000"/>
            <a:ext cx="8305800" cy="156966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main(String[]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JFrame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aFrame2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CompositeSwingComponentCreator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.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createAndDisplayCompositeUI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Container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root2 = aFrame2.getContentPane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animatedMagnifySubtree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(aFrame2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 rot="2376192" flipH="1">
            <a:off x="3132710" y="2932032"/>
            <a:ext cx="3028954" cy="73490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Reusing recursive animator</a:t>
            </a:r>
            <a:endParaRPr lang="en-US" dirty="0"/>
          </a:p>
        </p:txBody>
      </p:sp>
      <p:pic>
        <p:nvPicPr>
          <p:cNvPr id="5" name="~PP61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2744400"/>
      </p:ext>
    </p:extLst>
  </p:cSld>
  <p:clrMapOvr>
    <a:masterClrMapping/>
  </p:clrMapOvr>
  <p:transition advTm="22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Recursion</a:t>
            </a:r>
          </a:p>
          <a:p>
            <a:r>
              <a:rPr lang="en-US" dirty="0" smtClean="0"/>
              <a:t>Composite Design Pattern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~PP8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933258"/>
      </p:ext>
    </p:extLst>
  </p:cSld>
  <p:clrMapOvr>
    <a:masterClrMapping/>
  </p:clrMapOvr>
  <p:transition advTm="32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Composite  Preorder </a:t>
            </a:r>
            <a:r>
              <a:rPr lang="en-US" dirty="0" err="1" smtClean="0"/>
              <a:t>Morpher</a:t>
            </a:r>
            <a:endParaRPr lang="en-US" dirty="0"/>
          </a:p>
        </p:txBody>
      </p:sp>
      <p:pic>
        <p:nvPicPr>
          <p:cNvPr id="3" name="compositepreorder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35678" y="1828800"/>
            <a:ext cx="7696200" cy="4495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313454" y="1115705"/>
            <a:ext cx="1382746" cy="5190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T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extField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54808" y="1115705"/>
            <a:ext cx="936554" cy="5108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JPanel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191362" y="1371139"/>
            <a:ext cx="4204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15" name="Rectangle 14"/>
          <p:cNvSpPr/>
          <p:nvPr/>
        </p:nvSpPr>
        <p:spPr>
          <a:xfrm>
            <a:off x="3611825" y="1115705"/>
            <a:ext cx="936554" cy="5108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JPanel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548379" y="1371600"/>
            <a:ext cx="4204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17" name="Rectangle 16"/>
          <p:cNvSpPr/>
          <p:nvPr/>
        </p:nvSpPr>
        <p:spPr>
          <a:xfrm>
            <a:off x="4956437" y="1115705"/>
            <a:ext cx="936554" cy="5108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JPanel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904137" y="1371600"/>
            <a:ext cx="4204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20" name="Rectangle 19"/>
          <p:cNvSpPr/>
          <p:nvPr/>
        </p:nvSpPr>
        <p:spPr>
          <a:xfrm>
            <a:off x="2133599" y="1115705"/>
            <a:ext cx="1219201" cy="53816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549216" y="1115705"/>
            <a:ext cx="1098984" cy="53816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281350" y="1106146"/>
            <a:ext cx="1491050" cy="547722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828890" y="1115705"/>
            <a:ext cx="1209394" cy="53816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77665" y="1138237"/>
            <a:ext cx="936554" cy="5108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JFrame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38199" y="1138237"/>
            <a:ext cx="990601" cy="53816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828800" y="1371600"/>
            <a:ext cx="4204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pic>
        <p:nvPicPr>
          <p:cNvPr id="18" name="~PP3390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8373890"/>
      </p:ext>
    </p:extLst>
  </p:cSld>
  <p:clrMapOvr>
    <a:masterClrMapping/>
  </p:clrMapOvr>
  <p:transition advTm="304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Composite </a:t>
            </a:r>
            <a:r>
              <a:rPr lang="en-US" dirty="0" err="1" smtClean="0"/>
              <a:t>Morpher</a:t>
            </a:r>
            <a:endParaRPr lang="en-US" dirty="0"/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28600" y="1143000"/>
            <a:ext cx="8305800" cy="156966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main(String[]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JFrame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aFrame2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CompositeSwingComponentCreator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.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createAndDisplayCompositeUI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Container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root2 = aFrame2.getContentPane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animatedMagnifySubtreePostOrder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(aFrame2);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 rot="2376192" flipH="1">
            <a:off x="3132710" y="3243291"/>
            <a:ext cx="3028954" cy="73490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Different order</a:t>
            </a:r>
            <a:endParaRPr lang="en-US" dirty="0"/>
          </a:p>
        </p:txBody>
      </p:sp>
      <p:pic>
        <p:nvPicPr>
          <p:cNvPr id="5" name="~PP4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3452345"/>
      </p:ext>
    </p:extLst>
  </p:cSld>
  <p:clrMapOvr>
    <a:masterClrMapping/>
  </p:clrMapOvr>
  <p:transition advTm="21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Composite  </a:t>
            </a:r>
            <a:r>
              <a:rPr lang="en-US" dirty="0" err="1" smtClean="0"/>
              <a:t>PostOrder</a:t>
            </a:r>
            <a:r>
              <a:rPr lang="en-US" dirty="0" smtClean="0"/>
              <a:t> </a:t>
            </a:r>
            <a:r>
              <a:rPr lang="en-US" dirty="0" err="1" smtClean="0"/>
              <a:t>Morpher</a:t>
            </a:r>
            <a:endParaRPr lang="en-US" dirty="0"/>
          </a:p>
        </p:txBody>
      </p:sp>
      <p:pic>
        <p:nvPicPr>
          <p:cNvPr id="4" name="postordercomposite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41767" y="1752600"/>
            <a:ext cx="7848600" cy="46863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313454" y="1115705"/>
            <a:ext cx="1382746" cy="5190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T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extField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54808" y="1115705"/>
            <a:ext cx="936554" cy="5108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JPanel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191362" y="1371139"/>
            <a:ext cx="4204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22" name="Rectangle 21"/>
          <p:cNvSpPr/>
          <p:nvPr/>
        </p:nvSpPr>
        <p:spPr>
          <a:xfrm>
            <a:off x="3611825" y="1115705"/>
            <a:ext cx="936554" cy="5108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JPanel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548379" y="1371600"/>
            <a:ext cx="4204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37" name="Rectangle 36"/>
          <p:cNvSpPr/>
          <p:nvPr/>
        </p:nvSpPr>
        <p:spPr>
          <a:xfrm>
            <a:off x="4956437" y="1115705"/>
            <a:ext cx="936554" cy="5108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JPanel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5904137" y="1371600"/>
            <a:ext cx="4204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39" name="Rectangle 38"/>
          <p:cNvSpPr/>
          <p:nvPr/>
        </p:nvSpPr>
        <p:spPr>
          <a:xfrm>
            <a:off x="2133599" y="1115705"/>
            <a:ext cx="1219201" cy="53816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549216" y="1115705"/>
            <a:ext cx="1098984" cy="53816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281350" y="1106146"/>
            <a:ext cx="1491050" cy="547722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828890" y="1115705"/>
            <a:ext cx="1209394" cy="53816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877665" y="1138237"/>
            <a:ext cx="936554" cy="5108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JFrame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38199" y="1138237"/>
            <a:ext cx="990601" cy="53816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1828800" y="1371600"/>
            <a:ext cx="4204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pic>
        <p:nvPicPr>
          <p:cNvPr id="18" name="~PP2770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4817096"/>
      </p:ext>
    </p:extLst>
  </p:cSld>
  <p:clrMapOvr>
    <a:masterClrMapping/>
  </p:clrMapOvr>
  <p:transition advTm="259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Previous Preorder Animated Magnifier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36799" y="988152"/>
            <a:ext cx="8305800" cy="2554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animatedMagnifySubtree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(Component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){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animatedMagnify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(!(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instanceof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Container))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Container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aContainer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(Container)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Component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[] components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aContainer.getComponents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for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0;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components.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length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++)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animatedMagnifySubtree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(components[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]);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" y="1219199"/>
            <a:ext cx="3505200" cy="30480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62545" y="4038600"/>
            <a:ext cx="4800600" cy="723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Visit node before traversing children</a:t>
            </a:r>
          </a:p>
        </p:txBody>
      </p:sp>
      <p:pic>
        <p:nvPicPr>
          <p:cNvPr id="6" name="~PP244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0677814"/>
      </p:ext>
    </p:extLst>
  </p:cSld>
  <p:clrMapOvr>
    <a:masterClrMapping/>
  </p:clrMapOvr>
  <p:transition advTm="11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 err="1" smtClean="0"/>
              <a:t>Postorder</a:t>
            </a:r>
            <a:r>
              <a:rPr lang="en-US" dirty="0" smtClean="0"/>
              <a:t> </a:t>
            </a:r>
            <a:r>
              <a:rPr lang="en-US" dirty="0"/>
              <a:t>Animated Magnifier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36798" y="1066800"/>
            <a:ext cx="8526201" cy="280076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animatedMagnifySubtreePostOrder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		Component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instanceof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Container)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Container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aContainer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(Container)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Component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[] components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aContainer.getComponents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for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0;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components.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length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++)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animatedMagnifySubtreePostOrder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(components[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]);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animatedMagnify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0" y="3200400"/>
            <a:ext cx="3505200" cy="30480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62545" y="4038600"/>
            <a:ext cx="4800600" cy="723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Visit node after traversing children</a:t>
            </a:r>
          </a:p>
        </p:txBody>
      </p:sp>
      <p:pic>
        <p:nvPicPr>
          <p:cNvPr id="7" name="~PP238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69267"/>
      </p:ext>
    </p:extLst>
  </p:cSld>
  <p:clrMapOvr>
    <a:masterClrMapping/>
  </p:clrMapOvr>
  <p:transition advTm="94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Tree-based </a:t>
            </a:r>
            <a:r>
              <a:rPr lang="en-US" dirty="0"/>
              <a:t>Recursion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848600" cy="3505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Method gets some tree item as argument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Processes or </a:t>
            </a:r>
            <a:r>
              <a:rPr lang="en-US" sz="2800" b="1" dirty="0" smtClean="0"/>
              <a:t>visits</a:t>
            </a:r>
            <a:r>
              <a:rPr lang="en-US" sz="2800" dirty="0" smtClean="0"/>
              <a:t> </a:t>
            </a:r>
            <a:r>
              <a:rPr lang="en-US" sz="2800" dirty="0"/>
              <a:t>node.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Leaf and non-leaf processing can be different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Recursion occurs on children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Recursion ends when leaf node </a:t>
            </a:r>
            <a:r>
              <a:rPr lang="en-US" sz="2800" dirty="0" smtClean="0"/>
              <a:t>reached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4" name="~PP143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08062"/>
      </p:ext>
    </p:extLst>
  </p:cSld>
  <p:clrMapOvr>
    <a:masterClrMapping/>
  </p:clrMapOvr>
  <p:transition advTm="112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Pre-Order and Post-order Tree-based </a:t>
            </a:r>
            <a:r>
              <a:rPr lang="en-US" dirty="0"/>
              <a:t>Recursion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848600" cy="3505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Preorder: parent node visited before children are visited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Post-order: parent node visited after children are visited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In our examples, no difference in final user interface, in general there can be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4" name="~PP40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98966"/>
      </p:ext>
    </p:extLst>
  </p:cSld>
  <p:clrMapOvr>
    <a:masterClrMapping/>
  </p:clrMapOvr>
  <p:transition advTm="7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Code-Sharing: Tree Independence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212555"/>
            <a:ext cx="19050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91000"/>
            <a:ext cx="3810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36799" y="988152"/>
            <a:ext cx="8305800" cy="2554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animatedMagnifySubtree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(Component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){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animatedMagnify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(!(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instanceof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Container))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Container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aContainer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(Container)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Component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[] components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aContainer.getComponents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for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0;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components.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length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++)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animatedMagnifySubtree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(components[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]);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</p:txBody>
      </p:sp>
      <p:sp>
        <p:nvSpPr>
          <p:cNvPr id="7" name="Rectangle 6"/>
          <p:cNvSpPr/>
          <p:nvPr/>
        </p:nvSpPr>
        <p:spPr>
          <a:xfrm>
            <a:off x="4800600" y="3317561"/>
            <a:ext cx="3124200" cy="87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Used the same traverser and visitor for two different trees</a:t>
            </a:r>
          </a:p>
        </p:txBody>
      </p:sp>
      <p:sp>
        <p:nvSpPr>
          <p:cNvPr id="8" name="Rectangle 7"/>
          <p:cNvSpPr/>
          <p:nvPr/>
        </p:nvSpPr>
        <p:spPr>
          <a:xfrm>
            <a:off x="4800600" y="4242955"/>
            <a:ext cx="3124200" cy="87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Code is tied to Component and Container and not specific subclasses</a:t>
            </a:r>
          </a:p>
        </p:txBody>
      </p:sp>
      <p:pic>
        <p:nvPicPr>
          <p:cNvPr id="9" name="~PP334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6451878"/>
      </p:ext>
    </p:extLst>
  </p:cSld>
  <p:clrMapOvr>
    <a:masterClrMapping/>
  </p:clrMapOvr>
  <p:transition advTm="88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Separation of Visitor and Traverser Method</a:t>
            </a:r>
            <a:endParaRPr lang="en-US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74012" y="2982302"/>
            <a:ext cx="8305800" cy="2554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animatedMagnifySubtree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(Component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){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animatedMagnify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(!(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instanceof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Container))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Container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aContainer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(Container)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Component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[] components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aContainer.getComponents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for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0;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components.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length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++)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animatedMagnifySubtree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(components[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]);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43886" y="1061656"/>
            <a:ext cx="8305800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animatedMagnify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(Component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magnify(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(1000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2" name="Right Arrow 11"/>
          <p:cNvSpPr/>
          <p:nvPr/>
        </p:nvSpPr>
        <p:spPr>
          <a:xfrm rot="19302565">
            <a:off x="-85749" y="2587151"/>
            <a:ext cx="1725978" cy="790303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Visitor method </a:t>
            </a:r>
            <a:r>
              <a:rPr lang="en-US" sz="1600" dirty="0" err="1" smtClean="0"/>
              <a:t>def</a:t>
            </a:r>
            <a:endParaRPr lang="en-US" sz="1600" dirty="0"/>
          </a:p>
        </p:txBody>
      </p:sp>
      <p:sp>
        <p:nvSpPr>
          <p:cNvPr id="14" name="Right Arrow 13"/>
          <p:cNvSpPr/>
          <p:nvPr/>
        </p:nvSpPr>
        <p:spPr>
          <a:xfrm rot="2849170">
            <a:off x="3423437" y="2016049"/>
            <a:ext cx="1725978" cy="790303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Traverser method</a:t>
            </a:r>
            <a:endParaRPr lang="en-US" sz="1600" dirty="0"/>
          </a:p>
        </p:txBody>
      </p:sp>
      <p:sp>
        <p:nvSpPr>
          <p:cNvPr id="7" name="Right Arrow 6"/>
          <p:cNvSpPr/>
          <p:nvPr/>
        </p:nvSpPr>
        <p:spPr>
          <a:xfrm rot="19302565">
            <a:off x="1202207" y="5141696"/>
            <a:ext cx="1725978" cy="790303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Visitor method call 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4793673" y="5638800"/>
            <a:ext cx="3124200" cy="87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Separation benefits?</a:t>
            </a:r>
          </a:p>
        </p:txBody>
      </p:sp>
      <p:pic>
        <p:nvPicPr>
          <p:cNvPr id="10" name="~PP92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0684742"/>
      </p:ext>
    </p:extLst>
  </p:cSld>
  <p:clrMapOvr>
    <a:masterClrMapping/>
  </p:clrMapOvr>
  <p:transition advTm="194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the Visitor Method</a:t>
            </a:r>
            <a:endParaRPr lang="en-US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4393" y="3124200"/>
            <a:ext cx="8526201" cy="280076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animatedMagnifySubtreePostOrder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		Component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instanceof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Container)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Container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aContainer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(Container)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Component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[] components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aContainer.getComponents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for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0;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components.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length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++)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animatedMagnifySubtreePostOrder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(components[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]);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animatedMagnify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43886" y="1061656"/>
            <a:ext cx="8305800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animatedMagnify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(Component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magnify(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(1000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9" name="Right Arrow 8"/>
          <p:cNvSpPr/>
          <p:nvPr/>
        </p:nvSpPr>
        <p:spPr>
          <a:xfrm rot="2849170">
            <a:off x="3548889" y="1730844"/>
            <a:ext cx="1725978" cy="1130691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Different Traverser method</a:t>
            </a:r>
            <a:endParaRPr lang="en-US" sz="1600" dirty="0"/>
          </a:p>
        </p:txBody>
      </p:sp>
      <p:sp>
        <p:nvSpPr>
          <p:cNvPr id="10" name="Right Arrow 9"/>
          <p:cNvSpPr/>
          <p:nvPr/>
        </p:nvSpPr>
        <p:spPr>
          <a:xfrm rot="19302565">
            <a:off x="875171" y="5606614"/>
            <a:ext cx="1725978" cy="1020235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Same visitor method call </a:t>
            </a:r>
            <a:endParaRPr lang="en-US" sz="1600" dirty="0"/>
          </a:p>
        </p:txBody>
      </p:sp>
      <p:sp>
        <p:nvSpPr>
          <p:cNvPr id="11" name="Right Arrow 10"/>
          <p:cNvSpPr/>
          <p:nvPr/>
        </p:nvSpPr>
        <p:spPr>
          <a:xfrm rot="19302565">
            <a:off x="-111338" y="2378566"/>
            <a:ext cx="1725978" cy="1142649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Same visitor method </a:t>
            </a:r>
            <a:r>
              <a:rPr lang="en-US" sz="1600" dirty="0" err="1" smtClean="0"/>
              <a:t>def</a:t>
            </a:r>
            <a:endParaRPr lang="en-US" sz="1600" dirty="0"/>
          </a:p>
        </p:txBody>
      </p:sp>
      <p:pic>
        <p:nvPicPr>
          <p:cNvPr id="12" name="~PP251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9911451"/>
      </p:ext>
    </p:extLst>
  </p:cSld>
  <p:clrMapOvr>
    <a:masterClrMapping/>
  </p:clrMapOvr>
  <p:transition advTm="26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17723" y="5334000"/>
            <a:ext cx="802626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54096" y="5334000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41" idx="2"/>
            <a:endCxn id="10" idx="0"/>
          </p:cNvCxnSpPr>
          <p:nvPr/>
        </p:nvCxnSpPr>
        <p:spPr>
          <a:xfrm flipH="1">
            <a:off x="1277148" y="3962400"/>
            <a:ext cx="512217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20" name="Rectangle 19"/>
          <p:cNvSpPr/>
          <p:nvPr/>
        </p:nvSpPr>
        <p:spPr>
          <a:xfrm rot="2158252">
            <a:off x="2376051" y="4338837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17887886">
            <a:off x="758372" y="4419642"/>
            <a:ext cx="1066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rot="4624852">
            <a:off x="1701250" y="4499549"/>
            <a:ext cx="914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Width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836865" y="3124200"/>
            <a:ext cx="19050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LineWith</a:t>
            </a:r>
            <a:r>
              <a:rPr lang="en-US" dirty="0" smtClean="0"/>
              <a:t> </a:t>
            </a:r>
            <a:r>
              <a:rPr lang="en-US" dirty="0" err="1" smtClean="0"/>
              <a:t>ObjectProperty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420696" y="1295400"/>
            <a:ext cx="7199305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CartesianPlane</a:t>
            </a: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5184791" y="3086100"/>
            <a:ext cx="19050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LineWith</a:t>
            </a:r>
            <a:r>
              <a:rPr lang="en-US" dirty="0" smtClean="0"/>
              <a:t> </a:t>
            </a:r>
            <a:r>
              <a:rPr lang="en-US" dirty="0" err="1" smtClean="0"/>
              <a:t>ObjectProperty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789365" y="5326037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33" name="Straight Arrow Connector 32"/>
          <p:cNvCxnSpPr>
            <a:stCxn id="41" idx="2"/>
            <a:endCxn id="31" idx="0"/>
          </p:cNvCxnSpPr>
          <p:nvPr/>
        </p:nvCxnSpPr>
        <p:spPr>
          <a:xfrm>
            <a:off x="1789365" y="3962400"/>
            <a:ext cx="323052" cy="13636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43" name="Straight Arrow Connector 42"/>
          <p:cNvCxnSpPr>
            <a:stCxn id="41" idx="2"/>
          </p:cNvCxnSpPr>
          <p:nvPr/>
        </p:nvCxnSpPr>
        <p:spPr>
          <a:xfrm>
            <a:off x="1789365" y="3962400"/>
            <a:ext cx="1790700" cy="13636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4" name="Rectangle 43"/>
          <p:cNvSpPr/>
          <p:nvPr/>
        </p:nvSpPr>
        <p:spPr>
          <a:xfrm>
            <a:off x="4506246" y="5342296"/>
            <a:ext cx="1145147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Point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5862013" y="5334000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46" name="Straight Arrow Connector 45"/>
          <p:cNvCxnSpPr>
            <a:stCxn id="60" idx="2"/>
            <a:endCxn id="45" idx="0"/>
          </p:cNvCxnSpPr>
          <p:nvPr/>
        </p:nvCxnSpPr>
        <p:spPr>
          <a:xfrm>
            <a:off x="6137291" y="3924300"/>
            <a:ext cx="47774" cy="1409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8" name="Rectangle 47"/>
          <p:cNvSpPr/>
          <p:nvPr/>
        </p:nvSpPr>
        <p:spPr>
          <a:xfrm rot="16200000">
            <a:off x="5410200" y="4495800"/>
            <a:ext cx="1066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 rot="3153462">
            <a:off x="6373583" y="4396567"/>
            <a:ext cx="914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Width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6697282" y="5326037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63" name="Straight Arrow Connector 62"/>
          <p:cNvCxnSpPr>
            <a:stCxn id="60" idx="2"/>
            <a:endCxn id="50" idx="0"/>
          </p:cNvCxnSpPr>
          <p:nvPr/>
        </p:nvCxnSpPr>
        <p:spPr>
          <a:xfrm>
            <a:off x="6137291" y="3924300"/>
            <a:ext cx="883043" cy="14017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65" name="Straight Arrow Connector 64"/>
          <p:cNvCxnSpPr>
            <a:stCxn id="42" idx="2"/>
            <a:endCxn id="41" idx="0"/>
          </p:cNvCxnSpPr>
          <p:nvPr/>
        </p:nvCxnSpPr>
        <p:spPr>
          <a:xfrm flipH="1">
            <a:off x="1789365" y="2133600"/>
            <a:ext cx="2230984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66" name="Straight Arrow Connector 65"/>
          <p:cNvCxnSpPr>
            <a:stCxn id="42" idx="2"/>
            <a:endCxn id="60" idx="0"/>
          </p:cNvCxnSpPr>
          <p:nvPr/>
        </p:nvCxnSpPr>
        <p:spPr>
          <a:xfrm>
            <a:off x="4020349" y="2133600"/>
            <a:ext cx="2116942" cy="952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68" name="Straight Arrow Connector 67"/>
          <p:cNvCxnSpPr>
            <a:endCxn id="44" idx="0"/>
          </p:cNvCxnSpPr>
          <p:nvPr/>
        </p:nvCxnSpPr>
        <p:spPr>
          <a:xfrm flipH="1">
            <a:off x="5078820" y="3947331"/>
            <a:ext cx="1055280" cy="13949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69" name="Rectangle 68"/>
          <p:cNvSpPr/>
          <p:nvPr/>
        </p:nvSpPr>
        <p:spPr>
          <a:xfrm rot="18354396">
            <a:off x="4790888" y="4346755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 rot="20197999">
            <a:off x="1993067" y="2244823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XAxis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 rot="1429309">
            <a:off x="4719161" y="2248400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Y</a:t>
            </a:r>
            <a:r>
              <a:rPr lang="en-US" dirty="0" err="1" smtClean="0"/>
              <a:t>Axis</a:t>
            </a:r>
            <a:endParaRPr lang="en-US" dirty="0"/>
          </a:p>
        </p:txBody>
      </p:sp>
      <p:sp>
        <p:nvSpPr>
          <p:cNvPr id="75" name="Rectangle 74"/>
          <p:cNvSpPr/>
          <p:nvPr/>
        </p:nvSpPr>
        <p:spPr>
          <a:xfrm>
            <a:off x="1714631" y="6119269"/>
            <a:ext cx="5265484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Single Path to an Object (Node)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420696" y="3994811"/>
            <a:ext cx="1293935" cy="12629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7" name="Rectangle 46"/>
          <p:cNvSpPr/>
          <p:nvPr/>
        </p:nvSpPr>
        <p:spPr>
          <a:xfrm>
            <a:off x="190761" y="5342296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168678" y="2938831"/>
            <a:ext cx="4022322" cy="3004769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974597" y="2978734"/>
            <a:ext cx="1122871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Subtree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7" name="~PP363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103501"/>
      </p:ext>
    </p:extLst>
  </p:cSld>
  <p:clrMapOvr>
    <a:masterClrMapping/>
  </p:clrMapOvr>
  <p:transition advTm="1673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4" grpId="0" animBg="1"/>
      <p:bldP spid="3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Separation of Concerns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9600" y="1752600"/>
            <a:ext cx="76200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Make two pieces of code referring to each other different if one can be used  without the other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2973572"/>
            <a:ext cx="7620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 might want to keep the visitor code constant and vary the traverser code</a:t>
            </a:r>
          </a:p>
        </p:txBody>
      </p:sp>
      <p:sp>
        <p:nvSpPr>
          <p:cNvPr id="5" name="Rectangle 4"/>
          <p:cNvSpPr/>
          <p:nvPr/>
        </p:nvSpPr>
        <p:spPr>
          <a:xfrm>
            <a:off x="625549" y="5181600"/>
            <a:ext cx="76200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Do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we have to </a:t>
            </a:r>
            <a:r>
              <a:rPr lang="en-US" dirty="0">
                <a:latin typeface="Calibri" pitchFamily="34" charset="0"/>
                <a:cs typeface="Calibri" pitchFamily="34" charset="0"/>
              </a:rPr>
              <a:t>re-implement the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constant code in traverser for </a:t>
            </a:r>
            <a:r>
              <a:rPr lang="en-US" dirty="0">
                <a:latin typeface="Calibri" pitchFamily="34" charset="0"/>
                <a:cs typeface="Calibri" pitchFamily="34" charset="0"/>
              </a:rPr>
              <a:t>each kind of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visitor?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3607981"/>
            <a:ext cx="7620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 not have to re-implement the constant code visitor for each kind of traverser</a:t>
            </a:r>
          </a:p>
        </p:txBody>
      </p:sp>
      <p:sp>
        <p:nvSpPr>
          <p:cNvPr id="7" name="Rectangle 6"/>
          <p:cNvSpPr/>
          <p:nvPr/>
        </p:nvSpPr>
        <p:spPr>
          <a:xfrm>
            <a:off x="598967" y="4572000"/>
            <a:ext cx="7620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We might want to keep the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traverser code </a:t>
            </a:r>
            <a:r>
              <a:rPr lang="en-US" dirty="0">
                <a:latin typeface="Calibri" pitchFamily="34" charset="0"/>
                <a:cs typeface="Calibri" pitchFamily="34" charset="0"/>
              </a:rPr>
              <a:t>constant and vary the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visitor code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~PP323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5660563"/>
      </p:ext>
    </p:extLst>
  </p:cSld>
  <p:clrMapOvr>
    <a:masterClrMapping/>
  </p:clrMapOvr>
  <p:transition advTm="62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Repeating Constant Code</a:t>
            </a:r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36799" y="988152"/>
            <a:ext cx="8305800" cy="23083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magnifySubtree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(Component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magnify(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(!(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instanceof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Container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))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Container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aContainer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(Container)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Component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[] components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aContainer.getComponents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for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0;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components.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length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++)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magnifySubtree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(components[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]);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36799" y="3505200"/>
            <a:ext cx="8305800" cy="2554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colorSubtree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(Component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color(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(!(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instanceof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Container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))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Container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aContainer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(Container)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Component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[] components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aContainer.getComponents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for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0;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components.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length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++)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colorSubtree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(components[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]);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Times New Roman" pitchFamily="18" charset="0"/>
              </a:rPr>
              <a:t>}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1295399"/>
            <a:ext cx="1028700" cy="22860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733800"/>
            <a:ext cx="74295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0358" y="6059745"/>
            <a:ext cx="76200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Do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we have to </a:t>
            </a:r>
            <a:r>
              <a:rPr lang="en-US" dirty="0">
                <a:latin typeface="Calibri" pitchFamily="34" charset="0"/>
                <a:cs typeface="Calibri" pitchFamily="34" charset="0"/>
              </a:rPr>
              <a:t>re-implement the constant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code in traverser for </a:t>
            </a:r>
            <a:r>
              <a:rPr lang="en-US" dirty="0">
                <a:latin typeface="Calibri" pitchFamily="34" charset="0"/>
                <a:cs typeface="Calibri" pitchFamily="34" charset="0"/>
              </a:rPr>
              <a:t>each kind of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visitor?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0600" y="2514600"/>
            <a:ext cx="1828800" cy="22860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6884" y="4953000"/>
            <a:ext cx="1543916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48200" y="2743201"/>
            <a:ext cx="3810000" cy="4754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All other code remains constant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~PP156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64304"/>
      </p:ext>
    </p:extLst>
  </p:cSld>
  <p:clrMapOvr>
    <a:masterClrMapping/>
  </p:clrMapOvr>
  <p:transition advTm="3545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Switch approach: Specifying Visitor</a:t>
            </a:r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92743" y="1828800"/>
            <a:ext cx="8305800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enum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VisitOption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	MAGNIFY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	ANIMATED_MAGNIFY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	COLOR</a:t>
            </a:r>
            <a:endParaRPr lang="en-US" sz="1600" i="1" dirty="0">
              <a:solidFill>
                <a:srgbClr val="0000C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pic>
        <p:nvPicPr>
          <p:cNvPr id="5" name="~PP215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72624"/>
      </p:ext>
    </p:extLst>
  </p:cSld>
  <p:clrMapOvr>
    <a:masterClrMapping/>
  </p:clrMapOvr>
  <p:transition advTm="12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Visitor </a:t>
            </a:r>
            <a:r>
              <a:rPr lang="en-US" dirty="0" err="1" smtClean="0"/>
              <a:t>Enum</a:t>
            </a:r>
            <a:r>
              <a:rPr lang="en-US" dirty="0" smtClean="0"/>
              <a:t> Parameter</a:t>
            </a: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3762" y="990600"/>
            <a:ext cx="8473038" cy="5509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1600" b="1" dirty="0">
              <a:latin typeface="Courier New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traverseInOrder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(Component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VisitOption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aVisitOption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switch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aVisitOption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case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MAGNIFY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:</a:t>
            </a:r>
          </a:p>
          <a:p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    magnify(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break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case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ANIMATED_MAGNIFY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:</a:t>
            </a:r>
          </a:p>
          <a:p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animatedMagnify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break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case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COLOR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:</a:t>
            </a:r>
          </a:p>
          <a:p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    color(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break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(!(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instanceof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Container))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Container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aContainer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(Container)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[] components 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aContainer.getComponents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for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0;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components.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length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++) {</a:t>
            </a:r>
          </a:p>
          <a:p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traverseInOrder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(components[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], 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aVisitOption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>
              <a:cs typeface="Times New Roman" pitchFamily="18" charset="0"/>
            </a:endParaRPr>
          </a:p>
        </p:txBody>
      </p:sp>
      <p:pic>
        <p:nvPicPr>
          <p:cNvPr id="4" name="~PP105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07876"/>
      </p:ext>
    </p:extLst>
  </p:cSld>
  <p:clrMapOvr>
    <a:masterClrMapping/>
  </p:clrMapOvr>
  <p:transition advTm="23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Specifying Visitor </a:t>
            </a:r>
            <a:r>
              <a:rPr lang="en-US" dirty="0" err="1" smtClean="0"/>
              <a:t>Enum</a:t>
            </a:r>
            <a:r>
              <a:rPr lang="en-US" dirty="0" smtClean="0"/>
              <a:t> Option </a:t>
            </a: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20850" y="1600200"/>
            <a:ext cx="8305800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main(String[]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JFrame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aFrame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WindowTreeCreator.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createTree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Container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root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aFrame.getContentPane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traverseInOrder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(root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VisitOption.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COLOR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~PP340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0133"/>
      </p:ext>
    </p:extLst>
  </p:cSld>
  <p:clrMapOvr>
    <a:masterClrMapping/>
  </p:clrMapOvr>
  <p:transition advTm="6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Problem?</a:t>
            </a: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3762" y="990600"/>
            <a:ext cx="8473038" cy="5509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1600" dirty="0">
              <a:latin typeface="Courier New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traverseInOrder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(Component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          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VisitOption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aVisitOption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switch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aVisitOption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case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MAGNIFY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: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magnify(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break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case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ANIMATED_MAGNIFY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: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animatedMagnify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break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case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COLOR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: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color(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break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(!(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instanceof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Container))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Container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aContainer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(Container)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Component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[] components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aContainer.getComponents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for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0;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components.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length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++)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traverseInOrder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(components[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], 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aVisitOption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5943600"/>
            <a:ext cx="76200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Must change </a:t>
            </a:r>
            <a:r>
              <a:rPr lang="en-US" dirty="0" err="1" smtClean="0"/>
              <a:t>traverser</a:t>
            </a:r>
            <a:r>
              <a:rPr lang="en-US" dirty="0" smtClean="0"/>
              <a:t> or write new one for  unanticipated visitor</a:t>
            </a:r>
            <a:endParaRPr lang="en-US" dirty="0"/>
          </a:p>
        </p:txBody>
      </p:sp>
      <p:pic>
        <p:nvPicPr>
          <p:cNvPr id="6" name="~PP320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5948317"/>
      </p:ext>
    </p:extLst>
  </p:cSld>
  <p:clrMapOvr>
    <a:masterClrMapping/>
  </p:clrMapOvr>
  <p:transition advTm="81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495800" y="1066800"/>
            <a:ext cx="19050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Commmand</a:t>
            </a:r>
            <a:r>
              <a:rPr lang="en-US" dirty="0">
                <a:latin typeface="Calibri" pitchFamily="34" charset="0"/>
                <a:cs typeface="Calibri" pitchFamily="34" charset="0"/>
              </a:rPr>
              <a:t> (action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with </a:t>
            </a:r>
            <a:r>
              <a:rPr lang="en-US" dirty="0">
                <a:latin typeface="Calibri" pitchFamily="34" charset="0"/>
                <a:cs typeface="Calibri" pitchFamily="34" charset="0"/>
              </a:rPr>
              <a:t>target + parameters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Action vs. Command vs. Visitor Object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422571" y="1088571"/>
            <a:ext cx="150222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execute 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00800" y="1777218"/>
            <a:ext cx="2286000" cy="6611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Constructor (</a:t>
            </a:r>
            <a:r>
              <a:rPr lang="en-US" dirty="0" err="1"/>
              <a:t>targetObject</a:t>
            </a:r>
            <a:r>
              <a:rPr lang="en-US" dirty="0"/>
              <a:t>, </a:t>
            </a:r>
            <a:r>
              <a:rPr lang="en-US" dirty="0" err="1"/>
              <a:t>params</a:t>
            </a:r>
            <a:r>
              <a:rPr lang="en-US" dirty="0"/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8600" y="1066800"/>
            <a:ext cx="19050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Action Object (Method Object)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3601" y="1298637"/>
            <a:ext cx="2095500" cy="92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execute (</a:t>
            </a:r>
            <a:r>
              <a:rPr lang="en-US" dirty="0" err="1"/>
              <a:t>targetObject</a:t>
            </a:r>
            <a:r>
              <a:rPr lang="en-US" dirty="0"/>
              <a:t>, </a:t>
            </a:r>
            <a:r>
              <a:rPr lang="en-US" dirty="0" err="1"/>
              <a:t>params</a:t>
            </a:r>
            <a:r>
              <a:rPr lang="en-US" dirty="0"/>
              <a:t>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42899" y="3885644"/>
            <a:ext cx="3924301" cy="10450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Need an object that adds parameters to an action object and subtracts target object from command</a:t>
            </a:r>
            <a:endParaRPr lang="en-US" sz="1600" dirty="0"/>
          </a:p>
        </p:txBody>
      </p:sp>
      <p:sp>
        <p:nvSpPr>
          <p:cNvPr id="20" name="Rectangle 19"/>
          <p:cNvSpPr/>
          <p:nvPr/>
        </p:nvSpPr>
        <p:spPr>
          <a:xfrm>
            <a:off x="4711040" y="2844635"/>
            <a:ext cx="19050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Visitor (action with parameters)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37811" y="2866406"/>
            <a:ext cx="150222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execute </a:t>
            </a:r>
            <a:r>
              <a:rPr lang="en-US" dirty="0" smtClean="0"/>
              <a:t>(</a:t>
            </a:r>
            <a:r>
              <a:rPr lang="en-US" dirty="0" err="1" smtClean="0"/>
              <a:t>targetObject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616040" y="3555053"/>
            <a:ext cx="1524000" cy="6611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Constructor </a:t>
            </a:r>
            <a:r>
              <a:rPr lang="en-US" dirty="0" smtClean="0"/>
              <a:t>(</a:t>
            </a:r>
            <a:r>
              <a:rPr lang="en-US" dirty="0" err="1" smtClean="0"/>
              <a:t>params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42899" y="5089898"/>
            <a:ext cx="3924301" cy="9433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 smtClean="0"/>
              <a:t>Execute in </a:t>
            </a:r>
            <a:r>
              <a:rPr lang="en-US" sz="1600" dirty="0"/>
              <a:t>(a) command takes no </a:t>
            </a:r>
            <a:r>
              <a:rPr lang="en-US" sz="1600" dirty="0" err="1"/>
              <a:t>params</a:t>
            </a:r>
            <a:r>
              <a:rPr lang="en-US" sz="1600" dirty="0"/>
              <a:t>, (b) action takes target object and </a:t>
            </a:r>
            <a:r>
              <a:rPr lang="en-US" sz="1600" dirty="0" err="1"/>
              <a:t>params</a:t>
            </a:r>
            <a:r>
              <a:rPr lang="en-US" sz="1600" dirty="0"/>
              <a:t>, (c) visitor takes target object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04261" y="4495800"/>
            <a:ext cx="3467100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Constructor in (a) command takes target and </a:t>
            </a:r>
            <a:r>
              <a:rPr lang="en-US" dirty="0" err="1"/>
              <a:t>params</a:t>
            </a:r>
            <a:r>
              <a:rPr lang="en-US" dirty="0"/>
              <a:t>, (b) action takes no </a:t>
            </a:r>
            <a:r>
              <a:rPr lang="en-US" dirty="0" err="1"/>
              <a:t>params</a:t>
            </a:r>
            <a:r>
              <a:rPr lang="en-US" dirty="0"/>
              <a:t>, and (c) visitor takes </a:t>
            </a:r>
            <a:r>
              <a:rPr lang="en-US" dirty="0" err="1"/>
              <a:t>params</a:t>
            </a:r>
            <a:r>
              <a:rPr lang="en-US" dirty="0"/>
              <a:t> as arguments.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15189" y="2664959"/>
            <a:ext cx="3924301" cy="10450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Need an object that allows the same method to be executed on different nodes of a tree</a:t>
            </a:r>
            <a:endParaRPr lang="en-US" sz="1600" dirty="0"/>
          </a:p>
        </p:txBody>
      </p:sp>
      <p:pic>
        <p:nvPicPr>
          <p:cNvPr id="18" name="~PP249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5364166"/>
      </p:ext>
    </p:extLst>
  </p:cSld>
  <p:clrMapOvr>
    <a:masterClrMapping/>
  </p:clrMapOvr>
  <p:transition advTm="3105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  <p:bldP spid="29" grpId="0" animBg="1"/>
      <p:bldP spid="30" grpId="0" animBg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Visitor Object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57200" y="1752600"/>
            <a:ext cx="35814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Provides a execute operation to  perform some embedded operation.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0273" y="3152840"/>
            <a:ext cx="35814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The execute operation takes target object as argument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711040" y="2844635"/>
            <a:ext cx="19050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Visitor (action with parameters)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37811" y="2866406"/>
            <a:ext cx="150222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e</a:t>
            </a:r>
            <a:r>
              <a:rPr lang="en-US" dirty="0" smtClean="0"/>
              <a:t>xecute (</a:t>
            </a:r>
            <a:r>
              <a:rPr lang="en-US" dirty="0" err="1" smtClean="0"/>
              <a:t>targetObject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616040" y="3555053"/>
            <a:ext cx="1524000" cy="6611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Constructor </a:t>
            </a:r>
            <a:r>
              <a:rPr lang="en-US" dirty="0" smtClean="0"/>
              <a:t>(</a:t>
            </a:r>
            <a:r>
              <a:rPr lang="en-US" dirty="0" err="1" smtClean="0"/>
              <a:t>params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36418" y="4216235"/>
            <a:ext cx="35814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Called visit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637811" y="2892630"/>
            <a:ext cx="150222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v</a:t>
            </a:r>
            <a:r>
              <a:rPr lang="en-US" dirty="0" smtClean="0"/>
              <a:t>isit (</a:t>
            </a:r>
            <a:r>
              <a:rPr lang="en-US" dirty="0" err="1" smtClean="0"/>
              <a:t>targetObject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0" name="~PP366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4084177"/>
      </p:ext>
    </p:extLst>
  </p:cSld>
  <p:clrMapOvr>
    <a:masterClrMapping/>
  </p:clrMapOvr>
  <p:transition advTm="17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32" grpId="0" animBg="1"/>
      <p:bldP spid="3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 Visitor</a:t>
            </a: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66800" y="1219200"/>
            <a:ext cx="5577438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ComponentVisitor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visit(Component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57200" y="2362200"/>
            <a:ext cx="7848600" cy="280076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AComponentMagnifier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ComponentVisitor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magnification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AComponentMagnifier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aMagnification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magnification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aMagnification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visit(Component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Dimension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aComponentSize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aComponent.getSize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aComponent.setSize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aComponentSize.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width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magnification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aComponentSize.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magnification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cs typeface="Times New Roman" pitchFamily="18" charset="0"/>
            </a:endParaRPr>
          </a:p>
        </p:txBody>
      </p:sp>
      <p:pic>
        <p:nvPicPr>
          <p:cNvPr id="7" name="~PP130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3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 Visitor</a:t>
            </a: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66800" y="1219200"/>
            <a:ext cx="5577438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ComponentVisitor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visit(Component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57200" y="2362200"/>
            <a:ext cx="7848600" cy="23083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AComponentColorer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ComponentVisitor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Color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color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AComponentColorer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(Color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aColor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color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aColor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visit(Component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aComponent.setBackground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color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cs typeface="Times New Roman" pitchFamily="18" charset="0"/>
            </a:endParaRPr>
          </a:p>
        </p:txBody>
      </p:sp>
      <p:pic>
        <p:nvPicPr>
          <p:cNvPr id="7" name="~PP56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WindowTreeCreator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990600"/>
            <a:ext cx="8275638" cy="3962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JFrame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createTree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{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frame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JFrame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JSplitPane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splitPane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JSplitPane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splitPane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leftPanel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rightPanel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splitPane.setLeftComponent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leftPanel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splitPane.setRightComponent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rightPanel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JTextField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textField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JTextField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"Edit me"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leftPanel.add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textField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JButton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button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JButton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"Press me"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rightPanel.add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(button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frame.setSize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(200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100);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frame.setVisible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return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frame;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212555"/>
            <a:ext cx="19050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52400" y="5593555"/>
            <a:ext cx="1066801" cy="3857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J</a:t>
            </a:r>
            <a:r>
              <a:rPr lang="en-US" sz="1600" dirty="0" err="1" smtClean="0"/>
              <a:t>Frame</a:t>
            </a:r>
            <a:endParaRPr lang="en-US" sz="1600" dirty="0"/>
          </a:p>
        </p:txBody>
      </p:sp>
      <p:sp>
        <p:nvSpPr>
          <p:cNvPr id="20" name="Rectangle 19"/>
          <p:cNvSpPr/>
          <p:nvPr/>
        </p:nvSpPr>
        <p:spPr>
          <a:xfrm>
            <a:off x="1600200" y="5553075"/>
            <a:ext cx="1313595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JSplitPane</a:t>
            </a:r>
            <a:endParaRPr lang="en-US" sz="1600" dirty="0"/>
          </a:p>
        </p:txBody>
      </p:sp>
      <p:sp>
        <p:nvSpPr>
          <p:cNvPr id="21" name="Rectangle 20"/>
          <p:cNvSpPr/>
          <p:nvPr/>
        </p:nvSpPr>
        <p:spPr>
          <a:xfrm>
            <a:off x="3258405" y="5105400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JPanel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3294799" y="5929313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JPanel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5029200" y="5091464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JTextField</a:t>
            </a:r>
            <a:endParaRPr lang="en-US" sz="1600" dirty="0"/>
          </a:p>
        </p:txBody>
      </p:sp>
      <p:sp>
        <p:nvSpPr>
          <p:cNvPr id="24" name="Rectangle 23"/>
          <p:cNvSpPr/>
          <p:nvPr/>
        </p:nvSpPr>
        <p:spPr>
          <a:xfrm>
            <a:off x="5087205" y="5884068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JButton</a:t>
            </a:r>
            <a:endParaRPr lang="en-US" sz="1600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232634" y="5782031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608394" y="5286762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635903" y="6093618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28" name="Straight Arrow Connector 27"/>
          <p:cNvCxnSpPr>
            <a:endCxn id="21" idx="1"/>
          </p:cNvCxnSpPr>
          <p:nvPr/>
        </p:nvCxnSpPr>
        <p:spPr>
          <a:xfrm flipV="1">
            <a:off x="2964050" y="5303044"/>
            <a:ext cx="294355" cy="466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46315" y="5759091"/>
            <a:ext cx="348484" cy="4059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pic>
        <p:nvPicPr>
          <p:cNvPr id="16" name="~PP53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90795"/>
      </p:ext>
    </p:extLst>
  </p:cSld>
  <p:clrMapOvr>
    <a:masterClrMapping/>
  </p:clrMapOvr>
  <p:transition advTm="459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Visitor as Method Parameter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13762" y="1143000"/>
            <a:ext cx="8473038" cy="280076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1600" dirty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traversePreOrder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(Component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			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ComponentVisitor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aVisitor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aVisitor.visit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(!(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instanceof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Container))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Container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aContainer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(Container)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Component[] components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aContainer.getComponents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for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0;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&lt;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components.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length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traversePreOrder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(components[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],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aVisitor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cs typeface="Times New Roman" pitchFamily="18" charset="0"/>
            </a:endParaRPr>
          </a:p>
        </p:txBody>
      </p:sp>
      <p:pic>
        <p:nvPicPr>
          <p:cNvPr id="4" name="~PP334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13519"/>
      </p:ext>
    </p:extLst>
  </p:cSld>
  <p:clrMapOvr>
    <a:masterClrMapping/>
  </p:clrMapOvr>
  <p:transition advTm="47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of Visitor Pattern</a:t>
            </a:r>
          </a:p>
        </p:txBody>
      </p:sp>
      <p:sp>
        <p:nvSpPr>
          <p:cNvPr id="151556" name="Rectangle 4"/>
          <p:cNvSpPr>
            <a:spLocks noChangeArrowheads="1"/>
          </p:cNvSpPr>
          <p:nvPr/>
        </p:nvSpPr>
        <p:spPr bwMode="auto">
          <a:xfrm>
            <a:off x="990600" y="2133600"/>
            <a:ext cx="1219200" cy="533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990600" y="1104900"/>
            <a:ext cx="2209800" cy="647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Component</a:t>
            </a:r>
            <a:endParaRPr lang="en-US" dirty="0"/>
          </a:p>
        </p:txBody>
      </p:sp>
      <p:sp>
        <p:nvSpPr>
          <p:cNvPr id="151558" name="Line 6"/>
          <p:cNvSpPr>
            <a:spLocks noChangeShapeType="1"/>
          </p:cNvSpPr>
          <p:nvPr/>
        </p:nvSpPr>
        <p:spPr bwMode="auto">
          <a:xfrm flipH="1">
            <a:off x="1295400" y="1752600"/>
            <a:ext cx="838200" cy="990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457200" y="2743200"/>
            <a:ext cx="12954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Component</a:t>
            </a:r>
            <a:endParaRPr lang="en-US" dirty="0"/>
          </a:p>
        </p:txBody>
      </p:sp>
      <p:sp>
        <p:nvSpPr>
          <p:cNvPr id="151560" name="Text Box 8"/>
          <p:cNvSpPr txBox="1">
            <a:spLocks noChangeArrowheads="1"/>
          </p:cNvSpPr>
          <p:nvPr/>
        </p:nvSpPr>
        <p:spPr bwMode="auto">
          <a:xfrm>
            <a:off x="2514600" y="2743200"/>
            <a:ext cx="12954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Component</a:t>
            </a:r>
            <a:endParaRPr lang="en-US" dirty="0"/>
          </a:p>
        </p:txBody>
      </p:sp>
      <p:sp>
        <p:nvSpPr>
          <p:cNvPr id="151561" name="Line 9"/>
          <p:cNvSpPr>
            <a:spLocks noChangeShapeType="1"/>
          </p:cNvSpPr>
          <p:nvPr/>
        </p:nvSpPr>
        <p:spPr bwMode="auto">
          <a:xfrm>
            <a:off x="2209800" y="1752600"/>
            <a:ext cx="990600" cy="990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1563" name="Text Box 11"/>
          <p:cNvSpPr txBox="1">
            <a:spLocks noChangeArrowheads="1"/>
          </p:cNvSpPr>
          <p:nvPr/>
        </p:nvSpPr>
        <p:spPr bwMode="auto">
          <a:xfrm>
            <a:off x="1314450" y="3669268"/>
            <a:ext cx="1562100" cy="6741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Component Visitor</a:t>
            </a:r>
            <a:endParaRPr lang="en-US" dirty="0"/>
          </a:p>
        </p:txBody>
      </p:sp>
      <p:sp>
        <p:nvSpPr>
          <p:cNvPr id="151564" name="Text Box 12"/>
          <p:cNvSpPr txBox="1">
            <a:spLocks noChangeArrowheads="1"/>
          </p:cNvSpPr>
          <p:nvPr/>
        </p:nvSpPr>
        <p:spPr bwMode="auto">
          <a:xfrm>
            <a:off x="304800" y="5105400"/>
            <a:ext cx="16002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err="1"/>
              <a:t>AComponent</a:t>
            </a:r>
            <a:r>
              <a:rPr lang="en-US" dirty="0"/>
              <a:t> </a:t>
            </a:r>
            <a:r>
              <a:rPr lang="en-US" dirty="0" err="1"/>
              <a:t>Colorer</a:t>
            </a:r>
            <a:endParaRPr lang="en-US" dirty="0"/>
          </a:p>
        </p:txBody>
      </p:sp>
      <p:sp>
        <p:nvSpPr>
          <p:cNvPr id="151565" name="Line 13"/>
          <p:cNvSpPr>
            <a:spLocks noChangeShapeType="1"/>
          </p:cNvSpPr>
          <p:nvPr/>
        </p:nvSpPr>
        <p:spPr bwMode="auto">
          <a:xfrm flipV="1">
            <a:off x="1219200" y="4343400"/>
            <a:ext cx="914400" cy="7620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1567" name="Text Box 15"/>
          <p:cNvSpPr txBox="1">
            <a:spLocks noChangeArrowheads="1"/>
          </p:cNvSpPr>
          <p:nvPr/>
        </p:nvSpPr>
        <p:spPr bwMode="auto">
          <a:xfrm>
            <a:off x="2514600" y="5105400"/>
            <a:ext cx="16002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err="1" smtClean="0"/>
              <a:t>AComponent</a:t>
            </a:r>
            <a:r>
              <a:rPr lang="en-US" dirty="0" smtClean="0"/>
              <a:t> Magnifier</a:t>
            </a:r>
            <a:endParaRPr lang="en-US" dirty="0"/>
          </a:p>
        </p:txBody>
      </p:sp>
      <p:sp>
        <p:nvSpPr>
          <p:cNvPr id="151569" name="Line 17"/>
          <p:cNvSpPr>
            <a:spLocks noChangeShapeType="1"/>
          </p:cNvSpPr>
          <p:nvPr/>
        </p:nvSpPr>
        <p:spPr bwMode="auto">
          <a:xfrm flipH="1" flipV="1">
            <a:off x="3200400" y="1524000"/>
            <a:ext cx="3048000" cy="1981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1570" name="Line 18"/>
          <p:cNvSpPr>
            <a:spLocks noChangeShapeType="1"/>
          </p:cNvSpPr>
          <p:nvPr/>
        </p:nvSpPr>
        <p:spPr bwMode="auto">
          <a:xfrm flipH="1">
            <a:off x="4895850" y="3581400"/>
            <a:ext cx="1352550" cy="457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1572" name="Line 20"/>
          <p:cNvSpPr>
            <a:spLocks noChangeShapeType="1"/>
          </p:cNvSpPr>
          <p:nvPr/>
        </p:nvSpPr>
        <p:spPr bwMode="auto">
          <a:xfrm flipH="1" flipV="1">
            <a:off x="3200400" y="1524000"/>
            <a:ext cx="2895600" cy="990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1573" name="Line 21"/>
          <p:cNvSpPr>
            <a:spLocks noChangeShapeType="1"/>
          </p:cNvSpPr>
          <p:nvPr/>
        </p:nvSpPr>
        <p:spPr bwMode="auto">
          <a:xfrm flipH="1">
            <a:off x="4895850" y="2590800"/>
            <a:ext cx="1200150" cy="1447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1574" name="Text Box 22"/>
          <p:cNvSpPr txBox="1">
            <a:spLocks noChangeArrowheads="1"/>
          </p:cNvSpPr>
          <p:nvPr/>
        </p:nvSpPr>
        <p:spPr bwMode="auto">
          <a:xfrm>
            <a:off x="6248400" y="3352800"/>
            <a:ext cx="2209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err="1"/>
              <a:t>traversePostOrder</a:t>
            </a:r>
            <a:r>
              <a:rPr lang="en-US" dirty="0"/>
              <a:t>()</a:t>
            </a:r>
          </a:p>
        </p:txBody>
      </p:sp>
      <p:sp>
        <p:nvSpPr>
          <p:cNvPr id="151575" name="Text Box 23"/>
          <p:cNvSpPr txBox="1">
            <a:spLocks noChangeArrowheads="1"/>
          </p:cNvSpPr>
          <p:nvPr/>
        </p:nvSpPr>
        <p:spPr bwMode="auto">
          <a:xfrm>
            <a:off x="6172200" y="2343834"/>
            <a:ext cx="22860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err="1"/>
              <a:t>traversePreorder</a:t>
            </a:r>
            <a:r>
              <a:rPr lang="en-US" dirty="0"/>
              <a:t>()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2876550" y="3777734"/>
            <a:ext cx="20193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visit(Component)</a:t>
            </a:r>
            <a:endParaRPr lang="en-US" dirty="0"/>
          </a:p>
        </p:txBody>
      </p:sp>
      <p:sp>
        <p:nvSpPr>
          <p:cNvPr id="31" name="Line 16"/>
          <p:cNvSpPr>
            <a:spLocks noChangeShapeType="1"/>
          </p:cNvSpPr>
          <p:nvPr/>
        </p:nvSpPr>
        <p:spPr bwMode="auto">
          <a:xfrm flipH="1" flipV="1">
            <a:off x="2209800" y="4343400"/>
            <a:ext cx="1219200" cy="7620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720564" y="1863318"/>
            <a:ext cx="794036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HAS-A</a:t>
            </a:r>
            <a:endParaRPr lang="en-US" sz="1400" dirty="0"/>
          </a:p>
        </p:txBody>
      </p:sp>
      <p:sp>
        <p:nvSpPr>
          <p:cNvPr id="27" name="Rectangle 26"/>
          <p:cNvSpPr/>
          <p:nvPr/>
        </p:nvSpPr>
        <p:spPr>
          <a:xfrm>
            <a:off x="1911060" y="4485553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28" name="Rectangle 27"/>
          <p:cNvSpPr/>
          <p:nvPr/>
        </p:nvSpPr>
        <p:spPr>
          <a:xfrm>
            <a:off x="3771900" y="1790700"/>
            <a:ext cx="6858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Calls</a:t>
            </a:r>
            <a:endParaRPr lang="en-US" sz="1400" dirty="0"/>
          </a:p>
        </p:txBody>
      </p:sp>
      <p:sp>
        <p:nvSpPr>
          <p:cNvPr id="30" name="Rectangle 29"/>
          <p:cNvSpPr/>
          <p:nvPr/>
        </p:nvSpPr>
        <p:spPr>
          <a:xfrm>
            <a:off x="4895850" y="3663434"/>
            <a:ext cx="6858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Calls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4038600" y="910936"/>
            <a:ext cx="21336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A tree with some node type (Component)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172200" y="3898468"/>
            <a:ext cx="2362200" cy="8259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A visit method with node type as argument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324600" y="897224"/>
            <a:ext cx="2362200" cy="11220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Traversing caller(s) of visitor method oblivious to its implementation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134100" y="5105400"/>
            <a:ext cx="2362200" cy="8259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Implementations of visitor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196936" y="5957672"/>
            <a:ext cx="2362200" cy="8259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Clients choosing the visitor object passed to traverses</a:t>
            </a:r>
            <a:endParaRPr lang="en-US" dirty="0"/>
          </a:p>
        </p:txBody>
      </p:sp>
      <p:pic>
        <p:nvPicPr>
          <p:cNvPr id="37" name="~PP78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2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51556" grpId="0"/>
      <p:bldP spid="151557" grpId="0" animBg="1"/>
      <p:bldP spid="151558" grpId="0" animBg="1"/>
      <p:bldP spid="151559" grpId="0" animBg="1"/>
      <p:bldP spid="151560" grpId="0" animBg="1"/>
      <p:bldP spid="151561" grpId="0" animBg="1"/>
      <p:bldP spid="151563" grpId="0" animBg="1"/>
      <p:bldP spid="151564" grpId="0" animBg="1"/>
      <p:bldP spid="151565" grpId="0" animBg="1"/>
      <p:bldP spid="151567" grpId="0" animBg="1"/>
      <p:bldP spid="151569" grpId="0" animBg="1"/>
      <p:bldP spid="151570" grpId="0" animBg="1"/>
      <p:bldP spid="151572" grpId="0" animBg="1"/>
      <p:bldP spid="151573" grpId="0" animBg="1"/>
      <p:bldP spid="151574" grpId="0" animBg="1"/>
      <p:bldP spid="151575" grpId="0" animBg="1"/>
      <p:bldP spid="29" grpId="0" animBg="1"/>
      <p:bldP spid="31" grpId="0" animBg="1"/>
      <p:bldP spid="26" grpId="0" animBg="1"/>
      <p:bldP spid="27" grpId="0" animBg="1"/>
      <p:bldP spid="28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 Visitor Pattern</a:t>
            </a:r>
            <a:endParaRPr lang="en-US" dirty="0"/>
          </a:p>
        </p:txBody>
      </p:sp>
      <p:sp>
        <p:nvSpPr>
          <p:cNvPr id="151556" name="Rectangle 4"/>
          <p:cNvSpPr>
            <a:spLocks noChangeArrowheads="1"/>
          </p:cNvSpPr>
          <p:nvPr/>
        </p:nvSpPr>
        <p:spPr bwMode="auto">
          <a:xfrm>
            <a:off x="990600" y="2133600"/>
            <a:ext cx="1219200" cy="533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1558" name="Line 6"/>
          <p:cNvSpPr>
            <a:spLocks noChangeShapeType="1"/>
          </p:cNvSpPr>
          <p:nvPr/>
        </p:nvSpPr>
        <p:spPr bwMode="auto">
          <a:xfrm flipH="1">
            <a:off x="1295400" y="1752600"/>
            <a:ext cx="838200" cy="990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1561" name="Line 9"/>
          <p:cNvSpPr>
            <a:spLocks noChangeShapeType="1"/>
          </p:cNvSpPr>
          <p:nvPr/>
        </p:nvSpPr>
        <p:spPr bwMode="auto">
          <a:xfrm>
            <a:off x="2209800" y="1752600"/>
            <a:ext cx="990600" cy="990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1563" name="Text Box 11"/>
          <p:cNvSpPr txBox="1">
            <a:spLocks noChangeArrowheads="1"/>
          </p:cNvSpPr>
          <p:nvPr/>
        </p:nvSpPr>
        <p:spPr bwMode="auto">
          <a:xfrm>
            <a:off x="1314450" y="3669268"/>
            <a:ext cx="1562100" cy="6741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Node Visitor</a:t>
            </a:r>
            <a:endParaRPr lang="en-US" dirty="0"/>
          </a:p>
        </p:txBody>
      </p:sp>
      <p:sp>
        <p:nvSpPr>
          <p:cNvPr id="151564" name="Text Box 12"/>
          <p:cNvSpPr txBox="1">
            <a:spLocks noChangeArrowheads="1"/>
          </p:cNvSpPr>
          <p:nvPr/>
        </p:nvSpPr>
        <p:spPr bwMode="auto">
          <a:xfrm>
            <a:off x="304800" y="5105400"/>
            <a:ext cx="16002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smtClean="0"/>
              <a:t>ANodeVisitor1</a:t>
            </a:r>
            <a:endParaRPr lang="en-US" dirty="0"/>
          </a:p>
        </p:txBody>
      </p:sp>
      <p:sp>
        <p:nvSpPr>
          <p:cNvPr id="151565" name="Line 13"/>
          <p:cNvSpPr>
            <a:spLocks noChangeShapeType="1"/>
          </p:cNvSpPr>
          <p:nvPr/>
        </p:nvSpPr>
        <p:spPr bwMode="auto">
          <a:xfrm flipV="1">
            <a:off x="1219200" y="4343400"/>
            <a:ext cx="914400" cy="7620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1567" name="Text Box 15"/>
          <p:cNvSpPr txBox="1">
            <a:spLocks noChangeArrowheads="1"/>
          </p:cNvSpPr>
          <p:nvPr/>
        </p:nvSpPr>
        <p:spPr bwMode="auto">
          <a:xfrm>
            <a:off x="2514600" y="5105400"/>
            <a:ext cx="16002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smtClean="0"/>
              <a:t>ANodeVisitor2</a:t>
            </a:r>
            <a:endParaRPr lang="en-US" dirty="0"/>
          </a:p>
        </p:txBody>
      </p:sp>
      <p:sp>
        <p:nvSpPr>
          <p:cNvPr id="151569" name="Line 17"/>
          <p:cNvSpPr>
            <a:spLocks noChangeShapeType="1"/>
          </p:cNvSpPr>
          <p:nvPr/>
        </p:nvSpPr>
        <p:spPr bwMode="auto">
          <a:xfrm flipH="1" flipV="1">
            <a:off x="3200400" y="1524000"/>
            <a:ext cx="3048000" cy="1981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1570" name="Line 18"/>
          <p:cNvSpPr>
            <a:spLocks noChangeShapeType="1"/>
          </p:cNvSpPr>
          <p:nvPr/>
        </p:nvSpPr>
        <p:spPr bwMode="auto">
          <a:xfrm flipH="1">
            <a:off x="4895850" y="3581400"/>
            <a:ext cx="1352550" cy="457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1572" name="Line 20"/>
          <p:cNvSpPr>
            <a:spLocks noChangeShapeType="1"/>
          </p:cNvSpPr>
          <p:nvPr/>
        </p:nvSpPr>
        <p:spPr bwMode="auto">
          <a:xfrm flipH="1" flipV="1">
            <a:off x="3200400" y="1524000"/>
            <a:ext cx="2895600" cy="990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1573" name="Line 21"/>
          <p:cNvSpPr>
            <a:spLocks noChangeShapeType="1"/>
          </p:cNvSpPr>
          <p:nvPr/>
        </p:nvSpPr>
        <p:spPr bwMode="auto">
          <a:xfrm flipH="1">
            <a:off x="4895850" y="2590800"/>
            <a:ext cx="1200150" cy="1447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2876550" y="3777734"/>
            <a:ext cx="20193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visit(</a:t>
            </a:r>
            <a:r>
              <a:rPr lang="en-US" dirty="0" err="1" smtClean="0"/>
              <a:t>NodeType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1" name="Line 16"/>
          <p:cNvSpPr>
            <a:spLocks noChangeShapeType="1"/>
          </p:cNvSpPr>
          <p:nvPr/>
        </p:nvSpPr>
        <p:spPr bwMode="auto">
          <a:xfrm flipH="1" flipV="1">
            <a:off x="2209800" y="4343400"/>
            <a:ext cx="1219200" cy="7620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720564" y="1863318"/>
            <a:ext cx="794036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HAS-A</a:t>
            </a:r>
            <a:endParaRPr lang="en-US" sz="1400" dirty="0"/>
          </a:p>
        </p:txBody>
      </p:sp>
      <p:sp>
        <p:nvSpPr>
          <p:cNvPr id="27" name="Rectangle 26"/>
          <p:cNvSpPr/>
          <p:nvPr/>
        </p:nvSpPr>
        <p:spPr>
          <a:xfrm>
            <a:off x="1911060" y="4485553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28" name="Rectangle 27"/>
          <p:cNvSpPr/>
          <p:nvPr/>
        </p:nvSpPr>
        <p:spPr>
          <a:xfrm>
            <a:off x="3771900" y="1790700"/>
            <a:ext cx="6858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Calls</a:t>
            </a:r>
            <a:endParaRPr lang="en-US" sz="1400" dirty="0"/>
          </a:p>
        </p:txBody>
      </p:sp>
      <p:sp>
        <p:nvSpPr>
          <p:cNvPr id="30" name="Rectangle 29"/>
          <p:cNvSpPr/>
          <p:nvPr/>
        </p:nvSpPr>
        <p:spPr>
          <a:xfrm>
            <a:off x="4895850" y="3663434"/>
            <a:ext cx="6858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Calls</a:t>
            </a:r>
            <a:endParaRPr lang="en-US" sz="1400" dirty="0"/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990600" y="1104900"/>
            <a:ext cx="2209800" cy="647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err="1" smtClean="0"/>
              <a:t>NodeType</a:t>
            </a:r>
            <a:endParaRPr lang="en-US" dirty="0"/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457200" y="2743200"/>
            <a:ext cx="12954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err="1" smtClean="0"/>
              <a:t>NodeType</a:t>
            </a:r>
            <a:endParaRPr lang="en-US" dirty="0"/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2514600" y="2743200"/>
            <a:ext cx="12954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err="1" smtClean="0"/>
              <a:t>NodeType</a:t>
            </a:r>
            <a:endParaRPr lang="en-US" dirty="0"/>
          </a:p>
        </p:txBody>
      </p:sp>
      <p:sp>
        <p:nvSpPr>
          <p:cNvPr id="35" name="Text Box 22"/>
          <p:cNvSpPr txBox="1">
            <a:spLocks noChangeArrowheads="1"/>
          </p:cNvSpPr>
          <p:nvPr/>
        </p:nvSpPr>
        <p:spPr bwMode="auto">
          <a:xfrm>
            <a:off x="6248400" y="3352800"/>
            <a:ext cx="2209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Traverser Method 2</a:t>
            </a:r>
            <a:endParaRPr lang="en-US" dirty="0"/>
          </a:p>
        </p:txBody>
      </p:sp>
      <p:sp>
        <p:nvSpPr>
          <p:cNvPr id="36" name="Text Box 23"/>
          <p:cNvSpPr txBox="1">
            <a:spLocks noChangeArrowheads="1"/>
          </p:cNvSpPr>
          <p:nvPr/>
        </p:nvSpPr>
        <p:spPr bwMode="auto">
          <a:xfrm>
            <a:off x="6172200" y="2343834"/>
            <a:ext cx="22860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Traverser Method 1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4038600" y="910936"/>
            <a:ext cx="21336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A tree with some node type (Component)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172200" y="3898468"/>
            <a:ext cx="2362200" cy="8259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A visit method with node type as argument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324600" y="897224"/>
            <a:ext cx="2362200" cy="11220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Traversing caller(s) of visitor method oblivious to its implementation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134100" y="5105400"/>
            <a:ext cx="2362200" cy="8259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Implementations of visitor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196936" y="5957672"/>
            <a:ext cx="2362200" cy="8259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Clients choosing the visitor object passed to traverses</a:t>
            </a:r>
            <a:endParaRPr lang="en-US" dirty="0"/>
          </a:p>
        </p:txBody>
      </p:sp>
      <p:pic>
        <p:nvPicPr>
          <p:cNvPr id="37" name="~PP398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59758"/>
      </p:ext>
    </p:extLst>
  </p:cSld>
  <p:clrMapOvr>
    <a:masterClrMapping/>
  </p:clrMapOvr>
  <p:transition advTm="317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Everyday Visitor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Compiler visitors for:</a:t>
            </a:r>
          </a:p>
          <a:p>
            <a:pPr lvl="1"/>
            <a:r>
              <a:rPr lang="en-US" dirty="0" smtClean="0"/>
              <a:t>Formatting  program elements</a:t>
            </a:r>
          </a:p>
          <a:p>
            <a:pPr lvl="1"/>
            <a:r>
              <a:rPr lang="en-US" dirty="0" smtClean="0"/>
              <a:t>Refactoring program elements</a:t>
            </a:r>
          </a:p>
          <a:p>
            <a:pPr lvl="1"/>
            <a:r>
              <a:rPr lang="en-US" dirty="0" smtClean="0"/>
              <a:t>Compiling program elements.</a:t>
            </a:r>
          </a:p>
          <a:p>
            <a:r>
              <a:rPr lang="en-US" dirty="0" err="1" smtClean="0"/>
              <a:t>ObjectEditor</a:t>
            </a:r>
            <a:r>
              <a:rPr lang="en-US" dirty="0" smtClean="0"/>
              <a:t> visitors for:</a:t>
            </a:r>
          </a:p>
          <a:p>
            <a:pPr lvl="1"/>
            <a:r>
              <a:rPr lang="en-US" dirty="0" smtClean="0"/>
              <a:t>Attaching widgets to object components.</a:t>
            </a:r>
          </a:p>
          <a:p>
            <a:pPr lvl="1"/>
            <a:r>
              <a:rPr lang="en-US" dirty="0" smtClean="0"/>
              <a:t>Registering listeners of object components.</a:t>
            </a:r>
          </a:p>
          <a:p>
            <a:pPr lvl="1"/>
            <a:r>
              <a:rPr lang="en-US" dirty="0" smtClean="0"/>
              <a:t>Printing a textual representation of object components.</a:t>
            </a:r>
          </a:p>
          <a:p>
            <a:pPr lvl="1"/>
            <a:endParaRPr lang="en-US" dirty="0"/>
          </a:p>
        </p:txBody>
      </p:sp>
      <p:pic>
        <p:nvPicPr>
          <p:cNvPr id="4" name="~PP142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127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/>
              <a:t>Visitor Pattern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848600" cy="5715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800" dirty="0"/>
              <a:t>Some c</a:t>
            </a:r>
            <a:r>
              <a:rPr lang="en-US" sz="1800" dirty="0" smtClean="0"/>
              <a:t>omposite  tree with noted of type &lt;T&gt; </a:t>
            </a: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/>
              <a:t>Visitor interface</a:t>
            </a:r>
            <a:r>
              <a:rPr lang="en-US" sz="2000" dirty="0"/>
              <a:t> </a:t>
            </a:r>
            <a:r>
              <a:rPr lang="en-US" sz="2000" dirty="0" smtClean="0"/>
              <a:t> with visitor method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/>
              <a:t>interface </a:t>
            </a:r>
            <a:r>
              <a:rPr lang="en-US" sz="1600" b="1" dirty="0" smtClean="0"/>
              <a:t>&lt;</a:t>
            </a:r>
            <a:r>
              <a:rPr lang="en-US" sz="1600" dirty="0" err="1" smtClean="0"/>
              <a:t>VisitorInterface</a:t>
            </a:r>
            <a:r>
              <a:rPr lang="en-US" sz="1600" dirty="0" smtClean="0"/>
              <a:t>&gt; </a:t>
            </a:r>
            <a:r>
              <a:rPr lang="en-US" sz="1600" dirty="0"/>
              <a:t>{</a:t>
            </a:r>
            <a:r>
              <a:rPr lang="en-US" sz="1600" b="1" dirty="0"/>
              <a:t>public</a:t>
            </a:r>
            <a:r>
              <a:rPr lang="en-US" sz="1600" dirty="0"/>
              <a:t> </a:t>
            </a:r>
            <a:r>
              <a:rPr lang="en-US" sz="1600" dirty="0" smtClean="0"/>
              <a:t>&lt;</a:t>
            </a:r>
            <a:r>
              <a:rPr lang="en-US" sz="1600" dirty="0" err="1" smtClean="0"/>
              <a:t>SomeType</a:t>
            </a:r>
            <a:r>
              <a:rPr lang="en-US" sz="1600" dirty="0" smtClean="0"/>
              <a:t>&gt; &lt;</a:t>
            </a:r>
            <a:r>
              <a:rPr lang="en-US" sz="1600" dirty="0" err="1" smtClean="0"/>
              <a:t>VisitMethodName</a:t>
            </a:r>
            <a:r>
              <a:rPr lang="en-US" sz="1600" dirty="0" smtClean="0"/>
              <a:t>&gt; (&lt;T&gt; &lt;p&gt;);}</a:t>
            </a: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800" dirty="0"/>
              <a:t>One or more traverser methods that use </a:t>
            </a:r>
            <a:r>
              <a:rPr lang="en-US" sz="1800" dirty="0" smtClean="0"/>
              <a:t>Composite and </a:t>
            </a:r>
            <a:r>
              <a:rPr lang="en-US" sz="1800" dirty="0"/>
              <a:t>V</a:t>
            </a:r>
            <a:r>
              <a:rPr lang="en-US" sz="1800" dirty="0" smtClean="0"/>
              <a:t>isitor </a:t>
            </a:r>
            <a:r>
              <a:rPr lang="en-US" sz="1800" dirty="0"/>
              <a:t>interface to pass one or more </a:t>
            </a:r>
            <a:r>
              <a:rPr lang="en-US" sz="1800" dirty="0" smtClean="0"/>
              <a:t>tree nodes </a:t>
            </a:r>
            <a:r>
              <a:rPr lang="en-US" sz="1800" dirty="0"/>
              <a:t>to the </a:t>
            </a:r>
            <a:r>
              <a:rPr lang="en-US" sz="1800" dirty="0" smtClean="0"/>
              <a:t> visitor method.</a:t>
            </a:r>
          </a:p>
          <a:p>
            <a:pPr lvl="1">
              <a:lnSpc>
                <a:spcPct val="80000"/>
              </a:lnSpc>
            </a:pPr>
            <a:r>
              <a:rPr lang="en-US" sz="1500" dirty="0" smtClean="0"/>
              <a:t>&lt;</a:t>
            </a:r>
            <a:r>
              <a:rPr lang="en-US" sz="1500" dirty="0" err="1" smtClean="0"/>
              <a:t>SomeType</a:t>
            </a:r>
            <a:r>
              <a:rPr lang="en-US" sz="1500" dirty="0" smtClean="0"/>
              <a:t>&gt; &lt;</a:t>
            </a:r>
            <a:r>
              <a:rPr lang="en-US" sz="1500" dirty="0" err="1" smtClean="0"/>
              <a:t>TraverserName</a:t>
            </a:r>
            <a:r>
              <a:rPr lang="en-US" sz="1500" dirty="0" smtClean="0"/>
              <a:t>&gt; (&lt;T&gt; &lt;</a:t>
            </a:r>
            <a:r>
              <a:rPr lang="en-US" sz="1500" dirty="0" err="1" smtClean="0"/>
              <a:t>nodeParam</a:t>
            </a:r>
            <a:r>
              <a:rPr lang="en-US" sz="1500" dirty="0" smtClean="0"/>
              <a:t>&gt;, &lt;</a:t>
            </a:r>
            <a:r>
              <a:rPr lang="en-US" sz="1500" dirty="0" err="1" smtClean="0"/>
              <a:t>VisitorInterface</a:t>
            </a:r>
            <a:r>
              <a:rPr lang="en-US" sz="1500" dirty="0" smtClean="0"/>
              <a:t>&gt; &lt;</a:t>
            </a:r>
            <a:r>
              <a:rPr lang="en-US" sz="1500" dirty="0" err="1" smtClean="0"/>
              <a:t>visitorParam</a:t>
            </a:r>
            <a:r>
              <a:rPr lang="en-US" sz="1500" dirty="0" smtClean="0"/>
              <a:t>&gt;</a:t>
            </a:r>
            <a:endParaRPr lang="en-US" sz="1500" dirty="0"/>
          </a:p>
          <a:p>
            <a:pPr>
              <a:lnSpc>
                <a:spcPct val="80000"/>
              </a:lnSpc>
            </a:pPr>
            <a:r>
              <a:rPr lang="en-US" sz="1800" dirty="0" smtClean="0"/>
              <a:t>Implementations of  visitor interface </a:t>
            </a:r>
            <a:r>
              <a:rPr lang="en-US" sz="1800" dirty="0"/>
              <a:t>whose constructors take as arguments external variables that need to be accessed by the visitor </a:t>
            </a:r>
            <a:r>
              <a:rPr lang="en-US" sz="1800" dirty="0" smtClean="0"/>
              <a:t>method</a:t>
            </a:r>
          </a:p>
          <a:p>
            <a:pPr lvl="1">
              <a:lnSpc>
                <a:spcPct val="80000"/>
              </a:lnSpc>
            </a:pPr>
            <a:r>
              <a:rPr lang="en-US" sz="1500" b="1" dirty="0"/>
              <a:t>p</a:t>
            </a:r>
            <a:r>
              <a:rPr lang="en-US" sz="1500" b="1" dirty="0" smtClean="0"/>
              <a:t>ublic class </a:t>
            </a:r>
            <a:r>
              <a:rPr lang="en-US" sz="1500" dirty="0" smtClean="0"/>
              <a:t>&lt;</a:t>
            </a:r>
            <a:r>
              <a:rPr lang="en-US" sz="1500" dirty="0" err="1" smtClean="0"/>
              <a:t>VisitorClass</a:t>
            </a:r>
            <a:r>
              <a:rPr lang="en-US" sz="1500" dirty="0" smtClean="0"/>
              <a:t>&gt; </a:t>
            </a:r>
            <a:r>
              <a:rPr lang="en-US" sz="1500" b="1" dirty="0" smtClean="0"/>
              <a:t>implements </a:t>
            </a:r>
            <a:r>
              <a:rPr lang="en-US" sz="1500" dirty="0" smtClean="0"/>
              <a:t>&lt;</a:t>
            </a:r>
            <a:r>
              <a:rPr lang="en-US" sz="1500" dirty="0" err="1" smtClean="0"/>
              <a:t>VisitorInterface</a:t>
            </a:r>
            <a:r>
              <a:rPr lang="en-US" sz="1500" dirty="0" smtClean="0"/>
              <a:t>&gt; {</a:t>
            </a:r>
            <a:r>
              <a:rPr lang="en-US" sz="1500" b="1" dirty="0" smtClean="0"/>
              <a:t>public </a:t>
            </a:r>
            <a:r>
              <a:rPr lang="en-US" sz="1500" dirty="0" smtClean="0"/>
              <a:t>&lt;</a:t>
            </a:r>
            <a:r>
              <a:rPr lang="en-US" sz="1500" dirty="0" err="1" smtClean="0"/>
              <a:t>VisitorClass</a:t>
            </a:r>
            <a:r>
              <a:rPr lang="en-US" sz="1500" dirty="0" smtClean="0"/>
              <a:t>&gt; (&lt;T1&gt; &lt;p1&gt;, &lt;T2&gt; &lt;p2&gt;, … &lt;</a:t>
            </a:r>
            <a:r>
              <a:rPr lang="en-US" sz="1500" dirty="0" err="1" smtClean="0"/>
              <a:t>Tn</a:t>
            </a:r>
            <a:r>
              <a:rPr lang="en-US" sz="1500" dirty="0" smtClean="0"/>
              <a:t>&gt; &lt;</a:t>
            </a:r>
            <a:r>
              <a:rPr lang="en-US" sz="1500" dirty="0" err="1" smtClean="0"/>
              <a:t>pn</a:t>
            </a:r>
            <a:r>
              <a:rPr lang="en-US" sz="1500" dirty="0" smtClean="0"/>
              <a:t>&gt; ) { … }, … }</a:t>
            </a:r>
            <a:endParaRPr lang="en-US" sz="1500" dirty="0"/>
          </a:p>
          <a:p>
            <a:pPr>
              <a:lnSpc>
                <a:spcPct val="80000"/>
              </a:lnSpc>
            </a:pPr>
            <a:r>
              <a:rPr lang="en-US" sz="1800" dirty="0" smtClean="0"/>
              <a:t>Some client of the pattern calls the traverser with an instance of one of the implementations:</a:t>
            </a:r>
          </a:p>
          <a:p>
            <a:pPr lvl="1">
              <a:lnSpc>
                <a:spcPct val="80000"/>
              </a:lnSpc>
            </a:pPr>
            <a:r>
              <a:rPr lang="en-US" sz="1500" dirty="0" smtClean="0"/>
              <a:t>&lt;</a:t>
            </a:r>
            <a:r>
              <a:rPr lang="en-US" sz="1500" dirty="0" err="1" smtClean="0"/>
              <a:t>TraverserName</a:t>
            </a:r>
            <a:r>
              <a:rPr lang="en-US" sz="1500" dirty="0" smtClean="0"/>
              <a:t>&gt; (&lt;T Value&gt;, &lt;Visitor Interface </a:t>
            </a:r>
            <a:r>
              <a:rPr lang="en-US" sz="1500" smtClean="0"/>
              <a:t>Value&gt;)</a:t>
            </a:r>
            <a:r>
              <a:rPr lang="en-US" sz="1800" smtClean="0"/>
              <a:t> </a:t>
            </a:r>
            <a:r>
              <a:rPr lang="en-US" sz="1800" dirty="0" smtClean="0"/>
              <a:t>	</a:t>
            </a:r>
            <a:endParaRPr lang="en-US" sz="1800" dirty="0"/>
          </a:p>
          <a:p>
            <a:pPr lvl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1600" dirty="0"/>
          </a:p>
          <a:p>
            <a:pPr lvl="1">
              <a:lnSpc>
                <a:spcPct val="80000"/>
              </a:lnSpc>
            </a:pPr>
            <a:endParaRPr lang="en-US" sz="1600" dirty="0"/>
          </a:p>
        </p:txBody>
      </p:sp>
      <p:pic>
        <p:nvPicPr>
          <p:cNvPr id="5" name="~PP246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6435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Extra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~PP368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36506"/>
      </p:ext>
    </p:extLst>
  </p:cSld>
  <p:clrMapOvr>
    <a:masterClrMapping/>
  </p:clrMapOvr>
  <p:transition advTm="4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Coloring the Components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5593555"/>
            <a:ext cx="1066801" cy="3857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J</a:t>
            </a:r>
            <a:r>
              <a:rPr lang="en-US" sz="1600" dirty="0" err="1" smtClean="0"/>
              <a:t>Frame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1600200" y="5553075"/>
            <a:ext cx="1313595" cy="4667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JSplitPane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3258405" y="5105400"/>
            <a:ext cx="1313595" cy="39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JPanel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3294799" y="5929313"/>
            <a:ext cx="1313595" cy="39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JPanel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5029200" y="5091464"/>
            <a:ext cx="1313595" cy="39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JTextField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087205" y="5884068"/>
            <a:ext cx="1313595" cy="39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JButton</a:t>
            </a:r>
            <a:endParaRPr lang="en-US" sz="16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232634" y="5782031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608394" y="5286762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635903" y="6093618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7" name="Straight Arrow Connector 16"/>
          <p:cNvCxnSpPr>
            <a:endCxn id="7" idx="1"/>
          </p:cNvCxnSpPr>
          <p:nvPr/>
        </p:nvCxnSpPr>
        <p:spPr>
          <a:xfrm flipV="1">
            <a:off x="2964050" y="5303044"/>
            <a:ext cx="294355" cy="466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946315" y="5759091"/>
            <a:ext cx="348484" cy="4059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20" name="Rectangle 19"/>
          <p:cNvSpPr/>
          <p:nvPr/>
        </p:nvSpPr>
        <p:spPr>
          <a:xfrm>
            <a:off x="381000" y="990600"/>
            <a:ext cx="8275638" cy="3962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JFrame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createTree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{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frame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JFrame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JSplitPane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splitPane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JSplitPane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splitPane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leftPanel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rightPanel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splitPane.setLeftComponent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leftPanel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splitPane.setRightComponent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rightPanel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JTextField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textField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JTextField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"Edit me"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leftPanel.add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textField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JButton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button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JButton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"Press me"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rightPanel.add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(button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frame.setSize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(200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100);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frame.setVisible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return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frame;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219700"/>
            <a:ext cx="19050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93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Coloring </a:t>
            </a:r>
            <a:r>
              <a:rPr lang="en-US" dirty="0" err="1" smtClean="0"/>
              <a:t>Morpher</a:t>
            </a:r>
            <a:r>
              <a:rPr lang="en-US" dirty="0" smtClean="0"/>
              <a:t>: Visitor and Traverser Methods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5593555"/>
            <a:ext cx="1066801" cy="3857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J</a:t>
            </a:r>
            <a:r>
              <a:rPr lang="en-US" sz="1600" dirty="0" err="1" smtClean="0"/>
              <a:t>Frame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1600200" y="5553075"/>
            <a:ext cx="1313595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JSplitPane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3258405" y="5105400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JPanel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3294799" y="5929313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JPanel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5029200" y="5091464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JTextField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087205" y="5884068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JButton</a:t>
            </a:r>
            <a:endParaRPr lang="en-US" sz="16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232634" y="5782031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608394" y="5286762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635903" y="6093618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7" name="Straight Arrow Connector 16"/>
          <p:cNvCxnSpPr>
            <a:endCxn id="7" idx="1"/>
          </p:cNvCxnSpPr>
          <p:nvPr/>
        </p:nvCxnSpPr>
        <p:spPr>
          <a:xfrm flipV="1">
            <a:off x="2964050" y="5303044"/>
            <a:ext cx="294355" cy="466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946315" y="5759091"/>
            <a:ext cx="348484" cy="4059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342626" y="1066800"/>
            <a:ext cx="8305800" cy="329320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color(Component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aComponent.setBackground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COLOR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colorSubtree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(Component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color(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(!(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instanceof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Container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))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Container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aContainer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(Container)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Component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[] components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aContainer.getComponents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for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0;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components.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length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++)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colorSubtree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(components[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]);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Times New Roman" pitchFamily="18" charset="0"/>
              </a:rPr>
              <a:t>}</a:t>
            </a:r>
            <a:endParaRPr lang="en-US" sz="1600" dirty="0">
              <a:cs typeface="Times New Roman" pitchFamily="18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219700"/>
            <a:ext cx="19050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09150" y="5499184"/>
            <a:ext cx="1414850" cy="53816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556950" y="5509862"/>
            <a:ext cx="1414850" cy="53816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200400" y="5055392"/>
            <a:ext cx="1414850" cy="53816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977090" y="5029200"/>
            <a:ext cx="1414850" cy="53816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221053" y="5867049"/>
            <a:ext cx="1414850" cy="53816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029200" y="5833712"/>
            <a:ext cx="1414850" cy="53816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7103" y="2209800"/>
            <a:ext cx="315523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111" y="3505201"/>
            <a:ext cx="315523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779974" y="1209452"/>
            <a:ext cx="1602026" cy="533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Terminating case</a:t>
            </a:r>
            <a:endParaRPr lang="en-US" dirty="0"/>
          </a:p>
        </p:txBody>
      </p:sp>
      <p:cxnSp>
        <p:nvCxnSpPr>
          <p:cNvPr id="35" name="Straight Arrow Connector 34"/>
          <p:cNvCxnSpPr>
            <a:stCxn id="34" idx="1"/>
          </p:cNvCxnSpPr>
          <p:nvPr/>
        </p:nvCxnSpPr>
        <p:spPr>
          <a:xfrm flipH="1">
            <a:off x="4635904" y="1476152"/>
            <a:ext cx="2144070" cy="8860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724400" y="3548391"/>
            <a:ext cx="1905000" cy="6858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Recursive Reduction Step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flipH="1" flipV="1">
            <a:off x="3581400" y="3505201"/>
            <a:ext cx="1152097" cy="42308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77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4" grpId="0" animBg="1"/>
      <p:bldP spid="3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Specifying Visitor Method and Target</a:t>
            </a: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1219200"/>
            <a:ext cx="8542150" cy="30469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main(String[]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JFrame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aFrame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WindowTreeCreator.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createTree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Container root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aFrame.getContentPane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Method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colorMethod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SwingComponentTreeMorpher.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.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getDeclaredMethod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smtClean="0">
                <a:solidFill>
                  <a:srgbClr val="2A00FF"/>
                </a:solidFill>
                <a:latin typeface="Courier New"/>
              </a:rPr>
              <a:t>"color"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Class[]{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Component.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traverseInOrder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(root,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colorMethod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SwingComponentTreeMorpher.</a:t>
            </a:r>
            <a:r>
              <a:rPr lang="en-US" sz="1600" b="1" i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4800" y="4724400"/>
            <a:ext cx="8382000" cy="156966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SwingComponentTreeMorpher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…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color(Component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aComponent.setBackground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COLOR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096000" y="2590800"/>
            <a:ext cx="1752600" cy="0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85800" y="3276600"/>
            <a:ext cx="266700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6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Better Language Support</a:t>
            </a: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1219200"/>
            <a:ext cx="8542150" cy="30469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main(String[]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JFrame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aFrame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WindowTreeCreator.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createTree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Container root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aFrame.getContentPane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Method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colorMethod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SwingComponentTreeMorpher.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.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SwingComponentTreeMorpher.color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traverseInOrder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(root,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colorMethod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SwingComponentTreeMorpher.</a:t>
            </a:r>
            <a:r>
              <a:rPr lang="en-US" sz="1600" b="1" i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4800" y="4724400"/>
            <a:ext cx="8382000" cy="156966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SwingComponentTreeMorpher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…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color(Component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aComponent.setBackground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COLOR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19200" y="2438400"/>
            <a:ext cx="40386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0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Window Tree </a:t>
            </a:r>
            <a:r>
              <a:rPr lang="en-US" dirty="0" err="1" smtClean="0"/>
              <a:t>Morpher</a:t>
            </a:r>
            <a:r>
              <a:rPr lang="en-US" dirty="0" smtClean="0"/>
              <a:t>: Coloring the Tree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219700"/>
            <a:ext cx="19050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28600" y="1371600"/>
            <a:ext cx="8305800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main(String[]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JFrame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aFrame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WindowTreeCreator.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createTree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Container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root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aFrame.getContentPane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colorSubtree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(root);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400" y="5593555"/>
            <a:ext cx="1066801" cy="3857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J</a:t>
            </a:r>
            <a:r>
              <a:rPr lang="en-US" sz="1600" dirty="0" err="1" smtClean="0"/>
              <a:t>Frame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1600200" y="5553075"/>
            <a:ext cx="1313595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JSplitPane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3258405" y="5105400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JPanel</a:t>
            </a:r>
            <a:endParaRPr lang="en-US" sz="1600" dirty="0"/>
          </a:p>
        </p:txBody>
      </p:sp>
      <p:sp>
        <p:nvSpPr>
          <p:cNvPr id="24" name="Rectangle 23"/>
          <p:cNvSpPr/>
          <p:nvPr/>
        </p:nvSpPr>
        <p:spPr>
          <a:xfrm>
            <a:off x="3294799" y="5929313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JPanel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5029200" y="5091464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JTextField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5087205" y="5884068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JButton</a:t>
            </a:r>
            <a:endParaRPr lang="en-US" sz="16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232634" y="5782031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608394" y="5286762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635903" y="6093618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30" name="Straight Arrow Connector 29"/>
          <p:cNvCxnSpPr>
            <a:endCxn id="23" idx="1"/>
          </p:cNvCxnSpPr>
          <p:nvPr/>
        </p:nvCxnSpPr>
        <p:spPr>
          <a:xfrm flipV="1">
            <a:off x="2964050" y="5303044"/>
            <a:ext cx="294355" cy="466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946315" y="5759091"/>
            <a:ext cx="348484" cy="4059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16" name="Rectangle 15"/>
          <p:cNvSpPr/>
          <p:nvPr/>
        </p:nvSpPr>
        <p:spPr>
          <a:xfrm>
            <a:off x="152400" y="2895600"/>
            <a:ext cx="2104597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After a tree has been built, we want to “traverse” it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95281" y="2914835"/>
            <a:ext cx="2340622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la after house has been built we want to color it,  put carpets, …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75838" y="2914835"/>
            <a:ext cx="2082162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While building we did not do these actions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8600" y="3956482"/>
            <a:ext cx="2340622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Traverse: “visit” or process every node in the tree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640691" y="3978677"/>
            <a:ext cx="2278259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Recursion?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063231" y="3889840"/>
            <a:ext cx="2619803" cy="109207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Traverse node by visiting the node and traversing  the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subtree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rooted by each child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010400" y="2895600"/>
            <a:ext cx="1670535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Birds, fertilizers visiting apple tree</a:t>
            </a:r>
          </a:p>
        </p:txBody>
      </p:sp>
      <p:pic>
        <p:nvPicPr>
          <p:cNvPr id="35" name="~PP221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1028506"/>
      </p:ext>
    </p:extLst>
  </p:cSld>
  <p:clrMapOvr>
    <a:masterClrMapping/>
  </p:clrMapOvr>
  <p:transition advTm="3251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7" grpId="0" animBg="1"/>
      <p:bldP spid="19" grpId="0" animBg="1"/>
      <p:bldP spid="20" grpId="0" animBg="1"/>
      <p:bldP spid="32" grpId="0" animBg="1"/>
      <p:bldP spid="33" grpId="0" animBg="1"/>
      <p:bldP spid="3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Visitor Method (and Object) Parameter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13762" y="1143000"/>
            <a:ext cx="8473038" cy="45243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1600" dirty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traverseInOrder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(Component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	Method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aVisitorMethod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, Object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aVisitorMethodTarget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aVisitorMethod.invoke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aVisitorMethodTarget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		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Component[] {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(!(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instanceof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Container))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Container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aContainer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(Container)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Component[] components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aContainer.getComponents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for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0;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&lt;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components.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length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traverseInOrder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(components[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], 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aVisitorMethod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,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aVisitorMethodTarget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5486400" y="2514600"/>
            <a:ext cx="1752600" cy="0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85800" y="2743200"/>
            <a:ext cx="266700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14400" y="5334000"/>
            <a:ext cx="64008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At run time, errors can occur with method being bound to the wrong parameters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6096000"/>
            <a:ext cx="64008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No compile time check ensuring correct parameters are bound to method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40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8600" y="1066800"/>
            <a:ext cx="3200400" cy="2971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Action Object = Embedded </a:t>
            </a:r>
            <a:r>
              <a:rPr lang="en-US" dirty="0" err="1" smtClean="0"/>
              <a:t>Opertation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Method: </a:t>
            </a:r>
            <a:r>
              <a:rPr lang="en-US" sz="2800" dirty="0" err="1" smtClean="0"/>
              <a:t>ActionObject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29000" y="1066800"/>
            <a:ext cx="3505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execute (</a:t>
            </a:r>
            <a:r>
              <a:rPr lang="en-US" dirty="0" err="1" smtClean="0"/>
              <a:t>targetObject</a:t>
            </a:r>
            <a:r>
              <a:rPr lang="en-US" dirty="0" smtClean="0"/>
              <a:t>, </a:t>
            </a:r>
            <a:r>
              <a:rPr lang="en-US" dirty="0" err="1" smtClean="0"/>
              <a:t>params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" name="~PP95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95400" y="5029200"/>
            <a:ext cx="64008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At run time, errors can occur with method being bound to the wrong parameters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371600" y="5943600"/>
            <a:ext cx="64008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No compile time check ensuring correct parameters are bound to method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2504693"/>
      </p:ext>
    </p:extLst>
  </p:cSld>
  <p:clrMapOvr>
    <a:masterClrMapping/>
  </p:clrMapOvr>
  <p:transition advTm="18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8600" y="1066800"/>
            <a:ext cx="3200400" cy="2971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Object = Embedded Operation + Target + Parameters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Command Object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09600" y="4267200"/>
            <a:ext cx="281940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Provides a execute operation to  perform some embedded operation.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" y="5602069"/>
            <a:ext cx="3581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The execute operation takes no arguments.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29000" y="1066800"/>
            <a:ext cx="13716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execute ()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800600" y="4038600"/>
            <a:ext cx="3124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Constructor takes parameters of operation as arguments.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29000" y="1905000"/>
            <a:ext cx="4267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Constructor (</a:t>
            </a:r>
            <a:r>
              <a:rPr lang="en-US" dirty="0" err="1" smtClean="0"/>
              <a:t>targetObject</a:t>
            </a:r>
            <a:r>
              <a:rPr lang="en-US" dirty="0" smtClean="0"/>
              <a:t>, </a:t>
            </a:r>
            <a:r>
              <a:rPr lang="en-US" dirty="0" err="1" smtClean="0"/>
              <a:t>params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00600" y="5105400"/>
            <a:ext cx="3124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Action is an operation that can be invoked on many different arguments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800600" y="6172200"/>
            <a:ext cx="31242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 command is a specific action invocation.</a:t>
            </a:r>
            <a:endParaRPr lang="en-US" dirty="0"/>
          </a:p>
        </p:txBody>
      </p:sp>
      <p:pic>
        <p:nvPicPr>
          <p:cNvPr id="18" name="~PP24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981191"/>
      </p:ext>
    </p:extLst>
  </p:cSld>
  <p:clrMapOvr>
    <a:masterClrMapping/>
  </p:clrMapOvr>
  <p:transition advTm="103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1" grpId="0" animBg="1"/>
      <p:bldP spid="12" grpId="0" animBg="1"/>
      <p:bldP spid="25" grpId="0" animBg="1"/>
      <p:bldP spid="13" grpId="0" animBg="1"/>
      <p:bldP spid="14" grpId="0" animBg="1"/>
      <p:bldP spid="1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8600" y="1066800"/>
            <a:ext cx="3200400" cy="2971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Visitor Object = Embedded Operation + Parameters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Visitor Object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762500" y="2429920"/>
            <a:ext cx="35814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Provides a execute operation to  perform some embedded operation.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62500" y="3715434"/>
            <a:ext cx="35814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The execute operation takes target object as argument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29000" y="1066800"/>
            <a:ext cx="2743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execute (</a:t>
            </a:r>
            <a:r>
              <a:rPr lang="en-US" dirty="0" err="1" smtClean="0"/>
              <a:t>targetObject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876800" y="4575759"/>
            <a:ext cx="3467100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Constructor in (a) command takes target and </a:t>
            </a:r>
            <a:r>
              <a:rPr lang="en-US" dirty="0" err="1"/>
              <a:t>params</a:t>
            </a:r>
            <a:r>
              <a:rPr lang="en-US" dirty="0"/>
              <a:t>, (b) action takes no </a:t>
            </a:r>
            <a:r>
              <a:rPr lang="en-US" dirty="0" err="1"/>
              <a:t>params</a:t>
            </a:r>
            <a:r>
              <a:rPr lang="en-US" dirty="0"/>
              <a:t>, and (c) visitor takes </a:t>
            </a:r>
            <a:r>
              <a:rPr lang="en-US" dirty="0" err="1"/>
              <a:t>params</a:t>
            </a:r>
            <a:r>
              <a:rPr lang="en-US" dirty="0"/>
              <a:t> as arguments.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29000" y="1905000"/>
            <a:ext cx="26670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Constructor (</a:t>
            </a:r>
            <a:r>
              <a:rPr lang="en-US" dirty="0" err="1" smtClean="0"/>
              <a:t>params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33500" y="5486400"/>
            <a:ext cx="31242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Execute in </a:t>
            </a:r>
            <a:r>
              <a:rPr lang="en-US" dirty="0"/>
              <a:t>(a) command takes no </a:t>
            </a:r>
            <a:r>
              <a:rPr lang="en-US" dirty="0" err="1"/>
              <a:t>params</a:t>
            </a:r>
            <a:r>
              <a:rPr lang="en-US" dirty="0"/>
              <a:t>, (b) action takes target object and </a:t>
            </a:r>
            <a:r>
              <a:rPr lang="en-US" dirty="0" err="1"/>
              <a:t>params</a:t>
            </a:r>
            <a:r>
              <a:rPr lang="en-US" dirty="0"/>
              <a:t>, (c) visitor takes target object</a:t>
            </a:r>
          </a:p>
        </p:txBody>
      </p:sp>
      <p:pic>
        <p:nvPicPr>
          <p:cNvPr id="18" name="~PP44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3124200"/>
            <a:ext cx="3581400" cy="7386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400" b="1" dirty="0" smtClean="0"/>
              <a:t>public</a:t>
            </a:r>
            <a:r>
              <a:rPr lang="en-US" sz="1400" dirty="0" smtClean="0"/>
              <a:t> </a:t>
            </a:r>
            <a:r>
              <a:rPr lang="en-US" sz="1400" b="1" dirty="0" err="1"/>
              <a:t>boolean</a:t>
            </a:r>
            <a:r>
              <a:rPr lang="en-US" sz="1400" dirty="0"/>
              <a:t> </a:t>
            </a:r>
            <a:r>
              <a:rPr lang="en-US" sz="1400" dirty="0" smtClean="0"/>
              <a:t>check(String </a:t>
            </a:r>
            <a:r>
              <a:rPr lang="en-US" sz="1400" dirty="0"/>
              <a:t>element) {</a:t>
            </a:r>
          </a:p>
          <a:p>
            <a:pPr algn="l">
              <a:spcBef>
                <a:spcPct val="0"/>
              </a:spcBef>
            </a:pPr>
            <a:r>
              <a:rPr lang="en-US" sz="1400" dirty="0"/>
              <a:t> </a:t>
            </a:r>
            <a:r>
              <a:rPr lang="en-US" sz="1400" dirty="0" smtClean="0"/>
              <a:t> </a:t>
            </a:r>
            <a:r>
              <a:rPr lang="en-US" sz="1400" b="1" dirty="0" smtClean="0"/>
              <a:t>return</a:t>
            </a:r>
            <a:r>
              <a:rPr lang="en-US" sz="1400" dirty="0" smtClean="0"/>
              <a:t> </a:t>
            </a:r>
            <a:r>
              <a:rPr lang="en-US" sz="1400" dirty="0"/>
              <a:t>!</a:t>
            </a:r>
            <a:r>
              <a:rPr lang="en-US" sz="1400" dirty="0" err="1"/>
              <a:t>element.equals</a:t>
            </a:r>
            <a:r>
              <a:rPr lang="en-US" sz="1400" dirty="0"/>
              <a:t>(</a:t>
            </a:r>
            <a:r>
              <a:rPr lang="en-US" sz="1400" dirty="0" err="1"/>
              <a:t>testObject</a:t>
            </a:r>
            <a:r>
              <a:rPr lang="en-US" sz="1400" dirty="0"/>
              <a:t>);</a:t>
            </a:r>
          </a:p>
          <a:p>
            <a:pPr algn="l">
              <a:spcBef>
                <a:spcPct val="0"/>
              </a:spcBef>
            </a:pPr>
            <a:r>
              <a:rPr lang="en-US" sz="1400" dirty="0" smtClean="0"/>
              <a:t>}</a:t>
            </a:r>
            <a:r>
              <a:rPr lang="en-US" sz="1400" dirty="0"/>
              <a:t>	</a:t>
            </a:r>
          </a:p>
        </p:txBody>
      </p:sp>
      <p:sp>
        <p:nvSpPr>
          <p:cNvPr id="17" name="Line 4"/>
          <p:cNvSpPr>
            <a:spLocks noChangeShapeType="1"/>
          </p:cNvSpPr>
          <p:nvPr/>
        </p:nvSpPr>
        <p:spPr bwMode="auto">
          <a:xfrm>
            <a:off x="1371600" y="2819400"/>
            <a:ext cx="533400" cy="685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9" name="Line 4"/>
          <p:cNvSpPr>
            <a:spLocks noChangeShapeType="1"/>
          </p:cNvSpPr>
          <p:nvPr/>
        </p:nvSpPr>
        <p:spPr bwMode="auto">
          <a:xfrm>
            <a:off x="2743200" y="2743200"/>
            <a:ext cx="152400" cy="685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0" name="Line 4"/>
          <p:cNvSpPr>
            <a:spLocks noChangeShapeType="1"/>
          </p:cNvSpPr>
          <p:nvPr/>
        </p:nvSpPr>
        <p:spPr bwMode="auto">
          <a:xfrm flipH="1">
            <a:off x="1219200" y="1447800"/>
            <a:ext cx="3657600" cy="1981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6051828"/>
      </p:ext>
    </p:extLst>
  </p:cSld>
  <p:clrMapOvr>
    <a:masterClrMapping/>
  </p:clrMapOvr>
  <p:transition advTm="271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1" grpId="0" animBg="1"/>
      <p:bldP spid="12" grpId="0" animBg="1"/>
      <p:bldP spid="25" grpId="0" animBg="1"/>
      <p:bldP spid="13" grpId="0" animBg="1"/>
      <p:bldP spid="14" grpId="0" animBg="1"/>
      <p:bldP spid="17" grpId="0" animBg="1"/>
      <p:bldP spid="19" grpId="0" animBg="1"/>
      <p:bldP spid="2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8600" y="1066800"/>
            <a:ext cx="3200400" cy="2971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Visitor Object = Embedded Operation + Parameters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Visitor Object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29000" y="1066800"/>
            <a:ext cx="2743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visit(</a:t>
            </a:r>
            <a:r>
              <a:rPr lang="en-US" dirty="0" err="1" smtClean="0"/>
              <a:t>targetObject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29000" y="1905000"/>
            <a:ext cx="26670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Constructor (</a:t>
            </a:r>
            <a:r>
              <a:rPr lang="en-US" dirty="0" err="1" smtClean="0"/>
              <a:t>params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8" name="~PP44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6821289"/>
      </p:ext>
    </p:extLst>
  </p:cSld>
  <p:clrMapOvr>
    <a:masterClrMapping/>
  </p:clrMapOvr>
  <p:transition advTm="271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Visitor Method (and Object) Parameter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13762" y="1143000"/>
            <a:ext cx="8473038" cy="45243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1600" dirty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traverseInOrder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(Component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	Method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aVisitorMethod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, Object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aVisitorMethodTarget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aVisitorMethod.invoke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aVisitorMethodTarget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		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Component[] {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(!(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instanceof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Container))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Container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aContainer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(Container)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Component[] components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aContainer.getComponents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for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0;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&lt;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components.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length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traverseInOrder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(components[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], 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aVisitorMethod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,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aVisitorMethodTarget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22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Visitor Object Parameter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13762" y="1143000"/>
            <a:ext cx="8473038" cy="30469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1600" dirty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traversePreOrder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(Component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			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ComponentVisitor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aVisitor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aVisitor.visit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(1000);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(!(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instanceof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Container))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Container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aContainer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(Container)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Component[] components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aContainer.getComponents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for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0;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&lt;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components.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length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traversePreOrder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(components[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],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aVisitor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40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Visitor Method (and Object) Parameter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13762" y="1143000"/>
            <a:ext cx="8473038" cy="45243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1600" dirty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traverseInOrder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(Component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	Method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aVisitorMethod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, Object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aVisitorMethodTarget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aVisitorMethod.invoke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aVisitorMethodTarget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		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Component[] {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(!(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instanceof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Container))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Container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aContainer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(Container)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Component[] components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aContainer.getComponents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for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0;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&lt;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components.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length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traverseInOrder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(components[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], 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aVisitorMethod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,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aVisitorMethodTarget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5943600"/>
            <a:ext cx="70104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Possible to pass to method invoke the wrong target object and parameters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43000" y="1600200"/>
            <a:ext cx="28194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52800" y="2168236"/>
            <a:ext cx="3657600" cy="574964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295448">
            <a:off x="171354" y="2403206"/>
            <a:ext cx="2276428" cy="1130691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Invoke </a:t>
            </a:r>
            <a:r>
              <a:rPr lang="en-US" sz="1600" dirty="0" err="1" smtClean="0"/>
              <a:t>aVisitorMethod</a:t>
            </a:r>
            <a:r>
              <a:rPr lang="en-US" sz="1600" dirty="0" smtClean="0"/>
              <a:t> on </a:t>
            </a:r>
            <a:r>
              <a:rPr lang="en-US" sz="1600" dirty="0" err="1" smtClean="0"/>
              <a:t>aComponent</a:t>
            </a:r>
            <a:endParaRPr lang="en-US" sz="1600" dirty="0"/>
          </a:p>
        </p:txBody>
      </p:sp>
      <p:sp>
        <p:nvSpPr>
          <p:cNvPr id="8" name="Right Arrow 7"/>
          <p:cNvSpPr/>
          <p:nvPr/>
        </p:nvSpPr>
        <p:spPr>
          <a:xfrm rot="19295448">
            <a:off x="4448318" y="3019735"/>
            <a:ext cx="2276428" cy="1130691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Component is the real target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7597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495800" y="1066800"/>
            <a:ext cx="19050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Commmand</a:t>
            </a:r>
            <a:r>
              <a:rPr lang="en-US" dirty="0">
                <a:latin typeface="Calibri" pitchFamily="34" charset="0"/>
                <a:cs typeface="Calibri" pitchFamily="34" charset="0"/>
              </a:rPr>
              <a:t> (action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with </a:t>
            </a:r>
            <a:r>
              <a:rPr lang="en-US" dirty="0">
                <a:latin typeface="Calibri" pitchFamily="34" charset="0"/>
                <a:cs typeface="Calibri" pitchFamily="34" charset="0"/>
              </a:rPr>
              <a:t>target + parameters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Action vs. Command vs. Visitor Object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422571" y="1088571"/>
            <a:ext cx="150222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execute 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00800" y="1777218"/>
            <a:ext cx="2286000" cy="6611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Constructor (</a:t>
            </a:r>
            <a:r>
              <a:rPr lang="en-US" dirty="0" err="1"/>
              <a:t>targetObject</a:t>
            </a:r>
            <a:r>
              <a:rPr lang="en-US" dirty="0"/>
              <a:t>, </a:t>
            </a:r>
            <a:r>
              <a:rPr lang="en-US" dirty="0" err="1"/>
              <a:t>params</a:t>
            </a:r>
            <a:r>
              <a:rPr lang="en-US" dirty="0"/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8600" y="1066800"/>
            <a:ext cx="19050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Action Object (Method Object)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3601" y="1298637"/>
            <a:ext cx="2095500" cy="92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execute (</a:t>
            </a:r>
            <a:r>
              <a:rPr lang="en-US" dirty="0" err="1"/>
              <a:t>targetObject</a:t>
            </a:r>
            <a:r>
              <a:rPr lang="en-US" dirty="0"/>
              <a:t>, </a:t>
            </a:r>
            <a:r>
              <a:rPr lang="en-US" dirty="0" err="1"/>
              <a:t>params</a:t>
            </a:r>
            <a:r>
              <a:rPr lang="en-US" dirty="0"/>
              <a:t>)</a:t>
            </a:r>
          </a:p>
        </p:txBody>
      </p:sp>
      <p:pic>
        <p:nvPicPr>
          <p:cNvPr id="17" name="~PP327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27617" y="4724400"/>
            <a:ext cx="8473038" cy="206210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1600" dirty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traverseInOrder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(Component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	Method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aVisitorMethod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, Object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aVisitorMethodTarget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…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traverseInOrder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(components[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], 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aVisitorMethod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 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aVisitorMethodTarget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…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4799" y="2510024"/>
            <a:ext cx="3924301" cy="10450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Need an object that adds parameters to an action object and subtracts target object from command</a:t>
            </a:r>
            <a:endParaRPr lang="en-US" sz="1600" dirty="0"/>
          </a:p>
        </p:txBody>
      </p:sp>
      <p:sp>
        <p:nvSpPr>
          <p:cNvPr id="20" name="Rectangle 19"/>
          <p:cNvSpPr/>
          <p:nvPr/>
        </p:nvSpPr>
        <p:spPr>
          <a:xfrm>
            <a:off x="4711040" y="2844635"/>
            <a:ext cx="19050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Visitor (action with parameters)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37811" y="2866406"/>
            <a:ext cx="150222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execute </a:t>
            </a:r>
            <a:r>
              <a:rPr lang="en-US" dirty="0" smtClean="0"/>
              <a:t>(</a:t>
            </a:r>
            <a:r>
              <a:rPr lang="en-US" dirty="0" err="1" smtClean="0"/>
              <a:t>targetObject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616040" y="3555053"/>
            <a:ext cx="1524000" cy="6611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Constructor </a:t>
            </a:r>
            <a:r>
              <a:rPr lang="en-US" dirty="0" smtClean="0"/>
              <a:t>(</a:t>
            </a:r>
            <a:r>
              <a:rPr lang="en-US" dirty="0" err="1" smtClean="0"/>
              <a:t>params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04800" y="3657600"/>
            <a:ext cx="3924301" cy="9433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 smtClean="0"/>
              <a:t>Execute in </a:t>
            </a:r>
            <a:r>
              <a:rPr lang="en-US" sz="1600" dirty="0"/>
              <a:t>(a) command takes no </a:t>
            </a:r>
            <a:r>
              <a:rPr lang="en-US" sz="1600" dirty="0" err="1"/>
              <a:t>params</a:t>
            </a:r>
            <a:r>
              <a:rPr lang="en-US" sz="1600" dirty="0"/>
              <a:t>, (b) action takes target object and </a:t>
            </a:r>
            <a:r>
              <a:rPr lang="en-US" sz="1600" dirty="0" err="1"/>
              <a:t>params</a:t>
            </a:r>
            <a:r>
              <a:rPr lang="en-US" sz="1600" dirty="0"/>
              <a:t>, (c) visitor takes target object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04261" y="4495800"/>
            <a:ext cx="3467100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Constructor in (a) command takes target and </a:t>
            </a:r>
            <a:r>
              <a:rPr lang="en-US" dirty="0" err="1"/>
              <a:t>params</a:t>
            </a:r>
            <a:r>
              <a:rPr lang="en-US" dirty="0"/>
              <a:t>, (b) action takes no </a:t>
            </a:r>
            <a:r>
              <a:rPr lang="en-US" dirty="0" err="1"/>
              <a:t>params</a:t>
            </a:r>
            <a:r>
              <a:rPr lang="en-US" dirty="0"/>
              <a:t>, and (c) visitor takes </a:t>
            </a:r>
            <a:r>
              <a:rPr lang="en-US" dirty="0" err="1"/>
              <a:t>params</a:t>
            </a:r>
            <a:r>
              <a:rPr lang="en-US" dirty="0"/>
              <a:t> as arguments.</a:t>
            </a:r>
          </a:p>
        </p:txBody>
      </p:sp>
      <p:sp>
        <p:nvSpPr>
          <p:cNvPr id="24" name="Right Arrow 23"/>
          <p:cNvSpPr/>
          <p:nvPr/>
        </p:nvSpPr>
        <p:spPr>
          <a:xfrm rot="21189133" flipH="1">
            <a:off x="1214584" y="5158316"/>
            <a:ext cx="2207299" cy="69373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Target object of method varies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2667862"/>
      </p:ext>
    </p:extLst>
  </p:cSld>
  <p:clrMapOvr>
    <a:masterClrMapping/>
  </p:clrMapOvr>
  <p:transition advTm="376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  <p:bldP spid="29" grpId="0" animBg="1"/>
      <p:bldP spid="30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Recursive Traversal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219700"/>
            <a:ext cx="19050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28600" y="1371600"/>
            <a:ext cx="8305800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main(String[]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JFrame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aFrame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WindowTreeCreator.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createTree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Container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root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aFrame.getContentPane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colorSubtree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(root);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400" y="5593555"/>
            <a:ext cx="1066801" cy="3857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J</a:t>
            </a:r>
            <a:r>
              <a:rPr lang="en-US" sz="1600" dirty="0" err="1" smtClean="0"/>
              <a:t>Frame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1600200" y="5553075"/>
            <a:ext cx="1313595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JSplitPane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3258405" y="5105400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JPanel</a:t>
            </a:r>
            <a:endParaRPr lang="en-US" sz="1600" dirty="0"/>
          </a:p>
        </p:txBody>
      </p:sp>
      <p:sp>
        <p:nvSpPr>
          <p:cNvPr id="24" name="Rectangle 23"/>
          <p:cNvSpPr/>
          <p:nvPr/>
        </p:nvSpPr>
        <p:spPr>
          <a:xfrm>
            <a:off x="3294799" y="5929313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JPanel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5029200" y="5091464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JTextField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5087205" y="5884068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JButton</a:t>
            </a:r>
            <a:endParaRPr lang="en-US" sz="16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232634" y="5782031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608394" y="5286762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635903" y="6093618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30" name="Straight Arrow Connector 29"/>
          <p:cNvCxnSpPr>
            <a:endCxn id="23" idx="1"/>
          </p:cNvCxnSpPr>
          <p:nvPr/>
        </p:nvCxnSpPr>
        <p:spPr>
          <a:xfrm flipV="1">
            <a:off x="2964050" y="5303044"/>
            <a:ext cx="294355" cy="466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946315" y="5759091"/>
            <a:ext cx="348484" cy="4059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36" name="Rectangle 35"/>
          <p:cNvSpPr/>
          <p:nvPr/>
        </p:nvSpPr>
        <p:spPr>
          <a:xfrm>
            <a:off x="2018302" y="2825392"/>
            <a:ext cx="4343400" cy="560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Traverse the entire tree rooted by some node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6200" y="4693211"/>
            <a:ext cx="6477000" cy="1859989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9040" y="3886200"/>
            <a:ext cx="1886805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Visit  node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46797" y="3875843"/>
            <a:ext cx="4811403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Traverse  tree rooted by each child of node</a:t>
            </a:r>
          </a:p>
        </p:txBody>
      </p:sp>
      <p:cxnSp>
        <p:nvCxnSpPr>
          <p:cNvPr id="33" name="Straight Arrow Connector 32"/>
          <p:cNvCxnSpPr>
            <a:stCxn id="36" idx="2"/>
          </p:cNvCxnSpPr>
          <p:nvPr/>
        </p:nvCxnSpPr>
        <p:spPr>
          <a:xfrm flipH="1">
            <a:off x="2037537" y="3385499"/>
            <a:ext cx="2152465" cy="50669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6" idx="2"/>
          </p:cNvCxnSpPr>
          <p:nvPr/>
        </p:nvCxnSpPr>
        <p:spPr>
          <a:xfrm>
            <a:off x="4190002" y="3385499"/>
            <a:ext cx="2262698" cy="49034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87630" y="5524976"/>
            <a:ext cx="1414850" cy="53816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380734" y="4663560"/>
            <a:ext cx="5141723" cy="1859989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~PP29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4305917"/>
      </p:ext>
    </p:extLst>
  </p:cSld>
  <p:clrMapOvr>
    <a:masterClrMapping/>
  </p:clrMapOvr>
  <p:transition advTm="55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19" grpId="0" animBg="1"/>
      <p:bldP spid="20" grpId="0" animBg="1"/>
      <p:bldP spid="35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Recursive Traversal?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219700"/>
            <a:ext cx="19050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52400" y="5593555"/>
            <a:ext cx="1066801" cy="3857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J</a:t>
            </a:r>
            <a:r>
              <a:rPr lang="en-US" sz="1600" dirty="0" err="1" smtClean="0"/>
              <a:t>Frame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1600200" y="5553075"/>
            <a:ext cx="1313595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JSplitPane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3258405" y="5105400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JPanel</a:t>
            </a:r>
            <a:endParaRPr lang="en-US" sz="1600" dirty="0"/>
          </a:p>
        </p:txBody>
      </p:sp>
      <p:sp>
        <p:nvSpPr>
          <p:cNvPr id="24" name="Rectangle 23"/>
          <p:cNvSpPr/>
          <p:nvPr/>
        </p:nvSpPr>
        <p:spPr>
          <a:xfrm>
            <a:off x="3294799" y="5929313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JPanel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5029200" y="5091464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JTextField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5087205" y="5884068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JButton</a:t>
            </a:r>
            <a:endParaRPr lang="en-US" sz="16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232634" y="5782031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608394" y="5286762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635903" y="6093618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30" name="Straight Arrow Connector 29"/>
          <p:cNvCxnSpPr>
            <a:endCxn id="23" idx="1"/>
          </p:cNvCxnSpPr>
          <p:nvPr/>
        </p:nvCxnSpPr>
        <p:spPr>
          <a:xfrm flipV="1">
            <a:off x="2964050" y="5303044"/>
            <a:ext cx="294355" cy="466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946315" y="5759091"/>
            <a:ext cx="348484" cy="4059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36" name="Rectangle 35"/>
          <p:cNvSpPr/>
          <p:nvPr/>
        </p:nvSpPr>
        <p:spPr>
          <a:xfrm>
            <a:off x="2018302" y="2825392"/>
            <a:ext cx="4343400" cy="560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Traverse the entire tree rooted by some node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6200" y="4693211"/>
            <a:ext cx="6477000" cy="1859989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9040" y="3886200"/>
            <a:ext cx="1886805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Visit  node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46797" y="3875843"/>
            <a:ext cx="4811403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Traverse  tree rooted by each child of node</a:t>
            </a:r>
          </a:p>
        </p:txBody>
      </p:sp>
      <p:cxnSp>
        <p:nvCxnSpPr>
          <p:cNvPr id="33" name="Straight Arrow Connector 32"/>
          <p:cNvCxnSpPr>
            <a:stCxn id="36" idx="2"/>
          </p:cNvCxnSpPr>
          <p:nvPr/>
        </p:nvCxnSpPr>
        <p:spPr>
          <a:xfrm flipH="1">
            <a:off x="2037537" y="3385499"/>
            <a:ext cx="2152465" cy="50669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6" idx="2"/>
          </p:cNvCxnSpPr>
          <p:nvPr/>
        </p:nvCxnSpPr>
        <p:spPr>
          <a:xfrm>
            <a:off x="4190002" y="3385499"/>
            <a:ext cx="2262698" cy="49034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87630" y="5524976"/>
            <a:ext cx="1414850" cy="53816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380734" y="4663560"/>
            <a:ext cx="5141723" cy="1859989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342626" y="1066800"/>
            <a:ext cx="8305800" cy="156966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color(Component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aComponent.setBackground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COLOR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colorSubtree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(Component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…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Times New Roman" pitchFamily="18" charset="0"/>
              </a:rPr>
              <a:t>}</a:t>
            </a:r>
            <a:endParaRPr lang="en-US" sz="1600" dirty="0">
              <a:cs typeface="Times New Roman" pitchFamily="18" charset="0"/>
            </a:endParaRPr>
          </a:p>
        </p:txBody>
      </p:sp>
      <p:pic>
        <p:nvPicPr>
          <p:cNvPr id="39" name="~PP86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27442"/>
      </p:ext>
    </p:extLst>
  </p:cSld>
  <p:clrMapOvr>
    <a:masterClrMapping/>
  </p:clrMapOvr>
  <p:transition advTm="2011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Coloring </a:t>
            </a:r>
            <a:r>
              <a:rPr lang="en-US" dirty="0" err="1" smtClean="0"/>
              <a:t>Morpher</a:t>
            </a:r>
            <a:r>
              <a:rPr lang="en-US" dirty="0" smtClean="0"/>
              <a:t>: Visitor and Traverser Methods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5593555"/>
            <a:ext cx="1066801" cy="3857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J</a:t>
            </a:r>
            <a:r>
              <a:rPr lang="en-US" sz="1600" dirty="0" err="1" smtClean="0"/>
              <a:t>Frame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1600200" y="5553075"/>
            <a:ext cx="1313595" cy="466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JSplitPane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3258405" y="5105400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JPanel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3294799" y="5929313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JPanel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5029200" y="5091464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JTextField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087205" y="5884068"/>
            <a:ext cx="1313595" cy="395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JButton</a:t>
            </a:r>
            <a:endParaRPr lang="en-US" sz="16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232634" y="5782031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608394" y="5286762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635903" y="6093618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7" name="Straight Arrow Connector 16"/>
          <p:cNvCxnSpPr>
            <a:endCxn id="7" idx="1"/>
          </p:cNvCxnSpPr>
          <p:nvPr/>
        </p:nvCxnSpPr>
        <p:spPr>
          <a:xfrm flipV="1">
            <a:off x="2964050" y="5303044"/>
            <a:ext cx="294355" cy="466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946315" y="5759091"/>
            <a:ext cx="348484" cy="4059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342626" y="1066800"/>
            <a:ext cx="8305800" cy="329320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color(Component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aComponent.setBackground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COLOR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colorSubtree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(Component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color(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(!(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instanceof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Container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))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Container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aContainer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(Container)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aComponent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Component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[] components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aContainer.getComponents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for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0;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components.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length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++)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colorSubtree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(components[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]);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Times New Roman" pitchFamily="18" charset="0"/>
              </a:rPr>
              <a:t>}</a:t>
            </a:r>
            <a:endParaRPr lang="en-US" sz="1600" dirty="0">
              <a:cs typeface="Times New Roman" pitchFamily="18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219700"/>
            <a:ext cx="19050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09150" y="5499184"/>
            <a:ext cx="1414850" cy="5381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556950" y="5509862"/>
            <a:ext cx="1414850" cy="5381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200400" y="5055392"/>
            <a:ext cx="1414850" cy="5381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977090" y="5029200"/>
            <a:ext cx="1414850" cy="5381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221053" y="5867049"/>
            <a:ext cx="1414850" cy="5381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029200" y="5833712"/>
            <a:ext cx="1414850" cy="5381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7103" y="2209800"/>
            <a:ext cx="315523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111" y="3505201"/>
            <a:ext cx="315523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779974" y="1209452"/>
            <a:ext cx="1678226" cy="533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Terminating case</a:t>
            </a:r>
            <a:endParaRPr lang="en-US" dirty="0"/>
          </a:p>
        </p:txBody>
      </p:sp>
      <p:cxnSp>
        <p:nvCxnSpPr>
          <p:cNvPr id="35" name="Straight Arrow Connector 34"/>
          <p:cNvCxnSpPr>
            <a:stCxn id="34" idx="1"/>
          </p:cNvCxnSpPr>
          <p:nvPr/>
        </p:nvCxnSpPr>
        <p:spPr>
          <a:xfrm flipH="1">
            <a:off x="4635904" y="1476152"/>
            <a:ext cx="2144070" cy="8860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724400" y="3548391"/>
            <a:ext cx="1905000" cy="6858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Recursive Reduction Step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flipH="1" flipV="1">
            <a:off x="3581400" y="3505201"/>
            <a:ext cx="1152097" cy="42308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142100" y="5499184"/>
            <a:ext cx="1414850" cy="53816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589900" y="5509862"/>
            <a:ext cx="1414850" cy="53816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3233350" y="5055392"/>
            <a:ext cx="1414850" cy="53816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5010040" y="5029200"/>
            <a:ext cx="1414850" cy="53816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3254003" y="5867049"/>
            <a:ext cx="1414850" cy="53816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5062150" y="5833712"/>
            <a:ext cx="1414850" cy="53816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Arrow Connector 62"/>
          <p:cNvCxnSpPr>
            <a:stCxn id="34" idx="1"/>
          </p:cNvCxnSpPr>
          <p:nvPr/>
        </p:nvCxnSpPr>
        <p:spPr>
          <a:xfrm flipH="1">
            <a:off x="5270760" y="1476152"/>
            <a:ext cx="1509214" cy="168027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109150" y="4234190"/>
            <a:ext cx="2031377" cy="64260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Visit Node: Process node</a:t>
            </a:r>
            <a:endParaRPr lang="en-US" dirty="0"/>
          </a:p>
        </p:txBody>
      </p:sp>
      <p:sp>
        <p:nvSpPr>
          <p:cNvPr id="67" name="Rectangle 66"/>
          <p:cNvSpPr/>
          <p:nvPr/>
        </p:nvSpPr>
        <p:spPr>
          <a:xfrm>
            <a:off x="2494700" y="4234191"/>
            <a:ext cx="2482390" cy="64260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Tree traversal: visit all nodes in tree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5202854" y="4254973"/>
            <a:ext cx="3024919" cy="64260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Preorder traversal: visit parent before any child</a:t>
            </a:r>
            <a:endParaRPr lang="en-US" dirty="0"/>
          </a:p>
        </p:txBody>
      </p:sp>
      <p:pic>
        <p:nvPicPr>
          <p:cNvPr id="39" name="~PP399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3597369"/>
      </p:ext>
    </p:extLst>
  </p:cSld>
  <p:clrMapOvr>
    <a:masterClrMapping/>
  </p:clrMapOvr>
  <p:transition advTm="5027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4" grpId="0" animBg="1"/>
      <p:bldP spid="37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6" grpId="0" animBg="1"/>
      <p:bldP spid="67" grpId="0" animBg="1"/>
      <p:bldP spid="6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Recursive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Should have base (terminating) case(s)</a:t>
            </a:r>
          </a:p>
          <a:p>
            <a:r>
              <a:rPr lang="en-US" sz="2000" dirty="0" err="1" smtClean="0"/>
              <a:t>Recurse</a:t>
            </a:r>
            <a:r>
              <a:rPr lang="en-US" sz="2000" dirty="0" smtClean="0"/>
              <a:t> on smaller problem(s)</a:t>
            </a:r>
          </a:p>
          <a:p>
            <a:pPr lvl="1"/>
            <a:r>
              <a:rPr lang="en-US" sz="2000" dirty="0" smtClean="0"/>
              <a:t>recursive calls should converge to base case(s)</a:t>
            </a:r>
            <a:endParaRPr lang="en-US" sz="2000" dirty="0"/>
          </a:p>
        </p:txBody>
      </p:sp>
      <p:pic>
        <p:nvPicPr>
          <p:cNvPr id="4" name="~PP94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21365"/>
      </p:ext>
    </p:extLst>
  </p:cSld>
  <p:clrMapOvr>
    <a:masterClrMapping/>
  </p:clrMapOvr>
  <p:transition advTm="132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5.2|2.9|0.4|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9|0.6|0.6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2|5.1|22|8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2.7|2.6|2|2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3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9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1.3|4.4|1.5|6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3.2|0.9|0.7|337.6|1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2|102|13.1|42.1|7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9|1.9|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1.7|5.7|11.1|3.1|16.5|15.9|2.6|5.4|15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5.4|1.7|56.5|22.1|111.8|1.4|8.1|6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0.3|0.2|0.2|0.1|0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1|2.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5|1.2|2.2|130.9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9|18.8|27.8|14.9|19.7|171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3|0.2|14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3|0.2|14.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4|20.1|3.3|2.7|12.4|41.4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8.3|0.9|1.3|9.4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1.3|45.2|3.8|22|6.3|4.3|4.5|6.6|11.2|4|5.3|9.7|33.6|7.9|3.7|1.4|2|2.7|3|23.9|6.1|2.4|5.8|5.2|2.6|1.9|0.7|1.6|1.6|0.9|0.5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1.3|2.1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87|6.3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4.7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7|4.2|2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6653</TotalTime>
  <Words>3271</Words>
  <Application>Microsoft Office PowerPoint</Application>
  <PresentationFormat>On-screen Show (4:3)</PresentationFormat>
  <Paragraphs>813</Paragraphs>
  <Slides>58</Slides>
  <Notes>7</Notes>
  <HiddenSlides>0</HiddenSlides>
  <MMClips>53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Oriel</vt:lpstr>
      <vt:lpstr>Comp 401 Recursive Tree Traversal and Visitor Design Pattern</vt:lpstr>
      <vt:lpstr>Prerequisite</vt:lpstr>
      <vt:lpstr>Tree</vt:lpstr>
      <vt:lpstr>WindowTreeCreator</vt:lpstr>
      <vt:lpstr>Window Tree Morpher: Coloring the Tree</vt:lpstr>
      <vt:lpstr>Recursive Traversal</vt:lpstr>
      <vt:lpstr>Recursive Traversal?</vt:lpstr>
      <vt:lpstr>Coloring Morpher: Visitor and Traverser Methods</vt:lpstr>
      <vt:lpstr>Recursive Methods</vt:lpstr>
      <vt:lpstr>Recursion Common Properties</vt:lpstr>
      <vt:lpstr>Number-based Recursion</vt:lpstr>
      <vt:lpstr>Tree-based Recursion</vt:lpstr>
      <vt:lpstr>Coloring Morpher</vt:lpstr>
      <vt:lpstr>Magnifying Morpher</vt:lpstr>
      <vt:lpstr>Animated Magnifying Morpher</vt:lpstr>
      <vt:lpstr>Different Tree for Magnification: Java Swing Composite</vt:lpstr>
      <vt:lpstr>Swing Composite Creator</vt:lpstr>
      <vt:lpstr>Setting Layout</vt:lpstr>
      <vt:lpstr>Composite Morpher</vt:lpstr>
      <vt:lpstr>Composite  Preorder Morpher</vt:lpstr>
      <vt:lpstr>Composite Morpher</vt:lpstr>
      <vt:lpstr>Composite  PostOrder Morpher</vt:lpstr>
      <vt:lpstr>Previous Preorder Animated Magnifier</vt:lpstr>
      <vt:lpstr>New Postorder Animated Magnifier</vt:lpstr>
      <vt:lpstr>Tree-based Recursion</vt:lpstr>
      <vt:lpstr>Pre-Order and Post-order Tree-based Recursion</vt:lpstr>
      <vt:lpstr>Code-Sharing: Tree Independence</vt:lpstr>
      <vt:lpstr>Separation of Visitor and Traverser Method</vt:lpstr>
      <vt:lpstr>Sharing the Visitor Method</vt:lpstr>
      <vt:lpstr>Separation of Concerns</vt:lpstr>
      <vt:lpstr>Repeating Constant Code</vt:lpstr>
      <vt:lpstr>Switch approach: Specifying Visitor</vt:lpstr>
      <vt:lpstr>Visitor Enum Parameter</vt:lpstr>
      <vt:lpstr>Specifying Visitor Enum Option </vt:lpstr>
      <vt:lpstr>Problem?</vt:lpstr>
      <vt:lpstr>Action vs. Command vs. Visitor Object</vt:lpstr>
      <vt:lpstr>Visitor Object</vt:lpstr>
      <vt:lpstr>Component Visitor</vt:lpstr>
      <vt:lpstr>Component Visitor</vt:lpstr>
      <vt:lpstr>Visitor as Method Parameter</vt:lpstr>
      <vt:lpstr>Example of Visitor Pattern</vt:lpstr>
      <vt:lpstr>Abstract Visitor Pattern</vt:lpstr>
      <vt:lpstr>Everyday Visitor Objects</vt:lpstr>
      <vt:lpstr>Visitor Pattern</vt:lpstr>
      <vt:lpstr>Extra</vt:lpstr>
      <vt:lpstr>Coloring the Components</vt:lpstr>
      <vt:lpstr>Coloring Morpher: Visitor and Traverser Methods</vt:lpstr>
      <vt:lpstr>Specifying Visitor Method and Target</vt:lpstr>
      <vt:lpstr>Better Language Support</vt:lpstr>
      <vt:lpstr>Visitor Method (and Object) Parameter</vt:lpstr>
      <vt:lpstr>Method: ActionObject</vt:lpstr>
      <vt:lpstr>Command Object</vt:lpstr>
      <vt:lpstr>Visitor Object</vt:lpstr>
      <vt:lpstr>Visitor Object</vt:lpstr>
      <vt:lpstr>Visitor Method (and Object) Parameter</vt:lpstr>
      <vt:lpstr>Visitor Object Parameter</vt:lpstr>
      <vt:lpstr>Visitor Method (and Object) Parameter</vt:lpstr>
      <vt:lpstr>Action vs. Command vs. Visitor Object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927</cp:revision>
  <dcterms:created xsi:type="dcterms:W3CDTF">2006-08-16T00:00:00Z</dcterms:created>
  <dcterms:modified xsi:type="dcterms:W3CDTF">2013-12-15T12:40:28Z</dcterms:modified>
</cp:coreProperties>
</file>