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6" r:id="rId2"/>
    <p:sldId id="896" r:id="rId3"/>
    <p:sldId id="887" r:id="rId4"/>
    <p:sldId id="870" r:id="rId5"/>
    <p:sldId id="894" r:id="rId6"/>
    <p:sldId id="865" r:id="rId7"/>
    <p:sldId id="873" r:id="rId8"/>
    <p:sldId id="875" r:id="rId9"/>
    <p:sldId id="879" r:id="rId10"/>
    <p:sldId id="861" r:id="rId11"/>
    <p:sldId id="862" r:id="rId12"/>
    <p:sldId id="886" r:id="rId13"/>
    <p:sldId id="877" r:id="rId14"/>
    <p:sldId id="890" r:id="rId15"/>
    <p:sldId id="897" r:id="rId16"/>
    <p:sldId id="895" r:id="rId17"/>
    <p:sldId id="89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32" autoAdjust="0"/>
    <p:restoredTop sz="94616" autoAdjust="0"/>
  </p:normalViewPr>
  <p:slideViewPr>
    <p:cSldViewPr>
      <p:cViewPr varScale="1">
        <p:scale>
          <a:sx n="62" d="100"/>
          <a:sy n="62" d="100"/>
        </p:scale>
        <p:origin x="568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8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43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Georgia Institute of Technology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CB3BD58-BF68-487D-BFD6-B59F5A235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409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hyperlink" Target="http://www.cs.unc.edu/~dewan/talks/designpatterns.ppt" TargetMode="External"/><Relationship Id="rId4" Type="http://schemas.openxmlformats.org/officeDocument/2006/relationships/hyperlink" Target="http://dl.acm.org/citation.cfm?id=1047498&amp;dl=ACM&amp;coll=DL&amp;CFID=62760571&amp;CFTOKEN=2798750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7.m4a"/><Relationship Id="rId7" Type="http://schemas.openxmlformats.org/officeDocument/2006/relationships/image" Target="../media/image6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90800"/>
            <a:ext cx="6477000" cy="2057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Comp 401</a:t>
            </a:r>
            <a:br>
              <a:rPr lang="en-US" dirty="0" smtClean="0"/>
            </a:br>
            <a:r>
              <a:rPr lang="en-US" dirty="0" smtClean="0"/>
              <a:t>Concluding Remarks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0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Interpreter of Programming Language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7" y="1079810"/>
            <a:ext cx="7924800" cy="517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22833"/>
      </p:ext>
    </p:extLst>
  </p:cSld>
  <p:clrMapOvr>
    <a:masterClrMapping/>
  </p:clrMapOvr>
  <p:transition advTm="1374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447800" y="6248400"/>
            <a:ext cx="6324600" cy="609600"/>
          </a:xfrm>
        </p:spPr>
        <p:txBody>
          <a:bodyPr/>
          <a:lstStyle/>
          <a:p>
            <a:r>
              <a:rPr lang="en-US" dirty="0"/>
              <a:t>Barbara Ericson ericson@cc.gatech.edu</a:t>
            </a:r>
          </a:p>
          <a:p>
            <a:r>
              <a:rPr lang="en-US" altLang="en-US" dirty="0" smtClean="0"/>
              <a:t>Georgia </a:t>
            </a:r>
            <a:r>
              <a:rPr lang="en-US" altLang="en-US" dirty="0"/>
              <a:t>Institute of Technology</a:t>
            </a: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 Methods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600"/>
              <a:t>Drag method names from the details window Methods area </a:t>
            </a:r>
          </a:p>
          <a:p>
            <a:pPr lvl="1"/>
            <a:r>
              <a:rPr lang="en-US" sz="2200"/>
              <a:t>to world.my first method</a:t>
            </a:r>
          </a:p>
          <a:p>
            <a:r>
              <a:rPr lang="en-US" sz="2600"/>
              <a:t>Can Group Methods</a:t>
            </a:r>
          </a:p>
          <a:p>
            <a:pPr lvl="1"/>
            <a:r>
              <a:rPr lang="en-US" sz="2200"/>
              <a:t>Do in order</a:t>
            </a:r>
          </a:p>
          <a:p>
            <a:pPr lvl="2"/>
            <a:r>
              <a:rPr lang="en-US" sz="2000"/>
              <a:t>One after the other</a:t>
            </a:r>
          </a:p>
          <a:p>
            <a:pPr lvl="1"/>
            <a:r>
              <a:rPr lang="en-US" sz="2200"/>
              <a:t>Or Do together</a:t>
            </a:r>
          </a:p>
          <a:p>
            <a:pPr lvl="2"/>
            <a:r>
              <a:rPr lang="en-US" sz="2000"/>
              <a:t>At the same time</a:t>
            </a:r>
          </a:p>
        </p:txBody>
      </p:sp>
      <p:pic>
        <p:nvPicPr>
          <p:cNvPr id="47111" name="Picture 7" descr="firstMetho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9199"/>
            <a:ext cx="4389438" cy="318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3" name="Line 9"/>
          <p:cNvSpPr>
            <a:spLocks noChangeShapeType="1"/>
          </p:cNvSpPr>
          <p:nvPr/>
        </p:nvSpPr>
        <p:spPr bwMode="auto">
          <a:xfrm flipV="1">
            <a:off x="4267200" y="3048000"/>
            <a:ext cx="1447800" cy="762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>
            <a:off x="3124200" y="2590800"/>
            <a:ext cx="1524000" cy="3810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6" name="Line 12"/>
          <p:cNvSpPr>
            <a:spLocks noChangeShapeType="1"/>
          </p:cNvSpPr>
          <p:nvPr/>
        </p:nvSpPr>
        <p:spPr bwMode="auto">
          <a:xfrm flipV="1">
            <a:off x="3810000" y="3962400"/>
            <a:ext cx="2057400" cy="3810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7" name="Line 13"/>
          <p:cNvSpPr>
            <a:spLocks noChangeShapeType="1"/>
          </p:cNvSpPr>
          <p:nvPr/>
        </p:nvSpPr>
        <p:spPr bwMode="auto">
          <a:xfrm flipV="1">
            <a:off x="2819400" y="3733800"/>
            <a:ext cx="2743200" cy="1524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76600" y="4413188"/>
            <a:ext cx="5410200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You built an Alice-like visual programming environment that can be used 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by others to program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84034" y="5181600"/>
            <a:ext cx="5410200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Beginning programmers learn how to use Alice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307229"/>
      </p:ext>
    </p:extLst>
  </p:cSld>
  <p:clrMapOvr>
    <a:masterClrMapping/>
  </p:clrMapOvr>
  <p:transition advTm="843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Building an app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62200" y="3581744"/>
            <a:ext cx="3560852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Scanning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2200" y="4387810"/>
            <a:ext cx="3560852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Parsing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62200" y="1143000"/>
            <a:ext cx="3560852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Handling of User and Internal Errors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62200" y="5161242"/>
            <a:ext cx="3560852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Geometry Processing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62200" y="2734240"/>
            <a:ext cx="3560852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Flexible, Multiple User Interface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62200" y="5981608"/>
            <a:ext cx="3560852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 of Window Systems and Toolkits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62200" y="1932749"/>
            <a:ext cx="3560852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Concurrency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954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78"/>
    </mc:Choice>
    <mc:Fallback xmlns="">
      <p:transition spd="slow" advTm="45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Logical Data Structure Visualizer, Style-based Tool, Training Wheels (</a:t>
            </a:r>
            <a:r>
              <a:rPr lang="en-US" dirty="0" err="1" smtClean="0"/>
              <a:t>ObjectEditor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53705" y="1371600"/>
            <a:ext cx="5742295" cy="464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Line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getXAxis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xAxis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Line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getYAxis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yAxis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    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StringShape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getXLabel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xLabel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StringShape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getYLabel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yLabel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anAxesLength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.setWidth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.setHeight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toXAxisX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toXAxisY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toYAxisX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…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}</a:t>
            </a:r>
            <a:endParaRPr lang="en-US" sz="16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43211"/>
            <a:ext cx="302895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876800" y="3962399"/>
            <a:ext cx="9906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6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2"/>
    </mc:Choice>
    <mc:Fallback xmlns="">
      <p:transition spd="slow" advTm="9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Diaries and Q/A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14500" y="1828800"/>
            <a:ext cx="5410200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Written and oral skills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14500" y="2819400"/>
            <a:ext cx="5410200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Abstraction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6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20"/>
    </mc:Choice>
    <mc:Fallback xmlns="">
      <p:transition spd="slow" advTm="29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Quizzes and Exams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14500" y="1828800"/>
            <a:ext cx="5829300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Make you (and me) think about and identify what you have programmed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2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70"/>
    </mc:Choice>
    <mc:Fallback xmlns="">
      <p:transition spd="slow" advTm="92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Modularity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74800" y="1430064"/>
            <a:ext cx="5232400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Class Decomposition into Methods: Recursive descent programming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0200" y="2391432"/>
            <a:ext cx="5232400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Decomposition into Classes: Design Patterns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200" y="3352800"/>
            <a:ext cx="5232400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 Decomposition into Threads: wait, notify, synchronized methods, command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objectys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398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982"/>
    </mc:Choice>
    <mc:Fallback xmlns="">
      <p:transition spd="slow" advTm="141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you not Learn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74800" y="1430064"/>
            <a:ext cx="5232400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Distributed Systems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0200" y="2391432"/>
            <a:ext cx="5232400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Efficient and Complex Data Structures and Algorithms (Implemented by Java)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200" y="3352800"/>
            <a:ext cx="5232400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a computer system works on regular and mobile computing (Architecture, OS, Compilers)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08667" y="4381099"/>
            <a:ext cx="5232400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Proving things about what your program can (not) do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74800" y="5431172"/>
            <a:ext cx="5232400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Team Programming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237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653"/>
    </mc:Choice>
    <mc:Fallback xmlns="">
      <p:transition spd="slow" advTm="180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</a:t>
            </a:r>
            <a:r>
              <a:rPr lang="en-US" dirty="0" smtClean="0">
                <a:sym typeface="Wingdings" panose="05000000000000000000" pitchFamily="2" charset="2"/>
              </a:rPr>
              <a:t> Future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9600" y="1066800"/>
            <a:ext cx="3352800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Project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" y="1974478"/>
            <a:ext cx="3352800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Topics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2909001"/>
            <a:ext cx="3352800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Praxes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9600" y="3898288"/>
            <a:ext cx="3352800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Diaries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" y="4887575"/>
            <a:ext cx="3352800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Quizzes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" y="5876862"/>
            <a:ext cx="3352800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Exam(s)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48200" y="3436894"/>
            <a:ext cx="3581400" cy="6565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Internships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48200" y="2408194"/>
            <a:ext cx="3581400" cy="6565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LAship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48200" y="4626862"/>
            <a:ext cx="3581400" cy="6565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Research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48200" y="1317910"/>
            <a:ext cx="3581400" cy="6565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Advanced Courses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48200" y="5608594"/>
            <a:ext cx="3581400" cy="6565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Building an app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091"/>
    </mc:Choice>
    <mc:Fallback xmlns="">
      <p:transition spd="slow" advTm="786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071977"/>
              </p:ext>
            </p:extLst>
          </p:nvPr>
        </p:nvGraphicFramePr>
        <p:xfrm>
          <a:off x="378460" y="1066800"/>
          <a:ext cx="3787140" cy="5715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87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Topics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Scanning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Objects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Overloading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Properties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Interfaces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Shape objects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Composite objects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Collections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Inheritance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MVC, Observer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Toolkits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Graphics (painting) views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Assertions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Animation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Command Objects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Threads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Synchronized Methods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Wait and Notify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Abstract Classes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Recursive Parsing and Grammars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Trees, DAGs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Generics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Times New Roman"/>
                          <a:ea typeface="Times New Roman"/>
                        </a:rPr>
                        <a:t>Factories, Adapter, Delegation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Exceptions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448728" y="4586616"/>
            <a:ext cx="2692881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Advanced Java Features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114800" y="4863743"/>
            <a:ext cx="1333928" cy="6314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114800" y="4926887"/>
            <a:ext cx="1313380" cy="17851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114800" y="4926887"/>
            <a:ext cx="1313380" cy="40711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393077" y="2057400"/>
            <a:ext cx="2692881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Advanced Algorithms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1" name="Straight Arrow Connector 20"/>
          <p:cNvCxnSpPr>
            <a:stCxn id="20" idx="1"/>
          </p:cNvCxnSpPr>
          <p:nvPr/>
        </p:nvCxnSpPr>
        <p:spPr>
          <a:xfrm flipH="1" flipV="1">
            <a:off x="4191000" y="1371601"/>
            <a:ext cx="1202077" cy="101408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1"/>
          </p:cNvCxnSpPr>
          <p:nvPr/>
        </p:nvCxnSpPr>
        <p:spPr>
          <a:xfrm flipH="1">
            <a:off x="4191000" y="2385684"/>
            <a:ext cx="1202077" cy="333939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5393076" y="3276600"/>
            <a:ext cx="2692881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Design Patterns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4161676" y="3613324"/>
            <a:ext cx="1210854" cy="97329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152900" y="3613324"/>
            <a:ext cx="1219629" cy="290971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6" idx="1"/>
          </p:cNvCxnSpPr>
          <p:nvPr/>
        </p:nvCxnSpPr>
        <p:spPr>
          <a:xfrm flipH="1">
            <a:off x="4152900" y="4914900"/>
            <a:ext cx="1295828" cy="181169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1"/>
          </p:cNvCxnSpPr>
          <p:nvPr/>
        </p:nvCxnSpPr>
        <p:spPr>
          <a:xfrm flipH="1">
            <a:off x="4161676" y="4914900"/>
            <a:ext cx="1287052" cy="132494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4152900" y="3429000"/>
            <a:ext cx="1210854" cy="20077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6" idx="1"/>
          </p:cNvCxnSpPr>
          <p:nvPr/>
        </p:nvCxnSpPr>
        <p:spPr>
          <a:xfrm flipH="1" flipV="1">
            <a:off x="4148811" y="3733800"/>
            <a:ext cx="1299917" cy="1181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6" idx="1"/>
          </p:cNvCxnSpPr>
          <p:nvPr/>
        </p:nvCxnSpPr>
        <p:spPr>
          <a:xfrm flipH="1" flipV="1">
            <a:off x="4191001" y="3924300"/>
            <a:ext cx="1257727" cy="990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5448728" y="5692299"/>
            <a:ext cx="2692881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Complex Data Structures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0" name="Straight Arrow Connector 49"/>
          <p:cNvCxnSpPr>
            <a:stCxn id="49" idx="1"/>
          </p:cNvCxnSpPr>
          <p:nvPr/>
        </p:nvCxnSpPr>
        <p:spPr>
          <a:xfrm flipH="1">
            <a:off x="4148811" y="6020583"/>
            <a:ext cx="1299917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9" idx="1"/>
          </p:cNvCxnSpPr>
          <p:nvPr/>
        </p:nvCxnSpPr>
        <p:spPr>
          <a:xfrm flipH="1" flipV="1">
            <a:off x="4191002" y="2747408"/>
            <a:ext cx="1257726" cy="32731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1383306"/>
      </p:ext>
    </p:extLst>
  </p:cSld>
  <p:clrMapOvr>
    <a:masterClrMapping/>
  </p:clrMapOvr>
  <p:transition advTm="3494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20" grpId="0" animBg="1"/>
      <p:bldP spid="26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Review of Design Patterns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205624"/>
              </p:ext>
            </p:extLst>
          </p:nvPr>
        </p:nvGraphicFramePr>
        <p:xfrm>
          <a:off x="304800" y="2895600"/>
          <a:ext cx="8229599" cy="990600"/>
        </p:xfrm>
        <a:graphic>
          <a:graphicData uri="http://schemas.openxmlformats.org/drawingml/2006/table">
            <a:tbl>
              <a:tblPr/>
              <a:tblGrid>
                <a:gridCol w="1618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2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86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  <a:latin typeface="Cambria"/>
                        </a:rPr>
                        <a:t>The </a:t>
                      </a:r>
                      <a:r>
                        <a:rPr lang="en-US" sz="1600" dirty="0">
                          <a:effectLst/>
                          <a:latin typeface="Cambria"/>
                        </a:rPr>
                        <a:t>design patterns taught in Comp 401</a:t>
                      </a:r>
                      <a:endParaRPr lang="en-US" sz="1600" dirty="0">
                        <a:effectLst/>
                        <a:latin typeface="Calibri"/>
                      </a:endParaRPr>
                    </a:p>
                  </a:txBody>
                  <a:tcPr marL="48080" marR="480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sng">
                          <a:solidFill>
                            <a:srgbClr val="800080"/>
                          </a:solidFill>
                          <a:effectLst/>
                          <a:latin typeface="Calibri"/>
                          <a:hlinkClick r:id="rId4"/>
                        </a:rPr>
                        <a:t>Prasun Dewan, Teaching Inter-Object Design Patterns to Freshmen. Proceedings of ACM SIGCSE. 2005</a:t>
                      </a:r>
                      <a:endParaRPr lang="en-US" sz="1600">
                        <a:effectLst/>
                        <a:latin typeface="Calibri"/>
                      </a:endParaRPr>
                    </a:p>
                  </a:txBody>
                  <a:tcPr marL="48080" marR="480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u="sng" dirty="0">
                          <a:solidFill>
                            <a:srgbClr val="800080"/>
                          </a:solidFill>
                          <a:effectLst/>
                          <a:latin typeface="Calibri"/>
                          <a:hlinkClick r:id="rId5"/>
                        </a:rPr>
                        <a:t>PPT</a:t>
                      </a:r>
                      <a:endParaRPr lang="en-US" sz="1600" dirty="0">
                        <a:effectLst/>
                        <a:latin typeface="Calibri"/>
                      </a:endParaRPr>
                    </a:p>
                  </a:txBody>
                  <a:tcPr marL="48080" marR="480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30026"/>
      </p:ext>
    </p:extLst>
  </p:cSld>
  <p:clrMapOvr>
    <a:masterClrMapping/>
  </p:clrMapOvr>
  <p:transition advTm="193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Optional Courses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378460" y="1066800"/>
          <a:ext cx="3787140" cy="5715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87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Topics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Scanning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Objects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Overloading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Properties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Interfaces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Shape objects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Composite objects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Collections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Inheritance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MVC, Observer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Toolkits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Graphics (painting) views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Assertions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Animation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Command Objects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Threads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Synchronized Methods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Wait and Notify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Abstract Classes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Recursive Parsing and Grammars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Trees, DAGs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Generics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Times New Roman"/>
                          <a:ea typeface="Times New Roman"/>
                        </a:rPr>
                        <a:t>Factories, Adapter, Delegation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994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Exceptions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380377" y="4548516"/>
            <a:ext cx="2692881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Operating Systems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04124" y="5656605"/>
            <a:ext cx="2692881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Compilers/PL/Internet Protocols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4165600" y="1295400"/>
            <a:ext cx="1214777" cy="475149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5393076" y="3276600"/>
            <a:ext cx="2692881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Software Engineering (Design Patterns)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4165600" y="5791200"/>
            <a:ext cx="1202079" cy="25569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4176337" y="4646340"/>
            <a:ext cx="1109367" cy="186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4176336" y="4876800"/>
            <a:ext cx="1109367" cy="186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4183572" y="5014720"/>
            <a:ext cx="1102131" cy="10593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189304" y="5160966"/>
            <a:ext cx="1178375" cy="17396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165600" y="2539944"/>
            <a:ext cx="1168627" cy="10414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370774" y="2199267"/>
            <a:ext cx="2692881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Human Computer Interaction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7" name="Straight Arrow Connector 36"/>
          <p:cNvCxnSpPr>
            <a:stCxn id="35" idx="1"/>
          </p:cNvCxnSpPr>
          <p:nvPr/>
        </p:nvCxnSpPr>
        <p:spPr>
          <a:xfrm flipH="1">
            <a:off x="4183771" y="2527551"/>
            <a:ext cx="1187003" cy="88750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3605694"/>
      </p:ext>
    </p:extLst>
  </p:cSld>
  <p:clrMapOvr>
    <a:masterClrMapping/>
  </p:clrMapOvr>
  <p:transition advTm="692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Large-Scale Object-Oriented Programming!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162" y="1524000"/>
            <a:ext cx="27908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91000" y="1371600"/>
            <a:ext cx="3560852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Large in terms of number of number of classes/types</a:t>
            </a:r>
          </a:p>
        </p:txBody>
      </p:sp>
      <p:sp>
        <p:nvSpPr>
          <p:cNvPr id="7" name="Rectangle 6"/>
          <p:cNvSpPr/>
          <p:nvPr/>
        </p:nvSpPr>
        <p:spPr>
          <a:xfrm>
            <a:off x="4191000" y="2180568"/>
            <a:ext cx="3560852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Defined by you (Programmer-defined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91000" y="3048000"/>
            <a:ext cx="3560852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Count </a:t>
            </a:r>
            <a:r>
              <a:rPr lang="en-US" dirty="0">
                <a:latin typeface="Calibri" pitchFamily="34" charset="0"/>
                <a:cs typeface="Calibri" pitchFamily="34" charset="0"/>
              </a:rPr>
              <a:t>them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!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91000" y="3977680"/>
            <a:ext cx="3560852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Army of “paint listeners”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70218" y="4807332"/>
            <a:ext cx="3560852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Largest (in terms of components) you may write at UNC or elsewhere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70218" y="5756466"/>
            <a:ext cx="3560852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Refactoring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970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529"/>
    </mc:Choice>
    <mc:Fallback xmlns="">
      <p:transition spd="slow" advTm="282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Programming Process and Tools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7285" t="37210" r="682" b="18833"/>
          <a:stretch/>
        </p:blipFill>
        <p:spPr>
          <a:xfrm>
            <a:off x="198647" y="1552359"/>
            <a:ext cx="5029200" cy="9002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6588" y="1044759"/>
            <a:ext cx="3532998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Class path and libraries (Eclipse)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r="18839" b="35960"/>
          <a:stretch/>
        </p:blipFill>
        <p:spPr>
          <a:xfrm>
            <a:off x="177182" y="4308151"/>
            <a:ext cx="4499216" cy="25498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11240" y="4258620"/>
            <a:ext cx="2692881" cy="5728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Debugging (Eclipse)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89119" y="3962400"/>
            <a:ext cx="2692881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Using a Test Suite (JUnit)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b="23713"/>
          <a:stretch/>
        </p:blipFill>
        <p:spPr>
          <a:xfrm>
            <a:off x="5689119" y="4685108"/>
            <a:ext cx="2800350" cy="20060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42853" y="1110209"/>
            <a:ext cx="2692881" cy="5710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Following Requirements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3582" y="1724682"/>
            <a:ext cx="2974864" cy="156377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53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221"/>
    </mc:Choice>
    <mc:Fallback xmlns="">
      <p:transition spd="slow" advTm="130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Style Checks (Check Style) </a:t>
            </a:r>
            <a:r>
              <a:rPr lang="en-US" dirty="0" smtClean="0">
                <a:sym typeface="Wingdings" panose="05000000000000000000" pitchFamily="2" charset="2"/>
              </a:rPr>
              <a:t> Security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5248" t="15111" r="23000" b="76000"/>
          <a:stretch/>
        </p:blipFill>
        <p:spPr>
          <a:xfrm>
            <a:off x="104384" y="1905000"/>
            <a:ext cx="8582416" cy="102781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9182186"/>
      </p:ext>
    </p:extLst>
  </p:cSld>
  <p:clrMapOvr>
    <a:masterClrMapping/>
  </p:clrMapOvr>
  <p:transition advTm="839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Praxis: Active Learning, Maintenance, Version Control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297572"/>
            <a:ext cx="8647134" cy="39817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3500" t="37248" r="55500" b="51933"/>
          <a:stretch/>
        </p:blipFill>
        <p:spPr>
          <a:xfrm>
            <a:off x="1676999" y="5951321"/>
            <a:ext cx="3200400" cy="9274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5000" y="5490026"/>
            <a:ext cx="2692881" cy="656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Sharing code and version control (GIT)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58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310"/>
    </mc:Choice>
    <mc:Fallback xmlns="">
      <p:transition spd="slow" advTm="200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|55.2|1.2|3.1|30.2|1.5|1.6|0.5|1.3|4.5|6.7|46.5|34.1|2.3|18.6|109.4|1.5|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1.5|16.5|21.7|9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4.6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1.8|4.9|1.3|0.9|19.7|7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1|38.1|2.8|3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7.2|3|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8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7|7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5|17.6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7.5|1.9|2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14479</TotalTime>
  <Words>535</Words>
  <Application>Microsoft Office PowerPoint</Application>
  <PresentationFormat>On-screen Show (4:3)</PresentationFormat>
  <Paragraphs>145</Paragraphs>
  <Slides>17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Calibri</vt:lpstr>
      <vt:lpstr>Cambria</vt:lpstr>
      <vt:lpstr>Century Schoolbook</vt:lpstr>
      <vt:lpstr>Consolas</vt:lpstr>
      <vt:lpstr>Times New Roman</vt:lpstr>
      <vt:lpstr>Wingdings</vt:lpstr>
      <vt:lpstr>Wingdings 2</vt:lpstr>
      <vt:lpstr>Oriel</vt:lpstr>
      <vt:lpstr>Comp 401 Concluding Remarks</vt:lpstr>
      <vt:lpstr>Course  Future</vt:lpstr>
      <vt:lpstr>Topics</vt:lpstr>
      <vt:lpstr>Quick Review of Design Patterns</vt:lpstr>
      <vt:lpstr>Future Optional Courses</vt:lpstr>
      <vt:lpstr>Large-Scale Object-Oriented Programming!</vt:lpstr>
      <vt:lpstr>Programming Process and Tools</vt:lpstr>
      <vt:lpstr>Style Checks (Check Style)  Security</vt:lpstr>
      <vt:lpstr>Praxis: Active Learning, Maintenance, Version Control</vt:lpstr>
      <vt:lpstr>Interpreter of Programming Language</vt:lpstr>
      <vt:lpstr>Use Methods</vt:lpstr>
      <vt:lpstr>Building an app</vt:lpstr>
      <vt:lpstr>Logical Data Structure Visualizer, Style-based Tool, Training Wheels (ObjectEditor)</vt:lpstr>
      <vt:lpstr>Diaries and Q/A</vt:lpstr>
      <vt:lpstr>Quizzes and Exams</vt:lpstr>
      <vt:lpstr>Modularity</vt:lpstr>
      <vt:lpstr>What did you not Learn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1643</cp:revision>
  <dcterms:created xsi:type="dcterms:W3CDTF">2006-08-16T00:00:00Z</dcterms:created>
  <dcterms:modified xsi:type="dcterms:W3CDTF">2018-12-04T19:11:13Z</dcterms:modified>
</cp:coreProperties>
</file>