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1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 autoAdjust="0"/>
  </p:normalViewPr>
  <p:slideViewPr>
    <p:cSldViewPr>
      <p:cViewPr>
        <p:scale>
          <a:sx n="80" d="100"/>
          <a:sy n="80" d="100"/>
        </p:scale>
        <p:origin x="-18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Sasa Junuzovic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Branching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72390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spcBef>
                <a:spcPct val="0"/>
              </a:spcBef>
            </a:pPr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smtClean="0"/>
              <a:t>static</a:t>
            </a:r>
            <a:r>
              <a:rPr lang="en-US" sz="1400" dirty="0" smtClean="0"/>
              <a:t> </a:t>
            </a:r>
            <a:r>
              <a:rPr lang="en-US" sz="1400" b="1" dirty="0" smtClean="0"/>
              <a:t>char</a:t>
            </a:r>
            <a:r>
              <a:rPr lang="en-US" sz="1400" dirty="0" smtClean="0"/>
              <a:t> </a:t>
            </a:r>
            <a:r>
              <a:rPr lang="en-US" sz="1400" dirty="0" err="1" smtClean="0"/>
              <a:t>toLetterGrade</a:t>
            </a:r>
            <a:r>
              <a:rPr lang="en-US" sz="1400" dirty="0" smtClean="0"/>
              <a:t> (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score) {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if</a:t>
            </a:r>
            <a:r>
              <a:rPr lang="en-US" sz="1400" dirty="0" smtClean="0"/>
              <a:t> (score &gt;= D_CUTOFF)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if</a:t>
            </a:r>
            <a:r>
              <a:rPr lang="en-US" sz="1400" dirty="0" smtClean="0"/>
              <a:t> (score &gt;= C_CUTOFF)</a:t>
            </a:r>
          </a:p>
          <a:p>
            <a:pPr lvl="2">
              <a:spcBef>
                <a:spcPct val="0"/>
              </a:spcBef>
            </a:pPr>
            <a:r>
              <a:rPr lang="en-US" sz="1400" b="1" dirty="0" smtClean="0"/>
              <a:t>		if</a:t>
            </a:r>
            <a:r>
              <a:rPr lang="en-US" sz="1400" dirty="0" smtClean="0"/>
              <a:t> (score &gt;= B_CUTOFF)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		if</a:t>
            </a:r>
            <a:r>
              <a:rPr lang="en-US" sz="1400" dirty="0" smtClean="0"/>
              <a:t> (score &gt;= A_CUTOFF)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			return</a:t>
            </a:r>
            <a:r>
              <a:rPr lang="en-US" sz="1400" dirty="0" smtClean="0"/>
              <a:t> 'A‘;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		else</a:t>
            </a:r>
            <a:endParaRPr lang="en-US" sz="1400" dirty="0" smtClean="0"/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			return</a:t>
            </a:r>
            <a:r>
              <a:rPr lang="en-US" sz="1400" dirty="0" smtClean="0"/>
              <a:t> 'B';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	else</a:t>
            </a:r>
            <a:r>
              <a:rPr lang="en-US" sz="1400" dirty="0" smtClean="0"/>
              <a:t>     </a:t>
            </a:r>
            <a:r>
              <a:rPr lang="en-US" sz="1400" b="1" dirty="0" smtClean="0"/>
              <a:t>// </a:t>
            </a:r>
            <a:r>
              <a:rPr lang="en-US" sz="1400" dirty="0" smtClean="0"/>
              <a:t>score &lt; B_CUTOFF</a:t>
            </a:r>
          </a:p>
          <a:p>
            <a:pPr lvl="2">
              <a:spcBef>
                <a:spcPct val="0"/>
              </a:spcBef>
            </a:pPr>
            <a:r>
              <a:rPr lang="en-US" sz="1400" b="1" dirty="0" smtClean="0"/>
              <a:t>			return</a:t>
            </a:r>
            <a:r>
              <a:rPr lang="en-US" sz="1400" dirty="0" smtClean="0"/>
              <a:t> 'C‘;</a:t>
            </a:r>
          </a:p>
          <a:p>
            <a:pPr lvl="1">
              <a:spcBef>
                <a:spcPct val="0"/>
              </a:spcBef>
            </a:pPr>
            <a:r>
              <a:rPr lang="en-US" sz="1400" b="1" dirty="0" smtClean="0"/>
              <a:t>		else</a:t>
            </a:r>
            <a:r>
              <a:rPr lang="en-US" sz="1400" dirty="0" smtClean="0"/>
              <a:t>    </a:t>
            </a:r>
            <a:r>
              <a:rPr lang="en-US" sz="1400" b="1" dirty="0" smtClean="0"/>
              <a:t>// </a:t>
            </a:r>
            <a:r>
              <a:rPr lang="en-US" sz="1400" dirty="0" smtClean="0"/>
              <a:t>score &lt; C_CUTOFF</a:t>
            </a:r>
          </a:p>
          <a:p>
            <a:pPr lvl="3">
              <a:spcBef>
                <a:spcPct val="0"/>
              </a:spcBef>
            </a:pPr>
            <a:r>
              <a:rPr lang="en-US" sz="1400" b="1" dirty="0" smtClean="0"/>
              <a:t>		return</a:t>
            </a:r>
            <a:r>
              <a:rPr lang="en-US" sz="1400" dirty="0" smtClean="0"/>
              <a:t> 'D';</a:t>
            </a:r>
          </a:p>
          <a:p>
            <a:pPr lvl="2">
              <a:spcBef>
                <a:spcPct val="0"/>
              </a:spcBef>
            </a:pPr>
            <a:r>
              <a:rPr lang="en-US" sz="1400" b="1" dirty="0" smtClean="0"/>
              <a:t>else</a:t>
            </a:r>
            <a:r>
              <a:rPr lang="en-US" sz="1400" dirty="0" smtClean="0"/>
              <a:t>    </a:t>
            </a:r>
            <a:r>
              <a:rPr lang="en-US" sz="1400" b="1" dirty="0" smtClean="0"/>
              <a:t>// </a:t>
            </a:r>
            <a:r>
              <a:rPr lang="en-US" sz="1400" dirty="0" smtClean="0"/>
              <a:t>score &lt; D_CUTOFF</a:t>
            </a:r>
          </a:p>
          <a:p>
            <a:pPr lvl="2">
              <a:spcBef>
                <a:spcPct val="0"/>
              </a:spcBef>
            </a:pPr>
            <a:r>
              <a:rPr lang="en-US" sz="1400" b="1" dirty="0" smtClean="0"/>
              <a:t>	return</a:t>
            </a:r>
            <a:r>
              <a:rPr lang="en-US" sz="1400" dirty="0" smtClean="0"/>
              <a:t> 'F'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400" dirty="0" smtClean="0"/>
              <a:t>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400" dirty="0" smtClean="0"/>
              <a:t>          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Branching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3780107" y="1523212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561701" y="23614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941907" y="1980410"/>
            <a:ext cx="8382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5075507" y="1980412"/>
            <a:ext cx="838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531913" y="2360618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/>
          <p:cNvSpPr/>
          <p:nvPr/>
        </p:nvSpPr>
        <p:spPr>
          <a:xfrm>
            <a:off x="2283574" y="2742412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352716" y="35806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1722708" y="3199611"/>
            <a:ext cx="56086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578974" y="3199612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721953" y="3579818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Decision 35"/>
          <p:cNvSpPr/>
          <p:nvPr/>
        </p:nvSpPr>
        <p:spPr>
          <a:xfrm>
            <a:off x="5268015" y="2742412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325354" y="35806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4707149" y="3199611"/>
            <a:ext cx="56086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63415" y="3199612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716609" y="3579818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Decision 43"/>
          <p:cNvSpPr/>
          <p:nvPr/>
        </p:nvSpPr>
        <p:spPr>
          <a:xfrm>
            <a:off x="6454145" y="3960824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5511484" y="4799018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5893279" y="4418023"/>
            <a:ext cx="56086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7749545" y="4418024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7902739" y="4798230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Decision 48"/>
          <p:cNvSpPr/>
          <p:nvPr/>
        </p:nvSpPr>
        <p:spPr>
          <a:xfrm>
            <a:off x="1095855" y="3961612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153194" y="47998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534989" y="4418811"/>
            <a:ext cx="56086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391255" y="4418812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544449" y="4799018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Branching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72390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   		return</a:t>
            </a:r>
            <a:r>
              <a:rPr lang="en-US" sz="1600" dirty="0" smtClean="0"/>
              <a:t> 'A';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   	</a:t>
            </a:r>
            <a:r>
              <a:rPr lang="en-US" sz="1600" b="1" dirty="0" smtClean="0"/>
              <a:t>else</a:t>
            </a: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b="1" dirty="0" smtClean="0"/>
              <a:t>			return</a:t>
            </a:r>
            <a:r>
              <a:rPr lang="en-US" sz="1600" dirty="0" smtClean="0"/>
              <a:t> 'B';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else</a:t>
            </a:r>
            <a:r>
              <a:rPr lang="en-US" sz="1600" dirty="0" smtClean="0"/>
              <a:t>    // score &lt; B_CUTOFF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if</a:t>
            </a:r>
            <a:r>
              <a:rPr lang="en-US" sz="1600" dirty="0" smtClean="0"/>
              <a:t> (score &lt; C_CUTOFF)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	if</a:t>
            </a:r>
            <a:r>
              <a:rPr lang="en-US" sz="1600" dirty="0" smtClean="0"/>
              <a:t> (score &lt; D_CUTOFF)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		return</a:t>
            </a:r>
            <a:r>
              <a:rPr lang="en-US" sz="1600" dirty="0" smtClean="0"/>
              <a:t> 'F';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	else</a:t>
            </a: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b="1" dirty="0" smtClean="0"/>
              <a:t>				return</a:t>
            </a:r>
            <a:r>
              <a:rPr lang="en-US" sz="1600" dirty="0" smtClean="0"/>
              <a:t> 'D';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    	</a:t>
            </a:r>
            <a:r>
              <a:rPr lang="en-US" sz="1600" b="1" dirty="0" smtClean="0"/>
              <a:t>else</a:t>
            </a:r>
            <a:r>
              <a:rPr lang="en-US" sz="1600" dirty="0" smtClean="0"/>
              <a:t>    // score &gt;= C_CUTOFF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	return</a:t>
            </a:r>
            <a:r>
              <a:rPr lang="en-US" sz="1600" dirty="0" smtClean="0"/>
              <a:t> 'C';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Linear branching preferable to balanced branches</a:t>
            </a:r>
          </a:p>
          <a:p>
            <a:r>
              <a:rPr lang="en-US" dirty="0" smtClean="0"/>
              <a:t>Else branching preferable to then branching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086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char</a:t>
            </a:r>
            <a:r>
              <a:rPr lang="en-US" sz="1600" dirty="0" smtClean="0"/>
              <a:t> result = </a:t>
            </a:r>
            <a:r>
              <a:rPr lang="en-US" sz="1600" smtClean="0"/>
              <a:t>‘I’;</a:t>
            </a: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 </a:t>
            </a:r>
            <a:r>
              <a:rPr lang="en-US" sz="1600" dirty="0" smtClean="0"/>
              <a:t>'A';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((score &lt; A_CUTOFF) &amp;&amp; (score &gt;= B_CUTOFF)) 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 = 'B';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((score &lt; B_CUTOFF) &amp;&amp; (score &gt;= C_CUTOFF))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</a:t>
            </a:r>
            <a:r>
              <a:rPr lang="en-US" sz="1600" dirty="0" smtClean="0"/>
              <a:t> 'C';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((score &lt; C_CUTOFF) &amp;&amp; (score &gt;= D_CUTOFF))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 </a:t>
            </a:r>
            <a:r>
              <a:rPr lang="en-US" sz="1600" dirty="0" smtClean="0"/>
              <a:t>'D';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&lt; D_CUTOFF)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 ‘</a:t>
            </a:r>
            <a:r>
              <a:rPr lang="en-US" sz="1600" dirty="0" smtClean="0"/>
              <a:t>F';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return </a:t>
            </a:r>
            <a:r>
              <a:rPr lang="en-US" sz="1600" dirty="0" smtClean="0"/>
              <a:t>result;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Else Branch is Needed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086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char</a:t>
            </a:r>
            <a:r>
              <a:rPr lang="en-US" sz="1600" dirty="0" smtClean="0"/>
              <a:t> result = ‘I’;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 </a:t>
            </a:r>
            <a:r>
              <a:rPr lang="en-US" sz="1600" dirty="0" smtClean="0"/>
              <a:t>'A';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else 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 = 'B';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else if</a:t>
            </a:r>
            <a:r>
              <a:rPr lang="en-US" sz="1600" dirty="0" smtClean="0"/>
              <a:t> (score &gt;= C_CUTOFF)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</a:t>
            </a:r>
            <a:r>
              <a:rPr lang="en-US" sz="1600" dirty="0" smtClean="0"/>
              <a:t> 'C';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else if</a:t>
            </a:r>
            <a:r>
              <a:rPr lang="en-US" sz="1600" dirty="0" smtClean="0"/>
              <a:t> (score &gt;= D_CUTOFF)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 </a:t>
            </a:r>
            <a:r>
              <a:rPr lang="en-US" sz="1600" dirty="0" smtClean="0"/>
              <a:t>'D';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else</a:t>
            </a: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dirty="0" smtClean="0"/>
              <a:t>		result</a:t>
            </a:r>
            <a:r>
              <a:rPr lang="en-US" sz="1600" b="1" dirty="0" smtClean="0"/>
              <a:t> = ‘</a:t>
            </a:r>
            <a:r>
              <a:rPr lang="en-US" sz="1600" dirty="0" smtClean="0"/>
              <a:t>F';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return </a:t>
            </a:r>
            <a:r>
              <a:rPr lang="en-US" sz="1600" dirty="0" smtClean="0"/>
              <a:t>result;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Nesting with Early Returns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086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 </a:t>
            </a:r>
            <a:r>
              <a:rPr lang="en-US" sz="1600" dirty="0" smtClean="0"/>
              <a:t>'A';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e</a:t>
            </a:r>
            <a:r>
              <a:rPr lang="en-US" sz="1600" b="1" dirty="0" smtClean="0"/>
              <a:t>lse 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</a:t>
            </a:r>
            <a:r>
              <a:rPr lang="en-US" sz="1600" dirty="0" smtClean="0"/>
              <a:t> 'B';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else if</a:t>
            </a:r>
            <a:r>
              <a:rPr lang="en-US" sz="1600" dirty="0" smtClean="0"/>
              <a:t> (score &gt;= C_CUTOFF)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</a:t>
            </a:r>
            <a:r>
              <a:rPr lang="en-US" sz="1600" dirty="0" smtClean="0"/>
              <a:t> 'C';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else if</a:t>
            </a:r>
            <a:r>
              <a:rPr lang="en-US" sz="1600" dirty="0" smtClean="0"/>
              <a:t> (score &gt;= D_CUTOFF)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 </a:t>
            </a:r>
            <a:r>
              <a:rPr lang="en-US" sz="1600" dirty="0" smtClean="0"/>
              <a:t>'D';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return </a:t>
            </a:r>
            <a:r>
              <a:rPr lang="en-US" sz="1600" dirty="0" smtClean="0"/>
              <a:t>F';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086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 </a:t>
            </a:r>
            <a:r>
              <a:rPr lang="en-US" sz="1600" dirty="0" smtClean="0"/>
              <a:t>'A';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</a:t>
            </a:r>
            <a:r>
              <a:rPr lang="en-US" sz="1600" dirty="0" smtClean="0"/>
              <a:t> 'B';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C_CUTOFF)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</a:t>
            </a:r>
            <a:r>
              <a:rPr lang="en-US" sz="1600" dirty="0" smtClean="0"/>
              <a:t> 'C';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D_CUTOFF)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return </a:t>
            </a:r>
            <a:r>
              <a:rPr lang="en-US" sz="1600" dirty="0" smtClean="0"/>
              <a:t>'D';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smtClean="0"/>
              <a:t>return ‘</a:t>
            </a:r>
            <a:r>
              <a:rPr lang="en-US" sz="1600" smtClean="0"/>
              <a:t>F</a:t>
            </a:r>
            <a:r>
              <a:rPr lang="en-US" sz="1600" dirty="0" smtClean="0"/>
              <a:t>';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Returns in Procedures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printLetterGrade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score) { 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if</a:t>
            </a:r>
            <a:r>
              <a:rPr lang="en-US" sz="1600" dirty="0" smtClean="0"/>
              <a:t> (score &lt; 0) {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("Illegal score");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	return</a:t>
            </a:r>
            <a:r>
              <a:rPr lang="en-US" sz="1600" dirty="0" smtClean="0"/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} 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(“Letter Grade:” +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(score”));	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Early Return in Procedures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printLetterGrade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score) { 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&lt; 0)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("Illegal score");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else</a:t>
            </a: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	"Letter Grade: ” +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(score));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Conditionals </a:t>
            </a:r>
            <a:r>
              <a:rPr lang="en-US" smtClean="0"/>
              <a:t>Loops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Else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("excellent!");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else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("bad");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}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48006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Matching if?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124200"/>
            <a:ext cx="1143000" cy="3810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0"/>
            <a:endCxn id="6" idx="2"/>
          </p:cNvCxnSpPr>
          <p:nvPr/>
        </p:nvCxnSpPr>
        <p:spPr>
          <a:xfrm rot="16200000" flipV="1">
            <a:off x="2571750" y="2876550"/>
            <a:ext cx="1295400" cy="2552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Else: Matching Outermost If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("excellent!");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else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("bad");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Else: Matching Innermost If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B_CUTOFF)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A_CUTOFF)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("excellent!");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</a:t>
            </a:r>
            <a:r>
              <a:rPr lang="en-US" sz="1600" b="1" dirty="0" smtClean="0"/>
              <a:t>else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 ("bad");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80060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 interpretation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 Style Reminder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Linear Branching preferable to Balanced Branches</a:t>
            </a:r>
          </a:p>
          <a:p>
            <a:r>
              <a:rPr lang="en-US" dirty="0" smtClean="0"/>
              <a:t>Else Branching Preferable to Then Branching</a:t>
            </a:r>
          </a:p>
          <a:p>
            <a:pPr lvl="1"/>
            <a:r>
              <a:rPr lang="en-US" dirty="0" smtClean="0"/>
              <a:t>Do not have dangling-else ambiguity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Miscellaneous (Side effects)</a:t>
            </a:r>
            <a:endParaRPr lang="en-US" sz="2000" dirty="0" smtClean="0"/>
          </a:p>
          <a:p>
            <a:r>
              <a:rPr lang="en-US" dirty="0" smtClean="0"/>
              <a:t>Style issues</a:t>
            </a:r>
          </a:p>
          <a:p>
            <a:r>
              <a:rPr lang="en-US" dirty="0" smtClean="0"/>
              <a:t>Early returns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 vs. Boolean Expressions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3600"/>
            <a:ext cx="43434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smtClean="0"/>
              <a:t>static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boolean</a:t>
            </a:r>
            <a:r>
              <a:rPr lang="en-US" sz="1400" dirty="0" smtClean="0"/>
              <a:t> </a:t>
            </a:r>
            <a:r>
              <a:rPr lang="en-US" sz="1400" dirty="0" err="1" smtClean="0"/>
              <a:t>hasFailed</a:t>
            </a:r>
            <a:r>
              <a:rPr lang="en-US" sz="1400" dirty="0" smtClean="0"/>
              <a:t>(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400" b="1" dirty="0" smtClean="0"/>
              <a:t>	if</a:t>
            </a:r>
            <a:r>
              <a:rPr lang="en-US" sz="1400" dirty="0" smtClean="0"/>
              <a:t> (score &lt; PASS_CUTOFF)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		</a:t>
            </a:r>
            <a:r>
              <a:rPr lang="en-US" sz="1400" b="1" dirty="0" smtClean="0"/>
              <a:t>return</a:t>
            </a:r>
            <a:r>
              <a:rPr lang="en-US" sz="1400" dirty="0" smtClean="0"/>
              <a:t> true;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	</a:t>
            </a:r>
            <a:r>
              <a:rPr lang="en-US" sz="1400" b="1" dirty="0" smtClean="0"/>
              <a:t>else</a:t>
            </a:r>
            <a:endParaRPr lang="en-US" sz="1400" dirty="0" smtClean="0"/>
          </a:p>
          <a:p>
            <a:pPr>
              <a:spcBef>
                <a:spcPct val="0"/>
              </a:spcBef>
            </a:pPr>
            <a:r>
              <a:rPr lang="en-US" sz="1400" dirty="0" smtClean="0"/>
              <a:t>		</a:t>
            </a:r>
            <a:r>
              <a:rPr lang="en-US" sz="1400" b="1" dirty="0" smtClean="0"/>
              <a:t>return</a:t>
            </a:r>
            <a:r>
              <a:rPr lang="en-US" sz="1400" dirty="0" smtClean="0"/>
              <a:t> false;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}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3600"/>
            <a:ext cx="43434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b="1" dirty="0" smtClean="0"/>
              <a:t>public</a:t>
            </a:r>
            <a:r>
              <a:rPr lang="en-US" sz="1400" dirty="0" smtClean="0"/>
              <a:t> </a:t>
            </a:r>
            <a:r>
              <a:rPr lang="en-US" sz="1400" b="1" dirty="0" smtClean="0"/>
              <a:t>static</a:t>
            </a:r>
            <a:r>
              <a:rPr lang="en-US" sz="1400" dirty="0" smtClean="0"/>
              <a:t> </a:t>
            </a:r>
            <a:r>
              <a:rPr lang="en-US" sz="1400" b="1" dirty="0" err="1" smtClean="0"/>
              <a:t>boolean</a:t>
            </a:r>
            <a:r>
              <a:rPr lang="en-US" sz="1400" dirty="0" smtClean="0"/>
              <a:t> </a:t>
            </a:r>
            <a:r>
              <a:rPr lang="en-US" sz="1400" dirty="0" err="1" smtClean="0"/>
              <a:t>hasFailed</a:t>
            </a:r>
            <a:r>
              <a:rPr lang="en-US" sz="1400" dirty="0" smtClean="0"/>
              <a:t>(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 score) {</a:t>
            </a:r>
          </a:p>
          <a:p>
            <a:pPr>
              <a:spcBef>
                <a:spcPct val="0"/>
              </a:spcBef>
            </a:pPr>
            <a:r>
              <a:rPr lang="en-US" sz="1400" b="1" dirty="0" smtClean="0"/>
              <a:t>	return</a:t>
            </a:r>
            <a:r>
              <a:rPr lang="en-US" sz="1400" dirty="0" smtClean="0"/>
              <a:t> score &lt; PASS_CUTOFF;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}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If-Else: Redundant Test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524000"/>
            <a:ext cx="51816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r>
              <a:rPr lang="en-US" sz="1600" b="1" dirty="0" smtClean="0"/>
              <a:t>	if</a:t>
            </a:r>
            <a:r>
              <a:rPr lang="en-US" sz="1600" dirty="0" smtClean="0"/>
              <a:t> ((score &gt;= A_CUTOFF == true))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'A';</a:t>
            </a:r>
          </a:p>
          <a:p>
            <a:r>
              <a:rPr lang="en-US" sz="1600" b="1" dirty="0" smtClean="0"/>
              <a:t>	else</a:t>
            </a:r>
            <a:r>
              <a:rPr lang="en-US" sz="1600" dirty="0" smtClean="0"/>
              <a:t> 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B_CUTOFF == true)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'B';</a:t>
            </a:r>
          </a:p>
          <a:p>
            <a:r>
              <a:rPr lang="en-US" sz="1600" b="1" dirty="0" smtClean="0"/>
              <a:t>	else</a:t>
            </a:r>
            <a:r>
              <a:rPr lang="en-US" sz="1600" dirty="0" smtClean="0"/>
              <a:t> 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C_CUTOFF == true)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'C';</a:t>
            </a:r>
          </a:p>
          <a:p>
            <a:r>
              <a:rPr lang="en-US" sz="1600" b="1" dirty="0" smtClean="0"/>
              <a:t>	else</a:t>
            </a:r>
            <a:r>
              <a:rPr lang="en-US" sz="1600" dirty="0" smtClean="0"/>
              <a:t> 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D_CUTOFF == true)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'D';</a:t>
            </a:r>
          </a:p>
          <a:p>
            <a:r>
              <a:rPr lang="en-US" sz="1600" b="1" dirty="0" smtClean="0"/>
              <a:t>	else</a:t>
            </a:r>
            <a:endParaRPr lang="en-US" sz="1600" dirty="0" smtClean="0"/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'F';</a:t>
            </a:r>
          </a:p>
          <a:p>
            <a:r>
              <a:rPr lang="en-US" sz="16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524000"/>
            <a:ext cx="51816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static</a:t>
            </a:r>
            <a:r>
              <a:rPr lang="en-US" sz="1600" dirty="0" smtClean="0"/>
              <a:t> </a:t>
            </a:r>
            <a:r>
              <a:rPr lang="en-US" sz="1600" b="1" dirty="0" smtClean="0"/>
              <a:t>char</a:t>
            </a:r>
            <a:r>
              <a:rPr lang="en-US" sz="1600" dirty="0" smtClean="0"/>
              <a:t> </a:t>
            </a:r>
            <a:r>
              <a:rPr lang="en-US" sz="1600" dirty="0" err="1" smtClean="0"/>
              <a:t>toLetterGrade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score) {</a:t>
            </a:r>
          </a:p>
          <a:p>
            <a:r>
              <a:rPr lang="en-US" sz="1600" b="1" dirty="0" smtClean="0"/>
              <a:t>	if</a:t>
            </a:r>
            <a:r>
              <a:rPr lang="en-US" sz="1600" dirty="0" smtClean="0"/>
              <a:t> (score &gt;= A_CUTOFF)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'A';</a:t>
            </a:r>
          </a:p>
          <a:p>
            <a:r>
              <a:rPr lang="en-US" sz="1600" b="1" dirty="0" smtClean="0"/>
              <a:t>	else</a:t>
            </a:r>
            <a:r>
              <a:rPr lang="en-US" sz="1600" dirty="0" smtClean="0"/>
              <a:t> 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B_CUTOFF)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'B';</a:t>
            </a:r>
          </a:p>
          <a:p>
            <a:r>
              <a:rPr lang="en-US" sz="1600" b="1" dirty="0" smtClean="0"/>
              <a:t>	else</a:t>
            </a:r>
            <a:r>
              <a:rPr lang="en-US" sz="1600" dirty="0" smtClean="0"/>
              <a:t> 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C_CUTOFF)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'C';</a:t>
            </a:r>
          </a:p>
          <a:p>
            <a:r>
              <a:rPr lang="en-US" sz="1600" b="1" dirty="0" smtClean="0"/>
              <a:t>	else</a:t>
            </a:r>
            <a:r>
              <a:rPr lang="en-US" sz="1600" dirty="0" smtClean="0"/>
              <a:t> </a:t>
            </a:r>
            <a:r>
              <a:rPr lang="en-US" sz="1600" b="1" dirty="0" smtClean="0"/>
              <a:t>if</a:t>
            </a:r>
            <a:r>
              <a:rPr lang="en-US" sz="1600" dirty="0" smtClean="0"/>
              <a:t> (score &gt;= D_CUTOFF)</a:t>
            </a:r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'D';</a:t>
            </a:r>
          </a:p>
          <a:p>
            <a:r>
              <a:rPr lang="en-US" sz="1600" b="1" dirty="0" smtClean="0"/>
              <a:t>	else</a:t>
            </a:r>
            <a:endParaRPr lang="en-US" sz="1600" dirty="0" smtClean="0"/>
          </a:p>
          <a:p>
            <a:r>
              <a:rPr lang="en-US" sz="1600" b="1" dirty="0" smtClean="0"/>
              <a:t>		return</a:t>
            </a:r>
            <a:r>
              <a:rPr lang="en-US" sz="1600" dirty="0" smtClean="0"/>
              <a:t> 'F';</a:t>
            </a:r>
          </a:p>
          <a:p>
            <a:r>
              <a:rPr lang="en-US" sz="16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 Branching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058194" y="1676400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4" idx="1"/>
          </p:cNvCxnSpPr>
          <p:nvPr/>
        </p:nvCxnSpPr>
        <p:spPr>
          <a:xfrm rot="10800000">
            <a:off x="1143794" y="2132812"/>
            <a:ext cx="914400" cy="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762794" y="25138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352800" y="21336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86994" y="25138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ecision 20"/>
          <p:cNvSpPr/>
          <p:nvPr/>
        </p:nvSpPr>
        <p:spPr>
          <a:xfrm>
            <a:off x="3630928" y="2895600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 rot="10800000">
            <a:off x="2716528" y="3352012"/>
            <a:ext cx="914400" cy="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335528" y="37330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4925534" y="33528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459728" y="37330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ecision 25"/>
          <p:cNvSpPr/>
          <p:nvPr/>
        </p:nvSpPr>
        <p:spPr>
          <a:xfrm>
            <a:off x="5191020" y="4114800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rot="10800000">
            <a:off x="4276620" y="4571212"/>
            <a:ext cx="914400" cy="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895620" y="49522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6485626" y="45720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019820" y="49522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Branching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5180806" y="1676400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4" idx="1"/>
          </p:cNvCxnSpPr>
          <p:nvPr/>
        </p:nvCxnSpPr>
        <p:spPr>
          <a:xfrm rot="10800000">
            <a:off x="4266406" y="2132812"/>
            <a:ext cx="914400" cy="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85406" y="25138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475412" y="21336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009606" y="25138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Decision 20"/>
          <p:cNvSpPr/>
          <p:nvPr/>
        </p:nvSpPr>
        <p:spPr>
          <a:xfrm>
            <a:off x="3629340" y="2895600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 rot="10800000">
            <a:off x="2714940" y="3352012"/>
            <a:ext cx="914400" cy="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333940" y="37330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4923946" y="33528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458140" y="37330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ecision 25"/>
          <p:cNvSpPr/>
          <p:nvPr/>
        </p:nvSpPr>
        <p:spPr>
          <a:xfrm>
            <a:off x="2058194" y="4114800"/>
            <a:ext cx="1294606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rot="10800000">
            <a:off x="1143794" y="4571212"/>
            <a:ext cx="914400" cy="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62794" y="49522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352800" y="45720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886994" y="49522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6355</TotalTime>
  <Words>221</Words>
  <Application>Microsoft Office PowerPoint</Application>
  <PresentationFormat>On-screen Show (4:3)</PresentationFormat>
  <Paragraphs>181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Comp 110 Conditionals</vt:lpstr>
      <vt:lpstr>Prerequisite</vt:lpstr>
      <vt:lpstr>More on Conditionals</vt:lpstr>
      <vt:lpstr>If-Else vs. Boolean Expressions</vt:lpstr>
      <vt:lpstr>If-Else Style</vt:lpstr>
      <vt:lpstr>If-Else: Redundant Test</vt:lpstr>
      <vt:lpstr>Nested If-Else</vt:lpstr>
      <vt:lpstr>Else Branching</vt:lpstr>
      <vt:lpstr>Then Branching</vt:lpstr>
      <vt:lpstr>Then Branching</vt:lpstr>
      <vt:lpstr>Balanced Branching</vt:lpstr>
      <vt:lpstr>Balanced Branching</vt:lpstr>
      <vt:lpstr>Nested If-Else Style</vt:lpstr>
      <vt:lpstr>No Nesting</vt:lpstr>
      <vt:lpstr>When Else Branch is Needed</vt:lpstr>
      <vt:lpstr>No Nesting with Early Returns</vt:lpstr>
      <vt:lpstr>Equivalent Solution</vt:lpstr>
      <vt:lpstr>Early Returns in Procedures</vt:lpstr>
      <vt:lpstr>Without Early Return in Procedures</vt:lpstr>
      <vt:lpstr>Dangling Else</vt:lpstr>
      <vt:lpstr>Dangling Else: Matching Outermost If</vt:lpstr>
      <vt:lpstr>Dangling Else: Matching Innermost If</vt:lpstr>
      <vt:lpstr>Nested If-Else Style Reminder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984</cp:revision>
  <dcterms:created xsi:type="dcterms:W3CDTF">2006-08-16T00:00:00Z</dcterms:created>
  <dcterms:modified xsi:type="dcterms:W3CDTF">2012-04-29T01:07:41Z</dcterms:modified>
</cp:coreProperties>
</file>