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699" r:id="rId2"/>
    <p:sldId id="698" r:id="rId3"/>
    <p:sldId id="688" r:id="rId4"/>
    <p:sldId id="689" r:id="rId5"/>
    <p:sldId id="690" r:id="rId6"/>
    <p:sldId id="691" r:id="rId7"/>
    <p:sldId id="692" r:id="rId8"/>
    <p:sldId id="693" r:id="rId9"/>
    <p:sldId id="695" r:id="rId10"/>
    <p:sldId id="6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8" autoAdjust="0"/>
    <p:restoredTop sz="94660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8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7D223-D0FB-45FA-A398-F5358A36ACBD}" type="slidenum">
              <a:rPr lang="en-US"/>
              <a:pPr/>
              <a:t>9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0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F7D61-8142-4FD4-BFB1-6D32469F1234}" type="slidenum">
              <a:rPr lang="en-US"/>
              <a:pPr/>
              <a:t>10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0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 401</a:t>
            </a:r>
            <a:br>
              <a:rPr lang="en-US" dirty="0"/>
            </a:br>
            <a:r>
              <a:rPr lang="en-US" dirty="0"/>
              <a:t>Metamorphosis: Casting vs. Conversion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2072"/>
      </p:ext>
    </p:extLst>
  </p:cSld>
  <p:clrMapOvr>
    <a:masterClrMapping/>
  </p:clrMapOvr>
  <p:transition advTm="1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685800"/>
          </a:xfrm>
        </p:spPr>
        <p:txBody>
          <a:bodyPr/>
          <a:lstStyle/>
          <a:p>
            <a:r>
              <a:rPr lang="en-US" dirty="0" smtClean="0"/>
              <a:t>Storage of Primitives and Wrapped Values</a:t>
            </a:r>
            <a:endParaRPr lang="en-US" dirty="0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324599" y="914396"/>
            <a:ext cx="2362200" cy="487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6324600" y="2983468"/>
            <a:ext cx="2362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/>
            <a:r>
              <a:rPr lang="en-US" dirty="0" smtClean="0"/>
              <a:t>5.5</a:t>
            </a:r>
          </a:p>
          <a:p>
            <a:pPr algn="l"/>
            <a:endParaRPr lang="en-US" dirty="0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6324600" y="2450068"/>
            <a:ext cx="2362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6324600" y="3909536"/>
            <a:ext cx="2362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u="sng" dirty="0" smtClean="0"/>
              <a:t>8</a:t>
            </a:r>
            <a:endParaRPr lang="en-US" dirty="0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6324600" y="4659868"/>
            <a:ext cx="2362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u="sng" dirty="0" smtClean="0"/>
              <a:t>16</a:t>
            </a:r>
            <a:endParaRPr lang="en-US" u="sng" dirty="0"/>
          </a:p>
        </p:txBody>
      </p:sp>
      <p:sp>
        <p:nvSpPr>
          <p:cNvPr id="56" name="Text Box 146"/>
          <p:cNvSpPr txBox="1">
            <a:spLocks noChangeArrowheads="1"/>
          </p:cNvSpPr>
          <p:nvPr/>
        </p:nvSpPr>
        <p:spPr bwMode="auto">
          <a:xfrm>
            <a:off x="381000" y="2373868"/>
            <a:ext cx="296267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</a:rPr>
              <a:t>Integer </a:t>
            </a:r>
            <a:r>
              <a:rPr lang="en-US" dirty="0" smtClean="0">
                <a:solidFill>
                  <a:sysClr val="windowText" lastClr="000000"/>
                </a:solidFill>
              </a:rPr>
              <a:t>I </a:t>
            </a:r>
            <a:r>
              <a:rPr lang="en-US" dirty="0">
                <a:solidFill>
                  <a:sysClr val="windowText" lastClr="000000"/>
                </a:solidFill>
              </a:rPr>
              <a:t>= </a:t>
            </a:r>
            <a:r>
              <a:rPr lang="en-US" b="1" dirty="0">
                <a:solidFill>
                  <a:sysClr val="windowText" lastClr="000000"/>
                </a:solidFill>
              </a:rPr>
              <a:t>new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Integer(</a:t>
            </a:r>
            <a:r>
              <a:rPr lang="en-US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dirty="0" smtClean="0">
                <a:solidFill>
                  <a:sysClr val="windowText" lastClr="000000"/>
                </a:solidFill>
              </a:rPr>
              <a:t>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7" name="Text Box 147"/>
          <p:cNvSpPr txBox="1">
            <a:spLocks noChangeArrowheads="1"/>
          </p:cNvSpPr>
          <p:nvPr/>
        </p:nvSpPr>
        <p:spPr bwMode="auto">
          <a:xfrm>
            <a:off x="381000" y="2907268"/>
            <a:ext cx="304762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</a:rPr>
              <a:t>Double </a:t>
            </a:r>
            <a:r>
              <a:rPr lang="en-US" dirty="0" smtClean="0">
                <a:solidFill>
                  <a:sysClr val="windowText" lastClr="000000"/>
                </a:solidFill>
              </a:rPr>
              <a:t>D </a:t>
            </a:r>
            <a:r>
              <a:rPr lang="en-US" dirty="0">
                <a:solidFill>
                  <a:sysClr val="windowText" lastClr="000000"/>
                </a:solidFill>
              </a:rPr>
              <a:t>= </a:t>
            </a:r>
            <a:r>
              <a:rPr lang="en-US" b="1" dirty="0">
                <a:solidFill>
                  <a:sysClr val="windowText" lastClr="000000"/>
                </a:solidFill>
              </a:rPr>
              <a:t>new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Double(d)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4724400" y="2450068"/>
            <a:ext cx="14478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 smtClean="0"/>
              <a:t>Integer@8</a:t>
            </a:r>
            <a:endParaRPr lang="en-US" dirty="0"/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4724400" y="2983468"/>
            <a:ext cx="14478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 smtClean="0"/>
              <a:t>Double@16</a:t>
            </a:r>
            <a:endParaRPr lang="en-US" dirty="0"/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4724400" y="3897868"/>
            <a:ext cx="1295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dirty="0" smtClean="0"/>
              <a:t>Integer I</a:t>
            </a:r>
            <a:endParaRPr lang="en-US" dirty="0"/>
          </a:p>
        </p:txBody>
      </p: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4724400" y="4671536"/>
            <a:ext cx="1295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dirty="0" smtClean="0"/>
              <a:t>Double D</a:t>
            </a:r>
            <a:endParaRPr lang="en-US" dirty="0"/>
          </a:p>
        </p:txBody>
      </p:sp>
      <p:sp>
        <p:nvSpPr>
          <p:cNvPr id="65" name="Text Box 161"/>
          <p:cNvSpPr txBox="1">
            <a:spLocks noChangeArrowheads="1"/>
          </p:cNvSpPr>
          <p:nvPr/>
        </p:nvSpPr>
        <p:spPr bwMode="auto">
          <a:xfrm>
            <a:off x="457200" y="4126468"/>
            <a:ext cx="200501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different sizes</a:t>
            </a:r>
          </a:p>
        </p:txBody>
      </p:sp>
      <p:cxnSp>
        <p:nvCxnSpPr>
          <p:cNvPr id="66" name="Straight Arrow Connector 65"/>
          <p:cNvCxnSpPr>
            <a:stCxn id="65" idx="3"/>
            <a:endCxn id="51" idx="1"/>
          </p:cNvCxnSpPr>
          <p:nvPr/>
        </p:nvCxnSpPr>
        <p:spPr>
          <a:xfrm flipV="1">
            <a:off x="2462213" y="2634734"/>
            <a:ext cx="3862387" cy="16766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3"/>
            <a:endCxn id="50" idx="1"/>
          </p:cNvCxnSpPr>
          <p:nvPr/>
        </p:nvCxnSpPr>
        <p:spPr>
          <a:xfrm flipV="1">
            <a:off x="2462213" y="3306634"/>
            <a:ext cx="3862387" cy="10047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161"/>
          <p:cNvSpPr txBox="1">
            <a:spLocks noChangeArrowheads="1"/>
          </p:cNvSpPr>
          <p:nvPr/>
        </p:nvSpPr>
        <p:spPr bwMode="auto">
          <a:xfrm>
            <a:off x="533400" y="4812268"/>
            <a:ext cx="1905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same size</a:t>
            </a:r>
          </a:p>
        </p:txBody>
      </p:sp>
      <p:cxnSp>
        <p:nvCxnSpPr>
          <p:cNvPr id="74" name="Straight Arrow Connector 73"/>
          <p:cNvCxnSpPr>
            <a:endCxn id="53" idx="1"/>
          </p:cNvCxnSpPr>
          <p:nvPr/>
        </p:nvCxnSpPr>
        <p:spPr>
          <a:xfrm flipV="1">
            <a:off x="2362200" y="4094202"/>
            <a:ext cx="3962400" cy="9469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2438400" y="4888468"/>
            <a:ext cx="3810000" cy="166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6"/>
          <p:cNvSpPr txBox="1">
            <a:spLocks noChangeArrowheads="1"/>
          </p:cNvSpPr>
          <p:nvPr/>
        </p:nvSpPr>
        <p:spPr bwMode="auto">
          <a:xfrm>
            <a:off x="381000" y="1066800"/>
            <a:ext cx="114807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b="1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dirty="0" smtClean="0">
                <a:solidFill>
                  <a:sysClr val="windowText" lastClr="000000"/>
                </a:solidFill>
              </a:rPr>
              <a:t> = 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 Box 146"/>
          <p:cNvSpPr txBox="1">
            <a:spLocks noChangeArrowheads="1"/>
          </p:cNvSpPr>
          <p:nvPr/>
        </p:nvSpPr>
        <p:spPr bwMode="auto">
          <a:xfrm>
            <a:off x="381000" y="1600200"/>
            <a:ext cx="181011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ysClr val="windowText" lastClr="000000"/>
                </a:solidFill>
              </a:rPr>
              <a:t>double d</a:t>
            </a:r>
            <a:r>
              <a:rPr lang="en-US" dirty="0" smtClean="0">
                <a:solidFill>
                  <a:sysClr val="windowText" lastClr="000000"/>
                </a:solidFill>
              </a:rPr>
              <a:t> = 5.5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324600" y="1066800"/>
            <a:ext cx="2362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324600" y="1600200"/>
            <a:ext cx="2362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/>
            <a:r>
              <a:rPr lang="en-US" dirty="0" smtClean="0"/>
              <a:t>5.5</a:t>
            </a:r>
          </a:p>
          <a:p>
            <a:pPr algn="l"/>
            <a:endParaRPr lang="en-US" dirty="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800600" y="1066800"/>
            <a:ext cx="1295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800600" y="1600200"/>
            <a:ext cx="1295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b="1" dirty="0" smtClean="0"/>
              <a:t>double</a:t>
            </a:r>
            <a:r>
              <a:rPr lang="en-US" dirty="0" smtClean="0"/>
              <a:t> d</a:t>
            </a:r>
            <a:endParaRPr lang="en-US" dirty="0"/>
          </a:p>
        </p:txBody>
      </p:sp>
      <p:pic>
        <p:nvPicPr>
          <p:cNvPr id="27" name="~PP125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0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9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Interfaces</a:t>
            </a:r>
          </a:p>
          <a:p>
            <a:r>
              <a:rPr lang="en-US" dirty="0"/>
              <a:t>Types Math</a:t>
            </a:r>
          </a:p>
          <a:p>
            <a:r>
              <a:rPr lang="en-US" dirty="0"/>
              <a:t>Deep vs. Shallow Copy (Optional)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893381"/>
      </p:ext>
    </p:extLst>
  </p:cSld>
  <p:clrMapOvr>
    <a:masterClrMapping/>
  </p:clrMapOvr>
  <p:transition advTm="2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Metamorphosis?</a:t>
            </a:r>
            <a:endParaRPr lang="en-US" dirty="0"/>
          </a:p>
        </p:txBody>
      </p:sp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914400" y="1447800"/>
            <a:ext cx="69342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point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(50, 100);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point =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APolarPoint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 point;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667000"/>
            <a:ext cx="4953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Class cast exception, Java cast does not  automatically  convert an instance of a class to an instance of another class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657600"/>
            <a:ext cx="4953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It does not even  automatically  (deep) copy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4191000"/>
            <a:ext cx="4953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Ambiguous semantics</a:t>
            </a:r>
          </a:p>
        </p:txBody>
      </p:sp>
      <p:sp>
        <p:nvSpPr>
          <p:cNvPr id="8" name="Text Box 90"/>
          <p:cNvSpPr txBox="1">
            <a:spLocks noChangeArrowheads="1"/>
          </p:cNvSpPr>
          <p:nvPr/>
        </p:nvSpPr>
        <p:spPr bwMode="auto">
          <a:xfrm>
            <a:off x="990600" y="5029200"/>
            <a:ext cx="70104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point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AMutablePoint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(50, 100);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point =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ABoundedPoint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 point;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5867400"/>
            <a:ext cx="51816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Value of  additional properties (upper and lower right corner)?</a:t>
            </a:r>
          </a:p>
        </p:txBody>
      </p:sp>
      <p:pic>
        <p:nvPicPr>
          <p:cNvPr id="10" name="~PP193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8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3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Methods for Metamorphosis</a:t>
            </a:r>
            <a:endParaRPr lang="en-US" dirty="0"/>
          </a:p>
        </p:txBody>
      </p:sp>
      <p:sp>
        <p:nvSpPr>
          <p:cNvPr id="8" name="Text Box 90"/>
          <p:cNvSpPr txBox="1">
            <a:spLocks noChangeArrowheads="1"/>
          </p:cNvSpPr>
          <p:nvPr/>
        </p:nvSpPr>
        <p:spPr bwMode="auto">
          <a:xfrm>
            <a:off x="457200" y="4939099"/>
            <a:ext cx="81534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  <a:latin typeface="Courier New"/>
              </a:rPr>
              <a:t>ConvertiblePoint</a:t>
            </a:r>
            <a:r>
              <a:rPr lang="fr-FR" dirty="0" smtClean="0">
                <a:solidFill>
                  <a:srgbClr val="000000"/>
                </a:solidFill>
                <a:latin typeface="Courier New"/>
              </a:rPr>
              <a:t> point = 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/>
              </a:rPr>
              <a:t>               </a:t>
            </a:r>
            <a:r>
              <a:rPr lang="fr-FR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fr-FR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Courier New"/>
              </a:rPr>
              <a:t>AConvertibleCartesianPoint</a:t>
            </a:r>
            <a:r>
              <a:rPr lang="fr-FR" b="1" dirty="0" smtClean="0">
                <a:solidFill>
                  <a:srgbClr val="000000"/>
                </a:solidFill>
                <a:latin typeface="Courier New"/>
              </a:rPr>
              <a:t> (50, 100);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point =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point.asPolarPoint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();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6096000"/>
            <a:ext cx="5181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Programmer decides  what correct conversion means</a:t>
            </a: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381000" y="1080701"/>
            <a:ext cx="8305800" cy="3693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AConvertibleCartesianPoint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AMutablePoint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ConvertiblePoint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AConvertibleCartesianPoint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theX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theY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super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theX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theY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ConvertiblePoint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asCartesianPoint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b="1" dirty="0" smtClean="0">
                <a:solidFill>
                  <a:srgbClr val="3F7F5F"/>
                </a:solidFill>
                <a:latin typeface="Courier New"/>
              </a:rPr>
              <a:t>// could also clone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ConvertiblePoint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asPolarPoint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AConvertiblePolarPoint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getRadius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(),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getAngle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6" name="~PP360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3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Conversion of Primitive Values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219200"/>
            <a:ext cx="6172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Java cast does not  automatically  convert an instance of a class to an instance of another class</a:t>
            </a:r>
          </a:p>
        </p:txBody>
      </p:sp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1219200" y="2667000"/>
            <a:ext cx="601980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5;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long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doubleVal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Long.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MAX_VALUE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 (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572000"/>
            <a:ext cx="6172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 each of the multi-type assignments,  a  primitive memory value copied and stored in another primitive memory value of different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486400"/>
            <a:ext cx="6172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 the last case, cast forces conversion</a:t>
            </a:r>
          </a:p>
        </p:txBody>
      </p:sp>
      <p:pic>
        <p:nvPicPr>
          <p:cNvPr id="8" name="~PP39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5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Primitive</a:t>
            </a:r>
            <a:r>
              <a:rPr lang="en-US" dirty="0" err="1" smtClean="0">
                <a:sym typeface="Wingdings" pitchFamily="2" charset="2"/>
              </a:rPr>
              <a:t>Another</a:t>
            </a:r>
            <a:r>
              <a:rPr lang="en-US" dirty="0" smtClean="0">
                <a:sym typeface="Wingdings" pitchFamily="2" charset="2"/>
              </a:rPr>
              <a:t> Primitive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96201" y="1524000"/>
            <a:ext cx="1066799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6200" y="1981200"/>
            <a:ext cx="1066801" cy="403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6200" y="2209800"/>
            <a:ext cx="1066799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7" name="Text Box 90"/>
          <p:cNvSpPr txBox="1">
            <a:spLocks noChangeArrowheads="1"/>
          </p:cNvSpPr>
          <p:nvPr/>
        </p:nvSpPr>
        <p:spPr bwMode="auto">
          <a:xfrm>
            <a:off x="609600" y="1295400"/>
            <a:ext cx="388620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5;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long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doubleVal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Long.</a:t>
            </a:r>
            <a:r>
              <a:rPr lang="en-US" b="1" i="1" dirty="0" err="1" smtClean="0">
                <a:solidFill>
                  <a:srgbClr val="0000C0"/>
                </a:solidFill>
                <a:latin typeface="Courier New"/>
              </a:rPr>
              <a:t>MAX_VALUE</a:t>
            </a:r>
            <a:r>
              <a:rPr lang="en-US" b="1" i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 (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52400" y="1447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52400" y="17510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52400" y="1981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" y="22844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2400" y="25892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45" name="Rectangle 44"/>
          <p:cNvSpPr/>
          <p:nvPr/>
        </p:nvSpPr>
        <p:spPr>
          <a:xfrm>
            <a:off x="7696200" y="2743200"/>
            <a:ext cx="10668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696200" y="3429000"/>
            <a:ext cx="10668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5.0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696200" y="4267200"/>
            <a:ext cx="10668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9223372036854775807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7696200" y="2209800"/>
            <a:ext cx="1066799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52400" y="28178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17" name="~PP56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Primitive</a:t>
            </a:r>
            <a:r>
              <a:rPr lang="en-US" dirty="0" smtClean="0">
                <a:sym typeface="Wingdings" pitchFamily="2" charset="2"/>
              </a:rPr>
              <a:t>  Object</a:t>
            </a:r>
            <a:endParaRPr lang="en-US" dirty="0"/>
          </a:p>
        </p:txBody>
      </p:sp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1143000" y="1981200"/>
            <a:ext cx="60198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 (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Integer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integerVal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intVal2 =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integerVal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~PP399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9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Wrapper Types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1" y="2667000"/>
            <a:ext cx="12192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AString</a:t>
            </a:r>
            <a:endParaRPr lang="en-US" dirty="0" smtClean="0"/>
          </a:p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1" y="1219200"/>
            <a:ext cx="12192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  <a:endCxn id="6" idx="2"/>
          </p:cNvCxnSpPr>
          <p:nvPr/>
        </p:nvCxnSpPr>
        <p:spPr>
          <a:xfrm rot="5400000" flipH="1" flipV="1">
            <a:off x="1181101" y="1866900"/>
            <a:ext cx="6096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52600" y="2667000"/>
            <a:ext cx="1219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String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  <a:endCxn id="6" idx="2"/>
          </p:cNvCxnSpPr>
          <p:nvPr/>
        </p:nvCxnSpPr>
        <p:spPr>
          <a:xfrm rot="16200000" flipV="1">
            <a:off x="1866901" y="2171700"/>
            <a:ext cx="609600" cy="3809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0"/>
          </p:cNvCxnSpPr>
          <p:nvPr/>
        </p:nvCxnSpPr>
        <p:spPr>
          <a:xfrm rot="16200000" flipV="1">
            <a:off x="2552700" y="1485900"/>
            <a:ext cx="609600" cy="175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24200" y="2667000"/>
            <a:ext cx="1219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04800" y="3733800"/>
            <a:ext cx="1219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52600" y="3733800"/>
            <a:ext cx="1219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76600" y="3733800"/>
            <a:ext cx="13716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22" idx="2"/>
          </p:cNvCxnSpPr>
          <p:nvPr/>
        </p:nvCxnSpPr>
        <p:spPr>
          <a:xfrm flipV="1">
            <a:off x="914400" y="3048000"/>
            <a:ext cx="2819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0"/>
            <a:endCxn id="22" idx="2"/>
          </p:cNvCxnSpPr>
          <p:nvPr/>
        </p:nvCxnSpPr>
        <p:spPr>
          <a:xfrm rot="5400000" flipH="1" flipV="1">
            <a:off x="2705100" y="2705100"/>
            <a:ext cx="68580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76800" y="3733800"/>
            <a:ext cx="13716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Boolean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7" idx="0"/>
            <a:endCxn id="22" idx="2"/>
          </p:cNvCxnSpPr>
          <p:nvPr/>
        </p:nvCxnSpPr>
        <p:spPr>
          <a:xfrm rot="16200000" flipV="1">
            <a:off x="3505200" y="3276600"/>
            <a:ext cx="6858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22" idx="2"/>
          </p:cNvCxnSpPr>
          <p:nvPr/>
        </p:nvCxnSpPr>
        <p:spPr>
          <a:xfrm rot="16200000" flipV="1">
            <a:off x="4305300" y="2476500"/>
            <a:ext cx="685800" cy="1828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4800" y="5029200"/>
            <a:ext cx="12192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752600" y="5029200"/>
            <a:ext cx="12192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276600" y="5029200"/>
            <a:ext cx="1371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953000" y="5029200"/>
            <a:ext cx="1371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bool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5220494" y="4609306"/>
            <a:ext cx="838200" cy="1588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3544094" y="4609306"/>
            <a:ext cx="838200" cy="1588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2018506" y="4609306"/>
            <a:ext cx="838200" cy="1588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572294" y="4609306"/>
            <a:ext cx="838200" cy="1588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90800" y="4191000"/>
            <a:ext cx="1295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Wraps, contains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667000" y="2057400"/>
            <a:ext cx="1295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Extends</a:t>
            </a:r>
            <a:endParaRPr lang="en-US" dirty="0"/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4953086" y="990600"/>
            <a:ext cx="229582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“Joe </a:t>
            </a:r>
            <a:r>
              <a:rPr lang="en-US" dirty="0" err="1">
                <a:solidFill>
                  <a:schemeClr val="tx1"/>
                </a:solidFill>
              </a:rPr>
              <a:t>Doe”.toString</a:t>
            </a:r>
            <a:r>
              <a:rPr lang="en-US" dirty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4953086" y="1447800"/>
            <a:ext cx="141096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5.toString</a:t>
            </a:r>
            <a:r>
              <a:rPr lang="en-US" dirty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76400" y="5715000"/>
            <a:ext cx="4953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Java automatically converts between primitive and wrapper types when assigning an expression to a variable</a:t>
            </a:r>
          </a:p>
        </p:txBody>
      </p:sp>
      <p:sp>
        <p:nvSpPr>
          <p:cNvPr id="60" name="Multiply 59"/>
          <p:cNvSpPr/>
          <p:nvPr/>
        </p:nvSpPr>
        <p:spPr>
          <a:xfrm>
            <a:off x="6477000" y="14478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4953086" y="1905000"/>
            <a:ext cx="223651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“Joe </a:t>
            </a:r>
            <a:r>
              <a:rPr lang="en-US" dirty="0" err="1">
                <a:solidFill>
                  <a:schemeClr val="tx1"/>
                </a:solidFill>
              </a:rPr>
              <a:t>Doe</a:t>
            </a:r>
            <a:r>
              <a:rPr lang="en-US" dirty="0" err="1" smtClean="0">
                <a:solidFill>
                  <a:schemeClr val="tx1"/>
                </a:solidFill>
              </a:rPr>
              <a:t>”.equals</a:t>
            </a:r>
            <a:r>
              <a:rPr lang="en-US" dirty="0" smtClean="0">
                <a:solidFill>
                  <a:schemeClr val="tx1"/>
                </a:solidFill>
              </a:rPr>
              <a:t>(5)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Text Box 59"/>
          <p:cNvSpPr txBox="1">
            <a:spLocks noChangeArrowheads="1"/>
          </p:cNvSpPr>
          <p:nvPr/>
        </p:nvSpPr>
        <p:spPr bwMode="auto">
          <a:xfrm>
            <a:off x="4953086" y="2362200"/>
            <a:ext cx="373371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“Joe </a:t>
            </a:r>
            <a:r>
              <a:rPr lang="en-US" dirty="0" err="1">
                <a:solidFill>
                  <a:schemeClr val="tx1"/>
                </a:solidFill>
              </a:rPr>
              <a:t>Doe</a:t>
            </a:r>
            <a:r>
              <a:rPr lang="en-US" dirty="0" err="1" smtClean="0">
                <a:solidFill>
                  <a:schemeClr val="tx1"/>
                </a:solidFill>
              </a:rPr>
              <a:t>”.equals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Integer(5))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4953000" y="2819400"/>
            <a:ext cx="220605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5 +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Integer(5)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 Box 59"/>
          <p:cNvSpPr txBox="1">
            <a:spLocks noChangeArrowheads="1"/>
          </p:cNvSpPr>
          <p:nvPr/>
        </p:nvSpPr>
        <p:spPr bwMode="auto">
          <a:xfrm>
            <a:off x="4953000" y="3276600"/>
            <a:ext cx="350448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5 + (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Integer(5)).</a:t>
            </a:r>
            <a:r>
              <a:rPr lang="en-US" dirty="0" err="1" smtClean="0">
                <a:solidFill>
                  <a:schemeClr val="tx1"/>
                </a:solidFill>
              </a:rPr>
              <a:t>intValue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53200" y="3733800"/>
            <a:ext cx="20574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Wrapper classes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29400" y="4953000"/>
            <a:ext cx="19812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Primitive types</a:t>
            </a:r>
          </a:p>
        </p:txBody>
      </p:sp>
      <p:pic>
        <p:nvPicPr>
          <p:cNvPr id="39" name="~PP82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3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8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34" grpId="0" animBg="1"/>
      <p:bldP spid="55" grpId="0" animBg="1"/>
      <p:bldP spid="57" grpId="0" animBg="1" autoUpdateAnimBg="0"/>
      <p:bldP spid="58" grpId="0" animBg="1" autoUpdateAnimBg="0"/>
      <p:bldP spid="59" grpId="0" animBg="1"/>
      <p:bldP spid="60" grpId="0" animBg="1"/>
      <p:bldP spid="61" grpId="0" animBg="1" autoUpdateAnimBg="0"/>
      <p:bldP spid="66" grpId="0" animBg="1" autoUpdateAnimBg="0"/>
      <p:bldP spid="69" grpId="0" animBg="1" autoUpdateAnimBg="0"/>
      <p:bldP spid="72" grpId="0" animBg="1" autoUpdateAnimBg="0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Manual Wrapping and Unwrapping</a:t>
            </a:r>
            <a:endParaRPr lang="en-US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3152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Integer</a:t>
            </a:r>
          </a:p>
          <a:p>
            <a:pPr lvl="1"/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Integer(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value)</a:t>
            </a:r>
          </a:p>
          <a:p>
            <a:pPr lvl="1"/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b="1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intValue</a:t>
            </a:r>
            <a:r>
              <a:rPr lang="en-US" dirty="0" smtClean="0">
                <a:solidFill>
                  <a:sysClr val="windowText" lastClr="000000"/>
                </a:solidFill>
              </a:rPr>
              <a:t>()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Double</a:t>
            </a:r>
            <a:endParaRPr lang="en-US" dirty="0">
              <a:solidFill>
                <a:sysClr val="windowText" lastClr="000000"/>
              </a:solidFill>
            </a:endParaRPr>
          </a:p>
          <a:p>
            <a:pPr lvl="1"/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Double(</a:t>
            </a:r>
            <a:r>
              <a:rPr lang="en-US" b="1" dirty="0">
                <a:solidFill>
                  <a:sysClr val="windowText" lastClr="000000"/>
                </a:solidFill>
              </a:rPr>
              <a:t>double</a:t>
            </a:r>
            <a:r>
              <a:rPr lang="en-US" dirty="0">
                <a:solidFill>
                  <a:sysClr val="windowText" lastClr="000000"/>
                </a:solidFill>
              </a:rPr>
              <a:t> value)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double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doubleValue</a:t>
            </a:r>
            <a:r>
              <a:rPr lang="en-US" dirty="0">
                <a:solidFill>
                  <a:sysClr val="windowText" lastClr="000000"/>
                </a:solidFill>
              </a:rPr>
              <a:t>()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Boolean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Boolean(</a:t>
            </a:r>
            <a:r>
              <a:rPr lang="en-US" b="1" dirty="0" err="1">
                <a:solidFill>
                  <a:sysClr val="windowText" lastClr="000000"/>
                </a:solidFill>
              </a:rPr>
              <a:t>boolean</a:t>
            </a:r>
            <a:r>
              <a:rPr lang="en-US" dirty="0">
                <a:solidFill>
                  <a:sysClr val="windowText" lastClr="000000"/>
                </a:solidFill>
              </a:rPr>
              <a:t> value)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boolean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booleanValue</a:t>
            </a:r>
            <a:r>
              <a:rPr lang="en-US" dirty="0">
                <a:solidFill>
                  <a:sysClr val="windowText" lastClr="000000"/>
                </a:solidFill>
              </a:rPr>
              <a:t>()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Character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Character(</a:t>
            </a:r>
            <a:r>
              <a:rPr lang="en-US" b="1" dirty="0">
                <a:solidFill>
                  <a:sysClr val="windowText" lastClr="000000"/>
                </a:solidFill>
              </a:rPr>
              <a:t>char</a:t>
            </a:r>
            <a:r>
              <a:rPr lang="en-US" dirty="0">
                <a:solidFill>
                  <a:sysClr val="windowText" lastClr="000000"/>
                </a:solidFill>
              </a:rPr>
              <a:t> value)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char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charValue</a:t>
            </a:r>
            <a:r>
              <a:rPr lang="en-US" dirty="0">
                <a:solidFill>
                  <a:sysClr val="windowText" lastClr="000000"/>
                </a:solidFill>
              </a:rPr>
              <a:t>()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Float, Short, Long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~PP65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2.6|48.2|17.9|3.6|5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9|92.7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|2.6|5.8|13.1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4.5|6.2|10.9|24.6|42.1|12.9|1|10|4.7|12.4|4.9|12.9|3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9.5|58.4|18.5|3.7|10.1|25.4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13070</TotalTime>
  <Words>482</Words>
  <Application>Microsoft Office PowerPoint</Application>
  <PresentationFormat>On-screen Show (4:3)</PresentationFormat>
  <Paragraphs>119</Paragraphs>
  <Slides>10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Comp 401 Metamorphosis: Casting vs. Conversion</vt:lpstr>
      <vt:lpstr>Prerequisite</vt:lpstr>
      <vt:lpstr>Metamorphosis?</vt:lpstr>
      <vt:lpstr>As Methods for Metamorphosis</vt:lpstr>
      <vt:lpstr>Automatic Conversion of Primitive Values</vt:lpstr>
      <vt:lpstr>PrimitiveAnother Primitive</vt:lpstr>
      <vt:lpstr>Primitive  Object</vt:lpstr>
      <vt:lpstr>Wrapper Types</vt:lpstr>
      <vt:lpstr>Manual Wrapping and Unwrapping</vt:lpstr>
      <vt:lpstr>Storage of Primitives and Wrapped Values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1646</cp:revision>
  <dcterms:created xsi:type="dcterms:W3CDTF">2006-08-16T00:00:00Z</dcterms:created>
  <dcterms:modified xsi:type="dcterms:W3CDTF">2014-02-17T22:02:49Z</dcterms:modified>
</cp:coreProperties>
</file>