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6" r:id="rId2"/>
    <p:sldId id="581" r:id="rId3"/>
    <p:sldId id="558" r:id="rId4"/>
    <p:sldId id="559" r:id="rId5"/>
    <p:sldId id="577" r:id="rId6"/>
    <p:sldId id="578" r:id="rId7"/>
    <p:sldId id="579" r:id="rId8"/>
    <p:sldId id="584" r:id="rId9"/>
    <p:sldId id="554" r:id="rId10"/>
    <p:sldId id="555" r:id="rId11"/>
    <p:sldId id="556" r:id="rId12"/>
    <p:sldId id="571" r:id="rId13"/>
    <p:sldId id="570" r:id="rId14"/>
    <p:sldId id="574" r:id="rId15"/>
    <p:sldId id="572" r:id="rId16"/>
    <p:sldId id="573" r:id="rId17"/>
    <p:sldId id="564" r:id="rId18"/>
    <p:sldId id="565" r:id="rId19"/>
    <p:sldId id="566" r:id="rId20"/>
    <p:sldId id="567" r:id="rId21"/>
    <p:sldId id="552" r:id="rId22"/>
    <p:sldId id="582" r:id="rId23"/>
    <p:sldId id="583" r:id="rId24"/>
    <p:sldId id="585" r:id="rId2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7" autoAdjust="0"/>
    <p:restoredTop sz="94718" autoAdjust="0"/>
  </p:normalViewPr>
  <p:slideViewPr>
    <p:cSldViewPr>
      <p:cViewPr varScale="1">
        <p:scale>
          <a:sx n="66" d="100"/>
          <a:sy n="66" d="100"/>
        </p:scale>
        <p:origin x="6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625BFCD-1A9F-4E04-964F-3BE1AA8E8FD6}" type="datetimeFigureOut">
              <a:rPr lang="en-US" smtClean="0"/>
              <a:pPr/>
              <a:t>8/18/2015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5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A89EB-3DB1-4819-9EC3-4818AF847F0F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801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A89EB-3DB1-4819-9EC3-4818AF847F0F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913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A89EB-3DB1-4819-9EC3-4818AF847F0F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5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8/18/2015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8/18/2015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8/18/2015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hyperlink" Target="http://www.cs.unc.edu/~dewan/comp401/current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2" Type="http://schemas.microsoft.com/office/2007/relationships/media" Target="../media/media20.wm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2" Type="http://schemas.microsoft.com/office/2007/relationships/media" Target="../media/media21.wm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2" Type="http://schemas.microsoft.com/office/2007/relationships/media" Target="../media/media22.wm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2.png"/><Relationship Id="rId4" Type="http://schemas.openxmlformats.org/officeDocument/2006/relationships/hyperlink" Target="mailto:help401@cs.unc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6.wma"/><Relationship Id="rId7" Type="http://schemas.openxmlformats.org/officeDocument/2006/relationships/image" Target="../media/image8.png"/><Relationship Id="rId2" Type="http://schemas.microsoft.com/office/2007/relationships/media" Target="../media/media6.wm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2.png"/><Relationship Id="rId2" Type="http://schemas.microsoft.com/office/2007/relationships/media" Target="../media/media7.wm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401 </a:t>
            </a:r>
            <a:br>
              <a:rPr lang="en-US" dirty="0" smtClean="0"/>
            </a:br>
            <a:r>
              <a:rPr lang="en-US" dirty="0" smtClean="0"/>
              <a:t>Course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Prasun Dewan (FB 150, help401@cs.unc.edu)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33600" y="5847347"/>
            <a:ext cx="6324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Course page: </a:t>
            </a:r>
            <a:r>
              <a:rPr lang="en-US" dirty="0">
                <a:hlinkClick r:id="rId4"/>
              </a:rPr>
              <a:t>http://www.cs.unc.edu/~dewan/comp401/current/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04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 smtClean="0"/>
              <a:t>Comp 401 vs. 110</a:t>
            </a:r>
            <a:endParaRPr lang="en-US" dirty="0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0" y="1447800"/>
            <a:ext cx="46482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“Intermediate” vs. “introductory” programming</a:t>
            </a:r>
          </a:p>
          <a:p>
            <a:pPr lvl="1"/>
            <a:r>
              <a:rPr lang="en-US" dirty="0" smtClean="0"/>
              <a:t>Introductory may be object-oriented</a:t>
            </a:r>
          </a:p>
          <a:p>
            <a:pPr lvl="1"/>
            <a:r>
              <a:rPr lang="en-US" dirty="0" smtClean="0"/>
              <a:t>Introductory may be conventional</a:t>
            </a:r>
          </a:p>
          <a:p>
            <a:pPr lvl="1"/>
            <a:r>
              <a:rPr lang="en-US" i="1" dirty="0" smtClean="0"/>
              <a:t>Assume background in conventional programming and will teach Java syntax for it.</a:t>
            </a:r>
          </a:p>
          <a:p>
            <a:pPr lvl="1"/>
            <a:r>
              <a:rPr lang="en-US" dirty="0" smtClean="0"/>
              <a:t>Repetition for those who know object-oriented programming.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447800"/>
            <a:ext cx="1447800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752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0" y="1447800"/>
            <a:ext cx="1447800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90800" y="1752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590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Intermediate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62200" y="2590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Introductory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0119230"/>
      </p:ext>
    </p:extLst>
  </p:cSld>
  <p:clrMapOvr>
    <a:masterClrMapping/>
  </p:clrMapOvr>
  <p:transition advTm="1161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6723" grpId="0" build="p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 smtClean="0"/>
              <a:t>Introductory Conventional Programming</a:t>
            </a:r>
            <a:endParaRPr lang="en-US" dirty="0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229600" cy="4648200"/>
          </a:xfrm>
        </p:spPr>
        <p:txBody>
          <a:bodyPr/>
          <a:lstStyle/>
          <a:p>
            <a:r>
              <a:rPr lang="en-US" dirty="0" smtClean="0"/>
              <a:t>Types, variables</a:t>
            </a:r>
            <a:r>
              <a:rPr lang="en-US" dirty="0"/>
              <a:t>, </a:t>
            </a:r>
            <a:r>
              <a:rPr lang="en-US" dirty="0" smtClean="0"/>
              <a:t>assignment , constants</a:t>
            </a:r>
            <a:r>
              <a:rPr lang="en-US" dirty="0"/>
              <a:t>, </a:t>
            </a:r>
            <a:r>
              <a:rPr lang="en-US" dirty="0" smtClean="0"/>
              <a:t>expression</a:t>
            </a:r>
            <a:endParaRPr lang="en-US" dirty="0"/>
          </a:p>
          <a:p>
            <a:r>
              <a:rPr lang="en-US" dirty="0" smtClean="0"/>
              <a:t>Conditionals</a:t>
            </a:r>
            <a:r>
              <a:rPr lang="en-US" dirty="0"/>
              <a:t>, </a:t>
            </a:r>
            <a:r>
              <a:rPr lang="en-US" dirty="0" smtClean="0"/>
              <a:t>loops.</a:t>
            </a:r>
          </a:p>
          <a:p>
            <a:r>
              <a:rPr lang="en-US" dirty="0" smtClean="0"/>
              <a:t>Input and output</a:t>
            </a:r>
          </a:p>
          <a:p>
            <a:r>
              <a:rPr lang="en-US" dirty="0" smtClean="0"/>
              <a:t>Arrays/Strings</a:t>
            </a:r>
            <a:endParaRPr lang="en-US" dirty="0"/>
          </a:p>
          <a:p>
            <a:r>
              <a:rPr lang="en-US" dirty="0" smtClean="0"/>
              <a:t>Procedures/Functions/Subroutines/Methods</a:t>
            </a:r>
          </a:p>
          <a:p>
            <a:r>
              <a:rPr lang="en-US" dirty="0" smtClean="0"/>
              <a:t>Comments</a:t>
            </a:r>
          </a:p>
          <a:p>
            <a:r>
              <a:rPr lang="en-US" dirty="0" smtClean="0"/>
              <a:t>Program vs. algorithm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72982"/>
      </p:ext>
    </p:extLst>
  </p:cSld>
  <p:clrMapOvr>
    <a:masterClrMapping/>
  </p:clrMapOvr>
  <p:transition advTm="565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Layered Assignments = Project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7800" y="35052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1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1447800" y="30480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 2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1447800" y="25908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3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1447800" y="21336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4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762000" y="42672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 will build on each other to create a  semester project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2000" y="51054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Due dates normally separated by a week (holidays, exams can cause  more separation)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9302951"/>
      </p:ext>
    </p:extLst>
  </p:cSld>
  <p:clrMapOvr>
    <a:masterClrMapping/>
  </p:clrMapOvr>
  <p:transition advTm="2411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vs. Almost Working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5800" y="16002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Big difference between getting code working and  almost working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24384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Big differences in grades also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32766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Very little partial credit if program not working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41910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Errors will accumulate because of layered assignments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514375"/>
      </p:ext>
    </p:extLst>
  </p:cSld>
  <p:clrMapOvr>
    <a:masterClrMapping/>
  </p:clrMapOvr>
  <p:transition advTm="1866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Distribution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77962"/>
              </p:ext>
            </p:extLst>
          </p:nvPr>
        </p:nvGraphicFramePr>
        <p:xfrm>
          <a:off x="685800" y="1447800"/>
          <a:ext cx="7239000" cy="4607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0"/>
                <a:gridCol w="3619500"/>
              </a:tblGrid>
              <a:tr h="5621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01181">
                <a:tc>
                  <a:txBody>
                    <a:bodyPr/>
                    <a:lstStyle/>
                    <a:p>
                      <a:r>
                        <a:rPr lang="en-US" dirty="0" smtClean="0"/>
                        <a:t>Exams (Two midterms,</a:t>
                      </a:r>
                      <a:r>
                        <a:rPr lang="en-US" baseline="0" dirty="0" smtClean="0"/>
                        <a:t> no final)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44%</a:t>
                      </a:r>
                      <a:endParaRPr lang="en-US" dirty="0"/>
                    </a:p>
                  </a:txBody>
                  <a:tcPr/>
                </a:tc>
              </a:tr>
              <a:tr h="911082">
                <a:tc>
                  <a:txBody>
                    <a:bodyPr/>
                    <a:lstStyle/>
                    <a:p>
                      <a:r>
                        <a:rPr lang="en-US" dirty="0" smtClean="0"/>
                        <a:t>Assignments (Home</a:t>
                      </a:r>
                      <a:r>
                        <a:rPr lang="en-US" baseline="0" dirty="0" smtClean="0"/>
                        <a:t> work)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46%</a:t>
                      </a:r>
                      <a:endParaRPr lang="en-US" dirty="0"/>
                    </a:p>
                  </a:txBody>
                  <a:tcPr/>
                </a:tc>
              </a:tr>
              <a:tr h="970214">
                <a:tc>
                  <a:txBody>
                    <a:bodyPr/>
                    <a:lstStyle/>
                    <a:p>
                      <a:r>
                        <a:rPr lang="en-US" dirty="0" smtClean="0"/>
                        <a:t>Recitation</a:t>
                      </a:r>
                      <a:r>
                        <a:rPr lang="en-US" baseline="0" dirty="0" smtClean="0"/>
                        <a:t> (Class work)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</a:tr>
              <a:tr h="970214">
                <a:tc>
                  <a:txBody>
                    <a:bodyPr/>
                    <a:lstStyle/>
                    <a:p>
                      <a:r>
                        <a:rPr lang="en-US" dirty="0" smtClean="0"/>
                        <a:t>Fudge</a:t>
                      </a:r>
                      <a:r>
                        <a:rPr lang="en-US" baseline="0" dirty="0" smtClean="0"/>
                        <a:t> Factor (Class/piazza participation,  other distinguishing factors), particularly useful for borderline cases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200400" y="5914490"/>
            <a:ext cx="2667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final!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7668357"/>
      </p:ext>
    </p:extLst>
  </p:cSld>
  <p:clrMapOvr>
    <a:masterClrMapping/>
  </p:clrMapOvr>
  <p:transition advTm="3658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1366838"/>
            <a:ext cx="593407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Submission Dates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38100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Extra credit if submitted early on a Wednesday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48006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Normal submission date is a Friday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0401874"/>
      </p:ext>
    </p:extLst>
  </p:cSld>
  <p:clrMapOvr>
    <a:masterClrMapping/>
  </p:clrMapOvr>
  <p:transition advTm="1152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Credit Programming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32004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Students  have varying interests  and abilities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41148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 up or insurance against bad grade in other assignments or exams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295400"/>
            <a:ext cx="56673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85800" y="49530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Better to give early without extra credit than late with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" y="58674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But if you are already late, might as well do extra credit to make up for late  points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7635668"/>
      </p:ext>
    </p:extLst>
  </p:cSld>
  <p:clrMapOvr>
    <a:masterClrMapping/>
  </p:clrMapOvr>
  <p:transition advTm="1826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Layered Assignments = Project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7800" y="35052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1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1447800" y="30480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 2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1447800" y="25908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3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1447800" y="21336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4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35814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Assignment 1 Due Date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53000" y="31242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Assignment 2 Due Date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53000" y="26670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Assignment 3 Due Date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0" y="21336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Assignment 4 Due Date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62000" y="59436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submit up to two class days (1 week) late with penalty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5551159"/>
      </p:ext>
    </p:extLst>
  </p:cSld>
  <p:clrMapOvr>
    <a:masterClrMapping/>
  </p:clrMapOvr>
  <p:transition advTm="213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Shifting Dates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7800" y="35052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1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1447800" y="30480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 2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1447800" y="25908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3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1447800" y="21336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4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35814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Assignment 1 Due Date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53000" y="31242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Assignment 2 Due Date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53000" y="26670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Assignment 3 Due Date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0" y="21336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Assignment 4 Due Date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09600" y="50292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shift assignment  dates N times if  last N assignments will not be done.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9600" y="4191000"/>
            <a:ext cx="70866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if you get permanently behind?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1466" y="59436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But you sacrifice the last  N assignments, whose scores will go in fudge factor.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9685932"/>
      </p:ext>
    </p:extLst>
  </p:cSld>
  <p:clrMapOvr>
    <a:masterClrMapping/>
  </p:clrMapOvr>
  <p:transition advTm="56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Skipping Once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35814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Assignment 1 Due Date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53000" y="31242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Assignment 2 Due Date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53000" y="26670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Assignment 3 Due Date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0" y="21336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Assignment 4 Due Date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447800" y="30480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 1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1447800" y="25908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 2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1447800" y="21336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Assignment 3</a:t>
            </a:r>
            <a:endParaRPr lang="en-US" i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03226"/>
      </p:ext>
    </p:extLst>
  </p:cSld>
  <p:clrMapOvr>
    <a:masterClrMapping/>
  </p:clrMapOvr>
  <p:transition advTm="83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in Course?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53716" y="13716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About 20% of class drops in 2 weeks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3716" y="25146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Put your name, PID and email in one of the passed sheets (even if you are in the course)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7418046"/>
      </p:ext>
    </p:extLst>
  </p:cSld>
  <p:clrMapOvr>
    <a:masterClrMapping/>
  </p:clrMapOvr>
  <p:transition advTm="781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Skipping Twice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35814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Assignment 1 Due Date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53000" y="31242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Assignment 2 Due Date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53000" y="26670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Assignment 3 Due Date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0" y="21336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Assignment 4 Due Date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62000" y="45720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 submit sacrifice assignments if you catch  up – will take this work into account in fudge factor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47800" y="25908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 1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1447800" y="21336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2</a:t>
            </a:r>
            <a:endParaRPr lang="en-US" i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194474"/>
      </p:ext>
    </p:extLst>
  </p:cSld>
  <p:clrMapOvr>
    <a:masterClrMapping/>
  </p:clrMapOvr>
  <p:transition advTm="83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1143000"/>
            <a:ext cx="57245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09600" y="3200400"/>
            <a:ext cx="70866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Goal is not to teach Java  and its libraries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3733800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It is to teach you how to build these libraries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5029200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Require use of certain programming techniques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" y="5638800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Correctness is only one of the goals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2590800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Forbid use of certain Java libraries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" y="6248400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must also be efficient and well crafted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9600" y="4343400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Usually Java features not covered in class will be banned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46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7" grpId="0" animBg="1"/>
      <p:bldP spid="10" grpId="0" animBg="1"/>
      <p:bldP spid="5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Help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5800" y="16002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discuss solutions with each other at a high level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24384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at the code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33528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Sharing of code is honor code violation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5800" y="42672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help each other with debugging as long as it does not lead to code sharing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709246" y="51816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 may contain solution in English (read only if stuck)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4244069"/>
      </p:ext>
    </p:extLst>
  </p:cSld>
  <p:clrMapOvr>
    <a:masterClrMapping/>
  </p:clrMapOvr>
  <p:transition advTm="379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Piazza </a:t>
            </a:r>
            <a:r>
              <a:rPr lang="en-US" smtClean="0"/>
              <a:t>for Getting Help and </a:t>
            </a:r>
            <a:r>
              <a:rPr lang="en-US" dirty="0" smtClean="0"/>
              <a:t>Class Discussion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843088"/>
            <a:ext cx="81343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93655"/>
      </p:ext>
    </p:extLst>
  </p:cSld>
  <p:clrMapOvr>
    <a:masterClrMapping/>
  </p:clrMapOvr>
  <p:transition advTm="1347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Dos and Don’ts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Attend class even though material </a:t>
            </a:r>
            <a:r>
              <a:rPr lang="en-US" smtClean="0"/>
              <a:t>is online</a:t>
            </a:r>
            <a:endParaRPr lang="en-US" dirty="0" smtClean="0"/>
          </a:p>
          <a:p>
            <a:r>
              <a:rPr lang="en-US" dirty="0" smtClean="0"/>
              <a:t>Look at class material if you have to miss class for extenuating circumstances or did not understand</a:t>
            </a:r>
          </a:p>
          <a:p>
            <a:r>
              <a:rPr lang="en-US" dirty="0" smtClean="0"/>
              <a:t>Use Piazza for questions</a:t>
            </a:r>
          </a:p>
          <a:p>
            <a:r>
              <a:rPr lang="en-US" dirty="0" smtClean="0"/>
              <a:t>Use </a:t>
            </a:r>
            <a:r>
              <a:rPr lang="en-US" dirty="0" smtClean="0">
                <a:hlinkClick r:id="rId4"/>
              </a:rPr>
              <a:t>help401@cs.unc.edu</a:t>
            </a:r>
            <a:r>
              <a:rPr lang="en-US" dirty="0" smtClean="0"/>
              <a:t> for grades and other private queries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Look at your laptop  while in class unless it is to take notes</a:t>
            </a:r>
          </a:p>
          <a:p>
            <a:r>
              <a:rPr lang="en-US" dirty="0" smtClean="0"/>
              <a:t>Come to class late </a:t>
            </a:r>
            <a:r>
              <a:rPr lang="en-US" b="1" dirty="0" smtClean="0"/>
              <a:t>or leave class early</a:t>
            </a:r>
          </a:p>
          <a:p>
            <a:r>
              <a:rPr lang="en-US" dirty="0" smtClean="0"/>
              <a:t>Send mail to individual instructors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Do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Don’t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0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37"/>
    </mc:Choice>
    <mc:Fallback xmlns="">
      <p:transition spd="slow" advTm="114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Page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b="44043"/>
          <a:stretch>
            <a:fillRect/>
          </a:stretch>
        </p:blipFill>
        <p:spPr bwMode="auto">
          <a:xfrm>
            <a:off x="609600" y="990600"/>
            <a:ext cx="7086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8600" y="4876800"/>
            <a:ext cx="754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Linked from my home page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google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my name to find it) and UNC course pages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46000"/>
      </p:ext>
    </p:extLst>
  </p:cSld>
  <p:clrMapOvr>
    <a:masterClrMapping/>
  </p:clrMapOvr>
  <p:transition advTm="23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Detailed Overview: Course Syllabus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247775"/>
            <a:ext cx="802005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07493"/>
      </p:ext>
    </p:extLst>
  </p:cSld>
  <p:clrMapOvr>
    <a:masterClrMapping/>
  </p:clrMapOvr>
  <p:transition advTm="377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92" y="990600"/>
            <a:ext cx="8044016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Material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5800" y="44196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unit has PPT slides (with recordings), Word document, and assignment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800" y="52578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Both background (110) and class material 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35814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book: a Java reference might help but is not necessary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692713"/>
      </p:ext>
    </p:extLst>
  </p:cSld>
  <p:clrMapOvr>
    <a:masterClrMapping/>
  </p:clrMapOvr>
  <p:transition advTm="1732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Code Linked to Class Material</a:t>
            </a: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06767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08" y="2650958"/>
            <a:ext cx="204787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813" y="3104147"/>
            <a:ext cx="67722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652293"/>
            <a:ext cx="4001503" cy="2205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964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082"/>
    </mc:Choice>
    <mc:Fallback xmlns="">
      <p:transition spd="slow" advTm="152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Source Code Browser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2"/>
          <a:stretch/>
        </p:blipFill>
        <p:spPr bwMode="auto">
          <a:xfrm>
            <a:off x="2438400" y="914400"/>
            <a:ext cx="2981325" cy="117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10010776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13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74"/>
    </mc:Choice>
    <mc:Fallback xmlns="">
      <p:transition spd="slow" advTm="66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 Assignments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8200" y="41148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First assignment is due next week, so start on it ASAP ( on the web site)</a:t>
            </a:r>
          </a:p>
        </p:txBody>
      </p:sp>
      <p:sp>
        <p:nvSpPr>
          <p:cNvPr id="9" name="Rectangle 8"/>
          <p:cNvSpPr/>
          <p:nvPr/>
        </p:nvSpPr>
        <p:spPr>
          <a:xfrm>
            <a:off x="838200" y="51816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Will help you decide if you belong in this class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646"/>
            <a:ext cx="8382000" cy="163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0216001"/>
      </p:ext>
    </p:extLst>
  </p:cSld>
  <p:clrMapOvr>
    <a:masterClrMapping/>
  </p:clrMapOvr>
  <p:transition advTm="111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 smtClean="0"/>
              <a:t>Comp 401 vs. 110</a:t>
            </a:r>
            <a:endParaRPr lang="en-US" dirty="0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5800" y="1447800"/>
            <a:ext cx="3962400" cy="4648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Majors vs. Non Majors?</a:t>
            </a:r>
          </a:p>
          <a:p>
            <a:pPr marL="548640" lvl="2">
              <a:spcBef>
                <a:spcPts val="600"/>
              </a:spcBef>
              <a:buSzPct val="70000"/>
            </a:pPr>
            <a:r>
              <a:rPr lang="en-US" sz="2000" dirty="0" smtClean="0"/>
              <a:t>Majors usually start with 401</a:t>
            </a:r>
          </a:p>
          <a:p>
            <a:pPr marL="548640" lvl="2">
              <a:spcBef>
                <a:spcPts val="600"/>
              </a:spcBef>
              <a:buSzPct val="70000"/>
            </a:pPr>
            <a:r>
              <a:rPr lang="en-US" sz="2000" dirty="0" smtClean="0"/>
              <a:t> But many 110 students become majors.</a:t>
            </a:r>
          </a:p>
          <a:p>
            <a:r>
              <a:rPr lang="en-US" dirty="0" smtClean="0"/>
              <a:t>Object-oriented vs. Conventional?</a:t>
            </a:r>
          </a:p>
          <a:p>
            <a:pPr lvl="1"/>
            <a:r>
              <a:rPr lang="en-US" dirty="0" smtClean="0"/>
              <a:t>Both 401 and (current) 110  focus on objects.</a:t>
            </a:r>
          </a:p>
          <a:p>
            <a:r>
              <a:rPr lang="en-US" dirty="0" smtClean="0"/>
              <a:t>Java vs. Non-Java?</a:t>
            </a:r>
          </a:p>
          <a:p>
            <a:pPr lvl="1"/>
            <a:r>
              <a:rPr lang="en-US" dirty="0" smtClean="0"/>
              <a:t>110 and 401 are both in Java</a:t>
            </a:r>
          </a:p>
          <a:p>
            <a:pPr lvl="1"/>
            <a:r>
              <a:rPr lang="en-US" dirty="0" smtClean="0"/>
              <a:t>Language is not the issue</a:t>
            </a:r>
          </a:p>
          <a:p>
            <a:pPr lvl="1"/>
            <a:r>
              <a:rPr lang="en-US" dirty="0" smtClean="0"/>
              <a:t>Expected to use only those Java features taught in class</a:t>
            </a:r>
          </a:p>
          <a:p>
            <a:pPr lvl="1"/>
            <a:r>
              <a:rPr lang="en-US" dirty="0" smtClean="0"/>
              <a:t>Course is not about Java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1447800"/>
            <a:ext cx="1447800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752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0" y="1447800"/>
            <a:ext cx="1447800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90800" y="1752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2590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CS Majors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0" y="25908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Psychology, Biology, …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3629799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Object-Oriented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0" y="35814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Functional,  Imperative, …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4572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Java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0" y="4608731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C++, Python, …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2084100"/>
      </p:ext>
    </p:extLst>
  </p:cSld>
  <p:clrMapOvr>
    <a:masterClrMapping/>
  </p:clrMapOvr>
  <p:transition advTm="391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6723" grpId="0" build="p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2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8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2.6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3.4|1.3|1.1|23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7|5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6|1.1|0.9|2|29|1.6|1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73.5|191.6|1.8|88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41.9|2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|72.6|1.5|3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0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5.5|39.3|1.7|45.6|1.1|3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.8|1|4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9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62.1|2.2|101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4568</TotalTime>
  <Words>864</Words>
  <Application>Microsoft Office PowerPoint</Application>
  <PresentationFormat>On-screen Show (4:3)</PresentationFormat>
  <Paragraphs>153</Paragraphs>
  <Slides>24</Slides>
  <Notes>3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Century Schoolbook</vt:lpstr>
      <vt:lpstr>Wingdings</vt:lpstr>
      <vt:lpstr>Wingdings 2</vt:lpstr>
      <vt:lpstr>Oriel</vt:lpstr>
      <vt:lpstr>Comp 401  Course Overview</vt:lpstr>
      <vt:lpstr>Not in Course?</vt:lpstr>
      <vt:lpstr>Course Page</vt:lpstr>
      <vt:lpstr>Detailed Overview: Course Syllabus</vt:lpstr>
      <vt:lpstr>Class Material</vt:lpstr>
      <vt:lpstr>Source Code Linked to Class Material</vt:lpstr>
      <vt:lpstr>Special Source Code Browser</vt:lpstr>
      <vt:lpstr>Linked Assignments</vt:lpstr>
      <vt:lpstr>Comp 401 vs. 110</vt:lpstr>
      <vt:lpstr>Comp 401 vs. 110</vt:lpstr>
      <vt:lpstr>Introductory Conventional Programming</vt:lpstr>
      <vt:lpstr>Layered Assignments = Project</vt:lpstr>
      <vt:lpstr>Working vs. Almost Working</vt:lpstr>
      <vt:lpstr>Grade Distribution</vt:lpstr>
      <vt:lpstr>Two Submission Dates</vt:lpstr>
      <vt:lpstr>Extra Credit Programming</vt:lpstr>
      <vt:lpstr>Layered Assignments = Project</vt:lpstr>
      <vt:lpstr>Shifting Dates </vt:lpstr>
      <vt:lpstr>Skipping Once</vt:lpstr>
      <vt:lpstr>Skipping Twice</vt:lpstr>
      <vt:lpstr>Constraints</vt:lpstr>
      <vt:lpstr>Getting Help</vt:lpstr>
      <vt:lpstr>Piazza for Getting Help and Class Discussion</vt:lpstr>
      <vt:lpstr>Dos and Don’ts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509</cp:revision>
  <dcterms:created xsi:type="dcterms:W3CDTF">2006-08-16T00:00:00Z</dcterms:created>
  <dcterms:modified xsi:type="dcterms:W3CDTF">2015-08-18T16:27:41Z</dcterms:modified>
</cp:coreProperties>
</file>