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9"/>
  </p:notesMasterIdLst>
  <p:sldIdLst>
    <p:sldId id="640" r:id="rId2"/>
    <p:sldId id="631" r:id="rId3"/>
    <p:sldId id="627" r:id="rId4"/>
    <p:sldId id="717" r:id="rId5"/>
    <p:sldId id="742" r:id="rId6"/>
    <p:sldId id="674" r:id="rId7"/>
    <p:sldId id="673" r:id="rId8"/>
    <p:sldId id="675" r:id="rId9"/>
    <p:sldId id="734" r:id="rId10"/>
    <p:sldId id="735" r:id="rId11"/>
    <p:sldId id="625" r:id="rId12"/>
    <p:sldId id="676" r:id="rId13"/>
    <p:sldId id="677" r:id="rId14"/>
    <p:sldId id="732" r:id="rId15"/>
    <p:sldId id="733" r:id="rId16"/>
    <p:sldId id="737" r:id="rId17"/>
    <p:sldId id="736" r:id="rId18"/>
    <p:sldId id="707" r:id="rId19"/>
    <p:sldId id="708" r:id="rId20"/>
    <p:sldId id="709" r:id="rId21"/>
    <p:sldId id="743" r:id="rId22"/>
    <p:sldId id="744" r:id="rId23"/>
    <p:sldId id="710" r:id="rId24"/>
    <p:sldId id="711" r:id="rId25"/>
    <p:sldId id="714" r:id="rId26"/>
    <p:sldId id="716" r:id="rId27"/>
    <p:sldId id="715" r:id="rId28"/>
    <p:sldId id="739" r:id="rId29"/>
    <p:sldId id="740" r:id="rId30"/>
    <p:sldId id="718" r:id="rId31"/>
    <p:sldId id="679" r:id="rId32"/>
    <p:sldId id="682" r:id="rId33"/>
    <p:sldId id="683" r:id="rId34"/>
    <p:sldId id="702" r:id="rId35"/>
    <p:sldId id="684" r:id="rId36"/>
    <p:sldId id="687" r:id="rId37"/>
    <p:sldId id="692" r:id="rId38"/>
    <p:sldId id="693" r:id="rId39"/>
    <p:sldId id="696" r:id="rId40"/>
    <p:sldId id="690" r:id="rId41"/>
    <p:sldId id="691" r:id="rId42"/>
    <p:sldId id="703" r:id="rId43"/>
    <p:sldId id="698" r:id="rId44"/>
    <p:sldId id="729" r:id="rId45"/>
    <p:sldId id="730" r:id="rId46"/>
    <p:sldId id="704" r:id="rId47"/>
    <p:sldId id="722" r:id="rId48"/>
    <p:sldId id="731" r:id="rId49"/>
    <p:sldId id="723" r:id="rId50"/>
    <p:sldId id="724" r:id="rId51"/>
    <p:sldId id="725" r:id="rId52"/>
    <p:sldId id="726" r:id="rId53"/>
    <p:sldId id="727" r:id="rId54"/>
    <p:sldId id="741" r:id="rId55"/>
    <p:sldId id="720" r:id="rId56"/>
    <p:sldId id="721" r:id="rId57"/>
    <p:sldId id="672" r:id="rId5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8" autoAdjust="0"/>
    <p:restoredTop sz="94718" autoAdjust="0"/>
  </p:normalViewPr>
  <p:slideViewPr>
    <p:cSldViewPr>
      <p:cViewPr varScale="1">
        <p:scale>
          <a:sx n="56" d="100"/>
          <a:sy n="56" d="100"/>
        </p:scale>
        <p:origin x="84" y="6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625BFCD-1A9F-4E04-964F-3BE1AA8E8FD6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5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A89EB-3DB1-4819-9EC3-4818AF847F0F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55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A89EB-3DB1-4819-9EC3-4818AF847F0F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61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A89EB-3DB1-4819-9EC3-4818AF847F0F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094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8/23/2016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hyperlink" Target="http://www.npr.org/programs/ted-radio-hour/311863205/why-we-lie" TargetMode="External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hyperlink" Target="mailto:help401-002-f16@cs.unc.ed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hyperlink" Target="http://www.cs.unc.edu/~dewan/comp401/current/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3.png"/><Relationship Id="rId2" Type="http://schemas.microsoft.com/office/2007/relationships/media" Target="../media/media26.m4a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18.xml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19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2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2" Type="http://schemas.microsoft.com/office/2007/relationships/media" Target="../media/media39.m4a"/><Relationship Id="rId1" Type="http://schemas.openxmlformats.org/officeDocument/2006/relationships/tags" Target="../tags/tag21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7" Type="http://schemas.openxmlformats.org/officeDocument/2006/relationships/image" Target="../media/image3.png"/><Relationship Id="rId2" Type="http://schemas.microsoft.com/office/2007/relationships/media" Target="../media/media41.m4a"/><Relationship Id="rId1" Type="http://schemas.openxmlformats.org/officeDocument/2006/relationships/tags" Target="../tags/tag2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12" Type="http://schemas.openxmlformats.org/officeDocument/2006/relationships/image" Target="../media/image3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image" Target="../media/image28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2" Type="http://schemas.microsoft.com/office/2007/relationships/media" Target="../media/media43.m4a"/><Relationship Id="rId1" Type="http://schemas.openxmlformats.org/officeDocument/2006/relationships/tags" Target="../tags/tag23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2" Type="http://schemas.microsoft.com/office/2007/relationships/media" Target="../media/media45.m4a"/><Relationship Id="rId1" Type="http://schemas.openxmlformats.org/officeDocument/2006/relationships/tags" Target="../tags/tag24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2" Type="http://schemas.microsoft.com/office/2007/relationships/media" Target="../media/media46.m4a"/><Relationship Id="rId1" Type="http://schemas.openxmlformats.org/officeDocument/2006/relationships/tags" Target="../tags/tag25.xml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2" Type="http://schemas.microsoft.com/office/2007/relationships/media" Target="../media/media47.m4a"/><Relationship Id="rId1" Type="http://schemas.openxmlformats.org/officeDocument/2006/relationships/tags" Target="../tags/tag2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m4a"/><Relationship Id="rId2" Type="http://schemas.microsoft.com/office/2007/relationships/media" Target="../media/media48.m4a"/><Relationship Id="rId1" Type="http://schemas.openxmlformats.org/officeDocument/2006/relationships/tags" Target="../tags/tag2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m4a"/><Relationship Id="rId2" Type="http://schemas.microsoft.com/office/2007/relationships/media" Target="../media/media49.m4a"/><Relationship Id="rId1" Type="http://schemas.openxmlformats.org/officeDocument/2006/relationships/tags" Target="../tags/tag2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m4a"/><Relationship Id="rId2" Type="http://schemas.microsoft.com/office/2007/relationships/media" Target="../media/media55.m4a"/><Relationship Id="rId1" Type="http://schemas.openxmlformats.org/officeDocument/2006/relationships/tags" Target="../tags/tag2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401-F16 </a:t>
            </a:r>
            <a:br>
              <a:rPr lang="en-US" dirty="0" smtClean="0"/>
            </a:br>
            <a:r>
              <a:rPr lang="en-US" dirty="0" smtClean="0"/>
              <a:t>Course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5181600"/>
            <a:ext cx="7391400" cy="1193322"/>
          </a:xfrm>
        </p:spPr>
        <p:txBody>
          <a:bodyPr/>
          <a:lstStyle/>
          <a:p>
            <a:r>
              <a:rPr lang="en-US" dirty="0" smtClean="0"/>
              <a:t>Instructor: Prasun Dewan (FB 150, help401-002-f16@cs.unc.edu)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959196"/>
      </p:ext>
    </p:extLst>
  </p:cSld>
  <p:clrMapOvr>
    <a:masterClrMapping/>
  </p:clrMapOvr>
  <p:transition advTm="11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1143000"/>
            <a:ext cx="57245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09600" y="3124200"/>
            <a:ext cx="7086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Goal is not to teach Java  and its libraries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3581400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It is to teach you how to build these libraries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205" y="5610095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Require use of certain programming techniques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" y="5076695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Correctness is only one of the goals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2590800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Forbid use of certain Java libraries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0205" y="6143495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Program must also be efficient and well crafted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9600" y="4114800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Usually Java features not covered in class will be banned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2968877"/>
      </p:ext>
    </p:extLst>
  </p:cSld>
  <p:clrMapOvr>
    <a:masterClrMapping/>
  </p:clrMapOvr>
  <p:transition advTm="1163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22" y="1046967"/>
            <a:ext cx="7762875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Reward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3380983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5% Extra credit if submitted early on a Wednesday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4234748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Normal submission date is a Friday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5105719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If you shoot for Wednesday you should be ready by </a:t>
            </a:r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Friday </a:t>
            </a:r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with TA help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597669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End of day is 11:55pm for regular and late deadlines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3316293"/>
      </p:ext>
    </p:extLst>
  </p:cSld>
  <p:clrMapOvr>
    <a:masterClrMapping/>
  </p:clrMapOvr>
  <p:transition advTm="710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 Penalty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76300" y="15240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5% late if submitted next Monday, 10% late if submitted next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Friday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6300" y="25908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20% late if submitted any day after that, </a:t>
            </a:r>
            <a:r>
              <a:rPr lang="en-US" b="1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but no manual grading points</a:t>
            </a:r>
            <a:endParaRPr lang="en-US" b="1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14600" y="3388290"/>
            <a:ext cx="54483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0% for manual grading component – fairly high in later assignments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4600" y="4150290"/>
            <a:ext cx="54483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No correction of auto grading results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6862442"/>
      </p:ext>
    </p:extLst>
  </p:cSld>
  <p:clrMapOvr>
    <a:masterClrMapping/>
  </p:clrMapOvr>
  <p:transition advTm="1142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Small Late Penalty?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3712" y="14097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Big difference between getting code working and almost working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3712" y="2307399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Big differences in grades also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3712" y="3172999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Very little partial credit if program not working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83712" y="40386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Errors will accumulate because of layered assignments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683712" y="4891414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Better late than not working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683712" y="5749447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But being more than 1 week late for multiple assignments is recipe for failing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618135"/>
      </p:ext>
    </p:extLst>
  </p:cSld>
  <p:clrMapOvr>
    <a:masterClrMapping/>
  </p:clrMapOvr>
  <p:transition advTm="154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Coding vs Design/Debugging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62000" y="4787799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Can help each other </a:t>
            </a:r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with design and </a:t>
            </a:r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debugging as long as it does not lead to code sharing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615863" y="18288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Assignments may contain solution in English (read only if stuck)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5863" y="10668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The TAS and I are here to help you debug and design (but not write code)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513" y="2675607"/>
            <a:ext cx="5829300" cy="20193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3792389"/>
      </p:ext>
    </p:extLst>
  </p:cSld>
  <p:clrMapOvr>
    <a:masterClrMapping/>
  </p:clrMapOvr>
  <p:transition advTm="1892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Honor Code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62000" y="23622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Sharing of code is honor code violation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0" y="3103847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More or less same project </a:t>
            </a:r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as last time, but do not look at past solutions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" y="3846541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Automatic grader may be extended with plagiarism detector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7400" y="5146216"/>
            <a:ext cx="3985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660099"/>
                </a:solidFill>
                <a:latin typeface="arial" panose="020B0604020202020204" pitchFamily="34" charset="0"/>
                <a:hlinkClick r:id="rId5"/>
              </a:rPr>
              <a:t>Why We Lie : TED Radio Hour : NPR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296335"/>
      </p:ext>
    </p:extLst>
  </p:cSld>
  <p:clrMapOvr>
    <a:masterClrMapping/>
  </p:clrMapOvr>
  <p:transition advTm="714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 of Office Help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Piazza for out of class questions</a:t>
            </a:r>
          </a:p>
          <a:p>
            <a:r>
              <a:rPr lang="en-US" dirty="0" smtClean="0"/>
              <a:t>Use </a:t>
            </a:r>
            <a:r>
              <a:rPr lang="en-US" dirty="0">
                <a:hlinkClick r:id="rId4"/>
              </a:rPr>
              <a:t>help401-002-f16@cs.unc.edu</a:t>
            </a:r>
            <a:r>
              <a:rPr lang="en-US" dirty="0" smtClean="0"/>
              <a:t> for grades and other private queries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Send mail to individual instructors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Do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Don’t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1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15"/>
    </mc:Choice>
    <mc:Fallback>
      <p:transition spd="slow" advTm="81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Checking</a:t>
            </a:r>
            <a:endParaRPr lang="en-US" dirty="0"/>
          </a:p>
        </p:txBody>
      </p:sp>
      <p:sp>
        <p:nvSpPr>
          <p:cNvPr id="4" name="AutoShape 6" descr="data:image/jpeg;base64,/9j/4AAQSkZJRgABAQAAAQABAAD/2wCEAAkGBxQSEBQSExIUFRMWFxUWFhUYFxcUGRUUGBUXFxUWFxUYHCghGB0lGxQXITEhJS0rLi4uFx8zODMsNygtLisBCgoKDg0OGxAQGywkICQ0LCwsLCwsLCwsLCwsLCwsNCwsLCwrLC0sLC0sLSwvLCwsLC0sLDQsLC0sLCwsLCwsLP/AABEIALQBGAMBIgACEQEDEQH/xAAcAAEAAgMBAQEAAAAAAAAAAAAABQcDBAYCAQj/xABFEAABAwICBgcECAMHBAMAAAABAAIDBBESIQUGMUFRYQcTInGBkaEyUrHRFCNCYnKCksGi4fAVM1ODk7LxFySzwhYlQ//EABoBAQADAQEBAAAAAAAAAAAAAAABAgQDBQb/xAAzEQACAgEDAgMFBgcBAAAAAAAAAQIRAwQSMSFRQZGxBRNhcYEUMkLB0fAjUmKhssLhIv/aAAwDAQACEQMRAD8AvFERAEREAREQBERAEREAREQBF5c8DaQO9YnVbBv8roVcorlmdFqGvbwPovB0h931/kpplHmgvE3kWh/aB931/kvn9oH3R5ptZH2jH3JBFojSH3fX+S9DSA3g+iUyVnh3NxFrtrWHfbwWVkoOwg+Kii6nF8M9oiIWCIiAIiIAiIgCIiAIiIAiIgCIiAIiIAiIgCIsc04btPhvQhtJWzIsckzW7T/XctCatcdmQ9fNaysomaepX4Tek0h7o8T8lrPqXHf5ZLCitSM0ss5cs+r4hPrs5r6pKHxERAEREAREQBERAZWTuGxx+PxWxHXneL9y0kUUXjklHhkvFUtdsOfA5LMoJZ4apzd9xwKq4miGp/mJZFggqmu5Hgf2WdVNUZKStBERCQiIgCIiAIiIAiIgCIiAIvhNs1GVVViyHs/FSlZzyZFBdTNU1u5vn8lok3XxFdKjBPJKb6hERSUC5DXLWowkwQEdbbtvyPVgi4AByLyM89gI23y6DTukhTU75jmWizR7zzk0d1znyBVNVUxOJziS5xJJO0uJuSfG5XPJKuiNGnxKTt8HydwkcXPON+9z+2497nXJW5R6TmiN4ppGcg4lvix12nxCiX3awkbSRYePyuszZPtD2Tt5HfcfFcOpupPoyzNVNb+vcIZw1sp9hwybJbO1j7LrbthsbW2LrVRgJyIJBBBDhtDgbtcOYIB8Fc2ha7r6eKbIF7AXAbA/Y8DucCF3xyvozDqMSi7RuoiLoZwiIgCIiAIiIAiIgC26etIydmOO8fNaiKKLRm4u0TjXAi42L6oinnLDy3hSkcgcLhUao34sqmvie0RFB1CIiAIiIAiIgCItWvmsLDafgiKzkoq2a1bU4jYbB6laqIuh5spOTthERSVCIiA4HpKr7vigByaOsd+I3azyGL9QXBvGJwG4bVKabruvqJZdznG34Bkz+EBRIzH4rk/hHz2eJ4LLJ27PUxx2xSN/QujTWVUUI9gm7j9we27kLXAO8u7lZWs2pEdS4yxOEMxtcgXZJYWGNg32FsQz2XvYLX0Nq0+mY17IxK+QDrMM8tO5jbXa2MtyeNlw7Dnc8GjrqUEMbcEG2wuLyORedveqNnZIpvSurtRSi8sdmXAxtcHsudljkW/mAXf6gH/sI+Tpf/I4/uozXvS2KmMV3duVrS18EsJbgOMkPf2ZBiawXbuN7lTOpEWGgh543fqkeR6ELri5Mmr+6TiIi0GAIi5npH066j0fJJGbSvLYozwc+93DmGNe4cwEJSt0Y9ZukCjonOjc50szdsUYxFp4OcSGtPK9+S4Ov6Yalx+ppoIx98vlNvylgCrb+uNzvJO9FSzbHBFc9SzNF9MM4cPpFPE9m8xYo3Acg9zg7uuO9WroTS8NXC2eB+NjvAtcNrXN+y4cF+Xl3PRDpwwV4gJ+qqbtI3CVoJjd3mxbzxDgiZTLhVWi9kRFcyBERAFmppyw8t4WFEJTadonGuuLjYvqj9HzZ4T4fJSC5tUeljnvjYREUFwiIgCIiAKGnkxOJ8u7cpOrfZh8vPJRCvEx6qXEQiIrGUIiIAoPXPSHU0b7GzpPq2/mviPg0O9FOKtukPSHWVAiB7MQz/G6xPkMPqqTdI64Ybpo5KX2T/XJfGt9ryHcB8yV6kGXl8V9LrAnhn+6zHpF9tbYW4ZLXZWxl+BskZdndoe0uy+6M17iJLWneQCRuuRc9y5DXvWV0JNNG3DI5gc6S47LHFwsw7bnCc8rbs8xU6M53X3S4nqcLTdkILAeLybyEcrho/LferA1fiwUkDeEUd+8tBPqVTbW3yG/IfAK8o2YQGjYAB5Cy74VyYdW+D6i0a2pf1sUbLC7gZCRezLOIA4YsDs92HmFvLsY2qCrjp1v9AhduFQL/wCjNZWQqf6T9dYaqCehiic4h4AmxANxxu7WEbXDJzb5bb7Ns03wXxJ7kzhNMaAlpqv6I8dsuY1hPZEgkIEbweBvY8CHDctCupHwyPilYY5GGz2OyLTz5WzBGRBBGS/RzaSl0pFDLJA+8fVyRSOaWEXs9ro5R2XtJAu252C4BssGvmrsFa1rH0sss2xksWCMxjP25ZCGuZ9ztHPZvWff3PUcD86PaQSCCCDYggggjaCDmCtrQspZVU7xtbNC4d4laVb/AEpaouqofpscBjq2FjZGAsd17CWtBu0+024sTY2BBvZtqk0dB1dXTibsNEsD3E52jL2vxWbe4wZ5K8XZzlGj9QFfFipKpkrBJG9r2OzDmkOae4hZV1PLCIiAIiID602N1MxPxAHioVSWjX9kjgfj/RVZGjTSqVdzbREVDcEREAREQGppI9kd/wCxUapHSQ7I7/2KjlePB5+o++ERFY4hERAYK6qbFE+V3ssaXHnYbO87PFUvUTuke57s3OcXHvJufiu96SdJYYmQA5vON/JjTlfvdn+RUzU6Rkd9rLllceC4ZHbo9T2fpZZOqOojp3va9zGYhGA5+fstJDbkbbXP/C13wgg4ySCDc3Iy32G5amqOtj9HmYsijl65oY4SXIwgm4sCL3uskVaHsLsOFpxbDfDyN89m/wA7Lmbc+lni6vjufochcXrpRCOpjriGuayKSPC4Bw60Mk6g4TkRilJ5FoXX07iWi/tAC/O4ycDvB2g/uCFx3SjNaGIbi5xPgBb91VdGcHwVrJKYwXtycwYgbA9oZi99u7zXYah6/wA9VOKeaEPJa53Wx2Zha0ZukaThtzBG0CxuuH0ibQP4kZ95I+antRNHUR0fNLVzujY6bqnMMnVxyFkbZGBxYMbvbJtit2b2uLqyk1wd44MU8Dc427pPxRbMUH1hedtjy2kC1jyjafzOWyorRskcUoo4xhDII5Wi7z2XvewgYyXADq25HitzSVeynhfNK7DHG0uceQ3AbyTkBvJC0QdqzxM8duTb8vQ5bpO1p+h0vVxutUTAtYRtjZsfJyOdhzN9xVGQDMD+ti3tY9MvrKl9RJkXEBrdoZGD2GDuG3iSTvWlDtWzFGmd4Q2xLy6N3h+joZGySFzJGwujMhLGETt2M4ljmnO9sWVl2ddQsnbhfiIvta98ZB39uNwPhdUf0cazNo6gxzECmns15OYjePYlzytnY8rH7KuWjqZTchpkzOFziI48IORB6vGSRvDS3gSsOpxuGRmvHK4mDSVO1gigYMDNtmkjtmaKNhcdp7UxfntLb7lUuvuhWRsgqQTieyCHDlYNZSROxd5Jt+VWrp6vjo4XVdS+7g4FrG2GNzWv6qBgObrF5di43cbNFhRmmtOy1OEPNmM9lg2A4Q0uJ2uNmtaOAaAN5N9JjlKakuERlaSo86E03PRydZBIWk+005sf+Nmw7NuRG4hXJqdrpFXDAR1dQBd0RN8Q3ujd9ocRtG/KxNE3WSGZzHNexxa9pDmuBsWuGwgr0smJT+ZjnBSP0yijdWdJGpo4J3WxPjaXW2Yxk+3LECpJeeZGqCIiALd0Ycz3f18VpLc0aO0e791D4OmH76JFERcz0giIgCIiA165t2HlmopTjhcWUK9tiRwV4mLUx6pnlERWMwQlFzmvelOppiwHtzXYOTPtnyNvzKG6Vkxi5OkVnrxpfrnyyg5OOBn4BkPMAnvJXFAq5KXo1Fbo+GUSmKZ2J+YxscwmzARcEdkA3HvHI5W5+o6HK8ey6md3SPF/BzBZZ6fJ9ToMuHHj2yZXZUnoGezyzc4XHeP5X8ln1m1VqaAsFSxresxYMLg6+G2LZs9obVF0L7SsP3h6mxVGehlUcuF07VFr9HOt5Eo0fUP+1hppHbr5tp3H3TlhO42b7oUv0ps+pivk50rQGnbgYyQvcOWKRjSqb0s+05/LnssbDMFS2ntbpqt9O+bMwxCI2+2STjlItk5wwXGy7Fek1Z5ctJKSjKPir+tfmeNM/wBy78vxC9alvM1RS0brdV9KE55uawXB5FrLeK+VzhJA4tNxa/kQT8FF6u15p6uGcC/VyMcQMy5uIYmjmWkhUO+ljenlF8pvzounTcnVaco37p4JoCebCZR6lo8VBdN07hT08YcQ18ji5o+0WtGG/GxcTbjY7guo16oscENTHcvpZoqhuEXLow4dY0AZm7M8tuFch0zyg/RQLixnuHNcw59VhNnAG2Ts+RWnS9XR4eoX8SMvh+pVfVZG/BINvgs5CwU+3wXpuKUkVvodf0bVkEWkIzUMa5ruwx7sxFKSMD7HLMjDfcXA5Zq9tKVDo4JZGM6x7GPe1mIMxlrScOI5NvbavzA8XH7cRwXSP0xVVVFK2SqqZBF1f1QZdhh9lzppW2NgcOT739Rn1GmeSakmdMeTaqI7WDT01dN10zrm1mNGTI2HPCxu7dc7TbPYLRcjrC6+jL9vksbs3W3DNaukY1E58vqeom7ztK9otnRlC6omjgZ7Ur2sB4XObvAXd4K3SKKsvPo/hwaMpRxjx+EjnSD0eF0C8QxBjWsaLNaA1o4NAsB5Be15bdsxt27CIiEBSGjG5E+Hl/yo9TFNHhaB596rLg76aNzvsZURFQ3hERAEREAWhpGH7Q7j+xW+vjhcWKlOimSG+NEGizVMOA23bisK6HmtNOmfVUOtOkzUVT3H2WksYODWki/ibnx5K3lUmmNE20g6BxwtklGez6qR17jiQ0kADaRZcsvBo0tbmWBqho4x0UBa98b3NxktNv7wl4BY4FpNnAZi+SktJ6yOo4+sqGCRmINBi7L3OdsAiebZAEk49xy3LI2sy7EMrh+ER2HdKWlQetWg563qmgsiYwuccRL3FxADThaLZDF9r7S4KbR6DiVd0p61CvqmYGOZFEyzQ62IucQXOOEkDY0WudnOw4+neA9pOwEHyzVxf9JYnuxTVUhJtlGxsez8WNS9H0Z6PZa8LpCN75H+oaQD5I5Hq4tXjhiUKZQs8pc4uO0m62aTR80w+qhlk/Axz/8AaCv0bRav0kOcdLAw8RGzF+q11ux1bC8xB7S9oDiwEXa0kgEt2gZKLZD164jHg/NjI5aSbq5o3xk2xMeC04TsdY/HvUxqRTkaYpxGL4ZC617ANawudc2Nha4Vr9IOqYr6fs2FRHcxO97jG48Du4G3NcX0L0319Y97frWNjZ2hZzcTpOsFjsN4237laCtlM2pXuJ5VzVNfPomWlQxh0AjIu0NdERxDSYyPJqrTpfLnwUb5CXPjfNCTkLkAB7rD3jCHZ8lZ9Bk1w4Pf/E4vHo8KvemCm/7e43VEUp5B8EsVh+aIH8y76Z1mo8jI24KRUywsycf65rMtd57Xl8AvWn0pnJGwSkZkBIbiwuycBcBzcjZ1siLi+e8LotQ5qZlXirGYoDG9ubHPAeSzCbNz3HZxXey6L0RJ/dPjudg6+SmPgKh58g1YtTq2pbcdP6/oa9NixTV5HKv6Un6sqGOhec3Cx7x+yzRaOcL3cM/H5K036hREYgakA7MBbVDwwQtH8S1j0dk7KoM4CaLqT59Y74Lz56jWfhpfL/p62HH7K/E5fW/9UV62hG8n0CkNCVRpJhPEG4wHAYxiAxCxIGWdri/AlTmsOpdTRwGoe6GSIFoLo3ucRiNgSHMG8jedq5J9SeQWKeo1d1KTPXx6b2bOFwimvr+Z3UfSLVjayA/keP8A3WYdKEg9qCI9znD5qvQ1ztxPfkPVZGUp328/5KFnyrmXoeVqJ+xYOpKP0cn/AIlyama3/TzK0xdW6MNPtYgQ644CxuF1C47ozFMKd4ga5sgLeuxkOcbg4CHAC7PatkMw7JdpGwuNgvUxNuCbdny2qeGWZ+4VR8P2+pmoYcTr7h8dylF4hjDRYL2pbs04seyNBERQdQiIgCIiAIiIDxLGHCxUVPCWmx8DxUwvMkYcLFSnRxy4lP5kItCalYayCVzRiayZrXH3jgsBzw9b4YltaTrIYDZ8zByxDF4tGain6cpprsDg61jdzmwBpN8Lg+RzTcWObLkZcQkpRf8A5sz48eSEt219DoMS+Y1AdZHbPSFO37gnMlv83rGuPktZ88G+qo5Pxytkt3dbKbeC5bF4s375eCN7SmtlJT362piBH2Qcb/0MufRcbpfpcibcU8D5D70hwN7w0XJ8cK1KjUvR8kj5HVwu9znHDUUtgXEk2FjYZrz/ANP9GkG2kSDY2JfE8A7iQ1uY5XCr0NuJadK52/p0OV0vr9XVFwZurafsxDqx+r2j4laOqOlJKeuhljdZxka199j2PcA9ruN/iAdy3KTVIurDA+eJkQGI1Au5jm7gzIXf902tY7rX6ufULRtuxXPvxc+I58gGCyjozfLPp4R2pc9kd7/bj5IK8xtDZKV88bL9oOdHEHscRwJNrclzWr2lYZalmkYew2ptT1kVx9VUnOCQ8WvILA7eXt34rQH/AMVY1zjFpkMLr4iX+1cFpxWlGK4JGfFYaTU1sWMR6YpAJG4Hjs5tuCLjHtDgCDtBCmPR2ebLHilCUd3Pwf7+RcMOTyPesfzAWPoG+RXJ9KVOXUFQQLlopneDZziPg1xK3aXSwZDG11XRTSDq2FwnDHPJcGl+EA2sDiPcV80zWxTQywvnpgJY3Rk9YDYOaW3GY2Xuu0aWRTPOSmsexrj0soRazr3JG3PzAyXfs1Dhvnpam/QB69ct1moFBhP/ANqwPO8dU5v6esufNehLU4rXUlY5dizq+khkYyT6JBJia113xRlvaaDtLefFc7UQUrT26XRgHAU+M8vZsApeh0NVMijDH09REGNEfWNaewGgMzwAnIDMkrITUMyNCz/Kk6v0Y4leO88fGL8m/SzX9nvhxf1S9aIml0VRSEW0ewH34Q+mt3OY6/qs2seg3wUUtRSVdZE+JuPAal07MIIL8pMWxuIjMZgLbOkmtzloqkcSZJnjzfYLU1j1ojlopqeCN2OVjorOLGhrXjC9xIcTk0m2W23eolqcKTt1/b1JlgztdE38upWek9YqyoiMM9U+SIkEtLIhcg3F3NaCbGxseCimRAbB4qei1dd9uRo7gXept8F7Ojadm0vkPDFYfw2XkS1O7l2ZV7M9o5o7cj2x7N9PJX1+ZAucBtNl9a0nY1xHENJH6tinMbG5sjYzmAC79RzUxoLRkUrg6oqGxt90k4z3kizR5nuU47m6S83RZ+xMeJXlm38Ir9+hIdFOjng1DyLB3VsAuCSW43EmxyHbbbx4K0qanDBz3lRehqiiiYI4JYAOAe25PE53J5lTLTfMZhe3iW2Cinwc4aeON9E/hZ9REXQ6hERAEREAREQBERAFX2vmsMgmNNG4sa0DGRk5xcA619zbEbNuasFaOktEQ1H97E1+4HY4DgHDMea5ZoSnGoujpjkoytopZFZVTqBTu9h8rOVw4fxC/qo2bo7d9moB5OjI9Q79l570uReBsWeD8Th0XVy6gVI2PhP5nA/7VqyalVg2Rtd3Pb+5Co8OReDLe9h3OeRTMmqlYNtO7wcx3wctV+hKgbYJP0k/BV93Ps/In3kO68zQRbTtGTD/APCX/Td8l4NDL/hSfod8lG19hvj3MCLKaV/+G/8ASfkvJgd7rvIqKZO5HhF66t3unyKdWeB8ilE2eUXrqne6fIr0IHe479JSmLR2miNe4GwRRSxytLGMaXD2btaAe1cEbNwK9VOnaabOKoufdkkGG/ACeRvwK4sUsn+G/wDS75I7RsjtsEh/y3H9lrhqci6UZ5Ycb62dlHDUDtNwEcI2Obf89NER/EpCjkkdlLA/P3pi4+EdQ438lX0WgZQ7E2nla73mtfGfNtipij0fpRo+qkrW/ikEnl9IxLRHU3zFnB4l4SR0Wumh4voL5WRBj2Frj2GxuILg0h2EAG2K/gqxbc5Nz4ncPmeQ9F3VTozS88Rhmc50ZtiB+jxl1iCA4x2NrgZC19huMlhh1Cqjl9S0c3HL9LSsmfD7ye6MX5Ua8Gd44bW15nJxQAZ7TxO7uG7+tqyrtYejyQ+3Oxv4Wl3xIUjTdH0I9uWR3dhYPgT6qFpsj8CHnh3K4KnNXNGVb3B1Pjjb/iXLGd/B/cAVY1Bq3Sw5shbf3nXeb8QXXt4KWXeGjadyfkcp6nwSPjAbC5ubZnZc8bL6iLcZAiIgCIiAIiIAiIgCIiAIiIAiIgC8vYDtAK9IgNZ9E08R3FYnaP4O8wt5FNs5PDB+BGmhdxHmV4NI/h6hSqKdzKPTQIn6M/3T5hPoz/dPmFLIm4j7LHuyKFI/h6j5r0KF/LzUmibmStNA0G6PO93osraFo23Pj8ltIotl1hgvA8MiA2ABe0RQdEq4CIiEhERAEREA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65960" y="3674968"/>
            <a:ext cx="43815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Warn against requirements not met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99488" y="4724400"/>
            <a:ext cx="43815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Indicate potential sources of error</a:t>
            </a:r>
          </a:p>
        </p:txBody>
      </p:sp>
      <p:pic>
        <p:nvPicPr>
          <p:cNvPr id="1032" name="Picture 8" descr="https://encrypted-tbn2.gstatic.com/images?q=tbn:ANd9GcSX6aLhgv1r8nZ9eziEXhlnFEJSjscyLBXCpgcK8IwSv-xA0w5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43768"/>
            <a:ext cx="841121" cy="146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cliparts.co/cliparts/ziX/ed5/ziXed5B5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728015"/>
            <a:ext cx="1372988" cy="140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9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328"/>
    </mc:Choice>
    <mc:Fallback>
      <p:transition spd="slow" advTm="80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Checking: Code Analyzer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" y="12954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Code analyzer runnable from Eclipse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45334" r="46500" b="4889"/>
          <a:stretch/>
        </p:blipFill>
        <p:spPr>
          <a:xfrm>
            <a:off x="221293" y="2209800"/>
            <a:ext cx="8153400" cy="4267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35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765"/>
    </mc:Choice>
    <mc:Fallback>
      <p:transition spd="slow" advTm="86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Analyzer: In-Place Messages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5248" t="15111" r="23000" b="76000"/>
          <a:stretch/>
        </p:blipFill>
        <p:spPr>
          <a:xfrm>
            <a:off x="304800" y="2743200"/>
            <a:ext cx="8582416" cy="10278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55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37"/>
    </mc:Choice>
    <mc:Fallback>
      <p:transition spd="slow" advTm="38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32864"/>
          <a:stretch/>
        </p:blipFill>
        <p:spPr>
          <a:xfrm>
            <a:off x="838200" y="1287365"/>
            <a:ext cx="6477000" cy="3977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4845746"/>
            <a:ext cx="75438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Google (dewan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comp401) to find page.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Also linked </a:t>
            </a:r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from my home page (google </a:t>
            </a:r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“dewan”)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1125516"/>
            <a:ext cx="6324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Course page: </a:t>
            </a:r>
            <a:r>
              <a:rPr lang="en-US" dirty="0">
                <a:hlinkClick r:id="rId5"/>
              </a:rPr>
              <a:t>http://www.cs.unc.edu/~dewan/comp401/current/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5791200"/>
            <a:ext cx="75438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 index and local web search to find parts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74034"/>
      </p:ext>
    </p:extLst>
  </p:cSld>
  <p:clrMapOvr>
    <a:masterClrMapping/>
  </p:clrMapOvr>
  <p:transition advTm="50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Analyzer: Problems Pane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44" y="2209800"/>
            <a:ext cx="7178467" cy="1371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96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72"/>
    </mc:Choice>
    <mc:Fallback>
      <p:transition spd="slow" advTm="32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Specification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1524000"/>
            <a:ext cx="2473187" cy="95602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9"/>
    </mc:Choice>
    <mc:Fallback>
      <p:transition spd="slow" advTm="6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Checks File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47272"/>
          <a:stretch/>
        </p:blipFill>
        <p:spPr>
          <a:xfrm>
            <a:off x="-609600" y="1676400"/>
            <a:ext cx="9601200" cy="395917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6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829"/>
    </mc:Choice>
    <mc:Fallback>
      <p:transition spd="slow" advTm="347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Automatic Checking: Local Code Executor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219200"/>
            <a:ext cx="5772150" cy="54201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7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29"/>
    </mc:Choice>
    <mc:Fallback>
      <p:transition spd="slow" advTm="59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Automatic Checking: Server Code Analyzer and Code Executor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6764" r="41667" b="12046"/>
          <a:stretch/>
        </p:blipFill>
        <p:spPr>
          <a:xfrm>
            <a:off x="1066800" y="1524000"/>
            <a:ext cx="6705600" cy="462378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49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39"/>
    </mc:Choice>
    <mc:Fallback>
      <p:transition spd="slow" advTm="19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Automatic Checking: Server Code Analyzer and Code Executor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2" t="8242" r="4167" b="13643"/>
          <a:stretch/>
        </p:blipFill>
        <p:spPr>
          <a:xfrm>
            <a:off x="322760" y="1181100"/>
            <a:ext cx="8346141" cy="50673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6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04"/>
    </mc:Choice>
    <mc:Fallback>
      <p:transition spd="slow" advTm="26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: Code Analyzer, Executor, </a:t>
            </a:r>
            <a:r>
              <a:rPr lang="en-US" dirty="0" err="1" smtClean="0"/>
              <a:t>Visualizng</a:t>
            </a:r>
            <a:r>
              <a:rPr lang="en-US" dirty="0" smtClean="0"/>
              <a:t> Checker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3705" y="1371600"/>
            <a:ext cx="5742295" cy="464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Line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getXAxis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Line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getYAxis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  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getXLabel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xLabel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getYLabel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yLabel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.setWidth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toXAxisX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toXAxisY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toYAxisX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…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}</a:t>
            </a:r>
            <a:endParaRPr lang="en-US" sz="16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43211"/>
            <a:ext cx="302895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876800" y="3962399"/>
            <a:ext cx="9906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75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000"/>
    </mc:Choice>
    <mc:Fallback>
      <p:transition spd="slow" advTm="10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: Training Wheels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302895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08" y="1847850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924300" y="2971800"/>
            <a:ext cx="9906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2251734"/>
      </p:ext>
    </p:extLst>
  </p:cSld>
  <p:clrMapOvr>
    <a:masterClrMapping/>
  </p:clrMapOvr>
  <p:transition advTm="400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vs Required Tools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34" y="1325599"/>
            <a:ext cx="1600200" cy="150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3444" y="1597239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2" t="8242" r="4167" b="13643"/>
          <a:stretch/>
        </p:blipFill>
        <p:spPr>
          <a:xfrm>
            <a:off x="1677118" y="4339937"/>
            <a:ext cx="2077885" cy="1261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4444" y="4282309"/>
            <a:ext cx="1524000" cy="1431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35248" t="15111" r="23000" b="76000"/>
          <a:stretch/>
        </p:blipFill>
        <p:spPr>
          <a:xfrm>
            <a:off x="1037834" y="5867400"/>
            <a:ext cx="5943600" cy="7117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18254" y="3405200"/>
            <a:ext cx="5582759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Others are optiona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l, research tools with consent form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92093" y="1918590"/>
            <a:ext cx="3374721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Only </a:t>
            </a:r>
            <a:r>
              <a:rPr lang="en-US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ObjectEditor</a:t>
            </a:r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 is required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8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06"/>
    </mc:Choice>
    <mc:Fallback>
      <p:transition spd="slow" advTm="56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Downloads and Consent Form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25" y="1843087"/>
            <a:ext cx="4705350" cy="31718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99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97"/>
    </mc:Choice>
    <mc:Fallback>
      <p:transition spd="slow" advTm="43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Piazza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2959746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Sign up on Piazza asap, as all announcements will be made there</a:t>
            </a:r>
          </a:p>
        </p:txBody>
      </p:sp>
      <p:sp>
        <p:nvSpPr>
          <p:cNvPr id="7" name="Rectangle 6"/>
          <p:cNvSpPr/>
          <p:nvPr/>
        </p:nvSpPr>
        <p:spPr>
          <a:xfrm>
            <a:off x="694151" y="1822773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Piazza link available from course page (Search piazza)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04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84"/>
    </mc:Choice>
    <mc:Fallback>
      <p:transition spd="slow" advTm="30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 smtClean="0"/>
              <a:t>Unusual Course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32458" y="2181583"/>
            <a:ext cx="0" cy="15966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332458" y="3758820"/>
            <a:ext cx="2316267" cy="157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361161" y="3880716"/>
            <a:ext cx="220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No. of Components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-57834" y="2614125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Component Complexity 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495296" y="3337071"/>
            <a:ext cx="690369" cy="3110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110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495295" y="2493976"/>
            <a:ext cx="690369" cy="3110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410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89730" y="3160457"/>
            <a:ext cx="690369" cy="3110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401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114800" y="1752600"/>
            <a:ext cx="3807068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Only the optional compiler course will involve more components!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114800" y="2614855"/>
            <a:ext cx="3807068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creativity in number and nature of components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114800" y="3492617"/>
            <a:ext cx="3807068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Unusual course – no textbook at this level covers such large programs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8773443"/>
      </p:ext>
    </p:extLst>
  </p:cSld>
  <p:clrMapOvr>
    <a:masterClrMapping/>
  </p:clrMapOvr>
  <p:transition advTm="677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Resources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362200" y="1524000"/>
            <a:ext cx="373380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No textbook!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36800" y="25908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Alternatives?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27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2"/>
    </mc:Choice>
    <mc:Fallback>
      <p:transition spd="slow" advTm="7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PDF of Slides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371600"/>
            <a:ext cx="5903101" cy="466210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3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60"/>
    </mc:Choice>
    <mc:Fallback>
      <p:transition spd="slow" advTm="14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PowerPoint of Slides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725" t="18136" r="10709" b="-8669"/>
          <a:stretch/>
        </p:blipFill>
        <p:spPr>
          <a:xfrm>
            <a:off x="233610" y="1066800"/>
            <a:ext cx="8158329" cy="600868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762461" y="5334000"/>
            <a:ext cx="619539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0740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515"/>
    </mc:Choice>
    <mc:Fallback>
      <p:transition spd="slow" advTm="92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</p:bldLst>
  </p:timing>
  <p:extLst mod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Slide Show </a:t>
            </a:r>
            <a:r>
              <a:rPr lang="en-US" dirty="0" smtClean="0">
                <a:sym typeface="Wingdings" panose="05000000000000000000" pitchFamily="2" charset="2"/>
              </a:rPr>
              <a:t> Synchronized Recording and Animations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92" y="1046922"/>
            <a:ext cx="7101790" cy="50865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61415" y="4953000"/>
            <a:ext cx="6020944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escape out into unsynchronized or no audio mode (WPS Office on Android will  play synchronized audio)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87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862"/>
    </mc:Choice>
    <mc:Fallback>
      <p:transition spd="slow" advTm="66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PowerPoint Slides With Unsynchronized </a:t>
            </a:r>
            <a:r>
              <a:rPr lang="en-US" dirty="0" smtClean="0"/>
              <a:t>Recordings and Media Control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18136" r="8530"/>
          <a:stretch/>
        </p:blipFill>
        <p:spPr>
          <a:xfrm>
            <a:off x="159874" y="1066800"/>
            <a:ext cx="8305800" cy="53559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86400" y="5334000"/>
            <a:ext cx="28956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5599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52"/>
    </mc:Choice>
    <mc:Fallback>
      <p:transition spd="slow" advTm="15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  <p:extLst mod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Recorded YouTube Videos</a:t>
            </a:r>
            <a:endParaRPr lang="en-US" dirty="0"/>
          </a:p>
        </p:txBody>
      </p:sp>
      <p:sp>
        <p:nvSpPr>
          <p:cNvPr id="4" name="AutoShape 6" descr="data:image/jpeg;base64,/9j/4AAQSkZJRgABAQAAAQABAAD/2wCEAAkGBxQSEBQSExIUFRMWFxUWFhUYFxcUGRUUGBUXFxUWFxUYHCghGB0lGxQXITEhJS0rLi4uFx8zODMsNygtLisBCgoKDg0OGxAQGywkICQ0LCwsLCwsLCwsLCwsLCwsNCwsLCwrLC0sLC0sLSwvLCwsLC0sLDQsLC0sLCwsLCwsLP/AABEIALQBGAMBIgACEQEDEQH/xAAcAAEAAgMBAQEAAAAAAAAAAAAABQcDBAYCAQj/xABFEAABAwICBgcECAMHBAMAAAABAAIDBBESIQUGMUFRYQcTInGBkaEyUrHRFCNCYnKCksGi4fAVM1ODk7LxFySzwhYlQ//EABoBAQADAQEBAAAAAAAAAAAAAAABAgQDBQb/xAAzEQACAgEDAgMFBgcBAAAAAAAAAQIRAwQSMSFRQZGxBRNhcYEUMkLB0fAjUmKhssLhIv/aAAwDAQACEQMRAD8AvFERAEREAREQBERAEREAREQBF5c8DaQO9YnVbBv8roVcorlmdFqGvbwPovB0h931/kpplHmgvE3kWh/aB931/kvn9oH3R5ptZH2jH3JBFojSH3fX+S9DSA3g+iUyVnh3NxFrtrWHfbwWVkoOwg+Kii6nF8M9oiIWCIiAIiIAiIgCIiAIiIAiIgCIiAIiIAiIgCIsc04btPhvQhtJWzIsckzW7T/XctCatcdmQ9fNaysomaepX4Tek0h7o8T8lrPqXHf5ZLCitSM0ss5cs+r4hPrs5r6pKHxERAEREAREQBERAZWTuGxx+PxWxHXneL9y0kUUXjklHhkvFUtdsOfA5LMoJZ4apzd9xwKq4miGp/mJZFggqmu5Hgf2WdVNUZKStBERCQiIgCIiAIiIAiIgCIiAIvhNs1GVVViyHs/FSlZzyZFBdTNU1u5vn8lok3XxFdKjBPJKb6hERSUC5DXLWowkwQEdbbtvyPVgi4AByLyM89gI23y6DTukhTU75jmWizR7zzk0d1znyBVNVUxOJziS5xJJO0uJuSfG5XPJKuiNGnxKTt8HydwkcXPON+9z+2497nXJW5R6TmiN4ppGcg4lvix12nxCiX3awkbSRYePyuszZPtD2Tt5HfcfFcOpupPoyzNVNb+vcIZw1sp9hwybJbO1j7LrbthsbW2LrVRgJyIJBBBDhtDgbtcOYIB8Fc2ha7r6eKbIF7AXAbA/Y8DucCF3xyvozDqMSi7RuoiLoZwiIgCIiAIiIAiIgC26etIydmOO8fNaiKKLRm4u0TjXAi42L6oinnLDy3hSkcgcLhUao34sqmvie0RFB1CIiAIiIAiIgCItWvmsLDafgiKzkoq2a1bU4jYbB6laqIuh5spOTthERSVCIiA4HpKr7vigByaOsd+I3azyGL9QXBvGJwG4bVKabruvqJZdznG34Bkz+EBRIzH4rk/hHz2eJ4LLJ27PUxx2xSN/QujTWVUUI9gm7j9we27kLXAO8u7lZWs2pEdS4yxOEMxtcgXZJYWGNg32FsQz2XvYLX0Nq0+mY17IxK+QDrMM8tO5jbXa2MtyeNlw7Dnc8GjrqUEMbcEG2wuLyORedveqNnZIpvSurtRSi8sdmXAxtcHsudljkW/mAXf6gH/sI+Tpf/I4/uozXvS2KmMV3duVrS18EsJbgOMkPf2ZBiawXbuN7lTOpEWGgh543fqkeR6ELri5Mmr+6TiIi0GAIi5npH066j0fJJGbSvLYozwc+93DmGNe4cwEJSt0Y9ZukCjonOjc50szdsUYxFp4OcSGtPK9+S4Ov6Yalx+ppoIx98vlNvylgCrb+uNzvJO9FSzbHBFc9SzNF9MM4cPpFPE9m8xYo3Acg9zg7uuO9WroTS8NXC2eB+NjvAtcNrXN+y4cF+Xl3PRDpwwV4gJ+qqbtI3CVoJjd3mxbzxDgiZTLhVWi9kRFcyBERAFmppyw8t4WFEJTadonGuuLjYvqj9HzZ4T4fJSC5tUeljnvjYREUFwiIgCIiAKGnkxOJ8u7cpOrfZh8vPJRCvEx6qXEQiIrGUIiIAoPXPSHU0b7GzpPq2/mviPg0O9FOKtukPSHWVAiB7MQz/G6xPkMPqqTdI64Ybpo5KX2T/XJfGt9ryHcB8yV6kGXl8V9LrAnhn+6zHpF9tbYW4ZLXZWxl+BskZdndoe0uy+6M17iJLWneQCRuuRc9y5DXvWV0JNNG3DI5gc6S47LHFwsw7bnCc8rbs8xU6M53X3S4nqcLTdkILAeLybyEcrho/LferA1fiwUkDeEUd+8tBPqVTbW3yG/IfAK8o2YQGjYAB5Cy74VyYdW+D6i0a2pf1sUbLC7gZCRezLOIA4YsDs92HmFvLsY2qCrjp1v9AhduFQL/wCjNZWQqf6T9dYaqCehiic4h4AmxANxxu7WEbXDJzb5bb7Ns03wXxJ7kzhNMaAlpqv6I8dsuY1hPZEgkIEbweBvY8CHDctCupHwyPilYY5GGz2OyLTz5WzBGRBBGS/RzaSl0pFDLJA+8fVyRSOaWEXs9ro5R2XtJAu252C4BssGvmrsFa1rH0sss2xksWCMxjP25ZCGuZ9ztHPZvWff3PUcD86PaQSCCCDYggggjaCDmCtrQspZVU7xtbNC4d4laVb/AEpaouqofpscBjq2FjZGAsd17CWtBu0+024sTY2BBvZtqk0dB1dXTibsNEsD3E52jL2vxWbe4wZ5K8XZzlGj9QFfFipKpkrBJG9r2OzDmkOae4hZV1PLCIiAIiID602N1MxPxAHioVSWjX9kjgfj/RVZGjTSqVdzbREVDcEREAREQGppI9kd/wCxUapHSQ7I7/2KjlePB5+o++ERFY4hERAYK6qbFE+V3ssaXHnYbO87PFUvUTuke57s3OcXHvJufiu96SdJYYmQA5vON/JjTlfvdn+RUzU6Rkd9rLllceC4ZHbo9T2fpZZOqOojp3va9zGYhGA5+fstJDbkbbXP/C13wgg4ySCDc3Iy32G5amqOtj9HmYsijl65oY4SXIwgm4sCL3uskVaHsLsOFpxbDfDyN89m/wA7Lmbc+lni6vjufochcXrpRCOpjriGuayKSPC4Bw60Mk6g4TkRilJ5FoXX07iWi/tAC/O4ycDvB2g/uCFx3SjNaGIbi5xPgBb91VdGcHwVrJKYwXtycwYgbA9oZi99u7zXYah6/wA9VOKeaEPJa53Wx2Zha0ZukaThtzBG0CxuuH0ibQP4kZ95I+antRNHUR0fNLVzujY6bqnMMnVxyFkbZGBxYMbvbJtit2b2uLqyk1wd44MU8Dc427pPxRbMUH1hedtjy2kC1jyjafzOWyorRskcUoo4xhDII5Wi7z2XvewgYyXADq25HitzSVeynhfNK7DHG0uceQ3AbyTkBvJC0QdqzxM8duTb8vQ5bpO1p+h0vVxutUTAtYRtjZsfJyOdhzN9xVGQDMD+ti3tY9MvrKl9RJkXEBrdoZGD2GDuG3iSTvWlDtWzFGmd4Q2xLy6N3h+joZGySFzJGwujMhLGETt2M4ljmnO9sWVl2ddQsnbhfiIvta98ZB39uNwPhdUf0cazNo6gxzECmns15OYjePYlzytnY8rH7KuWjqZTchpkzOFziI48IORB6vGSRvDS3gSsOpxuGRmvHK4mDSVO1gigYMDNtmkjtmaKNhcdp7UxfntLb7lUuvuhWRsgqQTieyCHDlYNZSROxd5Jt+VWrp6vjo4XVdS+7g4FrG2GNzWv6qBgObrF5di43cbNFhRmmtOy1OEPNmM9lg2A4Q0uJ2uNmtaOAaAN5N9JjlKakuERlaSo86E03PRydZBIWk+005sf+Nmw7NuRG4hXJqdrpFXDAR1dQBd0RN8Q3ujd9ocRtG/KxNE3WSGZzHNexxa9pDmuBsWuGwgr0smJT+ZjnBSP0yijdWdJGpo4J3WxPjaXW2Yxk+3LECpJeeZGqCIiALd0Ycz3f18VpLc0aO0e791D4OmH76JFERcz0giIgCIiA165t2HlmopTjhcWUK9tiRwV4mLUx6pnlERWMwQlFzmvelOppiwHtzXYOTPtnyNvzKG6Vkxi5OkVnrxpfrnyyg5OOBn4BkPMAnvJXFAq5KXo1Fbo+GUSmKZ2J+YxscwmzARcEdkA3HvHI5W5+o6HK8ey6md3SPF/BzBZZ6fJ9ToMuHHj2yZXZUnoGezyzc4XHeP5X8ln1m1VqaAsFSxresxYMLg6+G2LZs9obVF0L7SsP3h6mxVGehlUcuF07VFr9HOt5Eo0fUP+1hppHbr5tp3H3TlhO42b7oUv0ps+pivk50rQGnbgYyQvcOWKRjSqb0s+05/LnssbDMFS2ntbpqt9O+bMwxCI2+2STjlItk5wwXGy7Fek1Z5ctJKSjKPir+tfmeNM/wBy78vxC9alvM1RS0brdV9KE55uawXB5FrLeK+VzhJA4tNxa/kQT8FF6u15p6uGcC/VyMcQMy5uIYmjmWkhUO+ljenlF8pvzounTcnVaco37p4JoCebCZR6lo8VBdN07hT08YcQ18ji5o+0WtGG/GxcTbjY7guo16oscENTHcvpZoqhuEXLow4dY0AZm7M8tuFch0zyg/RQLixnuHNcw59VhNnAG2Ts+RWnS9XR4eoX8SMvh+pVfVZG/BINvgs5CwU+3wXpuKUkVvodf0bVkEWkIzUMa5ruwx7sxFKSMD7HLMjDfcXA5Zq9tKVDo4JZGM6x7GPe1mIMxlrScOI5NvbavzA8XH7cRwXSP0xVVVFK2SqqZBF1f1QZdhh9lzppW2NgcOT739Rn1GmeSakmdMeTaqI7WDT01dN10zrm1mNGTI2HPCxu7dc7TbPYLRcjrC6+jL9vksbs3W3DNaukY1E58vqeom7ztK9otnRlC6omjgZ7Ur2sB4XObvAXd4K3SKKsvPo/hwaMpRxjx+EjnSD0eF0C8QxBjWsaLNaA1o4NAsB5Be15bdsxt27CIiEBSGjG5E+Hl/yo9TFNHhaB596rLg76aNzvsZURFQ3hERAEREAWhpGH7Q7j+xW+vjhcWKlOimSG+NEGizVMOA23bisK6HmtNOmfVUOtOkzUVT3H2WksYODWki/ibnx5K3lUmmNE20g6BxwtklGez6qR17jiQ0kADaRZcsvBo0tbmWBqho4x0UBa98b3NxktNv7wl4BY4FpNnAZi+SktJ6yOo4+sqGCRmINBi7L3OdsAiebZAEk49xy3LI2sy7EMrh+ER2HdKWlQetWg563qmgsiYwuccRL3FxADThaLZDF9r7S4KbR6DiVd0p61CvqmYGOZFEyzQ62IucQXOOEkDY0WudnOw4+neA9pOwEHyzVxf9JYnuxTVUhJtlGxsez8WNS9H0Z6PZa8LpCN75H+oaQD5I5Hq4tXjhiUKZQs8pc4uO0m62aTR80w+qhlk/Axz/8AaCv0bRav0kOcdLAw8RGzF+q11ux1bC8xB7S9oDiwEXa0kgEt2gZKLZD164jHg/NjI5aSbq5o3xk2xMeC04TsdY/HvUxqRTkaYpxGL4ZC617ANawudc2Nha4Vr9IOqYr6fs2FRHcxO97jG48Du4G3NcX0L0319Y97frWNjZ2hZzcTpOsFjsN4237laCtlM2pXuJ5VzVNfPomWlQxh0AjIu0NdERxDSYyPJqrTpfLnwUb5CXPjfNCTkLkAB7rD3jCHZ8lZ9Bk1w4Pf/E4vHo8KvemCm/7e43VEUp5B8EsVh+aIH8y76Z1mo8jI24KRUywsycf65rMtd57Xl8AvWn0pnJGwSkZkBIbiwuycBcBzcjZ1siLi+e8LotQ5qZlXirGYoDG9ubHPAeSzCbNz3HZxXey6L0RJ/dPjudg6+SmPgKh58g1YtTq2pbcdP6/oa9NixTV5HKv6Un6sqGOhec3Cx7x+yzRaOcL3cM/H5K036hREYgakA7MBbVDwwQtH8S1j0dk7KoM4CaLqT59Y74Lz56jWfhpfL/p62HH7K/E5fW/9UV62hG8n0CkNCVRpJhPEG4wHAYxiAxCxIGWdri/AlTmsOpdTRwGoe6GSIFoLo3ucRiNgSHMG8jedq5J9SeQWKeo1d1KTPXx6b2bOFwimvr+Z3UfSLVjayA/keP8A3WYdKEg9qCI9znD5qvQ1ztxPfkPVZGUp328/5KFnyrmXoeVqJ+xYOpKP0cn/AIlyama3/TzK0xdW6MNPtYgQ644CxuF1C47ozFMKd4ga5sgLeuxkOcbg4CHAC7PatkMw7JdpGwuNgvUxNuCbdny2qeGWZ+4VR8P2+pmoYcTr7h8dylF4hjDRYL2pbs04seyNBERQdQiIgCIiAIiIDxLGHCxUVPCWmx8DxUwvMkYcLFSnRxy4lP5kItCalYayCVzRiayZrXH3jgsBzw9b4YltaTrIYDZ8zByxDF4tGain6cpprsDg61jdzmwBpN8Lg+RzTcWObLkZcQkpRf8A5sz48eSEt219DoMS+Y1AdZHbPSFO37gnMlv83rGuPktZ88G+qo5Pxytkt3dbKbeC5bF4s375eCN7SmtlJT362piBH2Qcb/0MufRcbpfpcibcU8D5D70hwN7w0XJ8cK1KjUvR8kj5HVwu9znHDUUtgXEk2FjYZrz/ANP9GkG2kSDY2JfE8A7iQ1uY5XCr0NuJadK52/p0OV0vr9XVFwZurafsxDqx+r2j4laOqOlJKeuhljdZxka199j2PcA9ruN/iAdy3KTVIurDA+eJkQGI1Au5jm7gzIXf902tY7rX6ufULRtuxXPvxc+I58gGCyjozfLPp4R2pc9kd7/bj5IK8xtDZKV88bL9oOdHEHscRwJNrclzWr2lYZalmkYew2ptT1kVx9VUnOCQ8WvILA7eXt34rQH/AMVY1zjFpkMLr4iX+1cFpxWlGK4JGfFYaTU1sWMR6YpAJG4Hjs5tuCLjHtDgCDtBCmPR2ebLHilCUd3Pwf7+RcMOTyPesfzAWPoG+RXJ9KVOXUFQQLlopneDZziPg1xK3aXSwZDG11XRTSDq2FwnDHPJcGl+EA2sDiPcV80zWxTQywvnpgJY3Rk9YDYOaW3GY2Xuu0aWRTPOSmsexrj0soRazr3JG3PzAyXfs1Dhvnpam/QB69ct1moFBhP/ANqwPO8dU5v6esufNehLU4rXUlY5dizq+khkYyT6JBJia113xRlvaaDtLefFc7UQUrT26XRgHAU+M8vZsApeh0NVMijDH09REGNEfWNaewGgMzwAnIDMkrITUMyNCz/Kk6v0Y4leO88fGL8m/SzX9nvhxf1S9aIml0VRSEW0ewH34Q+mt3OY6/qs2seg3wUUtRSVdZE+JuPAal07MIIL8pMWxuIjMZgLbOkmtzloqkcSZJnjzfYLU1j1ojlopqeCN2OVjorOLGhrXjC9xIcTk0m2W23eolqcKTt1/b1JlgztdE38upWek9YqyoiMM9U+SIkEtLIhcg3F3NaCbGxseCimRAbB4qei1dd9uRo7gXept8F7Ojadm0vkPDFYfw2XkS1O7l2ZV7M9o5o7cj2x7N9PJX1+ZAucBtNl9a0nY1xHENJH6tinMbG5sjYzmAC79RzUxoLRkUrg6oqGxt90k4z3kizR5nuU47m6S83RZ+xMeJXlm38Ir9+hIdFOjng1DyLB3VsAuCSW43EmxyHbbbx4K0qanDBz3lRehqiiiYI4JYAOAe25PE53J5lTLTfMZhe3iW2Cinwc4aeON9E/hZ9REXQ6hERAEREAREQBERAFX2vmsMgmNNG4sa0DGRk5xcA619zbEbNuasFaOktEQ1H97E1+4HY4DgHDMea5ZoSnGoujpjkoytopZFZVTqBTu9h8rOVw4fxC/qo2bo7d9moB5OjI9Q79l570uReBsWeD8Th0XVy6gVI2PhP5nA/7VqyalVg2Rtd3Pb+5Co8OReDLe9h3OeRTMmqlYNtO7wcx3wctV+hKgbYJP0k/BV93Ps/In3kO68zQRbTtGTD/APCX/Td8l4NDL/hSfod8lG19hvj3MCLKaV/+G/8ASfkvJgd7rvIqKZO5HhF66t3unyKdWeB8ilE2eUXrqne6fIr0IHe479JSmLR2miNe4GwRRSxytLGMaXD2btaAe1cEbNwK9VOnaabOKoufdkkGG/ACeRvwK4sUsn+G/wDS75I7RsjtsEh/y3H9lrhqci6UZ5Ycb62dlHDUDtNwEcI2Obf89NER/EpCjkkdlLA/P3pi4+EdQ438lX0WgZQ7E2nla73mtfGfNtipij0fpRo+qkrW/ikEnl9IxLRHU3zFnB4l4SR0Wumh4voL5WRBj2Frj2GxuILg0h2EAG2K/gqxbc5Nz4ncPmeQ9F3VTozS88Rhmc50ZtiB+jxl1iCA4x2NrgZC19huMlhh1Cqjl9S0c3HL9LSsmfD7ye6MX5Ua8Gd44bW15nJxQAZ7TxO7uG7+tqyrtYejyQ+3Oxv4Wl3xIUjTdH0I9uWR3dhYPgT6qFpsj8CHnh3K4KnNXNGVb3B1Pjjb/iXLGd/B/cAVY1Bq3Sw5shbf3nXeb8QXXt4KWXeGjadyfkcp6nwSPjAbC5ubZnZc8bL6iLcZAiIgCIiAIiIAiIgCIiAIiIAiIgC8vYDtAK9IgNZ9E08R3FYnaP4O8wt5FNs5PDB+BGmhdxHmV4NI/h6hSqKdzKPTQIn6M/3T5hPoz/dPmFLIm4j7LHuyKFI/h6j5r0KF/LzUmibmStNA0G6PO93osraFo23Pj8ltIotl1hgvA8MiA2ABe0RQdEq4CIiEhERAEREA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71" y="1073426"/>
            <a:ext cx="7672545" cy="4343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6800" y="2501864"/>
            <a:ext cx="6020944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Play 2X, </a:t>
            </a: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ewind, pause, fast-forward to match understanding pace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800" y="4114800"/>
            <a:ext cx="6020944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PPT modes allow slide-based browsing but requires downloading PPT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3352800"/>
            <a:ext cx="6020944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Youtube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video generated from PPT Recordings, does not allow slide-based browsing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1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59"/>
    </mc:Choice>
    <mc:Fallback>
      <p:transition spd="slow" advTm="40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066800"/>
            <a:ext cx="6338278" cy="5138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Mix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48200" y="5678205"/>
            <a:ext cx="8382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30230" y="6260154"/>
            <a:ext cx="1843414" cy="4558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Slide markers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2043722" y="5715000"/>
            <a:ext cx="1475156" cy="53601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03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78"/>
    </mc:Choice>
    <mc:Fallback>
      <p:transition spd="slow" advTm="21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  <p:extLst mod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Slide-Based Browsing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219200"/>
            <a:ext cx="6743700" cy="51149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4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14"/>
    </mc:Choice>
    <mc:Fallback>
      <p:transition spd="slow" advTm="43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Nature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" y="1428941"/>
            <a:ext cx="3366053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Long pauses, you may know the answer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22574" y="2667000"/>
            <a:ext cx="3366053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fast forward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7078" y="2535497"/>
            <a:ext cx="3366053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hear student answer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015948" y="3773556"/>
            <a:ext cx="3366053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You can get a clue from my answer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0392" y="3516157"/>
            <a:ext cx="3362740" cy="9607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Audio is not the fastest way to get information, specially when studying for an exam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15948" y="1447800"/>
            <a:ext cx="3352800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Recordings of l</a:t>
            </a:r>
            <a:r>
              <a:rPr lang="en-US" dirty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ve lectures with q/a rather than 15 minute lessons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760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69"/>
    </mc:Choice>
    <mc:Fallback>
      <p:transition spd="slow" advTm="37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Assignments and Associated Resources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9537" y="1163061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First assignment is due in a week!</a:t>
            </a:r>
          </a:p>
        </p:txBody>
      </p:sp>
      <p:sp>
        <p:nvSpPr>
          <p:cNvPr id="8" name="Rectangle 7"/>
          <p:cNvSpPr/>
          <p:nvPr/>
        </p:nvSpPr>
        <p:spPr>
          <a:xfrm>
            <a:off x="638827" y="2159044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Search (assignments) for table column with assignments or go to link “Resources by Topics”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-8134" t="843" r="35336" b="-843"/>
          <a:stretch/>
        </p:blipFill>
        <p:spPr>
          <a:xfrm>
            <a:off x="-9395" y="3891452"/>
            <a:ext cx="6691313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13489"/>
          <a:stretch/>
        </p:blipFill>
        <p:spPr>
          <a:xfrm>
            <a:off x="659704" y="3138846"/>
            <a:ext cx="2454643" cy="776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5966467"/>
            <a:ext cx="8077200" cy="6953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9464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43"/>
    </mc:Choice>
    <mc:Fallback>
      <p:transition spd="slow" advTm="69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PDF of Word Documents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637" t="4027" r="7530"/>
          <a:stretch/>
        </p:blipFill>
        <p:spPr>
          <a:xfrm>
            <a:off x="450574" y="1066800"/>
            <a:ext cx="5867400" cy="5448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21272" y="3105150"/>
            <a:ext cx="2133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Lots of (obvious) mistakes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421272" y="1676400"/>
            <a:ext cx="2133600" cy="1295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Little graphics, designed for mobile reading on mobile computers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4642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08"/>
    </mc:Choice>
    <mc:Fallback>
      <p:transition spd="slow" advTm="19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Publicly </a:t>
            </a:r>
            <a:r>
              <a:rPr lang="en-US" dirty="0" err="1" smtClean="0"/>
              <a:t>Commentable</a:t>
            </a:r>
            <a:r>
              <a:rPr lang="en-US" dirty="0" smtClean="0"/>
              <a:t> Google Docs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462" b="9396"/>
          <a:stretch/>
        </p:blipFill>
        <p:spPr>
          <a:xfrm>
            <a:off x="1062992" y="1295400"/>
            <a:ext cx="7295817" cy="5029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7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91"/>
    </mc:Choice>
    <mc:Fallback>
      <p:transition spd="slow" advTm="26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Web-Based </a:t>
            </a:r>
            <a:r>
              <a:rPr lang="en-US" dirty="0" err="1" smtClean="0"/>
              <a:t>Browsable</a:t>
            </a:r>
            <a:r>
              <a:rPr lang="en-US" dirty="0" smtClean="0"/>
              <a:t> Code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15211"/>
          <a:stretch/>
        </p:blipFill>
        <p:spPr>
          <a:xfrm>
            <a:off x="152400" y="1752600"/>
            <a:ext cx="8229600" cy="42005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11689" y="5758465"/>
            <a:ext cx="3688093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not be up-to date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2"/>
          <a:stretch/>
        </p:blipFill>
        <p:spPr bwMode="auto">
          <a:xfrm>
            <a:off x="2362200" y="822911"/>
            <a:ext cx="2981325" cy="117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136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40"/>
    </mc:Choice>
    <mc:Fallback>
      <p:transition spd="slow" advTm="1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Eclipse Java Project of Lecture Code on GIT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879157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3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1"/>
    </mc:Choice>
    <mc:Fallback>
      <p:transition spd="slow" advTm="9261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Space of Study Modes!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30" y="993913"/>
            <a:ext cx="2490212" cy="14097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0554" y="2441713"/>
            <a:ext cx="1769764" cy="571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You Tube video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725" t="18136" r="10709" b="-8669"/>
          <a:stretch/>
        </p:blipFill>
        <p:spPr>
          <a:xfrm>
            <a:off x="3392534" y="990600"/>
            <a:ext cx="2054132" cy="15128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28723" y="2422663"/>
            <a:ext cx="2027882" cy="571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Slides without audio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t="18136" r="8530"/>
          <a:stretch/>
        </p:blipFill>
        <p:spPr>
          <a:xfrm>
            <a:off x="6019800" y="1124363"/>
            <a:ext cx="1905000" cy="12284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19800" y="2399886"/>
            <a:ext cx="2242780" cy="617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Slides with unsynchronized audio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578" y="3199116"/>
            <a:ext cx="1793608" cy="12846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12492" y="4631168"/>
            <a:ext cx="2255779" cy="617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Slideshow with synchronized recording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056" y="3192904"/>
            <a:ext cx="1793608" cy="128465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73958" y="4607593"/>
            <a:ext cx="1768706" cy="617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Office Mix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5637" t="4027" r="7530"/>
          <a:stretch/>
        </p:blipFill>
        <p:spPr>
          <a:xfrm>
            <a:off x="4817594" y="3141582"/>
            <a:ext cx="1530626" cy="142129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31076" y="4640746"/>
            <a:ext cx="1768706" cy="617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Word PDFs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/>
          <a:srcRect l="14462" b="9396"/>
          <a:stretch/>
        </p:blipFill>
        <p:spPr>
          <a:xfrm>
            <a:off x="6723150" y="3153036"/>
            <a:ext cx="1761599" cy="121431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872159" y="4640746"/>
            <a:ext cx="1768706" cy="617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Shared Google Docs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878" y="5581874"/>
            <a:ext cx="2018137" cy="103421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365581" y="5786987"/>
            <a:ext cx="1768706" cy="617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Eclipse Project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/>
          <a:srcRect r="15211"/>
          <a:stretch/>
        </p:blipFill>
        <p:spPr>
          <a:xfrm>
            <a:off x="4654671" y="5593328"/>
            <a:ext cx="2068479" cy="105578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872159" y="5860061"/>
            <a:ext cx="1768706" cy="617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Browsable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Project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6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12"/>
    </mc:Choice>
    <mc:Fallback>
      <p:transition spd="slow" advTm="33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Site Links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46" y="1511216"/>
            <a:ext cx="7791450" cy="6953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4684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30"/>
    </mc:Choice>
    <mc:Fallback>
      <p:transition spd="slow" advTm="22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do in class?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75553" y="1219200"/>
            <a:ext cx="3688093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Live Lecture?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905000" y="2743200"/>
            <a:ext cx="0" cy="304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05000" y="5775542"/>
            <a:ext cx="3505200" cy="156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438400" y="3276600"/>
            <a:ext cx="381000" cy="2362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78787" y="4113756"/>
            <a:ext cx="381000" cy="152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841464" y="4273034"/>
            <a:ext cx="115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Value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04748" y="5791200"/>
            <a:ext cx="1411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Without resources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49165" y="5783371"/>
            <a:ext cx="1411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resources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4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438"/>
    </mc:Choice>
    <mc:Fallback>
      <p:transition spd="slow" advTm="137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92" y="1046922"/>
            <a:ext cx="7101790" cy="5086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is About Concrete Programs</a:t>
            </a:r>
            <a:endParaRPr lang="en-US" dirty="0"/>
          </a:p>
        </p:txBody>
      </p:sp>
      <p:sp>
        <p:nvSpPr>
          <p:cNvPr id="4" name="AutoShape 6" descr="data:image/jpeg;base64,/9j/4AAQSkZJRgABAQAAAQABAAD/2wCEAAkGBxQSEBQSExIUFRMWFxUWFhUYFxcUGRUUGBUXFxUWFxUYHCghGB0lGxQXITEhJS0rLi4uFx8zODMsNygtLisBCgoKDg0OGxAQGywkICQ0LCwsLCwsLCwsLCwsLCwsNCwsLCwrLC0sLC0sLSwvLCwsLC0sLDQsLC0sLCwsLCwsLP/AABEIALQBGAMBIgACEQEDEQH/xAAcAAEAAgMBAQEAAAAAAAAAAAAABQcDBAYCAQj/xABFEAABAwICBgcECAMHBAMAAAABAAIDBBESIQUGMUFRYQcTInGBkaEyUrHRFCNCYnKCksGi4fAVM1ODk7LxFySzwhYlQ//EABoBAQADAQEBAAAAAAAAAAAAAAABAgQDBQb/xAAzEQACAgEDAgMFBgcBAAAAAAAAAQIRAwQSMSFRQZGxBRNhcYEUMkLB0fAjUmKhssLhIv/aAAwDAQACEQMRAD8AvFERAEREAREQBERAEREAREQBF5c8DaQO9YnVbBv8roVcorlmdFqGvbwPovB0h931/kpplHmgvE3kWh/aB931/kvn9oH3R5ptZH2jH3JBFojSH3fX+S9DSA3g+iUyVnh3NxFrtrWHfbwWVkoOwg+Kii6nF8M9oiIWCIiAIiIAiIgCIiAIiIAiIgCIiAIiIAiIgCIsc04btPhvQhtJWzIsckzW7T/XctCatcdmQ9fNaysomaepX4Tek0h7o8T8lrPqXHf5ZLCitSM0ss5cs+r4hPrs5r6pKHxERAEREAREQBERAZWTuGxx+PxWxHXneL9y0kUUXjklHhkvFUtdsOfA5LMoJZ4apzd9xwKq4miGp/mJZFggqmu5Hgf2WdVNUZKStBERCQiIgCIiAIiIAiIgCIiAIvhNs1GVVViyHs/FSlZzyZFBdTNU1u5vn8lok3XxFdKjBPJKb6hERSUC5DXLWowkwQEdbbtvyPVgi4AByLyM89gI23y6DTukhTU75jmWizR7zzk0d1znyBVNVUxOJziS5xJJO0uJuSfG5XPJKuiNGnxKTt8HydwkcXPON+9z+2497nXJW5R6TmiN4ppGcg4lvix12nxCiX3awkbSRYePyuszZPtD2Tt5HfcfFcOpupPoyzNVNb+vcIZw1sp9hwybJbO1j7LrbthsbW2LrVRgJyIJBBBDhtDgbtcOYIB8Fc2ha7r6eKbIF7AXAbA/Y8DucCF3xyvozDqMSi7RuoiLoZwiIgCIiAIiIAiIgC26etIydmOO8fNaiKKLRm4u0TjXAi42L6oinnLDy3hSkcgcLhUao34sqmvie0RFB1CIiAIiIAiIgCItWvmsLDafgiKzkoq2a1bU4jYbB6laqIuh5spOTthERSVCIiA4HpKr7vigByaOsd+I3azyGL9QXBvGJwG4bVKabruvqJZdznG34Bkz+EBRIzH4rk/hHz2eJ4LLJ27PUxx2xSN/QujTWVUUI9gm7j9we27kLXAO8u7lZWs2pEdS4yxOEMxtcgXZJYWGNg32FsQz2XvYLX0Nq0+mY17IxK+QDrMM8tO5jbXa2MtyeNlw7Dnc8GjrqUEMbcEG2wuLyORedveqNnZIpvSurtRSi8sdmXAxtcHsudljkW/mAXf6gH/sI+Tpf/I4/uozXvS2KmMV3duVrS18EsJbgOMkPf2ZBiawXbuN7lTOpEWGgh543fqkeR6ELri5Mmr+6TiIi0GAIi5npH066j0fJJGbSvLYozwc+93DmGNe4cwEJSt0Y9ZukCjonOjc50szdsUYxFp4OcSGtPK9+S4Ov6Yalx+ppoIx98vlNvylgCrb+uNzvJO9FSzbHBFc9SzNF9MM4cPpFPE9m8xYo3Acg9zg7uuO9WroTS8NXC2eB+NjvAtcNrXN+y4cF+Xl3PRDpwwV4gJ+qqbtI3CVoJjd3mxbzxDgiZTLhVWi9kRFcyBERAFmppyw8t4WFEJTadonGuuLjYvqj9HzZ4T4fJSC5tUeljnvjYREUFwiIgCIiAKGnkxOJ8u7cpOrfZh8vPJRCvEx6qXEQiIrGUIiIAoPXPSHU0b7GzpPq2/mviPg0O9FOKtukPSHWVAiB7MQz/G6xPkMPqqTdI64Ybpo5KX2T/XJfGt9ryHcB8yV6kGXl8V9LrAnhn+6zHpF9tbYW4ZLXZWxl+BskZdndoe0uy+6M17iJLWneQCRuuRc9y5DXvWV0JNNG3DI5gc6S47LHFwsw7bnCc8rbs8xU6M53X3S4nqcLTdkILAeLybyEcrho/LferA1fiwUkDeEUd+8tBPqVTbW3yG/IfAK8o2YQGjYAB5Cy74VyYdW+D6i0a2pf1sUbLC7gZCRezLOIA4YsDs92HmFvLsY2qCrjp1v9AhduFQL/wCjNZWQqf6T9dYaqCehiic4h4AmxANxxu7WEbXDJzb5bb7Ns03wXxJ7kzhNMaAlpqv6I8dsuY1hPZEgkIEbweBvY8CHDctCupHwyPilYY5GGz2OyLTz5WzBGRBBGS/RzaSl0pFDLJA+8fVyRSOaWEXs9ro5R2XtJAu252C4BssGvmrsFa1rH0sss2xksWCMxjP25ZCGuZ9ztHPZvWff3PUcD86PaQSCCCDYggggjaCDmCtrQspZVU7xtbNC4d4laVb/AEpaouqofpscBjq2FjZGAsd17CWtBu0+024sTY2BBvZtqk0dB1dXTibsNEsD3E52jL2vxWbe4wZ5K8XZzlGj9QFfFipKpkrBJG9r2OzDmkOae4hZV1PLCIiAIiID602N1MxPxAHioVSWjX9kjgfj/RVZGjTSqVdzbREVDcEREAREQGppI9kd/wCxUapHSQ7I7/2KjlePB5+o++ERFY4hERAYK6qbFE+V3ssaXHnYbO87PFUvUTuke57s3OcXHvJufiu96SdJYYmQA5vON/JjTlfvdn+RUzU6Rkd9rLllceC4ZHbo9T2fpZZOqOojp3va9zGYhGA5+fstJDbkbbXP/C13wgg4ySCDc3Iy32G5amqOtj9HmYsijl65oY4SXIwgm4sCL3uskVaHsLsOFpxbDfDyN89m/wA7Lmbc+lni6vjufochcXrpRCOpjriGuayKSPC4Bw60Mk6g4TkRilJ5FoXX07iWi/tAC/O4ycDvB2g/uCFx3SjNaGIbi5xPgBb91VdGcHwVrJKYwXtycwYgbA9oZi99u7zXYah6/wA9VOKeaEPJa53Wx2Zha0ZukaThtzBG0CxuuH0ibQP4kZ95I+antRNHUR0fNLVzujY6bqnMMnVxyFkbZGBxYMbvbJtit2b2uLqyk1wd44MU8Dc427pPxRbMUH1hedtjy2kC1jyjafzOWyorRskcUoo4xhDII5Wi7z2XvewgYyXADq25HitzSVeynhfNK7DHG0uceQ3AbyTkBvJC0QdqzxM8duTb8vQ5bpO1p+h0vVxutUTAtYRtjZsfJyOdhzN9xVGQDMD+ti3tY9MvrKl9RJkXEBrdoZGD2GDuG3iSTvWlDtWzFGmd4Q2xLy6N3h+joZGySFzJGwujMhLGETt2M4ljmnO9sWVl2ddQsnbhfiIvta98ZB39uNwPhdUf0cazNo6gxzECmns15OYjePYlzytnY8rH7KuWjqZTchpkzOFziI48IORB6vGSRvDS3gSsOpxuGRmvHK4mDSVO1gigYMDNtmkjtmaKNhcdp7UxfntLb7lUuvuhWRsgqQTieyCHDlYNZSROxd5Jt+VWrp6vjo4XVdS+7g4FrG2GNzWv6qBgObrF5di43cbNFhRmmtOy1OEPNmM9lg2A4Q0uJ2uNmtaOAaAN5N9JjlKakuERlaSo86E03PRydZBIWk+005sf+Nmw7NuRG4hXJqdrpFXDAR1dQBd0RN8Q3ujd9ocRtG/KxNE3WSGZzHNexxa9pDmuBsWuGwgr0smJT+ZjnBSP0yijdWdJGpo4J3WxPjaXW2Yxk+3LECpJeeZGqCIiALd0Ycz3f18VpLc0aO0e791D4OmH76JFERcz0giIgCIiA165t2HlmopTjhcWUK9tiRwV4mLUx6pnlERWMwQlFzmvelOppiwHtzXYOTPtnyNvzKG6Vkxi5OkVnrxpfrnyyg5OOBn4BkPMAnvJXFAq5KXo1Fbo+GUSmKZ2J+YxscwmzARcEdkA3HvHI5W5+o6HK8ey6md3SPF/BzBZZ6fJ9ToMuHHj2yZXZUnoGezyzc4XHeP5X8ln1m1VqaAsFSxresxYMLg6+G2LZs9obVF0L7SsP3h6mxVGehlUcuF07VFr9HOt5Eo0fUP+1hppHbr5tp3H3TlhO42b7oUv0ps+pivk50rQGnbgYyQvcOWKRjSqb0s+05/LnssbDMFS2ntbpqt9O+bMwxCI2+2STjlItk5wwXGy7Fek1Z5ctJKSjKPir+tfmeNM/wBy78vxC9alvM1RS0brdV9KE55uawXB5FrLeK+VzhJA4tNxa/kQT8FF6u15p6uGcC/VyMcQMy5uIYmjmWkhUO+ljenlF8pvzounTcnVaco37p4JoCebCZR6lo8VBdN07hT08YcQ18ji5o+0WtGG/GxcTbjY7guo16oscENTHcvpZoqhuEXLow4dY0AZm7M8tuFch0zyg/RQLixnuHNcw59VhNnAG2Ts+RWnS9XR4eoX8SMvh+pVfVZG/BINvgs5CwU+3wXpuKUkVvodf0bVkEWkIzUMa5ruwx7sxFKSMD7HLMjDfcXA5Zq9tKVDo4JZGM6x7GPe1mIMxlrScOI5NvbavzA8XH7cRwXSP0xVVVFK2SqqZBF1f1QZdhh9lzppW2NgcOT739Rn1GmeSakmdMeTaqI7WDT01dN10zrm1mNGTI2HPCxu7dc7TbPYLRcjrC6+jL9vksbs3W3DNaukY1E58vqeom7ztK9otnRlC6omjgZ7Ur2sB4XObvAXd4K3SKKsvPo/hwaMpRxjx+EjnSD0eF0C8QxBjWsaLNaA1o4NAsB5Be15bdsxt27CIiEBSGjG5E+Hl/yo9TFNHhaB596rLg76aNzvsZURFQ3hERAEREAWhpGH7Q7j+xW+vjhcWKlOimSG+NEGizVMOA23bisK6HmtNOmfVUOtOkzUVT3H2WksYODWki/ibnx5K3lUmmNE20g6BxwtklGez6qR17jiQ0kADaRZcsvBo0tbmWBqho4x0UBa98b3NxktNv7wl4BY4FpNnAZi+SktJ6yOo4+sqGCRmINBi7L3OdsAiebZAEk49xy3LI2sy7EMrh+ER2HdKWlQetWg563qmgsiYwuccRL3FxADThaLZDF9r7S4KbR6DiVd0p61CvqmYGOZFEyzQ62IucQXOOEkDY0WudnOw4+neA9pOwEHyzVxf9JYnuxTVUhJtlGxsez8WNS9H0Z6PZa8LpCN75H+oaQD5I5Hq4tXjhiUKZQs8pc4uO0m62aTR80w+qhlk/Axz/8AaCv0bRav0kOcdLAw8RGzF+q11ux1bC8xB7S9oDiwEXa0kgEt2gZKLZD164jHg/NjI5aSbq5o3xk2xMeC04TsdY/HvUxqRTkaYpxGL4ZC617ANawudc2Nha4Vr9IOqYr6fs2FRHcxO97jG48Du4G3NcX0L0319Y97frWNjZ2hZzcTpOsFjsN4237laCtlM2pXuJ5VzVNfPomWlQxh0AjIu0NdERxDSYyPJqrTpfLnwUb5CXPjfNCTkLkAB7rD3jCHZ8lZ9Bk1w4Pf/E4vHo8KvemCm/7e43VEUp5B8EsVh+aIH8y76Z1mo8jI24KRUywsycf65rMtd57Xl8AvWn0pnJGwSkZkBIbiwuycBcBzcjZ1siLi+e8LotQ5qZlXirGYoDG9ubHPAeSzCbNz3HZxXey6L0RJ/dPjudg6+SmPgKh58g1YtTq2pbcdP6/oa9NixTV5HKv6Un6sqGOhec3Cx7x+yzRaOcL3cM/H5K036hREYgakA7MBbVDwwQtH8S1j0dk7KoM4CaLqT59Y74Lz56jWfhpfL/p62HH7K/E5fW/9UV62hG8n0CkNCVRpJhPEG4wHAYxiAxCxIGWdri/AlTmsOpdTRwGoe6GSIFoLo3ucRiNgSHMG8jedq5J9SeQWKeo1d1KTPXx6b2bOFwimvr+Z3UfSLVjayA/keP8A3WYdKEg9qCI9znD5qvQ1ztxPfkPVZGUp328/5KFnyrmXoeVqJ+xYOpKP0cn/AIlyama3/TzK0xdW6MNPtYgQ644CxuF1C47ozFMKd4ga5sgLeuxkOcbg4CHAC7PatkMw7JdpGwuNgvUxNuCbdny2qeGWZ+4VR8P2+pmoYcTr7h8dylF4hjDRYL2pbs04seyNBERQdQiIgCIiAIiIDxLGHCxUVPCWmx8DxUwvMkYcLFSnRxy4lP5kItCalYayCVzRiayZrXH3jgsBzw9b4YltaTrIYDZ8zByxDF4tGain6cpprsDg61jdzmwBpN8Lg+RzTcWObLkZcQkpRf8A5sz48eSEt219DoMS+Y1AdZHbPSFO37gnMlv83rGuPktZ88G+qo5Pxytkt3dbKbeC5bF4s375eCN7SmtlJT362piBH2Qcb/0MufRcbpfpcibcU8D5D70hwN7w0XJ8cK1KjUvR8kj5HVwu9znHDUUtgXEk2FjYZrz/ANP9GkG2kSDY2JfE8A7iQ1uY5XCr0NuJadK52/p0OV0vr9XVFwZurafsxDqx+r2j4laOqOlJKeuhljdZxka199j2PcA9ruN/iAdy3KTVIurDA+eJkQGI1Au5jm7gzIXf902tY7rX6ufULRtuxXPvxc+I58gGCyjozfLPp4R2pc9kd7/bj5IK8xtDZKV88bL9oOdHEHscRwJNrclzWr2lYZalmkYew2ptT1kVx9VUnOCQ8WvILA7eXt34rQH/AMVY1zjFpkMLr4iX+1cFpxWlGK4JGfFYaTU1sWMR6YpAJG4Hjs5tuCLjHtDgCDtBCmPR2ebLHilCUd3Pwf7+RcMOTyPesfzAWPoG+RXJ9KVOXUFQQLlopneDZziPg1xK3aXSwZDG11XRTSDq2FwnDHPJcGl+EA2sDiPcV80zWxTQywvnpgJY3Rk9YDYOaW3GY2Xuu0aWRTPOSmsexrj0soRazr3JG3PzAyXfs1Dhvnpam/QB69ct1moFBhP/ANqwPO8dU5v6esufNehLU4rXUlY5dizq+khkYyT6JBJia113xRlvaaDtLefFc7UQUrT26XRgHAU+M8vZsApeh0NVMijDH09REGNEfWNaewGgMzwAnIDMkrITUMyNCz/Kk6v0Y4leO88fGL8m/SzX9nvhxf1S9aIml0VRSEW0ewH34Q+mt3OY6/qs2seg3wUUtRSVdZE+JuPAal07MIIL8pMWxuIjMZgLbOkmtzloqkcSZJnjzfYLU1j1ojlopqeCN2OVjorOLGhrXjC9xIcTk0m2W23eolqcKTt1/b1JlgztdE38upWek9YqyoiMM9U+SIkEtLIhcg3F3NaCbGxseCimRAbB4qei1dd9uRo7gXept8F7Ojadm0vkPDFYfw2XkS1O7l2ZV7M9o5o7cj2x7N9PJX1+ZAucBtNl9a0nY1xHENJH6tinMbG5sjYzmAC79RzUxoLRkUrg6oqGxt90k4z3kizR5nuU47m6S83RZ+xMeJXlm38Ir9+hIdFOjng1DyLB3VsAuCSW43EmxyHbbbx4K0qanDBz3lRehqiiiYI4JYAOAe25PE53J5lTLTfMZhe3iW2Cinwc4aeON9E/hZ9REXQ6hERAEREAREQBERAFX2vmsMgmNNG4sa0DGRk5xcA619zbEbNuasFaOktEQ1H97E1+4HY4DgHDMea5ZoSnGoujpjkoytopZFZVTqBTu9h8rOVw4fxC/qo2bo7d9moB5OjI9Q79l570uReBsWeD8Th0XVy6gVI2PhP5nA/7VqyalVg2Rtd3Pb+5Co8OReDLe9h3OeRTMmqlYNtO7wcx3wctV+hKgbYJP0k/BV93Ps/In3kO68zQRbTtGTD/APCX/Td8l4NDL/hSfod8lG19hvj3MCLKaV/+G/8ASfkvJgd7rvIqKZO5HhF66t3unyKdWeB8ilE2eUXrqne6fIr0IHe479JSmLR2miNe4GwRRSxytLGMaXD2btaAe1cEbNwK9VOnaabOKoufdkkGG/ACeRvwK4sUsn+G/wDS75I7RsjtsEh/y3H9lrhqci6UZ5Ycb62dlHDUDtNwEcI2Obf89NER/EpCjkkdlLA/P3pi4+EdQ438lX0WgZQ7E2nla73mtfGfNtipij0fpRo+qkrW/ikEnl9IxLRHU3zFnB4l4SR0Wumh4voL5WRBj2Frj2GxuILg0h2EAG2K/gqxbc5Nz4ncPmeQ9F3VTozS88Rhmc50ZtiB+jxl1iCA4x2NrgZC19huMlhh1Cqjl9S0c3HL9LSsmfD7ye6MX5Ua8Gd44bW15nJxQAZ7TxO7uG7+tqyrtYejyQ+3Oxv4Wl3xIUjTdH0I9uWR3dhYPgT6qFpsj8CHnh3K4KnNXNGVb3B1Pjjb/iXLGd/B/cAVY1Bq3Sw5shbf3nXeb8QXXt4KWXeGjadyfkcp6nwSPjAbC5ubZnZc8bL6iLcZAiIgCIiAIiIAiIgCIiAIiIAiIgC8vYDtAK9IgNZ9E08R3FYnaP4O8wt5FNs5PDB+BGmhdxHmV4NI/h6hSqKdzKPTQIn6M/3T5hPoz/dPmFLIm4j7LHuyKFI/h6j5r0KF/LzUmibmStNA0G6PO93osraFo23Pj8ltIotl1hgvA8MiA2ABe0RQdEq4CIiEhERAEREA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33600" y="4648200"/>
            <a:ext cx="5038575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Pace at which you understand lecture in general and  code in particular varies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364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67"/>
    </mc:Choice>
    <mc:Fallback>
      <p:transition spd="slow" advTm="65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Pacing Yourself</a:t>
            </a:r>
            <a:endParaRPr lang="en-US" dirty="0"/>
          </a:p>
        </p:txBody>
      </p:sp>
      <p:sp>
        <p:nvSpPr>
          <p:cNvPr id="4" name="AutoShape 6" descr="data:image/jpeg;base64,/9j/4AAQSkZJRgABAQAAAQABAAD/2wCEAAkGBxQSEBQSExIUFRMWFxUWFhUYFxcUGRUUGBUXFxUWFxUYHCghGB0lGxQXITEhJS0rLi4uFx8zODMsNygtLisBCgoKDg0OGxAQGywkICQ0LCwsLCwsLCwsLCwsLCwsNCwsLCwrLC0sLC0sLSwvLCwsLC0sLDQsLC0sLCwsLCwsLP/AABEIALQBGAMBIgACEQEDEQH/xAAcAAEAAgMBAQEAAAAAAAAAAAAABQcDBAYCAQj/xABFEAABAwICBgcECAMHBAMAAAABAAIDBBESIQUGMUFRYQcTInGBkaEyUrHRFCNCYnKCksGi4fAVM1ODk7LxFySzwhYlQ//EABoBAQADAQEBAAAAAAAAAAAAAAABAgQDBQb/xAAzEQACAgEDAgMFBgcBAAAAAAAAAQIRAwQSMSFRQZGxBRNhcYEUMkLB0fAjUmKhssLhIv/aAAwDAQACEQMRAD8AvFERAEREAREQBERAEREAREQBF5c8DaQO9YnVbBv8roVcorlmdFqGvbwPovB0h931/kpplHmgvE3kWh/aB931/kvn9oH3R5ptZH2jH3JBFojSH3fX+S9DSA3g+iUyVnh3NxFrtrWHfbwWVkoOwg+Kii6nF8M9oiIWCIiAIiIAiIgCIiAIiIAiIgCIiAIiIAiIgCIsc04btPhvQhtJWzIsckzW7T/XctCatcdmQ9fNaysomaepX4Tek0h7o8T8lrPqXHf5ZLCitSM0ss5cs+r4hPrs5r6pKHxERAEREAREQBERAZWTuGxx+PxWxHXneL9y0kUUXjklHhkvFUtdsOfA5LMoJZ4apzd9xwKq4miGp/mJZFggqmu5Hgf2WdVNUZKStBERCQiIgCIiAIiIAiIgCIiAIvhNs1GVVViyHs/FSlZzyZFBdTNU1u5vn8lok3XxFdKjBPJKb6hERSUC5DXLWowkwQEdbbtvyPVgi4AByLyM89gI23y6DTukhTU75jmWizR7zzk0d1znyBVNVUxOJziS5xJJO0uJuSfG5XPJKuiNGnxKTt8HydwkcXPON+9z+2497nXJW5R6TmiN4ppGcg4lvix12nxCiX3awkbSRYePyuszZPtD2Tt5HfcfFcOpupPoyzNVNb+vcIZw1sp9hwybJbO1j7LrbthsbW2LrVRgJyIJBBBDhtDgbtcOYIB8Fc2ha7r6eKbIF7AXAbA/Y8DucCF3xyvozDqMSi7RuoiLoZwiIgCIiAIiIAiIgC26etIydmOO8fNaiKKLRm4u0TjXAi42L6oinnLDy3hSkcgcLhUao34sqmvie0RFB1CIiAIiIAiIgCItWvmsLDafgiKzkoq2a1bU4jYbB6laqIuh5spOTthERSVCIiA4HpKr7vigByaOsd+I3azyGL9QXBvGJwG4bVKabruvqJZdznG34Bkz+EBRIzH4rk/hHz2eJ4LLJ27PUxx2xSN/QujTWVUUI9gm7j9we27kLXAO8u7lZWs2pEdS4yxOEMxtcgXZJYWGNg32FsQz2XvYLX0Nq0+mY17IxK+QDrMM8tO5jbXa2MtyeNlw7Dnc8GjrqUEMbcEG2wuLyORedveqNnZIpvSurtRSi8sdmXAxtcHsudljkW/mAXf6gH/sI+Tpf/I4/uozXvS2KmMV3duVrS18EsJbgOMkPf2ZBiawXbuN7lTOpEWGgh543fqkeR6ELri5Mmr+6TiIi0GAIi5npH066j0fJJGbSvLYozwc+93DmGNe4cwEJSt0Y9ZukCjonOjc50szdsUYxFp4OcSGtPK9+S4Ov6Yalx+ppoIx98vlNvylgCrb+uNzvJO9FSzbHBFc9SzNF9MM4cPpFPE9m8xYo3Acg9zg7uuO9WroTS8NXC2eB+NjvAtcNrXN+y4cF+Xl3PRDpwwV4gJ+qqbtI3CVoJjd3mxbzxDgiZTLhVWi9kRFcyBERAFmppyw8t4WFEJTadonGuuLjYvqj9HzZ4T4fJSC5tUeljnvjYREUFwiIgCIiAKGnkxOJ8u7cpOrfZh8vPJRCvEx6qXEQiIrGUIiIAoPXPSHU0b7GzpPq2/mviPg0O9FOKtukPSHWVAiB7MQz/G6xPkMPqqTdI64Ybpo5KX2T/XJfGt9ryHcB8yV6kGXl8V9LrAnhn+6zHpF9tbYW4ZLXZWxl+BskZdndoe0uy+6M17iJLWneQCRuuRc9y5DXvWV0JNNG3DI5gc6S47LHFwsw7bnCc8rbs8xU6M53X3S4nqcLTdkILAeLybyEcrho/LferA1fiwUkDeEUd+8tBPqVTbW3yG/IfAK8o2YQGjYAB5Cy74VyYdW+D6i0a2pf1sUbLC7gZCRezLOIA4YsDs92HmFvLsY2qCrjp1v9AhduFQL/wCjNZWQqf6T9dYaqCehiic4h4AmxANxxu7WEbXDJzb5bb7Ns03wXxJ7kzhNMaAlpqv6I8dsuY1hPZEgkIEbweBvY8CHDctCupHwyPilYY5GGz2OyLTz5WzBGRBBGS/RzaSl0pFDLJA+8fVyRSOaWEXs9ro5R2XtJAu252C4BssGvmrsFa1rH0sss2xksWCMxjP25ZCGuZ9ztHPZvWff3PUcD86PaQSCCCDYggggjaCDmCtrQspZVU7xtbNC4d4laVb/AEpaouqofpscBjq2FjZGAsd17CWtBu0+024sTY2BBvZtqk0dB1dXTibsNEsD3E52jL2vxWbe4wZ5K8XZzlGj9QFfFipKpkrBJG9r2OzDmkOae4hZV1PLCIiAIiID602N1MxPxAHioVSWjX9kjgfj/RVZGjTSqVdzbREVDcEREAREQGppI9kd/wCxUapHSQ7I7/2KjlePB5+o++ERFY4hERAYK6qbFE+V3ssaXHnYbO87PFUvUTuke57s3OcXHvJufiu96SdJYYmQA5vON/JjTlfvdn+RUzU6Rkd9rLllceC4ZHbo9T2fpZZOqOojp3va9zGYhGA5+fstJDbkbbXP/C13wgg4ySCDc3Iy32G5amqOtj9HmYsijl65oY4SXIwgm4sCL3uskVaHsLsOFpxbDfDyN89m/wA7Lmbc+lni6vjufochcXrpRCOpjriGuayKSPC4Bw60Mk6g4TkRilJ5FoXX07iWi/tAC/O4ycDvB2g/uCFx3SjNaGIbi5xPgBb91VdGcHwVrJKYwXtycwYgbA9oZi99u7zXYah6/wA9VOKeaEPJa53Wx2Zha0ZukaThtzBG0CxuuH0ibQP4kZ95I+antRNHUR0fNLVzujY6bqnMMnVxyFkbZGBxYMbvbJtit2b2uLqyk1wd44MU8Dc427pPxRbMUH1hedtjy2kC1jyjafzOWyorRskcUoo4xhDII5Wi7z2XvewgYyXADq25HitzSVeynhfNK7DHG0uceQ3AbyTkBvJC0QdqzxM8duTb8vQ5bpO1p+h0vVxutUTAtYRtjZsfJyOdhzN9xVGQDMD+ti3tY9MvrKl9RJkXEBrdoZGD2GDuG3iSTvWlDtWzFGmd4Q2xLy6N3h+joZGySFzJGwujMhLGETt2M4ljmnO9sWVl2ddQsnbhfiIvta98ZB39uNwPhdUf0cazNo6gxzECmns15OYjePYlzytnY8rH7KuWjqZTchpkzOFziI48IORB6vGSRvDS3gSsOpxuGRmvHK4mDSVO1gigYMDNtmkjtmaKNhcdp7UxfntLb7lUuvuhWRsgqQTieyCHDlYNZSROxd5Jt+VWrp6vjo4XVdS+7g4FrG2GNzWv6qBgObrF5di43cbNFhRmmtOy1OEPNmM9lg2A4Q0uJ2uNmtaOAaAN5N9JjlKakuERlaSo86E03PRydZBIWk+005sf+Nmw7NuRG4hXJqdrpFXDAR1dQBd0RN8Q3ujd9ocRtG/KxNE3WSGZzHNexxa9pDmuBsWuGwgr0smJT+ZjnBSP0yijdWdJGpo4J3WxPjaXW2Yxk+3LECpJeeZGqCIiALd0Ycz3f18VpLc0aO0e791D4OmH76JFERcz0giIgCIiA165t2HlmopTjhcWUK9tiRwV4mLUx6pnlERWMwQlFzmvelOppiwHtzXYOTPtnyNvzKG6Vkxi5OkVnrxpfrnyyg5OOBn4BkPMAnvJXFAq5KXo1Fbo+GUSmKZ2J+YxscwmzARcEdkA3HvHI5W5+o6HK8ey6md3SPF/BzBZZ6fJ9ToMuHHj2yZXZUnoGezyzc4XHeP5X8ln1m1VqaAsFSxresxYMLg6+G2LZs9obVF0L7SsP3h6mxVGehlUcuF07VFr9HOt5Eo0fUP+1hppHbr5tp3H3TlhO42b7oUv0ps+pivk50rQGnbgYyQvcOWKRjSqb0s+05/LnssbDMFS2ntbpqt9O+bMwxCI2+2STjlItk5wwXGy7Fek1Z5ctJKSjKPir+tfmeNM/wBy78vxC9alvM1RS0brdV9KE55uawXB5FrLeK+VzhJA4tNxa/kQT8FF6u15p6uGcC/VyMcQMy5uIYmjmWkhUO+ljenlF8pvzounTcnVaco37p4JoCebCZR6lo8VBdN07hT08YcQ18ji5o+0WtGG/GxcTbjY7guo16oscENTHcvpZoqhuEXLow4dY0AZm7M8tuFch0zyg/RQLixnuHNcw59VhNnAG2Ts+RWnS9XR4eoX8SMvh+pVfVZG/BINvgs5CwU+3wXpuKUkVvodf0bVkEWkIzUMa5ruwx7sxFKSMD7HLMjDfcXA5Zq9tKVDo4JZGM6x7GPe1mIMxlrScOI5NvbavzA8XH7cRwXSP0xVVVFK2SqqZBF1f1QZdhh9lzppW2NgcOT739Rn1GmeSakmdMeTaqI7WDT01dN10zrm1mNGTI2HPCxu7dc7TbPYLRcjrC6+jL9vksbs3W3DNaukY1E58vqeom7ztK9otnRlC6omjgZ7Ur2sB4XObvAXd4K3SKKsvPo/hwaMpRxjx+EjnSD0eF0C8QxBjWsaLNaA1o4NAsB5Be15bdsxt27CIiEBSGjG5E+Hl/yo9TFNHhaB596rLg76aNzvsZURFQ3hERAEREAWhpGH7Q7j+xW+vjhcWKlOimSG+NEGizVMOA23bisK6HmtNOmfVUOtOkzUVT3H2WksYODWki/ibnx5K3lUmmNE20g6BxwtklGez6qR17jiQ0kADaRZcsvBo0tbmWBqho4x0UBa98b3NxktNv7wl4BY4FpNnAZi+SktJ6yOo4+sqGCRmINBi7L3OdsAiebZAEk49xy3LI2sy7EMrh+ER2HdKWlQetWg563qmgsiYwuccRL3FxADThaLZDF9r7S4KbR6DiVd0p61CvqmYGOZFEyzQ62IucQXOOEkDY0WudnOw4+neA9pOwEHyzVxf9JYnuxTVUhJtlGxsez8WNS9H0Z6PZa8LpCN75H+oaQD5I5Hq4tXjhiUKZQs8pc4uO0m62aTR80w+qhlk/Axz/8AaCv0bRav0kOcdLAw8RGzF+q11ux1bC8xB7S9oDiwEXa0kgEt2gZKLZD164jHg/NjI5aSbq5o3xk2xMeC04TsdY/HvUxqRTkaYpxGL4ZC617ANawudc2Nha4Vr9IOqYr6fs2FRHcxO97jG48Du4G3NcX0L0319Y97frWNjZ2hZzcTpOsFjsN4237laCtlM2pXuJ5VzVNfPomWlQxh0AjIu0NdERxDSYyPJqrTpfLnwUb5CXPjfNCTkLkAB7rD3jCHZ8lZ9Bk1w4Pf/E4vHo8KvemCm/7e43VEUp5B8EsVh+aIH8y76Z1mo8jI24KRUywsycf65rMtd57Xl8AvWn0pnJGwSkZkBIbiwuycBcBzcjZ1siLi+e8LotQ5qZlXirGYoDG9ubHPAeSzCbNz3HZxXey6L0RJ/dPjudg6+SmPgKh58g1YtTq2pbcdP6/oa9NixTV5HKv6Un6sqGOhec3Cx7x+yzRaOcL3cM/H5K036hREYgakA7MBbVDwwQtH8S1j0dk7KoM4CaLqT59Y74Lz56jWfhpfL/p62HH7K/E5fW/9UV62hG8n0CkNCVRpJhPEG4wHAYxiAxCxIGWdri/AlTmsOpdTRwGoe6GSIFoLo3ucRiNgSHMG8jedq5J9SeQWKeo1d1KTPXx6b2bOFwimvr+Z3UfSLVjayA/keP8A3WYdKEg9qCI9znD5qvQ1ztxPfkPVZGUp328/5KFnyrmXoeVqJ+xYOpKP0cn/AIlyama3/TzK0xdW6MNPtYgQ644CxuF1C47ozFMKd4ga5sgLeuxkOcbg4CHAC7PatkMw7JdpGwuNgvUxNuCbdny2qeGWZ+4VR8P2+pmoYcTr7h8dylF4hjDRYL2pbs04seyNBERQdQiIgCIiAIiIDxLGHCxUVPCWmx8DxUwvMkYcLFSnRxy4lP5kItCalYayCVzRiayZrXH3jgsBzw9b4YltaTrIYDZ8zByxDF4tGain6cpprsDg61jdzmwBpN8Lg+RzTcWObLkZcQkpRf8A5sz48eSEt219DoMS+Y1AdZHbPSFO37gnMlv83rGuPktZ88G+qo5Pxytkt3dbKbeC5bF4s375eCN7SmtlJT362piBH2Qcb/0MufRcbpfpcibcU8D5D70hwN7w0XJ8cK1KjUvR8kj5HVwu9znHDUUtgXEk2FjYZrz/ANP9GkG2kSDY2JfE8A7iQ1uY5XCr0NuJadK52/p0OV0vr9XVFwZurafsxDqx+r2j4laOqOlJKeuhljdZxka199j2PcA9ruN/iAdy3KTVIurDA+eJkQGI1Au5jm7gzIXf902tY7rX6ufULRtuxXPvxc+I58gGCyjozfLPp4R2pc9kd7/bj5IK8xtDZKV88bL9oOdHEHscRwJNrclzWr2lYZalmkYew2ptT1kVx9VUnOCQ8WvILA7eXt34rQH/AMVY1zjFpkMLr4iX+1cFpxWlGK4JGfFYaTU1sWMR6YpAJG4Hjs5tuCLjHtDgCDtBCmPR2ebLHilCUd3Pwf7+RcMOTyPesfzAWPoG+RXJ9KVOXUFQQLlopneDZziPg1xK3aXSwZDG11XRTSDq2FwnDHPJcGl+EA2sDiPcV80zWxTQywvnpgJY3Rk9YDYOaW3GY2Xuu0aWRTPOSmsexrj0soRazr3JG3PzAyXfs1Dhvnpam/QB69ct1moFBhP/ANqwPO8dU5v6esufNehLU4rXUlY5dizq+khkYyT6JBJia113xRlvaaDtLefFc7UQUrT26XRgHAU+M8vZsApeh0NVMijDH09REGNEfWNaewGgMzwAnIDMkrITUMyNCz/Kk6v0Y4leO88fGL8m/SzX9nvhxf1S9aIml0VRSEW0ewH34Q+mt3OY6/qs2seg3wUUtRSVdZE+JuPAal07MIIL8pMWxuIjMZgLbOkmtzloqkcSZJnjzfYLU1j1ojlopqeCN2OVjorOLGhrXjC9xIcTk0m2W23eolqcKTt1/b1JlgztdE38upWek9YqyoiMM9U+SIkEtLIhcg3F3NaCbGxseCimRAbB4qei1dd9uRo7gXept8F7Ojadm0vkPDFYfw2XkS1O7l2ZV7M9o5o7cj2x7N9PJX1+ZAucBtNl9a0nY1xHENJH6tinMbG5sjYzmAC79RzUxoLRkUrg6oqGxt90k4z3kizR5nuU47m6S83RZ+xMeJXlm38Ir9+hIdFOjng1DyLB3VsAuCSW43EmxyHbbbx4K0qanDBz3lRehqiiiYI4JYAOAe25PE53J5lTLTfMZhe3iW2Cinwc4aeON9E/hZ9REXQ6hERAEREAREQBERAFX2vmsMgmNNG4sa0DGRk5xcA619zbEbNuasFaOktEQ1H97E1+4HY4DgHDMea5ZoSnGoujpjkoytopZFZVTqBTu9h8rOVw4fxC/qo2bo7d9moB5OjI9Q79l570uReBsWeD8Th0XVy6gVI2PhP5nA/7VqyalVg2Rtd3Pb+5Co8OReDLe9h3OeRTMmqlYNtO7wcx3wctV+hKgbYJP0k/BV93Ps/In3kO68zQRbTtGTD/APCX/Td8l4NDL/hSfod8lG19hvj3MCLKaV/+G/8ASfkvJgd7rvIqKZO5HhF66t3unyKdWeB8ilE2eUXrqne6fIr0IHe479JSmLR2miNe4GwRRSxytLGMaXD2btaAe1cEbNwK9VOnaabOKoufdkkGG/ACeRvwK4sUsn+G/wDS75I7RsjtsEh/y3H9lrhqci6UZ5Ycb62dlHDUDtNwEcI2Obf89NER/EpCjkkdlLA/P3pi4+EdQ438lX0WgZQ7E2nla73mtfGfNtipij0fpRo+qkrW/ikEnl9IxLRHU3zFnB4l4SR0Wumh4voL5WRBj2Frj2GxuILg0h2EAG2K/gqxbc5Nz4ncPmeQ9F3VTozS88Rhmc50ZtiB+jxl1iCA4x2NrgZC19huMlhh1Cqjl9S0c3HL9LSsmfD7ye6MX5Ua8Gd44bW15nJxQAZ7TxO7uG7+tqyrtYejyQ+3Oxv4Wl3xIUjTdH0I9uWR3dhYPgT6qFpsj8CHnh3K4KnNXNGVb3B1Pjjb/iXLGd/B/cAVY1Bq3Sw5shbf3nXeb8QXXt4KWXeGjadyfkcp6nwSPjAbC5ubZnZc8bL6iLcZAiIgCIiAIiIAiIgCIiAIiIAiIgC8vYDtAK9IgNZ9E08R3FYnaP4O8wt5FNs5PDB+BGmhdxHmV4NI/h6hSqKdzKPTQIn6M/3T5hPoz/dPmFLIm4j7LHuyKFI/h6j5r0KF/LzUmibmStNA0G6PO93osraFo23Pj8ltIotl1hgvA8MiA2ABe0RQdEq4CIiEhERAEREA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 descr="http://png.clipart.me/previews/dac/lecturer-vector-2-384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1504951"/>
            <a:ext cx="333375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66800" y="4937126"/>
            <a:ext cx="715645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variety of sources with different amounts of information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66800" y="5788026"/>
            <a:ext cx="715645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source can be browsed at your own pace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63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6"/>
    </mc:Choice>
    <mc:Fallback>
      <p:transition spd="slow" advTm="2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do in class?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575553" y="1219200"/>
            <a:ext cx="3688093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Homework?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11043" y="2286000"/>
            <a:ext cx="3688093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Deep thinking done solo?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06868" y="3124200"/>
            <a:ext cx="3688093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Limited discussion with classmates?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0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75"/>
    </mc:Choice>
    <mc:Fallback>
      <p:transition spd="slow" advTm="44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Next Class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87" y="1295400"/>
            <a:ext cx="7058025" cy="49848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4200" y="1066800"/>
            <a:ext cx="38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6951785" y="1680120"/>
            <a:ext cx="38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6951785" y="3366878"/>
            <a:ext cx="38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6916616" y="5053636"/>
            <a:ext cx="38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6916616" y="5739434"/>
            <a:ext cx="38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2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34"/>
    </mc:Choice>
    <mc:Fallback>
      <p:transition spd="slow" advTm="70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do in class?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575553" y="1219200"/>
            <a:ext cx="3688093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Quizzes: Test  that you understood support material?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11043" y="2286000"/>
            <a:ext cx="3688093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One hour means deep testing, puts pressure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06868" y="3124200"/>
            <a:ext cx="3688093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not have discipline to access material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3599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04"/>
    </mc:Choice>
    <mc:Fallback>
      <p:transition spd="slow" advTm="76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do in class?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575553" y="1219200"/>
            <a:ext cx="3688093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 code in class, you watch.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611043" y="2286000"/>
            <a:ext cx="3688093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 am not a touch typist!</a:t>
            </a:r>
          </a:p>
        </p:txBody>
      </p:sp>
      <p:sp>
        <p:nvSpPr>
          <p:cNvPr id="7" name="Rectangle 6"/>
          <p:cNvSpPr/>
          <p:nvPr/>
        </p:nvSpPr>
        <p:spPr>
          <a:xfrm>
            <a:off x="2611043" y="3370545"/>
            <a:ext cx="3688093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You learn more as a driver than passenger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067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726"/>
    </mc:Choice>
    <mc:Fallback>
      <p:transition spd="slow" advTm="97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Praxis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66" y="1219200"/>
            <a:ext cx="8647134" cy="398175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4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460"/>
    </mc:Choice>
    <mc:Fallback>
      <p:transition spd="slow" advTm="205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Structure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6400" y="1981200"/>
            <a:ext cx="5009324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 praxis  with as large a group as possible for 50 minutes and answer associated Sakai quiz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6400" y="1066800"/>
            <a:ext cx="5009324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Introduction to Praxis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2895600"/>
            <a:ext cx="5009324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Answer class questions on the material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7277" y="3962400"/>
            <a:ext cx="4988447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Finish praxis based on the answers and further understanding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697277" y="4906027"/>
            <a:ext cx="4988447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you ask for help from us, you are pledging that you have done the praxis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268"/>
    </mc:Choice>
    <mc:Fallback>
      <p:transition spd="slow" advTm="146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Attendance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Come to class late </a:t>
            </a:r>
            <a:r>
              <a:rPr lang="en-US" b="1" dirty="0" smtClean="0"/>
              <a:t>or leave class early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Do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Don’t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Come to class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52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14"/>
    </mc:Choice>
    <mc:Fallback>
      <p:transition spd="slow" advTm="62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Attendance Sakai “Quiz”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87" y="1185862"/>
            <a:ext cx="6143625" cy="44862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3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892"/>
    </mc:Choice>
    <mc:Fallback>
      <p:transition spd="slow" advTm="75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Discussion “Quiz”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175" y="1657350"/>
            <a:ext cx="6343650" cy="35433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73"/>
    </mc:Choice>
    <mc:Fallback>
      <p:transition spd="slow" advTm="78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Distribution (Current Plan)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185842"/>
              </p:ext>
            </p:extLst>
          </p:nvPr>
        </p:nvGraphicFramePr>
        <p:xfrm>
          <a:off x="800100" y="1063753"/>
          <a:ext cx="6896100" cy="4994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8050"/>
                <a:gridCol w="3448050"/>
              </a:tblGrid>
              <a:tr h="5023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26648">
                <a:tc>
                  <a:txBody>
                    <a:bodyPr/>
                    <a:lstStyle/>
                    <a:p>
                      <a:r>
                        <a:rPr lang="en-US" dirty="0" smtClean="0"/>
                        <a:t>Midterm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22%</a:t>
                      </a:r>
                      <a:endParaRPr lang="en-US" dirty="0"/>
                    </a:p>
                  </a:txBody>
                  <a:tcPr/>
                </a:tc>
              </a:tr>
              <a:tr h="814237">
                <a:tc>
                  <a:txBody>
                    <a:bodyPr/>
                    <a:lstStyle/>
                    <a:p>
                      <a:r>
                        <a:rPr lang="en-US" dirty="0" smtClean="0"/>
                        <a:t>Final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28%</a:t>
                      </a:r>
                      <a:endParaRPr lang="en-US" dirty="0"/>
                    </a:p>
                  </a:txBody>
                  <a:tcPr/>
                </a:tc>
              </a:tr>
              <a:tr h="621721">
                <a:tc>
                  <a:txBody>
                    <a:bodyPr/>
                    <a:lstStyle/>
                    <a:p>
                      <a:r>
                        <a:rPr lang="en-US" dirty="0" smtClean="0"/>
                        <a:t>In-Class Work (Recitations</a:t>
                      </a:r>
                      <a:r>
                        <a:rPr lang="en-US" baseline="0" dirty="0" smtClean="0"/>
                        <a:t> &amp;</a:t>
                      </a:r>
                      <a:r>
                        <a:rPr lang="en-US" dirty="0" smtClean="0"/>
                        <a:t> Lecture Quizzes, Discussion, Attendance)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15%</a:t>
                      </a:r>
                      <a:endParaRPr lang="en-US" dirty="0"/>
                    </a:p>
                  </a:txBody>
                  <a:tcPr/>
                </a:tc>
              </a:tr>
              <a:tr h="673679">
                <a:tc>
                  <a:txBody>
                    <a:bodyPr/>
                    <a:lstStyle/>
                    <a:p>
                      <a:r>
                        <a:rPr lang="en-US" dirty="0" smtClean="0"/>
                        <a:t>Assignments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35%</a:t>
                      </a:r>
                      <a:endParaRPr lang="en-US" dirty="0"/>
                    </a:p>
                  </a:txBody>
                  <a:tcPr/>
                </a:tc>
              </a:tr>
              <a:tr h="1307523">
                <a:tc>
                  <a:txBody>
                    <a:bodyPr/>
                    <a:lstStyle/>
                    <a:p>
                      <a:r>
                        <a:rPr lang="en-US" dirty="0" smtClean="0"/>
                        <a:t>Fudge</a:t>
                      </a:r>
                      <a:r>
                        <a:rPr lang="en-US" baseline="0" dirty="0" smtClean="0"/>
                        <a:t> Factor (Special participation,  other distinguishing factors), particularly useful for borderline cases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877919"/>
      </p:ext>
    </p:extLst>
  </p:cSld>
  <p:clrMapOvr>
    <a:masterClrMapping/>
  </p:clrMapOvr>
  <p:transition advTm="2568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 smtClean="0"/>
              <a:t>Background?</a:t>
            </a:r>
            <a:endParaRPr lang="en-US" dirty="0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524000"/>
            <a:ext cx="6934200" cy="4648200"/>
          </a:xfrm>
        </p:spPr>
        <p:txBody>
          <a:bodyPr>
            <a:normAutofit fontScale="92500"/>
          </a:bodyPr>
          <a:lstStyle/>
          <a:p>
            <a:r>
              <a:rPr lang="en-US" dirty="0"/>
              <a:t>Java vs. Non-Java?</a:t>
            </a:r>
          </a:p>
          <a:p>
            <a:pPr lvl="1"/>
            <a:r>
              <a:rPr lang="en-US" dirty="0"/>
              <a:t>Course is not about Java</a:t>
            </a:r>
          </a:p>
          <a:p>
            <a:pPr lvl="1"/>
            <a:r>
              <a:rPr lang="en-US" dirty="0"/>
              <a:t>Expected to use only those Java features taught in class</a:t>
            </a:r>
            <a:r>
              <a:rPr lang="en-US" dirty="0" smtClean="0"/>
              <a:t>.</a:t>
            </a:r>
          </a:p>
          <a:p>
            <a:r>
              <a:rPr lang="en-US" dirty="0" smtClean="0"/>
              <a:t>Object-Oriented vs. Conventional Programming</a:t>
            </a:r>
          </a:p>
          <a:p>
            <a:pPr lvl="1"/>
            <a:r>
              <a:rPr lang="en-US" dirty="0" smtClean="0"/>
              <a:t>Assume </a:t>
            </a:r>
            <a:r>
              <a:rPr lang="en-US" dirty="0"/>
              <a:t>background in conventional </a:t>
            </a:r>
            <a:r>
              <a:rPr lang="en-US" dirty="0" smtClean="0"/>
              <a:t>programming: Types</a:t>
            </a:r>
            <a:r>
              <a:rPr lang="en-US" dirty="0"/>
              <a:t>, variables, assignment , constants, </a:t>
            </a:r>
            <a:r>
              <a:rPr lang="en-US" dirty="0" smtClean="0"/>
              <a:t>expression, conditionals </a:t>
            </a:r>
            <a:r>
              <a:rPr lang="en-US" dirty="0"/>
              <a:t>and </a:t>
            </a:r>
            <a:r>
              <a:rPr lang="en-US" dirty="0" smtClean="0"/>
              <a:t>loops, input </a:t>
            </a:r>
            <a:r>
              <a:rPr lang="en-US" dirty="0"/>
              <a:t>and </a:t>
            </a:r>
            <a:r>
              <a:rPr lang="en-US" dirty="0" smtClean="0"/>
              <a:t>output, arrays </a:t>
            </a:r>
            <a:r>
              <a:rPr lang="en-US" dirty="0"/>
              <a:t>and/or s</a:t>
            </a:r>
            <a:r>
              <a:rPr lang="en-US" dirty="0" smtClean="0"/>
              <a:t>trings, procedures/methods.</a:t>
            </a:r>
          </a:p>
          <a:p>
            <a:pPr lvl="1"/>
            <a:r>
              <a:rPr lang="en-US" dirty="0" smtClean="0"/>
              <a:t>Weeding out first assignment.</a:t>
            </a:r>
          </a:p>
          <a:p>
            <a:pPr lvl="1"/>
            <a:r>
              <a:rPr lang="en-US" dirty="0" smtClean="0"/>
              <a:t>Will teach all aspects of object-oriented programming.</a:t>
            </a:r>
          </a:p>
          <a:p>
            <a:pPr lvl="1"/>
            <a:r>
              <a:rPr lang="en-US" dirty="0" smtClean="0"/>
              <a:t>Repetition </a:t>
            </a:r>
            <a:r>
              <a:rPr lang="en-US" dirty="0"/>
              <a:t>for those who know object-oriented programming</a:t>
            </a:r>
            <a:r>
              <a:rPr lang="en-US" dirty="0" smtClean="0"/>
              <a:t>.</a:t>
            </a:r>
          </a:p>
          <a:p>
            <a:pPr marL="36576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4716504"/>
      </p:ext>
    </p:extLst>
  </p:cSld>
  <p:clrMapOvr>
    <a:masterClrMapping/>
  </p:clrMapOvr>
  <p:transition advTm="1624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 smtClean="0"/>
              <a:t>Course Content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8514" y="1218795"/>
            <a:ext cx="959285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110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30883" y="1218795"/>
            <a:ext cx="1394042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Introductory Programming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08009" y="1218795"/>
            <a:ext cx="3251811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Small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number of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simple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code fragments connected by you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4172" y="2251046"/>
            <a:ext cx="959285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401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30884" y="2266132"/>
            <a:ext cx="1394042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Intermediate Programming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8514" y="3352800"/>
            <a:ext cx="959285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410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92353" y="2251046"/>
            <a:ext cx="3251811" cy="8731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Large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number (</a:t>
            </a:r>
            <a:r>
              <a:rPr lang="en-US" dirty="0"/>
              <a:t>~</a:t>
            </a:r>
            <a:r>
              <a:rPr lang="en-US" dirty="0" smtClean="0"/>
              <a:t>40)</a:t>
            </a:r>
            <a:endParaRPr lang="en-US" dirty="0"/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of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simple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code fragments connected by you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330883" y="3352800"/>
            <a:ext cx="1394042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Data Structures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408658" y="4637135"/>
            <a:ext cx="0" cy="15966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408658" y="6214372"/>
            <a:ext cx="2316267" cy="157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37361" y="6336268"/>
            <a:ext cx="220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No. of Components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18366" y="5069677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Component Complexity 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571496" y="5792623"/>
            <a:ext cx="690369" cy="3110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110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71495" y="4949528"/>
            <a:ext cx="690369" cy="3110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410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965930" y="5616009"/>
            <a:ext cx="690369" cy="3110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401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592352" y="3317807"/>
            <a:ext cx="3251811" cy="7548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Small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number of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complex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code fragments connected by you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191000" y="4208152"/>
            <a:ext cx="3807068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Only the optional compiler course will involve more components!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095813"/>
      </p:ext>
    </p:extLst>
  </p:cSld>
  <p:clrMapOvr>
    <a:masterClrMapping/>
  </p:clrMapOvr>
  <p:transition advTm="2887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  <p:bldP spid="20" grpId="0" animBg="1"/>
      <p:bldP spid="25" grpId="0"/>
      <p:bldP spid="28" grpId="0"/>
      <p:bldP spid="29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Layered Assignments = Project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7800" y="35052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1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1447800" y="30480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 2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1447800" y="21336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11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762000" y="42672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Weekly assignments will build on each other to create a  semester project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164" y="1026589"/>
            <a:ext cx="6858000" cy="10710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61304" y="5094005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Each assignment with its own due date and </a:t>
            </a:r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points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8786337"/>
      </p:ext>
    </p:extLst>
  </p:cSld>
  <p:clrMapOvr>
    <a:masterClrMapping/>
  </p:clrMapOvr>
  <p:transition advTm="310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Credit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3578268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Students  have varying interests  and abilities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689975" y="4340268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Make up or insurance against bad grade in other assignments or exams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295400"/>
            <a:ext cx="56673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85800" y="5102268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Better to give early without extra credit than late with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" y="58674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But if you are already late, might as well do extra credit to make up for late  points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4545768"/>
      </p:ext>
    </p:extLst>
  </p:cSld>
  <p:clrMapOvr>
    <a:masterClrMapping/>
  </p:clrMapOvr>
  <p:transition advTm="466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3|16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7.7|53.2|53.2|23.2|2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98.2|1.1|115.3|24.6|4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98.2|1.1|115.3|24.6|4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8.4|54.2|12.3|41.5|9.3|3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0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3|16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3|1.1|2.8|5.5|14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6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1|6.7|44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|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1|9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.1|26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8.3|31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5.8|15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8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8.4|54.2|12.3|41.5|9.3|3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4|57.2|8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5.1|2.1|7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5.9|3.8|14.4|6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6|1.1|0.9|2|29|1.6|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8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4|15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8172</TotalTime>
  <Words>1344</Words>
  <Application>Microsoft Office PowerPoint</Application>
  <PresentationFormat>On-screen Show (4:3)</PresentationFormat>
  <Paragraphs>230</Paragraphs>
  <Slides>57</Slides>
  <Notes>3</Notes>
  <HiddenSlides>0</HiddenSlides>
  <MMClips>55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Calibri</vt:lpstr>
      <vt:lpstr>Century Schoolbook</vt:lpstr>
      <vt:lpstr>Consolas</vt:lpstr>
      <vt:lpstr>Wingdings</vt:lpstr>
      <vt:lpstr>Wingdings 2</vt:lpstr>
      <vt:lpstr>Oriel</vt:lpstr>
      <vt:lpstr>Comp 401-F16  Course Overview</vt:lpstr>
      <vt:lpstr>Getting Started</vt:lpstr>
      <vt:lpstr>Piazza</vt:lpstr>
      <vt:lpstr>Assignments and Associated Resources</vt:lpstr>
      <vt:lpstr>Before Next Class</vt:lpstr>
      <vt:lpstr>Background?</vt:lpstr>
      <vt:lpstr>Course Content</vt:lpstr>
      <vt:lpstr>Layered Assignments = Project</vt:lpstr>
      <vt:lpstr>Extra Credit</vt:lpstr>
      <vt:lpstr>Constraints</vt:lpstr>
      <vt:lpstr>Early Reward</vt:lpstr>
      <vt:lpstr>Late Penalty</vt:lpstr>
      <vt:lpstr>Why Small Late Penalty?</vt:lpstr>
      <vt:lpstr>Coding vs Design/Debugging</vt:lpstr>
      <vt:lpstr>Honor Code </vt:lpstr>
      <vt:lpstr>Out of Office Help</vt:lpstr>
      <vt:lpstr>Automated Checking</vt:lpstr>
      <vt:lpstr>Automatic Checking: Code Analyzer</vt:lpstr>
      <vt:lpstr>Code Analyzer: In-Place Messages</vt:lpstr>
      <vt:lpstr>Code Analyzer: Problems Pane</vt:lpstr>
      <vt:lpstr>Assignment Specification</vt:lpstr>
      <vt:lpstr>Checks File</vt:lpstr>
      <vt:lpstr>Automatic Checking: Local Code Executor</vt:lpstr>
      <vt:lpstr>Automatic Checking: Server Code Analyzer and Code Executor</vt:lpstr>
      <vt:lpstr>Automatic Checking: Server Code Analyzer and Code Executor</vt:lpstr>
      <vt:lpstr>ObjectEditor: Code Analyzer, Executor, Visualizng Checker</vt:lpstr>
      <vt:lpstr>ObjectEditor: Training Wheels</vt:lpstr>
      <vt:lpstr>Research vs Required Tools</vt:lpstr>
      <vt:lpstr>Downloads and Consent Form</vt:lpstr>
      <vt:lpstr>Unusual Course</vt:lpstr>
      <vt:lpstr>Learning Resources</vt:lpstr>
      <vt:lpstr>PDF of Slides</vt:lpstr>
      <vt:lpstr>PowerPoint of Slides</vt:lpstr>
      <vt:lpstr>Slide Show  Synchronized Recording and Animations</vt:lpstr>
      <vt:lpstr>PowerPoint Slides With Unsynchronized Recordings and Media Control</vt:lpstr>
      <vt:lpstr>Recorded YouTube Videos</vt:lpstr>
      <vt:lpstr>Office Mix</vt:lpstr>
      <vt:lpstr>Slide-Based Browsing</vt:lpstr>
      <vt:lpstr>Video Nature</vt:lpstr>
      <vt:lpstr>PDF of Word Documents</vt:lpstr>
      <vt:lpstr>Publicly Commentable Google Docs</vt:lpstr>
      <vt:lpstr>Web-Based Browsable Code</vt:lpstr>
      <vt:lpstr>Eclipse Java Project of Lecture Code on GIT</vt:lpstr>
      <vt:lpstr>Design Space of Study Modes!</vt:lpstr>
      <vt:lpstr>Web Site Links</vt:lpstr>
      <vt:lpstr>What do we do in class?</vt:lpstr>
      <vt:lpstr>Discussion is About Concrete Programs</vt:lpstr>
      <vt:lpstr>Pacing Yourself</vt:lpstr>
      <vt:lpstr>What do we do in class?</vt:lpstr>
      <vt:lpstr>What do we do in class?</vt:lpstr>
      <vt:lpstr>What do we do in class?</vt:lpstr>
      <vt:lpstr>Praxis</vt:lpstr>
      <vt:lpstr>Class Structure</vt:lpstr>
      <vt:lpstr>Attendance</vt:lpstr>
      <vt:lpstr>Attendance Sakai “Quiz”</vt:lpstr>
      <vt:lpstr>Class Discussion “Quiz”</vt:lpstr>
      <vt:lpstr>Grade Distribution (Current Plan)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674</cp:revision>
  <dcterms:created xsi:type="dcterms:W3CDTF">2006-08-16T00:00:00Z</dcterms:created>
  <dcterms:modified xsi:type="dcterms:W3CDTF">2016-08-23T19:25:01Z</dcterms:modified>
</cp:coreProperties>
</file>